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96" r:id="rId3"/>
    <p:sldId id="306" r:id="rId4"/>
    <p:sldId id="260" r:id="rId5"/>
    <p:sldId id="261" r:id="rId6"/>
    <p:sldId id="277" r:id="rId7"/>
    <p:sldId id="308" r:id="rId8"/>
    <p:sldId id="307" r:id="rId9"/>
    <p:sldId id="275" r:id="rId10"/>
    <p:sldId id="300" r:id="rId11"/>
    <p:sldId id="302" r:id="rId12"/>
    <p:sldId id="266" r:id="rId13"/>
    <p:sldId id="263" r:id="rId14"/>
    <p:sldId id="274" r:id="rId15"/>
    <p:sldId id="276" r:id="rId16"/>
    <p:sldId id="26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448F"/>
    <a:srgbClr val="D614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E3D54E-02BF-4D40-9221-83651630C7F1}" v="5" dt="2026-06-19T09:28:38.1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6" d="100"/>
          <a:sy n="96" d="100"/>
        </p:scale>
        <p:origin x="1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8AC4B9-F3ED-4111-8D20-D46C046BCD33}" type="datetimeFigureOut">
              <a:rPr lang="en-GB" smtClean="0"/>
              <a:t>19/06/2026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FA95596-286A-4799-B666-8F11245854BA}" type="slidenum">
              <a:rPr lang="en-GB" smtClean="0"/>
              <a:t>‹#›</a:t>
            </a:fld>
            <a:endParaRPr lang="en-GB"/>
          </a:p>
        </p:txBody>
      </p:sp>
    </p:spTree>
    <p:extLst>
      <p:ext uri="{BB962C8B-B14F-4D97-AF65-F5344CB8AC3E}">
        <p14:creationId xmlns:p14="http://schemas.microsoft.com/office/powerpoint/2010/main" val="21897981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Short Breaks / Respite: </a:t>
            </a:r>
          </a:p>
          <a:p>
            <a:endParaRPr lang="en-US" dirty="0"/>
          </a:p>
          <a:p>
            <a:r>
              <a:rPr lang="en-US" dirty="0"/>
              <a:t>This is where an existing foster child can go to give their current foster carers a short break to recharge their batteries. Short breaks are a great way to provide an exiting time to build further connections for the child and can last anywhere from 1 night to a month. </a:t>
            </a:r>
          </a:p>
          <a:p>
            <a:endParaRPr lang="en-US" dirty="0"/>
          </a:p>
          <a:p>
            <a:r>
              <a:rPr lang="en-US" dirty="0"/>
              <a:t>Task-</a:t>
            </a:r>
            <a:r>
              <a:rPr lang="en-US" dirty="0" err="1"/>
              <a:t>centred</a:t>
            </a:r>
            <a:r>
              <a:rPr lang="en-US" dirty="0"/>
              <a:t>: </a:t>
            </a:r>
          </a:p>
          <a:p>
            <a:r>
              <a:rPr lang="en-US" dirty="0"/>
              <a:t>This is where a child can come and stay with you anywhere from 2 weeks to 18 months. This is usually as the court makes a decision on if the child will be returning to their birth family or sometimes they might be pending adoption. </a:t>
            </a:r>
          </a:p>
          <a:p>
            <a:endParaRPr lang="en-US" dirty="0"/>
          </a:p>
          <a:p>
            <a:r>
              <a:rPr lang="en-US" dirty="0"/>
              <a:t>Emergency: </a:t>
            </a:r>
          </a:p>
          <a:p>
            <a:r>
              <a:rPr lang="en-US" dirty="0"/>
              <a:t>This is when a child has first come into the local authority's care. As an emergency carer you can expect calls at any time of the day. This is the most confusing and scary time for a child where they would require a safe, calm and comforting place to go. Emergency care is to provide a safe place for the child until we have a plan in place on where to place them.</a:t>
            </a:r>
          </a:p>
          <a:p>
            <a:endParaRPr lang="en-US" dirty="0"/>
          </a:p>
          <a:p>
            <a:r>
              <a:rPr lang="en-US" dirty="0"/>
              <a:t>Permanence: </a:t>
            </a:r>
          </a:p>
          <a:p>
            <a:r>
              <a:rPr lang="en-US" dirty="0"/>
              <a:t>This is where a child requires a foster carer until they reach adulthood. You will have a set plan in place to integrate the child into your home with a lot more information on the child's circumstances. </a:t>
            </a:r>
          </a:p>
          <a:p>
            <a:endParaRPr lang="en-US" dirty="0"/>
          </a:p>
          <a:p>
            <a:endParaRPr lang="en-US" dirty="0"/>
          </a:p>
          <a:p>
            <a:r>
              <a:rPr lang="en-US" dirty="0"/>
              <a:t>There are also other types of foster care such as parent and child, or kinship. If this is something you're specifically interested in we can discuss this on your call tomorrow as it is a little more niche to specific circumstances.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7A3215-D093-9BDE-7CC9-376411B832D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D2DD8F2-0D5B-F3AC-6F66-B727FB904796}"/>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AC1476B0-7AEA-6DF3-F197-76149406E91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8B555DBE-B8BA-9592-425F-80CA2C99B4A1}"/>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7C78D65F-7DC5-ED8B-E75E-242BDECB1355}"/>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Our training </a:t>
            </a:r>
            <a:r>
              <a:rPr lang="en-US" dirty="0" err="1"/>
              <a:t>programme</a:t>
            </a:r>
            <a:r>
              <a:rPr lang="en-US" dirty="0"/>
              <a:t> falls under Caring2Learn which is an award-winning training </a:t>
            </a:r>
            <a:r>
              <a:rPr lang="en-US" dirty="0" err="1"/>
              <a:t>programme</a:t>
            </a:r>
            <a:r>
              <a:rPr lang="en-US" dirty="0"/>
              <a:t> made for foster carers, by foster carers. </a:t>
            </a:r>
          </a:p>
          <a:p>
            <a:endParaRPr lang="en-US" dirty="0"/>
          </a:p>
          <a:p>
            <a:r>
              <a:rPr lang="en-US" dirty="0"/>
              <a:t>All our training is solution </a:t>
            </a:r>
            <a:r>
              <a:rPr lang="en-US" dirty="0" err="1"/>
              <a:t>focussed</a:t>
            </a:r>
            <a:r>
              <a:rPr lang="en-US" dirty="0"/>
              <a:t>, </a:t>
            </a:r>
            <a:r>
              <a:rPr lang="en-US" dirty="0" err="1"/>
              <a:t>theraputic</a:t>
            </a:r>
            <a:r>
              <a:rPr lang="en-US" dirty="0"/>
              <a:t> and relational which means it's designed specifically to support foster carers like you manage any issues you may be having. </a:t>
            </a:r>
          </a:p>
          <a:p>
            <a:endParaRPr lang="en-US" dirty="0"/>
          </a:p>
          <a:p>
            <a:r>
              <a:rPr lang="en-US" dirty="0"/>
              <a:t>All our courses are held all over the county to try and be as close to you as possible. I've </a:t>
            </a:r>
            <a:r>
              <a:rPr lang="en-US" dirty="0" err="1"/>
              <a:t>atteded</a:t>
            </a:r>
            <a:r>
              <a:rPr lang="en-US" dirty="0"/>
              <a:t> some of these and they're so informational and delivered in a way to make these complex needs so much more understandable and manageable. </a:t>
            </a:r>
          </a:p>
          <a:p>
            <a:endParaRPr lang="en-US" dirty="0"/>
          </a:p>
          <a:p>
            <a:r>
              <a:rPr lang="en-US" dirty="0"/>
              <a:t>During your application process you will attend a 3 day prep course. This is held over the course of 2 weeks (2 days week 1 and 1 day week 2). This is to give you an insight into the realities of fostering and offer you solution </a:t>
            </a:r>
            <a:r>
              <a:rPr lang="en-US" dirty="0" err="1"/>
              <a:t>focussed</a:t>
            </a:r>
            <a:r>
              <a:rPr lang="en-US" dirty="0"/>
              <a:t> training to prepare as a foster carer.</a:t>
            </a:r>
          </a:p>
          <a:p>
            <a:endParaRPr lang="en-US" dirty="0"/>
          </a:p>
          <a:p>
            <a:r>
              <a:rPr lang="en-US" dirty="0"/>
              <a:t>Core training: mandatory training </a:t>
            </a:r>
          </a:p>
          <a:p>
            <a:endParaRPr lang="en-US" dirty="0"/>
          </a:p>
          <a:p>
            <a:r>
              <a:rPr lang="en-US" dirty="0"/>
              <a:t>Advanced training: optional extras</a:t>
            </a:r>
          </a:p>
          <a:p>
            <a:endParaRPr lang="en-US" dirty="0"/>
          </a:p>
          <a:p>
            <a:r>
              <a:rPr lang="en-US" dirty="0"/>
              <a:t>We have community support groups both online and in person. Our foster carers run coffee mornings with each other and we even have a buddy scheme for your first year. So any time you feel overwhelmed or just need to talk to someone who gets it, you'll have someone there who understands and can help you. </a:t>
            </a:r>
          </a:p>
          <a:p>
            <a:endParaRPr lang="en-US" dirty="0"/>
          </a:p>
          <a:p>
            <a:r>
              <a:rPr lang="en-US" dirty="0"/>
              <a:t>We have out of hours support. As we said, you're never alone when you are one of our foster carers. We really push how important community is and we want you to feel comforted that any time you need support and you won't be alone. We're just a phone call away.</a:t>
            </a:r>
          </a:p>
          <a:p>
            <a:endParaRPr lang="en-US" dirty="0"/>
          </a:p>
          <a:p>
            <a:r>
              <a:rPr lang="en-US" dirty="0"/>
              <a:t>We have placement support workers who are there to offer you any additional tools bespoke to what you may be experiencing.</a:t>
            </a:r>
          </a:p>
          <a:p>
            <a:endParaRPr lang="en-US" dirty="0"/>
          </a:p>
          <a:p>
            <a:r>
              <a:rPr lang="en-US" dirty="0"/>
              <a:t>Foster Carers celebration</a:t>
            </a:r>
          </a:p>
          <a:p>
            <a:endParaRPr lang="en-US" dirty="0"/>
          </a:p>
          <a:p>
            <a:r>
              <a:rPr lang="en-US" dirty="0"/>
              <a:t>Regular events</a:t>
            </a:r>
          </a:p>
          <a:p>
            <a:endParaRPr lang="en-US" dirty="0"/>
          </a:p>
          <a:p>
            <a:r>
              <a:rPr lang="en-US" dirty="0"/>
              <a:t>Fostering champions</a:t>
            </a:r>
          </a:p>
          <a:p>
            <a:endParaRPr lang="en-US" dirty="0"/>
          </a:p>
          <a:p>
            <a:r>
              <a:rPr lang="en-US" dirty="0"/>
              <a:t>WhatsApp &amp; Socials (podcasts)</a:t>
            </a:r>
          </a:p>
        </p:txBody>
      </p:sp>
      <p:sp>
        <p:nvSpPr>
          <p:cNvPr id="6" name="Footer Placeholder 5">
            <a:extLst>
              <a:ext uri="{FF2B5EF4-FFF2-40B4-BE49-F238E27FC236}">
                <a16:creationId xmlns:a16="http://schemas.microsoft.com/office/drawing/2014/main" id="{AAA98961-E801-87D7-3572-084EF45F138C}"/>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FF6C17D3-F1DC-9AD6-C662-127EB3169980}"/>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1301055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dirty="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There are some small requirements to being a foster carer. </a:t>
            </a:r>
          </a:p>
          <a:p>
            <a:endParaRPr lang="en-US" dirty="0"/>
          </a:p>
          <a:p>
            <a:r>
              <a:rPr lang="en-US" dirty="0"/>
              <a:t>You must be over the age of 21 and have a spare bedroom in your house. It does not matter if you are renting - you can be a foster carer and not be a homeowner! </a:t>
            </a:r>
          </a:p>
          <a:p>
            <a:endParaRPr lang="en-US" dirty="0"/>
          </a:p>
          <a:p>
            <a:r>
              <a:rPr lang="en-US" dirty="0"/>
              <a:t>You must be able to take care of a child, on a short-term or long-term basis depending on the type of fostering you're interested in. </a:t>
            </a:r>
          </a:p>
          <a:p>
            <a:endParaRPr lang="en-US" dirty="0"/>
          </a:p>
          <a:p>
            <a:r>
              <a:rPr lang="en-US" dirty="0"/>
              <a:t>You cannot foster a child if you have any criminal convictions towards children or vulnerable people. </a:t>
            </a:r>
          </a:p>
          <a:p>
            <a:endParaRPr lang="en-US" dirty="0"/>
          </a:p>
          <a:p>
            <a:r>
              <a:rPr lang="en-US" dirty="0"/>
              <a:t>There are a lot of myths around fostering and what you can or cant be. Ultimately, we want foster carers from all walks of life, no matter if you're married, single, gay, if you have no children of your own. It does not matter to us. It's people like you who have all these different experiences that make our foster carers so special.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13EBC-3267-46C3-2EEA-518EB395CAE2}"/>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6455427-E2AD-F88B-CC2B-757A50A814CD}"/>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FF333E04-4F25-E150-F07C-8E49CB5E550F}"/>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D34F6E2-3B52-F82B-8E24-2B776E88521C}"/>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46C2C587-9808-9ACA-767D-97C20D597847}"/>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There are some small requirements to being a foster carer. </a:t>
            </a:r>
          </a:p>
          <a:p>
            <a:endParaRPr lang="en-US" dirty="0"/>
          </a:p>
          <a:p>
            <a:r>
              <a:rPr lang="en-US" dirty="0"/>
              <a:t>You must be over the age of 21 and have a spare bedroom in your house. It does not matter if you are renting - you can be a foster carer and not be a homeowner! </a:t>
            </a:r>
          </a:p>
          <a:p>
            <a:endParaRPr lang="en-US" dirty="0"/>
          </a:p>
          <a:p>
            <a:r>
              <a:rPr lang="en-US" dirty="0"/>
              <a:t>You must be able to take care of a child, on a short-term or long-term basis depending on the type of fostering you're interested in. </a:t>
            </a:r>
          </a:p>
          <a:p>
            <a:endParaRPr lang="en-US" dirty="0"/>
          </a:p>
          <a:p>
            <a:r>
              <a:rPr lang="en-US" dirty="0"/>
              <a:t>You cannot foster a child if you have any criminal convictions towards children or vulnerable people. </a:t>
            </a:r>
          </a:p>
          <a:p>
            <a:endParaRPr lang="en-US" dirty="0"/>
          </a:p>
          <a:p>
            <a:r>
              <a:rPr lang="en-US" dirty="0"/>
              <a:t>There are a lot of myths around fostering and what you can or cant be. Ultimately, we want foster carers from all walks of life, no matter if you're married, single, gay, if you have no children of your own. It does not matter to us. It's people like you who have all these different experiences that make our foster carers so special. </a:t>
            </a:r>
          </a:p>
        </p:txBody>
      </p:sp>
      <p:sp>
        <p:nvSpPr>
          <p:cNvPr id="6" name="Footer Placeholder 5">
            <a:extLst>
              <a:ext uri="{FF2B5EF4-FFF2-40B4-BE49-F238E27FC236}">
                <a16:creationId xmlns:a16="http://schemas.microsoft.com/office/drawing/2014/main" id="{F2A30C94-BB14-31AB-7A54-CCE0910245B7}"/>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CB1DE202-502D-3094-D7C4-4A5CE6E3899B}"/>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41602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Allowances &amp; Expenses:</a:t>
            </a:r>
          </a:p>
          <a:p>
            <a:endParaRPr lang="en-US"/>
          </a:p>
          <a:p>
            <a:r>
              <a:rPr lang="en-US"/>
              <a:t>You will receive a competitive financial package which is broken down on our website. We would love to give you a concrete number but it completely depends on the child's age and needs. </a:t>
            </a:r>
          </a:p>
          <a:p>
            <a:endParaRPr lang="en-US"/>
          </a:p>
          <a:p>
            <a:r>
              <a:rPr lang="en-US"/>
              <a:t>Alongside that financial package you will also receive paid expenses which we believe is vital as a foster carer. Lincolnshire is such a big county and you might live in Stamford and find yourself caring for a child who goes to school in Skegness. If something like this would be the case you would have a conversation with your social worker to discuss a plan. This might mean you taking the child to school or us </a:t>
            </a:r>
            <a:r>
              <a:rPr lang="en-US" err="1"/>
              <a:t>organising</a:t>
            </a:r>
            <a:r>
              <a:rPr lang="en-US"/>
              <a:t> a taxi. Regardless, you can rest assured that you will receive that support. </a:t>
            </a:r>
          </a:p>
          <a:p>
            <a:endParaRPr lang="en-US"/>
          </a:p>
          <a:p>
            <a:r>
              <a:rPr lang="en-US"/>
              <a:t>You will also receive an additional payment for Christmas or any other religious festival and birthdays to get the child presents. </a:t>
            </a:r>
          </a:p>
          <a:p>
            <a:endParaRPr lang="en-US"/>
          </a:p>
          <a:p>
            <a:r>
              <a:rPr lang="en-US"/>
              <a:t>We also offer annual retention payments starting at £500 for your first year, all the way up to £2,000 a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0D2A6-A674-7312-DC9C-17B47943A2D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9B02A2-BA01-DF47-3DD6-4BE41E4523A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E0D0D9E-7D21-B29C-5B05-C8F868BCD61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CECECB8-4206-E2B3-4576-749ECED1609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F7AF1B4-BE5F-F279-BC4F-9127832603C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 are some small requirements to being a foster carer. </a:t>
            </a:r>
          </a:p>
          <a:p>
            <a:endParaRPr lang="en-US"/>
          </a:p>
          <a:p>
            <a:r>
              <a:rPr lang="en-US"/>
              <a:t>You must be over the age of 21 and have a spare bedroom in your house. It does not matter if you are renting - you can be a foster carer and not be a homeowner! </a:t>
            </a:r>
          </a:p>
          <a:p>
            <a:endParaRPr lang="en-US"/>
          </a:p>
          <a:p>
            <a:r>
              <a:rPr lang="en-US"/>
              <a:t>You must be able to take care of a child, on a short-term or long-term basis depending on the type of fostering you're interested in. </a:t>
            </a:r>
          </a:p>
          <a:p>
            <a:endParaRPr lang="en-US"/>
          </a:p>
          <a:p>
            <a:r>
              <a:rPr lang="en-US"/>
              <a:t>You cannot foster a child if you have any criminal convictions towards children or vulnerable people. </a:t>
            </a:r>
          </a:p>
          <a:p>
            <a:endParaRPr lang="en-US"/>
          </a:p>
          <a:p>
            <a:r>
              <a:rPr lang="en-US"/>
              <a:t>There are a lot of myths around fostering and what you can or cant be. Ultimately, we want foster carers from all walks of life, no matter if you're married, single, gay, if you have no children of your own. It does not matter to us. It's people like you who have all these different experiences that make our foster carers so special. </a:t>
            </a:r>
          </a:p>
        </p:txBody>
      </p:sp>
      <p:sp>
        <p:nvSpPr>
          <p:cNvPr id="6" name="Footer Placeholder 5">
            <a:extLst>
              <a:ext uri="{FF2B5EF4-FFF2-40B4-BE49-F238E27FC236}">
                <a16:creationId xmlns:a16="http://schemas.microsoft.com/office/drawing/2014/main" id="{278E8D35-EFB2-3F0F-DD0A-99EF79583F0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6E9E79F-C006-5310-DE7F-64403E4BA13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59214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A3267-8F27-7020-23E1-195EBDBFE50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836929-4BB6-0A6C-C10D-6E77E34F7301}"/>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2A425D4A-64FD-5EEC-CA57-766EB0DE28A4}"/>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D823F550-99A2-54D5-2876-939555489EFB}"/>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67F2A77C-46FC-4924-BD8D-3BD772590B26}"/>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We are rated as an outstanding authority with our </a:t>
            </a:r>
            <a:r>
              <a:rPr lang="en-US" dirty="0" err="1"/>
              <a:t>ofsted</a:t>
            </a:r>
            <a:r>
              <a:rPr lang="en-US" dirty="0"/>
              <a:t> report stating "Foster carers receive</a:t>
            </a:r>
          </a:p>
          <a:p>
            <a:r>
              <a:rPr lang="en-US" dirty="0"/>
              <a:t>excellent support, which promotes the stability and consistency of care for</a:t>
            </a:r>
          </a:p>
          <a:p>
            <a:r>
              <a:rPr lang="en-US" dirty="0"/>
              <a:t>children"</a:t>
            </a:r>
          </a:p>
          <a:p>
            <a:endParaRPr lang="en-US" dirty="0"/>
          </a:p>
          <a:p>
            <a:r>
              <a:rPr lang="en-US" dirty="0"/>
              <a:t>As the local authority, this means we are a non-for-profit as we are the first point of call for a child that has just come into care. This also means by fostering with us, you're helping us keep those children in </a:t>
            </a:r>
            <a:r>
              <a:rPr lang="en-US" dirty="0" err="1"/>
              <a:t>lincolnshire</a:t>
            </a:r>
            <a:r>
              <a:rPr lang="en-US" dirty="0"/>
              <a:t>, close to their school and their friends to protect those relationships. </a:t>
            </a:r>
          </a:p>
          <a:p>
            <a:endParaRPr lang="en-US" dirty="0"/>
          </a:p>
          <a:p>
            <a:r>
              <a:rPr lang="en-US" dirty="0"/>
              <a:t>Supportive and fast application process (Average of 4 months)</a:t>
            </a:r>
          </a:p>
          <a:p>
            <a:endParaRPr lang="en-US" dirty="0"/>
          </a:p>
          <a:p>
            <a:r>
              <a:rPr lang="en-US" dirty="0"/>
              <a:t>As a Foster carer with the local authority, you will also </a:t>
            </a:r>
            <a:r>
              <a:rPr lang="en-US" dirty="0" err="1"/>
              <a:t>recceive</a:t>
            </a:r>
            <a:r>
              <a:rPr lang="en-US" dirty="0"/>
              <a:t> an allocation priority as when we cannot place a child within our own carers, </a:t>
            </a:r>
            <a:r>
              <a:rPr lang="en-US" dirty="0" err="1"/>
              <a:t>thats</a:t>
            </a:r>
            <a:r>
              <a:rPr lang="en-US" dirty="0"/>
              <a:t> when a child would go to an independent agency carer. So by fostering with us you would get that priority in your preferences. </a:t>
            </a:r>
          </a:p>
          <a:p>
            <a:endParaRPr lang="en-US" dirty="0"/>
          </a:p>
          <a:p>
            <a:r>
              <a:rPr lang="en-US" dirty="0"/>
              <a:t>As we’ve mentioned we have a competitive financial package including enhancements.</a:t>
            </a:r>
          </a:p>
          <a:p>
            <a:endParaRPr lang="en-US" dirty="0"/>
          </a:p>
          <a:p>
            <a:r>
              <a:rPr lang="en-US" dirty="0"/>
              <a:t>Caring2Learn is our award-winning comprehensive training support program that is exclusive to Lincolnshire. We host an abundance of dynamic courses from sleep workshops to ADHD training. </a:t>
            </a:r>
          </a:p>
          <a:p>
            <a:endParaRPr lang="en-US" dirty="0"/>
          </a:p>
          <a:p>
            <a:r>
              <a:rPr lang="en-US" dirty="0"/>
              <a:t>As we’ve highlighted today, we are with you for every step of your journey as a foster carer from your application process. </a:t>
            </a:r>
          </a:p>
          <a:p>
            <a:r>
              <a:rPr lang="en-US" dirty="0"/>
              <a:t>You’ll have regular visits from your social worker and out of hours support. We’ve also touched on our innovative buddy scheme.</a:t>
            </a:r>
          </a:p>
          <a:p>
            <a:endParaRPr lang="en-US" dirty="0"/>
          </a:p>
          <a:p>
            <a:r>
              <a:rPr lang="en-US" dirty="0"/>
              <a:t>We hold local events all across the county for you to attend without having to travel too far from home, along with a free membership to the fostering network which is an exclusive foster carer platform that hold their own workshops and have a lot of resources to help support you. </a:t>
            </a:r>
          </a:p>
          <a:p>
            <a:endParaRPr lang="en-US" dirty="0"/>
          </a:p>
          <a:p>
            <a:r>
              <a:rPr lang="en-US" dirty="0"/>
              <a:t>We also have support for children who foster as we recognize that foster children might not always be the only child in the home. </a:t>
            </a:r>
          </a:p>
          <a:p>
            <a:endParaRPr lang="en-US" dirty="0"/>
          </a:p>
          <a:p>
            <a:r>
              <a:rPr lang="en-US" dirty="0"/>
              <a:t>Finally, we also do monthly newsletters with handy hints, tips, success stories and even recipes to try that are child friendly. </a:t>
            </a:r>
          </a:p>
        </p:txBody>
      </p:sp>
      <p:sp>
        <p:nvSpPr>
          <p:cNvPr id="6" name="Footer Placeholder 5">
            <a:extLst>
              <a:ext uri="{FF2B5EF4-FFF2-40B4-BE49-F238E27FC236}">
                <a16:creationId xmlns:a16="http://schemas.microsoft.com/office/drawing/2014/main" id="{3B40EFC5-2722-8F01-B8CE-E402764213A0}"/>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170D6A9E-9074-9D22-3B55-55F9F020095F}"/>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3689618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Our training </a:t>
            </a:r>
            <a:r>
              <a:rPr lang="en-US" dirty="0" err="1"/>
              <a:t>programme</a:t>
            </a:r>
            <a:r>
              <a:rPr lang="en-US" dirty="0"/>
              <a:t> falls under Caring2Learn which is an award-winning training </a:t>
            </a:r>
            <a:r>
              <a:rPr lang="en-US" dirty="0" err="1"/>
              <a:t>programme</a:t>
            </a:r>
            <a:r>
              <a:rPr lang="en-US" dirty="0"/>
              <a:t> made for foster carers, by foster carers. </a:t>
            </a:r>
          </a:p>
          <a:p>
            <a:endParaRPr lang="en-US" dirty="0"/>
          </a:p>
          <a:p>
            <a:r>
              <a:rPr lang="en-US" dirty="0"/>
              <a:t>All our training is solution </a:t>
            </a:r>
            <a:r>
              <a:rPr lang="en-US" dirty="0" err="1"/>
              <a:t>focussed</a:t>
            </a:r>
            <a:r>
              <a:rPr lang="en-US" dirty="0"/>
              <a:t>, </a:t>
            </a:r>
            <a:r>
              <a:rPr lang="en-US" dirty="0" err="1"/>
              <a:t>theraputic</a:t>
            </a:r>
            <a:r>
              <a:rPr lang="en-US" dirty="0"/>
              <a:t> and relational which means it's designed specifically to support foster carers like you manage any issues you may be having. </a:t>
            </a:r>
          </a:p>
          <a:p>
            <a:endParaRPr lang="en-US" dirty="0"/>
          </a:p>
          <a:p>
            <a:r>
              <a:rPr lang="en-US" dirty="0"/>
              <a:t>All our courses are held all over the county to try and be as close to you as possible. I've </a:t>
            </a:r>
            <a:r>
              <a:rPr lang="en-US" dirty="0" err="1"/>
              <a:t>atteded</a:t>
            </a:r>
            <a:r>
              <a:rPr lang="en-US" dirty="0"/>
              <a:t> some of these and they're so informational and delivered in a way to make these complex needs so much more understandable and manageable. </a:t>
            </a:r>
          </a:p>
          <a:p>
            <a:endParaRPr lang="en-US" dirty="0"/>
          </a:p>
          <a:p>
            <a:r>
              <a:rPr lang="en-US" dirty="0"/>
              <a:t>During your application process you will attend a 3 day prep course. This is held over the course of 2 weeks (2 days week 1 and 1 day week 2). This is to give you an insight into the realities of fostering and offer you solution </a:t>
            </a:r>
            <a:r>
              <a:rPr lang="en-US" dirty="0" err="1"/>
              <a:t>focussed</a:t>
            </a:r>
            <a:r>
              <a:rPr lang="en-US" dirty="0"/>
              <a:t> training to prepare as a foster carer.</a:t>
            </a:r>
          </a:p>
          <a:p>
            <a:endParaRPr lang="en-US" dirty="0"/>
          </a:p>
          <a:p>
            <a:r>
              <a:rPr lang="en-US" dirty="0"/>
              <a:t>Core training: mandatory training </a:t>
            </a:r>
          </a:p>
          <a:p>
            <a:endParaRPr lang="en-US" dirty="0"/>
          </a:p>
          <a:p>
            <a:r>
              <a:rPr lang="en-US" dirty="0"/>
              <a:t>Advanced training: optional extras</a:t>
            </a:r>
          </a:p>
          <a:p>
            <a:endParaRPr lang="en-US" dirty="0"/>
          </a:p>
          <a:p>
            <a:r>
              <a:rPr lang="en-US" dirty="0"/>
              <a:t>We have community support groups both online and in person. Our foster carers run coffee mornings with each other and we even have a buddy scheme for your first year. So any time you feel overwhelmed or just need to talk to someone who gets it, you'll have someone there who understands and can help you. </a:t>
            </a:r>
          </a:p>
          <a:p>
            <a:endParaRPr lang="en-US" dirty="0"/>
          </a:p>
          <a:p>
            <a:r>
              <a:rPr lang="en-US" dirty="0"/>
              <a:t>We have out of hours support. As we said, you're never alone when you are one of our foster carers. We really push how important community is and we want you to feel comforted that any time you need support and you won't be alone. We're just a phone call away.</a:t>
            </a:r>
          </a:p>
          <a:p>
            <a:endParaRPr lang="en-US" dirty="0"/>
          </a:p>
          <a:p>
            <a:r>
              <a:rPr lang="en-US" dirty="0"/>
              <a:t>We have placement support workers who are there to offer you any additional tools bespoke to what you may be experiencing.</a:t>
            </a:r>
          </a:p>
          <a:p>
            <a:endParaRPr lang="en-US" dirty="0"/>
          </a:p>
          <a:p>
            <a:r>
              <a:rPr lang="en-US" dirty="0"/>
              <a:t>Foster Carers celebration</a:t>
            </a:r>
          </a:p>
          <a:p>
            <a:endParaRPr lang="en-US" dirty="0"/>
          </a:p>
          <a:p>
            <a:r>
              <a:rPr lang="en-US" dirty="0"/>
              <a:t>Regular events</a:t>
            </a:r>
          </a:p>
          <a:p>
            <a:endParaRPr lang="en-US" dirty="0"/>
          </a:p>
          <a:p>
            <a:r>
              <a:rPr lang="en-US" dirty="0"/>
              <a:t>Fostering champions</a:t>
            </a:r>
          </a:p>
          <a:p>
            <a:endParaRPr lang="en-US" dirty="0"/>
          </a:p>
          <a:p>
            <a:r>
              <a:rPr lang="en-US" dirty="0"/>
              <a:t>WhatsApp &amp; Socials (podcasts)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Allowances &amp; Expenses:</a:t>
            </a:r>
          </a:p>
          <a:p>
            <a:endParaRPr lang="en-US"/>
          </a:p>
          <a:p>
            <a:r>
              <a:rPr lang="en-US"/>
              <a:t>You will receive a competitive financial package which is broken down on our website. We would love to give you a concrete number but it completely depends on the child's age and needs. </a:t>
            </a:r>
          </a:p>
          <a:p>
            <a:endParaRPr lang="en-US"/>
          </a:p>
          <a:p>
            <a:r>
              <a:rPr lang="en-US"/>
              <a:t>Alongside that financial package you will also receive paid expenses which we believe is vital as a foster carer. Lincolnshire is such a big county and you might live in Stamford and find yourself caring for a child who goes to school in Skegness. If something like this would be the case you would have a conversation with your social worker to discuss a plan. This might mean you taking the child to school or us </a:t>
            </a:r>
            <a:r>
              <a:rPr lang="en-US" err="1"/>
              <a:t>organising</a:t>
            </a:r>
            <a:r>
              <a:rPr lang="en-US"/>
              <a:t> a taxi. Regardless, you can rest assured that you will receive that support. </a:t>
            </a:r>
          </a:p>
          <a:p>
            <a:endParaRPr lang="en-US"/>
          </a:p>
          <a:p>
            <a:r>
              <a:rPr lang="en-US"/>
              <a:t>You will also receive an additional payment for Christmas or any other religious festival and birthdays to get the child presents. </a:t>
            </a:r>
          </a:p>
          <a:p>
            <a:endParaRPr lang="en-US"/>
          </a:p>
          <a:p>
            <a:r>
              <a:rPr lang="en-US"/>
              <a:t>We also offer annual retention payments starting at £500 for your first year, all the way up to £2,000 a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00D2A6-A674-7312-DC9C-17B47943A2D4}"/>
            </a:ext>
          </a:extLst>
        </p:cNvPr>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9B02A2-BA01-DF47-3DD6-4BE41E4523A2}"/>
              </a:ext>
            </a:extLst>
          </p:cNvPr>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a:extLst>
              <a:ext uri="{FF2B5EF4-FFF2-40B4-BE49-F238E27FC236}">
                <a16:creationId xmlns:a16="http://schemas.microsoft.com/office/drawing/2014/main" id="{4E0D0D9E-7D21-B29C-5B05-C8F868BCD612}"/>
              </a:ext>
            </a:extLst>
          </p:cNvPr>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a:extLst>
              <a:ext uri="{FF2B5EF4-FFF2-40B4-BE49-F238E27FC236}">
                <a16:creationId xmlns:a16="http://schemas.microsoft.com/office/drawing/2014/main" id="{5CECECB8-4206-E2B3-4576-749ECED16098}"/>
              </a:ext>
            </a:extLst>
          </p:cNvPr>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0F7AF1B4-BE5F-F279-BC4F-9127832603CB}"/>
              </a:ext>
            </a:extLst>
          </p:cNvPr>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There are some small requirements to being a foster carer. </a:t>
            </a:r>
          </a:p>
          <a:p>
            <a:endParaRPr lang="en-US"/>
          </a:p>
          <a:p>
            <a:r>
              <a:rPr lang="en-US"/>
              <a:t>You must be over the age of 21 and have a spare bedroom in your house. It does not matter if you are renting - you can be a foster carer and not be a homeowner! </a:t>
            </a:r>
          </a:p>
          <a:p>
            <a:endParaRPr lang="en-US"/>
          </a:p>
          <a:p>
            <a:r>
              <a:rPr lang="en-US"/>
              <a:t>You must be able to take care of a child, on a short-term or long-term basis depending on the type of fostering you're interested in. </a:t>
            </a:r>
          </a:p>
          <a:p>
            <a:endParaRPr lang="en-US"/>
          </a:p>
          <a:p>
            <a:r>
              <a:rPr lang="en-US"/>
              <a:t>You cannot foster a child if you have any criminal convictions towards children or vulnerable people. </a:t>
            </a:r>
          </a:p>
          <a:p>
            <a:endParaRPr lang="en-US"/>
          </a:p>
          <a:p>
            <a:r>
              <a:rPr lang="en-US"/>
              <a:t>There are a lot of myths around fostering and what you can or cant be. Ultimately, we want foster carers from all walks of life, no matter if you're married, single, gay, if you have no children of your own. It does not matter to us. It's people like you who have all these different experiences that make our foster carers so special. </a:t>
            </a:r>
          </a:p>
        </p:txBody>
      </p:sp>
      <p:sp>
        <p:nvSpPr>
          <p:cNvPr id="6" name="Footer Placeholder 5">
            <a:extLst>
              <a:ext uri="{FF2B5EF4-FFF2-40B4-BE49-F238E27FC236}">
                <a16:creationId xmlns:a16="http://schemas.microsoft.com/office/drawing/2014/main" id="{278E8D35-EFB2-3F0F-DD0A-99EF79583F05}"/>
              </a:ext>
            </a:extLst>
          </p:cNvPr>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a:extLst>
              <a:ext uri="{FF2B5EF4-FFF2-40B4-BE49-F238E27FC236}">
                <a16:creationId xmlns:a16="http://schemas.microsoft.com/office/drawing/2014/main" id="{E6E9E79F-C006-5310-DE7F-64403E4BA134}"/>
              </a:ext>
            </a:extLst>
          </p:cNvPr>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extLst>
      <p:ext uri="{BB962C8B-B14F-4D97-AF65-F5344CB8AC3E}">
        <p14:creationId xmlns:p14="http://schemas.microsoft.com/office/powerpoint/2010/main" val="3159214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AC77B-F710-BE49-2477-58595DF1A2EE}"/>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3716515D-756D-E9FD-A17C-BAFA94CFD7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0C9FF22-BE14-21BB-C6CD-3E229BCB41D0}"/>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5" name="Footer Placeholder 4">
            <a:extLst>
              <a:ext uri="{FF2B5EF4-FFF2-40B4-BE49-F238E27FC236}">
                <a16:creationId xmlns:a16="http://schemas.microsoft.com/office/drawing/2014/main" id="{2C4995B1-9217-A2A8-B2B2-05F0D41EB8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E4F6AF6-DF8F-A68C-F0F4-B94D955C7F76}"/>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13348818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7D6042-3C60-5483-AEF1-24CEF65D0D52}"/>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AD3655F-FFDA-0513-1BD5-8476013B4162}"/>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D5B16B4-E14B-0617-0E8D-0D546858A1C7}"/>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5" name="Footer Placeholder 4">
            <a:extLst>
              <a:ext uri="{FF2B5EF4-FFF2-40B4-BE49-F238E27FC236}">
                <a16:creationId xmlns:a16="http://schemas.microsoft.com/office/drawing/2014/main" id="{28022970-8D38-3505-1849-F58723DAEE9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E7ACAFC-D5AC-2DD3-B88A-AF2D601BE065}"/>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2042356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68476E-02D7-3903-C599-9841D8E9E1E4}"/>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284E178-E9F0-5EF1-4B36-5F6F100BEC6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0CDE2C0-7AEA-954C-6D0E-EA644FEFC300}"/>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5" name="Footer Placeholder 4">
            <a:extLst>
              <a:ext uri="{FF2B5EF4-FFF2-40B4-BE49-F238E27FC236}">
                <a16:creationId xmlns:a16="http://schemas.microsoft.com/office/drawing/2014/main" id="{B70C31BB-5532-E24A-15C8-037C027FB7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49CC32-20B9-F3B8-2FD1-8E2B90F31F97}"/>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3429062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3E4B4-D227-EA65-A2EE-86A889C6368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4BDF976-E943-0B26-8E68-F1CF9D290C68}"/>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4F79180-1B7C-1183-9C19-FF4784DAE997}"/>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5" name="Footer Placeholder 4">
            <a:extLst>
              <a:ext uri="{FF2B5EF4-FFF2-40B4-BE49-F238E27FC236}">
                <a16:creationId xmlns:a16="http://schemas.microsoft.com/office/drawing/2014/main" id="{06141E91-AFE9-2063-8FBC-17FA831B4A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428750-8097-4CE7-EC45-8A91A204EC47}"/>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36999432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DB3F-DD88-CA11-4FAB-8838B31976B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0F27D9EE-CF35-5FBA-F397-4EB518BB18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D74E3B9-B451-067D-5047-C8FD3257C009}"/>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5" name="Footer Placeholder 4">
            <a:extLst>
              <a:ext uri="{FF2B5EF4-FFF2-40B4-BE49-F238E27FC236}">
                <a16:creationId xmlns:a16="http://schemas.microsoft.com/office/drawing/2014/main" id="{83932389-61FD-C67D-5169-3101B1305DA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ED443C3-327D-F4B2-C987-5DD3F2CE08E2}"/>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251015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3C9EE3-D4F2-93B5-F6F1-E194C6F39E2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0F761C5D-68EF-2289-4D9A-55D936529600}"/>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65987392-A41F-F3CE-49DF-54ED6DF81A1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CA70C780-5254-5BDC-1544-A88BDD1E21C0}"/>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6" name="Footer Placeholder 5">
            <a:extLst>
              <a:ext uri="{FF2B5EF4-FFF2-40B4-BE49-F238E27FC236}">
                <a16:creationId xmlns:a16="http://schemas.microsoft.com/office/drawing/2014/main" id="{30F78EBD-97A4-028E-A0A4-6783042DAD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CD54690-CFF3-A9CA-4987-A0DEEA1963B9}"/>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1738792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5730E8-51AA-DDA5-A386-02B3615158C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768FE34E-6112-4514-35DE-C1C396676D3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17F2BECD-5E99-CBF9-3B64-024F019F6FA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0F4ACFC6-43F3-0570-B3EE-A970C1C4E0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C363C49-4D30-B31F-3D18-657AA47288EA}"/>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4189DF6-A419-60B6-11F9-5519EDB4D536}"/>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8" name="Footer Placeholder 7">
            <a:extLst>
              <a:ext uri="{FF2B5EF4-FFF2-40B4-BE49-F238E27FC236}">
                <a16:creationId xmlns:a16="http://schemas.microsoft.com/office/drawing/2014/main" id="{FCDE53FA-0515-A0FF-BF85-C38B343F41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E3094F3-151F-6E7D-889D-142BE82A61BB}"/>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7024832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6F01F-5CCE-F879-90B4-CA25385F2C8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557E1CF-7A9A-D66F-7D92-66ED67AF4EDD}"/>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4" name="Footer Placeholder 3">
            <a:extLst>
              <a:ext uri="{FF2B5EF4-FFF2-40B4-BE49-F238E27FC236}">
                <a16:creationId xmlns:a16="http://schemas.microsoft.com/office/drawing/2014/main" id="{D60174A7-626D-C1D8-D50A-C68EAAFD297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3EB27C4-D040-B2CE-441A-43DCCC0DD4F1}"/>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27738527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08E806B-D95C-3A77-2B9D-05B419176E9A}"/>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3" name="Footer Placeholder 2">
            <a:extLst>
              <a:ext uri="{FF2B5EF4-FFF2-40B4-BE49-F238E27FC236}">
                <a16:creationId xmlns:a16="http://schemas.microsoft.com/office/drawing/2014/main" id="{F6498B4B-7719-7BC8-7CC5-754712FD6E7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0CFBCC0-2152-5A7B-5E27-8DB3FB5158BA}"/>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3081190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DE547A-DAA5-2009-5AE1-2A43F442829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DEEA7D27-082D-FC24-B271-EA1F7BFDB7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012854B2-5D34-3F26-F1FF-F8525ACE6F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DB5DEE3-835A-2F3E-758E-A04E80314F84}"/>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6" name="Footer Placeholder 5">
            <a:extLst>
              <a:ext uri="{FF2B5EF4-FFF2-40B4-BE49-F238E27FC236}">
                <a16:creationId xmlns:a16="http://schemas.microsoft.com/office/drawing/2014/main" id="{E6A91385-3017-96A4-E4F8-4DCCFF988E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31FCBF-A044-8D64-4251-A6306FDBCC52}"/>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2186471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D756F-17DD-2748-0D32-C3161A4AA5A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50394DB9-1BF9-60CD-979E-3A17B92655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CAE7D5F-A308-670C-653E-5BD219A37E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0DD223B7-F818-6A9F-91D4-DD906659FB14}"/>
              </a:ext>
            </a:extLst>
          </p:cNvPr>
          <p:cNvSpPr>
            <a:spLocks noGrp="1"/>
          </p:cNvSpPr>
          <p:nvPr>
            <p:ph type="dt" sz="half" idx="10"/>
          </p:nvPr>
        </p:nvSpPr>
        <p:spPr/>
        <p:txBody>
          <a:bodyPr/>
          <a:lstStyle/>
          <a:p>
            <a:fld id="{25D4996F-CC74-4705-BB1C-94B98F97F4FC}" type="datetimeFigureOut">
              <a:rPr lang="en-GB" smtClean="0"/>
              <a:t>19/06/2026</a:t>
            </a:fld>
            <a:endParaRPr lang="en-GB"/>
          </a:p>
        </p:txBody>
      </p:sp>
      <p:sp>
        <p:nvSpPr>
          <p:cNvPr id="6" name="Footer Placeholder 5">
            <a:extLst>
              <a:ext uri="{FF2B5EF4-FFF2-40B4-BE49-F238E27FC236}">
                <a16:creationId xmlns:a16="http://schemas.microsoft.com/office/drawing/2014/main" id="{06210F97-FF94-C9DC-6A8D-3C4B04CBCA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F5A59E-E011-6679-6331-D870B771058D}"/>
              </a:ext>
            </a:extLst>
          </p:cNvPr>
          <p:cNvSpPr>
            <a:spLocks noGrp="1"/>
          </p:cNvSpPr>
          <p:nvPr>
            <p:ph type="sldNum" sz="quarter" idx="12"/>
          </p:nvPr>
        </p:nvSpPr>
        <p:spPr/>
        <p:txBody>
          <a:bodyPr/>
          <a:lstStyle/>
          <a:p>
            <a:fld id="{C2D59895-36F7-4597-AAD0-4246CDFDC0FB}" type="slidenum">
              <a:rPr lang="en-GB" smtClean="0"/>
              <a:t>‹#›</a:t>
            </a:fld>
            <a:endParaRPr lang="en-GB"/>
          </a:p>
        </p:txBody>
      </p:sp>
    </p:spTree>
    <p:extLst>
      <p:ext uri="{BB962C8B-B14F-4D97-AF65-F5344CB8AC3E}">
        <p14:creationId xmlns:p14="http://schemas.microsoft.com/office/powerpoint/2010/main" val="1621833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F27B4BA-EDBB-AB17-4C5F-B03ABC8BDB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0B9CF7F2-3233-D8E6-D6DF-484B8D5C58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695DE35-E2B2-1373-19F9-3AB86F97DF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D4996F-CC74-4705-BB1C-94B98F97F4FC}" type="datetimeFigureOut">
              <a:rPr lang="en-GB" smtClean="0"/>
              <a:t>19/06/2026</a:t>
            </a:fld>
            <a:endParaRPr lang="en-GB"/>
          </a:p>
        </p:txBody>
      </p:sp>
      <p:sp>
        <p:nvSpPr>
          <p:cNvPr id="5" name="Footer Placeholder 4">
            <a:extLst>
              <a:ext uri="{FF2B5EF4-FFF2-40B4-BE49-F238E27FC236}">
                <a16:creationId xmlns:a16="http://schemas.microsoft.com/office/drawing/2014/main" id="{0F60298A-8EEF-4C65-B941-C22A2E3912F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DE7CCA5-AAC7-C1D8-CE40-2F7C319C85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2D59895-36F7-4597-AAD0-4246CDFDC0FB}" type="slidenum">
              <a:rPr lang="en-GB" smtClean="0"/>
              <a:t>‹#›</a:t>
            </a:fld>
            <a:endParaRPr lang="en-GB"/>
          </a:p>
        </p:txBody>
      </p:sp>
    </p:spTree>
    <p:extLst>
      <p:ext uri="{BB962C8B-B14F-4D97-AF65-F5344CB8AC3E}">
        <p14:creationId xmlns:p14="http://schemas.microsoft.com/office/powerpoint/2010/main" val="3802406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15.emf"/><Relationship Id="rId5" Type="http://schemas.openxmlformats.org/officeDocument/2006/relationships/image" Target="../media/image7.pn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7.svg"/><Relationship Id="rId7"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9.svg"/><Relationship Id="rId4" Type="http://schemas.openxmlformats.org/officeDocument/2006/relationships/image" Target="../media/image6.jpeg"/><Relationship Id="rId9" Type="http://schemas.openxmlformats.org/officeDocument/2006/relationships/image" Target="../media/image18.emf"/></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3.jpe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hyperlink" Target="https://www.lincolnshirefosteringservice.org.uk/news/article/6/tom-s-race-with-new-foster-carers" TargetMode="External"/><Relationship Id="rId5" Type="http://schemas.openxmlformats.org/officeDocument/2006/relationships/image" Target="../media/image3.png"/><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1.pn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1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2"/>
            <a:stretch>
              <a:fillRect/>
            </a:stretch>
          </a:blipFill>
        </p:spPr>
        <p:txBody>
          <a:bodyPr/>
          <a:lstStyle/>
          <a:p>
            <a:endParaRPr lang="en-GB" sz="1200"/>
          </a:p>
        </p:txBody>
      </p:sp>
      <p:grpSp>
        <p:nvGrpSpPr>
          <p:cNvPr id="3" name="Group 3"/>
          <p:cNvGrpSpPr/>
          <p:nvPr/>
        </p:nvGrpSpPr>
        <p:grpSpPr>
          <a:xfrm>
            <a:off x="965200" y="1961891"/>
            <a:ext cx="10013857" cy="2963150"/>
            <a:chOff x="-495485" y="28932"/>
            <a:chExt cx="20027715" cy="5926300"/>
          </a:xfrm>
        </p:grpSpPr>
        <p:sp>
          <p:nvSpPr>
            <p:cNvPr id="4" name="Freeform 4"/>
            <p:cNvSpPr/>
            <p:nvPr/>
          </p:nvSpPr>
          <p:spPr>
            <a:xfrm>
              <a:off x="-495485" y="28932"/>
              <a:ext cx="5186762" cy="5926300"/>
            </a:xfrm>
            <a:custGeom>
              <a:avLst/>
              <a:gdLst/>
              <a:ahLst/>
              <a:cxnLst/>
              <a:rect l="l" t="t" r="r" b="b"/>
              <a:pathLst>
                <a:path w="5186762" h="5926300">
                  <a:moveTo>
                    <a:pt x="0" y="0"/>
                  </a:moveTo>
                  <a:lnTo>
                    <a:pt x="5186762" y="0"/>
                  </a:lnTo>
                  <a:lnTo>
                    <a:pt x="5186762" y="5926300"/>
                  </a:lnTo>
                  <a:lnTo>
                    <a:pt x="0" y="5926300"/>
                  </a:lnTo>
                  <a:lnTo>
                    <a:pt x="0" y="0"/>
                  </a:lnTo>
                  <a:close/>
                </a:path>
              </a:pathLst>
            </a:custGeom>
            <a:blipFill>
              <a:blip r:embed="rId3"/>
              <a:stretch>
                <a:fillRect/>
              </a:stretch>
            </a:blipFill>
          </p:spPr>
          <p:txBody>
            <a:bodyPr/>
            <a:lstStyle/>
            <a:p>
              <a:endParaRPr lang="en-GB" sz="1200"/>
            </a:p>
          </p:txBody>
        </p:sp>
        <p:sp>
          <p:nvSpPr>
            <p:cNvPr id="5" name="TextBox 5"/>
            <p:cNvSpPr txBox="1"/>
            <p:nvPr/>
          </p:nvSpPr>
          <p:spPr>
            <a:xfrm>
              <a:off x="4459511" y="478004"/>
              <a:ext cx="15072719" cy="3642022"/>
            </a:xfrm>
            <a:prstGeom prst="rect">
              <a:avLst/>
            </a:prstGeom>
          </p:spPr>
          <p:txBody>
            <a:bodyPr wrap="square" lIns="0" tIns="0" rIns="0" bIns="0" rtlCol="0" anchor="t">
              <a:spAutoFit/>
            </a:bodyPr>
            <a:lstStyle/>
            <a:p>
              <a:pPr algn="ctr">
                <a:lnSpc>
                  <a:spcPts val="7083"/>
                </a:lnSpc>
              </a:pPr>
              <a:r>
                <a:rPr lang="en-US" sz="7302" dirty="0">
                  <a:solidFill>
                    <a:srgbClr val="10438E"/>
                  </a:solidFill>
                  <a:latin typeface="Mansalva"/>
                  <a:ea typeface="Mansalva"/>
                  <a:cs typeface="Mansalva"/>
                  <a:sym typeface="Mansalva"/>
                </a:rPr>
                <a:t>Be the </a:t>
              </a:r>
              <a:r>
                <a:rPr lang="en-US" sz="7302" dirty="0">
                  <a:solidFill>
                    <a:srgbClr val="D61479"/>
                  </a:solidFill>
                  <a:latin typeface="Mansalva"/>
                  <a:ea typeface="Mansalva"/>
                  <a:cs typeface="Mansalva"/>
                  <a:sym typeface="Mansalva"/>
                </a:rPr>
                <a:t>difference </a:t>
              </a:r>
            </a:p>
            <a:p>
              <a:pPr algn="ctr">
                <a:lnSpc>
                  <a:spcPts val="7083"/>
                </a:lnSpc>
              </a:pPr>
              <a:r>
                <a:rPr lang="en-US" sz="7302" dirty="0">
                  <a:solidFill>
                    <a:srgbClr val="10438E"/>
                  </a:solidFill>
                  <a:latin typeface="Mansalva"/>
                  <a:ea typeface="Mansalva"/>
                  <a:cs typeface="Mansalva"/>
                  <a:sym typeface="Mansalva"/>
                </a:rPr>
                <a:t>Be a </a:t>
              </a:r>
              <a:r>
                <a:rPr lang="en-US" sz="7302" dirty="0">
                  <a:solidFill>
                    <a:srgbClr val="D61479"/>
                  </a:solidFill>
                  <a:latin typeface="Mansalva"/>
                  <a:ea typeface="Mansalva"/>
                  <a:cs typeface="Mansalva"/>
                  <a:sym typeface="Mansalva"/>
                </a:rPr>
                <a:t>foster carer</a:t>
              </a:r>
            </a:p>
          </p:txBody>
        </p:sp>
        <p:sp>
          <p:nvSpPr>
            <p:cNvPr id="6" name="TextBox 6"/>
            <p:cNvSpPr txBox="1"/>
            <p:nvPr/>
          </p:nvSpPr>
          <p:spPr>
            <a:xfrm>
              <a:off x="3763913" y="4088956"/>
              <a:ext cx="15072721" cy="1288302"/>
            </a:xfrm>
            <a:prstGeom prst="rect">
              <a:avLst/>
            </a:prstGeom>
          </p:spPr>
          <p:txBody>
            <a:bodyPr lIns="0" tIns="0" rIns="0" bIns="0" rtlCol="0" anchor="t">
              <a:spAutoFit/>
            </a:bodyPr>
            <a:lstStyle/>
            <a:p>
              <a:pPr algn="just">
                <a:lnSpc>
                  <a:spcPts val="5522"/>
                </a:lnSpc>
              </a:pPr>
              <a:r>
                <a:rPr lang="en-US" sz="3944" b="1">
                  <a:solidFill>
                    <a:srgbClr val="10438E"/>
                  </a:solidFill>
                  <a:latin typeface="Inter Bold"/>
                  <a:ea typeface="Inter Bold"/>
                  <a:cs typeface="Inter Bold"/>
                  <a:sym typeface="Inter Bold"/>
                </a:rPr>
                <a:t>Lincolnshire Fostering Service</a:t>
              </a:r>
            </a:p>
          </p:txBody>
        </p:sp>
      </p:grpSp>
      <p:sp>
        <p:nvSpPr>
          <p:cNvPr id="7" name="Freeform 7"/>
          <p:cNvSpPr/>
          <p:nvPr/>
        </p:nvSpPr>
        <p:spPr>
          <a:xfrm>
            <a:off x="9511948" y="5639122"/>
            <a:ext cx="2149826" cy="714548"/>
          </a:xfrm>
          <a:custGeom>
            <a:avLst/>
            <a:gdLst/>
            <a:ahLst/>
            <a:cxnLst/>
            <a:rect l="l" t="t" r="r" b="b"/>
            <a:pathLst>
              <a:path w="3224739" h="1071822">
                <a:moveTo>
                  <a:pt x="0" y="0"/>
                </a:moveTo>
                <a:lnTo>
                  <a:pt x="3224738" y="0"/>
                </a:lnTo>
                <a:lnTo>
                  <a:pt x="3224738" y="1071823"/>
                </a:lnTo>
                <a:lnTo>
                  <a:pt x="0" y="1071823"/>
                </a:lnTo>
                <a:lnTo>
                  <a:pt x="0" y="0"/>
                </a:lnTo>
                <a:close/>
              </a:path>
            </a:pathLst>
          </a:custGeom>
          <a:blipFill>
            <a:blip r:embed="rId4"/>
            <a:stretch>
              <a:fillRect/>
            </a:stretch>
          </a:blipFill>
        </p:spPr>
        <p:txBody>
          <a:bodyPr/>
          <a:lstStyle/>
          <a:p>
            <a:endParaRPr lang="en-GB" sz="1200"/>
          </a:p>
        </p:txBody>
      </p:sp>
      <p:grpSp>
        <p:nvGrpSpPr>
          <p:cNvPr id="8" name="Group 8"/>
          <p:cNvGrpSpPr/>
          <p:nvPr/>
        </p:nvGrpSpPr>
        <p:grpSpPr>
          <a:xfrm>
            <a:off x="-1916470" y="5049319"/>
            <a:ext cx="3620459" cy="3617363"/>
            <a:chOff x="0" y="0"/>
            <a:chExt cx="753666" cy="753022"/>
          </a:xfrm>
        </p:grpSpPr>
        <p:sp>
          <p:nvSpPr>
            <p:cNvPr id="9" name="Freeform 9"/>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0" name="TextBox 10"/>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1" name="Group 11"/>
          <p:cNvGrpSpPr/>
          <p:nvPr/>
        </p:nvGrpSpPr>
        <p:grpSpPr>
          <a:xfrm>
            <a:off x="9695971" y="-2471892"/>
            <a:ext cx="3620459" cy="3617363"/>
            <a:chOff x="0" y="0"/>
            <a:chExt cx="753666" cy="753022"/>
          </a:xfrm>
        </p:grpSpPr>
        <p:sp>
          <p:nvSpPr>
            <p:cNvPr id="12" name="Freeform 12"/>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3" name="TextBox 13"/>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4" name="Group 14"/>
          <p:cNvGrpSpPr/>
          <p:nvPr/>
        </p:nvGrpSpPr>
        <p:grpSpPr>
          <a:xfrm>
            <a:off x="-1814870" y="5150919"/>
            <a:ext cx="3620459" cy="3617363"/>
            <a:chOff x="0" y="0"/>
            <a:chExt cx="753666" cy="753022"/>
          </a:xfrm>
        </p:grpSpPr>
        <p:sp>
          <p:nvSpPr>
            <p:cNvPr id="15" name="Freeform 15"/>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6" name="TextBox 16"/>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7" name="Group 17"/>
          <p:cNvGrpSpPr/>
          <p:nvPr/>
        </p:nvGrpSpPr>
        <p:grpSpPr>
          <a:xfrm>
            <a:off x="-1930960" y="5241492"/>
            <a:ext cx="3620459" cy="3617363"/>
            <a:chOff x="0" y="0"/>
            <a:chExt cx="753666" cy="753022"/>
          </a:xfrm>
        </p:grpSpPr>
        <p:sp>
          <p:nvSpPr>
            <p:cNvPr id="18" name="Freeform 18"/>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19" name="TextBox 19"/>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21F63-153B-39BF-4C79-BDA8BE450C5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9565B18-27B9-F6F6-C2BC-DDD02DBCDEA6}"/>
              </a:ext>
            </a:extLst>
          </p:cNvPr>
          <p:cNvSpPr/>
          <p:nvPr/>
        </p:nvSpPr>
        <p:spPr>
          <a:xfrm>
            <a:off x="-6171055" y="-13165432"/>
            <a:ext cx="20616422" cy="20616422"/>
          </a:xfrm>
          <a:custGeom>
            <a:avLst/>
            <a:gdLst/>
            <a:ahLst/>
            <a:cxnLst/>
            <a:rect l="l" t="t" r="r" b="b"/>
            <a:pathLst>
              <a:path w="30924633" h="30924633">
                <a:moveTo>
                  <a:pt x="0" y="0"/>
                </a:moveTo>
                <a:lnTo>
                  <a:pt x="30924633" y="0"/>
                </a:lnTo>
                <a:lnTo>
                  <a:pt x="30924633" y="30924633"/>
                </a:lnTo>
                <a:lnTo>
                  <a:pt x="0" y="3092463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sz="1200"/>
          </a:p>
        </p:txBody>
      </p:sp>
      <p:sp>
        <p:nvSpPr>
          <p:cNvPr id="4" name="Freeform 4">
            <a:extLst>
              <a:ext uri="{FF2B5EF4-FFF2-40B4-BE49-F238E27FC236}">
                <a16:creationId xmlns:a16="http://schemas.microsoft.com/office/drawing/2014/main" id="{621F3550-752F-829B-498F-97335055F57D}"/>
              </a:ext>
            </a:extLst>
          </p:cNvPr>
          <p:cNvSpPr/>
          <p:nvPr/>
        </p:nvSpPr>
        <p:spPr>
          <a:xfrm>
            <a:off x="9192754" y="5493300"/>
            <a:ext cx="2594823" cy="827029"/>
          </a:xfrm>
          <a:custGeom>
            <a:avLst/>
            <a:gdLst/>
            <a:ahLst/>
            <a:cxnLst/>
            <a:rect l="l" t="t" r="r" b="b"/>
            <a:pathLst>
              <a:path w="3892235" h="1240544">
                <a:moveTo>
                  <a:pt x="0" y="0"/>
                </a:moveTo>
                <a:lnTo>
                  <a:pt x="3892235" y="0"/>
                </a:lnTo>
                <a:lnTo>
                  <a:pt x="3892235" y="1240544"/>
                </a:lnTo>
                <a:lnTo>
                  <a:pt x="0" y="1240544"/>
                </a:lnTo>
                <a:lnTo>
                  <a:pt x="0" y="0"/>
                </a:lnTo>
                <a:close/>
              </a:path>
            </a:pathLst>
          </a:custGeom>
          <a:blipFill>
            <a:blip r:embed="rId3"/>
            <a:stretch>
              <a:fillRect t="-2650" r="-1971" b="-2650"/>
            </a:stretch>
          </a:blipFill>
        </p:spPr>
        <p:txBody>
          <a:bodyPr/>
          <a:lstStyle/>
          <a:p>
            <a:endParaRPr lang="en-GB" sz="1200"/>
          </a:p>
        </p:txBody>
      </p:sp>
      <p:grpSp>
        <p:nvGrpSpPr>
          <p:cNvPr id="5" name="Group 5">
            <a:extLst>
              <a:ext uri="{FF2B5EF4-FFF2-40B4-BE49-F238E27FC236}">
                <a16:creationId xmlns:a16="http://schemas.microsoft.com/office/drawing/2014/main" id="{A01113EF-A2D1-A9BC-A8E6-81A7FC280E6E}"/>
              </a:ext>
            </a:extLst>
          </p:cNvPr>
          <p:cNvGrpSpPr/>
          <p:nvPr/>
        </p:nvGrpSpPr>
        <p:grpSpPr>
          <a:xfrm>
            <a:off x="10631837" y="438961"/>
            <a:ext cx="3167607" cy="3167607"/>
            <a:chOff x="0" y="0"/>
            <a:chExt cx="812800" cy="812800"/>
          </a:xfrm>
        </p:grpSpPr>
        <p:sp>
          <p:nvSpPr>
            <p:cNvPr id="6" name="Freeform 6">
              <a:extLst>
                <a:ext uri="{FF2B5EF4-FFF2-40B4-BE49-F238E27FC236}">
                  <a16:creationId xmlns:a16="http://schemas.microsoft.com/office/drawing/2014/main" id="{0E86DDB5-9B36-7610-2DD6-82B9227DCD6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1479"/>
            </a:solidFill>
          </p:spPr>
          <p:txBody>
            <a:bodyPr/>
            <a:lstStyle/>
            <a:p>
              <a:endParaRPr lang="en-GB" sz="1200"/>
            </a:p>
          </p:txBody>
        </p:sp>
        <p:sp>
          <p:nvSpPr>
            <p:cNvPr id="7" name="TextBox 7">
              <a:extLst>
                <a:ext uri="{FF2B5EF4-FFF2-40B4-BE49-F238E27FC236}">
                  <a16:creationId xmlns:a16="http://schemas.microsoft.com/office/drawing/2014/main" id="{140DB51D-1AA2-B221-051A-E25819111A36}"/>
                </a:ext>
              </a:extLst>
            </p:cNvPr>
            <p:cNvSpPr txBox="1"/>
            <p:nvPr/>
          </p:nvSpPr>
          <p:spPr>
            <a:xfrm>
              <a:off x="76200" y="76200"/>
              <a:ext cx="660400" cy="660400"/>
            </a:xfrm>
            <a:prstGeom prst="rect">
              <a:avLst/>
            </a:prstGeom>
          </p:spPr>
          <p:txBody>
            <a:bodyPr lIns="2591" tIns="2591" rIns="2591" bIns="2591" rtlCol="0" anchor="ctr"/>
            <a:lstStyle/>
            <a:p>
              <a:pPr algn="ctr">
                <a:lnSpc>
                  <a:spcPts val="60"/>
                </a:lnSpc>
                <a:spcBef>
                  <a:spcPct val="0"/>
                </a:spcBef>
              </a:pPr>
              <a:endParaRPr sz="1200"/>
            </a:p>
          </p:txBody>
        </p:sp>
      </p:grpSp>
      <p:sp>
        <p:nvSpPr>
          <p:cNvPr id="12" name="Freeform 12">
            <a:extLst>
              <a:ext uri="{FF2B5EF4-FFF2-40B4-BE49-F238E27FC236}">
                <a16:creationId xmlns:a16="http://schemas.microsoft.com/office/drawing/2014/main" id="{86C12325-74CE-9F71-A7AF-E9972E6D9C52}"/>
              </a:ext>
            </a:extLst>
          </p:cNvPr>
          <p:cNvSpPr/>
          <p:nvPr/>
        </p:nvSpPr>
        <p:spPr>
          <a:xfrm>
            <a:off x="0" y="408673"/>
            <a:ext cx="1270784" cy="1272776"/>
          </a:xfrm>
          <a:custGeom>
            <a:avLst/>
            <a:gdLst/>
            <a:ahLst/>
            <a:cxnLst/>
            <a:rect l="l" t="t" r="r" b="b"/>
            <a:pathLst>
              <a:path w="1906176" h="1909164">
                <a:moveTo>
                  <a:pt x="0" y="0"/>
                </a:moveTo>
                <a:lnTo>
                  <a:pt x="1906176" y="0"/>
                </a:lnTo>
                <a:lnTo>
                  <a:pt x="1906176" y="1909163"/>
                </a:lnTo>
                <a:lnTo>
                  <a:pt x="0" y="1909163"/>
                </a:lnTo>
                <a:lnTo>
                  <a:pt x="0" y="0"/>
                </a:lnTo>
                <a:close/>
              </a:path>
            </a:pathLst>
          </a:custGeom>
          <a:blipFill>
            <a:blip r:embed="rId4"/>
            <a:stretch>
              <a:fillRect/>
            </a:stretch>
          </a:blipFill>
        </p:spPr>
        <p:txBody>
          <a:bodyPr/>
          <a:lstStyle/>
          <a:p>
            <a:endParaRPr lang="en-GB" sz="1200"/>
          </a:p>
        </p:txBody>
      </p:sp>
      <p:grpSp>
        <p:nvGrpSpPr>
          <p:cNvPr id="13" name="Group 13">
            <a:extLst>
              <a:ext uri="{FF2B5EF4-FFF2-40B4-BE49-F238E27FC236}">
                <a16:creationId xmlns:a16="http://schemas.microsoft.com/office/drawing/2014/main" id="{C36DFF49-C281-1802-F612-DEEA973CD0F0}"/>
              </a:ext>
            </a:extLst>
          </p:cNvPr>
          <p:cNvGrpSpPr/>
          <p:nvPr/>
        </p:nvGrpSpPr>
        <p:grpSpPr>
          <a:xfrm>
            <a:off x="1351740" y="570854"/>
            <a:ext cx="3125837" cy="948415"/>
            <a:chOff x="0" y="0"/>
            <a:chExt cx="6251675" cy="1896829"/>
          </a:xfrm>
        </p:grpSpPr>
        <p:sp>
          <p:nvSpPr>
            <p:cNvPr id="14" name="Freeform 14">
              <a:extLst>
                <a:ext uri="{FF2B5EF4-FFF2-40B4-BE49-F238E27FC236}">
                  <a16:creationId xmlns:a16="http://schemas.microsoft.com/office/drawing/2014/main" id="{0490BAEA-6794-F202-7578-D78CE757BC30}"/>
                </a:ext>
              </a:extLst>
            </p:cNvPr>
            <p:cNvSpPr/>
            <p:nvPr/>
          </p:nvSpPr>
          <p:spPr>
            <a:xfrm>
              <a:off x="0" y="0"/>
              <a:ext cx="1660125" cy="1896829"/>
            </a:xfrm>
            <a:custGeom>
              <a:avLst/>
              <a:gdLst/>
              <a:ahLst/>
              <a:cxnLst/>
              <a:rect l="l" t="t" r="r" b="b"/>
              <a:pathLst>
                <a:path w="1660125" h="1896829">
                  <a:moveTo>
                    <a:pt x="0" y="0"/>
                  </a:moveTo>
                  <a:lnTo>
                    <a:pt x="1660125" y="0"/>
                  </a:lnTo>
                  <a:lnTo>
                    <a:pt x="1660125" y="1896829"/>
                  </a:lnTo>
                  <a:lnTo>
                    <a:pt x="0" y="1896829"/>
                  </a:lnTo>
                  <a:lnTo>
                    <a:pt x="0" y="0"/>
                  </a:lnTo>
                  <a:close/>
                </a:path>
              </a:pathLst>
            </a:custGeom>
            <a:blipFill>
              <a:blip r:embed="rId5"/>
              <a:stretch>
                <a:fillRect/>
              </a:stretch>
            </a:blipFill>
          </p:spPr>
          <p:txBody>
            <a:bodyPr/>
            <a:lstStyle/>
            <a:p>
              <a:endParaRPr lang="en-GB" sz="1200"/>
            </a:p>
          </p:txBody>
        </p:sp>
        <p:sp>
          <p:nvSpPr>
            <p:cNvPr id="15" name="TextBox 15">
              <a:extLst>
                <a:ext uri="{FF2B5EF4-FFF2-40B4-BE49-F238E27FC236}">
                  <a16:creationId xmlns:a16="http://schemas.microsoft.com/office/drawing/2014/main" id="{9ADF83F2-F8D3-37C6-F52E-8487B915129B}"/>
                </a:ext>
              </a:extLst>
            </p:cNvPr>
            <p:cNvSpPr txBox="1"/>
            <p:nvPr/>
          </p:nvSpPr>
          <p:spPr>
            <a:xfrm>
              <a:off x="1660124" y="146502"/>
              <a:ext cx="4591551" cy="1179809"/>
            </a:xfrm>
            <a:prstGeom prst="rect">
              <a:avLst/>
            </a:prstGeom>
          </p:spPr>
          <p:txBody>
            <a:bodyPr lIns="0" tIns="0" rIns="0" bIns="0" rtlCol="0" anchor="t">
              <a:spAutoFit/>
            </a:bodyPr>
            <a:lstStyle/>
            <a:p>
              <a:pPr algn="ctr">
                <a:lnSpc>
                  <a:spcPts val="2267"/>
                </a:lnSpc>
              </a:pPr>
              <a:r>
                <a:rPr lang="en-US" sz="2337">
                  <a:solidFill>
                    <a:srgbClr val="10438E"/>
                  </a:solidFill>
                  <a:latin typeface="Mansalva"/>
                  <a:ea typeface="Mansalva"/>
                  <a:cs typeface="Mansalva"/>
                  <a:sym typeface="Mansalva"/>
                </a:rPr>
                <a:t>Be the </a:t>
              </a:r>
              <a:r>
                <a:rPr lang="en-US" sz="2337">
                  <a:solidFill>
                    <a:srgbClr val="D61479"/>
                  </a:solidFill>
                  <a:latin typeface="Mansalva"/>
                  <a:ea typeface="Mansalva"/>
                  <a:cs typeface="Mansalva"/>
                  <a:sym typeface="Mansalva"/>
                </a:rPr>
                <a:t>difference </a:t>
              </a:r>
            </a:p>
            <a:p>
              <a:pPr algn="ctr">
                <a:lnSpc>
                  <a:spcPts val="2267"/>
                </a:lnSpc>
              </a:pPr>
              <a:r>
                <a:rPr lang="en-US" sz="2337">
                  <a:solidFill>
                    <a:srgbClr val="10438E"/>
                  </a:solidFill>
                  <a:latin typeface="Mansalva"/>
                  <a:ea typeface="Mansalva"/>
                  <a:cs typeface="Mansalva"/>
                  <a:sym typeface="Mansalva"/>
                </a:rPr>
                <a:t>Be a </a:t>
              </a:r>
              <a:r>
                <a:rPr lang="en-US" sz="2337">
                  <a:solidFill>
                    <a:srgbClr val="D61479"/>
                  </a:solidFill>
                  <a:latin typeface="Mansalva"/>
                  <a:ea typeface="Mansalva"/>
                  <a:cs typeface="Mansalva"/>
                  <a:sym typeface="Mansalva"/>
                </a:rPr>
                <a:t>foster carer</a:t>
              </a:r>
            </a:p>
          </p:txBody>
        </p:sp>
        <p:sp>
          <p:nvSpPr>
            <p:cNvPr id="16" name="TextBox 16">
              <a:extLst>
                <a:ext uri="{FF2B5EF4-FFF2-40B4-BE49-F238E27FC236}">
                  <a16:creationId xmlns:a16="http://schemas.microsoft.com/office/drawing/2014/main" id="{D8942421-8A0B-98C3-79B0-7FBC9736C46B}"/>
                </a:ext>
              </a:extLst>
            </p:cNvPr>
            <p:cNvSpPr txBox="1"/>
            <p:nvPr/>
          </p:nvSpPr>
          <p:spPr>
            <a:xfrm>
              <a:off x="1204714" y="1310281"/>
              <a:ext cx="4824323" cy="419988"/>
            </a:xfrm>
            <a:prstGeom prst="rect">
              <a:avLst/>
            </a:prstGeom>
          </p:spPr>
          <p:txBody>
            <a:bodyPr lIns="0" tIns="0" rIns="0" bIns="0" rtlCol="0" anchor="t">
              <a:spAutoFit/>
            </a:bodyPr>
            <a:lstStyle/>
            <a:p>
              <a:pPr algn="just">
                <a:lnSpc>
                  <a:spcPts val="1767"/>
                </a:lnSpc>
              </a:pPr>
              <a:r>
                <a:rPr lang="en-US" sz="1262" b="1">
                  <a:solidFill>
                    <a:srgbClr val="10438E"/>
                  </a:solidFill>
                  <a:latin typeface="Inter Bold"/>
                  <a:ea typeface="Inter Bold"/>
                  <a:cs typeface="Inter Bold"/>
                  <a:sym typeface="Inter Bold"/>
                </a:rPr>
                <a:t>Lincolnshire Fostering Service</a:t>
              </a:r>
            </a:p>
          </p:txBody>
        </p:sp>
      </p:grpSp>
      <p:sp>
        <p:nvSpPr>
          <p:cNvPr id="3" name="TextBox 2">
            <a:extLst>
              <a:ext uri="{FF2B5EF4-FFF2-40B4-BE49-F238E27FC236}">
                <a16:creationId xmlns:a16="http://schemas.microsoft.com/office/drawing/2014/main" id="{8A4FA3DF-1921-8545-4F7E-EE43D1766E33}"/>
              </a:ext>
            </a:extLst>
          </p:cNvPr>
          <p:cNvSpPr txBox="1"/>
          <p:nvPr/>
        </p:nvSpPr>
        <p:spPr>
          <a:xfrm>
            <a:off x="56445" y="1828636"/>
            <a:ext cx="6354383" cy="461665"/>
          </a:xfrm>
          <a:prstGeom prst="rect">
            <a:avLst/>
          </a:prstGeom>
          <a:noFill/>
        </p:spPr>
        <p:txBody>
          <a:bodyPr wrap="square" rtlCol="0">
            <a:spAutoFit/>
          </a:bodyPr>
          <a:lstStyle/>
          <a:p>
            <a:endParaRPr lang="en-GB" sz="1200" dirty="0">
              <a:solidFill>
                <a:srgbClr val="D6147A"/>
              </a:solidFill>
              <a:latin typeface="Open Sans" panose="020B0606030504020204" pitchFamily="34" charset="0"/>
              <a:ea typeface="Open Sans" panose="020B0606030504020204" pitchFamily="34" charset="0"/>
              <a:cs typeface="Open Sans" panose="020B0606030504020204" pitchFamily="34" charset="0"/>
            </a:endParaRPr>
          </a:p>
          <a:p>
            <a:endParaRPr lang="en-GB" sz="1200" dirty="0"/>
          </a:p>
        </p:txBody>
      </p:sp>
      <p:sp>
        <p:nvSpPr>
          <p:cNvPr id="18" name="TextBox 17">
            <a:extLst>
              <a:ext uri="{FF2B5EF4-FFF2-40B4-BE49-F238E27FC236}">
                <a16:creationId xmlns:a16="http://schemas.microsoft.com/office/drawing/2014/main" id="{AEAFD2F1-1B9D-D148-8C35-E7696515B7D1}"/>
              </a:ext>
            </a:extLst>
          </p:cNvPr>
          <p:cNvSpPr txBox="1"/>
          <p:nvPr/>
        </p:nvSpPr>
        <p:spPr>
          <a:xfrm>
            <a:off x="251354" y="2250947"/>
            <a:ext cx="4943845" cy="3538469"/>
          </a:xfrm>
          <a:prstGeom prst="rect">
            <a:avLst/>
          </a:prstGeom>
          <a:noFill/>
        </p:spPr>
        <p:txBody>
          <a:bodyPr wrap="square" rtlCol="0">
            <a:spAutoFit/>
          </a:bodyPr>
          <a:lstStyle/>
          <a:p>
            <a:r>
              <a:rPr lang="en-GB" sz="1333" dirty="0">
                <a:solidFill>
                  <a:srgbClr val="0D448F"/>
                </a:solidFill>
                <a:latin typeface="Open Sans" panose="020B0606030504020204" pitchFamily="34" charset="0"/>
                <a:ea typeface="Open Sans" panose="020B0606030504020204" pitchFamily="34" charset="0"/>
                <a:cs typeface="Open Sans" panose="020B0606030504020204" pitchFamily="34" charset="0"/>
              </a:rPr>
              <a:t>Children aged 12-15 who are in a foster or residential placement present, on average, have higher needs in 9 of the 13 key needs areas. Out of these, 7 appear at a higher frequency with higher needs. These are:</a:t>
            </a:r>
          </a:p>
          <a:p>
            <a:r>
              <a:rPr lang="en-GB" sz="1333" b="1" dirty="0">
                <a:solidFill>
                  <a:srgbClr val="0D448F"/>
                </a:solidFill>
                <a:latin typeface="Open Sans" panose="020B0606030504020204" pitchFamily="34" charset="0"/>
                <a:ea typeface="Open Sans" panose="020B0606030504020204" pitchFamily="34" charset="0"/>
                <a:cs typeface="Open Sans" panose="020B0606030504020204" pitchFamily="34" charset="0"/>
              </a:rPr>
              <a:t>Emotional Health</a:t>
            </a:r>
            <a:endParaRPr lang="en-GB" sz="1333" dirty="0">
              <a:solidFill>
                <a:srgbClr val="0D448F"/>
              </a:solidFill>
              <a:latin typeface="Open Sans" panose="020B0606030504020204" pitchFamily="34" charset="0"/>
              <a:ea typeface="Open Sans" panose="020B0606030504020204" pitchFamily="34" charset="0"/>
              <a:cs typeface="Open Sans" panose="020B0606030504020204" pitchFamily="34" charset="0"/>
            </a:endParaRPr>
          </a:p>
          <a:p>
            <a:r>
              <a:rPr lang="en-GB" sz="1333" b="1" dirty="0">
                <a:solidFill>
                  <a:srgbClr val="0D448F"/>
                </a:solidFill>
                <a:latin typeface="Open Sans" panose="020B0606030504020204" pitchFamily="34" charset="0"/>
                <a:ea typeface="Open Sans" panose="020B0606030504020204" pitchFamily="34" charset="0"/>
                <a:cs typeface="Open Sans" panose="020B0606030504020204" pitchFamily="34" charset="0"/>
              </a:rPr>
              <a:t>Positive Relationships</a:t>
            </a:r>
            <a:endParaRPr lang="en-GB" sz="1333" dirty="0">
              <a:solidFill>
                <a:srgbClr val="0D448F"/>
              </a:solidFill>
              <a:latin typeface="Open Sans" panose="020B0606030504020204" pitchFamily="34" charset="0"/>
              <a:ea typeface="Open Sans" panose="020B0606030504020204" pitchFamily="34" charset="0"/>
              <a:cs typeface="Open Sans" panose="020B0606030504020204" pitchFamily="34" charset="0"/>
            </a:endParaRPr>
          </a:p>
          <a:p>
            <a:r>
              <a:rPr lang="en-GB" sz="1333" b="1" dirty="0">
                <a:solidFill>
                  <a:srgbClr val="0D448F"/>
                </a:solidFill>
                <a:latin typeface="Open Sans" panose="020B0606030504020204" pitchFamily="34" charset="0"/>
                <a:ea typeface="Open Sans" panose="020B0606030504020204" pitchFamily="34" charset="0"/>
                <a:cs typeface="Open Sans" panose="020B0606030504020204" pitchFamily="34" charset="0"/>
              </a:rPr>
              <a:t>Learning Difficulty</a:t>
            </a:r>
            <a:endParaRPr lang="en-GB" sz="1333" dirty="0">
              <a:solidFill>
                <a:srgbClr val="0D448F"/>
              </a:solidFill>
              <a:latin typeface="Open Sans" panose="020B0606030504020204" pitchFamily="34" charset="0"/>
              <a:ea typeface="Open Sans" panose="020B0606030504020204" pitchFamily="34" charset="0"/>
              <a:cs typeface="Open Sans" panose="020B0606030504020204" pitchFamily="34" charset="0"/>
            </a:endParaRPr>
          </a:p>
          <a:p>
            <a:r>
              <a:rPr lang="en-GB" sz="1333" b="1" dirty="0">
                <a:solidFill>
                  <a:srgbClr val="0D448F"/>
                </a:solidFill>
                <a:latin typeface="Open Sans" panose="020B0606030504020204" pitchFamily="34" charset="0"/>
                <a:ea typeface="Open Sans" panose="020B0606030504020204" pitchFamily="34" charset="0"/>
                <a:cs typeface="Open Sans" panose="020B0606030504020204" pitchFamily="34" charset="0"/>
              </a:rPr>
              <a:t>Educational Progress</a:t>
            </a:r>
            <a:endParaRPr lang="en-GB" sz="1333" dirty="0">
              <a:solidFill>
                <a:srgbClr val="0D448F"/>
              </a:solidFill>
              <a:latin typeface="Open Sans" panose="020B0606030504020204" pitchFamily="34" charset="0"/>
              <a:ea typeface="Open Sans" panose="020B0606030504020204" pitchFamily="34" charset="0"/>
              <a:cs typeface="Open Sans" panose="020B0606030504020204" pitchFamily="34" charset="0"/>
            </a:endParaRPr>
          </a:p>
          <a:p>
            <a:r>
              <a:rPr lang="en-GB" sz="1333" b="1" dirty="0">
                <a:solidFill>
                  <a:srgbClr val="0D448F"/>
                </a:solidFill>
                <a:latin typeface="Open Sans" panose="020B0606030504020204" pitchFamily="34" charset="0"/>
                <a:ea typeface="Open Sans" panose="020B0606030504020204" pitchFamily="34" charset="0"/>
                <a:cs typeface="Open Sans" panose="020B0606030504020204" pitchFamily="34" charset="0"/>
              </a:rPr>
              <a:t>Managing Emotions</a:t>
            </a:r>
            <a:endParaRPr lang="en-GB" sz="1333" dirty="0">
              <a:solidFill>
                <a:srgbClr val="0D448F"/>
              </a:solidFill>
              <a:latin typeface="Open Sans" panose="020B0606030504020204" pitchFamily="34" charset="0"/>
              <a:ea typeface="Open Sans" panose="020B0606030504020204" pitchFamily="34" charset="0"/>
              <a:cs typeface="Open Sans" panose="020B0606030504020204" pitchFamily="34" charset="0"/>
            </a:endParaRPr>
          </a:p>
          <a:p>
            <a:r>
              <a:rPr lang="en-GB" sz="1333" b="1" dirty="0">
                <a:solidFill>
                  <a:srgbClr val="0D448F"/>
                </a:solidFill>
                <a:latin typeface="Open Sans" panose="020B0606030504020204" pitchFamily="34" charset="0"/>
                <a:ea typeface="Open Sans" panose="020B0606030504020204" pitchFamily="34" charset="0"/>
                <a:cs typeface="Open Sans" panose="020B0606030504020204" pitchFamily="34" charset="0"/>
              </a:rPr>
              <a:t>Understanding Identity</a:t>
            </a:r>
            <a:endParaRPr lang="en-GB" sz="1333" dirty="0">
              <a:solidFill>
                <a:srgbClr val="0D448F"/>
              </a:solidFill>
              <a:latin typeface="Open Sans" panose="020B0606030504020204" pitchFamily="34" charset="0"/>
              <a:ea typeface="Open Sans" panose="020B0606030504020204" pitchFamily="34" charset="0"/>
              <a:cs typeface="Open Sans" panose="020B0606030504020204" pitchFamily="34" charset="0"/>
            </a:endParaRPr>
          </a:p>
          <a:p>
            <a:r>
              <a:rPr lang="en-GB" sz="1333" b="1" dirty="0">
                <a:solidFill>
                  <a:srgbClr val="0D448F"/>
                </a:solidFill>
                <a:latin typeface="Open Sans" panose="020B0606030504020204" pitchFamily="34" charset="0"/>
                <a:ea typeface="Open Sans" panose="020B0606030504020204" pitchFamily="34" charset="0"/>
                <a:cs typeface="Open Sans" panose="020B0606030504020204" pitchFamily="34" charset="0"/>
              </a:rPr>
              <a:t>Family Relationships</a:t>
            </a:r>
          </a:p>
          <a:p>
            <a:endParaRPr lang="en-GB" sz="1333" dirty="0">
              <a:solidFill>
                <a:srgbClr val="0D448F"/>
              </a:solidFill>
              <a:latin typeface="Open Sans" panose="020B0606030504020204" pitchFamily="34" charset="0"/>
              <a:ea typeface="Open Sans" panose="020B0606030504020204" pitchFamily="34" charset="0"/>
              <a:cs typeface="Open Sans" panose="020B0606030504020204" pitchFamily="34" charset="0"/>
            </a:endParaRPr>
          </a:p>
          <a:p>
            <a:endParaRPr lang="en-GB" sz="1200" dirty="0"/>
          </a:p>
          <a:p>
            <a:r>
              <a:rPr lang="en-GB" sz="1333" dirty="0">
                <a:solidFill>
                  <a:srgbClr val="D6147A"/>
                </a:solidFill>
                <a:latin typeface="Open Sans" panose="020B0606030504020204" pitchFamily="34" charset="0"/>
                <a:ea typeface="Open Sans" panose="020B0606030504020204" pitchFamily="34" charset="0"/>
                <a:cs typeface="Open Sans" panose="020B0606030504020204" pitchFamily="34" charset="0"/>
              </a:rPr>
              <a:t>Of children aged 12-15, </a:t>
            </a:r>
            <a:r>
              <a:rPr lang="en-GB" sz="1333" b="1" dirty="0">
                <a:solidFill>
                  <a:srgbClr val="D6147A"/>
                </a:solidFill>
                <a:latin typeface="Open Sans" panose="020B0606030504020204" pitchFamily="34" charset="0"/>
                <a:ea typeface="Open Sans" panose="020B0606030504020204" pitchFamily="34" charset="0"/>
                <a:cs typeface="Open Sans" panose="020B0606030504020204" pitchFamily="34" charset="0"/>
              </a:rPr>
              <a:t>80% have at least one </a:t>
            </a:r>
            <a:r>
              <a:rPr lang="en-GB" sz="1333" dirty="0">
                <a:solidFill>
                  <a:srgbClr val="D6147A"/>
                </a:solidFill>
                <a:latin typeface="Open Sans" panose="020B0606030504020204" pitchFamily="34" charset="0"/>
                <a:ea typeface="Open Sans" panose="020B0606030504020204" pitchFamily="34" charset="0"/>
                <a:cs typeface="Open Sans" panose="020B0606030504020204" pitchFamily="34" charset="0"/>
              </a:rPr>
              <a:t>of these needs with over </a:t>
            </a:r>
            <a:r>
              <a:rPr lang="en-GB" sz="1333" b="1" dirty="0">
                <a:solidFill>
                  <a:srgbClr val="D6147A"/>
                </a:solidFill>
                <a:latin typeface="Open Sans" panose="020B0606030504020204" pitchFamily="34" charset="0"/>
                <a:ea typeface="Open Sans" panose="020B0606030504020204" pitchFamily="34" charset="0"/>
                <a:cs typeface="Open Sans" panose="020B0606030504020204" pitchFamily="34" charset="0"/>
              </a:rPr>
              <a:t>50% having a combination of at least 3 significant or moderate needs </a:t>
            </a:r>
            <a:r>
              <a:rPr lang="en-GB" sz="1333" dirty="0">
                <a:solidFill>
                  <a:srgbClr val="D6147A"/>
                </a:solidFill>
                <a:latin typeface="Open Sans" panose="020B0606030504020204" pitchFamily="34" charset="0"/>
                <a:ea typeface="Open Sans" panose="020B0606030504020204" pitchFamily="34" charset="0"/>
                <a:cs typeface="Open Sans" panose="020B0606030504020204" pitchFamily="34" charset="0"/>
              </a:rPr>
              <a:t>in these key areas</a:t>
            </a:r>
          </a:p>
          <a:p>
            <a:endParaRPr lang="en-GB" sz="1200" dirty="0"/>
          </a:p>
        </p:txBody>
      </p:sp>
      <p:sp>
        <p:nvSpPr>
          <p:cNvPr id="17" name="TextBox 16">
            <a:extLst>
              <a:ext uri="{FF2B5EF4-FFF2-40B4-BE49-F238E27FC236}">
                <a16:creationId xmlns:a16="http://schemas.microsoft.com/office/drawing/2014/main" id="{BB6891F3-76C6-DCFB-74CF-ED1D66D76F75}"/>
              </a:ext>
            </a:extLst>
          </p:cNvPr>
          <p:cNvSpPr txBox="1"/>
          <p:nvPr/>
        </p:nvSpPr>
        <p:spPr>
          <a:xfrm>
            <a:off x="1270784" y="1807321"/>
            <a:ext cx="4943845" cy="461665"/>
          </a:xfrm>
          <a:prstGeom prst="rect">
            <a:avLst/>
          </a:prstGeom>
          <a:noFill/>
        </p:spPr>
        <p:txBody>
          <a:bodyPr wrap="square" rtlCol="0">
            <a:spAutoFit/>
          </a:bodyPr>
          <a:lstStyle/>
          <a:p>
            <a:r>
              <a:rPr lang="en-GB" sz="2400" dirty="0">
                <a:solidFill>
                  <a:srgbClr val="B0BC22"/>
                </a:solidFill>
                <a:latin typeface="Mansalva" panose="020B0604020202020204" charset="0"/>
              </a:rPr>
              <a:t>What does VCT evaluation tell us?</a:t>
            </a:r>
          </a:p>
        </p:txBody>
      </p:sp>
      <p:pic>
        <p:nvPicPr>
          <p:cNvPr id="19" name="Picture 18">
            <a:extLst>
              <a:ext uri="{FF2B5EF4-FFF2-40B4-BE49-F238E27FC236}">
                <a16:creationId xmlns:a16="http://schemas.microsoft.com/office/drawing/2014/main" id="{5A79C755-2E2A-DA59-FE2F-CE9FB40D56D1}"/>
              </a:ext>
            </a:extLst>
          </p:cNvPr>
          <p:cNvPicPr>
            <a:picLocks noChangeAspect="1"/>
          </p:cNvPicPr>
          <p:nvPr/>
        </p:nvPicPr>
        <p:blipFill>
          <a:blip r:embed="rId6"/>
          <a:stretch>
            <a:fillRect/>
          </a:stretch>
        </p:blipFill>
        <p:spPr>
          <a:xfrm>
            <a:off x="5390108" y="2149994"/>
            <a:ext cx="5175312" cy="2913147"/>
          </a:xfrm>
          <a:prstGeom prst="rect">
            <a:avLst/>
          </a:prstGeom>
        </p:spPr>
      </p:pic>
    </p:spTree>
    <p:extLst>
      <p:ext uri="{BB962C8B-B14F-4D97-AF65-F5344CB8AC3E}">
        <p14:creationId xmlns:p14="http://schemas.microsoft.com/office/powerpoint/2010/main" val="3709072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19C1F-0CBB-0C9A-07F5-1F95E8270B1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276735BC-C41D-D113-ED11-CC569707B359}"/>
              </a:ext>
            </a:extLst>
          </p:cNvPr>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n-GB" sz="1200"/>
          </a:p>
        </p:txBody>
      </p:sp>
      <p:grpSp>
        <p:nvGrpSpPr>
          <p:cNvPr id="3" name="Group 3">
            <a:extLst>
              <a:ext uri="{FF2B5EF4-FFF2-40B4-BE49-F238E27FC236}">
                <a16:creationId xmlns:a16="http://schemas.microsoft.com/office/drawing/2014/main" id="{873DCC4D-4200-3723-F82A-161399151FE7}"/>
              </a:ext>
            </a:extLst>
          </p:cNvPr>
          <p:cNvGrpSpPr/>
          <p:nvPr/>
        </p:nvGrpSpPr>
        <p:grpSpPr>
          <a:xfrm>
            <a:off x="-1558650" y="3415439"/>
            <a:ext cx="7103583" cy="7103583"/>
            <a:chOff x="0" y="0"/>
            <a:chExt cx="812800" cy="812800"/>
          </a:xfrm>
        </p:grpSpPr>
        <p:sp>
          <p:nvSpPr>
            <p:cNvPr id="4" name="Freeform 4">
              <a:extLst>
                <a:ext uri="{FF2B5EF4-FFF2-40B4-BE49-F238E27FC236}">
                  <a16:creationId xmlns:a16="http://schemas.microsoft.com/office/drawing/2014/main" id="{D8F15EF3-F5D9-6BA5-5459-7D92289EE09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438E"/>
            </a:solidFill>
          </p:spPr>
          <p:txBody>
            <a:bodyPr/>
            <a:lstStyle/>
            <a:p>
              <a:endParaRPr lang="en-GB" sz="1200"/>
            </a:p>
          </p:txBody>
        </p:sp>
        <p:sp>
          <p:nvSpPr>
            <p:cNvPr id="5" name="TextBox 5">
              <a:extLst>
                <a:ext uri="{FF2B5EF4-FFF2-40B4-BE49-F238E27FC236}">
                  <a16:creationId xmlns:a16="http://schemas.microsoft.com/office/drawing/2014/main" id="{6A6DE50B-1A59-013F-8C0C-77E261B9CCBA}"/>
                </a:ext>
              </a:extLst>
            </p:cNvPr>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1200"/>
            </a:p>
          </p:txBody>
        </p:sp>
      </p:grpSp>
      <p:sp>
        <p:nvSpPr>
          <p:cNvPr id="6" name="Freeform 6">
            <a:extLst>
              <a:ext uri="{FF2B5EF4-FFF2-40B4-BE49-F238E27FC236}">
                <a16:creationId xmlns:a16="http://schemas.microsoft.com/office/drawing/2014/main" id="{E46C4FFB-EE6F-C88E-B318-A38A78044A0D}"/>
              </a:ext>
            </a:extLst>
          </p:cNvPr>
          <p:cNvSpPr/>
          <p:nvPr/>
        </p:nvSpPr>
        <p:spPr>
          <a:xfrm>
            <a:off x="-951228" y="-465495"/>
            <a:ext cx="6168645" cy="6184105"/>
          </a:xfrm>
          <a:custGeom>
            <a:avLst/>
            <a:gdLst/>
            <a:ahLst/>
            <a:cxnLst/>
            <a:rect l="l" t="t" r="r" b="b"/>
            <a:pathLst>
              <a:path w="9252967" h="9276158">
                <a:moveTo>
                  <a:pt x="0" y="0"/>
                </a:moveTo>
                <a:lnTo>
                  <a:pt x="9252967" y="0"/>
                </a:lnTo>
                <a:lnTo>
                  <a:pt x="9252967" y="9276158"/>
                </a:lnTo>
                <a:lnTo>
                  <a:pt x="0" y="92761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sz="1200"/>
          </a:p>
        </p:txBody>
      </p:sp>
      <p:grpSp>
        <p:nvGrpSpPr>
          <p:cNvPr id="7" name="Group 7">
            <a:extLst>
              <a:ext uri="{FF2B5EF4-FFF2-40B4-BE49-F238E27FC236}">
                <a16:creationId xmlns:a16="http://schemas.microsoft.com/office/drawing/2014/main" id="{06EA95EB-993C-A2C8-359B-C19462E321DF}"/>
              </a:ext>
            </a:extLst>
          </p:cNvPr>
          <p:cNvGrpSpPr/>
          <p:nvPr/>
        </p:nvGrpSpPr>
        <p:grpSpPr>
          <a:xfrm>
            <a:off x="718355" y="881282"/>
            <a:ext cx="4905703" cy="4905683"/>
            <a:chOff x="0" y="0"/>
            <a:chExt cx="6350000" cy="6349975"/>
          </a:xfrm>
        </p:grpSpPr>
        <p:sp>
          <p:nvSpPr>
            <p:cNvPr id="8" name="Freeform 8">
              <a:extLst>
                <a:ext uri="{FF2B5EF4-FFF2-40B4-BE49-F238E27FC236}">
                  <a16:creationId xmlns:a16="http://schemas.microsoft.com/office/drawing/2014/main" id="{E9270F1F-46A7-3C61-EB46-A9AF25FC1ABC}"/>
                </a:ext>
              </a:extLst>
            </p:cNvPr>
            <p:cNvSpPr/>
            <p:nvPr/>
          </p:nvSpPr>
          <p:spPr>
            <a:xfrm>
              <a:off x="0" y="0"/>
              <a:ext cx="6350000" cy="6349975"/>
            </a:xfrm>
            <a:custGeom>
              <a:avLst/>
              <a:gdLst/>
              <a:ahLst/>
              <a:cxnLst/>
              <a:rect l="l" t="t" r="r" b="b"/>
              <a:pathLst>
                <a:path w="6350000" h="6349975">
                  <a:moveTo>
                    <a:pt x="6350000" y="3175025"/>
                  </a:moveTo>
                  <a:cubicBezTo>
                    <a:pt x="6350000" y="4928451"/>
                    <a:pt x="4928476" y="6349975"/>
                    <a:pt x="3175000" y="6349975"/>
                  </a:cubicBezTo>
                  <a:cubicBezTo>
                    <a:pt x="1421498" y="6349975"/>
                    <a:pt x="0" y="4928451"/>
                    <a:pt x="0" y="3175025"/>
                  </a:cubicBezTo>
                  <a:cubicBezTo>
                    <a:pt x="0" y="1421511"/>
                    <a:pt x="1421498" y="0"/>
                    <a:pt x="3175000" y="0"/>
                  </a:cubicBezTo>
                  <a:cubicBezTo>
                    <a:pt x="4928502" y="0"/>
                    <a:pt x="6350000" y="1421511"/>
                    <a:pt x="6350000" y="3175025"/>
                  </a:cubicBezTo>
                  <a:close/>
                </a:path>
              </a:pathLst>
            </a:custGeom>
            <a:blipFill>
              <a:blip r:embed="rId4"/>
              <a:stretch>
                <a:fillRect l="-27325" r="-22627"/>
              </a:stretch>
            </a:blipFill>
          </p:spPr>
          <p:txBody>
            <a:bodyPr/>
            <a:lstStyle/>
            <a:p>
              <a:endParaRPr lang="en-GB" sz="1200"/>
            </a:p>
          </p:txBody>
        </p:sp>
      </p:grpSp>
      <p:sp>
        <p:nvSpPr>
          <p:cNvPr id="9" name="Freeform 9">
            <a:extLst>
              <a:ext uri="{FF2B5EF4-FFF2-40B4-BE49-F238E27FC236}">
                <a16:creationId xmlns:a16="http://schemas.microsoft.com/office/drawing/2014/main" id="{18A3026F-0060-5743-29C7-778288D7E7B3}"/>
              </a:ext>
            </a:extLst>
          </p:cNvPr>
          <p:cNvSpPr/>
          <p:nvPr/>
        </p:nvSpPr>
        <p:spPr>
          <a:xfrm>
            <a:off x="11392707" y="5137923"/>
            <a:ext cx="2422613" cy="2359019"/>
          </a:xfrm>
          <a:custGeom>
            <a:avLst/>
            <a:gdLst/>
            <a:ahLst/>
            <a:cxnLst/>
            <a:rect l="l" t="t" r="r" b="b"/>
            <a:pathLst>
              <a:path w="3633919" h="3538528">
                <a:moveTo>
                  <a:pt x="0" y="0"/>
                </a:moveTo>
                <a:lnTo>
                  <a:pt x="3633918" y="0"/>
                </a:lnTo>
                <a:lnTo>
                  <a:pt x="3633918" y="3538529"/>
                </a:lnTo>
                <a:lnTo>
                  <a:pt x="0" y="3538529"/>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sz="1200"/>
          </a:p>
        </p:txBody>
      </p:sp>
      <p:grpSp>
        <p:nvGrpSpPr>
          <p:cNvPr id="10" name="Group 10">
            <a:extLst>
              <a:ext uri="{FF2B5EF4-FFF2-40B4-BE49-F238E27FC236}">
                <a16:creationId xmlns:a16="http://schemas.microsoft.com/office/drawing/2014/main" id="{F140F22B-E542-817B-D0E4-2CFD93D5E7BF}"/>
              </a:ext>
            </a:extLst>
          </p:cNvPr>
          <p:cNvGrpSpPr/>
          <p:nvPr/>
        </p:nvGrpSpPr>
        <p:grpSpPr>
          <a:xfrm>
            <a:off x="8803214" y="322907"/>
            <a:ext cx="3125837" cy="948415"/>
            <a:chOff x="0" y="0"/>
            <a:chExt cx="6251675" cy="1896829"/>
          </a:xfrm>
        </p:grpSpPr>
        <p:sp>
          <p:nvSpPr>
            <p:cNvPr id="11" name="Freeform 11">
              <a:extLst>
                <a:ext uri="{FF2B5EF4-FFF2-40B4-BE49-F238E27FC236}">
                  <a16:creationId xmlns:a16="http://schemas.microsoft.com/office/drawing/2014/main" id="{3F638E4E-E4EF-8F14-9726-3BC5FC9C460C}"/>
                </a:ext>
              </a:extLst>
            </p:cNvPr>
            <p:cNvSpPr/>
            <p:nvPr/>
          </p:nvSpPr>
          <p:spPr>
            <a:xfrm>
              <a:off x="0" y="0"/>
              <a:ext cx="1660125" cy="1896829"/>
            </a:xfrm>
            <a:custGeom>
              <a:avLst/>
              <a:gdLst/>
              <a:ahLst/>
              <a:cxnLst/>
              <a:rect l="l" t="t" r="r" b="b"/>
              <a:pathLst>
                <a:path w="1660125" h="1896829">
                  <a:moveTo>
                    <a:pt x="0" y="0"/>
                  </a:moveTo>
                  <a:lnTo>
                    <a:pt x="1660125" y="0"/>
                  </a:lnTo>
                  <a:lnTo>
                    <a:pt x="1660125" y="1896829"/>
                  </a:lnTo>
                  <a:lnTo>
                    <a:pt x="0" y="1896829"/>
                  </a:lnTo>
                  <a:lnTo>
                    <a:pt x="0" y="0"/>
                  </a:lnTo>
                  <a:close/>
                </a:path>
              </a:pathLst>
            </a:custGeom>
            <a:blipFill>
              <a:blip r:embed="rId6"/>
              <a:stretch>
                <a:fillRect/>
              </a:stretch>
            </a:blipFill>
          </p:spPr>
          <p:txBody>
            <a:bodyPr/>
            <a:lstStyle/>
            <a:p>
              <a:endParaRPr lang="en-GB" sz="1200"/>
            </a:p>
          </p:txBody>
        </p:sp>
        <p:sp>
          <p:nvSpPr>
            <p:cNvPr id="12" name="TextBox 12">
              <a:extLst>
                <a:ext uri="{FF2B5EF4-FFF2-40B4-BE49-F238E27FC236}">
                  <a16:creationId xmlns:a16="http://schemas.microsoft.com/office/drawing/2014/main" id="{E124EEE8-79C5-09AD-92CB-BE85AFE3A5C0}"/>
                </a:ext>
              </a:extLst>
            </p:cNvPr>
            <p:cNvSpPr txBox="1"/>
            <p:nvPr/>
          </p:nvSpPr>
          <p:spPr>
            <a:xfrm>
              <a:off x="1660124" y="146502"/>
              <a:ext cx="4591551" cy="1179809"/>
            </a:xfrm>
            <a:prstGeom prst="rect">
              <a:avLst/>
            </a:prstGeom>
          </p:spPr>
          <p:txBody>
            <a:bodyPr lIns="0" tIns="0" rIns="0" bIns="0" rtlCol="0" anchor="t">
              <a:spAutoFit/>
            </a:bodyPr>
            <a:lstStyle/>
            <a:p>
              <a:pPr algn="ctr">
                <a:lnSpc>
                  <a:spcPts val="2267"/>
                </a:lnSpc>
              </a:pPr>
              <a:r>
                <a:rPr lang="en-US" sz="2337">
                  <a:solidFill>
                    <a:srgbClr val="10438E"/>
                  </a:solidFill>
                  <a:latin typeface="Mansalva"/>
                  <a:ea typeface="Mansalva"/>
                  <a:cs typeface="Mansalva"/>
                  <a:sym typeface="Mansalva"/>
                </a:rPr>
                <a:t>Be the </a:t>
              </a:r>
              <a:r>
                <a:rPr lang="en-US" sz="2337">
                  <a:solidFill>
                    <a:srgbClr val="D61479"/>
                  </a:solidFill>
                  <a:latin typeface="Mansalva"/>
                  <a:ea typeface="Mansalva"/>
                  <a:cs typeface="Mansalva"/>
                  <a:sym typeface="Mansalva"/>
                </a:rPr>
                <a:t>difference </a:t>
              </a:r>
            </a:p>
            <a:p>
              <a:pPr algn="ctr">
                <a:lnSpc>
                  <a:spcPts val="2267"/>
                </a:lnSpc>
              </a:pPr>
              <a:r>
                <a:rPr lang="en-US" sz="2337">
                  <a:solidFill>
                    <a:srgbClr val="10438E"/>
                  </a:solidFill>
                  <a:latin typeface="Mansalva"/>
                  <a:ea typeface="Mansalva"/>
                  <a:cs typeface="Mansalva"/>
                  <a:sym typeface="Mansalva"/>
                </a:rPr>
                <a:t>Be a </a:t>
              </a:r>
              <a:r>
                <a:rPr lang="en-US" sz="2337">
                  <a:solidFill>
                    <a:srgbClr val="D61479"/>
                  </a:solidFill>
                  <a:latin typeface="Mansalva"/>
                  <a:ea typeface="Mansalva"/>
                  <a:cs typeface="Mansalva"/>
                  <a:sym typeface="Mansalva"/>
                </a:rPr>
                <a:t>foster carer</a:t>
              </a:r>
            </a:p>
          </p:txBody>
        </p:sp>
        <p:sp>
          <p:nvSpPr>
            <p:cNvPr id="13" name="TextBox 13">
              <a:extLst>
                <a:ext uri="{FF2B5EF4-FFF2-40B4-BE49-F238E27FC236}">
                  <a16:creationId xmlns:a16="http://schemas.microsoft.com/office/drawing/2014/main" id="{C6648573-4D7F-1E7B-A1CE-12987B64CFCC}"/>
                </a:ext>
              </a:extLst>
            </p:cNvPr>
            <p:cNvSpPr txBox="1"/>
            <p:nvPr/>
          </p:nvSpPr>
          <p:spPr>
            <a:xfrm>
              <a:off x="1204714" y="1310281"/>
              <a:ext cx="4824323" cy="419988"/>
            </a:xfrm>
            <a:prstGeom prst="rect">
              <a:avLst/>
            </a:prstGeom>
          </p:spPr>
          <p:txBody>
            <a:bodyPr lIns="0" tIns="0" rIns="0" bIns="0" rtlCol="0" anchor="t">
              <a:spAutoFit/>
            </a:bodyPr>
            <a:lstStyle/>
            <a:p>
              <a:pPr algn="just">
                <a:lnSpc>
                  <a:spcPts val="1767"/>
                </a:lnSpc>
              </a:pPr>
              <a:r>
                <a:rPr lang="en-US" sz="1262" b="1">
                  <a:solidFill>
                    <a:srgbClr val="10438E"/>
                  </a:solidFill>
                  <a:latin typeface="Inter Bold"/>
                  <a:ea typeface="Inter Bold"/>
                  <a:cs typeface="Inter Bold"/>
                  <a:sym typeface="Inter Bold"/>
                </a:rPr>
                <a:t>Lincolnshire Fostering Service</a:t>
              </a:r>
            </a:p>
          </p:txBody>
        </p:sp>
      </p:grpSp>
      <p:sp>
        <p:nvSpPr>
          <p:cNvPr id="15" name="Freeform 15">
            <a:extLst>
              <a:ext uri="{FF2B5EF4-FFF2-40B4-BE49-F238E27FC236}">
                <a16:creationId xmlns:a16="http://schemas.microsoft.com/office/drawing/2014/main" id="{7EF86DF0-3005-7649-1EE3-E78D31A7FA5C}"/>
              </a:ext>
            </a:extLst>
          </p:cNvPr>
          <p:cNvSpPr/>
          <p:nvPr/>
        </p:nvSpPr>
        <p:spPr>
          <a:xfrm>
            <a:off x="287641" y="5892265"/>
            <a:ext cx="2272792" cy="724391"/>
          </a:xfrm>
          <a:custGeom>
            <a:avLst/>
            <a:gdLst/>
            <a:ahLst/>
            <a:cxnLst/>
            <a:rect l="l" t="t" r="r" b="b"/>
            <a:pathLst>
              <a:path w="3409188" h="1086586">
                <a:moveTo>
                  <a:pt x="0" y="0"/>
                </a:moveTo>
                <a:lnTo>
                  <a:pt x="3409188" y="0"/>
                </a:lnTo>
                <a:lnTo>
                  <a:pt x="3409188" y="1086586"/>
                </a:lnTo>
                <a:lnTo>
                  <a:pt x="0" y="1086586"/>
                </a:lnTo>
                <a:lnTo>
                  <a:pt x="0" y="0"/>
                </a:lnTo>
                <a:close/>
              </a:path>
            </a:pathLst>
          </a:custGeom>
          <a:blipFill>
            <a:blip r:embed="rId7"/>
            <a:stretch>
              <a:fillRect t="-2650" r="-1971" b="-2650"/>
            </a:stretch>
          </a:blipFill>
        </p:spPr>
        <p:txBody>
          <a:bodyPr/>
          <a:lstStyle/>
          <a:p>
            <a:endParaRPr lang="en-GB" sz="1200"/>
          </a:p>
        </p:txBody>
      </p:sp>
      <p:sp>
        <p:nvSpPr>
          <p:cNvPr id="16" name="Freeform 16">
            <a:extLst>
              <a:ext uri="{FF2B5EF4-FFF2-40B4-BE49-F238E27FC236}">
                <a16:creationId xmlns:a16="http://schemas.microsoft.com/office/drawing/2014/main" id="{24E69255-E965-ED61-1D9F-0AB49C6AD1C4}"/>
              </a:ext>
            </a:extLst>
          </p:cNvPr>
          <p:cNvSpPr/>
          <p:nvPr/>
        </p:nvSpPr>
        <p:spPr>
          <a:xfrm>
            <a:off x="0" y="246493"/>
            <a:ext cx="1270784" cy="1272776"/>
          </a:xfrm>
          <a:custGeom>
            <a:avLst/>
            <a:gdLst/>
            <a:ahLst/>
            <a:cxnLst/>
            <a:rect l="l" t="t" r="r" b="b"/>
            <a:pathLst>
              <a:path w="1906176" h="1909164">
                <a:moveTo>
                  <a:pt x="0" y="0"/>
                </a:moveTo>
                <a:lnTo>
                  <a:pt x="1906176" y="0"/>
                </a:lnTo>
                <a:lnTo>
                  <a:pt x="1906176" y="1909164"/>
                </a:lnTo>
                <a:lnTo>
                  <a:pt x="0" y="1909164"/>
                </a:lnTo>
                <a:lnTo>
                  <a:pt x="0" y="0"/>
                </a:lnTo>
                <a:close/>
              </a:path>
            </a:pathLst>
          </a:custGeom>
          <a:blipFill>
            <a:blip r:embed="rId8"/>
            <a:stretch>
              <a:fillRect/>
            </a:stretch>
          </a:blipFill>
        </p:spPr>
        <p:txBody>
          <a:bodyPr/>
          <a:lstStyle/>
          <a:p>
            <a:endParaRPr lang="en-GB" sz="1200"/>
          </a:p>
        </p:txBody>
      </p:sp>
      <p:pic>
        <p:nvPicPr>
          <p:cNvPr id="17" name="Picture 16">
            <a:extLst>
              <a:ext uri="{FF2B5EF4-FFF2-40B4-BE49-F238E27FC236}">
                <a16:creationId xmlns:a16="http://schemas.microsoft.com/office/drawing/2014/main" id="{524E0A80-3CD1-CB4F-5D2C-37F1EC4583AE}"/>
              </a:ext>
            </a:extLst>
          </p:cNvPr>
          <p:cNvPicPr>
            <a:picLocks noChangeAspect="1"/>
          </p:cNvPicPr>
          <p:nvPr/>
        </p:nvPicPr>
        <p:blipFill>
          <a:blip r:embed="rId9"/>
          <a:stretch>
            <a:fillRect/>
          </a:stretch>
        </p:blipFill>
        <p:spPr>
          <a:xfrm>
            <a:off x="6104013" y="2049916"/>
            <a:ext cx="5288694" cy="3207884"/>
          </a:xfrm>
          <a:prstGeom prst="rect">
            <a:avLst/>
          </a:prstGeom>
        </p:spPr>
      </p:pic>
    </p:spTree>
    <p:extLst>
      <p:ext uri="{BB962C8B-B14F-4D97-AF65-F5344CB8AC3E}">
        <p14:creationId xmlns:p14="http://schemas.microsoft.com/office/powerpoint/2010/main" val="3295838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sp>
        <p:nvSpPr>
          <p:cNvPr id="3" name="TextBox 3"/>
          <p:cNvSpPr txBox="1"/>
          <p:nvPr/>
        </p:nvSpPr>
        <p:spPr>
          <a:xfrm>
            <a:off x="1703989" y="305601"/>
            <a:ext cx="7907095" cy="967316"/>
          </a:xfrm>
          <a:prstGeom prst="rect">
            <a:avLst/>
          </a:prstGeom>
        </p:spPr>
        <p:txBody>
          <a:bodyPr wrap="square" lIns="0" tIns="0" rIns="0" bIns="0" rtlCol="0" anchor="t">
            <a:spAutoFit/>
          </a:bodyPr>
          <a:lstStyle/>
          <a:p>
            <a:pPr algn="ctr">
              <a:lnSpc>
                <a:spcPts val="8597"/>
              </a:lnSpc>
              <a:spcBef>
                <a:spcPct val="0"/>
              </a:spcBef>
            </a:pPr>
            <a:r>
              <a:rPr lang="en-US" sz="4800" dirty="0">
                <a:solidFill>
                  <a:srgbClr val="0D448F"/>
                </a:solidFill>
                <a:latin typeface="Mansalva"/>
                <a:ea typeface="Mansalva"/>
                <a:cs typeface="Mansalva"/>
                <a:sym typeface="Mansalva"/>
              </a:rPr>
              <a:t>Training and Networking</a:t>
            </a:r>
          </a:p>
        </p:txBody>
      </p:sp>
      <p:grpSp>
        <p:nvGrpSpPr>
          <p:cNvPr id="4" name="Group 4"/>
          <p:cNvGrpSpPr/>
          <p:nvPr/>
        </p:nvGrpSpPr>
        <p:grpSpPr>
          <a:xfrm>
            <a:off x="608911" y="1555423"/>
            <a:ext cx="5062041" cy="4735327"/>
            <a:chOff x="0" y="0"/>
            <a:chExt cx="812800" cy="812800"/>
          </a:xfrm>
          <a:blipFill dpi="0" rotWithShape="1">
            <a:blip r:embed="rId4">
              <a:extLst>
                <a:ext uri="{28A0092B-C50C-407E-A947-70E740481C1C}">
                  <a14:useLocalDpi xmlns:a14="http://schemas.microsoft.com/office/drawing/2010/main" val="0"/>
                </a:ext>
              </a:extLst>
            </a:blip>
            <a:srcRect/>
            <a:stretch>
              <a:fillRect/>
            </a:stretch>
          </a:blipFill>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GB" sz="1200"/>
            </a:p>
          </p:txBody>
        </p:sp>
      </p:grpSp>
      <p:sp>
        <p:nvSpPr>
          <p:cNvPr id="14" name="Freeform 14"/>
          <p:cNvSpPr/>
          <p:nvPr/>
        </p:nvSpPr>
        <p:spPr>
          <a:xfrm>
            <a:off x="9695971" y="5700287"/>
            <a:ext cx="1965803" cy="653383"/>
          </a:xfrm>
          <a:custGeom>
            <a:avLst/>
            <a:gdLst/>
            <a:ahLst/>
            <a:cxnLst/>
            <a:rect l="l" t="t" r="r" b="b"/>
            <a:pathLst>
              <a:path w="2948704" h="980075">
                <a:moveTo>
                  <a:pt x="0" y="0"/>
                </a:moveTo>
                <a:lnTo>
                  <a:pt x="2948704" y="0"/>
                </a:lnTo>
                <a:lnTo>
                  <a:pt x="2948704" y="980076"/>
                </a:lnTo>
                <a:lnTo>
                  <a:pt x="0" y="980076"/>
                </a:lnTo>
                <a:lnTo>
                  <a:pt x="0" y="0"/>
                </a:lnTo>
                <a:close/>
              </a:path>
            </a:pathLst>
          </a:custGeom>
          <a:blipFill>
            <a:blip r:embed="rId5"/>
            <a:stretch>
              <a:fillRect/>
            </a:stretch>
          </a:blipFill>
        </p:spPr>
        <p:txBody>
          <a:bodyPr/>
          <a:lstStyle/>
          <a:p>
            <a:endParaRPr lang="en-GB" sz="1200"/>
          </a:p>
        </p:txBody>
      </p:sp>
      <p:grpSp>
        <p:nvGrpSpPr>
          <p:cNvPr id="15" name="Group 15"/>
          <p:cNvGrpSpPr/>
          <p:nvPr/>
        </p:nvGrpSpPr>
        <p:grpSpPr>
          <a:xfrm>
            <a:off x="-1916470" y="5049319"/>
            <a:ext cx="3620459" cy="3617363"/>
            <a:chOff x="0" y="0"/>
            <a:chExt cx="753666" cy="753022"/>
          </a:xfrm>
        </p:grpSpPr>
        <p:sp>
          <p:nvSpPr>
            <p:cNvPr id="16" name="Freeform 16"/>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7" name="TextBox 17"/>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8" name="Group 18"/>
          <p:cNvGrpSpPr/>
          <p:nvPr/>
        </p:nvGrpSpPr>
        <p:grpSpPr>
          <a:xfrm>
            <a:off x="9695971" y="-2471892"/>
            <a:ext cx="3620459" cy="3617363"/>
            <a:chOff x="0" y="0"/>
            <a:chExt cx="753666" cy="753022"/>
          </a:xfrm>
        </p:grpSpPr>
        <p:sp>
          <p:nvSpPr>
            <p:cNvPr id="19" name="Freeform 19"/>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20" name="TextBox 20"/>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1" name="Group 21"/>
          <p:cNvGrpSpPr/>
          <p:nvPr/>
        </p:nvGrpSpPr>
        <p:grpSpPr>
          <a:xfrm>
            <a:off x="-1814870" y="5150919"/>
            <a:ext cx="3620459" cy="3617363"/>
            <a:chOff x="0" y="0"/>
            <a:chExt cx="753666" cy="753022"/>
          </a:xfrm>
        </p:grpSpPr>
        <p:sp>
          <p:nvSpPr>
            <p:cNvPr id="22" name="Freeform 22"/>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23" name="TextBox 23"/>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4" name="Group 24"/>
          <p:cNvGrpSpPr/>
          <p:nvPr/>
        </p:nvGrpSpPr>
        <p:grpSpPr>
          <a:xfrm>
            <a:off x="-1930960" y="5241492"/>
            <a:ext cx="3620459" cy="3617363"/>
            <a:chOff x="0" y="0"/>
            <a:chExt cx="753666" cy="753022"/>
          </a:xfrm>
        </p:grpSpPr>
        <p:sp>
          <p:nvSpPr>
            <p:cNvPr id="25" name="Freeform 25"/>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26" name="TextBox 26"/>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
        <p:nvSpPr>
          <p:cNvPr id="29" name="TextBox 28">
            <a:extLst>
              <a:ext uri="{FF2B5EF4-FFF2-40B4-BE49-F238E27FC236}">
                <a16:creationId xmlns:a16="http://schemas.microsoft.com/office/drawing/2014/main" id="{75B50373-5CA6-8009-4DA6-FEC2C4D2A56B}"/>
              </a:ext>
            </a:extLst>
          </p:cNvPr>
          <p:cNvSpPr txBox="1"/>
          <p:nvPr/>
        </p:nvSpPr>
        <p:spPr>
          <a:xfrm>
            <a:off x="5714518" y="1508414"/>
            <a:ext cx="5791200" cy="4586833"/>
          </a:xfrm>
          <a:prstGeom prst="rect">
            <a:avLst/>
          </a:prstGeom>
          <a:noFill/>
        </p:spPr>
        <p:txBody>
          <a:bodyPr wrap="square" rtlCol="0">
            <a:spAutoFit/>
          </a:bodyPr>
          <a:lstStyle/>
          <a:p>
            <a:pPr marL="609630" lvl="1" indent="-304815">
              <a:buFont typeface="Arial" panose="020B0604020202020204" pitchFamily="34" charset="0"/>
              <a:buChar char="•"/>
            </a:pPr>
            <a:r>
              <a:rPr lang="en-US" sz="1867" b="1" dirty="0">
                <a:solidFill>
                  <a:srgbClr val="D6147A"/>
                </a:solidFill>
              </a:rPr>
              <a:t>3-day Preparation course</a:t>
            </a:r>
            <a:endParaRPr lang="en-GB" sz="1867" dirty="0">
              <a:solidFill>
                <a:srgbClr val="D6147A"/>
              </a:solidFill>
            </a:endParaRPr>
          </a:p>
          <a:p>
            <a:pPr marL="609630" lvl="1" indent="-304815">
              <a:buFont typeface="Arial" panose="020B0604020202020204" pitchFamily="34" charset="0"/>
              <a:buChar char="•"/>
            </a:pPr>
            <a:r>
              <a:rPr lang="en-US" sz="1867" b="1" dirty="0">
                <a:solidFill>
                  <a:srgbClr val="D6147A"/>
                </a:solidFill>
              </a:rPr>
              <a:t>Core and pre-approval training (Safe Care, Safeguarding, First Aid, the teenage brain </a:t>
            </a:r>
            <a:r>
              <a:rPr lang="en-US" sz="1867" b="1" dirty="0" err="1">
                <a:solidFill>
                  <a:srgbClr val="D6147A"/>
                </a:solidFill>
              </a:rPr>
              <a:t>etc</a:t>
            </a:r>
            <a:r>
              <a:rPr lang="en-US" sz="1867" b="1" dirty="0">
                <a:solidFill>
                  <a:srgbClr val="D6147A"/>
                </a:solidFill>
              </a:rPr>
              <a:t>)</a:t>
            </a:r>
            <a:endParaRPr lang="en-GB" sz="1867" dirty="0">
              <a:solidFill>
                <a:srgbClr val="D6147A"/>
              </a:solidFill>
            </a:endParaRPr>
          </a:p>
          <a:p>
            <a:pPr marL="609630" lvl="1" indent="-304815">
              <a:buFont typeface="Arial" panose="020B0604020202020204" pitchFamily="34" charset="0"/>
              <a:buChar char="•"/>
            </a:pPr>
            <a:r>
              <a:rPr lang="en-US" sz="1867" b="1" dirty="0">
                <a:solidFill>
                  <a:srgbClr val="D6147A"/>
                </a:solidFill>
              </a:rPr>
              <a:t>Enhanced training (Trauma Training, ADHD, Sleep Workshops </a:t>
            </a:r>
            <a:r>
              <a:rPr lang="en-US" sz="1867" b="1" dirty="0" err="1">
                <a:solidFill>
                  <a:srgbClr val="D6147A"/>
                </a:solidFill>
              </a:rPr>
              <a:t>etc</a:t>
            </a:r>
            <a:r>
              <a:rPr lang="en-US" sz="1867" b="1" dirty="0">
                <a:solidFill>
                  <a:srgbClr val="D6147A"/>
                </a:solidFill>
              </a:rPr>
              <a:t>)- multi-agency collaboration</a:t>
            </a:r>
            <a:endParaRPr lang="en-GB" sz="1867" dirty="0">
              <a:solidFill>
                <a:srgbClr val="D6147A"/>
              </a:solidFill>
            </a:endParaRPr>
          </a:p>
          <a:p>
            <a:pPr marL="609630" lvl="1" indent="-304815">
              <a:buFont typeface="Arial" panose="020B0604020202020204" pitchFamily="34" charset="0"/>
              <a:buChar char="•"/>
            </a:pPr>
            <a:r>
              <a:rPr lang="en-US" sz="1867" b="1" dirty="0">
                <a:solidFill>
                  <a:srgbClr val="D6147A"/>
                </a:solidFill>
              </a:rPr>
              <a:t>Community and peer support groups</a:t>
            </a:r>
            <a:endParaRPr lang="en-GB" sz="1867" dirty="0">
              <a:solidFill>
                <a:srgbClr val="D6147A"/>
              </a:solidFill>
            </a:endParaRPr>
          </a:p>
          <a:p>
            <a:pPr marL="609630" lvl="1" indent="-304815">
              <a:buFont typeface="Arial" panose="020B0604020202020204" pitchFamily="34" charset="0"/>
              <a:buChar char="•"/>
            </a:pPr>
            <a:r>
              <a:rPr lang="en-US" sz="1867" b="1" dirty="0">
                <a:solidFill>
                  <a:srgbClr val="D6147A"/>
                </a:solidFill>
              </a:rPr>
              <a:t>Out of hours support</a:t>
            </a:r>
            <a:endParaRPr lang="en-GB" sz="1867" dirty="0">
              <a:solidFill>
                <a:srgbClr val="D6147A"/>
              </a:solidFill>
            </a:endParaRPr>
          </a:p>
          <a:p>
            <a:pPr marL="609630" lvl="1" indent="-304815">
              <a:buFont typeface="Arial" panose="020B0604020202020204" pitchFamily="34" charset="0"/>
              <a:buChar char="•"/>
            </a:pPr>
            <a:r>
              <a:rPr lang="en-US" sz="1867" b="1" dirty="0">
                <a:solidFill>
                  <a:srgbClr val="D6147A"/>
                </a:solidFill>
              </a:rPr>
              <a:t>Access to Placement Support Workers, clinical psychology support and local professional experts</a:t>
            </a:r>
            <a:endParaRPr lang="en-GB" sz="1867" dirty="0">
              <a:solidFill>
                <a:srgbClr val="D6147A"/>
              </a:solidFill>
            </a:endParaRPr>
          </a:p>
          <a:p>
            <a:pPr marL="609630" lvl="1" indent="-304815">
              <a:buFont typeface="Arial" panose="020B0604020202020204" pitchFamily="34" charset="0"/>
              <a:buChar char="•"/>
            </a:pPr>
            <a:r>
              <a:rPr lang="en-GB" sz="1867" b="1" dirty="0">
                <a:solidFill>
                  <a:srgbClr val="D6147A"/>
                </a:solidFill>
              </a:rPr>
              <a:t>Foster carer peer support and emergency hub</a:t>
            </a:r>
            <a:endParaRPr lang="en-GB" sz="1867" dirty="0">
              <a:solidFill>
                <a:srgbClr val="D6147A"/>
              </a:solidFill>
            </a:endParaRPr>
          </a:p>
          <a:p>
            <a:pPr marL="609630" lvl="1" indent="-304815">
              <a:buFont typeface="Arial" panose="020B0604020202020204" pitchFamily="34" charset="0"/>
              <a:buChar char="•"/>
            </a:pPr>
            <a:r>
              <a:rPr lang="en-US" sz="1867" b="1" dirty="0">
                <a:solidFill>
                  <a:srgbClr val="D6147A"/>
                </a:solidFill>
              </a:rPr>
              <a:t>Regular local events to meet other carers</a:t>
            </a:r>
            <a:endParaRPr lang="en-GB" sz="1867" dirty="0">
              <a:solidFill>
                <a:srgbClr val="D6147A"/>
              </a:solidFill>
            </a:endParaRPr>
          </a:p>
          <a:p>
            <a:pPr marL="609630" lvl="1" indent="-304815">
              <a:buFont typeface="Arial" panose="020B0604020202020204" pitchFamily="34" charset="0"/>
              <a:buChar char="•"/>
            </a:pPr>
            <a:r>
              <a:rPr lang="en-US" sz="1867" b="1" dirty="0">
                <a:solidFill>
                  <a:srgbClr val="D6147A"/>
                </a:solidFill>
              </a:rPr>
              <a:t>WhatsApp &amp; Social media community</a:t>
            </a:r>
            <a:endParaRPr lang="en-GB" sz="1867" dirty="0">
              <a:solidFill>
                <a:srgbClr val="D6147A"/>
              </a:solidFill>
            </a:endParaRPr>
          </a:p>
          <a:p>
            <a:pPr marL="609630" lvl="1" indent="-304815">
              <a:buFont typeface="Arial" panose="020B0604020202020204" pitchFamily="34" charset="0"/>
              <a:buChar char="•"/>
            </a:pPr>
            <a:r>
              <a:rPr lang="en-US" sz="1867" b="1" dirty="0">
                <a:solidFill>
                  <a:srgbClr val="D6147A"/>
                </a:solidFill>
              </a:rPr>
              <a:t>Foster Carer champions </a:t>
            </a:r>
            <a:endParaRPr lang="en-GB" sz="1867" dirty="0">
              <a:solidFill>
                <a:srgbClr val="D6147A"/>
              </a:solidFill>
            </a:endParaRPr>
          </a:p>
          <a:p>
            <a:endParaRPr lang="en-GB" sz="1200" dirty="0">
              <a:latin typeface="Montserrat Bold" panose="020B060402020202020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sp>
        <p:nvSpPr>
          <p:cNvPr id="3" name="TextBox 3"/>
          <p:cNvSpPr txBox="1"/>
          <p:nvPr/>
        </p:nvSpPr>
        <p:spPr>
          <a:xfrm>
            <a:off x="1451424" y="601992"/>
            <a:ext cx="8952215" cy="1238929"/>
          </a:xfrm>
          <a:prstGeom prst="rect">
            <a:avLst/>
          </a:prstGeom>
        </p:spPr>
        <p:txBody>
          <a:bodyPr wrap="square" lIns="0" tIns="0" rIns="0" bIns="0" rtlCol="0" anchor="t">
            <a:spAutoFit/>
          </a:bodyPr>
          <a:lstStyle/>
          <a:p>
            <a:pPr algn="ctr">
              <a:lnSpc>
                <a:spcPts val="10267"/>
              </a:lnSpc>
              <a:spcBef>
                <a:spcPct val="0"/>
              </a:spcBef>
            </a:pPr>
            <a:r>
              <a:rPr lang="en-US" sz="7334">
                <a:solidFill>
                  <a:srgbClr val="0D448F"/>
                </a:solidFill>
                <a:latin typeface="Mansalva"/>
                <a:ea typeface="Mansalva"/>
                <a:cs typeface="Mansalva"/>
                <a:sym typeface="Mansalva"/>
              </a:rPr>
              <a:t>Allowances &amp; Support</a:t>
            </a:r>
          </a:p>
        </p:txBody>
      </p:sp>
      <p:grpSp>
        <p:nvGrpSpPr>
          <p:cNvPr id="4" name="Group 4"/>
          <p:cNvGrpSpPr/>
          <p:nvPr/>
        </p:nvGrpSpPr>
        <p:grpSpPr>
          <a:xfrm>
            <a:off x="863656" y="1705999"/>
            <a:ext cx="4546161" cy="4546161"/>
            <a:chOff x="0" y="0"/>
            <a:chExt cx="812800" cy="812800"/>
          </a:xfrm>
          <a:blipFill dpi="0" rotWithShape="1">
            <a:blip r:embed="rId4">
              <a:extLst>
                <a:ext uri="{28A0092B-C50C-407E-A947-70E740481C1C}">
                  <a14:useLocalDpi xmlns:a14="http://schemas.microsoft.com/office/drawing/2010/main" val="0"/>
                </a:ext>
              </a:extLst>
            </a:blip>
            <a:srcRect/>
            <a:stretch>
              <a:fillRect/>
            </a:stretch>
          </a:blipFill>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GB" sz="1200"/>
            </a:p>
          </p:txBody>
        </p:sp>
      </p:grpSp>
      <p:sp>
        <p:nvSpPr>
          <p:cNvPr id="6" name="TextBox 6"/>
          <p:cNvSpPr txBox="1"/>
          <p:nvPr/>
        </p:nvSpPr>
        <p:spPr>
          <a:xfrm>
            <a:off x="5409817" y="1775918"/>
            <a:ext cx="6478695" cy="5513882"/>
          </a:xfrm>
          <a:prstGeom prst="rect">
            <a:avLst/>
          </a:prstGeom>
        </p:spPr>
        <p:txBody>
          <a:bodyPr wrap="square" lIns="0" tIns="0" rIns="0" bIns="0" rtlCol="0" anchor="t">
            <a:spAutoFit/>
          </a:bodyPr>
          <a:lstStyle/>
          <a:p>
            <a:pPr marL="412095" lvl="1" indent="-206047">
              <a:lnSpc>
                <a:spcPts val="2672"/>
              </a:lnSpc>
              <a:buFont typeface="Arial"/>
              <a:buChar char="•"/>
            </a:pPr>
            <a:r>
              <a:rPr lang="en-US" sz="1908" b="1" dirty="0">
                <a:solidFill>
                  <a:srgbClr val="D6147A"/>
                </a:solidFill>
                <a:latin typeface="Montserrat Bold"/>
                <a:ea typeface="Montserrat Bold"/>
                <a:cs typeface="Montserrat Bold"/>
                <a:sym typeface="Montserrat Bold"/>
              </a:rPr>
              <a:t>Competitive financial package which includes a professional fee that enables FOCUS carers to fully commit to the role- £700 per week + an allowance to meet the child’s needs</a:t>
            </a:r>
          </a:p>
          <a:p>
            <a:pPr marL="412095" lvl="1" indent="-206047">
              <a:lnSpc>
                <a:spcPts val="2672"/>
              </a:lnSpc>
              <a:buFont typeface="Arial"/>
              <a:buChar char="•"/>
            </a:pPr>
            <a:r>
              <a:rPr lang="en-US" sz="1908" b="1" dirty="0">
                <a:solidFill>
                  <a:srgbClr val="D6147A"/>
                </a:solidFill>
                <a:latin typeface="Montserrat Bold"/>
                <a:ea typeface="Montserrat Bold"/>
                <a:cs typeface="Montserrat Bold"/>
                <a:sym typeface="Montserrat Bold"/>
              </a:rPr>
              <a:t>A paid retainer fee for any days they are available to care, but a child is not staying with them</a:t>
            </a:r>
          </a:p>
          <a:p>
            <a:pPr marL="412095" lvl="1" indent="-206047">
              <a:lnSpc>
                <a:spcPts val="2672"/>
              </a:lnSpc>
              <a:buFont typeface="Arial"/>
              <a:buChar char="•"/>
            </a:pPr>
            <a:r>
              <a:rPr lang="en-US" sz="1908" b="1" dirty="0">
                <a:solidFill>
                  <a:srgbClr val="D6147A"/>
                </a:solidFill>
                <a:latin typeface="Montserrat Bold"/>
                <a:ea typeface="Montserrat Bold"/>
                <a:cs typeface="Montserrat Bold"/>
                <a:sym typeface="Montserrat Bold"/>
              </a:rPr>
              <a:t>Paid expenses including mileage</a:t>
            </a:r>
          </a:p>
          <a:p>
            <a:pPr marL="412095" lvl="1" indent="-206047">
              <a:lnSpc>
                <a:spcPts val="2672"/>
              </a:lnSpc>
              <a:buFont typeface="Arial"/>
              <a:buChar char="•"/>
            </a:pPr>
            <a:r>
              <a:rPr lang="en-US" sz="1908" b="1" dirty="0">
                <a:solidFill>
                  <a:srgbClr val="D6147A"/>
                </a:solidFill>
                <a:latin typeface="Montserrat Bold"/>
                <a:ea typeface="Montserrat Bold"/>
                <a:cs typeface="Montserrat Bold"/>
                <a:sym typeface="Montserrat Bold"/>
              </a:rPr>
              <a:t>Introduction of in-house clinical psychology, </a:t>
            </a:r>
            <a:r>
              <a:rPr lang="en-US" sz="1908" b="1" dirty="0" err="1">
                <a:solidFill>
                  <a:srgbClr val="D6147A"/>
                </a:solidFill>
                <a:latin typeface="Montserrat Bold"/>
                <a:ea typeface="Montserrat Bold"/>
                <a:cs typeface="Montserrat Bold"/>
                <a:sym typeface="Montserrat Bold"/>
              </a:rPr>
              <a:t>CiC</a:t>
            </a:r>
            <a:r>
              <a:rPr lang="en-US" sz="1908" b="1" dirty="0">
                <a:solidFill>
                  <a:srgbClr val="D6147A"/>
                </a:solidFill>
                <a:latin typeface="Montserrat Bold"/>
                <a:ea typeface="Montserrat Bold"/>
                <a:cs typeface="Montserrat Bold"/>
                <a:sym typeface="Montserrat Bold"/>
              </a:rPr>
              <a:t> link worker, dedicated PSW, enhanced training and a training officer</a:t>
            </a:r>
          </a:p>
          <a:p>
            <a:pPr marL="412095" lvl="1" indent="-206047">
              <a:lnSpc>
                <a:spcPts val="2672"/>
              </a:lnSpc>
              <a:buFont typeface="Arial"/>
              <a:buChar char="•"/>
            </a:pPr>
            <a:r>
              <a:rPr lang="en-US" sz="1908" b="1" dirty="0">
                <a:solidFill>
                  <a:srgbClr val="D6147A"/>
                </a:solidFill>
                <a:latin typeface="Montserrat Bold"/>
                <a:ea typeface="Montserrat Bold"/>
                <a:cs typeface="Montserrat Bold"/>
                <a:sym typeface="Montserrat Bold"/>
              </a:rPr>
              <a:t>The introduction of the emergency hub and increased support network usage</a:t>
            </a:r>
          </a:p>
          <a:p>
            <a:pPr marL="412095" lvl="1" indent="-206047">
              <a:lnSpc>
                <a:spcPts val="2672"/>
              </a:lnSpc>
              <a:buFont typeface="Arial"/>
              <a:buChar char="•"/>
            </a:pPr>
            <a:endParaRPr lang="en-US" sz="1908" b="1" dirty="0">
              <a:solidFill>
                <a:srgbClr val="000000"/>
              </a:solidFill>
              <a:latin typeface="Montserrat Bold"/>
              <a:ea typeface="Montserrat Bold"/>
              <a:cs typeface="Montserrat Bold"/>
              <a:sym typeface="Montserrat Bold"/>
            </a:endParaRPr>
          </a:p>
          <a:p>
            <a:pPr marL="206048" lvl="1">
              <a:lnSpc>
                <a:spcPts val="2672"/>
              </a:lnSpc>
            </a:pPr>
            <a:endParaRPr lang="en-US" sz="1908" b="1" dirty="0">
              <a:solidFill>
                <a:srgbClr val="000000"/>
              </a:solidFill>
              <a:latin typeface="Montserrat Bold"/>
              <a:ea typeface="Montserrat Bold"/>
              <a:cs typeface="Montserrat Bold"/>
              <a:sym typeface="Montserrat Bold"/>
            </a:endParaRPr>
          </a:p>
          <a:p>
            <a:pPr marL="412095" lvl="1" indent="-206047">
              <a:lnSpc>
                <a:spcPts val="2672"/>
              </a:lnSpc>
              <a:buFont typeface="Arial"/>
              <a:buChar char="•"/>
            </a:pPr>
            <a:endParaRPr lang="en-US" sz="1908" b="1" dirty="0">
              <a:solidFill>
                <a:srgbClr val="000000"/>
              </a:solidFill>
              <a:latin typeface="Montserrat Bold"/>
              <a:ea typeface="Montserrat Bold"/>
              <a:cs typeface="Montserrat Bold"/>
              <a:sym typeface="Montserrat Bold"/>
            </a:endParaRPr>
          </a:p>
        </p:txBody>
      </p:sp>
      <p:sp>
        <p:nvSpPr>
          <p:cNvPr id="10" name="Freeform 10"/>
          <p:cNvSpPr/>
          <p:nvPr/>
        </p:nvSpPr>
        <p:spPr>
          <a:xfrm>
            <a:off x="2096472" y="6143452"/>
            <a:ext cx="2149826" cy="714548"/>
          </a:xfrm>
          <a:custGeom>
            <a:avLst/>
            <a:gdLst/>
            <a:ahLst/>
            <a:cxnLst/>
            <a:rect l="l" t="t" r="r" b="b"/>
            <a:pathLst>
              <a:path w="3224739" h="1071822">
                <a:moveTo>
                  <a:pt x="0" y="0"/>
                </a:moveTo>
                <a:lnTo>
                  <a:pt x="3224738" y="0"/>
                </a:lnTo>
                <a:lnTo>
                  <a:pt x="3224738" y="1071823"/>
                </a:lnTo>
                <a:lnTo>
                  <a:pt x="0" y="1071823"/>
                </a:lnTo>
                <a:lnTo>
                  <a:pt x="0" y="0"/>
                </a:lnTo>
                <a:close/>
              </a:path>
            </a:pathLst>
          </a:custGeom>
          <a:blipFill>
            <a:blip r:embed="rId5"/>
            <a:stretch>
              <a:fillRect/>
            </a:stretch>
          </a:blipFill>
        </p:spPr>
        <p:txBody>
          <a:bodyPr/>
          <a:lstStyle/>
          <a:p>
            <a:endParaRPr lang="en-GB" sz="1200"/>
          </a:p>
        </p:txBody>
      </p:sp>
      <p:grpSp>
        <p:nvGrpSpPr>
          <p:cNvPr id="11" name="Group 11"/>
          <p:cNvGrpSpPr/>
          <p:nvPr/>
        </p:nvGrpSpPr>
        <p:grpSpPr>
          <a:xfrm>
            <a:off x="-1916470" y="5049319"/>
            <a:ext cx="3620459" cy="3617363"/>
            <a:chOff x="0" y="0"/>
            <a:chExt cx="753666" cy="753022"/>
          </a:xfrm>
        </p:grpSpPr>
        <p:sp>
          <p:nvSpPr>
            <p:cNvPr id="12" name="Freeform 12"/>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3" name="TextBox 13"/>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4" name="Group 14"/>
          <p:cNvGrpSpPr/>
          <p:nvPr/>
        </p:nvGrpSpPr>
        <p:grpSpPr>
          <a:xfrm>
            <a:off x="9695971" y="-2471892"/>
            <a:ext cx="3620459" cy="3617363"/>
            <a:chOff x="0" y="0"/>
            <a:chExt cx="753666" cy="753022"/>
          </a:xfrm>
        </p:grpSpPr>
        <p:sp>
          <p:nvSpPr>
            <p:cNvPr id="15" name="Freeform 15"/>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6" name="TextBox 16"/>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7" name="Group 17"/>
          <p:cNvGrpSpPr/>
          <p:nvPr/>
        </p:nvGrpSpPr>
        <p:grpSpPr>
          <a:xfrm>
            <a:off x="-1814870" y="5150919"/>
            <a:ext cx="3620459" cy="3617363"/>
            <a:chOff x="0" y="0"/>
            <a:chExt cx="753666" cy="753022"/>
          </a:xfrm>
        </p:grpSpPr>
        <p:sp>
          <p:nvSpPr>
            <p:cNvPr id="18" name="Freeform 18"/>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9" name="TextBox 19"/>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0" name="Group 20"/>
          <p:cNvGrpSpPr/>
          <p:nvPr/>
        </p:nvGrpSpPr>
        <p:grpSpPr>
          <a:xfrm>
            <a:off x="-1930960" y="5241492"/>
            <a:ext cx="3620459" cy="3617363"/>
            <a:chOff x="0" y="0"/>
            <a:chExt cx="753666" cy="753022"/>
          </a:xfrm>
        </p:grpSpPr>
        <p:sp>
          <p:nvSpPr>
            <p:cNvPr id="21" name="Freeform 21"/>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22" name="TextBox 22"/>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F2008-0453-8FA0-CC8C-89D3EA058D8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96E486C-0CA6-04A3-5C5E-00CB67EF35A9}"/>
              </a:ext>
            </a:extLst>
          </p:cNvPr>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grpSp>
        <p:nvGrpSpPr>
          <p:cNvPr id="3" name="Group 3">
            <a:extLst>
              <a:ext uri="{FF2B5EF4-FFF2-40B4-BE49-F238E27FC236}">
                <a16:creationId xmlns:a16="http://schemas.microsoft.com/office/drawing/2014/main" id="{ED886B1B-3775-C924-5C98-3AE24F17EFE7}"/>
              </a:ext>
            </a:extLst>
          </p:cNvPr>
          <p:cNvGrpSpPr/>
          <p:nvPr/>
        </p:nvGrpSpPr>
        <p:grpSpPr>
          <a:xfrm>
            <a:off x="-812276" y="1853433"/>
            <a:ext cx="5006365" cy="4446535"/>
            <a:chOff x="0" y="0"/>
            <a:chExt cx="812800" cy="812800"/>
          </a:xfrm>
          <a:blipFill dpi="0" rotWithShape="1">
            <a:blip r:embed="rId4">
              <a:extLst>
                <a:ext uri="{28A0092B-C50C-407E-A947-70E740481C1C}">
                  <a14:useLocalDpi xmlns:a14="http://schemas.microsoft.com/office/drawing/2010/main" val="0"/>
                </a:ext>
              </a:extLst>
            </a:blip>
            <a:srcRect/>
            <a:stretch>
              <a:fillRect/>
            </a:stretch>
          </a:blipFill>
        </p:grpSpPr>
        <p:sp>
          <p:nvSpPr>
            <p:cNvPr id="4" name="Freeform 4">
              <a:extLst>
                <a:ext uri="{FF2B5EF4-FFF2-40B4-BE49-F238E27FC236}">
                  <a16:creationId xmlns:a16="http://schemas.microsoft.com/office/drawing/2014/main" id="{A53832A4-36CC-9EE6-567E-BAADCAEF1D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GB" sz="1200"/>
            </a:p>
          </p:txBody>
        </p:sp>
      </p:grpSp>
      <p:sp>
        <p:nvSpPr>
          <p:cNvPr id="8" name="TextBox 8">
            <a:extLst>
              <a:ext uri="{FF2B5EF4-FFF2-40B4-BE49-F238E27FC236}">
                <a16:creationId xmlns:a16="http://schemas.microsoft.com/office/drawing/2014/main" id="{06C36BE2-84F4-7BED-D46D-7ED7B38EB5F0}"/>
              </a:ext>
            </a:extLst>
          </p:cNvPr>
          <p:cNvSpPr txBox="1"/>
          <p:nvPr/>
        </p:nvSpPr>
        <p:spPr>
          <a:xfrm>
            <a:off x="4295689" y="1283492"/>
            <a:ext cx="6006350" cy="5632311"/>
          </a:xfrm>
          <a:prstGeom prst="rect">
            <a:avLst/>
          </a:prstGeom>
        </p:spPr>
        <p:txBody>
          <a:bodyPr lIns="0" tIns="0" rIns="0" bIns="0" rtlCol="0" anchor="t">
            <a:spAutoFit/>
          </a:bodyPr>
          <a:lstStyle/>
          <a:p>
            <a:pPr marL="536651" lvl="1" indent="-304815">
              <a:lnSpc>
                <a:spcPts val="3006"/>
              </a:lnSpc>
              <a:buFont typeface="Arial" panose="020B0604020202020204" pitchFamily="34" charset="0"/>
              <a:buChar char="•"/>
            </a:pPr>
            <a:r>
              <a:rPr lang="en-GB" sz="1400" dirty="0">
                <a:solidFill>
                  <a:srgbClr val="0D448F"/>
                </a:solidFill>
                <a:latin typeface="Montserrat Bold" panose="020B0604020202020204" charset="0"/>
              </a:rPr>
              <a:t>We launched the pilot in November 2025</a:t>
            </a:r>
          </a:p>
          <a:p>
            <a:pPr marL="536651" lvl="1" indent="-304815">
              <a:lnSpc>
                <a:spcPts val="3006"/>
              </a:lnSpc>
              <a:buFont typeface="Arial" panose="020B0604020202020204" pitchFamily="34" charset="0"/>
              <a:buChar char="•"/>
            </a:pPr>
            <a:r>
              <a:rPr lang="en-GB" sz="1400" dirty="0">
                <a:solidFill>
                  <a:srgbClr val="0D448F"/>
                </a:solidFill>
                <a:latin typeface="Montserrat Bold" panose="020B0604020202020204" charset="0"/>
              </a:rPr>
              <a:t>In March 2026- we approved our first full-time household</a:t>
            </a:r>
          </a:p>
          <a:p>
            <a:pPr marL="536651" lvl="1" indent="-304815">
              <a:lnSpc>
                <a:spcPts val="3006"/>
              </a:lnSpc>
              <a:buFont typeface="Arial" panose="020B0604020202020204" pitchFamily="34" charset="0"/>
              <a:buChar char="•"/>
            </a:pPr>
            <a:r>
              <a:rPr lang="en-GB" sz="1400" dirty="0">
                <a:solidFill>
                  <a:srgbClr val="0D448F"/>
                </a:solidFill>
                <a:latin typeface="Montserrat Bold" panose="020B0604020202020204" charset="0"/>
              </a:rPr>
              <a:t>Since then, we have approved- 4 more full-time households, 2x support households and 1x emergency household</a:t>
            </a:r>
          </a:p>
          <a:p>
            <a:pPr marL="536651" lvl="1" indent="-304815">
              <a:lnSpc>
                <a:spcPts val="3006"/>
              </a:lnSpc>
              <a:buFont typeface="Arial" panose="020B0604020202020204" pitchFamily="34" charset="0"/>
              <a:buChar char="•"/>
            </a:pPr>
            <a:r>
              <a:rPr lang="en-GB" sz="1400" dirty="0">
                <a:solidFill>
                  <a:srgbClr val="0D448F"/>
                </a:solidFill>
                <a:latin typeface="Montserrat Bold" panose="020B0604020202020204" charset="0"/>
              </a:rPr>
              <a:t>We have 2x children currently placed- they are doing incredibly well and the placements are stable.</a:t>
            </a:r>
          </a:p>
          <a:p>
            <a:pPr marL="536651" lvl="1" indent="-304815">
              <a:lnSpc>
                <a:spcPts val="3006"/>
              </a:lnSpc>
              <a:buFont typeface="Arial" panose="020B0604020202020204" pitchFamily="34" charset="0"/>
              <a:buChar char="•"/>
            </a:pPr>
            <a:r>
              <a:rPr lang="en-GB" sz="1400" dirty="0">
                <a:solidFill>
                  <a:srgbClr val="0D448F"/>
                </a:solidFill>
                <a:latin typeface="Montserrat Bold" panose="020B0604020202020204" charset="0"/>
              </a:rPr>
              <a:t>1 child has used the emergency home, and 1 child has used the support home.</a:t>
            </a:r>
          </a:p>
          <a:p>
            <a:pPr marL="536651" lvl="1" indent="-304815">
              <a:lnSpc>
                <a:spcPts val="3006"/>
              </a:lnSpc>
              <a:buFont typeface="Arial" panose="020B0604020202020204" pitchFamily="34" charset="0"/>
              <a:buChar char="•"/>
            </a:pPr>
            <a:r>
              <a:rPr lang="en-GB" sz="1400" dirty="0">
                <a:solidFill>
                  <a:srgbClr val="0D448F"/>
                </a:solidFill>
                <a:latin typeface="Montserrat Bold" panose="020B0604020202020204" charset="0"/>
              </a:rPr>
              <a:t>We have matched 1 child to a full-time household, and the transition is being planned. </a:t>
            </a:r>
          </a:p>
          <a:p>
            <a:pPr marL="536651" lvl="1" indent="-304815">
              <a:lnSpc>
                <a:spcPts val="3006"/>
              </a:lnSpc>
              <a:buFont typeface="Arial" panose="020B0604020202020204" pitchFamily="34" charset="0"/>
              <a:buChar char="•"/>
            </a:pPr>
            <a:r>
              <a:rPr lang="en-GB" sz="1400" dirty="0">
                <a:solidFill>
                  <a:srgbClr val="0D448F"/>
                </a:solidFill>
                <a:latin typeface="Montserrat Bold" panose="020B0604020202020204" charset="0"/>
              </a:rPr>
              <a:t>We are currently in the process of matching another child to the vacant home.</a:t>
            </a:r>
          </a:p>
          <a:p>
            <a:pPr marL="536651" lvl="1" indent="-304815">
              <a:lnSpc>
                <a:spcPts val="3006"/>
              </a:lnSpc>
              <a:buFont typeface="Arial" panose="020B0604020202020204" pitchFamily="34" charset="0"/>
              <a:buChar char="•"/>
            </a:pPr>
            <a:endParaRPr lang="en-GB" sz="1400" dirty="0">
              <a:latin typeface="Montserrat Bold" panose="020B0604020202020204" charset="0"/>
            </a:endParaRPr>
          </a:p>
          <a:p>
            <a:endParaRPr lang="en-US" sz="1600" b="1" dirty="0">
              <a:solidFill>
                <a:srgbClr val="000000"/>
              </a:solidFill>
              <a:latin typeface="Montserrat Bold"/>
              <a:ea typeface="Montserrat Bold"/>
              <a:cs typeface="Montserrat Bold"/>
              <a:sym typeface="Montserrat Bold"/>
            </a:endParaRPr>
          </a:p>
        </p:txBody>
      </p:sp>
      <p:sp>
        <p:nvSpPr>
          <p:cNvPr id="9" name="TextBox 9">
            <a:extLst>
              <a:ext uri="{FF2B5EF4-FFF2-40B4-BE49-F238E27FC236}">
                <a16:creationId xmlns:a16="http://schemas.microsoft.com/office/drawing/2014/main" id="{FFEB7C58-D4C6-7659-13E1-19677E6BB0FE}"/>
              </a:ext>
            </a:extLst>
          </p:cNvPr>
          <p:cNvSpPr txBox="1"/>
          <p:nvPr/>
        </p:nvSpPr>
        <p:spPr>
          <a:xfrm>
            <a:off x="612632" y="158597"/>
            <a:ext cx="9792947" cy="1126077"/>
          </a:xfrm>
          <a:prstGeom prst="rect">
            <a:avLst/>
          </a:prstGeom>
        </p:spPr>
        <p:txBody>
          <a:bodyPr wrap="square" lIns="0" tIns="0" rIns="0" bIns="0" rtlCol="0" anchor="t">
            <a:spAutoFit/>
          </a:bodyPr>
          <a:lstStyle/>
          <a:p>
            <a:pPr algn="ctr">
              <a:lnSpc>
                <a:spcPts val="10301"/>
              </a:lnSpc>
              <a:spcBef>
                <a:spcPct val="0"/>
              </a:spcBef>
            </a:pPr>
            <a:r>
              <a:rPr lang="en-US" sz="4000" dirty="0">
                <a:solidFill>
                  <a:srgbClr val="D6147A"/>
                </a:solidFill>
                <a:latin typeface="Mansalva"/>
                <a:ea typeface="Mansalva"/>
                <a:cs typeface="Mansalva"/>
                <a:sym typeface="Mansalva"/>
              </a:rPr>
              <a:t>How’s it going so far?</a:t>
            </a:r>
          </a:p>
        </p:txBody>
      </p:sp>
      <p:sp>
        <p:nvSpPr>
          <p:cNvPr id="10" name="Freeform 10">
            <a:extLst>
              <a:ext uri="{FF2B5EF4-FFF2-40B4-BE49-F238E27FC236}">
                <a16:creationId xmlns:a16="http://schemas.microsoft.com/office/drawing/2014/main" id="{97A965CF-F2E6-4C8C-E673-98C6952AE8B6}"/>
              </a:ext>
            </a:extLst>
          </p:cNvPr>
          <p:cNvSpPr/>
          <p:nvPr/>
        </p:nvSpPr>
        <p:spPr>
          <a:xfrm>
            <a:off x="9805437" y="6089238"/>
            <a:ext cx="2149826" cy="714548"/>
          </a:xfrm>
          <a:custGeom>
            <a:avLst/>
            <a:gdLst/>
            <a:ahLst/>
            <a:cxnLst/>
            <a:rect l="l" t="t" r="r" b="b"/>
            <a:pathLst>
              <a:path w="3224739" h="1071822">
                <a:moveTo>
                  <a:pt x="0" y="0"/>
                </a:moveTo>
                <a:lnTo>
                  <a:pt x="3224738" y="0"/>
                </a:lnTo>
                <a:lnTo>
                  <a:pt x="3224738" y="1071823"/>
                </a:lnTo>
                <a:lnTo>
                  <a:pt x="0" y="1071823"/>
                </a:lnTo>
                <a:lnTo>
                  <a:pt x="0" y="0"/>
                </a:lnTo>
                <a:close/>
              </a:path>
            </a:pathLst>
          </a:custGeom>
          <a:blipFill>
            <a:blip r:embed="rId5"/>
            <a:stretch>
              <a:fillRect/>
            </a:stretch>
          </a:blipFill>
        </p:spPr>
        <p:txBody>
          <a:bodyPr/>
          <a:lstStyle/>
          <a:p>
            <a:endParaRPr lang="en-GB" sz="1200"/>
          </a:p>
        </p:txBody>
      </p:sp>
      <p:grpSp>
        <p:nvGrpSpPr>
          <p:cNvPr id="11" name="Group 11">
            <a:extLst>
              <a:ext uri="{FF2B5EF4-FFF2-40B4-BE49-F238E27FC236}">
                <a16:creationId xmlns:a16="http://schemas.microsoft.com/office/drawing/2014/main" id="{37B5C305-F6AD-CAB2-F70C-F58C5615A7D8}"/>
              </a:ext>
            </a:extLst>
          </p:cNvPr>
          <p:cNvGrpSpPr/>
          <p:nvPr/>
        </p:nvGrpSpPr>
        <p:grpSpPr>
          <a:xfrm>
            <a:off x="-2146421" y="5380924"/>
            <a:ext cx="3620459" cy="3617363"/>
            <a:chOff x="0" y="0"/>
            <a:chExt cx="753666" cy="753022"/>
          </a:xfrm>
        </p:grpSpPr>
        <p:sp>
          <p:nvSpPr>
            <p:cNvPr id="12" name="Freeform 12">
              <a:extLst>
                <a:ext uri="{FF2B5EF4-FFF2-40B4-BE49-F238E27FC236}">
                  <a16:creationId xmlns:a16="http://schemas.microsoft.com/office/drawing/2014/main" id="{7725E0E3-4269-BA40-177B-2C79A70E0429}"/>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3" name="TextBox 13">
              <a:extLst>
                <a:ext uri="{FF2B5EF4-FFF2-40B4-BE49-F238E27FC236}">
                  <a16:creationId xmlns:a16="http://schemas.microsoft.com/office/drawing/2014/main" id="{11212F7C-0182-44B2-539A-DAA8B538ABA1}"/>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4" name="Group 14">
            <a:extLst>
              <a:ext uri="{FF2B5EF4-FFF2-40B4-BE49-F238E27FC236}">
                <a16:creationId xmlns:a16="http://schemas.microsoft.com/office/drawing/2014/main" id="{221FEFEB-A2C5-ADD6-9C39-C78ED173EC4A}"/>
              </a:ext>
            </a:extLst>
          </p:cNvPr>
          <p:cNvGrpSpPr/>
          <p:nvPr/>
        </p:nvGrpSpPr>
        <p:grpSpPr>
          <a:xfrm>
            <a:off x="9466019" y="-2140287"/>
            <a:ext cx="3620459" cy="3617363"/>
            <a:chOff x="0" y="0"/>
            <a:chExt cx="753666" cy="753022"/>
          </a:xfrm>
        </p:grpSpPr>
        <p:sp>
          <p:nvSpPr>
            <p:cNvPr id="15" name="Freeform 15">
              <a:extLst>
                <a:ext uri="{FF2B5EF4-FFF2-40B4-BE49-F238E27FC236}">
                  <a16:creationId xmlns:a16="http://schemas.microsoft.com/office/drawing/2014/main" id="{F6819DB4-5779-D69B-A4A4-9209BDECD6B1}"/>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6" name="TextBox 16">
              <a:extLst>
                <a:ext uri="{FF2B5EF4-FFF2-40B4-BE49-F238E27FC236}">
                  <a16:creationId xmlns:a16="http://schemas.microsoft.com/office/drawing/2014/main" id="{9E318BA0-DE37-02C6-0EC3-E20628731824}"/>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7" name="Group 17">
            <a:extLst>
              <a:ext uri="{FF2B5EF4-FFF2-40B4-BE49-F238E27FC236}">
                <a16:creationId xmlns:a16="http://schemas.microsoft.com/office/drawing/2014/main" id="{0D0A69DF-8E4C-FCE8-C235-EA203D279847}"/>
              </a:ext>
            </a:extLst>
          </p:cNvPr>
          <p:cNvGrpSpPr/>
          <p:nvPr/>
        </p:nvGrpSpPr>
        <p:grpSpPr>
          <a:xfrm>
            <a:off x="-1916470" y="5049319"/>
            <a:ext cx="3620459" cy="3617363"/>
            <a:chOff x="0" y="0"/>
            <a:chExt cx="753666" cy="753022"/>
          </a:xfrm>
        </p:grpSpPr>
        <p:sp>
          <p:nvSpPr>
            <p:cNvPr id="18" name="Freeform 18">
              <a:extLst>
                <a:ext uri="{FF2B5EF4-FFF2-40B4-BE49-F238E27FC236}">
                  <a16:creationId xmlns:a16="http://schemas.microsoft.com/office/drawing/2014/main" id="{788FB74B-722F-A672-26C6-FBAE950C81DB}"/>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9" name="TextBox 19">
              <a:extLst>
                <a:ext uri="{FF2B5EF4-FFF2-40B4-BE49-F238E27FC236}">
                  <a16:creationId xmlns:a16="http://schemas.microsoft.com/office/drawing/2014/main" id="{0D14FE66-EDDD-92A6-0227-F648B4CE4590}"/>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0" name="Group 20">
            <a:extLst>
              <a:ext uri="{FF2B5EF4-FFF2-40B4-BE49-F238E27FC236}">
                <a16:creationId xmlns:a16="http://schemas.microsoft.com/office/drawing/2014/main" id="{6D3EE82D-7ECB-3998-6A4D-A74710CF0323}"/>
              </a:ext>
            </a:extLst>
          </p:cNvPr>
          <p:cNvGrpSpPr/>
          <p:nvPr/>
        </p:nvGrpSpPr>
        <p:grpSpPr>
          <a:xfrm>
            <a:off x="-2032560" y="5139892"/>
            <a:ext cx="3620459" cy="3617363"/>
            <a:chOff x="0" y="0"/>
            <a:chExt cx="753666" cy="753022"/>
          </a:xfrm>
        </p:grpSpPr>
        <p:sp>
          <p:nvSpPr>
            <p:cNvPr id="21" name="Freeform 21">
              <a:extLst>
                <a:ext uri="{FF2B5EF4-FFF2-40B4-BE49-F238E27FC236}">
                  <a16:creationId xmlns:a16="http://schemas.microsoft.com/office/drawing/2014/main" id="{0C2FF643-40B1-B9AB-FF8E-63760ACD3F33}"/>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22" name="TextBox 22">
              <a:extLst>
                <a:ext uri="{FF2B5EF4-FFF2-40B4-BE49-F238E27FC236}">
                  <a16:creationId xmlns:a16="http://schemas.microsoft.com/office/drawing/2014/main" id="{6AC41EFE-53AB-CAD1-7457-6AC9D732A510}"/>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5" name="Group 14">
            <a:extLst>
              <a:ext uri="{FF2B5EF4-FFF2-40B4-BE49-F238E27FC236}">
                <a16:creationId xmlns:a16="http://schemas.microsoft.com/office/drawing/2014/main" id="{8C0158AE-3068-6B63-1CDB-3A412371FB49}"/>
              </a:ext>
            </a:extLst>
          </p:cNvPr>
          <p:cNvGrpSpPr/>
          <p:nvPr/>
        </p:nvGrpSpPr>
        <p:grpSpPr>
          <a:xfrm>
            <a:off x="9567619" y="-2038687"/>
            <a:ext cx="3620459" cy="3617363"/>
            <a:chOff x="0" y="0"/>
            <a:chExt cx="753666" cy="753022"/>
          </a:xfrm>
        </p:grpSpPr>
        <p:sp>
          <p:nvSpPr>
            <p:cNvPr id="6" name="Freeform 15">
              <a:extLst>
                <a:ext uri="{FF2B5EF4-FFF2-40B4-BE49-F238E27FC236}">
                  <a16:creationId xmlns:a16="http://schemas.microsoft.com/office/drawing/2014/main" id="{9F482085-EE1A-054A-F56D-A82F943054B1}"/>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7" name="TextBox 16">
              <a:extLst>
                <a:ext uri="{FF2B5EF4-FFF2-40B4-BE49-F238E27FC236}">
                  <a16:creationId xmlns:a16="http://schemas.microsoft.com/office/drawing/2014/main" id="{66E5DCE5-6879-46D8-0A24-C5CF0C2F2389}"/>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Tree>
    <p:extLst>
      <p:ext uri="{BB962C8B-B14F-4D97-AF65-F5344CB8AC3E}">
        <p14:creationId xmlns:p14="http://schemas.microsoft.com/office/powerpoint/2010/main" val="37501801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D3D23-9281-010E-CA96-5C288CAD0FD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C65F76A-F2E5-6487-E8BA-DE19D5F927A3}"/>
              </a:ext>
            </a:extLst>
          </p:cNvPr>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sp>
        <p:nvSpPr>
          <p:cNvPr id="3" name="TextBox 3">
            <a:extLst>
              <a:ext uri="{FF2B5EF4-FFF2-40B4-BE49-F238E27FC236}">
                <a16:creationId xmlns:a16="http://schemas.microsoft.com/office/drawing/2014/main" id="{D04464E2-8E63-DEA3-A64F-2235383D0048}"/>
              </a:ext>
            </a:extLst>
          </p:cNvPr>
          <p:cNvSpPr txBox="1"/>
          <p:nvPr/>
        </p:nvSpPr>
        <p:spPr>
          <a:xfrm>
            <a:off x="1703989" y="305601"/>
            <a:ext cx="7907095" cy="1006494"/>
          </a:xfrm>
          <a:prstGeom prst="rect">
            <a:avLst/>
          </a:prstGeom>
        </p:spPr>
        <p:txBody>
          <a:bodyPr wrap="square" lIns="0" tIns="0" rIns="0" bIns="0" rtlCol="0" anchor="t">
            <a:spAutoFit/>
          </a:bodyPr>
          <a:lstStyle/>
          <a:p>
            <a:pPr algn="ctr">
              <a:lnSpc>
                <a:spcPts val="8597"/>
              </a:lnSpc>
              <a:spcBef>
                <a:spcPct val="0"/>
              </a:spcBef>
            </a:pPr>
            <a:r>
              <a:rPr lang="en-US" sz="6141" dirty="0">
                <a:solidFill>
                  <a:srgbClr val="0D448F"/>
                </a:solidFill>
                <a:latin typeface="Mansalva"/>
                <a:ea typeface="Mansalva"/>
                <a:cs typeface="Mansalva"/>
                <a:sym typeface="Mansalva"/>
              </a:rPr>
              <a:t>Meet Tom</a:t>
            </a:r>
          </a:p>
        </p:txBody>
      </p:sp>
      <p:grpSp>
        <p:nvGrpSpPr>
          <p:cNvPr id="4" name="Group 4">
            <a:extLst>
              <a:ext uri="{FF2B5EF4-FFF2-40B4-BE49-F238E27FC236}">
                <a16:creationId xmlns:a16="http://schemas.microsoft.com/office/drawing/2014/main" id="{E98F4B61-1BEA-75A8-95D9-138FD49830F2}"/>
              </a:ext>
            </a:extLst>
          </p:cNvPr>
          <p:cNvGrpSpPr/>
          <p:nvPr/>
        </p:nvGrpSpPr>
        <p:grpSpPr>
          <a:xfrm>
            <a:off x="608911" y="1599803"/>
            <a:ext cx="4690947" cy="4690947"/>
            <a:chOff x="0" y="0"/>
            <a:chExt cx="812800" cy="812800"/>
          </a:xfrm>
          <a:blipFill dpi="0" rotWithShape="1">
            <a:blip r:embed="rId4">
              <a:extLst>
                <a:ext uri="{28A0092B-C50C-407E-A947-70E740481C1C}">
                  <a14:useLocalDpi xmlns:a14="http://schemas.microsoft.com/office/drawing/2010/main" val="0"/>
                </a:ext>
              </a:extLst>
            </a:blip>
            <a:srcRect/>
            <a:stretch>
              <a:fillRect/>
            </a:stretch>
          </a:blipFill>
        </p:grpSpPr>
        <p:sp>
          <p:nvSpPr>
            <p:cNvPr id="5" name="Freeform 5">
              <a:extLst>
                <a:ext uri="{FF2B5EF4-FFF2-40B4-BE49-F238E27FC236}">
                  <a16:creationId xmlns:a16="http://schemas.microsoft.com/office/drawing/2014/main" id="{6F1157D5-FD4D-E21C-AF2D-7B72A3EC4A6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GB" sz="1200"/>
            </a:p>
          </p:txBody>
        </p:sp>
      </p:grpSp>
      <p:sp>
        <p:nvSpPr>
          <p:cNvPr id="14" name="Freeform 14">
            <a:extLst>
              <a:ext uri="{FF2B5EF4-FFF2-40B4-BE49-F238E27FC236}">
                <a16:creationId xmlns:a16="http://schemas.microsoft.com/office/drawing/2014/main" id="{77B40CE8-5DCA-15F1-B129-BA5FA29924BE}"/>
              </a:ext>
            </a:extLst>
          </p:cNvPr>
          <p:cNvSpPr/>
          <p:nvPr/>
        </p:nvSpPr>
        <p:spPr>
          <a:xfrm>
            <a:off x="9695971" y="5700287"/>
            <a:ext cx="1965803" cy="653383"/>
          </a:xfrm>
          <a:custGeom>
            <a:avLst/>
            <a:gdLst/>
            <a:ahLst/>
            <a:cxnLst/>
            <a:rect l="l" t="t" r="r" b="b"/>
            <a:pathLst>
              <a:path w="2948704" h="980075">
                <a:moveTo>
                  <a:pt x="0" y="0"/>
                </a:moveTo>
                <a:lnTo>
                  <a:pt x="2948704" y="0"/>
                </a:lnTo>
                <a:lnTo>
                  <a:pt x="2948704" y="980076"/>
                </a:lnTo>
                <a:lnTo>
                  <a:pt x="0" y="980076"/>
                </a:lnTo>
                <a:lnTo>
                  <a:pt x="0" y="0"/>
                </a:lnTo>
                <a:close/>
              </a:path>
            </a:pathLst>
          </a:custGeom>
          <a:blipFill>
            <a:blip r:embed="rId5"/>
            <a:stretch>
              <a:fillRect/>
            </a:stretch>
          </a:blipFill>
        </p:spPr>
        <p:txBody>
          <a:bodyPr/>
          <a:lstStyle/>
          <a:p>
            <a:endParaRPr lang="en-GB" sz="1200"/>
          </a:p>
        </p:txBody>
      </p:sp>
      <p:grpSp>
        <p:nvGrpSpPr>
          <p:cNvPr id="15" name="Group 15">
            <a:extLst>
              <a:ext uri="{FF2B5EF4-FFF2-40B4-BE49-F238E27FC236}">
                <a16:creationId xmlns:a16="http://schemas.microsoft.com/office/drawing/2014/main" id="{643656E2-6A33-8FA5-A932-1007CE2DDCDF}"/>
              </a:ext>
            </a:extLst>
          </p:cNvPr>
          <p:cNvGrpSpPr/>
          <p:nvPr/>
        </p:nvGrpSpPr>
        <p:grpSpPr>
          <a:xfrm>
            <a:off x="-1916470" y="5049319"/>
            <a:ext cx="3620459" cy="3617363"/>
            <a:chOff x="0" y="0"/>
            <a:chExt cx="753666" cy="753022"/>
          </a:xfrm>
        </p:grpSpPr>
        <p:sp>
          <p:nvSpPr>
            <p:cNvPr id="16" name="Freeform 16">
              <a:extLst>
                <a:ext uri="{FF2B5EF4-FFF2-40B4-BE49-F238E27FC236}">
                  <a16:creationId xmlns:a16="http://schemas.microsoft.com/office/drawing/2014/main" id="{3D48295C-4DED-81AA-1590-5B3B6434E7D9}"/>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7" name="TextBox 17">
              <a:extLst>
                <a:ext uri="{FF2B5EF4-FFF2-40B4-BE49-F238E27FC236}">
                  <a16:creationId xmlns:a16="http://schemas.microsoft.com/office/drawing/2014/main" id="{D10E79D2-78C6-CC59-B3F0-B436C8137E31}"/>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8" name="Group 18">
            <a:extLst>
              <a:ext uri="{FF2B5EF4-FFF2-40B4-BE49-F238E27FC236}">
                <a16:creationId xmlns:a16="http://schemas.microsoft.com/office/drawing/2014/main" id="{3D4B271A-4D00-BD81-27AB-DBE3DF1A7B7D}"/>
              </a:ext>
            </a:extLst>
          </p:cNvPr>
          <p:cNvGrpSpPr/>
          <p:nvPr/>
        </p:nvGrpSpPr>
        <p:grpSpPr>
          <a:xfrm>
            <a:off x="9695971" y="-2471892"/>
            <a:ext cx="3620459" cy="3617363"/>
            <a:chOff x="0" y="0"/>
            <a:chExt cx="753666" cy="753022"/>
          </a:xfrm>
        </p:grpSpPr>
        <p:sp>
          <p:nvSpPr>
            <p:cNvPr id="19" name="Freeform 19">
              <a:extLst>
                <a:ext uri="{FF2B5EF4-FFF2-40B4-BE49-F238E27FC236}">
                  <a16:creationId xmlns:a16="http://schemas.microsoft.com/office/drawing/2014/main" id="{ED4A532F-5FF2-5251-9BC8-12CAC7747E04}"/>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20" name="TextBox 20">
              <a:extLst>
                <a:ext uri="{FF2B5EF4-FFF2-40B4-BE49-F238E27FC236}">
                  <a16:creationId xmlns:a16="http://schemas.microsoft.com/office/drawing/2014/main" id="{BE26F3BC-7C34-724F-27D4-7E948865A498}"/>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1" name="Group 21">
            <a:extLst>
              <a:ext uri="{FF2B5EF4-FFF2-40B4-BE49-F238E27FC236}">
                <a16:creationId xmlns:a16="http://schemas.microsoft.com/office/drawing/2014/main" id="{D23B681D-C0B4-203C-7B7B-75CA23E4A62F}"/>
              </a:ext>
            </a:extLst>
          </p:cNvPr>
          <p:cNvGrpSpPr/>
          <p:nvPr/>
        </p:nvGrpSpPr>
        <p:grpSpPr>
          <a:xfrm>
            <a:off x="-1814870" y="5150919"/>
            <a:ext cx="3620459" cy="3617363"/>
            <a:chOff x="0" y="0"/>
            <a:chExt cx="753666" cy="753022"/>
          </a:xfrm>
        </p:grpSpPr>
        <p:sp>
          <p:nvSpPr>
            <p:cNvPr id="22" name="Freeform 22">
              <a:extLst>
                <a:ext uri="{FF2B5EF4-FFF2-40B4-BE49-F238E27FC236}">
                  <a16:creationId xmlns:a16="http://schemas.microsoft.com/office/drawing/2014/main" id="{EDFADBBA-4F50-B3EE-B83B-D3BBCE4306AE}"/>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23" name="TextBox 23">
              <a:extLst>
                <a:ext uri="{FF2B5EF4-FFF2-40B4-BE49-F238E27FC236}">
                  <a16:creationId xmlns:a16="http://schemas.microsoft.com/office/drawing/2014/main" id="{E9682DB1-4C8C-344D-2EA0-7AAA999D78A5}"/>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4" name="Group 24">
            <a:extLst>
              <a:ext uri="{FF2B5EF4-FFF2-40B4-BE49-F238E27FC236}">
                <a16:creationId xmlns:a16="http://schemas.microsoft.com/office/drawing/2014/main" id="{D9AF6BD4-3B13-5C1D-B9F3-9244834EE46E}"/>
              </a:ext>
            </a:extLst>
          </p:cNvPr>
          <p:cNvGrpSpPr/>
          <p:nvPr/>
        </p:nvGrpSpPr>
        <p:grpSpPr>
          <a:xfrm>
            <a:off x="-1930960" y="5241492"/>
            <a:ext cx="3620459" cy="3617363"/>
            <a:chOff x="0" y="0"/>
            <a:chExt cx="753666" cy="753022"/>
          </a:xfrm>
        </p:grpSpPr>
        <p:sp>
          <p:nvSpPr>
            <p:cNvPr id="25" name="Freeform 25">
              <a:extLst>
                <a:ext uri="{FF2B5EF4-FFF2-40B4-BE49-F238E27FC236}">
                  <a16:creationId xmlns:a16="http://schemas.microsoft.com/office/drawing/2014/main" id="{2858A785-2BC9-68CE-B131-E47975BC4F16}"/>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26" name="TextBox 26">
              <a:extLst>
                <a:ext uri="{FF2B5EF4-FFF2-40B4-BE49-F238E27FC236}">
                  <a16:creationId xmlns:a16="http://schemas.microsoft.com/office/drawing/2014/main" id="{88DCB6AF-2409-D2F1-D76C-140F9BF3B4DD}"/>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
        <p:nvSpPr>
          <p:cNvPr id="29" name="TextBox 28">
            <a:extLst>
              <a:ext uri="{FF2B5EF4-FFF2-40B4-BE49-F238E27FC236}">
                <a16:creationId xmlns:a16="http://schemas.microsoft.com/office/drawing/2014/main" id="{5DA1B46B-26CB-FC0A-2C52-05CE48F5AD19}"/>
              </a:ext>
            </a:extLst>
          </p:cNvPr>
          <p:cNvSpPr txBox="1"/>
          <p:nvPr/>
        </p:nvSpPr>
        <p:spPr>
          <a:xfrm>
            <a:off x="6400800" y="3053547"/>
            <a:ext cx="5791200" cy="830997"/>
          </a:xfrm>
          <a:prstGeom prst="rect">
            <a:avLst/>
          </a:prstGeom>
          <a:noFill/>
        </p:spPr>
        <p:txBody>
          <a:bodyPr wrap="square" rtlCol="0">
            <a:spAutoFit/>
          </a:bodyPr>
          <a:lstStyle/>
          <a:p>
            <a:r>
              <a:rPr lang="en-GB" sz="2400" dirty="0">
                <a:hlinkClick r:id="rId6"/>
              </a:rPr>
              <a:t>Tom’s race with new foster carers – Lincolnshire Fostering Service</a:t>
            </a:r>
            <a:endParaRPr lang="en-GB" sz="2400" dirty="0">
              <a:latin typeface="Montserrat Bold" panose="020B0604020202020204" charset="0"/>
            </a:endParaRPr>
          </a:p>
        </p:txBody>
      </p:sp>
    </p:spTree>
    <p:extLst>
      <p:ext uri="{BB962C8B-B14F-4D97-AF65-F5344CB8AC3E}">
        <p14:creationId xmlns:p14="http://schemas.microsoft.com/office/powerpoint/2010/main" val="1538458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sp>
        <p:nvSpPr>
          <p:cNvPr id="3" name="Freeform 3"/>
          <p:cNvSpPr/>
          <p:nvPr/>
        </p:nvSpPr>
        <p:spPr>
          <a:xfrm>
            <a:off x="9511948" y="5639122"/>
            <a:ext cx="2149826" cy="714548"/>
          </a:xfrm>
          <a:custGeom>
            <a:avLst/>
            <a:gdLst/>
            <a:ahLst/>
            <a:cxnLst/>
            <a:rect l="l" t="t" r="r" b="b"/>
            <a:pathLst>
              <a:path w="3224739" h="1071822">
                <a:moveTo>
                  <a:pt x="0" y="0"/>
                </a:moveTo>
                <a:lnTo>
                  <a:pt x="3224738" y="0"/>
                </a:lnTo>
                <a:lnTo>
                  <a:pt x="3224738" y="1071823"/>
                </a:lnTo>
                <a:lnTo>
                  <a:pt x="0" y="1071823"/>
                </a:lnTo>
                <a:lnTo>
                  <a:pt x="0" y="0"/>
                </a:lnTo>
                <a:close/>
              </a:path>
            </a:pathLst>
          </a:custGeom>
          <a:blipFill>
            <a:blip r:embed="rId4"/>
            <a:stretch>
              <a:fillRect/>
            </a:stretch>
          </a:blipFill>
        </p:spPr>
        <p:txBody>
          <a:bodyPr/>
          <a:lstStyle/>
          <a:p>
            <a:endParaRPr lang="en-GB" sz="1200"/>
          </a:p>
        </p:txBody>
      </p:sp>
      <p:grpSp>
        <p:nvGrpSpPr>
          <p:cNvPr id="4" name="Group 4"/>
          <p:cNvGrpSpPr/>
          <p:nvPr/>
        </p:nvGrpSpPr>
        <p:grpSpPr>
          <a:xfrm>
            <a:off x="-1916470" y="5049319"/>
            <a:ext cx="3620459" cy="3617363"/>
            <a:chOff x="0" y="0"/>
            <a:chExt cx="753666" cy="753022"/>
          </a:xfrm>
        </p:grpSpPr>
        <p:sp>
          <p:nvSpPr>
            <p:cNvPr id="5" name="Freeform 5"/>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6" name="TextBox 6"/>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7" name="Group 7"/>
          <p:cNvGrpSpPr/>
          <p:nvPr/>
        </p:nvGrpSpPr>
        <p:grpSpPr>
          <a:xfrm>
            <a:off x="9695971" y="-2471892"/>
            <a:ext cx="3620459" cy="3617363"/>
            <a:chOff x="0" y="0"/>
            <a:chExt cx="753666" cy="753022"/>
          </a:xfrm>
        </p:grpSpPr>
        <p:sp>
          <p:nvSpPr>
            <p:cNvPr id="8" name="Freeform 8"/>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9" name="TextBox 9"/>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0" name="Group 10"/>
          <p:cNvGrpSpPr/>
          <p:nvPr/>
        </p:nvGrpSpPr>
        <p:grpSpPr>
          <a:xfrm>
            <a:off x="-1814870" y="5150919"/>
            <a:ext cx="3620459" cy="3617363"/>
            <a:chOff x="0" y="0"/>
            <a:chExt cx="753666" cy="753022"/>
          </a:xfrm>
        </p:grpSpPr>
        <p:sp>
          <p:nvSpPr>
            <p:cNvPr id="11" name="Freeform 11"/>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2" name="TextBox 12"/>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3" name="Group 13"/>
          <p:cNvGrpSpPr/>
          <p:nvPr/>
        </p:nvGrpSpPr>
        <p:grpSpPr>
          <a:xfrm>
            <a:off x="-1930960" y="5241492"/>
            <a:ext cx="3620459" cy="3617363"/>
            <a:chOff x="0" y="0"/>
            <a:chExt cx="753666" cy="753022"/>
          </a:xfrm>
        </p:grpSpPr>
        <p:sp>
          <p:nvSpPr>
            <p:cNvPr id="14" name="Freeform 14"/>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15" name="TextBox 15"/>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
        <p:nvSpPr>
          <p:cNvPr id="16" name="TextBox 16"/>
          <p:cNvSpPr txBox="1"/>
          <p:nvPr/>
        </p:nvSpPr>
        <p:spPr>
          <a:xfrm>
            <a:off x="5192131" y="1407947"/>
            <a:ext cx="6809213" cy="1784719"/>
          </a:xfrm>
          <a:prstGeom prst="rect">
            <a:avLst/>
          </a:prstGeom>
        </p:spPr>
        <p:txBody>
          <a:bodyPr wrap="square" lIns="0" tIns="0" rIns="0" bIns="0" rtlCol="0" anchor="t">
            <a:spAutoFit/>
          </a:bodyPr>
          <a:lstStyle/>
          <a:p>
            <a:pPr algn="ctr">
              <a:lnSpc>
                <a:spcPts val="4560"/>
              </a:lnSpc>
            </a:pPr>
            <a:endParaRPr lang="en-US" sz="4800" dirty="0">
              <a:solidFill>
                <a:srgbClr val="0D448F"/>
              </a:solidFill>
              <a:latin typeface="Mansalva"/>
              <a:ea typeface="Mansalva"/>
              <a:cs typeface="Mansalva"/>
              <a:sym typeface="Mansalva"/>
            </a:endParaRPr>
          </a:p>
          <a:p>
            <a:pPr algn="ctr">
              <a:lnSpc>
                <a:spcPts val="4560"/>
              </a:lnSpc>
            </a:pPr>
            <a:r>
              <a:rPr lang="en-US" sz="4800" dirty="0">
                <a:solidFill>
                  <a:srgbClr val="D61479"/>
                </a:solidFill>
                <a:latin typeface="Mansalva"/>
                <a:ea typeface="Mansalva"/>
                <a:cs typeface="Mansalva"/>
                <a:sym typeface="Mansalva"/>
              </a:rPr>
              <a:t>Q&amp;A and collaboration time</a:t>
            </a:r>
          </a:p>
        </p:txBody>
      </p:sp>
      <p:grpSp>
        <p:nvGrpSpPr>
          <p:cNvPr id="17" name="Group 17"/>
          <p:cNvGrpSpPr/>
          <p:nvPr/>
        </p:nvGrpSpPr>
        <p:grpSpPr>
          <a:xfrm>
            <a:off x="3983662" y="3744583"/>
            <a:ext cx="1279151" cy="1279151"/>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83C8E"/>
            </a:solidFill>
          </p:spPr>
          <p:txBody>
            <a:bodyPr/>
            <a:lstStyle/>
            <a:p>
              <a:endParaRPr lang="en-GB" sz="1200"/>
            </a:p>
          </p:txBody>
        </p:sp>
        <p:sp>
          <p:nvSpPr>
            <p:cNvPr id="19" name="TextBox 19"/>
            <p:cNvSpPr txBox="1"/>
            <p:nvPr/>
          </p:nvSpPr>
          <p:spPr>
            <a:xfrm>
              <a:off x="76200" y="142875"/>
              <a:ext cx="660400" cy="593725"/>
            </a:xfrm>
            <a:prstGeom prst="rect">
              <a:avLst/>
            </a:prstGeom>
          </p:spPr>
          <p:txBody>
            <a:bodyPr lIns="66239" tIns="66239" rIns="66239" bIns="66239" rtlCol="0" anchor="ctr"/>
            <a:lstStyle/>
            <a:p>
              <a:pPr algn="ctr">
                <a:lnSpc>
                  <a:spcPts val="1517"/>
                </a:lnSpc>
              </a:pPr>
              <a:endParaRPr sz="1200"/>
            </a:p>
          </p:txBody>
        </p:sp>
      </p:grpSp>
      <p:grpSp>
        <p:nvGrpSpPr>
          <p:cNvPr id="20" name="Group 20"/>
          <p:cNvGrpSpPr/>
          <p:nvPr/>
        </p:nvGrpSpPr>
        <p:grpSpPr>
          <a:xfrm>
            <a:off x="3008253" y="5193117"/>
            <a:ext cx="1011167" cy="1011167"/>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72AC"/>
            </a:solidFill>
          </p:spPr>
          <p:txBody>
            <a:bodyPr/>
            <a:lstStyle/>
            <a:p>
              <a:endParaRPr lang="en-GB" sz="1200"/>
            </a:p>
          </p:txBody>
        </p:sp>
        <p:sp>
          <p:nvSpPr>
            <p:cNvPr id="22" name="TextBox 22"/>
            <p:cNvSpPr txBox="1"/>
            <p:nvPr/>
          </p:nvSpPr>
          <p:spPr>
            <a:xfrm>
              <a:off x="76200" y="142875"/>
              <a:ext cx="660400" cy="593725"/>
            </a:xfrm>
            <a:prstGeom prst="rect">
              <a:avLst/>
            </a:prstGeom>
          </p:spPr>
          <p:txBody>
            <a:bodyPr lIns="48667" tIns="48667" rIns="48667" bIns="48667" rtlCol="0" anchor="ctr"/>
            <a:lstStyle/>
            <a:p>
              <a:pPr algn="ctr">
                <a:lnSpc>
                  <a:spcPts val="1517"/>
                </a:lnSpc>
              </a:pPr>
              <a:endParaRPr sz="1200"/>
            </a:p>
          </p:txBody>
        </p:sp>
      </p:grpSp>
      <p:grpSp>
        <p:nvGrpSpPr>
          <p:cNvPr id="23" name="Group 23"/>
          <p:cNvGrpSpPr/>
          <p:nvPr/>
        </p:nvGrpSpPr>
        <p:grpSpPr>
          <a:xfrm>
            <a:off x="1203595" y="2345371"/>
            <a:ext cx="3635639" cy="3635639"/>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1479"/>
            </a:solidFill>
          </p:spPr>
          <p:txBody>
            <a:bodyPr/>
            <a:lstStyle/>
            <a:p>
              <a:endParaRPr lang="en-GB" sz="1200"/>
            </a:p>
          </p:txBody>
        </p:sp>
        <p:sp>
          <p:nvSpPr>
            <p:cNvPr id="25" name="TextBox 25"/>
            <p:cNvSpPr txBox="1"/>
            <p:nvPr/>
          </p:nvSpPr>
          <p:spPr>
            <a:xfrm>
              <a:off x="76200" y="142875"/>
              <a:ext cx="660400" cy="593725"/>
            </a:xfrm>
            <a:prstGeom prst="rect">
              <a:avLst/>
            </a:prstGeom>
          </p:spPr>
          <p:txBody>
            <a:bodyPr lIns="48667" tIns="48667" rIns="48667" bIns="48667" rtlCol="0" anchor="ctr"/>
            <a:lstStyle/>
            <a:p>
              <a:pPr algn="ctr">
                <a:lnSpc>
                  <a:spcPts val="1517"/>
                </a:lnSpc>
              </a:pPr>
              <a:endParaRPr sz="1200"/>
            </a:p>
          </p:txBody>
        </p:sp>
      </p:grpSp>
      <p:grpSp>
        <p:nvGrpSpPr>
          <p:cNvPr id="26" name="Group 26"/>
          <p:cNvGrpSpPr/>
          <p:nvPr/>
        </p:nvGrpSpPr>
        <p:grpSpPr>
          <a:xfrm>
            <a:off x="4065468" y="5938688"/>
            <a:ext cx="760604" cy="760604"/>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72AC"/>
            </a:solidFill>
          </p:spPr>
          <p:txBody>
            <a:bodyPr/>
            <a:lstStyle/>
            <a:p>
              <a:endParaRPr lang="en-GB" sz="1200"/>
            </a:p>
          </p:txBody>
        </p:sp>
        <p:sp>
          <p:nvSpPr>
            <p:cNvPr id="28" name="TextBox 28"/>
            <p:cNvSpPr txBox="1"/>
            <p:nvPr/>
          </p:nvSpPr>
          <p:spPr>
            <a:xfrm>
              <a:off x="76200" y="142875"/>
              <a:ext cx="660400" cy="593725"/>
            </a:xfrm>
            <a:prstGeom prst="rect">
              <a:avLst/>
            </a:prstGeom>
          </p:spPr>
          <p:txBody>
            <a:bodyPr lIns="48667" tIns="48667" rIns="48667" bIns="48667" rtlCol="0" anchor="ctr"/>
            <a:lstStyle/>
            <a:p>
              <a:pPr algn="ctr">
                <a:lnSpc>
                  <a:spcPts val="1517"/>
                </a:lnSpc>
              </a:pPr>
              <a:endParaRPr sz="1200"/>
            </a:p>
          </p:txBody>
        </p:sp>
      </p:grpSp>
      <p:grpSp>
        <p:nvGrpSpPr>
          <p:cNvPr id="29" name="Group 29"/>
          <p:cNvGrpSpPr/>
          <p:nvPr/>
        </p:nvGrpSpPr>
        <p:grpSpPr>
          <a:xfrm>
            <a:off x="4565764" y="5193117"/>
            <a:ext cx="520617" cy="520617"/>
            <a:chOff x="0" y="0"/>
            <a:chExt cx="812800" cy="812800"/>
          </a:xfrm>
        </p:grpSpPr>
        <p:sp>
          <p:nvSpPr>
            <p:cNvPr id="30" name="Freeform 3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72AC"/>
            </a:solidFill>
          </p:spPr>
          <p:txBody>
            <a:bodyPr/>
            <a:lstStyle/>
            <a:p>
              <a:endParaRPr lang="en-GB" sz="1200"/>
            </a:p>
          </p:txBody>
        </p:sp>
        <p:sp>
          <p:nvSpPr>
            <p:cNvPr id="31" name="TextBox 31"/>
            <p:cNvSpPr txBox="1"/>
            <p:nvPr/>
          </p:nvSpPr>
          <p:spPr>
            <a:xfrm>
              <a:off x="76200" y="142875"/>
              <a:ext cx="660400" cy="593725"/>
            </a:xfrm>
            <a:prstGeom prst="rect">
              <a:avLst/>
            </a:prstGeom>
          </p:spPr>
          <p:txBody>
            <a:bodyPr lIns="48667" tIns="48667" rIns="48667" bIns="48667" rtlCol="0" anchor="ctr"/>
            <a:lstStyle/>
            <a:p>
              <a:pPr algn="ctr">
                <a:lnSpc>
                  <a:spcPts val="1517"/>
                </a:lnSpc>
              </a:pPr>
              <a:endParaRPr sz="1200"/>
            </a:p>
          </p:txBody>
        </p:sp>
      </p:grpSp>
      <p:grpSp>
        <p:nvGrpSpPr>
          <p:cNvPr id="32" name="Group 32"/>
          <p:cNvGrpSpPr/>
          <p:nvPr/>
        </p:nvGrpSpPr>
        <p:grpSpPr>
          <a:xfrm>
            <a:off x="4956226" y="6699292"/>
            <a:ext cx="260309" cy="260309"/>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072AC"/>
            </a:solidFill>
          </p:spPr>
          <p:txBody>
            <a:bodyPr/>
            <a:lstStyle/>
            <a:p>
              <a:endParaRPr lang="en-GB" sz="1200"/>
            </a:p>
          </p:txBody>
        </p:sp>
        <p:sp>
          <p:nvSpPr>
            <p:cNvPr id="34" name="TextBox 34"/>
            <p:cNvSpPr txBox="1"/>
            <p:nvPr/>
          </p:nvSpPr>
          <p:spPr>
            <a:xfrm>
              <a:off x="76200" y="142875"/>
              <a:ext cx="660400" cy="593725"/>
            </a:xfrm>
            <a:prstGeom prst="rect">
              <a:avLst/>
            </a:prstGeom>
          </p:spPr>
          <p:txBody>
            <a:bodyPr lIns="48667" tIns="48667" rIns="48667" bIns="48667" rtlCol="0" anchor="ctr"/>
            <a:lstStyle/>
            <a:p>
              <a:pPr algn="ctr">
                <a:lnSpc>
                  <a:spcPts val="1517"/>
                </a:lnSpc>
              </a:pPr>
              <a:endParaRPr sz="1200"/>
            </a:p>
          </p:txBody>
        </p:sp>
      </p:grpSp>
      <p:grpSp>
        <p:nvGrpSpPr>
          <p:cNvPr id="35" name="Group 35"/>
          <p:cNvGrpSpPr>
            <a:grpSpLocks noChangeAspect="1"/>
          </p:cNvGrpSpPr>
          <p:nvPr/>
        </p:nvGrpSpPr>
        <p:grpSpPr>
          <a:xfrm>
            <a:off x="965457" y="715692"/>
            <a:ext cx="4494983" cy="4477425"/>
            <a:chOff x="0" y="0"/>
            <a:chExt cx="6502400" cy="6477000"/>
          </a:xfrm>
          <a:blipFill dpi="0" rotWithShape="1">
            <a:blip r:embed="rId5">
              <a:extLst>
                <a:ext uri="{28A0092B-C50C-407E-A947-70E740481C1C}">
                  <a14:useLocalDpi xmlns:a14="http://schemas.microsoft.com/office/drawing/2010/main" val="0"/>
                </a:ext>
              </a:extLst>
            </a:blip>
            <a:srcRect/>
            <a:stretch>
              <a:fillRect/>
            </a:stretch>
          </a:blipFill>
        </p:grpSpPr>
        <p:sp>
          <p:nvSpPr>
            <p:cNvPr id="36" name="Freeform 36"/>
            <p:cNvSpPr/>
            <p:nvPr/>
          </p:nvSpPr>
          <p:spPr>
            <a:xfrm>
              <a:off x="-23042" y="119185"/>
              <a:ext cx="6542159" cy="6244242"/>
            </a:xfrm>
            <a:custGeom>
              <a:avLst/>
              <a:gdLst/>
              <a:ahLst/>
              <a:cxnLst/>
              <a:rect l="l" t="t" r="r" b="b"/>
              <a:pathLst>
                <a:path w="6542159" h="6244242">
                  <a:moveTo>
                    <a:pt x="3271080" y="4996"/>
                  </a:moveTo>
                  <a:cubicBezTo>
                    <a:pt x="2154117" y="0"/>
                    <a:pt x="1119857" y="593026"/>
                    <a:pt x="559929" y="1559521"/>
                  </a:cubicBezTo>
                  <a:cubicBezTo>
                    <a:pt x="0" y="2526015"/>
                    <a:pt x="0" y="3718228"/>
                    <a:pt x="559929" y="4684723"/>
                  </a:cubicBezTo>
                  <a:cubicBezTo>
                    <a:pt x="1119857" y="5651217"/>
                    <a:pt x="2154117" y="6244243"/>
                    <a:pt x="3271080" y="6239248"/>
                  </a:cubicBezTo>
                  <a:cubicBezTo>
                    <a:pt x="4388043" y="6244243"/>
                    <a:pt x="5422303" y="5651217"/>
                    <a:pt x="5982231" y="4684723"/>
                  </a:cubicBezTo>
                  <a:cubicBezTo>
                    <a:pt x="6542160" y="3718229"/>
                    <a:pt x="6542160" y="2526015"/>
                    <a:pt x="5982231" y="1559521"/>
                  </a:cubicBezTo>
                  <a:cubicBezTo>
                    <a:pt x="5422303" y="593027"/>
                    <a:pt x="4388043" y="1"/>
                    <a:pt x="3271080" y="4996"/>
                  </a:cubicBezTo>
                  <a:close/>
                </a:path>
              </a:pathLst>
            </a:custGeom>
            <a:grpFill/>
          </p:spPr>
          <p:txBody>
            <a:bodyPr/>
            <a:lstStyle/>
            <a:p>
              <a:endParaRPr lang="en-GB" sz="1200"/>
            </a:p>
          </p:txBody>
        </p:sp>
        <p:sp>
          <p:nvSpPr>
            <p:cNvPr id="37" name="Freeform 37"/>
            <p:cNvSpPr/>
            <p:nvPr/>
          </p:nvSpPr>
          <p:spPr>
            <a:xfrm>
              <a:off x="73038" y="66269"/>
              <a:ext cx="6350000" cy="6349987"/>
            </a:xfrm>
            <a:custGeom>
              <a:avLst/>
              <a:gdLst/>
              <a:ahLst/>
              <a:cxnLst/>
              <a:rect l="l" t="t" r="r" b="b"/>
              <a:pathLst>
                <a:path w="6350000" h="6349987">
                  <a:moveTo>
                    <a:pt x="3175000" y="6349987"/>
                  </a:moveTo>
                  <a:cubicBezTo>
                    <a:pt x="1424279" y="6349987"/>
                    <a:pt x="0" y="4925733"/>
                    <a:pt x="0" y="3175038"/>
                  </a:cubicBezTo>
                  <a:cubicBezTo>
                    <a:pt x="0" y="1424317"/>
                    <a:pt x="1424292" y="0"/>
                    <a:pt x="3175000" y="0"/>
                  </a:cubicBezTo>
                  <a:cubicBezTo>
                    <a:pt x="4925733" y="0"/>
                    <a:pt x="6350000" y="1424330"/>
                    <a:pt x="6350000" y="3175038"/>
                  </a:cubicBezTo>
                  <a:cubicBezTo>
                    <a:pt x="6350000" y="4925720"/>
                    <a:pt x="4925733" y="6349987"/>
                    <a:pt x="3175000" y="6349987"/>
                  </a:cubicBezTo>
                  <a:close/>
                  <a:moveTo>
                    <a:pt x="3175000" y="115760"/>
                  </a:moveTo>
                  <a:cubicBezTo>
                    <a:pt x="1488135" y="115760"/>
                    <a:pt x="115760" y="1488148"/>
                    <a:pt x="115760" y="3175038"/>
                  </a:cubicBezTo>
                  <a:cubicBezTo>
                    <a:pt x="115760" y="4861915"/>
                    <a:pt x="1488135" y="6234265"/>
                    <a:pt x="3175000" y="6234265"/>
                  </a:cubicBezTo>
                  <a:cubicBezTo>
                    <a:pt x="4861852" y="6234265"/>
                    <a:pt x="6234265" y="4861890"/>
                    <a:pt x="6234265" y="3175038"/>
                  </a:cubicBezTo>
                  <a:cubicBezTo>
                    <a:pt x="6234265" y="1488148"/>
                    <a:pt x="4861852" y="115760"/>
                    <a:pt x="3175000" y="115760"/>
                  </a:cubicBezTo>
                  <a:close/>
                </a:path>
              </a:pathLst>
            </a:custGeom>
            <a:grpFill/>
          </p:spPr>
          <p:txBody>
            <a:bodyPr/>
            <a:lstStyle/>
            <a:p>
              <a:endParaRPr lang="en-GB" sz="1200"/>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171055" y="-13165432"/>
            <a:ext cx="20616422" cy="20616422"/>
          </a:xfrm>
          <a:custGeom>
            <a:avLst/>
            <a:gdLst/>
            <a:ahLst/>
            <a:cxnLst/>
            <a:rect l="l" t="t" r="r" b="b"/>
            <a:pathLst>
              <a:path w="30924633" h="30924633">
                <a:moveTo>
                  <a:pt x="0" y="0"/>
                </a:moveTo>
                <a:lnTo>
                  <a:pt x="30924633" y="0"/>
                </a:lnTo>
                <a:lnTo>
                  <a:pt x="30924633" y="30924633"/>
                </a:lnTo>
                <a:lnTo>
                  <a:pt x="0" y="3092463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sz="1200"/>
          </a:p>
        </p:txBody>
      </p:sp>
      <p:sp>
        <p:nvSpPr>
          <p:cNvPr id="4" name="Freeform 4"/>
          <p:cNvSpPr/>
          <p:nvPr/>
        </p:nvSpPr>
        <p:spPr>
          <a:xfrm>
            <a:off x="9192754" y="5493300"/>
            <a:ext cx="2594823" cy="827029"/>
          </a:xfrm>
          <a:custGeom>
            <a:avLst/>
            <a:gdLst/>
            <a:ahLst/>
            <a:cxnLst/>
            <a:rect l="l" t="t" r="r" b="b"/>
            <a:pathLst>
              <a:path w="3892235" h="1240544">
                <a:moveTo>
                  <a:pt x="0" y="0"/>
                </a:moveTo>
                <a:lnTo>
                  <a:pt x="3892235" y="0"/>
                </a:lnTo>
                <a:lnTo>
                  <a:pt x="3892235" y="1240544"/>
                </a:lnTo>
                <a:lnTo>
                  <a:pt x="0" y="1240544"/>
                </a:lnTo>
                <a:lnTo>
                  <a:pt x="0" y="0"/>
                </a:lnTo>
                <a:close/>
              </a:path>
            </a:pathLst>
          </a:custGeom>
          <a:blipFill>
            <a:blip r:embed="rId3"/>
            <a:stretch>
              <a:fillRect t="-2650" r="-1971" b="-2650"/>
            </a:stretch>
          </a:blipFill>
        </p:spPr>
        <p:txBody>
          <a:bodyPr/>
          <a:lstStyle/>
          <a:p>
            <a:endParaRPr lang="en-GB" sz="1200"/>
          </a:p>
        </p:txBody>
      </p:sp>
      <p:grpSp>
        <p:nvGrpSpPr>
          <p:cNvPr id="5" name="Group 5"/>
          <p:cNvGrpSpPr/>
          <p:nvPr/>
        </p:nvGrpSpPr>
        <p:grpSpPr>
          <a:xfrm>
            <a:off x="10631837" y="438961"/>
            <a:ext cx="3167607" cy="3167607"/>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1479"/>
            </a:solidFill>
          </p:spPr>
          <p:txBody>
            <a:bodyPr/>
            <a:lstStyle/>
            <a:p>
              <a:endParaRPr lang="en-GB" sz="1200"/>
            </a:p>
          </p:txBody>
        </p:sp>
        <p:sp>
          <p:nvSpPr>
            <p:cNvPr id="7" name="TextBox 7"/>
            <p:cNvSpPr txBox="1"/>
            <p:nvPr/>
          </p:nvSpPr>
          <p:spPr>
            <a:xfrm>
              <a:off x="76200" y="76200"/>
              <a:ext cx="660400" cy="660400"/>
            </a:xfrm>
            <a:prstGeom prst="rect">
              <a:avLst/>
            </a:prstGeom>
          </p:spPr>
          <p:txBody>
            <a:bodyPr lIns="2591" tIns="2591" rIns="2591" bIns="2591" rtlCol="0" anchor="ctr"/>
            <a:lstStyle/>
            <a:p>
              <a:pPr algn="ctr">
                <a:lnSpc>
                  <a:spcPts val="60"/>
                </a:lnSpc>
                <a:spcBef>
                  <a:spcPct val="0"/>
                </a:spcBef>
              </a:pPr>
              <a:endParaRPr sz="1200"/>
            </a:p>
          </p:txBody>
        </p:sp>
      </p:grpSp>
      <p:grpSp>
        <p:nvGrpSpPr>
          <p:cNvPr id="8" name="Group 8"/>
          <p:cNvGrpSpPr>
            <a:grpSpLocks noChangeAspect="1"/>
          </p:cNvGrpSpPr>
          <p:nvPr/>
        </p:nvGrpSpPr>
        <p:grpSpPr>
          <a:xfrm>
            <a:off x="7968097" y="408673"/>
            <a:ext cx="4367416" cy="4367416"/>
            <a:chOff x="0" y="0"/>
            <a:chExt cx="14840029" cy="14840029"/>
          </a:xfrm>
        </p:grpSpPr>
        <p:sp>
          <p:nvSpPr>
            <p:cNvPr id="9" name="Freeform 9"/>
            <p:cNvSpPr/>
            <p:nvPr/>
          </p:nvSpPr>
          <p:spPr>
            <a:xfrm>
              <a:off x="-366471" y="-11891"/>
              <a:ext cx="15572971" cy="14863810"/>
            </a:xfrm>
            <a:custGeom>
              <a:avLst/>
              <a:gdLst/>
              <a:ahLst/>
              <a:cxnLst/>
              <a:rect l="l" t="t" r="r" b="b"/>
              <a:pathLst>
                <a:path w="15572971" h="14863810">
                  <a:moveTo>
                    <a:pt x="7786486" y="11891"/>
                  </a:moveTo>
                  <a:cubicBezTo>
                    <a:pt x="5127664" y="0"/>
                    <a:pt x="2665709" y="1411641"/>
                    <a:pt x="1332855" y="3712286"/>
                  </a:cubicBezTo>
                  <a:cubicBezTo>
                    <a:pt x="0" y="6012931"/>
                    <a:pt x="0" y="8850880"/>
                    <a:pt x="1332855" y="11151525"/>
                  </a:cubicBezTo>
                  <a:cubicBezTo>
                    <a:pt x="2665709" y="13452170"/>
                    <a:pt x="5127664" y="14863811"/>
                    <a:pt x="7786486" y="14851920"/>
                  </a:cubicBezTo>
                  <a:cubicBezTo>
                    <a:pt x="10445306" y="14863811"/>
                    <a:pt x="12907262" y="13452170"/>
                    <a:pt x="14240117" y="11151525"/>
                  </a:cubicBezTo>
                  <a:cubicBezTo>
                    <a:pt x="15572971" y="8850880"/>
                    <a:pt x="15572971" y="6012931"/>
                    <a:pt x="14240117" y="3712286"/>
                  </a:cubicBezTo>
                  <a:cubicBezTo>
                    <a:pt x="12907262" y="1411641"/>
                    <a:pt x="10445306" y="0"/>
                    <a:pt x="7786486" y="11891"/>
                  </a:cubicBezTo>
                  <a:close/>
                </a:path>
              </a:pathLst>
            </a:custGeom>
            <a:solidFill>
              <a:srgbClr val="10438E"/>
            </a:solidFill>
          </p:spPr>
          <p:txBody>
            <a:bodyPr/>
            <a:lstStyle/>
            <a:p>
              <a:endParaRPr lang="en-GB" sz="1200"/>
            </a:p>
          </p:txBody>
        </p:sp>
        <p:sp>
          <p:nvSpPr>
            <p:cNvPr id="10" name="Freeform 10"/>
            <p:cNvSpPr/>
            <p:nvPr/>
          </p:nvSpPr>
          <p:spPr>
            <a:xfrm>
              <a:off x="-156193" y="188812"/>
              <a:ext cx="15152415" cy="14462405"/>
            </a:xfrm>
            <a:custGeom>
              <a:avLst/>
              <a:gdLst/>
              <a:ahLst/>
              <a:cxnLst/>
              <a:rect l="l" t="t" r="r" b="b"/>
              <a:pathLst>
                <a:path w="15152415" h="14462405">
                  <a:moveTo>
                    <a:pt x="7576208" y="11570"/>
                  </a:moveTo>
                  <a:cubicBezTo>
                    <a:pt x="4989189" y="0"/>
                    <a:pt x="2593721" y="1373519"/>
                    <a:pt x="1296860" y="3612034"/>
                  </a:cubicBezTo>
                  <a:cubicBezTo>
                    <a:pt x="0" y="5850548"/>
                    <a:pt x="0" y="8611857"/>
                    <a:pt x="1296860" y="10850372"/>
                  </a:cubicBezTo>
                  <a:cubicBezTo>
                    <a:pt x="2593721" y="13088886"/>
                    <a:pt x="4989189" y="14462405"/>
                    <a:pt x="7576208" y="14450835"/>
                  </a:cubicBezTo>
                  <a:cubicBezTo>
                    <a:pt x="10163226" y="14462405"/>
                    <a:pt x="12558694" y="13088886"/>
                    <a:pt x="13855555" y="10850372"/>
                  </a:cubicBezTo>
                  <a:cubicBezTo>
                    <a:pt x="15152416" y="8611857"/>
                    <a:pt x="15152416" y="5850548"/>
                    <a:pt x="13855555" y="3612034"/>
                  </a:cubicBezTo>
                  <a:cubicBezTo>
                    <a:pt x="12558694" y="1373519"/>
                    <a:pt x="10163226" y="0"/>
                    <a:pt x="7576208" y="11570"/>
                  </a:cubicBezTo>
                  <a:close/>
                </a:path>
              </a:pathLst>
            </a:custGeom>
            <a:solidFill>
              <a:srgbClr val="FFFFFF"/>
            </a:solidFill>
          </p:spPr>
          <p:txBody>
            <a:bodyPr/>
            <a:lstStyle/>
            <a:p>
              <a:endParaRPr lang="en-GB" sz="1200"/>
            </a:p>
          </p:txBody>
        </p:sp>
        <p:sp>
          <p:nvSpPr>
            <p:cNvPr id="11" name="Freeform 11"/>
            <p:cNvSpPr/>
            <p:nvPr/>
          </p:nvSpPr>
          <p:spPr>
            <a:xfrm>
              <a:off x="223301" y="551024"/>
              <a:ext cx="14393427" cy="13737979"/>
            </a:xfrm>
            <a:custGeom>
              <a:avLst/>
              <a:gdLst/>
              <a:ahLst/>
              <a:cxnLst/>
              <a:rect l="l" t="t" r="r" b="b"/>
              <a:pathLst>
                <a:path w="14393427" h="13737979">
                  <a:moveTo>
                    <a:pt x="7196714" y="10990"/>
                  </a:moveTo>
                  <a:cubicBezTo>
                    <a:pt x="4739280" y="0"/>
                    <a:pt x="2463801" y="1304719"/>
                    <a:pt x="1231900" y="3431106"/>
                  </a:cubicBezTo>
                  <a:cubicBezTo>
                    <a:pt x="0" y="5557493"/>
                    <a:pt x="0" y="8180487"/>
                    <a:pt x="1231900" y="10306874"/>
                  </a:cubicBezTo>
                  <a:cubicBezTo>
                    <a:pt x="2463801" y="12433261"/>
                    <a:pt x="4739280" y="13737980"/>
                    <a:pt x="7196714" y="13726990"/>
                  </a:cubicBezTo>
                  <a:cubicBezTo>
                    <a:pt x="9654147" y="13737980"/>
                    <a:pt x="11929626" y="12433261"/>
                    <a:pt x="13161527" y="10306874"/>
                  </a:cubicBezTo>
                  <a:cubicBezTo>
                    <a:pt x="14393427" y="8180487"/>
                    <a:pt x="14393427" y="5557493"/>
                    <a:pt x="13161527" y="3431106"/>
                  </a:cubicBezTo>
                  <a:cubicBezTo>
                    <a:pt x="11929626" y="1304719"/>
                    <a:pt x="9654147" y="0"/>
                    <a:pt x="7196714" y="10990"/>
                  </a:cubicBezTo>
                  <a:close/>
                </a:path>
              </a:pathLst>
            </a:custGeom>
            <a:blipFill>
              <a:blip r:embed="rId4"/>
              <a:stretch>
                <a:fillRect l="-26552" r="-22731"/>
              </a:stretch>
            </a:blipFill>
          </p:spPr>
          <p:txBody>
            <a:bodyPr/>
            <a:lstStyle/>
            <a:p>
              <a:endParaRPr lang="en-GB" sz="1200"/>
            </a:p>
          </p:txBody>
        </p:sp>
      </p:grpSp>
      <p:sp>
        <p:nvSpPr>
          <p:cNvPr id="12" name="Freeform 12"/>
          <p:cNvSpPr/>
          <p:nvPr/>
        </p:nvSpPr>
        <p:spPr>
          <a:xfrm>
            <a:off x="0" y="408673"/>
            <a:ext cx="1270784" cy="1272776"/>
          </a:xfrm>
          <a:custGeom>
            <a:avLst/>
            <a:gdLst/>
            <a:ahLst/>
            <a:cxnLst/>
            <a:rect l="l" t="t" r="r" b="b"/>
            <a:pathLst>
              <a:path w="1906176" h="1909164">
                <a:moveTo>
                  <a:pt x="0" y="0"/>
                </a:moveTo>
                <a:lnTo>
                  <a:pt x="1906176" y="0"/>
                </a:lnTo>
                <a:lnTo>
                  <a:pt x="1906176" y="1909163"/>
                </a:lnTo>
                <a:lnTo>
                  <a:pt x="0" y="1909163"/>
                </a:lnTo>
                <a:lnTo>
                  <a:pt x="0" y="0"/>
                </a:lnTo>
                <a:close/>
              </a:path>
            </a:pathLst>
          </a:custGeom>
          <a:blipFill>
            <a:blip r:embed="rId5"/>
            <a:stretch>
              <a:fillRect/>
            </a:stretch>
          </a:blipFill>
        </p:spPr>
        <p:txBody>
          <a:bodyPr/>
          <a:lstStyle/>
          <a:p>
            <a:endParaRPr lang="en-GB" sz="1200"/>
          </a:p>
        </p:txBody>
      </p:sp>
      <p:grpSp>
        <p:nvGrpSpPr>
          <p:cNvPr id="13" name="Group 13"/>
          <p:cNvGrpSpPr/>
          <p:nvPr/>
        </p:nvGrpSpPr>
        <p:grpSpPr>
          <a:xfrm>
            <a:off x="1351740" y="570854"/>
            <a:ext cx="3125837" cy="948415"/>
            <a:chOff x="0" y="0"/>
            <a:chExt cx="6251675" cy="1896829"/>
          </a:xfrm>
        </p:grpSpPr>
        <p:sp>
          <p:nvSpPr>
            <p:cNvPr id="14" name="Freeform 14"/>
            <p:cNvSpPr/>
            <p:nvPr/>
          </p:nvSpPr>
          <p:spPr>
            <a:xfrm>
              <a:off x="0" y="0"/>
              <a:ext cx="1660125" cy="1896829"/>
            </a:xfrm>
            <a:custGeom>
              <a:avLst/>
              <a:gdLst/>
              <a:ahLst/>
              <a:cxnLst/>
              <a:rect l="l" t="t" r="r" b="b"/>
              <a:pathLst>
                <a:path w="1660125" h="1896829">
                  <a:moveTo>
                    <a:pt x="0" y="0"/>
                  </a:moveTo>
                  <a:lnTo>
                    <a:pt x="1660125" y="0"/>
                  </a:lnTo>
                  <a:lnTo>
                    <a:pt x="1660125" y="1896829"/>
                  </a:lnTo>
                  <a:lnTo>
                    <a:pt x="0" y="1896829"/>
                  </a:lnTo>
                  <a:lnTo>
                    <a:pt x="0" y="0"/>
                  </a:lnTo>
                  <a:close/>
                </a:path>
              </a:pathLst>
            </a:custGeom>
            <a:blipFill>
              <a:blip r:embed="rId6"/>
              <a:stretch>
                <a:fillRect/>
              </a:stretch>
            </a:blipFill>
          </p:spPr>
          <p:txBody>
            <a:bodyPr/>
            <a:lstStyle/>
            <a:p>
              <a:endParaRPr lang="en-GB" sz="1200"/>
            </a:p>
          </p:txBody>
        </p:sp>
        <p:sp>
          <p:nvSpPr>
            <p:cNvPr id="15" name="TextBox 15"/>
            <p:cNvSpPr txBox="1"/>
            <p:nvPr/>
          </p:nvSpPr>
          <p:spPr>
            <a:xfrm>
              <a:off x="1660124" y="146502"/>
              <a:ext cx="4591551" cy="1179809"/>
            </a:xfrm>
            <a:prstGeom prst="rect">
              <a:avLst/>
            </a:prstGeom>
          </p:spPr>
          <p:txBody>
            <a:bodyPr lIns="0" tIns="0" rIns="0" bIns="0" rtlCol="0" anchor="t">
              <a:spAutoFit/>
            </a:bodyPr>
            <a:lstStyle/>
            <a:p>
              <a:pPr algn="ctr">
                <a:lnSpc>
                  <a:spcPts val="2267"/>
                </a:lnSpc>
              </a:pPr>
              <a:r>
                <a:rPr lang="en-US" sz="2337">
                  <a:solidFill>
                    <a:srgbClr val="10438E"/>
                  </a:solidFill>
                  <a:latin typeface="Mansalva"/>
                  <a:ea typeface="Mansalva"/>
                  <a:cs typeface="Mansalva"/>
                  <a:sym typeface="Mansalva"/>
                </a:rPr>
                <a:t>Be the </a:t>
              </a:r>
              <a:r>
                <a:rPr lang="en-US" sz="2337">
                  <a:solidFill>
                    <a:srgbClr val="D61479"/>
                  </a:solidFill>
                  <a:latin typeface="Mansalva"/>
                  <a:ea typeface="Mansalva"/>
                  <a:cs typeface="Mansalva"/>
                  <a:sym typeface="Mansalva"/>
                </a:rPr>
                <a:t>difference </a:t>
              </a:r>
            </a:p>
            <a:p>
              <a:pPr algn="ctr">
                <a:lnSpc>
                  <a:spcPts val="2267"/>
                </a:lnSpc>
              </a:pPr>
              <a:r>
                <a:rPr lang="en-US" sz="2337">
                  <a:solidFill>
                    <a:srgbClr val="10438E"/>
                  </a:solidFill>
                  <a:latin typeface="Mansalva"/>
                  <a:ea typeface="Mansalva"/>
                  <a:cs typeface="Mansalva"/>
                  <a:sym typeface="Mansalva"/>
                </a:rPr>
                <a:t>Be a </a:t>
              </a:r>
              <a:r>
                <a:rPr lang="en-US" sz="2337">
                  <a:solidFill>
                    <a:srgbClr val="D61479"/>
                  </a:solidFill>
                  <a:latin typeface="Mansalva"/>
                  <a:ea typeface="Mansalva"/>
                  <a:cs typeface="Mansalva"/>
                  <a:sym typeface="Mansalva"/>
                </a:rPr>
                <a:t>foster carer</a:t>
              </a:r>
            </a:p>
          </p:txBody>
        </p:sp>
        <p:sp>
          <p:nvSpPr>
            <p:cNvPr id="16" name="TextBox 16"/>
            <p:cNvSpPr txBox="1"/>
            <p:nvPr/>
          </p:nvSpPr>
          <p:spPr>
            <a:xfrm>
              <a:off x="1204714" y="1310281"/>
              <a:ext cx="4824323" cy="419988"/>
            </a:xfrm>
            <a:prstGeom prst="rect">
              <a:avLst/>
            </a:prstGeom>
          </p:spPr>
          <p:txBody>
            <a:bodyPr lIns="0" tIns="0" rIns="0" bIns="0" rtlCol="0" anchor="t">
              <a:spAutoFit/>
            </a:bodyPr>
            <a:lstStyle/>
            <a:p>
              <a:pPr algn="just">
                <a:lnSpc>
                  <a:spcPts val="1767"/>
                </a:lnSpc>
              </a:pPr>
              <a:r>
                <a:rPr lang="en-US" sz="1262" b="1">
                  <a:solidFill>
                    <a:srgbClr val="10438E"/>
                  </a:solidFill>
                  <a:latin typeface="Inter Bold"/>
                  <a:ea typeface="Inter Bold"/>
                  <a:cs typeface="Inter Bold"/>
                  <a:sym typeface="Inter Bold"/>
                </a:rPr>
                <a:t>Lincolnshire Fostering Service</a:t>
              </a:r>
            </a:p>
          </p:txBody>
        </p:sp>
      </p:grpSp>
      <p:sp>
        <p:nvSpPr>
          <p:cNvPr id="3" name="TextBox 2">
            <a:extLst>
              <a:ext uri="{FF2B5EF4-FFF2-40B4-BE49-F238E27FC236}">
                <a16:creationId xmlns:a16="http://schemas.microsoft.com/office/drawing/2014/main" id="{3E139260-FA02-857F-EF32-70AD619DE2BB}"/>
              </a:ext>
            </a:extLst>
          </p:cNvPr>
          <p:cNvSpPr txBox="1"/>
          <p:nvPr/>
        </p:nvSpPr>
        <p:spPr>
          <a:xfrm>
            <a:off x="762001" y="1948044"/>
            <a:ext cx="7098242" cy="5078313"/>
          </a:xfrm>
          <a:prstGeom prst="rect">
            <a:avLst/>
          </a:prstGeom>
          <a:noFill/>
        </p:spPr>
        <p:txBody>
          <a:bodyPr wrap="square" rtlCol="0">
            <a:spAutoFit/>
          </a:bodyPr>
          <a:lstStyle/>
          <a:p>
            <a:r>
              <a:rPr lang="en-GB" sz="2400" dirty="0">
                <a:solidFill>
                  <a:srgbClr val="D6147A"/>
                </a:solidFill>
                <a:latin typeface="Open Sans" panose="020B0606030504020204" pitchFamily="34" charset="0"/>
                <a:ea typeface="Open Sans" panose="020B0606030504020204" pitchFamily="34" charset="0"/>
                <a:cs typeface="Open Sans" panose="020B0606030504020204" pitchFamily="34" charset="0"/>
              </a:rPr>
              <a:t>Following some in-depth analysis, Re-Think Fostering has been  exploring how the fostering service can meet the needs and demands of our teenage cohort, particularly the children who may be more at risk of entering residential care. As such, we are enhancing the support we offer to this specific group of young people and explore how their needs can be best met within our fostering service, rather than with external providers.  </a:t>
            </a:r>
          </a:p>
          <a:p>
            <a:endParaRPr lang="en-GB" sz="1200" dirty="0">
              <a:solidFill>
                <a:srgbClr val="D6147A"/>
              </a:solidFill>
              <a:latin typeface="Open Sans" panose="020B0606030504020204" pitchFamily="34" charset="0"/>
              <a:ea typeface="Open Sans" panose="020B0606030504020204" pitchFamily="34" charset="0"/>
              <a:cs typeface="Open Sans" panose="020B0606030504020204" pitchFamily="34" charset="0"/>
            </a:endParaRPr>
          </a:p>
          <a:p>
            <a:endParaRPr lang="en-GB" sz="1200" dirty="0">
              <a:solidFill>
                <a:srgbClr val="B0BC22"/>
              </a:solidFill>
              <a:latin typeface="Open Sans" panose="020B0606030504020204" pitchFamily="34" charset="0"/>
              <a:ea typeface="Open Sans" panose="020B0606030504020204" pitchFamily="34" charset="0"/>
              <a:cs typeface="Open Sans" panose="020B0606030504020204" pitchFamily="34" charset="0"/>
            </a:endParaRPr>
          </a:p>
          <a:p>
            <a:endParaRPr lang="en-GB" sz="1200" dirty="0">
              <a:solidFill>
                <a:srgbClr val="B0BC22"/>
              </a:solidFill>
              <a:latin typeface="Open Sans" panose="020B0606030504020204" pitchFamily="34" charset="0"/>
              <a:ea typeface="Open Sans" panose="020B0606030504020204" pitchFamily="34" charset="0"/>
              <a:cs typeface="Open Sans" panose="020B0606030504020204" pitchFamily="34" charset="0"/>
            </a:endParaRPr>
          </a:p>
          <a:p>
            <a:endParaRPr lang="en-GB" sz="1200" dirty="0">
              <a:solidFill>
                <a:srgbClr val="B0BC22"/>
              </a:solidFill>
              <a:latin typeface="Open Sans" panose="020B0606030504020204" pitchFamily="34" charset="0"/>
              <a:ea typeface="Open Sans" panose="020B0606030504020204" pitchFamily="34" charset="0"/>
              <a:cs typeface="Open Sans" panose="020B0606030504020204" pitchFamily="34" charset="0"/>
            </a:endParaRPr>
          </a:p>
          <a:p>
            <a:endParaRPr lang="en-GB" sz="1200" dirty="0">
              <a:solidFill>
                <a:srgbClr val="B0BC22"/>
              </a:solidFill>
              <a:latin typeface="Open Sans" panose="020B0606030504020204" pitchFamily="34" charset="0"/>
              <a:ea typeface="Open Sans" panose="020B0606030504020204" pitchFamily="34" charset="0"/>
              <a:cs typeface="Open Sans" panose="020B0606030504020204" pitchFamily="34" charset="0"/>
            </a:endParaRPr>
          </a:p>
          <a:p>
            <a:endParaRPr lang="en-GB" sz="1200" dirty="0">
              <a:solidFill>
                <a:srgbClr val="D6147A"/>
              </a:solidFill>
              <a:latin typeface="Open Sans" panose="020B0606030504020204" pitchFamily="34" charset="0"/>
              <a:ea typeface="Open Sans" panose="020B0606030504020204" pitchFamily="34" charset="0"/>
              <a:cs typeface="Open Sans" panose="020B0606030504020204" pitchFamily="34" charset="0"/>
            </a:endParaRPr>
          </a:p>
          <a:p>
            <a:endParaRPr lang="en-GB"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6858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n-GB" sz="1200"/>
          </a:p>
        </p:txBody>
      </p:sp>
      <p:grpSp>
        <p:nvGrpSpPr>
          <p:cNvPr id="3" name="Group 3"/>
          <p:cNvGrpSpPr/>
          <p:nvPr/>
        </p:nvGrpSpPr>
        <p:grpSpPr>
          <a:xfrm>
            <a:off x="7625204" y="2376547"/>
            <a:ext cx="8205382" cy="8205382"/>
            <a:chOff x="0" y="0"/>
            <a:chExt cx="812800" cy="812800"/>
          </a:xfrm>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1479"/>
            </a:solidFill>
          </p:spPr>
          <p:txBody>
            <a:bodyPr/>
            <a:lstStyle/>
            <a:p>
              <a:endParaRPr lang="en-GB" sz="1200"/>
            </a:p>
          </p:txBody>
        </p:sp>
        <p:sp>
          <p:nvSpPr>
            <p:cNvPr id="5" name="TextBox 5"/>
            <p:cNvSpPr txBox="1"/>
            <p:nvPr/>
          </p:nvSpPr>
          <p:spPr>
            <a:xfrm>
              <a:off x="76200" y="142875"/>
              <a:ext cx="660400" cy="593725"/>
            </a:xfrm>
            <a:prstGeom prst="rect">
              <a:avLst/>
            </a:prstGeom>
          </p:spPr>
          <p:txBody>
            <a:bodyPr lIns="33867" tIns="33867" rIns="33867" bIns="33867" rtlCol="0" anchor="ctr"/>
            <a:lstStyle/>
            <a:p>
              <a:pPr algn="ctr">
                <a:lnSpc>
                  <a:spcPts val="1516"/>
                </a:lnSpc>
              </a:pPr>
              <a:endParaRPr sz="1200"/>
            </a:p>
          </p:txBody>
        </p:sp>
      </p:grpSp>
      <p:grpSp>
        <p:nvGrpSpPr>
          <p:cNvPr id="6" name="Group 6"/>
          <p:cNvGrpSpPr/>
          <p:nvPr/>
        </p:nvGrpSpPr>
        <p:grpSpPr>
          <a:xfrm>
            <a:off x="7625203" y="-1843561"/>
            <a:ext cx="6482624" cy="6482624"/>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438E"/>
            </a:solidFill>
          </p:spPr>
          <p:txBody>
            <a:bodyPr/>
            <a:lstStyle/>
            <a:p>
              <a:endParaRPr lang="en-GB" sz="1200"/>
            </a:p>
          </p:txBody>
        </p:sp>
        <p:sp>
          <p:nvSpPr>
            <p:cNvPr id="8" name="TextBox 8"/>
            <p:cNvSpPr txBox="1"/>
            <p:nvPr/>
          </p:nvSpPr>
          <p:spPr>
            <a:xfrm>
              <a:off x="76200" y="142875"/>
              <a:ext cx="660400" cy="593725"/>
            </a:xfrm>
            <a:prstGeom prst="rect">
              <a:avLst/>
            </a:prstGeom>
          </p:spPr>
          <p:txBody>
            <a:bodyPr lIns="33867" tIns="33867" rIns="33867" bIns="33867" rtlCol="0" anchor="ctr"/>
            <a:lstStyle/>
            <a:p>
              <a:pPr algn="ctr">
                <a:lnSpc>
                  <a:spcPts val="1516"/>
                </a:lnSpc>
              </a:pPr>
              <a:endParaRPr sz="1200"/>
            </a:p>
          </p:txBody>
        </p:sp>
      </p:grpSp>
      <p:sp>
        <p:nvSpPr>
          <p:cNvPr id="18" name="Freeform 18"/>
          <p:cNvSpPr/>
          <p:nvPr/>
        </p:nvSpPr>
        <p:spPr>
          <a:xfrm>
            <a:off x="-567056" y="-1522259"/>
            <a:ext cx="2267584" cy="2208059"/>
          </a:xfrm>
          <a:custGeom>
            <a:avLst/>
            <a:gdLst/>
            <a:ahLst/>
            <a:cxnLst/>
            <a:rect l="l" t="t" r="r" b="b"/>
            <a:pathLst>
              <a:path w="3401376" h="3312089">
                <a:moveTo>
                  <a:pt x="0" y="0"/>
                </a:moveTo>
                <a:lnTo>
                  <a:pt x="3401375" y="0"/>
                </a:lnTo>
                <a:lnTo>
                  <a:pt x="3401375" y="3312089"/>
                </a:lnTo>
                <a:lnTo>
                  <a:pt x="0" y="331208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19" name="Freeform 19"/>
          <p:cNvSpPr/>
          <p:nvPr/>
        </p:nvSpPr>
        <p:spPr>
          <a:xfrm>
            <a:off x="-447992" y="6343921"/>
            <a:ext cx="2267584" cy="2208059"/>
          </a:xfrm>
          <a:custGeom>
            <a:avLst/>
            <a:gdLst/>
            <a:ahLst/>
            <a:cxnLst/>
            <a:rect l="l" t="t" r="r" b="b"/>
            <a:pathLst>
              <a:path w="3401376" h="3312089">
                <a:moveTo>
                  <a:pt x="0" y="0"/>
                </a:moveTo>
                <a:lnTo>
                  <a:pt x="3401376" y="0"/>
                </a:lnTo>
                <a:lnTo>
                  <a:pt x="3401376" y="3312090"/>
                </a:lnTo>
                <a:lnTo>
                  <a:pt x="0" y="331209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GB" sz="1200"/>
          </a:p>
        </p:txBody>
      </p:sp>
      <p:sp>
        <p:nvSpPr>
          <p:cNvPr id="21" name="TextBox 21"/>
          <p:cNvSpPr txBox="1"/>
          <p:nvPr/>
        </p:nvSpPr>
        <p:spPr>
          <a:xfrm>
            <a:off x="999614" y="782248"/>
            <a:ext cx="6342061" cy="401457"/>
          </a:xfrm>
          <a:prstGeom prst="rect">
            <a:avLst/>
          </a:prstGeom>
        </p:spPr>
        <p:txBody>
          <a:bodyPr lIns="0" tIns="0" rIns="0" bIns="0" rtlCol="0" anchor="t">
            <a:spAutoFit/>
          </a:bodyPr>
          <a:lstStyle/>
          <a:p>
            <a:pPr algn="just">
              <a:lnSpc>
                <a:spcPts val="3033"/>
              </a:lnSpc>
            </a:pPr>
            <a:r>
              <a:rPr lang="en-US" sz="3334" dirty="0">
                <a:solidFill>
                  <a:srgbClr val="D61479"/>
                </a:solidFill>
                <a:latin typeface="Mansalva"/>
                <a:ea typeface="Mansalva"/>
                <a:cs typeface="Mansalva"/>
                <a:sym typeface="Mansalva"/>
              </a:rPr>
              <a:t>Introducing our new fostering hub:</a:t>
            </a:r>
          </a:p>
        </p:txBody>
      </p:sp>
      <p:sp>
        <p:nvSpPr>
          <p:cNvPr id="22" name="TextBox 22"/>
          <p:cNvSpPr txBox="1"/>
          <p:nvPr/>
        </p:nvSpPr>
        <p:spPr>
          <a:xfrm>
            <a:off x="1031552" y="1887742"/>
            <a:ext cx="4719586" cy="3438505"/>
          </a:xfrm>
          <a:prstGeom prst="rect">
            <a:avLst/>
          </a:prstGeom>
        </p:spPr>
        <p:txBody>
          <a:bodyPr wrap="square" lIns="0" tIns="0" rIns="0" bIns="0" rtlCol="0" anchor="t">
            <a:spAutoFit/>
          </a:bodyPr>
          <a:lstStyle/>
          <a:p>
            <a:pPr algn="just">
              <a:lnSpc>
                <a:spcPts val="3033"/>
              </a:lnSpc>
            </a:pPr>
            <a:r>
              <a:rPr lang="en-US" sz="2133" dirty="0">
                <a:solidFill>
                  <a:srgbClr val="0D448F"/>
                </a:solidFill>
                <a:latin typeface="Inter"/>
                <a:ea typeface="Inter"/>
                <a:cs typeface="Inter"/>
                <a:sym typeface="Inter"/>
              </a:rPr>
              <a:t>We have launched a 2-year pilot to recruit 12 full-time foster carers and a small cohort of emergency and support carers.</a:t>
            </a:r>
          </a:p>
          <a:p>
            <a:pPr algn="just">
              <a:lnSpc>
                <a:spcPts val="3033"/>
              </a:lnSpc>
            </a:pPr>
            <a:endParaRPr lang="en-US" sz="2133" dirty="0">
              <a:solidFill>
                <a:srgbClr val="0D448F"/>
              </a:solidFill>
              <a:latin typeface="Inter"/>
              <a:ea typeface="Inter"/>
              <a:cs typeface="Inter"/>
              <a:sym typeface="Inter"/>
            </a:endParaRPr>
          </a:p>
          <a:p>
            <a:pPr algn="just">
              <a:lnSpc>
                <a:spcPts val="3033"/>
              </a:lnSpc>
            </a:pPr>
            <a:r>
              <a:rPr lang="en-US" sz="2133" dirty="0">
                <a:solidFill>
                  <a:srgbClr val="0D448F"/>
                </a:solidFill>
                <a:latin typeface="Inter"/>
                <a:ea typeface="Inter"/>
                <a:cs typeface="Inter"/>
                <a:sym typeface="Inter"/>
              </a:rPr>
              <a:t>After consultation with children’s service teams and care experienced young people, these carers will be known as:</a:t>
            </a:r>
          </a:p>
          <a:p>
            <a:pPr algn="just">
              <a:lnSpc>
                <a:spcPts val="3033"/>
              </a:lnSpc>
            </a:pPr>
            <a:r>
              <a:rPr lang="en-US" sz="2133" b="1" u="sng" dirty="0">
                <a:solidFill>
                  <a:srgbClr val="0D448F"/>
                </a:solidFill>
                <a:latin typeface="Mansalva" panose="020B0604020202020204"/>
                <a:ea typeface="Inter"/>
                <a:cs typeface="Inter"/>
                <a:sym typeface="Inter"/>
              </a:rPr>
              <a:t>FOCUS</a:t>
            </a:r>
            <a:r>
              <a:rPr lang="en-US" sz="2133" b="1" dirty="0">
                <a:solidFill>
                  <a:srgbClr val="0D448F"/>
                </a:solidFill>
                <a:latin typeface="Mansalva" panose="020B0604020202020204"/>
                <a:ea typeface="Inter"/>
                <a:cs typeface="Inter"/>
                <a:sym typeface="Inter"/>
              </a:rPr>
              <a:t> carers: (Fostering Opportunities, Care, Understanding and Support). </a:t>
            </a:r>
            <a:endParaRPr lang="en-US" sz="2133" b="1" dirty="0">
              <a:solidFill>
                <a:srgbClr val="D61479"/>
              </a:solidFill>
              <a:latin typeface="Mansalva" panose="020B0604020202020204"/>
              <a:ea typeface="Inter"/>
              <a:cs typeface="Inter"/>
              <a:sym typeface="Inter"/>
            </a:endParaRPr>
          </a:p>
        </p:txBody>
      </p:sp>
      <p:pic>
        <p:nvPicPr>
          <p:cNvPr id="9" name="Picture 8" descr="A group of people in a library&#10;&#10;AI-generated content may be incorrect.">
            <a:extLst>
              <a:ext uri="{FF2B5EF4-FFF2-40B4-BE49-F238E27FC236}">
                <a16:creationId xmlns:a16="http://schemas.microsoft.com/office/drawing/2014/main" id="{ADD02292-8FAE-0065-C199-3DFA4716D8CC}"/>
              </a:ext>
            </a:extLst>
          </p:cNvPr>
          <p:cNvPicPr>
            <a:picLocks noChangeAspect="1"/>
          </p:cNvPicPr>
          <p:nvPr/>
        </p:nvPicPr>
        <p:blipFill>
          <a:blip r:embed="rId4"/>
          <a:stretch>
            <a:fillRect/>
          </a:stretch>
        </p:blipFill>
        <p:spPr>
          <a:xfrm>
            <a:off x="6465794" y="1434353"/>
            <a:ext cx="4034118" cy="403411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sp>
        <p:nvSpPr>
          <p:cNvPr id="3" name="TextBox 3"/>
          <p:cNvSpPr txBox="1"/>
          <p:nvPr/>
        </p:nvSpPr>
        <p:spPr>
          <a:xfrm>
            <a:off x="3556000" y="3024558"/>
            <a:ext cx="4736139" cy="1990417"/>
          </a:xfrm>
          <a:prstGeom prst="rect">
            <a:avLst/>
          </a:prstGeom>
        </p:spPr>
        <p:txBody>
          <a:bodyPr wrap="square" lIns="0" tIns="0" rIns="0" bIns="0" rtlCol="0" anchor="t">
            <a:spAutoFit/>
          </a:bodyPr>
          <a:lstStyle/>
          <a:p>
            <a:pPr algn="ctr"/>
            <a:r>
              <a:rPr lang="en-US" sz="6467" dirty="0">
                <a:solidFill>
                  <a:srgbClr val="BCBE00"/>
                </a:solidFill>
                <a:latin typeface="Mansalva"/>
                <a:ea typeface="Mansalva"/>
                <a:cs typeface="Mansalva"/>
                <a:sym typeface="Mansalva"/>
              </a:rPr>
              <a:t>The types of</a:t>
            </a:r>
          </a:p>
          <a:p>
            <a:pPr algn="ctr"/>
            <a:r>
              <a:rPr lang="en-US" sz="6467" dirty="0">
                <a:solidFill>
                  <a:srgbClr val="BCBE00"/>
                </a:solidFill>
                <a:latin typeface="Mansalva"/>
                <a:ea typeface="Mansalva"/>
                <a:cs typeface="Mansalva"/>
                <a:sym typeface="Mansalva"/>
              </a:rPr>
              <a:t>foster care</a:t>
            </a:r>
          </a:p>
        </p:txBody>
      </p:sp>
      <p:grpSp>
        <p:nvGrpSpPr>
          <p:cNvPr id="4" name="Group 4"/>
          <p:cNvGrpSpPr/>
          <p:nvPr/>
        </p:nvGrpSpPr>
        <p:grpSpPr>
          <a:xfrm>
            <a:off x="8799070" y="815656"/>
            <a:ext cx="2057400" cy="2057400"/>
            <a:chOff x="0" y="0"/>
            <a:chExt cx="4114800" cy="4114800"/>
          </a:xfrm>
        </p:grpSpPr>
        <p:grpSp>
          <p:nvGrpSpPr>
            <p:cNvPr id="5" name="Group 5"/>
            <p:cNvGrpSpPr/>
            <p:nvPr/>
          </p:nvGrpSpPr>
          <p:grpSpPr>
            <a:xfrm>
              <a:off x="0" y="0"/>
              <a:ext cx="4114800" cy="4114800"/>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BCBE00"/>
              </a:solidFill>
            </p:spPr>
            <p:txBody>
              <a:bodyPr/>
              <a:lstStyle/>
              <a:p>
                <a:endParaRPr lang="en-GB" sz="1200"/>
              </a:p>
            </p:txBody>
          </p:sp>
          <p:sp>
            <p:nvSpPr>
              <p:cNvPr id="7" name="TextBox 7"/>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1200"/>
              </a:p>
            </p:txBody>
          </p:sp>
        </p:grpSp>
        <p:sp>
          <p:nvSpPr>
            <p:cNvPr id="8" name="TextBox 8"/>
            <p:cNvSpPr txBox="1"/>
            <p:nvPr/>
          </p:nvSpPr>
          <p:spPr>
            <a:xfrm>
              <a:off x="286182" y="1679752"/>
              <a:ext cx="3542440" cy="678134"/>
            </a:xfrm>
            <a:prstGeom prst="rect">
              <a:avLst/>
            </a:prstGeom>
          </p:spPr>
          <p:txBody>
            <a:bodyPr lIns="0" tIns="0" rIns="0" bIns="0" rtlCol="0" anchor="t">
              <a:spAutoFit/>
            </a:bodyPr>
            <a:lstStyle/>
            <a:p>
              <a:pPr algn="ctr">
                <a:lnSpc>
                  <a:spcPts val="2881"/>
                </a:lnSpc>
                <a:spcBef>
                  <a:spcPct val="0"/>
                </a:spcBef>
              </a:pPr>
              <a:r>
                <a:rPr lang="en-US" sz="2058" b="1">
                  <a:solidFill>
                    <a:srgbClr val="FFFFFF"/>
                  </a:solidFill>
                  <a:latin typeface="Montserrat Bold"/>
                  <a:ea typeface="Montserrat Bold"/>
                  <a:cs typeface="Montserrat Bold"/>
                  <a:sym typeface="Montserrat Bold"/>
                </a:rPr>
                <a:t>Long-term</a:t>
              </a:r>
            </a:p>
          </p:txBody>
        </p:sp>
      </p:grpSp>
      <p:grpSp>
        <p:nvGrpSpPr>
          <p:cNvPr id="9" name="Group 9"/>
          <p:cNvGrpSpPr/>
          <p:nvPr/>
        </p:nvGrpSpPr>
        <p:grpSpPr>
          <a:xfrm>
            <a:off x="685800" y="1891649"/>
            <a:ext cx="2057400" cy="2057411"/>
            <a:chOff x="0" y="0"/>
            <a:chExt cx="4114800" cy="4114822"/>
          </a:xfrm>
        </p:grpSpPr>
        <p:grpSp>
          <p:nvGrpSpPr>
            <p:cNvPr id="10" name="Group 10"/>
            <p:cNvGrpSpPr/>
            <p:nvPr/>
          </p:nvGrpSpPr>
          <p:grpSpPr>
            <a:xfrm>
              <a:off x="0" y="0"/>
              <a:ext cx="4114800" cy="4114822"/>
              <a:chOff x="0" y="0"/>
              <a:chExt cx="812800" cy="812804"/>
            </a:xfrm>
          </p:grpSpPr>
          <p:sp>
            <p:nvSpPr>
              <p:cNvPr id="11" name="Freeform 11"/>
              <p:cNvSpPr/>
              <p:nvPr/>
            </p:nvSpPr>
            <p:spPr>
              <a:xfrm>
                <a:off x="0" y="0"/>
                <a:ext cx="812800" cy="812804"/>
              </a:xfrm>
              <a:custGeom>
                <a:avLst/>
                <a:gdLst/>
                <a:ahLst/>
                <a:cxnLst/>
                <a:rect l="l" t="t" r="r" b="b"/>
                <a:pathLst>
                  <a:path w="812800" h="812804">
                    <a:moveTo>
                      <a:pt x="406400" y="0"/>
                    </a:moveTo>
                    <a:cubicBezTo>
                      <a:pt x="181951" y="0"/>
                      <a:pt x="0" y="181952"/>
                      <a:pt x="0" y="406402"/>
                    </a:cubicBezTo>
                    <a:cubicBezTo>
                      <a:pt x="0" y="630852"/>
                      <a:pt x="181951" y="812804"/>
                      <a:pt x="406400" y="812804"/>
                    </a:cubicBezTo>
                    <a:cubicBezTo>
                      <a:pt x="630849" y="812804"/>
                      <a:pt x="812800" y="630852"/>
                      <a:pt x="812800" y="406402"/>
                    </a:cubicBezTo>
                    <a:cubicBezTo>
                      <a:pt x="812800" y="181952"/>
                      <a:pt x="630849" y="0"/>
                      <a:pt x="406400" y="0"/>
                    </a:cubicBezTo>
                    <a:close/>
                  </a:path>
                </a:pathLst>
              </a:custGeom>
              <a:solidFill>
                <a:srgbClr val="BCBE00"/>
              </a:solidFill>
            </p:spPr>
            <p:txBody>
              <a:bodyPr/>
              <a:lstStyle/>
              <a:p>
                <a:endParaRPr lang="en-GB" sz="1200"/>
              </a:p>
            </p:txBody>
          </p:sp>
          <p:sp>
            <p:nvSpPr>
              <p:cNvPr id="12" name="TextBox 12"/>
              <p:cNvSpPr txBox="1"/>
              <p:nvPr/>
            </p:nvSpPr>
            <p:spPr>
              <a:xfrm>
                <a:off x="76200" y="38100"/>
                <a:ext cx="660400" cy="698504"/>
              </a:xfrm>
              <a:prstGeom prst="rect">
                <a:avLst/>
              </a:prstGeom>
            </p:spPr>
            <p:txBody>
              <a:bodyPr lIns="33867" tIns="33867" rIns="33867" bIns="33867" rtlCol="0" anchor="ctr"/>
              <a:lstStyle/>
              <a:p>
                <a:pPr algn="ctr">
                  <a:lnSpc>
                    <a:spcPts val="1773"/>
                  </a:lnSpc>
                  <a:spcBef>
                    <a:spcPct val="0"/>
                  </a:spcBef>
                </a:pPr>
                <a:endParaRPr sz="1200"/>
              </a:p>
            </p:txBody>
          </p:sp>
        </p:grpSp>
        <p:sp>
          <p:nvSpPr>
            <p:cNvPr id="13" name="TextBox 13"/>
            <p:cNvSpPr txBox="1"/>
            <p:nvPr/>
          </p:nvSpPr>
          <p:spPr>
            <a:xfrm>
              <a:off x="294376" y="1577218"/>
              <a:ext cx="3542440" cy="678134"/>
            </a:xfrm>
            <a:prstGeom prst="rect">
              <a:avLst/>
            </a:prstGeom>
          </p:spPr>
          <p:txBody>
            <a:bodyPr lIns="0" tIns="0" rIns="0" bIns="0" rtlCol="0" anchor="t">
              <a:spAutoFit/>
            </a:bodyPr>
            <a:lstStyle/>
            <a:p>
              <a:pPr algn="ctr">
                <a:lnSpc>
                  <a:spcPts val="2881"/>
                </a:lnSpc>
                <a:spcBef>
                  <a:spcPct val="0"/>
                </a:spcBef>
              </a:pPr>
              <a:r>
                <a:rPr lang="en-US" sz="2058" b="1" dirty="0">
                  <a:solidFill>
                    <a:srgbClr val="FFFFFF"/>
                  </a:solidFill>
                  <a:latin typeface="Montserrat Bold"/>
                  <a:ea typeface="Montserrat Bold"/>
                  <a:cs typeface="Montserrat Bold"/>
                  <a:sym typeface="Montserrat Bold"/>
                </a:rPr>
                <a:t>Short breaks</a:t>
              </a:r>
            </a:p>
          </p:txBody>
        </p:sp>
        <p:sp>
          <p:nvSpPr>
            <p:cNvPr id="14" name="TextBox 14"/>
            <p:cNvSpPr txBox="1"/>
            <p:nvPr/>
          </p:nvSpPr>
          <p:spPr>
            <a:xfrm>
              <a:off x="277988" y="2227744"/>
              <a:ext cx="3542440" cy="539252"/>
            </a:xfrm>
            <a:prstGeom prst="rect">
              <a:avLst/>
            </a:prstGeom>
          </p:spPr>
          <p:txBody>
            <a:bodyPr lIns="0" tIns="0" rIns="0" bIns="0" rtlCol="0" anchor="t">
              <a:spAutoFit/>
            </a:bodyPr>
            <a:lstStyle/>
            <a:p>
              <a:pPr algn="ctr">
                <a:lnSpc>
                  <a:spcPts val="2321"/>
                </a:lnSpc>
                <a:spcBef>
                  <a:spcPct val="0"/>
                </a:spcBef>
              </a:pPr>
              <a:r>
                <a:rPr lang="en-US" sz="1658" b="1">
                  <a:solidFill>
                    <a:srgbClr val="FFFFFF"/>
                  </a:solidFill>
                  <a:latin typeface="Montserrat Bold"/>
                  <a:ea typeface="Montserrat Bold"/>
                  <a:cs typeface="Montserrat Bold"/>
                  <a:sym typeface="Montserrat Bold"/>
                </a:rPr>
                <a:t>(Respite)</a:t>
              </a:r>
            </a:p>
          </p:txBody>
        </p:sp>
      </p:grpSp>
      <p:grpSp>
        <p:nvGrpSpPr>
          <p:cNvPr id="15" name="Group 15"/>
          <p:cNvGrpSpPr/>
          <p:nvPr/>
        </p:nvGrpSpPr>
        <p:grpSpPr>
          <a:xfrm>
            <a:off x="6096000" y="255304"/>
            <a:ext cx="2057400" cy="2057400"/>
            <a:chOff x="0" y="0"/>
            <a:chExt cx="4114800" cy="4114800"/>
          </a:xfrm>
        </p:grpSpPr>
        <p:grpSp>
          <p:nvGrpSpPr>
            <p:cNvPr id="16" name="Group 16"/>
            <p:cNvGrpSpPr/>
            <p:nvPr/>
          </p:nvGrpSpPr>
          <p:grpSpPr>
            <a:xfrm>
              <a:off x="0" y="0"/>
              <a:ext cx="4114800" cy="4114800"/>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448F"/>
              </a:solidFill>
            </p:spPr>
            <p:txBody>
              <a:bodyPr/>
              <a:lstStyle/>
              <a:p>
                <a:endParaRPr lang="en-GB" sz="1200"/>
              </a:p>
            </p:txBody>
          </p:sp>
          <p:sp>
            <p:nvSpPr>
              <p:cNvPr id="18" name="TextBox 18"/>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1200"/>
              </a:p>
            </p:txBody>
          </p:sp>
        </p:grpSp>
        <p:sp>
          <p:nvSpPr>
            <p:cNvPr id="19" name="TextBox 19"/>
            <p:cNvSpPr txBox="1"/>
            <p:nvPr/>
          </p:nvSpPr>
          <p:spPr>
            <a:xfrm>
              <a:off x="256176" y="1639500"/>
              <a:ext cx="3602452" cy="770596"/>
            </a:xfrm>
            <a:prstGeom prst="rect">
              <a:avLst/>
            </a:prstGeom>
          </p:spPr>
          <p:txBody>
            <a:bodyPr lIns="0" tIns="0" rIns="0" bIns="0" rtlCol="0" anchor="t">
              <a:spAutoFit/>
            </a:bodyPr>
            <a:lstStyle/>
            <a:p>
              <a:pPr algn="ctr">
                <a:lnSpc>
                  <a:spcPts val="3254"/>
                </a:lnSpc>
                <a:spcBef>
                  <a:spcPct val="0"/>
                </a:spcBef>
              </a:pPr>
              <a:r>
                <a:rPr lang="en-US" sz="2325" b="1" dirty="0">
                  <a:solidFill>
                    <a:srgbClr val="FFFFFF"/>
                  </a:solidFill>
                  <a:latin typeface="Montserrat Bold"/>
                  <a:ea typeface="Montserrat Bold"/>
                  <a:cs typeface="Montserrat Bold"/>
                  <a:sym typeface="Montserrat Bold"/>
                </a:rPr>
                <a:t>Emergency</a:t>
              </a:r>
            </a:p>
          </p:txBody>
        </p:sp>
      </p:grpSp>
      <p:grpSp>
        <p:nvGrpSpPr>
          <p:cNvPr id="20" name="Group 20"/>
          <p:cNvGrpSpPr/>
          <p:nvPr/>
        </p:nvGrpSpPr>
        <p:grpSpPr>
          <a:xfrm>
            <a:off x="9448800" y="3251994"/>
            <a:ext cx="2057400" cy="2057400"/>
            <a:chOff x="0" y="0"/>
            <a:chExt cx="4114800" cy="4114800"/>
          </a:xfrm>
        </p:grpSpPr>
        <p:grpSp>
          <p:nvGrpSpPr>
            <p:cNvPr id="21" name="Group 21"/>
            <p:cNvGrpSpPr/>
            <p:nvPr/>
          </p:nvGrpSpPr>
          <p:grpSpPr>
            <a:xfrm>
              <a:off x="0" y="0"/>
              <a:ext cx="4114800" cy="4114800"/>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6147A"/>
              </a:solidFill>
            </p:spPr>
            <p:txBody>
              <a:bodyPr/>
              <a:lstStyle/>
              <a:p>
                <a:endParaRPr lang="en-GB" sz="1200"/>
              </a:p>
            </p:txBody>
          </p:sp>
          <p:sp>
            <p:nvSpPr>
              <p:cNvPr id="23" name="TextBox 23"/>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1200"/>
              </a:p>
            </p:txBody>
          </p:sp>
        </p:grpSp>
        <p:sp>
          <p:nvSpPr>
            <p:cNvPr id="24" name="TextBox 24"/>
            <p:cNvSpPr txBox="1"/>
            <p:nvPr/>
          </p:nvSpPr>
          <p:spPr>
            <a:xfrm>
              <a:off x="256176" y="1394132"/>
              <a:ext cx="3602452" cy="1616982"/>
            </a:xfrm>
            <a:prstGeom prst="rect">
              <a:avLst/>
            </a:prstGeom>
          </p:spPr>
          <p:txBody>
            <a:bodyPr lIns="0" tIns="0" rIns="0" bIns="0" rtlCol="0" anchor="t">
              <a:spAutoFit/>
            </a:bodyPr>
            <a:lstStyle/>
            <a:p>
              <a:pPr algn="ctr">
                <a:lnSpc>
                  <a:spcPts val="3254"/>
                </a:lnSpc>
                <a:spcBef>
                  <a:spcPct val="0"/>
                </a:spcBef>
              </a:pPr>
              <a:r>
                <a:rPr lang="en-US" sz="2325" b="1">
                  <a:solidFill>
                    <a:srgbClr val="FFFFFF"/>
                  </a:solidFill>
                  <a:latin typeface="Montserrat Bold"/>
                  <a:ea typeface="Montserrat Bold"/>
                  <a:cs typeface="Montserrat Bold"/>
                  <a:sym typeface="Montserrat Bold"/>
                </a:rPr>
                <a:t>Parent &amp; Child</a:t>
              </a:r>
            </a:p>
          </p:txBody>
        </p:sp>
      </p:grpSp>
      <p:grpSp>
        <p:nvGrpSpPr>
          <p:cNvPr id="25" name="Group 25"/>
          <p:cNvGrpSpPr/>
          <p:nvPr/>
        </p:nvGrpSpPr>
        <p:grpSpPr>
          <a:xfrm>
            <a:off x="2815153" y="351745"/>
            <a:ext cx="2057400" cy="2057411"/>
            <a:chOff x="0" y="0"/>
            <a:chExt cx="4114800" cy="4114822"/>
          </a:xfrm>
        </p:grpSpPr>
        <p:grpSp>
          <p:nvGrpSpPr>
            <p:cNvPr id="26" name="Group 26"/>
            <p:cNvGrpSpPr/>
            <p:nvPr/>
          </p:nvGrpSpPr>
          <p:grpSpPr>
            <a:xfrm>
              <a:off x="0" y="0"/>
              <a:ext cx="4114800" cy="4114822"/>
              <a:chOff x="0" y="0"/>
              <a:chExt cx="812800" cy="812804"/>
            </a:xfrm>
          </p:grpSpPr>
          <p:sp>
            <p:nvSpPr>
              <p:cNvPr id="27" name="Freeform 27"/>
              <p:cNvSpPr/>
              <p:nvPr/>
            </p:nvSpPr>
            <p:spPr>
              <a:xfrm>
                <a:off x="0" y="0"/>
                <a:ext cx="812800" cy="812804"/>
              </a:xfrm>
              <a:custGeom>
                <a:avLst/>
                <a:gdLst/>
                <a:ahLst/>
                <a:cxnLst/>
                <a:rect l="l" t="t" r="r" b="b"/>
                <a:pathLst>
                  <a:path w="812800" h="812804">
                    <a:moveTo>
                      <a:pt x="406400" y="0"/>
                    </a:moveTo>
                    <a:cubicBezTo>
                      <a:pt x="181951" y="0"/>
                      <a:pt x="0" y="181952"/>
                      <a:pt x="0" y="406402"/>
                    </a:cubicBezTo>
                    <a:cubicBezTo>
                      <a:pt x="0" y="630852"/>
                      <a:pt x="181951" y="812804"/>
                      <a:pt x="406400" y="812804"/>
                    </a:cubicBezTo>
                    <a:cubicBezTo>
                      <a:pt x="630849" y="812804"/>
                      <a:pt x="812800" y="630852"/>
                      <a:pt x="812800" y="406402"/>
                    </a:cubicBezTo>
                    <a:cubicBezTo>
                      <a:pt x="812800" y="181952"/>
                      <a:pt x="630849" y="0"/>
                      <a:pt x="406400" y="0"/>
                    </a:cubicBezTo>
                    <a:close/>
                  </a:path>
                </a:pathLst>
              </a:custGeom>
              <a:solidFill>
                <a:srgbClr val="D6147A"/>
              </a:solidFill>
            </p:spPr>
            <p:txBody>
              <a:bodyPr/>
              <a:lstStyle/>
              <a:p>
                <a:endParaRPr lang="en-GB" sz="1200"/>
              </a:p>
            </p:txBody>
          </p:sp>
          <p:sp>
            <p:nvSpPr>
              <p:cNvPr id="28" name="TextBox 28"/>
              <p:cNvSpPr txBox="1"/>
              <p:nvPr/>
            </p:nvSpPr>
            <p:spPr>
              <a:xfrm>
                <a:off x="76200" y="38100"/>
                <a:ext cx="660400" cy="698504"/>
              </a:xfrm>
              <a:prstGeom prst="rect">
                <a:avLst/>
              </a:prstGeom>
            </p:spPr>
            <p:txBody>
              <a:bodyPr lIns="33867" tIns="33867" rIns="33867" bIns="33867" rtlCol="0" anchor="ctr"/>
              <a:lstStyle/>
              <a:p>
                <a:pPr algn="ctr">
                  <a:lnSpc>
                    <a:spcPts val="1773"/>
                  </a:lnSpc>
                  <a:spcBef>
                    <a:spcPct val="0"/>
                  </a:spcBef>
                </a:pPr>
                <a:endParaRPr sz="1200"/>
              </a:p>
            </p:txBody>
          </p:sp>
        </p:grpSp>
        <p:sp>
          <p:nvSpPr>
            <p:cNvPr id="29" name="TextBox 29"/>
            <p:cNvSpPr txBox="1"/>
            <p:nvPr/>
          </p:nvSpPr>
          <p:spPr>
            <a:xfrm>
              <a:off x="150198" y="1573742"/>
              <a:ext cx="3814408" cy="677750"/>
            </a:xfrm>
            <a:prstGeom prst="rect">
              <a:avLst/>
            </a:prstGeom>
          </p:spPr>
          <p:txBody>
            <a:bodyPr lIns="0" tIns="0" rIns="0" bIns="0" rtlCol="0" anchor="t">
              <a:spAutoFit/>
            </a:bodyPr>
            <a:lstStyle/>
            <a:p>
              <a:pPr algn="ctr">
                <a:lnSpc>
                  <a:spcPts val="2871"/>
                </a:lnSpc>
                <a:spcBef>
                  <a:spcPct val="0"/>
                </a:spcBef>
              </a:pPr>
              <a:r>
                <a:rPr lang="en-US" sz="2051" b="1">
                  <a:solidFill>
                    <a:srgbClr val="FFFFFF"/>
                  </a:solidFill>
                  <a:latin typeface="Montserrat Bold"/>
                  <a:ea typeface="Montserrat Bold"/>
                  <a:cs typeface="Montserrat Bold"/>
                  <a:sym typeface="Montserrat Bold"/>
                </a:rPr>
                <a:t>Task-centred</a:t>
              </a:r>
            </a:p>
          </p:txBody>
        </p:sp>
        <p:sp>
          <p:nvSpPr>
            <p:cNvPr id="30" name="TextBox 30"/>
            <p:cNvSpPr txBox="1"/>
            <p:nvPr/>
          </p:nvSpPr>
          <p:spPr>
            <a:xfrm>
              <a:off x="256176" y="2222160"/>
              <a:ext cx="3542440" cy="539252"/>
            </a:xfrm>
            <a:prstGeom prst="rect">
              <a:avLst/>
            </a:prstGeom>
          </p:spPr>
          <p:txBody>
            <a:bodyPr lIns="0" tIns="0" rIns="0" bIns="0" rtlCol="0" anchor="t">
              <a:spAutoFit/>
            </a:bodyPr>
            <a:lstStyle/>
            <a:p>
              <a:pPr algn="ctr">
                <a:lnSpc>
                  <a:spcPts val="2321"/>
                </a:lnSpc>
                <a:spcBef>
                  <a:spcPct val="0"/>
                </a:spcBef>
              </a:pPr>
              <a:r>
                <a:rPr lang="en-US" sz="1658" b="1">
                  <a:solidFill>
                    <a:srgbClr val="FFFFFF"/>
                  </a:solidFill>
                  <a:latin typeface="Montserrat Bold"/>
                  <a:ea typeface="Montserrat Bold"/>
                  <a:cs typeface="Montserrat Bold"/>
                  <a:sym typeface="Montserrat Bold"/>
                </a:rPr>
                <a:t>(Short term)</a:t>
              </a:r>
            </a:p>
          </p:txBody>
        </p:sp>
      </p:grpSp>
      <p:sp>
        <p:nvSpPr>
          <p:cNvPr id="31" name="Freeform 31"/>
          <p:cNvSpPr/>
          <p:nvPr/>
        </p:nvSpPr>
        <p:spPr>
          <a:xfrm>
            <a:off x="9511948" y="5639122"/>
            <a:ext cx="2149826" cy="714548"/>
          </a:xfrm>
          <a:custGeom>
            <a:avLst/>
            <a:gdLst/>
            <a:ahLst/>
            <a:cxnLst/>
            <a:rect l="l" t="t" r="r" b="b"/>
            <a:pathLst>
              <a:path w="3224739" h="1071822">
                <a:moveTo>
                  <a:pt x="0" y="0"/>
                </a:moveTo>
                <a:lnTo>
                  <a:pt x="3224738" y="0"/>
                </a:lnTo>
                <a:lnTo>
                  <a:pt x="3224738" y="1071823"/>
                </a:lnTo>
                <a:lnTo>
                  <a:pt x="0" y="1071823"/>
                </a:lnTo>
                <a:lnTo>
                  <a:pt x="0" y="0"/>
                </a:lnTo>
                <a:close/>
              </a:path>
            </a:pathLst>
          </a:custGeom>
          <a:blipFill>
            <a:blip r:embed="rId4"/>
            <a:stretch>
              <a:fillRect/>
            </a:stretch>
          </a:blipFill>
        </p:spPr>
        <p:txBody>
          <a:bodyPr/>
          <a:lstStyle/>
          <a:p>
            <a:endParaRPr lang="en-GB" sz="1200"/>
          </a:p>
        </p:txBody>
      </p:sp>
      <p:grpSp>
        <p:nvGrpSpPr>
          <p:cNvPr id="32" name="Group 15">
            <a:extLst>
              <a:ext uri="{FF2B5EF4-FFF2-40B4-BE49-F238E27FC236}">
                <a16:creationId xmlns:a16="http://schemas.microsoft.com/office/drawing/2014/main" id="{33960093-BCA8-951D-20DD-C6D77E4599D1}"/>
              </a:ext>
            </a:extLst>
          </p:cNvPr>
          <p:cNvGrpSpPr/>
          <p:nvPr/>
        </p:nvGrpSpPr>
        <p:grpSpPr>
          <a:xfrm>
            <a:off x="681702" y="823077"/>
            <a:ext cx="6250117" cy="5375608"/>
            <a:chOff x="-8771196" y="192881"/>
            <a:chExt cx="12500234" cy="10751216"/>
          </a:xfrm>
        </p:grpSpPr>
        <p:grpSp>
          <p:nvGrpSpPr>
            <p:cNvPr id="33" name="Group 16">
              <a:extLst>
                <a:ext uri="{FF2B5EF4-FFF2-40B4-BE49-F238E27FC236}">
                  <a16:creationId xmlns:a16="http://schemas.microsoft.com/office/drawing/2014/main" id="{633D79D0-5FEC-017D-4541-1F3E6C38FF42}"/>
                </a:ext>
              </a:extLst>
            </p:cNvPr>
            <p:cNvGrpSpPr/>
            <p:nvPr/>
          </p:nvGrpSpPr>
          <p:grpSpPr>
            <a:xfrm>
              <a:off x="-8771196" y="192881"/>
              <a:ext cx="12500234" cy="10751216"/>
              <a:chOff x="-1732582" y="38100"/>
              <a:chExt cx="2469182" cy="2123697"/>
            </a:xfrm>
          </p:grpSpPr>
          <p:sp>
            <p:nvSpPr>
              <p:cNvPr id="35" name="Freeform 17">
                <a:extLst>
                  <a:ext uri="{FF2B5EF4-FFF2-40B4-BE49-F238E27FC236}">
                    <a16:creationId xmlns:a16="http://schemas.microsoft.com/office/drawing/2014/main" id="{EF21AA76-94F1-D92C-64A7-37AEC8ED92C5}"/>
                  </a:ext>
                </a:extLst>
              </p:cNvPr>
              <p:cNvSpPr/>
              <p:nvPr/>
            </p:nvSpPr>
            <p:spPr>
              <a:xfrm>
                <a:off x="-1732582" y="1348997"/>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D448F"/>
              </a:solidFill>
            </p:spPr>
            <p:txBody>
              <a:bodyPr/>
              <a:lstStyle/>
              <a:p>
                <a:endParaRPr lang="en-GB" sz="1200"/>
              </a:p>
            </p:txBody>
          </p:sp>
          <p:sp>
            <p:nvSpPr>
              <p:cNvPr id="36" name="TextBox 18">
                <a:extLst>
                  <a:ext uri="{FF2B5EF4-FFF2-40B4-BE49-F238E27FC236}">
                    <a16:creationId xmlns:a16="http://schemas.microsoft.com/office/drawing/2014/main" id="{36158A54-74C4-888A-C8CD-EB590859B42B}"/>
                  </a:ext>
                </a:extLst>
              </p:cNvPr>
              <p:cNvSpPr txBox="1"/>
              <p:nvPr/>
            </p:nvSpPr>
            <p:spPr>
              <a:xfrm>
                <a:off x="76200" y="38100"/>
                <a:ext cx="660400" cy="698500"/>
              </a:xfrm>
              <a:prstGeom prst="rect">
                <a:avLst/>
              </a:prstGeom>
            </p:spPr>
            <p:txBody>
              <a:bodyPr lIns="33867" tIns="33867" rIns="33867" bIns="33867" rtlCol="0" anchor="ctr"/>
              <a:lstStyle/>
              <a:p>
                <a:pPr algn="ctr">
                  <a:lnSpc>
                    <a:spcPts val="1773"/>
                  </a:lnSpc>
                  <a:spcBef>
                    <a:spcPct val="0"/>
                  </a:spcBef>
                </a:pPr>
                <a:endParaRPr sz="1200"/>
              </a:p>
            </p:txBody>
          </p:sp>
        </p:grpSp>
        <p:sp>
          <p:nvSpPr>
            <p:cNvPr id="34" name="TextBox 19">
              <a:extLst>
                <a:ext uri="{FF2B5EF4-FFF2-40B4-BE49-F238E27FC236}">
                  <a16:creationId xmlns:a16="http://schemas.microsoft.com/office/drawing/2014/main" id="{FD97560D-85DB-14BA-5AC8-9EDC3C3F8ACB}"/>
                </a:ext>
              </a:extLst>
            </p:cNvPr>
            <p:cNvSpPr txBox="1"/>
            <p:nvPr/>
          </p:nvSpPr>
          <p:spPr>
            <a:xfrm>
              <a:off x="-8580064" y="8502133"/>
              <a:ext cx="3602450" cy="770596"/>
            </a:xfrm>
            <a:prstGeom prst="rect">
              <a:avLst/>
            </a:prstGeom>
          </p:spPr>
          <p:txBody>
            <a:bodyPr lIns="0" tIns="0" rIns="0" bIns="0" rtlCol="0" anchor="t">
              <a:spAutoFit/>
            </a:bodyPr>
            <a:lstStyle/>
            <a:p>
              <a:pPr algn="ctr">
                <a:lnSpc>
                  <a:spcPts val="3254"/>
                </a:lnSpc>
                <a:spcBef>
                  <a:spcPct val="0"/>
                </a:spcBef>
              </a:pPr>
              <a:r>
                <a:rPr lang="en-US" sz="2325" b="1" dirty="0">
                  <a:solidFill>
                    <a:srgbClr val="FFFFFF"/>
                  </a:solidFill>
                  <a:latin typeface="Montserrat Bold"/>
                  <a:ea typeface="Montserrat Bold"/>
                  <a:cs typeface="Montserrat Bold"/>
                  <a:sym typeface="Montserrat Bold"/>
                </a:rPr>
                <a:t>FOCUS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grpSp>
        <p:nvGrpSpPr>
          <p:cNvPr id="3" name="Group 3"/>
          <p:cNvGrpSpPr/>
          <p:nvPr/>
        </p:nvGrpSpPr>
        <p:grpSpPr>
          <a:xfrm>
            <a:off x="-239474" y="1605404"/>
            <a:ext cx="4114649" cy="4114649"/>
            <a:chOff x="0" y="0"/>
            <a:chExt cx="812800" cy="812800"/>
          </a:xfrm>
          <a:blipFill dpi="0" rotWithShape="1">
            <a:blip r:embed="rId4">
              <a:extLst>
                <a:ext uri="{28A0092B-C50C-407E-A947-70E740481C1C}">
                  <a14:useLocalDpi xmlns:a14="http://schemas.microsoft.com/office/drawing/2010/main" val="0"/>
                </a:ext>
              </a:extLst>
            </a:blip>
            <a:srcRect/>
            <a:stretch>
              <a:fillRect/>
            </a:stretch>
          </a:blipFill>
        </p:grpSpPr>
        <p:sp>
          <p:nvSpPr>
            <p:cNvPr id="4" name="Freeform 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GB" sz="1200"/>
            </a:p>
          </p:txBody>
        </p:sp>
      </p:grpSp>
      <p:sp>
        <p:nvSpPr>
          <p:cNvPr id="8" name="TextBox 8"/>
          <p:cNvSpPr txBox="1"/>
          <p:nvPr/>
        </p:nvSpPr>
        <p:spPr>
          <a:xfrm>
            <a:off x="3835718" y="1605404"/>
            <a:ext cx="8196435" cy="5725285"/>
          </a:xfrm>
          <a:prstGeom prst="rect">
            <a:avLst/>
          </a:prstGeom>
        </p:spPr>
        <p:txBody>
          <a:bodyPr wrap="square" lIns="0" tIns="0" rIns="0" bIns="0" rtlCol="0" anchor="t">
            <a:spAutoFit/>
          </a:bodyPr>
          <a:lstStyle/>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No criminal convictions of harm towards children or vulnerable people</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A good understanding of the impact of trauma, loss, separation harm</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Either the main carer, or an adult in their home is available to provide full-time care</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Other children in the home are older/ more independent</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Hold a full driving license and can transport children to school/ events meetings- reducing the need for lone taxi journeys</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Have a spare bedroom and experience of working with/ caring for adolescents</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Can care for a child either for up to 24 months or in emergency/ short stay situations</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Committed to placement stability and providing positive role modeling and experiences</a:t>
            </a:r>
          </a:p>
          <a:p>
            <a:pPr marL="463673" lvl="1" indent="-231836">
              <a:lnSpc>
                <a:spcPts val="3006"/>
              </a:lnSpc>
              <a:buFont typeface="Arial"/>
              <a:buChar char="•"/>
            </a:pPr>
            <a:endParaRPr lang="en-US" sz="1600" b="1" dirty="0">
              <a:solidFill>
                <a:srgbClr val="000000"/>
              </a:solidFill>
              <a:latin typeface="Montserrat Bold"/>
              <a:ea typeface="Montserrat Bold"/>
              <a:cs typeface="Montserrat Bold"/>
              <a:sym typeface="Montserrat Bold"/>
            </a:endParaRPr>
          </a:p>
          <a:p>
            <a:pPr marL="463673" lvl="1" indent="-231836">
              <a:lnSpc>
                <a:spcPts val="3006"/>
              </a:lnSpc>
              <a:buFont typeface="Arial"/>
              <a:buChar char="•"/>
            </a:pPr>
            <a:endParaRPr lang="en-US" sz="1600" b="1" dirty="0">
              <a:solidFill>
                <a:srgbClr val="000000"/>
              </a:solidFill>
              <a:latin typeface="Montserrat Bold"/>
              <a:ea typeface="Montserrat Bold"/>
              <a:cs typeface="Montserrat Bold"/>
              <a:sym typeface="Montserrat Bold"/>
            </a:endParaRPr>
          </a:p>
        </p:txBody>
      </p:sp>
      <p:sp>
        <p:nvSpPr>
          <p:cNvPr id="9" name="TextBox 9"/>
          <p:cNvSpPr txBox="1"/>
          <p:nvPr/>
        </p:nvSpPr>
        <p:spPr>
          <a:xfrm>
            <a:off x="1200888" y="-23141"/>
            <a:ext cx="8828505" cy="1146468"/>
          </a:xfrm>
          <a:prstGeom prst="rect">
            <a:avLst/>
          </a:prstGeom>
        </p:spPr>
        <p:txBody>
          <a:bodyPr wrap="square" lIns="0" tIns="0" rIns="0" bIns="0" rtlCol="0" anchor="t">
            <a:spAutoFit/>
          </a:bodyPr>
          <a:lstStyle/>
          <a:p>
            <a:pPr algn="ctr">
              <a:lnSpc>
                <a:spcPts val="10301"/>
              </a:lnSpc>
              <a:spcBef>
                <a:spcPct val="0"/>
              </a:spcBef>
            </a:pPr>
            <a:r>
              <a:rPr lang="en-US" sz="5334" dirty="0">
                <a:solidFill>
                  <a:srgbClr val="D6147A"/>
                </a:solidFill>
                <a:latin typeface="Mansalva"/>
                <a:ea typeface="Mansalva"/>
                <a:cs typeface="Mansalva"/>
                <a:sym typeface="Mansalva"/>
              </a:rPr>
              <a:t>Who can FOCUS foster...</a:t>
            </a:r>
          </a:p>
        </p:txBody>
      </p:sp>
      <p:sp>
        <p:nvSpPr>
          <p:cNvPr id="10" name="Freeform 10"/>
          <p:cNvSpPr/>
          <p:nvPr/>
        </p:nvSpPr>
        <p:spPr>
          <a:xfrm>
            <a:off x="1685892" y="5720053"/>
            <a:ext cx="2149826" cy="714548"/>
          </a:xfrm>
          <a:custGeom>
            <a:avLst/>
            <a:gdLst/>
            <a:ahLst/>
            <a:cxnLst/>
            <a:rect l="l" t="t" r="r" b="b"/>
            <a:pathLst>
              <a:path w="3224739" h="1071822">
                <a:moveTo>
                  <a:pt x="0" y="0"/>
                </a:moveTo>
                <a:lnTo>
                  <a:pt x="3224738" y="0"/>
                </a:lnTo>
                <a:lnTo>
                  <a:pt x="3224738" y="1071823"/>
                </a:lnTo>
                <a:lnTo>
                  <a:pt x="0" y="1071823"/>
                </a:lnTo>
                <a:lnTo>
                  <a:pt x="0" y="0"/>
                </a:lnTo>
                <a:close/>
              </a:path>
            </a:pathLst>
          </a:custGeom>
          <a:blipFill>
            <a:blip r:embed="rId5"/>
            <a:stretch>
              <a:fillRect/>
            </a:stretch>
          </a:blipFill>
        </p:spPr>
        <p:txBody>
          <a:bodyPr/>
          <a:lstStyle/>
          <a:p>
            <a:endParaRPr lang="en-GB" sz="1200"/>
          </a:p>
        </p:txBody>
      </p:sp>
      <p:grpSp>
        <p:nvGrpSpPr>
          <p:cNvPr id="11" name="Group 11"/>
          <p:cNvGrpSpPr/>
          <p:nvPr/>
        </p:nvGrpSpPr>
        <p:grpSpPr>
          <a:xfrm>
            <a:off x="-2146421" y="5380924"/>
            <a:ext cx="3620459" cy="3617363"/>
            <a:chOff x="0" y="0"/>
            <a:chExt cx="753666" cy="753022"/>
          </a:xfrm>
        </p:grpSpPr>
        <p:sp>
          <p:nvSpPr>
            <p:cNvPr id="12" name="Freeform 12"/>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3" name="TextBox 13"/>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4" name="Group 14"/>
          <p:cNvGrpSpPr/>
          <p:nvPr/>
        </p:nvGrpSpPr>
        <p:grpSpPr>
          <a:xfrm>
            <a:off x="9466019" y="-2140287"/>
            <a:ext cx="3620459" cy="3617363"/>
            <a:chOff x="0" y="0"/>
            <a:chExt cx="753666" cy="753022"/>
          </a:xfrm>
        </p:grpSpPr>
        <p:sp>
          <p:nvSpPr>
            <p:cNvPr id="15" name="Freeform 15"/>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6" name="TextBox 16"/>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7" name="Group 17"/>
          <p:cNvGrpSpPr/>
          <p:nvPr/>
        </p:nvGrpSpPr>
        <p:grpSpPr>
          <a:xfrm>
            <a:off x="-1916470" y="5049319"/>
            <a:ext cx="3620459" cy="3617363"/>
            <a:chOff x="0" y="0"/>
            <a:chExt cx="753666" cy="753022"/>
          </a:xfrm>
        </p:grpSpPr>
        <p:sp>
          <p:nvSpPr>
            <p:cNvPr id="18" name="Freeform 18"/>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9" name="TextBox 19"/>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0" name="Group 20"/>
          <p:cNvGrpSpPr/>
          <p:nvPr/>
        </p:nvGrpSpPr>
        <p:grpSpPr>
          <a:xfrm>
            <a:off x="-2032560" y="5139892"/>
            <a:ext cx="3620459" cy="3617363"/>
            <a:chOff x="0" y="0"/>
            <a:chExt cx="753666" cy="753022"/>
          </a:xfrm>
        </p:grpSpPr>
        <p:sp>
          <p:nvSpPr>
            <p:cNvPr id="21" name="Freeform 21"/>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22" name="TextBox 22"/>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FCC1FD-21F2-C24F-F8D0-2D62020B61F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2BE8047-C28D-72BA-9630-77580FBC51CA}"/>
              </a:ext>
            </a:extLst>
          </p:cNvPr>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grpSp>
        <p:nvGrpSpPr>
          <p:cNvPr id="3" name="Group 3">
            <a:extLst>
              <a:ext uri="{FF2B5EF4-FFF2-40B4-BE49-F238E27FC236}">
                <a16:creationId xmlns:a16="http://schemas.microsoft.com/office/drawing/2014/main" id="{FB604BC9-7B1B-3A80-BAAD-D4A87D637812}"/>
              </a:ext>
            </a:extLst>
          </p:cNvPr>
          <p:cNvGrpSpPr/>
          <p:nvPr/>
        </p:nvGrpSpPr>
        <p:grpSpPr>
          <a:xfrm>
            <a:off x="-239474" y="1605404"/>
            <a:ext cx="4114649" cy="4114649"/>
            <a:chOff x="0" y="0"/>
            <a:chExt cx="812800" cy="812800"/>
          </a:xfrm>
          <a:blipFill dpi="0" rotWithShape="1">
            <a:blip r:embed="rId4">
              <a:extLst>
                <a:ext uri="{28A0092B-C50C-407E-A947-70E740481C1C}">
                  <a14:useLocalDpi xmlns:a14="http://schemas.microsoft.com/office/drawing/2010/main" val="0"/>
                </a:ext>
              </a:extLst>
            </a:blip>
            <a:srcRect/>
            <a:stretch>
              <a:fillRect/>
            </a:stretch>
          </a:blipFill>
        </p:grpSpPr>
        <p:sp>
          <p:nvSpPr>
            <p:cNvPr id="4" name="Freeform 4">
              <a:extLst>
                <a:ext uri="{FF2B5EF4-FFF2-40B4-BE49-F238E27FC236}">
                  <a16:creationId xmlns:a16="http://schemas.microsoft.com/office/drawing/2014/main" id="{F341F50E-A9EF-0694-2D02-091D76F5709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GB" sz="1200"/>
            </a:p>
          </p:txBody>
        </p:sp>
      </p:grpSp>
      <p:sp>
        <p:nvSpPr>
          <p:cNvPr id="8" name="TextBox 8">
            <a:extLst>
              <a:ext uri="{FF2B5EF4-FFF2-40B4-BE49-F238E27FC236}">
                <a16:creationId xmlns:a16="http://schemas.microsoft.com/office/drawing/2014/main" id="{14EE94A2-1147-11ED-EDF8-3270CE133CAB}"/>
              </a:ext>
            </a:extLst>
          </p:cNvPr>
          <p:cNvSpPr txBox="1"/>
          <p:nvPr/>
        </p:nvSpPr>
        <p:spPr>
          <a:xfrm>
            <a:off x="3835718" y="1678175"/>
            <a:ext cx="8196435" cy="4186402"/>
          </a:xfrm>
          <a:prstGeom prst="rect">
            <a:avLst/>
          </a:prstGeom>
        </p:spPr>
        <p:txBody>
          <a:bodyPr wrap="square" lIns="0" tIns="0" rIns="0" bIns="0" rtlCol="0" anchor="t">
            <a:spAutoFit/>
          </a:bodyPr>
          <a:lstStyle/>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We currently have a shortfall of foster homes for adolescent and teenage children. This is resulting in more children having to live in residential settings. </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We want to support more children within our fostering service- where we know they achieve better outcomes and can experience family life. </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There are several types of FOCUS fostering:</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Full-time FOCUS carers</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Support FOCUS carers</a:t>
            </a:r>
          </a:p>
          <a:p>
            <a:pPr marL="463673" lvl="1" indent="-231836">
              <a:lnSpc>
                <a:spcPts val="3006"/>
              </a:lnSpc>
              <a:buFont typeface="Arial"/>
              <a:buChar char="•"/>
            </a:pPr>
            <a:r>
              <a:rPr lang="en-US" sz="1600" b="1" dirty="0">
                <a:solidFill>
                  <a:srgbClr val="0D448F"/>
                </a:solidFill>
                <a:latin typeface="Montserrat Bold"/>
                <a:ea typeface="Montserrat Bold"/>
                <a:cs typeface="Montserrat Bold"/>
                <a:sym typeface="Montserrat Bold"/>
              </a:rPr>
              <a:t>The FOCUS emergency hub</a:t>
            </a:r>
          </a:p>
          <a:p>
            <a:pPr marL="463673" lvl="1" indent="-231836">
              <a:lnSpc>
                <a:spcPts val="3006"/>
              </a:lnSpc>
              <a:buFont typeface="Arial"/>
              <a:buChar char="•"/>
            </a:pPr>
            <a:endParaRPr lang="en-US" sz="1600" b="1" dirty="0">
              <a:solidFill>
                <a:srgbClr val="000000"/>
              </a:solidFill>
              <a:latin typeface="Montserrat Bold"/>
              <a:ea typeface="Montserrat Bold"/>
              <a:cs typeface="Montserrat Bold"/>
              <a:sym typeface="Montserrat Bold"/>
            </a:endParaRPr>
          </a:p>
          <a:p>
            <a:pPr marL="463673" lvl="1" indent="-231836">
              <a:lnSpc>
                <a:spcPts val="3006"/>
              </a:lnSpc>
              <a:buFont typeface="Arial"/>
              <a:buChar char="•"/>
            </a:pPr>
            <a:endParaRPr lang="en-US" sz="1600" b="1" dirty="0">
              <a:solidFill>
                <a:srgbClr val="000000"/>
              </a:solidFill>
              <a:latin typeface="Montserrat Bold"/>
              <a:ea typeface="Montserrat Bold"/>
              <a:cs typeface="Montserrat Bold"/>
              <a:sym typeface="Montserrat Bold"/>
            </a:endParaRPr>
          </a:p>
        </p:txBody>
      </p:sp>
      <p:sp>
        <p:nvSpPr>
          <p:cNvPr id="9" name="TextBox 9">
            <a:extLst>
              <a:ext uri="{FF2B5EF4-FFF2-40B4-BE49-F238E27FC236}">
                <a16:creationId xmlns:a16="http://schemas.microsoft.com/office/drawing/2014/main" id="{76C3323C-EC24-2173-9171-FDF6821955BD}"/>
              </a:ext>
            </a:extLst>
          </p:cNvPr>
          <p:cNvSpPr txBox="1"/>
          <p:nvPr/>
        </p:nvSpPr>
        <p:spPr>
          <a:xfrm>
            <a:off x="1200888" y="-23140"/>
            <a:ext cx="8828505" cy="1045223"/>
          </a:xfrm>
          <a:prstGeom prst="rect">
            <a:avLst/>
          </a:prstGeom>
        </p:spPr>
        <p:txBody>
          <a:bodyPr wrap="square" lIns="0" tIns="0" rIns="0" bIns="0" rtlCol="0" anchor="t">
            <a:spAutoFit/>
          </a:bodyPr>
          <a:lstStyle/>
          <a:p>
            <a:pPr algn="ctr">
              <a:lnSpc>
                <a:spcPts val="10301"/>
              </a:lnSpc>
              <a:spcBef>
                <a:spcPct val="0"/>
              </a:spcBef>
            </a:pPr>
            <a:r>
              <a:rPr lang="en-US" sz="1867" dirty="0">
                <a:solidFill>
                  <a:srgbClr val="D6147A"/>
                </a:solidFill>
                <a:latin typeface="Mansalva"/>
                <a:ea typeface="Mansalva"/>
                <a:cs typeface="Mansalva"/>
                <a:sym typeface="Mansalva"/>
              </a:rPr>
              <a:t>Why FOCUS fostering, and what are the types and purpose of FOCUS care?</a:t>
            </a:r>
          </a:p>
        </p:txBody>
      </p:sp>
      <p:sp>
        <p:nvSpPr>
          <p:cNvPr id="10" name="Freeform 10">
            <a:extLst>
              <a:ext uri="{FF2B5EF4-FFF2-40B4-BE49-F238E27FC236}">
                <a16:creationId xmlns:a16="http://schemas.microsoft.com/office/drawing/2014/main" id="{F8B42C5E-B5C8-B963-F266-81A97D132890}"/>
              </a:ext>
            </a:extLst>
          </p:cNvPr>
          <p:cNvSpPr/>
          <p:nvPr/>
        </p:nvSpPr>
        <p:spPr>
          <a:xfrm>
            <a:off x="1685892" y="5720053"/>
            <a:ext cx="2149826" cy="714548"/>
          </a:xfrm>
          <a:custGeom>
            <a:avLst/>
            <a:gdLst/>
            <a:ahLst/>
            <a:cxnLst/>
            <a:rect l="l" t="t" r="r" b="b"/>
            <a:pathLst>
              <a:path w="3224739" h="1071822">
                <a:moveTo>
                  <a:pt x="0" y="0"/>
                </a:moveTo>
                <a:lnTo>
                  <a:pt x="3224738" y="0"/>
                </a:lnTo>
                <a:lnTo>
                  <a:pt x="3224738" y="1071823"/>
                </a:lnTo>
                <a:lnTo>
                  <a:pt x="0" y="1071823"/>
                </a:lnTo>
                <a:lnTo>
                  <a:pt x="0" y="0"/>
                </a:lnTo>
                <a:close/>
              </a:path>
            </a:pathLst>
          </a:custGeom>
          <a:blipFill>
            <a:blip r:embed="rId5"/>
            <a:stretch>
              <a:fillRect/>
            </a:stretch>
          </a:blipFill>
        </p:spPr>
        <p:txBody>
          <a:bodyPr/>
          <a:lstStyle/>
          <a:p>
            <a:endParaRPr lang="en-GB" sz="1200"/>
          </a:p>
        </p:txBody>
      </p:sp>
      <p:grpSp>
        <p:nvGrpSpPr>
          <p:cNvPr id="11" name="Group 11">
            <a:extLst>
              <a:ext uri="{FF2B5EF4-FFF2-40B4-BE49-F238E27FC236}">
                <a16:creationId xmlns:a16="http://schemas.microsoft.com/office/drawing/2014/main" id="{B93DEA07-BBEF-8426-2C17-3A31C3B6E6F6}"/>
              </a:ext>
            </a:extLst>
          </p:cNvPr>
          <p:cNvGrpSpPr/>
          <p:nvPr/>
        </p:nvGrpSpPr>
        <p:grpSpPr>
          <a:xfrm>
            <a:off x="-2146421" y="5380924"/>
            <a:ext cx="3620459" cy="3617363"/>
            <a:chOff x="0" y="0"/>
            <a:chExt cx="753666" cy="753022"/>
          </a:xfrm>
        </p:grpSpPr>
        <p:sp>
          <p:nvSpPr>
            <p:cNvPr id="12" name="Freeform 12">
              <a:extLst>
                <a:ext uri="{FF2B5EF4-FFF2-40B4-BE49-F238E27FC236}">
                  <a16:creationId xmlns:a16="http://schemas.microsoft.com/office/drawing/2014/main" id="{A62BDF1C-BDEF-D567-654E-6B31A2DA409A}"/>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3" name="TextBox 13">
              <a:extLst>
                <a:ext uri="{FF2B5EF4-FFF2-40B4-BE49-F238E27FC236}">
                  <a16:creationId xmlns:a16="http://schemas.microsoft.com/office/drawing/2014/main" id="{CF5963A0-BF14-8E97-C6AA-E6905BC099EE}"/>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4" name="Group 14">
            <a:extLst>
              <a:ext uri="{FF2B5EF4-FFF2-40B4-BE49-F238E27FC236}">
                <a16:creationId xmlns:a16="http://schemas.microsoft.com/office/drawing/2014/main" id="{2A0E06DA-7A61-85F0-96D7-845126B4CCC4}"/>
              </a:ext>
            </a:extLst>
          </p:cNvPr>
          <p:cNvGrpSpPr/>
          <p:nvPr/>
        </p:nvGrpSpPr>
        <p:grpSpPr>
          <a:xfrm>
            <a:off x="9466019" y="-2140287"/>
            <a:ext cx="3620459" cy="3617363"/>
            <a:chOff x="0" y="0"/>
            <a:chExt cx="753666" cy="753022"/>
          </a:xfrm>
        </p:grpSpPr>
        <p:sp>
          <p:nvSpPr>
            <p:cNvPr id="15" name="Freeform 15">
              <a:extLst>
                <a:ext uri="{FF2B5EF4-FFF2-40B4-BE49-F238E27FC236}">
                  <a16:creationId xmlns:a16="http://schemas.microsoft.com/office/drawing/2014/main" id="{D8E5904B-C0C7-35B6-E555-D7431D86EEBB}"/>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6" name="TextBox 16">
              <a:extLst>
                <a:ext uri="{FF2B5EF4-FFF2-40B4-BE49-F238E27FC236}">
                  <a16:creationId xmlns:a16="http://schemas.microsoft.com/office/drawing/2014/main" id="{B88198B3-6EC5-B54C-4FAD-B015142166FF}"/>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7" name="Group 17">
            <a:extLst>
              <a:ext uri="{FF2B5EF4-FFF2-40B4-BE49-F238E27FC236}">
                <a16:creationId xmlns:a16="http://schemas.microsoft.com/office/drawing/2014/main" id="{6B6AE7B2-D180-0D00-0ABA-E3EF3BC5AF6B}"/>
              </a:ext>
            </a:extLst>
          </p:cNvPr>
          <p:cNvGrpSpPr/>
          <p:nvPr/>
        </p:nvGrpSpPr>
        <p:grpSpPr>
          <a:xfrm>
            <a:off x="-1916470" y="5049319"/>
            <a:ext cx="3620459" cy="3617363"/>
            <a:chOff x="0" y="0"/>
            <a:chExt cx="753666" cy="753022"/>
          </a:xfrm>
        </p:grpSpPr>
        <p:sp>
          <p:nvSpPr>
            <p:cNvPr id="18" name="Freeform 18">
              <a:extLst>
                <a:ext uri="{FF2B5EF4-FFF2-40B4-BE49-F238E27FC236}">
                  <a16:creationId xmlns:a16="http://schemas.microsoft.com/office/drawing/2014/main" id="{B959A920-EEC4-E77E-77E7-F4948E3CC58D}"/>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9" name="TextBox 19">
              <a:extLst>
                <a:ext uri="{FF2B5EF4-FFF2-40B4-BE49-F238E27FC236}">
                  <a16:creationId xmlns:a16="http://schemas.microsoft.com/office/drawing/2014/main" id="{654602B4-644E-B321-1D7E-63C6D629E89D}"/>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0" name="Group 20">
            <a:extLst>
              <a:ext uri="{FF2B5EF4-FFF2-40B4-BE49-F238E27FC236}">
                <a16:creationId xmlns:a16="http://schemas.microsoft.com/office/drawing/2014/main" id="{BF14B4CF-313F-B18F-A32A-997393152972}"/>
              </a:ext>
            </a:extLst>
          </p:cNvPr>
          <p:cNvGrpSpPr/>
          <p:nvPr/>
        </p:nvGrpSpPr>
        <p:grpSpPr>
          <a:xfrm>
            <a:off x="-2032560" y="5139892"/>
            <a:ext cx="3620459" cy="3617363"/>
            <a:chOff x="0" y="0"/>
            <a:chExt cx="753666" cy="753022"/>
          </a:xfrm>
        </p:grpSpPr>
        <p:sp>
          <p:nvSpPr>
            <p:cNvPr id="21" name="Freeform 21">
              <a:extLst>
                <a:ext uri="{FF2B5EF4-FFF2-40B4-BE49-F238E27FC236}">
                  <a16:creationId xmlns:a16="http://schemas.microsoft.com/office/drawing/2014/main" id="{1B758239-BFF4-ADC5-E9FA-912C0DF20404}"/>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22" name="TextBox 22">
              <a:extLst>
                <a:ext uri="{FF2B5EF4-FFF2-40B4-BE49-F238E27FC236}">
                  <a16:creationId xmlns:a16="http://schemas.microsoft.com/office/drawing/2014/main" id="{1A0B0E53-F570-B361-B22D-726E3248F09F}"/>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Tree>
    <p:extLst>
      <p:ext uri="{BB962C8B-B14F-4D97-AF65-F5344CB8AC3E}">
        <p14:creationId xmlns:p14="http://schemas.microsoft.com/office/powerpoint/2010/main" val="4077996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sp>
        <p:nvSpPr>
          <p:cNvPr id="3" name="TextBox 3"/>
          <p:cNvSpPr txBox="1"/>
          <p:nvPr/>
        </p:nvSpPr>
        <p:spPr>
          <a:xfrm>
            <a:off x="1451424" y="601992"/>
            <a:ext cx="8952215" cy="1238929"/>
          </a:xfrm>
          <a:prstGeom prst="rect">
            <a:avLst/>
          </a:prstGeom>
        </p:spPr>
        <p:txBody>
          <a:bodyPr wrap="square" lIns="0" tIns="0" rIns="0" bIns="0" rtlCol="0" anchor="t">
            <a:spAutoFit/>
          </a:bodyPr>
          <a:lstStyle/>
          <a:p>
            <a:pPr algn="ctr">
              <a:lnSpc>
                <a:spcPts val="10267"/>
              </a:lnSpc>
              <a:spcBef>
                <a:spcPct val="0"/>
              </a:spcBef>
            </a:pPr>
            <a:r>
              <a:rPr lang="en-US" sz="7334" dirty="0">
                <a:solidFill>
                  <a:srgbClr val="0D448F"/>
                </a:solidFill>
                <a:latin typeface="Mansalva"/>
                <a:ea typeface="Mansalva"/>
                <a:cs typeface="Mansalva"/>
                <a:sym typeface="Mansalva"/>
              </a:rPr>
              <a:t>The FOCUS hub</a:t>
            </a:r>
          </a:p>
        </p:txBody>
      </p:sp>
      <p:grpSp>
        <p:nvGrpSpPr>
          <p:cNvPr id="4" name="Group 4"/>
          <p:cNvGrpSpPr/>
          <p:nvPr/>
        </p:nvGrpSpPr>
        <p:grpSpPr>
          <a:xfrm>
            <a:off x="863656" y="1705999"/>
            <a:ext cx="4546161" cy="4546161"/>
            <a:chOff x="0" y="0"/>
            <a:chExt cx="812800" cy="812800"/>
          </a:xfrm>
          <a:blipFill dpi="0" rotWithShape="1">
            <a:blip r:embed="rId4">
              <a:extLst>
                <a:ext uri="{28A0092B-C50C-407E-A947-70E740481C1C}">
                  <a14:useLocalDpi xmlns:a14="http://schemas.microsoft.com/office/drawing/2010/main" val="0"/>
                </a:ext>
              </a:extLst>
            </a:blip>
            <a:srcRect/>
            <a:stretch>
              <a:fillRect/>
            </a:stretch>
          </a:blipFill>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GB" sz="1200"/>
            </a:p>
          </p:txBody>
        </p:sp>
      </p:grpSp>
      <p:sp>
        <p:nvSpPr>
          <p:cNvPr id="6" name="TextBox 6"/>
          <p:cNvSpPr txBox="1"/>
          <p:nvPr/>
        </p:nvSpPr>
        <p:spPr>
          <a:xfrm>
            <a:off x="5409817" y="1775918"/>
            <a:ext cx="6478695" cy="4475136"/>
          </a:xfrm>
          <a:prstGeom prst="rect">
            <a:avLst/>
          </a:prstGeom>
        </p:spPr>
        <p:txBody>
          <a:bodyPr wrap="square" lIns="0" tIns="0" rIns="0" bIns="0" rtlCol="0" anchor="t">
            <a:spAutoFit/>
          </a:bodyPr>
          <a:lstStyle/>
          <a:p>
            <a:pPr marL="412095" lvl="1" indent="-206047">
              <a:lnSpc>
                <a:spcPts val="2672"/>
              </a:lnSpc>
              <a:buFont typeface="Arial"/>
              <a:buChar char="•"/>
            </a:pPr>
            <a:r>
              <a:rPr lang="en-US" sz="1908" b="1" dirty="0">
                <a:solidFill>
                  <a:srgbClr val="D6147A"/>
                </a:solidFill>
                <a:latin typeface="Montserrat Bold"/>
                <a:ea typeface="Montserrat Bold"/>
                <a:cs typeface="Montserrat Bold"/>
                <a:sym typeface="Montserrat Bold"/>
              </a:rPr>
              <a:t>We currently have- 6 full-time households either approved or in assessment and 3 emergency/ supports</a:t>
            </a:r>
          </a:p>
          <a:p>
            <a:pPr marL="412095" lvl="1" indent="-206047">
              <a:lnSpc>
                <a:spcPts val="2672"/>
              </a:lnSpc>
              <a:buFont typeface="Arial"/>
              <a:buChar char="•"/>
            </a:pPr>
            <a:r>
              <a:rPr lang="en-US" sz="1908" b="1" dirty="0">
                <a:solidFill>
                  <a:srgbClr val="D6147A"/>
                </a:solidFill>
                <a:latin typeface="Montserrat Bold"/>
                <a:ea typeface="Montserrat Bold"/>
                <a:cs typeface="Montserrat Bold"/>
                <a:sym typeface="Montserrat Bold"/>
              </a:rPr>
              <a:t>We are holding our first hub this week; this is a forum, consultation and training event</a:t>
            </a:r>
          </a:p>
          <a:p>
            <a:pPr marL="412095" lvl="1" indent="-206047">
              <a:lnSpc>
                <a:spcPts val="2672"/>
              </a:lnSpc>
              <a:buFont typeface="Arial"/>
              <a:buChar char="•"/>
            </a:pPr>
            <a:r>
              <a:rPr lang="en-US" sz="1908" b="1" dirty="0">
                <a:solidFill>
                  <a:srgbClr val="D6147A"/>
                </a:solidFill>
                <a:latin typeface="Montserrat Bold"/>
                <a:ea typeface="Montserrat Bold"/>
                <a:cs typeface="Montserrat Bold"/>
                <a:sym typeface="Montserrat Bold"/>
              </a:rPr>
              <a:t>Training- the teenage Brain and play with purpose/ BUUS</a:t>
            </a:r>
          </a:p>
          <a:p>
            <a:pPr marL="412095" lvl="1" indent="-206047">
              <a:lnSpc>
                <a:spcPts val="2672"/>
              </a:lnSpc>
              <a:buFont typeface="Arial"/>
              <a:buChar char="•"/>
            </a:pPr>
            <a:r>
              <a:rPr lang="en-US" sz="1908" b="1" dirty="0">
                <a:solidFill>
                  <a:srgbClr val="D6147A"/>
                </a:solidFill>
                <a:latin typeface="Montserrat Bold"/>
                <a:ea typeface="Montserrat Bold"/>
                <a:cs typeface="Montserrat Bold"/>
                <a:sym typeface="Montserrat Bold"/>
              </a:rPr>
              <a:t>Carers will then shape our hub days- to include a mix of clinical support, placement planning, training and sharing best practice</a:t>
            </a:r>
          </a:p>
          <a:p>
            <a:pPr marL="412095" lvl="1" indent="-206047">
              <a:lnSpc>
                <a:spcPts val="2672"/>
              </a:lnSpc>
              <a:buFont typeface="Arial"/>
              <a:buChar char="•"/>
            </a:pPr>
            <a:endParaRPr lang="en-US" sz="1908" b="1" dirty="0">
              <a:solidFill>
                <a:srgbClr val="000000"/>
              </a:solidFill>
              <a:latin typeface="Montserrat Bold"/>
              <a:ea typeface="Montserrat Bold"/>
              <a:cs typeface="Montserrat Bold"/>
              <a:sym typeface="Montserrat Bold"/>
            </a:endParaRPr>
          </a:p>
          <a:p>
            <a:pPr marL="206048" lvl="1">
              <a:lnSpc>
                <a:spcPts val="2672"/>
              </a:lnSpc>
            </a:pPr>
            <a:endParaRPr lang="en-US" sz="1908" b="1" dirty="0">
              <a:solidFill>
                <a:srgbClr val="000000"/>
              </a:solidFill>
              <a:latin typeface="Montserrat Bold"/>
              <a:ea typeface="Montserrat Bold"/>
              <a:cs typeface="Montserrat Bold"/>
              <a:sym typeface="Montserrat Bold"/>
            </a:endParaRPr>
          </a:p>
          <a:p>
            <a:pPr marL="412095" lvl="1" indent="-206047">
              <a:lnSpc>
                <a:spcPts val="2672"/>
              </a:lnSpc>
              <a:buFont typeface="Arial"/>
              <a:buChar char="•"/>
            </a:pPr>
            <a:endParaRPr lang="en-US" sz="1908" b="1" dirty="0">
              <a:solidFill>
                <a:srgbClr val="000000"/>
              </a:solidFill>
              <a:latin typeface="Montserrat Bold"/>
              <a:ea typeface="Montserrat Bold"/>
              <a:cs typeface="Montserrat Bold"/>
              <a:sym typeface="Montserrat Bold"/>
            </a:endParaRPr>
          </a:p>
        </p:txBody>
      </p:sp>
      <p:sp>
        <p:nvSpPr>
          <p:cNvPr id="10" name="Freeform 10"/>
          <p:cNvSpPr/>
          <p:nvPr/>
        </p:nvSpPr>
        <p:spPr>
          <a:xfrm>
            <a:off x="2096472" y="6143452"/>
            <a:ext cx="2149826" cy="714548"/>
          </a:xfrm>
          <a:custGeom>
            <a:avLst/>
            <a:gdLst/>
            <a:ahLst/>
            <a:cxnLst/>
            <a:rect l="l" t="t" r="r" b="b"/>
            <a:pathLst>
              <a:path w="3224739" h="1071822">
                <a:moveTo>
                  <a:pt x="0" y="0"/>
                </a:moveTo>
                <a:lnTo>
                  <a:pt x="3224738" y="0"/>
                </a:lnTo>
                <a:lnTo>
                  <a:pt x="3224738" y="1071823"/>
                </a:lnTo>
                <a:lnTo>
                  <a:pt x="0" y="1071823"/>
                </a:lnTo>
                <a:lnTo>
                  <a:pt x="0" y="0"/>
                </a:lnTo>
                <a:close/>
              </a:path>
            </a:pathLst>
          </a:custGeom>
          <a:blipFill>
            <a:blip r:embed="rId5"/>
            <a:stretch>
              <a:fillRect/>
            </a:stretch>
          </a:blipFill>
        </p:spPr>
        <p:txBody>
          <a:bodyPr/>
          <a:lstStyle/>
          <a:p>
            <a:endParaRPr lang="en-GB" sz="1200"/>
          </a:p>
        </p:txBody>
      </p:sp>
      <p:grpSp>
        <p:nvGrpSpPr>
          <p:cNvPr id="11" name="Group 11"/>
          <p:cNvGrpSpPr/>
          <p:nvPr/>
        </p:nvGrpSpPr>
        <p:grpSpPr>
          <a:xfrm>
            <a:off x="-1916470" y="5049319"/>
            <a:ext cx="3620459" cy="3617363"/>
            <a:chOff x="0" y="0"/>
            <a:chExt cx="753666" cy="753022"/>
          </a:xfrm>
        </p:grpSpPr>
        <p:sp>
          <p:nvSpPr>
            <p:cNvPr id="12" name="Freeform 12"/>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3" name="TextBox 13"/>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4" name="Group 14"/>
          <p:cNvGrpSpPr/>
          <p:nvPr/>
        </p:nvGrpSpPr>
        <p:grpSpPr>
          <a:xfrm>
            <a:off x="9695971" y="-2471892"/>
            <a:ext cx="3620459" cy="3617363"/>
            <a:chOff x="0" y="0"/>
            <a:chExt cx="753666" cy="753022"/>
          </a:xfrm>
        </p:grpSpPr>
        <p:sp>
          <p:nvSpPr>
            <p:cNvPr id="15" name="Freeform 15"/>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6" name="TextBox 16"/>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7" name="Group 17"/>
          <p:cNvGrpSpPr/>
          <p:nvPr/>
        </p:nvGrpSpPr>
        <p:grpSpPr>
          <a:xfrm>
            <a:off x="-1814870" y="5150919"/>
            <a:ext cx="3620459" cy="3617363"/>
            <a:chOff x="0" y="0"/>
            <a:chExt cx="753666" cy="753022"/>
          </a:xfrm>
        </p:grpSpPr>
        <p:sp>
          <p:nvSpPr>
            <p:cNvPr id="18" name="Freeform 18"/>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9" name="TextBox 19"/>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0" name="Group 20"/>
          <p:cNvGrpSpPr/>
          <p:nvPr/>
        </p:nvGrpSpPr>
        <p:grpSpPr>
          <a:xfrm>
            <a:off x="-1930960" y="5241492"/>
            <a:ext cx="3620459" cy="3617363"/>
            <a:chOff x="0" y="0"/>
            <a:chExt cx="753666" cy="753022"/>
          </a:xfrm>
        </p:grpSpPr>
        <p:sp>
          <p:nvSpPr>
            <p:cNvPr id="21" name="Freeform 21"/>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22" name="TextBox 22"/>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F2008-0453-8FA0-CC8C-89D3EA058D8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96E486C-0CA6-04A3-5C5E-00CB67EF35A9}"/>
              </a:ext>
            </a:extLst>
          </p:cNvPr>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grpSp>
        <p:nvGrpSpPr>
          <p:cNvPr id="3" name="Group 3">
            <a:extLst>
              <a:ext uri="{FF2B5EF4-FFF2-40B4-BE49-F238E27FC236}">
                <a16:creationId xmlns:a16="http://schemas.microsoft.com/office/drawing/2014/main" id="{ED886B1B-3775-C924-5C98-3AE24F17EFE7}"/>
              </a:ext>
            </a:extLst>
          </p:cNvPr>
          <p:cNvGrpSpPr/>
          <p:nvPr/>
        </p:nvGrpSpPr>
        <p:grpSpPr>
          <a:xfrm>
            <a:off x="-812276" y="1853433"/>
            <a:ext cx="5006365" cy="4446535"/>
            <a:chOff x="0" y="0"/>
            <a:chExt cx="812800" cy="812800"/>
          </a:xfrm>
          <a:blipFill dpi="0" rotWithShape="1">
            <a:blip r:embed="rId4">
              <a:extLst>
                <a:ext uri="{28A0092B-C50C-407E-A947-70E740481C1C}">
                  <a14:useLocalDpi xmlns:a14="http://schemas.microsoft.com/office/drawing/2010/main" val="0"/>
                </a:ext>
              </a:extLst>
            </a:blip>
            <a:srcRect/>
            <a:stretch>
              <a:fillRect/>
            </a:stretch>
          </a:blipFill>
        </p:grpSpPr>
        <p:sp>
          <p:nvSpPr>
            <p:cNvPr id="4" name="Freeform 4">
              <a:extLst>
                <a:ext uri="{FF2B5EF4-FFF2-40B4-BE49-F238E27FC236}">
                  <a16:creationId xmlns:a16="http://schemas.microsoft.com/office/drawing/2014/main" id="{A53832A4-36CC-9EE6-567E-BAADCAEF1DE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pFill/>
          </p:spPr>
          <p:txBody>
            <a:bodyPr/>
            <a:lstStyle/>
            <a:p>
              <a:endParaRPr lang="en-GB" sz="1200"/>
            </a:p>
          </p:txBody>
        </p:sp>
      </p:grpSp>
      <p:sp>
        <p:nvSpPr>
          <p:cNvPr id="8" name="TextBox 8">
            <a:extLst>
              <a:ext uri="{FF2B5EF4-FFF2-40B4-BE49-F238E27FC236}">
                <a16:creationId xmlns:a16="http://schemas.microsoft.com/office/drawing/2014/main" id="{06C36BE2-84F4-7BED-D46D-7ED7B38EB5F0}"/>
              </a:ext>
            </a:extLst>
          </p:cNvPr>
          <p:cNvSpPr txBox="1"/>
          <p:nvPr/>
        </p:nvSpPr>
        <p:spPr>
          <a:xfrm>
            <a:off x="4295689" y="1283492"/>
            <a:ext cx="6006350" cy="5520294"/>
          </a:xfrm>
          <a:prstGeom prst="rect">
            <a:avLst/>
          </a:prstGeom>
        </p:spPr>
        <p:txBody>
          <a:bodyPr lIns="0" tIns="0" rIns="0" bIns="0" rtlCol="0" anchor="t">
            <a:spAutoFit/>
          </a:bodyPr>
          <a:lstStyle/>
          <a:p>
            <a:pPr marL="536651" lvl="1" indent="-304815">
              <a:lnSpc>
                <a:spcPts val="3006"/>
              </a:lnSpc>
              <a:buFont typeface="Arial" panose="020B0604020202020204" pitchFamily="34" charset="0"/>
              <a:buChar char="•"/>
            </a:pPr>
            <a:r>
              <a:rPr lang="en-GB" sz="1867" dirty="0">
                <a:solidFill>
                  <a:srgbClr val="0D448F"/>
                </a:solidFill>
                <a:latin typeface="Montserrat Bold" panose="020B0604020202020204" charset="0"/>
              </a:rPr>
              <a:t>Being part of a family, with siblings, and being able to talk about feelings to carers.</a:t>
            </a:r>
          </a:p>
          <a:p>
            <a:pPr marL="536651" lvl="1" indent="-304815">
              <a:lnSpc>
                <a:spcPts val="3006"/>
              </a:lnSpc>
              <a:buFont typeface="Arial" panose="020B0604020202020204" pitchFamily="34" charset="0"/>
              <a:buChar char="•"/>
            </a:pPr>
            <a:r>
              <a:rPr lang="en-GB" sz="1867" dirty="0">
                <a:solidFill>
                  <a:srgbClr val="0D448F"/>
                </a:solidFill>
                <a:latin typeface="Montserrat Bold" panose="020B0604020202020204" charset="0"/>
              </a:rPr>
              <a:t>Doing fun things like bowling, holidays, and horse riding.</a:t>
            </a:r>
          </a:p>
          <a:p>
            <a:pPr marL="609630" lvl="1" indent="-304815">
              <a:buFont typeface="Arial" panose="020B0604020202020204" pitchFamily="34" charset="0"/>
              <a:buChar char="•"/>
            </a:pPr>
            <a:r>
              <a:rPr lang="en-GB" sz="1867" dirty="0">
                <a:solidFill>
                  <a:srgbClr val="0D448F"/>
                </a:solidFill>
                <a:latin typeface="Montserrat Bold" panose="020B0604020202020204" charset="0"/>
              </a:rPr>
              <a:t>Living close to school and having space, like a big garden.</a:t>
            </a:r>
          </a:p>
          <a:p>
            <a:pPr marL="609630" lvl="1" indent="-304815">
              <a:buFont typeface="Arial" panose="020B0604020202020204" pitchFamily="34" charset="0"/>
              <a:buChar char="•"/>
            </a:pPr>
            <a:r>
              <a:rPr lang="en-GB" sz="1867" dirty="0">
                <a:solidFill>
                  <a:srgbClr val="0D448F"/>
                </a:solidFill>
                <a:latin typeface="Montserrat Bold" panose="020B0604020202020204" charset="0"/>
              </a:rPr>
              <a:t>Being able to be ourselves.</a:t>
            </a:r>
          </a:p>
          <a:p>
            <a:pPr marL="609630" lvl="1" indent="-304815">
              <a:buFont typeface="Arial" panose="020B0604020202020204" pitchFamily="34" charset="0"/>
              <a:buChar char="•"/>
            </a:pPr>
            <a:r>
              <a:rPr lang="en-GB" sz="1867" dirty="0">
                <a:solidFill>
                  <a:srgbClr val="0D448F"/>
                </a:solidFill>
                <a:latin typeface="Montserrat Bold" panose="020B0604020202020204" charset="0"/>
              </a:rPr>
              <a:t>Things we would like to stop is, some of us have moved around a lot and we don’t like that. </a:t>
            </a:r>
          </a:p>
          <a:p>
            <a:pPr marL="609630" lvl="1" indent="-304815">
              <a:buFont typeface="Arial" panose="020B0604020202020204" pitchFamily="34" charset="0"/>
              <a:buChar char="•"/>
            </a:pPr>
            <a:r>
              <a:rPr lang="en-GB" sz="1867" dirty="0">
                <a:solidFill>
                  <a:srgbClr val="0D448F"/>
                </a:solidFill>
                <a:latin typeface="Montserrat Bold" panose="020B0604020202020204" charset="0"/>
              </a:rPr>
              <a:t>Please be honest! </a:t>
            </a:r>
          </a:p>
          <a:p>
            <a:pPr marL="609630" lvl="1" indent="-304815">
              <a:buFont typeface="Arial" panose="020B0604020202020204" pitchFamily="34" charset="0"/>
              <a:buChar char="•"/>
            </a:pPr>
            <a:r>
              <a:rPr lang="en-GB" sz="1867" dirty="0">
                <a:solidFill>
                  <a:srgbClr val="0D448F"/>
                </a:solidFill>
                <a:latin typeface="Montserrat Bold" panose="020B0604020202020204" charset="0"/>
              </a:rPr>
              <a:t>Stick to plans and routines - don’t let us down.</a:t>
            </a:r>
          </a:p>
          <a:p>
            <a:pPr marL="609630" lvl="1" indent="-304815">
              <a:buFont typeface="Arial" panose="020B0604020202020204" pitchFamily="34" charset="0"/>
              <a:buChar char="•"/>
            </a:pPr>
            <a:r>
              <a:rPr lang="en-GB" sz="1867" dirty="0">
                <a:solidFill>
                  <a:srgbClr val="0D448F"/>
                </a:solidFill>
                <a:latin typeface="Montserrat Bold" panose="020B0604020202020204" charset="0"/>
              </a:rPr>
              <a:t>We also want more support with life skills like cooking and budgeting.</a:t>
            </a:r>
          </a:p>
          <a:p>
            <a:pPr marL="609630" lvl="1" indent="-304815">
              <a:buFont typeface="Arial" panose="020B0604020202020204" pitchFamily="34" charset="0"/>
              <a:buChar char="•"/>
            </a:pPr>
            <a:r>
              <a:rPr lang="en-GB" sz="1867" dirty="0">
                <a:solidFill>
                  <a:srgbClr val="0D448F"/>
                </a:solidFill>
                <a:latin typeface="Montserrat Bold" panose="020B0604020202020204" charset="0"/>
              </a:rPr>
              <a:t>In foster care, we’d like to help choose carers and be part of interviews.</a:t>
            </a:r>
          </a:p>
          <a:p>
            <a:endParaRPr lang="en-US" sz="1600" b="1" dirty="0">
              <a:solidFill>
                <a:srgbClr val="000000"/>
              </a:solidFill>
              <a:latin typeface="Montserrat Bold"/>
              <a:ea typeface="Montserrat Bold"/>
              <a:cs typeface="Montserrat Bold"/>
              <a:sym typeface="Montserrat Bold"/>
            </a:endParaRPr>
          </a:p>
        </p:txBody>
      </p:sp>
      <p:sp>
        <p:nvSpPr>
          <p:cNvPr id="9" name="TextBox 9">
            <a:extLst>
              <a:ext uri="{FF2B5EF4-FFF2-40B4-BE49-F238E27FC236}">
                <a16:creationId xmlns:a16="http://schemas.microsoft.com/office/drawing/2014/main" id="{FFEB7C58-D4C6-7659-13E1-19677E6BB0FE}"/>
              </a:ext>
            </a:extLst>
          </p:cNvPr>
          <p:cNvSpPr txBox="1"/>
          <p:nvPr/>
        </p:nvSpPr>
        <p:spPr>
          <a:xfrm>
            <a:off x="612632" y="158597"/>
            <a:ext cx="9792947" cy="1126077"/>
          </a:xfrm>
          <a:prstGeom prst="rect">
            <a:avLst/>
          </a:prstGeom>
        </p:spPr>
        <p:txBody>
          <a:bodyPr wrap="square" lIns="0" tIns="0" rIns="0" bIns="0" rtlCol="0" anchor="t">
            <a:spAutoFit/>
          </a:bodyPr>
          <a:lstStyle/>
          <a:p>
            <a:pPr algn="ctr">
              <a:lnSpc>
                <a:spcPts val="10301"/>
              </a:lnSpc>
              <a:spcBef>
                <a:spcPct val="0"/>
              </a:spcBef>
            </a:pPr>
            <a:r>
              <a:rPr lang="en-US" sz="4000">
                <a:solidFill>
                  <a:srgbClr val="D6147A"/>
                </a:solidFill>
                <a:latin typeface="Mansalva"/>
                <a:ea typeface="Mansalva"/>
                <a:cs typeface="Mansalva"/>
                <a:sym typeface="Mansalva"/>
              </a:rPr>
              <a:t>What’s important to children in care?</a:t>
            </a:r>
          </a:p>
        </p:txBody>
      </p:sp>
      <p:sp>
        <p:nvSpPr>
          <p:cNvPr id="10" name="Freeform 10">
            <a:extLst>
              <a:ext uri="{FF2B5EF4-FFF2-40B4-BE49-F238E27FC236}">
                <a16:creationId xmlns:a16="http://schemas.microsoft.com/office/drawing/2014/main" id="{97A965CF-F2E6-4C8C-E673-98C6952AE8B6}"/>
              </a:ext>
            </a:extLst>
          </p:cNvPr>
          <p:cNvSpPr/>
          <p:nvPr/>
        </p:nvSpPr>
        <p:spPr>
          <a:xfrm>
            <a:off x="9805437" y="6089238"/>
            <a:ext cx="2149826" cy="714548"/>
          </a:xfrm>
          <a:custGeom>
            <a:avLst/>
            <a:gdLst/>
            <a:ahLst/>
            <a:cxnLst/>
            <a:rect l="l" t="t" r="r" b="b"/>
            <a:pathLst>
              <a:path w="3224739" h="1071822">
                <a:moveTo>
                  <a:pt x="0" y="0"/>
                </a:moveTo>
                <a:lnTo>
                  <a:pt x="3224738" y="0"/>
                </a:lnTo>
                <a:lnTo>
                  <a:pt x="3224738" y="1071823"/>
                </a:lnTo>
                <a:lnTo>
                  <a:pt x="0" y="1071823"/>
                </a:lnTo>
                <a:lnTo>
                  <a:pt x="0" y="0"/>
                </a:lnTo>
                <a:close/>
              </a:path>
            </a:pathLst>
          </a:custGeom>
          <a:blipFill>
            <a:blip r:embed="rId5"/>
            <a:stretch>
              <a:fillRect/>
            </a:stretch>
          </a:blipFill>
        </p:spPr>
        <p:txBody>
          <a:bodyPr/>
          <a:lstStyle/>
          <a:p>
            <a:endParaRPr lang="en-GB" sz="1200"/>
          </a:p>
        </p:txBody>
      </p:sp>
      <p:grpSp>
        <p:nvGrpSpPr>
          <p:cNvPr id="11" name="Group 11">
            <a:extLst>
              <a:ext uri="{FF2B5EF4-FFF2-40B4-BE49-F238E27FC236}">
                <a16:creationId xmlns:a16="http://schemas.microsoft.com/office/drawing/2014/main" id="{37B5C305-F6AD-CAB2-F70C-F58C5615A7D8}"/>
              </a:ext>
            </a:extLst>
          </p:cNvPr>
          <p:cNvGrpSpPr/>
          <p:nvPr/>
        </p:nvGrpSpPr>
        <p:grpSpPr>
          <a:xfrm>
            <a:off x="-2146421" y="5380924"/>
            <a:ext cx="3620459" cy="3617363"/>
            <a:chOff x="0" y="0"/>
            <a:chExt cx="753666" cy="753022"/>
          </a:xfrm>
        </p:grpSpPr>
        <p:sp>
          <p:nvSpPr>
            <p:cNvPr id="12" name="Freeform 12">
              <a:extLst>
                <a:ext uri="{FF2B5EF4-FFF2-40B4-BE49-F238E27FC236}">
                  <a16:creationId xmlns:a16="http://schemas.microsoft.com/office/drawing/2014/main" id="{7725E0E3-4269-BA40-177B-2C79A70E0429}"/>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3" name="TextBox 13">
              <a:extLst>
                <a:ext uri="{FF2B5EF4-FFF2-40B4-BE49-F238E27FC236}">
                  <a16:creationId xmlns:a16="http://schemas.microsoft.com/office/drawing/2014/main" id="{11212F7C-0182-44B2-539A-DAA8B538ABA1}"/>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4" name="Group 14">
            <a:extLst>
              <a:ext uri="{FF2B5EF4-FFF2-40B4-BE49-F238E27FC236}">
                <a16:creationId xmlns:a16="http://schemas.microsoft.com/office/drawing/2014/main" id="{221FEFEB-A2C5-ADD6-9C39-C78ED173EC4A}"/>
              </a:ext>
            </a:extLst>
          </p:cNvPr>
          <p:cNvGrpSpPr/>
          <p:nvPr/>
        </p:nvGrpSpPr>
        <p:grpSpPr>
          <a:xfrm>
            <a:off x="9466019" y="-2140287"/>
            <a:ext cx="3620459" cy="3617363"/>
            <a:chOff x="0" y="0"/>
            <a:chExt cx="753666" cy="753022"/>
          </a:xfrm>
        </p:grpSpPr>
        <p:sp>
          <p:nvSpPr>
            <p:cNvPr id="15" name="Freeform 15">
              <a:extLst>
                <a:ext uri="{FF2B5EF4-FFF2-40B4-BE49-F238E27FC236}">
                  <a16:creationId xmlns:a16="http://schemas.microsoft.com/office/drawing/2014/main" id="{F6819DB4-5779-D69B-A4A4-9209BDECD6B1}"/>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6" name="TextBox 16">
              <a:extLst>
                <a:ext uri="{FF2B5EF4-FFF2-40B4-BE49-F238E27FC236}">
                  <a16:creationId xmlns:a16="http://schemas.microsoft.com/office/drawing/2014/main" id="{9E318BA0-DE37-02C6-0EC3-E20628731824}"/>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17" name="Group 17">
            <a:extLst>
              <a:ext uri="{FF2B5EF4-FFF2-40B4-BE49-F238E27FC236}">
                <a16:creationId xmlns:a16="http://schemas.microsoft.com/office/drawing/2014/main" id="{0D0A69DF-8E4C-FCE8-C235-EA203D279847}"/>
              </a:ext>
            </a:extLst>
          </p:cNvPr>
          <p:cNvGrpSpPr/>
          <p:nvPr/>
        </p:nvGrpSpPr>
        <p:grpSpPr>
          <a:xfrm>
            <a:off x="-1916470" y="5049319"/>
            <a:ext cx="3620459" cy="3617363"/>
            <a:chOff x="0" y="0"/>
            <a:chExt cx="753666" cy="753022"/>
          </a:xfrm>
        </p:grpSpPr>
        <p:sp>
          <p:nvSpPr>
            <p:cNvPr id="18" name="Freeform 18">
              <a:extLst>
                <a:ext uri="{FF2B5EF4-FFF2-40B4-BE49-F238E27FC236}">
                  <a16:creationId xmlns:a16="http://schemas.microsoft.com/office/drawing/2014/main" id="{788FB74B-722F-A672-26C6-FBAE950C81DB}"/>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19" name="TextBox 19">
              <a:extLst>
                <a:ext uri="{FF2B5EF4-FFF2-40B4-BE49-F238E27FC236}">
                  <a16:creationId xmlns:a16="http://schemas.microsoft.com/office/drawing/2014/main" id="{0D14FE66-EDDD-92A6-0227-F648B4CE4590}"/>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0" name="Group 20">
            <a:extLst>
              <a:ext uri="{FF2B5EF4-FFF2-40B4-BE49-F238E27FC236}">
                <a16:creationId xmlns:a16="http://schemas.microsoft.com/office/drawing/2014/main" id="{6D3EE82D-7ECB-3998-6A4D-A74710CF0323}"/>
              </a:ext>
            </a:extLst>
          </p:cNvPr>
          <p:cNvGrpSpPr/>
          <p:nvPr/>
        </p:nvGrpSpPr>
        <p:grpSpPr>
          <a:xfrm>
            <a:off x="-2032560" y="5139892"/>
            <a:ext cx="3620459" cy="3617363"/>
            <a:chOff x="0" y="0"/>
            <a:chExt cx="753666" cy="753022"/>
          </a:xfrm>
        </p:grpSpPr>
        <p:sp>
          <p:nvSpPr>
            <p:cNvPr id="21" name="Freeform 21">
              <a:extLst>
                <a:ext uri="{FF2B5EF4-FFF2-40B4-BE49-F238E27FC236}">
                  <a16:creationId xmlns:a16="http://schemas.microsoft.com/office/drawing/2014/main" id="{0C2FF643-40B1-B9AB-FF8E-63760ACD3F33}"/>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22" name="TextBox 22">
              <a:extLst>
                <a:ext uri="{FF2B5EF4-FFF2-40B4-BE49-F238E27FC236}">
                  <a16:creationId xmlns:a16="http://schemas.microsoft.com/office/drawing/2014/main" id="{6AC41EFE-53AB-CAD1-7457-6AC9D732A510}"/>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5" name="Group 14">
            <a:extLst>
              <a:ext uri="{FF2B5EF4-FFF2-40B4-BE49-F238E27FC236}">
                <a16:creationId xmlns:a16="http://schemas.microsoft.com/office/drawing/2014/main" id="{8C0158AE-3068-6B63-1CDB-3A412371FB49}"/>
              </a:ext>
            </a:extLst>
          </p:cNvPr>
          <p:cNvGrpSpPr/>
          <p:nvPr/>
        </p:nvGrpSpPr>
        <p:grpSpPr>
          <a:xfrm>
            <a:off x="9567619" y="-2038687"/>
            <a:ext cx="3620459" cy="3617363"/>
            <a:chOff x="0" y="0"/>
            <a:chExt cx="753666" cy="753022"/>
          </a:xfrm>
        </p:grpSpPr>
        <p:sp>
          <p:nvSpPr>
            <p:cNvPr id="6" name="Freeform 15">
              <a:extLst>
                <a:ext uri="{FF2B5EF4-FFF2-40B4-BE49-F238E27FC236}">
                  <a16:creationId xmlns:a16="http://schemas.microsoft.com/office/drawing/2014/main" id="{9F482085-EE1A-054A-F56D-A82F943054B1}"/>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7" name="TextBox 16">
              <a:extLst>
                <a:ext uri="{FF2B5EF4-FFF2-40B4-BE49-F238E27FC236}">
                  <a16:creationId xmlns:a16="http://schemas.microsoft.com/office/drawing/2014/main" id="{66E5DCE5-6879-46D8-0A24-C5CF0C2F2389}"/>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Tree>
    <p:extLst>
      <p:ext uri="{BB962C8B-B14F-4D97-AF65-F5344CB8AC3E}">
        <p14:creationId xmlns:p14="http://schemas.microsoft.com/office/powerpoint/2010/main" val="2161271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1A98A-9CFC-BFBA-42BF-D44BB46989F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DEC76F5-C6B3-F391-9AE7-FE927E15AE2F}"/>
              </a:ext>
            </a:extLst>
          </p:cNvPr>
          <p:cNvSpPr/>
          <p:nvPr/>
        </p:nvSpPr>
        <p:spPr>
          <a:xfrm>
            <a:off x="0" y="535606"/>
            <a:ext cx="1217821" cy="1219731"/>
          </a:xfrm>
          <a:custGeom>
            <a:avLst/>
            <a:gdLst/>
            <a:ahLst/>
            <a:cxnLst/>
            <a:rect l="l" t="t" r="r" b="b"/>
            <a:pathLst>
              <a:path w="1826732" h="1829596">
                <a:moveTo>
                  <a:pt x="0" y="0"/>
                </a:moveTo>
                <a:lnTo>
                  <a:pt x="1826732" y="0"/>
                </a:lnTo>
                <a:lnTo>
                  <a:pt x="1826732" y="1829595"/>
                </a:lnTo>
                <a:lnTo>
                  <a:pt x="0" y="1829595"/>
                </a:lnTo>
                <a:lnTo>
                  <a:pt x="0" y="0"/>
                </a:lnTo>
                <a:close/>
              </a:path>
            </a:pathLst>
          </a:custGeom>
          <a:blipFill>
            <a:blip r:embed="rId3"/>
            <a:stretch>
              <a:fillRect/>
            </a:stretch>
          </a:blipFill>
        </p:spPr>
        <p:txBody>
          <a:bodyPr/>
          <a:lstStyle/>
          <a:p>
            <a:endParaRPr lang="en-GB" sz="1200"/>
          </a:p>
        </p:txBody>
      </p:sp>
      <p:sp>
        <p:nvSpPr>
          <p:cNvPr id="3" name="TextBox 3">
            <a:extLst>
              <a:ext uri="{FF2B5EF4-FFF2-40B4-BE49-F238E27FC236}">
                <a16:creationId xmlns:a16="http://schemas.microsoft.com/office/drawing/2014/main" id="{CD918D19-0CB5-106D-1C4E-5C3426B40994}"/>
              </a:ext>
            </a:extLst>
          </p:cNvPr>
          <p:cNvSpPr txBox="1"/>
          <p:nvPr/>
        </p:nvSpPr>
        <p:spPr>
          <a:xfrm>
            <a:off x="863600" y="99625"/>
            <a:ext cx="9210697" cy="1204882"/>
          </a:xfrm>
          <a:prstGeom prst="rect">
            <a:avLst/>
          </a:prstGeom>
        </p:spPr>
        <p:txBody>
          <a:bodyPr wrap="square" lIns="0" tIns="0" rIns="0" bIns="0" rtlCol="0" anchor="t">
            <a:spAutoFit/>
          </a:bodyPr>
          <a:lstStyle/>
          <a:p>
            <a:pPr algn="ctr">
              <a:lnSpc>
                <a:spcPts val="10267"/>
              </a:lnSpc>
              <a:spcBef>
                <a:spcPct val="0"/>
              </a:spcBef>
            </a:pPr>
            <a:r>
              <a:rPr lang="en-US" sz="7334" dirty="0">
                <a:solidFill>
                  <a:srgbClr val="D6147A"/>
                </a:solidFill>
                <a:latin typeface="Mansalva"/>
                <a:ea typeface="Mansalva"/>
                <a:cs typeface="Mansalva"/>
                <a:sym typeface="Mansalva"/>
              </a:rPr>
              <a:t>The children</a:t>
            </a:r>
          </a:p>
        </p:txBody>
      </p:sp>
      <p:sp>
        <p:nvSpPr>
          <p:cNvPr id="4" name="TextBox 4">
            <a:extLst>
              <a:ext uri="{FF2B5EF4-FFF2-40B4-BE49-F238E27FC236}">
                <a16:creationId xmlns:a16="http://schemas.microsoft.com/office/drawing/2014/main" id="{DD554682-B7C2-222B-0CC6-18FC9AA44C54}"/>
              </a:ext>
            </a:extLst>
          </p:cNvPr>
          <p:cNvSpPr txBox="1"/>
          <p:nvPr/>
        </p:nvSpPr>
        <p:spPr>
          <a:xfrm>
            <a:off x="4216108" y="1552081"/>
            <a:ext cx="6341091" cy="5824928"/>
          </a:xfrm>
          <a:prstGeom prst="rect">
            <a:avLst/>
          </a:prstGeom>
        </p:spPr>
        <p:txBody>
          <a:bodyPr lIns="0" tIns="0" rIns="0" bIns="0" rtlCol="0" anchor="t">
            <a:spAutoFit/>
          </a:bodyPr>
          <a:lstStyle/>
          <a:p>
            <a:pPr marL="368883" lvl="1" indent="-184441">
              <a:lnSpc>
                <a:spcPts val="2391"/>
              </a:lnSpc>
              <a:buFont typeface="Arial"/>
              <a:buChar char="•"/>
            </a:pPr>
            <a:r>
              <a:rPr lang="en-US" sz="1708" b="1" dirty="0">
                <a:solidFill>
                  <a:srgbClr val="0D448F"/>
                </a:solidFill>
                <a:latin typeface="Montserrat Bold"/>
                <a:ea typeface="Montserrat Bold"/>
                <a:cs typeface="Montserrat Bold"/>
                <a:sym typeface="Montserrat Bold"/>
              </a:rPr>
              <a:t>Children who will stay in FOCUS placements will be subject to additional assessment- if they are assessed as being more likely to move to residential care, we will support them in a FOCUS placement</a:t>
            </a:r>
          </a:p>
          <a:p>
            <a:pPr marL="368883" lvl="1" indent="-184441">
              <a:lnSpc>
                <a:spcPts val="2391"/>
              </a:lnSpc>
              <a:buFont typeface="Arial"/>
              <a:buChar char="•"/>
            </a:pPr>
            <a:r>
              <a:rPr lang="en-US" sz="1708" b="1" dirty="0">
                <a:solidFill>
                  <a:srgbClr val="0D448F"/>
                </a:solidFill>
                <a:latin typeface="Montserrat Bold"/>
                <a:ea typeface="Montserrat Bold"/>
                <a:cs typeface="Montserrat Bold"/>
                <a:sym typeface="Montserrat Bold"/>
              </a:rPr>
              <a:t>Some may require 1:1 support- this is why someone must be available full-time</a:t>
            </a:r>
          </a:p>
          <a:p>
            <a:pPr marL="368883" lvl="1" indent="-184441">
              <a:lnSpc>
                <a:spcPts val="2391"/>
              </a:lnSpc>
              <a:buFont typeface="Arial"/>
              <a:buChar char="•"/>
            </a:pPr>
            <a:r>
              <a:rPr lang="en-US" sz="1708" b="1" dirty="0">
                <a:solidFill>
                  <a:srgbClr val="0D448F"/>
                </a:solidFill>
                <a:latin typeface="Montserrat Bold"/>
                <a:ea typeface="Montserrat Bold"/>
                <a:cs typeface="Montserrat Bold"/>
                <a:sym typeface="Montserrat Bold"/>
              </a:rPr>
              <a:t>Support and guidance to reduce and mitigate risks associated with many teenagers</a:t>
            </a:r>
          </a:p>
          <a:p>
            <a:pPr marL="368883" lvl="1" indent="-184441">
              <a:lnSpc>
                <a:spcPts val="2391"/>
              </a:lnSpc>
              <a:buFont typeface="Arial"/>
              <a:buChar char="•"/>
            </a:pPr>
            <a:r>
              <a:rPr lang="en-US" sz="1708" b="1" dirty="0">
                <a:solidFill>
                  <a:srgbClr val="0D448F"/>
                </a:solidFill>
                <a:latin typeface="Montserrat Bold"/>
                <a:ea typeface="Montserrat Bold"/>
                <a:cs typeface="Montserrat Bold"/>
                <a:sym typeface="Montserrat Bold"/>
              </a:rPr>
              <a:t>Finding a teenage focused home upon entry to care will provide them with more stability and support </a:t>
            </a:r>
          </a:p>
          <a:p>
            <a:pPr marL="368883" lvl="1" indent="-184441">
              <a:lnSpc>
                <a:spcPts val="2391"/>
              </a:lnSpc>
              <a:buFont typeface="Arial"/>
              <a:buChar char="•"/>
            </a:pPr>
            <a:r>
              <a:rPr lang="en-US" sz="1708" b="1" dirty="0">
                <a:solidFill>
                  <a:srgbClr val="0D448F"/>
                </a:solidFill>
                <a:latin typeface="Montserrat Bold"/>
                <a:ea typeface="Montserrat Bold"/>
                <a:cs typeface="Montserrat Bold"/>
                <a:sym typeface="Montserrat Bold"/>
              </a:rPr>
              <a:t>Avoid the use of residential and out of county placements, unless absolutely necessary</a:t>
            </a:r>
          </a:p>
          <a:p>
            <a:pPr marL="368883" lvl="1" indent="-184441">
              <a:lnSpc>
                <a:spcPts val="2391"/>
              </a:lnSpc>
              <a:buFont typeface="Arial"/>
              <a:buChar char="•"/>
            </a:pPr>
            <a:r>
              <a:rPr lang="en-US" sz="1708" b="1" dirty="0">
                <a:solidFill>
                  <a:srgbClr val="0D448F"/>
                </a:solidFill>
                <a:latin typeface="Montserrat Bold"/>
                <a:ea typeface="Montserrat Bold"/>
                <a:cs typeface="Montserrat Bold"/>
                <a:sym typeface="Montserrat Bold"/>
              </a:rPr>
              <a:t>Support children to maintain important relationships- family, school, friends, support network</a:t>
            </a:r>
          </a:p>
          <a:p>
            <a:pPr marL="368883" lvl="1" indent="-184441">
              <a:lnSpc>
                <a:spcPts val="2391"/>
              </a:lnSpc>
              <a:buFont typeface="Arial"/>
              <a:buChar char="•"/>
            </a:pPr>
            <a:endParaRPr lang="en-US" sz="1708" b="1" dirty="0">
              <a:solidFill>
                <a:srgbClr val="000000"/>
              </a:solidFill>
              <a:latin typeface="Montserrat Bold"/>
              <a:ea typeface="Montserrat Bold"/>
              <a:cs typeface="Montserrat Bold"/>
              <a:sym typeface="Montserrat Bold"/>
            </a:endParaRPr>
          </a:p>
          <a:p>
            <a:pPr marL="368883" lvl="1" indent="-184441">
              <a:lnSpc>
                <a:spcPts val="2391"/>
              </a:lnSpc>
              <a:buFont typeface="Arial"/>
              <a:buChar char="•"/>
            </a:pPr>
            <a:endParaRPr lang="en-US" sz="1708" b="1" dirty="0">
              <a:solidFill>
                <a:srgbClr val="000000"/>
              </a:solidFill>
              <a:latin typeface="Montserrat Bold"/>
              <a:ea typeface="Montserrat Bold"/>
              <a:cs typeface="Montserrat Bold"/>
              <a:sym typeface="Montserrat Bold"/>
            </a:endParaRPr>
          </a:p>
          <a:p>
            <a:pPr marL="368883" lvl="1" indent="-184441">
              <a:lnSpc>
                <a:spcPts val="2391"/>
              </a:lnSpc>
              <a:buFont typeface="Arial"/>
              <a:buChar char="•"/>
            </a:pPr>
            <a:endParaRPr lang="en-US" sz="1708" b="1" dirty="0">
              <a:solidFill>
                <a:srgbClr val="000000"/>
              </a:solidFill>
              <a:latin typeface="Montserrat Bold"/>
              <a:ea typeface="Montserrat Bold"/>
              <a:cs typeface="Montserrat Bold"/>
              <a:sym typeface="Montserrat Bold"/>
            </a:endParaRPr>
          </a:p>
          <a:p>
            <a:pPr marL="368883" lvl="1" indent="-184441">
              <a:lnSpc>
                <a:spcPts val="2391"/>
              </a:lnSpc>
              <a:buFont typeface="Arial"/>
              <a:buChar char="•"/>
            </a:pPr>
            <a:endParaRPr lang="en-US" sz="1708" b="1" dirty="0">
              <a:solidFill>
                <a:srgbClr val="000000"/>
              </a:solidFill>
              <a:latin typeface="Montserrat Bold"/>
              <a:ea typeface="Montserrat Bold"/>
              <a:cs typeface="Montserrat Bold"/>
              <a:sym typeface="Montserrat Bold"/>
            </a:endParaRPr>
          </a:p>
        </p:txBody>
      </p:sp>
      <p:grpSp>
        <p:nvGrpSpPr>
          <p:cNvPr id="17" name="Group 17">
            <a:extLst>
              <a:ext uri="{FF2B5EF4-FFF2-40B4-BE49-F238E27FC236}">
                <a16:creationId xmlns:a16="http://schemas.microsoft.com/office/drawing/2014/main" id="{6C5F2751-547B-2BCD-69B0-F061067B286D}"/>
              </a:ext>
            </a:extLst>
          </p:cNvPr>
          <p:cNvGrpSpPr/>
          <p:nvPr/>
        </p:nvGrpSpPr>
        <p:grpSpPr>
          <a:xfrm>
            <a:off x="185105" y="2239658"/>
            <a:ext cx="3858979" cy="1579033"/>
            <a:chOff x="0" y="0"/>
            <a:chExt cx="7717959" cy="3158067"/>
          </a:xfrm>
        </p:grpSpPr>
        <p:sp>
          <p:nvSpPr>
            <p:cNvPr id="18" name="Freeform 18">
              <a:extLst>
                <a:ext uri="{FF2B5EF4-FFF2-40B4-BE49-F238E27FC236}">
                  <a16:creationId xmlns:a16="http://schemas.microsoft.com/office/drawing/2014/main" id="{4089A957-FE5D-9341-D8F3-34BC2C408C74}"/>
                </a:ext>
              </a:extLst>
            </p:cNvPr>
            <p:cNvSpPr/>
            <p:nvPr/>
          </p:nvSpPr>
          <p:spPr>
            <a:xfrm>
              <a:off x="0" y="0"/>
              <a:ext cx="3074196" cy="2793676"/>
            </a:xfrm>
            <a:custGeom>
              <a:avLst/>
              <a:gdLst/>
              <a:ahLst/>
              <a:cxnLst/>
              <a:rect l="l" t="t" r="r" b="b"/>
              <a:pathLst>
                <a:path w="3074196" h="2793676">
                  <a:moveTo>
                    <a:pt x="0" y="0"/>
                  </a:moveTo>
                  <a:lnTo>
                    <a:pt x="3074196" y="0"/>
                  </a:lnTo>
                  <a:lnTo>
                    <a:pt x="3074196" y="2793676"/>
                  </a:lnTo>
                  <a:lnTo>
                    <a:pt x="0" y="2793676"/>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GB" sz="1200"/>
            </a:p>
          </p:txBody>
        </p:sp>
        <p:sp>
          <p:nvSpPr>
            <p:cNvPr id="19" name="TextBox 19">
              <a:extLst>
                <a:ext uri="{FF2B5EF4-FFF2-40B4-BE49-F238E27FC236}">
                  <a16:creationId xmlns:a16="http://schemas.microsoft.com/office/drawing/2014/main" id="{21E91618-F7B9-A287-4075-3EF629F9CB77}"/>
                </a:ext>
              </a:extLst>
            </p:cNvPr>
            <p:cNvSpPr txBox="1"/>
            <p:nvPr/>
          </p:nvSpPr>
          <p:spPr>
            <a:xfrm>
              <a:off x="862330" y="666904"/>
              <a:ext cx="6344587" cy="2109425"/>
            </a:xfrm>
            <a:prstGeom prst="rect">
              <a:avLst/>
            </a:prstGeom>
          </p:spPr>
          <p:txBody>
            <a:bodyPr lIns="0" tIns="0" rIns="0" bIns="0" rtlCol="0" anchor="t">
              <a:spAutoFit/>
            </a:bodyPr>
            <a:lstStyle/>
            <a:p>
              <a:pPr algn="ctr">
                <a:lnSpc>
                  <a:spcPts val="2149"/>
                </a:lnSpc>
                <a:spcBef>
                  <a:spcPct val="0"/>
                </a:spcBef>
              </a:pPr>
              <a:r>
                <a:rPr lang="en-US" sz="1535" b="1">
                  <a:solidFill>
                    <a:srgbClr val="000000"/>
                  </a:solidFill>
                  <a:latin typeface="Inter Bold"/>
                  <a:ea typeface="Inter Bold"/>
                  <a:cs typeface="Inter Bold"/>
                  <a:sym typeface="Inter Bold"/>
                </a:rPr>
                <a:t>Foster carers receive excellent support, which promotes the stability and consistency of care for children - Ofsted 2023</a:t>
              </a:r>
            </a:p>
          </p:txBody>
        </p:sp>
        <p:sp>
          <p:nvSpPr>
            <p:cNvPr id="20" name="AutoShape 20">
              <a:extLst>
                <a:ext uri="{FF2B5EF4-FFF2-40B4-BE49-F238E27FC236}">
                  <a16:creationId xmlns:a16="http://schemas.microsoft.com/office/drawing/2014/main" id="{9A88A64C-55DD-189A-03CE-BE780D8FD0BD}"/>
                </a:ext>
              </a:extLst>
            </p:cNvPr>
            <p:cNvSpPr/>
            <p:nvPr/>
          </p:nvSpPr>
          <p:spPr>
            <a:xfrm flipV="1">
              <a:off x="5045833" y="3134753"/>
              <a:ext cx="2160518" cy="23314"/>
            </a:xfrm>
            <a:prstGeom prst="line">
              <a:avLst/>
            </a:prstGeom>
            <a:ln w="104913" cap="flat">
              <a:solidFill>
                <a:srgbClr val="9B9D05"/>
              </a:solidFill>
              <a:prstDash val="solid"/>
              <a:headEnd type="none" w="sm" len="sm"/>
              <a:tailEnd type="none" w="sm" len="sm"/>
            </a:ln>
          </p:spPr>
          <p:txBody>
            <a:bodyPr/>
            <a:lstStyle/>
            <a:p>
              <a:endParaRPr lang="en-GB" sz="1200"/>
            </a:p>
          </p:txBody>
        </p:sp>
        <p:sp>
          <p:nvSpPr>
            <p:cNvPr id="21" name="AutoShape 21">
              <a:extLst>
                <a:ext uri="{FF2B5EF4-FFF2-40B4-BE49-F238E27FC236}">
                  <a16:creationId xmlns:a16="http://schemas.microsoft.com/office/drawing/2014/main" id="{4A2261B6-8067-3F90-0EC1-CD3E0F257F44}"/>
                </a:ext>
              </a:extLst>
            </p:cNvPr>
            <p:cNvSpPr/>
            <p:nvPr/>
          </p:nvSpPr>
          <p:spPr>
            <a:xfrm>
              <a:off x="7717959" y="709560"/>
              <a:ext cx="0" cy="2160643"/>
            </a:xfrm>
            <a:prstGeom prst="line">
              <a:avLst/>
            </a:prstGeom>
            <a:ln w="104913" cap="flat">
              <a:solidFill>
                <a:srgbClr val="9B9D05"/>
              </a:solidFill>
              <a:prstDash val="solid"/>
              <a:headEnd type="none" w="sm" len="sm"/>
              <a:tailEnd type="none" w="sm" len="sm"/>
            </a:ln>
          </p:spPr>
          <p:txBody>
            <a:bodyPr/>
            <a:lstStyle/>
            <a:p>
              <a:endParaRPr lang="en-GB" sz="1200"/>
            </a:p>
          </p:txBody>
        </p:sp>
      </p:grpSp>
      <p:sp>
        <p:nvSpPr>
          <p:cNvPr id="22" name="Freeform 22">
            <a:extLst>
              <a:ext uri="{FF2B5EF4-FFF2-40B4-BE49-F238E27FC236}">
                <a16:creationId xmlns:a16="http://schemas.microsoft.com/office/drawing/2014/main" id="{960D79CB-C1E4-3F73-04CB-D6A9686AF77E}"/>
              </a:ext>
            </a:extLst>
          </p:cNvPr>
          <p:cNvSpPr/>
          <p:nvPr/>
        </p:nvSpPr>
        <p:spPr>
          <a:xfrm>
            <a:off x="9683951" y="5641581"/>
            <a:ext cx="2149826" cy="714548"/>
          </a:xfrm>
          <a:custGeom>
            <a:avLst/>
            <a:gdLst/>
            <a:ahLst/>
            <a:cxnLst/>
            <a:rect l="l" t="t" r="r" b="b"/>
            <a:pathLst>
              <a:path w="3224739" h="1071822">
                <a:moveTo>
                  <a:pt x="0" y="0"/>
                </a:moveTo>
                <a:lnTo>
                  <a:pt x="3224739" y="0"/>
                </a:lnTo>
                <a:lnTo>
                  <a:pt x="3224739" y="1071822"/>
                </a:lnTo>
                <a:lnTo>
                  <a:pt x="0" y="1071822"/>
                </a:lnTo>
                <a:lnTo>
                  <a:pt x="0" y="0"/>
                </a:lnTo>
                <a:close/>
              </a:path>
            </a:pathLst>
          </a:custGeom>
          <a:blipFill>
            <a:blip r:embed="rId5"/>
            <a:stretch>
              <a:fillRect/>
            </a:stretch>
          </a:blipFill>
        </p:spPr>
        <p:txBody>
          <a:bodyPr/>
          <a:lstStyle/>
          <a:p>
            <a:endParaRPr lang="en-GB" sz="1200"/>
          </a:p>
        </p:txBody>
      </p:sp>
      <p:grpSp>
        <p:nvGrpSpPr>
          <p:cNvPr id="23" name="Group 23">
            <a:extLst>
              <a:ext uri="{FF2B5EF4-FFF2-40B4-BE49-F238E27FC236}">
                <a16:creationId xmlns:a16="http://schemas.microsoft.com/office/drawing/2014/main" id="{629BD02A-A672-8030-32AC-2430D5A12D88}"/>
              </a:ext>
            </a:extLst>
          </p:cNvPr>
          <p:cNvGrpSpPr/>
          <p:nvPr/>
        </p:nvGrpSpPr>
        <p:grpSpPr>
          <a:xfrm>
            <a:off x="-1916470" y="5049319"/>
            <a:ext cx="3620459" cy="3617363"/>
            <a:chOff x="0" y="0"/>
            <a:chExt cx="753666" cy="753022"/>
          </a:xfrm>
        </p:grpSpPr>
        <p:sp>
          <p:nvSpPr>
            <p:cNvPr id="24" name="Freeform 24">
              <a:extLst>
                <a:ext uri="{FF2B5EF4-FFF2-40B4-BE49-F238E27FC236}">
                  <a16:creationId xmlns:a16="http://schemas.microsoft.com/office/drawing/2014/main" id="{5F65B71F-1FC0-694C-726C-DF128057FE50}"/>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25" name="TextBox 25">
              <a:extLst>
                <a:ext uri="{FF2B5EF4-FFF2-40B4-BE49-F238E27FC236}">
                  <a16:creationId xmlns:a16="http://schemas.microsoft.com/office/drawing/2014/main" id="{D7E9F017-7D6E-68E9-ACE8-9C5C1406AA02}"/>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6" name="Group 26">
            <a:extLst>
              <a:ext uri="{FF2B5EF4-FFF2-40B4-BE49-F238E27FC236}">
                <a16:creationId xmlns:a16="http://schemas.microsoft.com/office/drawing/2014/main" id="{8BA64CE9-6B2C-95B4-A144-06418FABCB06}"/>
              </a:ext>
            </a:extLst>
          </p:cNvPr>
          <p:cNvGrpSpPr/>
          <p:nvPr/>
        </p:nvGrpSpPr>
        <p:grpSpPr>
          <a:xfrm>
            <a:off x="9695971" y="-2471892"/>
            <a:ext cx="3620459" cy="3617363"/>
            <a:chOff x="0" y="0"/>
            <a:chExt cx="753666" cy="753022"/>
          </a:xfrm>
        </p:grpSpPr>
        <p:sp>
          <p:nvSpPr>
            <p:cNvPr id="27" name="Freeform 27">
              <a:extLst>
                <a:ext uri="{FF2B5EF4-FFF2-40B4-BE49-F238E27FC236}">
                  <a16:creationId xmlns:a16="http://schemas.microsoft.com/office/drawing/2014/main" id="{06C37810-44D2-7635-B2C6-D3BD996AA946}"/>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28" name="TextBox 28">
              <a:extLst>
                <a:ext uri="{FF2B5EF4-FFF2-40B4-BE49-F238E27FC236}">
                  <a16:creationId xmlns:a16="http://schemas.microsoft.com/office/drawing/2014/main" id="{A0188913-1263-CA39-16B3-10494952BED2}"/>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29" name="Group 29">
            <a:extLst>
              <a:ext uri="{FF2B5EF4-FFF2-40B4-BE49-F238E27FC236}">
                <a16:creationId xmlns:a16="http://schemas.microsoft.com/office/drawing/2014/main" id="{2C38FD8B-EC8C-86F1-5118-C31DFBB24355}"/>
              </a:ext>
            </a:extLst>
          </p:cNvPr>
          <p:cNvGrpSpPr/>
          <p:nvPr/>
        </p:nvGrpSpPr>
        <p:grpSpPr>
          <a:xfrm>
            <a:off x="-1814870" y="5150919"/>
            <a:ext cx="3620459" cy="3617363"/>
            <a:chOff x="0" y="0"/>
            <a:chExt cx="753666" cy="753022"/>
          </a:xfrm>
        </p:grpSpPr>
        <p:sp>
          <p:nvSpPr>
            <p:cNvPr id="30" name="Freeform 30">
              <a:extLst>
                <a:ext uri="{FF2B5EF4-FFF2-40B4-BE49-F238E27FC236}">
                  <a16:creationId xmlns:a16="http://schemas.microsoft.com/office/drawing/2014/main" id="{00F1153F-C602-4743-98E4-BC6A7057CE5F}"/>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0D448F"/>
            </a:solidFill>
          </p:spPr>
          <p:txBody>
            <a:bodyPr/>
            <a:lstStyle/>
            <a:p>
              <a:endParaRPr lang="en-GB" sz="1200"/>
            </a:p>
          </p:txBody>
        </p:sp>
        <p:sp>
          <p:nvSpPr>
            <p:cNvPr id="31" name="TextBox 31">
              <a:extLst>
                <a:ext uri="{FF2B5EF4-FFF2-40B4-BE49-F238E27FC236}">
                  <a16:creationId xmlns:a16="http://schemas.microsoft.com/office/drawing/2014/main" id="{0965DBF1-DB6C-F8FE-9191-08C104D39D0D}"/>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grpSp>
        <p:nvGrpSpPr>
          <p:cNvPr id="32" name="Group 32">
            <a:extLst>
              <a:ext uri="{FF2B5EF4-FFF2-40B4-BE49-F238E27FC236}">
                <a16:creationId xmlns:a16="http://schemas.microsoft.com/office/drawing/2014/main" id="{2B02B5E1-B585-A667-83F6-106D03908604}"/>
              </a:ext>
            </a:extLst>
          </p:cNvPr>
          <p:cNvGrpSpPr/>
          <p:nvPr/>
        </p:nvGrpSpPr>
        <p:grpSpPr>
          <a:xfrm>
            <a:off x="-1930960" y="5241492"/>
            <a:ext cx="3620459" cy="3617363"/>
            <a:chOff x="0" y="0"/>
            <a:chExt cx="753666" cy="753022"/>
          </a:xfrm>
        </p:grpSpPr>
        <p:sp>
          <p:nvSpPr>
            <p:cNvPr id="33" name="Freeform 33">
              <a:extLst>
                <a:ext uri="{FF2B5EF4-FFF2-40B4-BE49-F238E27FC236}">
                  <a16:creationId xmlns:a16="http://schemas.microsoft.com/office/drawing/2014/main" id="{DAE07CEA-CB87-85C0-4123-2EBE1A493087}"/>
                </a:ext>
              </a:extLst>
            </p:cNvPr>
            <p:cNvSpPr/>
            <p:nvPr/>
          </p:nvSpPr>
          <p:spPr>
            <a:xfrm>
              <a:off x="0" y="0"/>
              <a:ext cx="753666" cy="753022"/>
            </a:xfrm>
            <a:custGeom>
              <a:avLst/>
              <a:gdLst/>
              <a:ahLst/>
              <a:cxnLst/>
              <a:rect l="l" t="t" r="r" b="b"/>
              <a:pathLst>
                <a:path w="753666" h="753022">
                  <a:moveTo>
                    <a:pt x="376833" y="0"/>
                  </a:moveTo>
                  <a:cubicBezTo>
                    <a:pt x="168714" y="0"/>
                    <a:pt x="0" y="168570"/>
                    <a:pt x="0" y="376511"/>
                  </a:cubicBezTo>
                  <a:cubicBezTo>
                    <a:pt x="0" y="584452"/>
                    <a:pt x="168714" y="753022"/>
                    <a:pt x="376833" y="753022"/>
                  </a:cubicBezTo>
                  <a:cubicBezTo>
                    <a:pt x="584952" y="753022"/>
                    <a:pt x="753666" y="584452"/>
                    <a:pt x="753666" y="376511"/>
                  </a:cubicBezTo>
                  <a:cubicBezTo>
                    <a:pt x="753666" y="168570"/>
                    <a:pt x="584952" y="0"/>
                    <a:pt x="376833" y="0"/>
                  </a:cubicBezTo>
                  <a:close/>
                </a:path>
              </a:pathLst>
            </a:custGeom>
            <a:solidFill>
              <a:srgbClr val="D61479"/>
            </a:solidFill>
          </p:spPr>
          <p:txBody>
            <a:bodyPr/>
            <a:lstStyle/>
            <a:p>
              <a:endParaRPr lang="en-GB" sz="1200"/>
            </a:p>
          </p:txBody>
        </p:sp>
        <p:sp>
          <p:nvSpPr>
            <p:cNvPr id="34" name="TextBox 34">
              <a:extLst>
                <a:ext uri="{FF2B5EF4-FFF2-40B4-BE49-F238E27FC236}">
                  <a16:creationId xmlns:a16="http://schemas.microsoft.com/office/drawing/2014/main" id="{AC20A3EA-DAA2-F84E-DF4C-7E12334CA05C}"/>
                </a:ext>
              </a:extLst>
            </p:cNvPr>
            <p:cNvSpPr txBox="1"/>
            <p:nvPr/>
          </p:nvSpPr>
          <p:spPr>
            <a:xfrm>
              <a:off x="70656" y="70596"/>
              <a:ext cx="612354" cy="611830"/>
            </a:xfrm>
            <a:prstGeom prst="rect">
              <a:avLst/>
            </a:prstGeom>
          </p:spPr>
          <p:txBody>
            <a:bodyPr lIns="2591" tIns="2591" rIns="2591" bIns="2591" rtlCol="0" anchor="ctr"/>
            <a:lstStyle/>
            <a:p>
              <a:pPr algn="ctr">
                <a:lnSpc>
                  <a:spcPts val="60"/>
                </a:lnSpc>
              </a:pPr>
              <a:endParaRPr sz="1200"/>
            </a:p>
          </p:txBody>
        </p:sp>
      </p:grpSp>
    </p:spTree>
    <p:extLst>
      <p:ext uri="{BB962C8B-B14F-4D97-AF65-F5344CB8AC3E}">
        <p14:creationId xmlns:p14="http://schemas.microsoft.com/office/powerpoint/2010/main" val="1605136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66</TotalTime>
  <Words>3398</Words>
  <Application>Microsoft Office PowerPoint</Application>
  <PresentationFormat>Widescreen</PresentationFormat>
  <Paragraphs>280</Paragraphs>
  <Slides>16</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Aptos</vt:lpstr>
      <vt:lpstr>Aptos Display</vt:lpstr>
      <vt:lpstr>Arial</vt:lpstr>
      <vt:lpstr>Inter</vt:lpstr>
      <vt:lpstr>Inter Bold</vt:lpstr>
      <vt:lpstr>Mansalva</vt:lpstr>
      <vt:lpstr>Montserrat Bold</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Ashlie Lembo</dc:creator>
  <cp:lastModifiedBy>Karen Donnelly</cp:lastModifiedBy>
  <cp:revision>3</cp:revision>
  <dcterms:created xsi:type="dcterms:W3CDTF">2025-12-18T10:34:19Z</dcterms:created>
  <dcterms:modified xsi:type="dcterms:W3CDTF">2026-06-19T13:44:34Z</dcterms:modified>
</cp:coreProperties>
</file>