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embeddedFontLst>
    <p:embeddedFont>
      <p:font typeface="Ruluko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18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ab0af6db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3eab0af6db7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eab0af6db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g3eab0af6db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ab0af6db7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ab0af6db7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ab0af6db7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8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3eab0af6db7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Can you identify the root of each word?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Can you identify any words in your own writing?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eab0af6db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eab0af6db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ab0af6db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eab0af6db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eab0af6db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eab0af6db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ab0af6db7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eab0af6db7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ab0af6db7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3eab0af6db7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eab0af6db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3eab0af6db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ab0af6db7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eab0af6db7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ab0af6db7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3eab0af6db7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2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heelofnames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opy of Copy of logo transpar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918" y="88925"/>
            <a:ext cx="1207075" cy="149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3749" y="687125"/>
            <a:ext cx="3861549" cy="5483726"/>
          </a:xfrm>
          <a:prstGeom prst="rect">
            <a:avLst/>
          </a:prstGeom>
          <a:noFill/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" name="Google Shape;56;p13"/>
          <p:cNvSpPr txBox="1"/>
          <p:nvPr/>
        </p:nvSpPr>
        <p:spPr>
          <a:xfrm>
            <a:off x="330025" y="2448350"/>
            <a:ext cx="41700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What we have found from using Morph mastery </a:t>
            </a:r>
            <a:endParaRPr sz="34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2"/>
          <p:cNvPicPr preferRelativeResize="0"/>
          <p:nvPr/>
        </p:nvPicPr>
        <p:blipFill rotWithShape="1">
          <a:blip r:embed="rId3">
            <a:alphaModFix/>
          </a:blip>
          <a:srcRect r="10129"/>
          <a:stretch/>
        </p:blipFill>
        <p:spPr>
          <a:xfrm rot="-5400000">
            <a:off x="1988862" y="-183314"/>
            <a:ext cx="5166276" cy="7355050"/>
          </a:xfrm>
          <a:prstGeom prst="rect">
            <a:avLst/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7" name="Google Shape;117;p22"/>
          <p:cNvSpPr txBox="1"/>
          <p:nvPr/>
        </p:nvSpPr>
        <p:spPr>
          <a:xfrm>
            <a:off x="179175" y="169750"/>
            <a:ext cx="535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sng" strike="noStrike" cap="none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Trigger Cards</a:t>
            </a:r>
            <a:endParaRPr sz="1800" b="1" i="0" u="sng" strike="noStrike" cap="none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  <p:sp>
        <p:nvSpPr>
          <p:cNvPr id="118" name="Google Shape;118;p22"/>
          <p:cNvSpPr txBox="1"/>
          <p:nvPr/>
        </p:nvSpPr>
        <p:spPr>
          <a:xfrm>
            <a:off x="179175" y="6356975"/>
            <a:ext cx="6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Ruluko"/>
                <a:ea typeface="Ruluko"/>
                <a:cs typeface="Ruluko"/>
                <a:sym typeface="Ruluko"/>
              </a:rPr>
              <a:t>Picture taken from Morph Mastery handbook - Louise Selby </a:t>
            </a:r>
            <a:endParaRPr sz="1800">
              <a:solidFill>
                <a:schemeClr val="dk2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Google Shape;123;p23"/>
          <p:cNvCxnSpPr/>
          <p:nvPr/>
        </p:nvCxnSpPr>
        <p:spPr>
          <a:xfrm>
            <a:off x="4565800" y="890375"/>
            <a:ext cx="31200" cy="58395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4" name="Google Shape;124;p23"/>
          <p:cNvSpPr txBox="1"/>
          <p:nvPr/>
        </p:nvSpPr>
        <p:spPr>
          <a:xfrm>
            <a:off x="745425" y="569425"/>
            <a:ext cx="197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sng" strike="noStrike" cap="none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Word</a:t>
            </a:r>
            <a:r>
              <a:rPr lang="en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3"/>
          <p:cNvSpPr txBox="1"/>
          <p:nvPr/>
        </p:nvSpPr>
        <p:spPr>
          <a:xfrm>
            <a:off x="6012350" y="569425"/>
            <a:ext cx="197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sng" strike="noStrike" cap="none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Not a word</a:t>
            </a:r>
            <a:r>
              <a:rPr lang="en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/>
          <p:nvPr/>
        </p:nvSpPr>
        <p:spPr>
          <a:xfrm>
            <a:off x="3768600" y="0"/>
            <a:ext cx="1377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dislike </a:t>
            </a:r>
            <a:endParaRPr sz="1800" b="1" i="0" u="none" strike="noStrike" cap="none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dismake</a:t>
            </a:r>
            <a:endParaRPr sz="1800" b="1" i="0" u="none" strike="noStrike" cap="none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172127" y="0"/>
            <a:ext cx="4799747" cy="68580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2" name="Google Shape;132;p24"/>
          <p:cNvSpPr txBox="1"/>
          <p:nvPr/>
        </p:nvSpPr>
        <p:spPr>
          <a:xfrm>
            <a:off x="199925" y="5938425"/>
            <a:ext cx="5127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Ruluko"/>
                <a:ea typeface="Ruluko"/>
                <a:cs typeface="Ruluko"/>
                <a:sym typeface="Ruluko"/>
              </a:rPr>
              <a:t>Picture taken from Morph Mastery handbook - Louise Selby </a:t>
            </a:r>
            <a:endParaRPr sz="1800">
              <a:solidFill>
                <a:schemeClr val="dk2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9" cy="6350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uluko"/>
                <a:ea typeface="Ruluko"/>
                <a:cs typeface="Ruluko"/>
                <a:sym typeface="Ruluko"/>
              </a:rPr>
              <a:t>How our journey started…</a:t>
            </a:r>
            <a:endParaRPr>
              <a:latin typeface="Ruluko"/>
              <a:ea typeface="Ruluko"/>
              <a:cs typeface="Ruluko"/>
              <a:sym typeface="Ruluko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uluko"/>
              <a:buChar char="●"/>
            </a:pPr>
            <a:r>
              <a:rPr lang="en" sz="26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What next for those where phonics hasn’t worked?</a:t>
            </a:r>
            <a:endParaRPr sz="26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luko"/>
              <a:buChar char="●"/>
            </a:pPr>
            <a:r>
              <a:rPr lang="en" sz="24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Whole school training (2023)</a:t>
            </a:r>
            <a:endParaRPr sz="24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luko"/>
              <a:buChar char="●"/>
            </a:pPr>
            <a:r>
              <a:rPr lang="en" sz="24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Small group interventions</a:t>
            </a:r>
            <a:endParaRPr sz="24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luko"/>
              <a:buChar char="●"/>
            </a:pPr>
            <a:r>
              <a:rPr lang="en" sz="24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A year of research by English Lead</a:t>
            </a:r>
            <a:endParaRPr sz="24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luko"/>
              <a:buChar char="●"/>
            </a:pPr>
            <a:r>
              <a:rPr lang="en" sz="24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English lead led training to whole staff (2025)</a:t>
            </a:r>
            <a:endParaRPr sz="24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uluko"/>
              <a:buChar char="●"/>
            </a:pPr>
            <a:r>
              <a:rPr lang="en" sz="24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Implemented whole school approach </a:t>
            </a:r>
            <a:endParaRPr sz="24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31891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latin typeface="Ruluko"/>
                <a:ea typeface="Ruluko"/>
                <a:cs typeface="Ruluko"/>
                <a:sym typeface="Ruluko"/>
              </a:rPr>
              <a:t>Benefits:</a:t>
            </a:r>
            <a:endParaRPr sz="3100">
              <a:latin typeface="Ruluko"/>
              <a:ea typeface="Ruluko"/>
              <a:cs typeface="Ruluko"/>
              <a:sym typeface="Ruluko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198700" y="100388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Increased motivation 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Enjoyment of words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Enhanced confidence 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Expand word knowledge and vocabulary 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Measurable progress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Staff development  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198700" y="3312692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latin typeface="Ruluko"/>
                <a:ea typeface="Ruluko"/>
                <a:cs typeface="Ruluko"/>
                <a:sym typeface="Ruluko"/>
              </a:rPr>
              <a:t>Challenges:</a:t>
            </a:r>
            <a:endParaRPr sz="3100">
              <a:latin typeface="Ruluko"/>
              <a:ea typeface="Ruluko"/>
              <a:cs typeface="Ruluko"/>
              <a:sym typeface="Ruluko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198700" y="3981508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Significant time and resource commitment 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uluko"/>
              <a:buChar char="●"/>
            </a:pPr>
            <a:r>
              <a:rPr lang="en" sz="21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It can initially seem overwhelming</a:t>
            </a:r>
            <a:endParaRPr sz="21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0325" y="2704350"/>
            <a:ext cx="4874324" cy="409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270326" cy="4802574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5494300" y="820200"/>
            <a:ext cx="3666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The evidence </a:t>
            </a:r>
            <a:endParaRPr sz="30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uluko"/>
                <a:ea typeface="Ruluko"/>
                <a:cs typeface="Ruluko"/>
                <a:sym typeface="Ruluko"/>
              </a:rPr>
              <a:t>What do group sessions look like?</a:t>
            </a:r>
            <a:endParaRPr>
              <a:latin typeface="Ruluko"/>
              <a:ea typeface="Ruluko"/>
              <a:cs typeface="Ruluko"/>
              <a:sym typeface="Ruluko"/>
            </a:endParaRPr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uluko"/>
              <a:buChar char="●"/>
            </a:pPr>
            <a:r>
              <a:rPr lang="en" sz="32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3-5 children </a:t>
            </a:r>
            <a:endParaRPr sz="32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uluko"/>
              <a:buChar char="●"/>
            </a:pPr>
            <a:r>
              <a:rPr lang="en" sz="32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3 times a week </a:t>
            </a:r>
            <a:endParaRPr sz="32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uluko"/>
              <a:buChar char="●"/>
            </a:pPr>
            <a:r>
              <a:rPr lang="en" sz="3200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15 minute sessions </a:t>
            </a:r>
            <a:endParaRPr sz="3200">
              <a:solidFill>
                <a:schemeClr val="dk1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Day 1 - </a:t>
            </a:r>
            <a:r>
              <a:rPr lang="en">
                <a:latin typeface="Ruluko"/>
                <a:ea typeface="Ruluko"/>
                <a:cs typeface="Ruluko"/>
                <a:sym typeface="Ruluko"/>
              </a:rPr>
              <a:t>What does this look like whole school?</a:t>
            </a:r>
            <a:endParaRPr>
              <a:latin typeface="Ruluko"/>
              <a:ea typeface="Ruluko"/>
              <a:cs typeface="Ruluko"/>
              <a:sym typeface="Ruluko"/>
            </a:endParaRPr>
          </a:p>
        </p:txBody>
      </p:sp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979177" y="0"/>
            <a:ext cx="333804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179175" y="6356975"/>
            <a:ext cx="6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Ruluko"/>
                <a:ea typeface="Ruluko"/>
                <a:cs typeface="Ruluko"/>
                <a:sym typeface="Ruluko"/>
              </a:rPr>
              <a:t>Picture taken from Morph Mastery handbook - Louise Selby </a:t>
            </a:r>
            <a:endParaRPr sz="1800">
              <a:solidFill>
                <a:schemeClr val="dk2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/>
        </p:nvSpPr>
        <p:spPr>
          <a:xfrm>
            <a:off x="347675" y="343575"/>
            <a:ext cx="57249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3900" i="0" u="none" strike="noStrike" cap="none">
                <a:solidFill>
                  <a:schemeClr val="dk1"/>
                </a:solidFill>
                <a:latin typeface="Ruluko"/>
                <a:ea typeface="Ruluko"/>
                <a:cs typeface="Ruluko"/>
                <a:sym typeface="Ruluko"/>
              </a:rPr>
              <a:t>Spinner</a:t>
            </a:r>
            <a:r>
              <a:rPr lang="en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4775" y="918350"/>
            <a:ext cx="5724898" cy="5021727"/>
          </a:xfrm>
          <a:prstGeom prst="rect">
            <a:avLst/>
          </a:prstGeom>
          <a:noFill/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103" name="Google Shape;10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27"/>
            <a:ext cx="9144003" cy="682674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0"/>
          <p:cNvSpPr txBox="1"/>
          <p:nvPr/>
        </p:nvSpPr>
        <p:spPr>
          <a:xfrm>
            <a:off x="93175" y="455550"/>
            <a:ext cx="5724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wordcraft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Day 2</a:t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2246586" y="348900"/>
            <a:ext cx="4650828" cy="68580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1" name="Google Shape;111;p21"/>
          <p:cNvSpPr txBox="1"/>
          <p:nvPr/>
        </p:nvSpPr>
        <p:spPr>
          <a:xfrm>
            <a:off x="179175" y="6356975"/>
            <a:ext cx="691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Ruluko"/>
                <a:ea typeface="Ruluko"/>
                <a:cs typeface="Ruluko"/>
                <a:sym typeface="Ruluko"/>
              </a:rPr>
              <a:t>Picture taken from Morph Mastery handbook - Louise Selby </a:t>
            </a:r>
            <a:endParaRPr sz="1800">
              <a:solidFill>
                <a:schemeClr val="dk2"/>
              </a:solidFill>
              <a:latin typeface="Ruluko"/>
              <a:ea typeface="Ruluko"/>
              <a:cs typeface="Ruluko"/>
              <a:sym typeface="Ruluk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On-screen Show (4:3)</PresentationFormat>
  <Paragraphs>38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Ruluko</vt:lpstr>
      <vt:lpstr>Arial</vt:lpstr>
      <vt:lpstr>Simple Light</vt:lpstr>
      <vt:lpstr>PowerPoint Presentation</vt:lpstr>
      <vt:lpstr>How our journey started…</vt:lpstr>
      <vt:lpstr>Benefits:</vt:lpstr>
      <vt:lpstr>PowerPoint Presentation</vt:lpstr>
      <vt:lpstr>What do group sessions look like?</vt:lpstr>
      <vt:lpstr>Day 1 - What does this look like whole school?</vt:lpstr>
      <vt:lpstr>PowerPoint Presentation</vt:lpstr>
      <vt:lpstr>PowerPoint Presentation</vt:lpstr>
      <vt:lpstr>Day 2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Karen Donnelly</dc:creator>
  <cp:lastModifiedBy>Karen Donnelly</cp:lastModifiedBy>
  <cp:revision>1</cp:revision>
  <dcterms:modified xsi:type="dcterms:W3CDTF">2026-06-18T16:27:01Z</dcterms:modified>
</cp:coreProperties>
</file>