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sldIdLst>
    <p:sldId id="257" r:id="rId5"/>
    <p:sldId id="293" r:id="rId6"/>
    <p:sldId id="263" r:id="rId7"/>
    <p:sldId id="265" r:id="rId8"/>
    <p:sldId id="299" r:id="rId9"/>
    <p:sldId id="262" r:id="rId10"/>
    <p:sldId id="258" r:id="rId11"/>
    <p:sldId id="382" r:id="rId12"/>
    <p:sldId id="256" r:id="rId13"/>
    <p:sldId id="297" r:id="rId14"/>
    <p:sldId id="298" r:id="rId15"/>
    <p:sldId id="266" r:id="rId16"/>
    <p:sldId id="38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117F71E-973D-D3E6-0A9A-33B5A539B8C8}" name="Odette Read" initials="OR" userId="S::Odette.Read@lincolnshire.gov.uk::f36d4997-1e3b-4553-aa55-2771d0c343a3"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B6D3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76F19E-2413-422C-BDDD-60579FDB2C18}" v="6" dt="2026-06-30T15:00:18.19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33" autoAdjust="0"/>
    <p:restoredTop sz="96807" autoAdjust="0"/>
  </p:normalViewPr>
  <p:slideViewPr>
    <p:cSldViewPr snapToGrid="0">
      <p:cViewPr varScale="1">
        <p:scale>
          <a:sx n="106" d="100"/>
          <a:sy n="106" d="100"/>
        </p:scale>
        <p:origin x="474" y="114"/>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en Donnelly" userId="21936160-e4eb-402c-a56b-6bf71f9ad9b6" providerId="ADAL" clId="{26632CCF-CEA5-4DA2-80B8-82E26C47D95C}"/>
    <pc:docChg chg="custSel addSld delSld modSld sldOrd">
      <pc:chgData name="Karen Donnelly" userId="21936160-e4eb-402c-a56b-6bf71f9ad9b6" providerId="ADAL" clId="{26632CCF-CEA5-4DA2-80B8-82E26C47D95C}" dt="2026-06-30T15:00:18.199" v="82"/>
      <pc:docMkLst>
        <pc:docMk/>
      </pc:docMkLst>
      <pc:sldChg chg="delSp add setBg delDesignElem">
        <pc:chgData name="Karen Donnelly" userId="21936160-e4eb-402c-a56b-6bf71f9ad9b6" providerId="ADAL" clId="{26632CCF-CEA5-4DA2-80B8-82E26C47D95C}" dt="2026-06-23T11:35:41.082" v="74"/>
        <pc:sldMkLst>
          <pc:docMk/>
          <pc:sldMk cId="3239827830" sldId="256"/>
        </pc:sldMkLst>
      </pc:sldChg>
      <pc:sldChg chg="modSp mod">
        <pc:chgData name="Karen Donnelly" userId="21936160-e4eb-402c-a56b-6bf71f9ad9b6" providerId="ADAL" clId="{26632CCF-CEA5-4DA2-80B8-82E26C47D95C}" dt="2026-06-19T15:30:07.700" v="24" actId="6549"/>
        <pc:sldMkLst>
          <pc:docMk/>
          <pc:sldMk cId="3689779586" sldId="257"/>
        </pc:sldMkLst>
        <pc:spChg chg="mod">
          <ac:chgData name="Karen Donnelly" userId="21936160-e4eb-402c-a56b-6bf71f9ad9b6" providerId="ADAL" clId="{26632CCF-CEA5-4DA2-80B8-82E26C47D95C}" dt="2026-06-19T15:30:07.700" v="24" actId="6549"/>
          <ac:spMkLst>
            <pc:docMk/>
            <pc:sldMk cId="3689779586" sldId="257"/>
            <ac:spMk id="8" creationId="{00000000-0000-0000-0000-000000000000}"/>
          </ac:spMkLst>
        </pc:spChg>
      </pc:sldChg>
      <pc:sldChg chg="add">
        <pc:chgData name="Karen Donnelly" userId="21936160-e4eb-402c-a56b-6bf71f9ad9b6" providerId="ADAL" clId="{26632CCF-CEA5-4DA2-80B8-82E26C47D95C}" dt="2026-06-19T15:46:55.136" v="71"/>
        <pc:sldMkLst>
          <pc:docMk/>
          <pc:sldMk cId="3283096737" sldId="262"/>
        </pc:sldMkLst>
      </pc:sldChg>
      <pc:sldChg chg="modSp mod">
        <pc:chgData name="Karen Donnelly" userId="21936160-e4eb-402c-a56b-6bf71f9ad9b6" providerId="ADAL" clId="{26632CCF-CEA5-4DA2-80B8-82E26C47D95C}" dt="2026-06-19T15:35:59.692" v="65" actId="27636"/>
        <pc:sldMkLst>
          <pc:docMk/>
          <pc:sldMk cId="2962766433" sldId="266"/>
        </pc:sldMkLst>
        <pc:spChg chg="mod">
          <ac:chgData name="Karen Donnelly" userId="21936160-e4eb-402c-a56b-6bf71f9ad9b6" providerId="ADAL" clId="{26632CCF-CEA5-4DA2-80B8-82E26C47D95C}" dt="2026-06-19T15:35:59.692" v="65" actId="27636"/>
          <ac:spMkLst>
            <pc:docMk/>
            <pc:sldMk cId="2962766433" sldId="266"/>
            <ac:spMk id="2" creationId="{00000000-0000-0000-0000-000000000000}"/>
          </ac:spMkLst>
        </pc:spChg>
      </pc:sldChg>
      <pc:sldChg chg="add ord setBg">
        <pc:chgData name="Karen Donnelly" userId="21936160-e4eb-402c-a56b-6bf71f9ad9b6" providerId="ADAL" clId="{26632CCF-CEA5-4DA2-80B8-82E26C47D95C}" dt="2026-06-19T15:38:00.792" v="70"/>
        <pc:sldMkLst>
          <pc:docMk/>
          <pc:sldMk cId="3989055645" sldId="381"/>
        </pc:sldMkLst>
      </pc:sldChg>
      <pc:sldChg chg="delSp add setBg delDesignElem">
        <pc:chgData name="Karen Donnelly" userId="21936160-e4eb-402c-a56b-6bf71f9ad9b6" providerId="ADAL" clId="{26632CCF-CEA5-4DA2-80B8-82E26C47D95C}" dt="2026-06-30T15:00:18.199" v="82"/>
        <pc:sldMkLst>
          <pc:docMk/>
          <pc:sldMk cId="2062974035" sldId="382"/>
        </pc:sldMkLst>
        <pc:spChg chg="del">
          <ac:chgData name="Karen Donnelly" userId="21936160-e4eb-402c-a56b-6bf71f9ad9b6" providerId="ADAL" clId="{26632CCF-CEA5-4DA2-80B8-82E26C47D95C}" dt="2026-06-30T15:00:18.199" v="82"/>
          <ac:spMkLst>
            <pc:docMk/>
            <pc:sldMk cId="2062974035" sldId="382"/>
            <ac:spMk id="14" creationId="{42A4FC2C-047E-45A5-965D-8E1E3BF09BC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4D40A7-371D-4413-BB19-F1FE4975DE63}" type="datetimeFigureOut">
              <a:rPr lang="en-GB" smtClean="0"/>
              <a:t>30/06/2026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2E42F5-5278-472E-B083-8FF2798502B3}" type="slidenum">
              <a:rPr lang="en-GB" smtClean="0"/>
              <a:t>‹#›</a:t>
            </a:fld>
            <a:endParaRPr lang="en-GB"/>
          </a:p>
        </p:txBody>
      </p:sp>
    </p:spTree>
    <p:extLst>
      <p:ext uri="{BB962C8B-B14F-4D97-AF65-F5344CB8AC3E}">
        <p14:creationId xmlns:p14="http://schemas.microsoft.com/office/powerpoint/2010/main" val="3578587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Welcome and remind that they can still complete the GAB survey from QR code </a:t>
            </a:r>
          </a:p>
        </p:txBody>
      </p:sp>
      <p:sp>
        <p:nvSpPr>
          <p:cNvPr id="4" name="Slide Number Placeholder 3"/>
          <p:cNvSpPr>
            <a:spLocks noGrp="1"/>
          </p:cNvSpPr>
          <p:nvPr>
            <p:ph type="sldNum" sz="quarter" idx="5"/>
          </p:nvPr>
        </p:nvSpPr>
        <p:spPr/>
        <p:txBody>
          <a:bodyPr/>
          <a:lstStyle/>
          <a:p>
            <a:fld id="{E52E42F5-5278-472E-B083-8FF2798502B3}" type="slidenum">
              <a:rPr lang="en-GB" smtClean="0"/>
              <a:t>1</a:t>
            </a:fld>
            <a:endParaRPr lang="en-GB"/>
          </a:p>
        </p:txBody>
      </p:sp>
    </p:spTree>
    <p:extLst>
      <p:ext uri="{BB962C8B-B14F-4D97-AF65-F5344CB8AC3E}">
        <p14:creationId xmlns:p14="http://schemas.microsoft.com/office/powerpoint/2010/main" val="1384587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Jen</a:t>
            </a:r>
          </a:p>
        </p:txBody>
      </p:sp>
      <p:sp>
        <p:nvSpPr>
          <p:cNvPr id="4" name="Slide Number Placeholder 3"/>
          <p:cNvSpPr>
            <a:spLocks noGrp="1"/>
          </p:cNvSpPr>
          <p:nvPr>
            <p:ph type="sldNum" sz="quarter" idx="5"/>
          </p:nvPr>
        </p:nvSpPr>
        <p:spPr/>
        <p:txBody>
          <a:bodyPr/>
          <a:lstStyle/>
          <a:p>
            <a:fld id="{64E75FF6-780B-4621-8D84-964FD5B423AE}" type="slidenum">
              <a:rPr lang="en-GB" smtClean="0"/>
              <a:t>3</a:t>
            </a:fld>
            <a:endParaRPr lang="en-GB"/>
          </a:p>
        </p:txBody>
      </p:sp>
    </p:spTree>
    <p:extLst>
      <p:ext uri="{BB962C8B-B14F-4D97-AF65-F5344CB8AC3E}">
        <p14:creationId xmlns:p14="http://schemas.microsoft.com/office/powerpoint/2010/main" val="4743286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BB5E7-6E80-DDEF-1CF3-971F3C7625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E71B1D-351E-3AD8-F66E-CC8E1937D7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9B273B-43DF-1638-BF60-5EAD16DC0E00}"/>
              </a:ext>
            </a:extLst>
          </p:cNvPr>
          <p:cNvSpPr>
            <a:spLocks noGrp="1"/>
          </p:cNvSpPr>
          <p:nvPr>
            <p:ph type="body" idx="1"/>
          </p:nvPr>
        </p:nvSpPr>
        <p:spPr/>
        <p:txBody>
          <a:bodyPr/>
          <a:lstStyle/>
          <a:p>
            <a:r>
              <a:rPr lang="en-GB" dirty="0"/>
              <a:t>Link for training offer </a:t>
            </a:r>
          </a:p>
        </p:txBody>
      </p:sp>
      <p:sp>
        <p:nvSpPr>
          <p:cNvPr id="4" name="Slide Number Placeholder 3">
            <a:extLst>
              <a:ext uri="{FF2B5EF4-FFF2-40B4-BE49-F238E27FC236}">
                <a16:creationId xmlns:a16="http://schemas.microsoft.com/office/drawing/2014/main" id="{DDE66580-14F9-49E0-435B-A2C7909FFBE5}"/>
              </a:ext>
            </a:extLst>
          </p:cNvPr>
          <p:cNvSpPr>
            <a:spLocks noGrp="1"/>
          </p:cNvSpPr>
          <p:nvPr>
            <p:ph type="sldNum" sz="quarter" idx="5"/>
          </p:nvPr>
        </p:nvSpPr>
        <p:spPr/>
        <p:txBody>
          <a:bodyPr/>
          <a:lstStyle/>
          <a:p>
            <a:fld id="{64E75FF6-780B-4621-8D84-964FD5B423AE}" type="slidenum">
              <a:rPr lang="en-GB" smtClean="0"/>
              <a:t>4</a:t>
            </a:fld>
            <a:endParaRPr lang="en-GB"/>
          </a:p>
        </p:txBody>
      </p:sp>
    </p:spTree>
    <p:extLst>
      <p:ext uri="{BB962C8B-B14F-4D97-AF65-F5344CB8AC3E}">
        <p14:creationId xmlns:p14="http://schemas.microsoft.com/office/powerpoint/2010/main" val="3649531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1147F57-1EA9-4B10-96B0-84D59E2A27C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4021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2F6E1-ADE6-4587-BB0B-A42F47CC8F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256961F-AF28-40F8-87B9-4C1C13DCA7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B4F1262-D65A-437B-9C19-E1B36D58637F}"/>
              </a:ext>
            </a:extLst>
          </p:cNvPr>
          <p:cNvSpPr>
            <a:spLocks noGrp="1"/>
          </p:cNvSpPr>
          <p:nvPr>
            <p:ph type="dt" sz="half" idx="10"/>
          </p:nvPr>
        </p:nvSpPr>
        <p:spPr/>
        <p:txBody>
          <a:bodyPr/>
          <a:lstStyle/>
          <a:p>
            <a:fld id="{A3F3FD22-8DA5-4A0D-B0C7-5FB75CA198B4}" type="datetimeFigureOut">
              <a:rPr lang="en-GB" smtClean="0"/>
              <a:t>30/06/2026</a:t>
            </a:fld>
            <a:endParaRPr lang="en-GB"/>
          </a:p>
        </p:txBody>
      </p:sp>
      <p:sp>
        <p:nvSpPr>
          <p:cNvPr id="5" name="Footer Placeholder 4">
            <a:extLst>
              <a:ext uri="{FF2B5EF4-FFF2-40B4-BE49-F238E27FC236}">
                <a16:creationId xmlns:a16="http://schemas.microsoft.com/office/drawing/2014/main" id="{1B7218BA-3768-4400-9D45-78636BC020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862D29-035E-400A-B6CD-6EEF7C10300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38877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D8A06-6BEE-4B1C-8008-9E07BDEF2B6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0578C05-74B5-4E67-940C-1FCA0FE958D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896A8B9-9FAB-4DA3-BF7F-5890531FAEBD}"/>
              </a:ext>
            </a:extLst>
          </p:cNvPr>
          <p:cNvSpPr>
            <a:spLocks noGrp="1"/>
          </p:cNvSpPr>
          <p:nvPr>
            <p:ph type="dt" sz="half" idx="10"/>
          </p:nvPr>
        </p:nvSpPr>
        <p:spPr/>
        <p:txBody>
          <a:bodyPr/>
          <a:lstStyle/>
          <a:p>
            <a:fld id="{A3F3FD22-8DA5-4A0D-B0C7-5FB75CA198B4}" type="datetimeFigureOut">
              <a:rPr lang="en-GB" smtClean="0"/>
              <a:t>30/06/2026</a:t>
            </a:fld>
            <a:endParaRPr lang="en-GB"/>
          </a:p>
        </p:txBody>
      </p:sp>
      <p:sp>
        <p:nvSpPr>
          <p:cNvPr id="5" name="Footer Placeholder 4">
            <a:extLst>
              <a:ext uri="{FF2B5EF4-FFF2-40B4-BE49-F238E27FC236}">
                <a16:creationId xmlns:a16="http://schemas.microsoft.com/office/drawing/2014/main" id="{76C6A43A-541A-4125-A5BA-AAC069DFDE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8F70EB-42C6-44FA-8C22-8D5E00EDCEC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879164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332607-1920-45AF-856A-2D1465C8FD8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A4CCC7C-599F-4C87-9005-F7E3447AC1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7FDBC9A-F908-487E-8097-A70DEEC97052}"/>
              </a:ext>
            </a:extLst>
          </p:cNvPr>
          <p:cNvSpPr>
            <a:spLocks noGrp="1"/>
          </p:cNvSpPr>
          <p:nvPr>
            <p:ph type="dt" sz="half" idx="10"/>
          </p:nvPr>
        </p:nvSpPr>
        <p:spPr/>
        <p:txBody>
          <a:bodyPr/>
          <a:lstStyle/>
          <a:p>
            <a:fld id="{A3F3FD22-8DA5-4A0D-B0C7-5FB75CA198B4}" type="datetimeFigureOut">
              <a:rPr lang="en-GB" smtClean="0"/>
              <a:t>30/06/2026</a:t>
            </a:fld>
            <a:endParaRPr lang="en-GB"/>
          </a:p>
        </p:txBody>
      </p:sp>
      <p:sp>
        <p:nvSpPr>
          <p:cNvPr id="5" name="Footer Placeholder 4">
            <a:extLst>
              <a:ext uri="{FF2B5EF4-FFF2-40B4-BE49-F238E27FC236}">
                <a16:creationId xmlns:a16="http://schemas.microsoft.com/office/drawing/2014/main" id="{ECB33381-F2E8-4666-91CA-B3B2CCA681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8B9637-7F61-4904-AB13-6A0F9D31B971}"/>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574638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A3B14-0593-4FFE-96E7-1936F14BAA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9E2E840-7395-4089-96C4-6665DDC813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EACF6A-A470-43EE-80D4-6DB0F799A021}"/>
              </a:ext>
            </a:extLst>
          </p:cNvPr>
          <p:cNvSpPr>
            <a:spLocks noGrp="1"/>
          </p:cNvSpPr>
          <p:nvPr>
            <p:ph type="dt" sz="half" idx="10"/>
          </p:nvPr>
        </p:nvSpPr>
        <p:spPr/>
        <p:txBody>
          <a:bodyPr/>
          <a:lstStyle/>
          <a:p>
            <a:fld id="{A3F3FD22-8DA5-4A0D-B0C7-5FB75CA198B4}" type="datetimeFigureOut">
              <a:rPr lang="en-GB" smtClean="0"/>
              <a:t>30/06/2026</a:t>
            </a:fld>
            <a:endParaRPr lang="en-GB"/>
          </a:p>
        </p:txBody>
      </p:sp>
      <p:sp>
        <p:nvSpPr>
          <p:cNvPr id="5" name="Footer Placeholder 4">
            <a:extLst>
              <a:ext uri="{FF2B5EF4-FFF2-40B4-BE49-F238E27FC236}">
                <a16:creationId xmlns:a16="http://schemas.microsoft.com/office/drawing/2014/main" id="{D0F282AD-0654-43FA-AD50-6A8DFABDD1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BE7AA8-A3CB-4F87-BE94-23B60338102D}"/>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93817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4172D-7C8E-4703-B5EE-F6180B39D8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1F8B216-D888-479C-A36D-3EFCA15971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0C4AAA-F41B-4D64-85FC-5BBE773C5A3C}"/>
              </a:ext>
            </a:extLst>
          </p:cNvPr>
          <p:cNvSpPr>
            <a:spLocks noGrp="1"/>
          </p:cNvSpPr>
          <p:nvPr>
            <p:ph type="dt" sz="half" idx="10"/>
          </p:nvPr>
        </p:nvSpPr>
        <p:spPr/>
        <p:txBody>
          <a:bodyPr/>
          <a:lstStyle/>
          <a:p>
            <a:fld id="{A3F3FD22-8DA5-4A0D-B0C7-5FB75CA198B4}" type="datetimeFigureOut">
              <a:rPr lang="en-GB" smtClean="0"/>
              <a:t>30/06/2026</a:t>
            </a:fld>
            <a:endParaRPr lang="en-GB"/>
          </a:p>
        </p:txBody>
      </p:sp>
      <p:sp>
        <p:nvSpPr>
          <p:cNvPr id="5" name="Footer Placeholder 4">
            <a:extLst>
              <a:ext uri="{FF2B5EF4-FFF2-40B4-BE49-F238E27FC236}">
                <a16:creationId xmlns:a16="http://schemas.microsoft.com/office/drawing/2014/main" id="{97D5BC86-1C74-4A33-B6CD-E4255C8C52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E3B3EA-4297-456A-976E-A67081117BE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452300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C5162-1DEC-4475-B204-EDDB04BB780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D41F29A-E03E-4BE4-8CC5-EB0FF9592C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6E407E2-6B36-40E3-9C82-67372E1D13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F7ECA9F-0F21-45E0-97D9-702F8AA122A7}"/>
              </a:ext>
            </a:extLst>
          </p:cNvPr>
          <p:cNvSpPr>
            <a:spLocks noGrp="1"/>
          </p:cNvSpPr>
          <p:nvPr>
            <p:ph type="dt" sz="half" idx="10"/>
          </p:nvPr>
        </p:nvSpPr>
        <p:spPr/>
        <p:txBody>
          <a:bodyPr/>
          <a:lstStyle/>
          <a:p>
            <a:fld id="{A3F3FD22-8DA5-4A0D-B0C7-5FB75CA198B4}" type="datetimeFigureOut">
              <a:rPr lang="en-GB" smtClean="0"/>
              <a:t>30/06/2026</a:t>
            </a:fld>
            <a:endParaRPr lang="en-GB"/>
          </a:p>
        </p:txBody>
      </p:sp>
      <p:sp>
        <p:nvSpPr>
          <p:cNvPr id="6" name="Footer Placeholder 5">
            <a:extLst>
              <a:ext uri="{FF2B5EF4-FFF2-40B4-BE49-F238E27FC236}">
                <a16:creationId xmlns:a16="http://schemas.microsoft.com/office/drawing/2014/main" id="{0EA51CBF-667C-4F2C-904D-D75A2740B9E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89FCEA1-466E-4095-A114-950612639668}"/>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18936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93D5F-8D6B-4C80-835F-BDFD7D5277C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A1ED654-7156-45B6-9B65-CF402FDDB8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C40646-ADDB-4615-A503-535CA445898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7988355-B63A-4B73-8EC5-E0E5ABFE7E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E44B3D4-8541-4E46-889C-4FF00A33CA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0642F0A-184D-43A7-BF76-4C11C1DF9A9B}"/>
              </a:ext>
            </a:extLst>
          </p:cNvPr>
          <p:cNvSpPr>
            <a:spLocks noGrp="1"/>
          </p:cNvSpPr>
          <p:nvPr>
            <p:ph type="dt" sz="half" idx="10"/>
          </p:nvPr>
        </p:nvSpPr>
        <p:spPr/>
        <p:txBody>
          <a:bodyPr/>
          <a:lstStyle/>
          <a:p>
            <a:fld id="{A3F3FD22-8DA5-4A0D-B0C7-5FB75CA198B4}" type="datetimeFigureOut">
              <a:rPr lang="en-GB" smtClean="0"/>
              <a:t>30/06/2026</a:t>
            </a:fld>
            <a:endParaRPr lang="en-GB"/>
          </a:p>
        </p:txBody>
      </p:sp>
      <p:sp>
        <p:nvSpPr>
          <p:cNvPr id="8" name="Footer Placeholder 7">
            <a:extLst>
              <a:ext uri="{FF2B5EF4-FFF2-40B4-BE49-F238E27FC236}">
                <a16:creationId xmlns:a16="http://schemas.microsoft.com/office/drawing/2014/main" id="{E1730737-41E1-4CEF-B41E-B53EE0EB1EA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D5A6359-56E9-4BD5-A520-C477F0B4BE4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771743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75A43-F0A9-4C80-A2FE-D7AF925F81A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F684EB9-89A9-466D-8684-89D97D69B072}"/>
              </a:ext>
            </a:extLst>
          </p:cNvPr>
          <p:cNvSpPr>
            <a:spLocks noGrp="1"/>
          </p:cNvSpPr>
          <p:nvPr>
            <p:ph type="dt" sz="half" idx="10"/>
          </p:nvPr>
        </p:nvSpPr>
        <p:spPr/>
        <p:txBody>
          <a:bodyPr/>
          <a:lstStyle/>
          <a:p>
            <a:fld id="{A3F3FD22-8DA5-4A0D-B0C7-5FB75CA198B4}" type="datetimeFigureOut">
              <a:rPr lang="en-GB" smtClean="0"/>
              <a:t>30/06/2026</a:t>
            </a:fld>
            <a:endParaRPr lang="en-GB"/>
          </a:p>
        </p:txBody>
      </p:sp>
      <p:sp>
        <p:nvSpPr>
          <p:cNvPr id="4" name="Footer Placeholder 3">
            <a:extLst>
              <a:ext uri="{FF2B5EF4-FFF2-40B4-BE49-F238E27FC236}">
                <a16:creationId xmlns:a16="http://schemas.microsoft.com/office/drawing/2014/main" id="{D4EAE3F9-140D-4C8C-BCDC-DFFC553FA7A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CF52B3B-ECFC-4C3D-918D-CF8D893D07B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604012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9E8E27-F480-4FCE-BE83-D3458F83ECD5}"/>
              </a:ext>
            </a:extLst>
          </p:cNvPr>
          <p:cNvSpPr>
            <a:spLocks noGrp="1"/>
          </p:cNvSpPr>
          <p:nvPr>
            <p:ph type="dt" sz="half" idx="10"/>
          </p:nvPr>
        </p:nvSpPr>
        <p:spPr/>
        <p:txBody>
          <a:bodyPr/>
          <a:lstStyle/>
          <a:p>
            <a:fld id="{A3F3FD22-8DA5-4A0D-B0C7-5FB75CA198B4}" type="datetimeFigureOut">
              <a:rPr lang="en-GB" smtClean="0"/>
              <a:t>30/06/2026</a:t>
            </a:fld>
            <a:endParaRPr lang="en-GB"/>
          </a:p>
        </p:txBody>
      </p:sp>
      <p:sp>
        <p:nvSpPr>
          <p:cNvPr id="3" name="Footer Placeholder 2">
            <a:extLst>
              <a:ext uri="{FF2B5EF4-FFF2-40B4-BE49-F238E27FC236}">
                <a16:creationId xmlns:a16="http://schemas.microsoft.com/office/drawing/2014/main" id="{4BE7240C-3283-4654-B676-A2F15C61C8A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6D2BC8E-2185-46C6-B69B-F509D44E0A93}"/>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181302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BA114-FC7F-4B25-8808-1E717CCA44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D8513D6-B6DA-4D08-9A56-92A13539EC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11EC032-2EA3-44EC-B70B-B8AA8B9F9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F02AD7-7F36-4E51-AAA4-9D2C875DE68C}"/>
              </a:ext>
            </a:extLst>
          </p:cNvPr>
          <p:cNvSpPr>
            <a:spLocks noGrp="1"/>
          </p:cNvSpPr>
          <p:nvPr>
            <p:ph type="dt" sz="half" idx="10"/>
          </p:nvPr>
        </p:nvSpPr>
        <p:spPr/>
        <p:txBody>
          <a:bodyPr/>
          <a:lstStyle/>
          <a:p>
            <a:fld id="{A3F3FD22-8DA5-4A0D-B0C7-5FB75CA198B4}" type="datetimeFigureOut">
              <a:rPr lang="en-GB" smtClean="0"/>
              <a:t>30/06/2026</a:t>
            </a:fld>
            <a:endParaRPr lang="en-GB"/>
          </a:p>
        </p:txBody>
      </p:sp>
      <p:sp>
        <p:nvSpPr>
          <p:cNvPr id="6" name="Footer Placeholder 5">
            <a:extLst>
              <a:ext uri="{FF2B5EF4-FFF2-40B4-BE49-F238E27FC236}">
                <a16:creationId xmlns:a16="http://schemas.microsoft.com/office/drawing/2014/main" id="{85D23D26-6354-4586-BF4C-5560A54D8E9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FBAC9AE-6013-4511-BACF-B1CFCE41C49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994555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8BEF1-C91A-4414-BB57-3381F1C35B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62B6475-9293-4EA3-8A1D-1A5BB6600F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0A4E403-D3CF-47BA-89A7-518A69C04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754A09-DDFE-4534-A338-2EAFA0667671}"/>
              </a:ext>
            </a:extLst>
          </p:cNvPr>
          <p:cNvSpPr>
            <a:spLocks noGrp="1"/>
          </p:cNvSpPr>
          <p:nvPr>
            <p:ph type="dt" sz="half" idx="10"/>
          </p:nvPr>
        </p:nvSpPr>
        <p:spPr/>
        <p:txBody>
          <a:bodyPr/>
          <a:lstStyle/>
          <a:p>
            <a:fld id="{A3F3FD22-8DA5-4A0D-B0C7-5FB75CA198B4}" type="datetimeFigureOut">
              <a:rPr lang="en-GB" smtClean="0"/>
              <a:t>30/06/2026</a:t>
            </a:fld>
            <a:endParaRPr lang="en-GB"/>
          </a:p>
        </p:txBody>
      </p:sp>
      <p:sp>
        <p:nvSpPr>
          <p:cNvPr id="6" name="Footer Placeholder 5">
            <a:extLst>
              <a:ext uri="{FF2B5EF4-FFF2-40B4-BE49-F238E27FC236}">
                <a16:creationId xmlns:a16="http://schemas.microsoft.com/office/drawing/2014/main" id="{3B61DAB4-AE5C-472E-9F41-C804700A9BD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C3A8FC8-B12A-46F6-9AA4-1F5A530FC7EC}"/>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002125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2F45CB-D1B5-44F8-BD37-9349276CB0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EDC9E5D-E001-43A8-91C5-6B188D494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1F28A8-A1C9-4967-9CC8-12D0250143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F3FD22-8DA5-4A0D-B0C7-5FB75CA198B4}" type="datetimeFigureOut">
              <a:rPr lang="en-GB" smtClean="0"/>
              <a:t>30/06/2026</a:t>
            </a:fld>
            <a:endParaRPr lang="en-GB"/>
          </a:p>
        </p:txBody>
      </p:sp>
      <p:sp>
        <p:nvSpPr>
          <p:cNvPr id="5" name="Footer Placeholder 4">
            <a:extLst>
              <a:ext uri="{FF2B5EF4-FFF2-40B4-BE49-F238E27FC236}">
                <a16:creationId xmlns:a16="http://schemas.microsoft.com/office/drawing/2014/main" id="{F6396019-C229-45AD-B13C-7F52B514A3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D0C18FE-70C2-4687-8475-1D82CF79D9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160B18-23AC-48F4-9066-F7E55AB97DD2}" type="slidenum">
              <a:rPr lang="en-GB" smtClean="0"/>
              <a:t>‹#›</a:t>
            </a:fld>
            <a:endParaRPr lang="en-GB"/>
          </a:p>
        </p:txBody>
      </p:sp>
    </p:spTree>
    <p:extLst>
      <p:ext uri="{BB962C8B-B14F-4D97-AF65-F5344CB8AC3E}">
        <p14:creationId xmlns:p14="http://schemas.microsoft.com/office/powerpoint/2010/main" val="19684955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professionals.lincolnshire.gov.uk/homepage/54/graduated-approach-briefings"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image" Target="../media/image20.jpeg"/><Relationship Id="rId1" Type="http://schemas.openxmlformats.org/officeDocument/2006/relationships/slideLayout" Target="../slideLayouts/slideLayout1.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3" Type="http://schemas.openxmlformats.org/officeDocument/2006/relationships/hyperlink" Target="mailto:Karen.Donnelly@lincolnshire.gov.uk" TargetMode="External"/><Relationship Id="rId2" Type="http://schemas.openxmlformats.org/officeDocument/2006/relationships/hyperlink" Target="mailto:James.Morris2@lincolnshire.gov.uk" TargetMode="External"/><Relationship Id="rId1" Type="http://schemas.openxmlformats.org/officeDocument/2006/relationships/slideLayout" Target="../slideLayouts/slideLayout2.xml"/><Relationship Id="rId4" Type="http://schemas.openxmlformats.org/officeDocument/2006/relationships/hyperlink" Target="mailto:Karen.Richardson3@lincolnshire.gov.uk"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hyperlink" Target="mailto:VirtualSchool@Lincolnshire.gov.uk" TargetMode="External"/><Relationship Id="rId4" Type="http://schemas.openxmlformats.org/officeDocument/2006/relationships/hyperlink" Target="https://www.gov.uk/government/publications/virtual-school-head-role-extension-to-children-with-a-social-worker/promoting-the-education-of-children-with-a-social-worker-and-children-in-kinship-care-arrangements-virtual-school-head-role-extension"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hyperlink" Target="mailto:VirtualSchoolTraining@lincolnshire.gov.uk"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padlet.com/LCCVirtualSchool/lincolnshire-virtual-school-jjr2s04bn17qq1t3"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hyperlink" Target="mailto:jenny.murray@lincolnshire.gov.uk" TargetMode="External"/><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hyperlink" Target="mailto:Dyslexiaoutreach@lincolnshire.gov.uk" TargetMode="External"/><Relationship Id="rId4" Type="http://schemas.openxmlformats.org/officeDocument/2006/relationships/hyperlink" Target="mailto:helena.sharman@lincolnshire.gov.uk"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6.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hyperlink" Target="mailto:jane.mcwatt@lincolnshire.gov.uk" TargetMode="External"/><Relationship Id="rId4" Type="http://schemas.openxmlformats.org/officeDocument/2006/relationships/image" Target="../media/image14.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26357"/>
            <a:ext cx="12221363" cy="2231643"/>
          </a:xfrm>
          <a:prstGeom prst="rect">
            <a:avLst/>
          </a:prstGeom>
        </p:spPr>
      </p:pic>
      <p:sp>
        <p:nvSpPr>
          <p:cNvPr id="2" name="Title 1"/>
          <p:cNvSpPr>
            <a:spLocks noGrp="1"/>
          </p:cNvSpPr>
          <p:nvPr>
            <p:ph type="title"/>
          </p:nvPr>
        </p:nvSpPr>
        <p:spPr>
          <a:xfrm>
            <a:off x="0" y="338668"/>
            <a:ext cx="11491748" cy="1642318"/>
          </a:xfrm>
        </p:spPr>
        <p:txBody>
          <a:bodyPr>
            <a:normAutofit/>
          </a:bodyPr>
          <a:lstStyle/>
          <a:p>
            <a:pPr algn="ctr"/>
            <a:r>
              <a:rPr lang="en-GB" dirty="0"/>
              <a:t>Graduated Approach Briefings</a:t>
            </a:r>
            <a:endParaRPr lang="en-GB" dirty="0">
              <a:solidFill>
                <a:schemeClr val="accent3">
                  <a:lumMod val="75000"/>
                </a:schemeClr>
              </a:solidFill>
            </a:endParaRPr>
          </a:p>
        </p:txBody>
      </p:sp>
      <p:sp>
        <p:nvSpPr>
          <p:cNvPr id="8" name="Subtitle 2"/>
          <p:cNvSpPr txBox="1">
            <a:spLocks/>
          </p:cNvSpPr>
          <p:nvPr/>
        </p:nvSpPr>
        <p:spPr>
          <a:xfrm>
            <a:off x="2091267" y="1746743"/>
            <a:ext cx="7042134" cy="26559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400" dirty="0">
                <a:latin typeface="+mj-lt"/>
              </a:rPr>
              <a:t>June/July 2026</a:t>
            </a:r>
          </a:p>
          <a:p>
            <a:pPr marL="0" indent="0" algn="ctr">
              <a:buNone/>
            </a:pPr>
            <a:r>
              <a:rPr lang="en-GB" sz="4400" dirty="0">
                <a:latin typeface="+mj-lt"/>
              </a:rPr>
              <a:t>Notices </a:t>
            </a:r>
          </a:p>
        </p:txBody>
      </p:sp>
    </p:spTree>
    <p:extLst>
      <p:ext uri="{BB962C8B-B14F-4D97-AF65-F5344CB8AC3E}">
        <p14:creationId xmlns:p14="http://schemas.microsoft.com/office/powerpoint/2010/main" val="36897795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E061222-CCE5-83E4-6447-C464A6E31213}"/>
              </a:ext>
            </a:extLst>
          </p:cNvPr>
          <p:cNvPicPr>
            <a:picLocks noChangeAspect="1"/>
          </p:cNvPicPr>
          <p:nvPr/>
        </p:nvPicPr>
        <p:blipFill>
          <a:blip r:embed="rId2"/>
          <a:stretch>
            <a:fillRect/>
          </a:stretch>
        </p:blipFill>
        <p:spPr>
          <a:xfrm>
            <a:off x="372884" y="254995"/>
            <a:ext cx="11446232" cy="6348010"/>
          </a:xfrm>
          <a:prstGeom prst="rect">
            <a:avLst/>
          </a:prstGeom>
        </p:spPr>
      </p:pic>
    </p:spTree>
    <p:extLst>
      <p:ext uri="{BB962C8B-B14F-4D97-AF65-F5344CB8AC3E}">
        <p14:creationId xmlns:p14="http://schemas.microsoft.com/office/powerpoint/2010/main" val="3904299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2AB5501-ADCE-E889-5EBB-F32124429A7E}"/>
              </a:ext>
            </a:extLst>
          </p:cNvPr>
          <p:cNvPicPr>
            <a:picLocks noChangeAspect="1"/>
          </p:cNvPicPr>
          <p:nvPr/>
        </p:nvPicPr>
        <p:blipFill>
          <a:blip r:embed="rId2"/>
          <a:stretch>
            <a:fillRect/>
          </a:stretch>
        </p:blipFill>
        <p:spPr>
          <a:xfrm>
            <a:off x="334780" y="201650"/>
            <a:ext cx="11522439" cy="6454699"/>
          </a:xfrm>
          <a:prstGeom prst="rect">
            <a:avLst/>
          </a:prstGeom>
        </p:spPr>
      </p:pic>
    </p:spTree>
    <p:extLst>
      <p:ext uri="{BB962C8B-B14F-4D97-AF65-F5344CB8AC3E}">
        <p14:creationId xmlns:p14="http://schemas.microsoft.com/office/powerpoint/2010/main" val="11398640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330529"/>
            <a:ext cx="11117494" cy="1325563"/>
          </a:xfrm>
        </p:spPr>
        <p:txBody>
          <a:bodyPr>
            <a:normAutofit/>
          </a:bodyPr>
          <a:lstStyle/>
          <a:p>
            <a:r>
              <a:rPr lang="en-GB" dirty="0"/>
              <a:t>Presentations and Videos will be available from </a:t>
            </a:r>
            <a:br>
              <a:rPr lang="en-GB" dirty="0"/>
            </a:br>
            <a:r>
              <a:rPr lang="en-GB" dirty="0"/>
              <a:t> 20</a:t>
            </a:r>
            <a:r>
              <a:rPr lang="en-GB" baseline="30000" dirty="0"/>
              <a:t>th </a:t>
            </a:r>
            <a:r>
              <a:rPr lang="en-GB" dirty="0"/>
              <a:t>July 2026</a:t>
            </a:r>
          </a:p>
        </p:txBody>
      </p:sp>
      <p:sp>
        <p:nvSpPr>
          <p:cNvPr id="3" name="TextBox 2">
            <a:extLst>
              <a:ext uri="{FF2B5EF4-FFF2-40B4-BE49-F238E27FC236}">
                <a16:creationId xmlns:a16="http://schemas.microsoft.com/office/drawing/2014/main" id="{D2D56A3B-EFE4-481C-96C8-8ADBB3124AFC}"/>
              </a:ext>
            </a:extLst>
          </p:cNvPr>
          <p:cNvSpPr txBox="1"/>
          <p:nvPr/>
        </p:nvSpPr>
        <p:spPr>
          <a:xfrm>
            <a:off x="233050" y="2004050"/>
            <a:ext cx="7235899" cy="2677656"/>
          </a:xfrm>
          <a:prstGeom prst="rect">
            <a:avLst/>
          </a:prstGeom>
          <a:noFill/>
        </p:spPr>
        <p:txBody>
          <a:bodyPr wrap="square" rtlCol="0">
            <a:spAutoFit/>
          </a:bodyPr>
          <a:lstStyle/>
          <a:p>
            <a:pPr marL="285750"/>
            <a:r>
              <a:rPr lang="en-GB" sz="2400" dirty="0">
                <a:latin typeface="Calibri" panose="020F0502020204030204" pitchFamily="34" charset="0"/>
              </a:rPr>
              <a:t>Remember to visit the Graduated Approach Briefings page on the Local Offer so that you can view the presentations and videos for this round of briefings and any from the previous academic year.</a:t>
            </a:r>
          </a:p>
          <a:p>
            <a:pPr marL="285750"/>
            <a:endParaRPr lang="en-GB" sz="2400" dirty="0">
              <a:latin typeface="Calibri" panose="020F0502020204030204" pitchFamily="34" charset="0"/>
            </a:endParaRPr>
          </a:p>
          <a:p>
            <a:pPr marL="285750"/>
            <a:r>
              <a:rPr lang="en-US" sz="2400" dirty="0">
                <a:hlinkClick r:id="rId3"/>
              </a:rPr>
              <a:t>Graduated approach briefings – Professional resources (lincolnshire.gov.uk)</a:t>
            </a:r>
            <a:endParaRPr lang="en-GB" sz="2400" dirty="0">
              <a:latin typeface="Calibri" panose="020F0502020204030204" pitchFamily="34" charset="0"/>
            </a:endParaRPr>
          </a:p>
        </p:txBody>
      </p:sp>
      <p:pic>
        <p:nvPicPr>
          <p:cNvPr id="1026" name="Picture 2" descr="directory">
            <a:extLst>
              <a:ext uri="{FF2B5EF4-FFF2-40B4-BE49-F238E27FC236}">
                <a16:creationId xmlns:a16="http://schemas.microsoft.com/office/drawing/2014/main" id="{28BCA206-1B9D-4EFB-8CF4-D6DDAD6A65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40156" y="2004050"/>
            <a:ext cx="3810000"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27664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8">
            <a:extLst>
              <a:ext uri="{FF2B5EF4-FFF2-40B4-BE49-F238E27FC236}">
                <a16:creationId xmlns:a16="http://schemas.microsoft.com/office/drawing/2014/main" id="{0E4289F7-8444-423D-BD7B-E35B290BD605}"/>
              </a:ext>
            </a:extLst>
          </p:cNvPr>
          <p:cNvGrpSpPr>
            <a:grpSpLocks/>
          </p:cNvGrpSpPr>
          <p:nvPr/>
        </p:nvGrpSpPr>
        <p:grpSpPr bwMode="auto">
          <a:xfrm>
            <a:off x="1889342" y="152400"/>
            <a:ext cx="8349055" cy="967188"/>
            <a:chOff x="-282" y="294"/>
            <a:chExt cx="13891" cy="1350"/>
          </a:xfrm>
        </p:grpSpPr>
        <p:sp>
          <p:nvSpPr>
            <p:cNvPr id="12" name="Rounded Rectangle 7">
              <a:extLst>
                <a:ext uri="{FF2B5EF4-FFF2-40B4-BE49-F238E27FC236}">
                  <a16:creationId xmlns:a16="http://schemas.microsoft.com/office/drawing/2014/main" id="{9863923F-098A-429F-ACA7-8A0C9CD26950}"/>
                </a:ext>
              </a:extLst>
            </p:cNvPr>
            <p:cNvSpPr>
              <a:spLocks noChangeArrowheads="1"/>
            </p:cNvSpPr>
            <p:nvPr/>
          </p:nvSpPr>
          <p:spPr bwMode="auto">
            <a:xfrm>
              <a:off x="-282" y="294"/>
              <a:ext cx="13891" cy="1350"/>
            </a:xfrm>
            <a:prstGeom prst="roundRect">
              <a:avLst>
                <a:gd name="adj" fmla="val 16667"/>
              </a:avLst>
            </a:prstGeom>
            <a:solidFill>
              <a:srgbClr val="F9E19F"/>
            </a:solidFill>
            <a:ln w="19050" algn="in">
              <a:solidFill>
                <a:srgbClr val="940000"/>
              </a:solidFill>
              <a:round/>
              <a:headEnd/>
              <a:tailEnd/>
            </a:ln>
            <a:effectLst/>
            <a:extLs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n-GB" dirty="0"/>
            </a:p>
          </p:txBody>
        </p:sp>
        <p:grpSp>
          <p:nvGrpSpPr>
            <p:cNvPr id="13" name="Group 10">
              <a:extLst>
                <a:ext uri="{FF2B5EF4-FFF2-40B4-BE49-F238E27FC236}">
                  <a16:creationId xmlns:a16="http://schemas.microsoft.com/office/drawing/2014/main" id="{76480F31-DF11-4A3C-8DDE-97C934E5DBB0}"/>
                </a:ext>
              </a:extLst>
            </p:cNvPr>
            <p:cNvGrpSpPr>
              <a:grpSpLocks/>
            </p:cNvGrpSpPr>
            <p:nvPr/>
          </p:nvGrpSpPr>
          <p:grpSpPr bwMode="auto">
            <a:xfrm>
              <a:off x="1856" y="678"/>
              <a:ext cx="9411" cy="723"/>
              <a:chOff x="1912" y="648"/>
              <a:chExt cx="9411" cy="723"/>
            </a:xfrm>
          </p:grpSpPr>
          <p:sp>
            <p:nvSpPr>
              <p:cNvPr id="14" name="WordArt 11">
                <a:extLst>
                  <a:ext uri="{FF2B5EF4-FFF2-40B4-BE49-F238E27FC236}">
                    <a16:creationId xmlns:a16="http://schemas.microsoft.com/office/drawing/2014/main" id="{7F002050-2CCE-442C-8519-412105E14F70}"/>
                  </a:ext>
                </a:extLst>
              </p:cNvPr>
              <p:cNvSpPr>
                <a:spLocks noChangeArrowheads="1" noChangeShapeType="1" noTextEdit="1"/>
              </p:cNvSpPr>
              <p:nvPr/>
            </p:nvSpPr>
            <p:spPr bwMode="auto">
              <a:xfrm>
                <a:off x="1940" y="671"/>
                <a:ext cx="9383" cy="70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rtl="0">
                  <a:buNone/>
                </a:pPr>
                <a:r>
                  <a:rPr lang="en-GB" sz="3600" b="1" kern="10" dirty="0">
                    <a:ln w="15875">
                      <a:solidFill>
                        <a:srgbClr val="7B7B7B"/>
                      </a:solidFill>
                      <a:round/>
                      <a:headEnd/>
                      <a:tailEnd/>
                    </a:ln>
                    <a:solidFill>
                      <a:srgbClr val="7B7B7B"/>
                    </a:solidFill>
                    <a:latin typeface="Amaranth" panose="02000503050000020004" pitchFamily="2" charset="0"/>
                  </a:rPr>
                  <a:t>Lincolnshire Parent Carer Forum</a:t>
                </a:r>
              </a:p>
            </p:txBody>
          </p:sp>
          <p:sp>
            <p:nvSpPr>
              <p:cNvPr id="15" name="WordArt 12">
                <a:extLst>
                  <a:ext uri="{FF2B5EF4-FFF2-40B4-BE49-F238E27FC236}">
                    <a16:creationId xmlns:a16="http://schemas.microsoft.com/office/drawing/2014/main" id="{0C20882C-053B-4630-923C-CBB1A5A9AFFD}"/>
                  </a:ext>
                </a:extLst>
              </p:cNvPr>
              <p:cNvSpPr>
                <a:spLocks noChangeArrowheads="1" noChangeShapeType="1" noTextEdit="1"/>
              </p:cNvSpPr>
              <p:nvPr/>
            </p:nvSpPr>
            <p:spPr bwMode="auto">
              <a:xfrm>
                <a:off x="1912" y="648"/>
                <a:ext cx="9383" cy="699"/>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rtl="0">
                  <a:buNone/>
                </a:pPr>
                <a:r>
                  <a:rPr lang="en-GB" sz="3600" b="1" kern="10" dirty="0">
                    <a:ln w="15875">
                      <a:solidFill>
                        <a:srgbClr val="AF0039"/>
                      </a:solidFill>
                      <a:round/>
                      <a:headEnd/>
                      <a:tailEnd/>
                    </a:ln>
                    <a:solidFill>
                      <a:srgbClr val="AF0039"/>
                    </a:solidFill>
                    <a:latin typeface="Amaranth" panose="02000503050000020004" pitchFamily="2" charset="0"/>
                  </a:rPr>
                  <a:t>Lincolnshire Parent Carer Forum</a:t>
                </a:r>
              </a:p>
            </p:txBody>
          </p:sp>
        </p:grpSp>
        <p:pic>
          <p:nvPicPr>
            <p:cNvPr id="2061" name="Picture 13">
              <a:extLst>
                <a:ext uri="{FF2B5EF4-FFF2-40B4-BE49-F238E27FC236}">
                  <a16:creationId xmlns:a16="http://schemas.microsoft.com/office/drawing/2014/main" id="{A3244918-774F-471E-B4A8-CEB6AE38BD4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5" y="366"/>
              <a:ext cx="1240" cy="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Rectangle 1">
            <a:extLst>
              <a:ext uri="{FF2B5EF4-FFF2-40B4-BE49-F238E27FC236}">
                <a16:creationId xmlns:a16="http://schemas.microsoft.com/office/drawing/2014/main" id="{8C3BE880-CAAE-EB95-7074-96C7A9C02CFC}"/>
              </a:ext>
            </a:extLst>
          </p:cNvPr>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7" name="Rectangle 2">
            <a:extLst>
              <a:ext uri="{FF2B5EF4-FFF2-40B4-BE49-F238E27FC236}">
                <a16:creationId xmlns:a16="http://schemas.microsoft.com/office/drawing/2014/main" id="{A4DEE1F0-E7AB-E3ED-D4B8-77EFF5D1BCE2}"/>
              </a:ext>
            </a:extLst>
          </p:cNvPr>
          <p:cNvSpPr>
            <a:spLocks noChangeArrowheads="1"/>
          </p:cNvSpPr>
          <p:nvPr/>
        </p:nvSpPr>
        <p:spPr bwMode="auto">
          <a:xfrm>
            <a:off x="1676401" y="-322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9" name="Rectangle 3">
            <a:extLst>
              <a:ext uri="{FF2B5EF4-FFF2-40B4-BE49-F238E27FC236}">
                <a16:creationId xmlns:a16="http://schemas.microsoft.com/office/drawing/2014/main" id="{4CB9409A-0042-ECAB-E898-72664046743D}"/>
              </a:ext>
            </a:extLst>
          </p:cNvPr>
          <p:cNvSpPr>
            <a:spLocks noChangeArrowheads="1"/>
          </p:cNvSpPr>
          <p:nvPr/>
        </p:nvSpPr>
        <p:spPr bwMode="auto">
          <a:xfrm>
            <a:off x="1828801" y="1201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0" name="Subtitle 19">
            <a:extLst>
              <a:ext uri="{FF2B5EF4-FFF2-40B4-BE49-F238E27FC236}">
                <a16:creationId xmlns:a16="http://schemas.microsoft.com/office/drawing/2014/main" id="{F2FA2E02-1191-E5DB-C972-8B3CA6DDEC63}"/>
              </a:ext>
            </a:extLst>
          </p:cNvPr>
          <p:cNvSpPr>
            <a:spLocks noGrp="1"/>
          </p:cNvSpPr>
          <p:nvPr>
            <p:ph type="subTitle" idx="1"/>
          </p:nvPr>
        </p:nvSpPr>
        <p:spPr>
          <a:xfrm>
            <a:off x="1524000" y="1190715"/>
            <a:ext cx="9144000" cy="5362479"/>
          </a:xfrm>
          <a:solidFill>
            <a:schemeClr val="accent6">
              <a:lumMod val="20000"/>
              <a:lumOff val="80000"/>
            </a:schemeClr>
          </a:solidFill>
        </p:spPr>
        <p:txBody>
          <a:bodyPr/>
          <a:lstStyle/>
          <a:p>
            <a:endParaRPr lang="en-GB" dirty="0"/>
          </a:p>
        </p:txBody>
      </p:sp>
      <p:pic>
        <p:nvPicPr>
          <p:cNvPr id="6" name="Content Placeholder 5">
            <a:extLst>
              <a:ext uri="{FF2B5EF4-FFF2-40B4-BE49-F238E27FC236}">
                <a16:creationId xmlns:a16="http://schemas.microsoft.com/office/drawing/2014/main" id="{B912E9D8-8A50-5E65-1E0A-3DB5197DF586}"/>
              </a:ext>
            </a:extLst>
          </p:cNvPr>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1889341" y="1507748"/>
            <a:ext cx="2195736" cy="2397987"/>
          </a:xfrm>
        </p:spPr>
      </p:pic>
      <p:pic>
        <p:nvPicPr>
          <p:cNvPr id="16" name="Picture 15">
            <a:extLst>
              <a:ext uri="{FF2B5EF4-FFF2-40B4-BE49-F238E27FC236}">
                <a16:creationId xmlns:a16="http://schemas.microsoft.com/office/drawing/2014/main" id="{75443A61-9852-530F-6DDD-B7D3A8A4E6E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43341" y="1507747"/>
            <a:ext cx="2464508" cy="2065992"/>
          </a:xfrm>
          <a:prstGeom prst="rect">
            <a:avLst/>
          </a:prstGeom>
        </p:spPr>
      </p:pic>
      <p:pic>
        <p:nvPicPr>
          <p:cNvPr id="4" name="Picture 3">
            <a:extLst>
              <a:ext uri="{FF2B5EF4-FFF2-40B4-BE49-F238E27FC236}">
                <a16:creationId xmlns:a16="http://schemas.microsoft.com/office/drawing/2014/main" id="{6144BBF8-6EF5-5467-4480-F9CFC905E0B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48976" y="4480445"/>
            <a:ext cx="2484599" cy="2082834"/>
          </a:xfrm>
          <a:prstGeom prst="rect">
            <a:avLst/>
          </a:prstGeom>
        </p:spPr>
      </p:pic>
      <p:pic>
        <p:nvPicPr>
          <p:cNvPr id="8" name="Picture 7">
            <a:extLst>
              <a:ext uri="{FF2B5EF4-FFF2-40B4-BE49-F238E27FC236}">
                <a16:creationId xmlns:a16="http://schemas.microsoft.com/office/drawing/2014/main" id="{C6A5BAC4-D31C-444D-FD0A-7752B38A18A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95302" y="1716284"/>
            <a:ext cx="3034808" cy="4293096"/>
          </a:xfrm>
          <a:prstGeom prst="rect">
            <a:avLst/>
          </a:prstGeom>
        </p:spPr>
      </p:pic>
      <p:pic>
        <p:nvPicPr>
          <p:cNvPr id="18" name="Picture 17">
            <a:extLst>
              <a:ext uri="{FF2B5EF4-FFF2-40B4-BE49-F238E27FC236}">
                <a16:creationId xmlns:a16="http://schemas.microsoft.com/office/drawing/2014/main" id="{EF96196E-3BE5-10CE-A0DA-B4A7C27668D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99445" y="4459652"/>
            <a:ext cx="2497371" cy="2093541"/>
          </a:xfrm>
          <a:prstGeom prst="rect">
            <a:avLst/>
          </a:prstGeom>
        </p:spPr>
      </p:pic>
    </p:spTree>
    <p:extLst>
      <p:ext uri="{BB962C8B-B14F-4D97-AF65-F5344CB8AC3E}">
        <p14:creationId xmlns:p14="http://schemas.microsoft.com/office/powerpoint/2010/main" val="3989055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677991-ED15-AE6A-8B20-D7E8BFB23F58}"/>
              </a:ext>
            </a:extLst>
          </p:cNvPr>
          <p:cNvSpPr>
            <a:spLocks noGrp="1"/>
          </p:cNvSpPr>
          <p:nvPr>
            <p:ph type="title"/>
          </p:nvPr>
        </p:nvSpPr>
        <p:spPr>
          <a:xfrm>
            <a:off x="1371599" y="294538"/>
            <a:ext cx="9895951" cy="1033669"/>
          </a:xfrm>
        </p:spPr>
        <p:txBody>
          <a:bodyPr>
            <a:normAutofit/>
          </a:bodyPr>
          <a:lstStyle/>
          <a:p>
            <a:r>
              <a:rPr lang="en-GB" sz="4000" dirty="0">
                <a:solidFill>
                  <a:srgbClr val="FFFFFF"/>
                </a:solidFill>
              </a:rPr>
              <a:t>Graduated Approach Briefings </a:t>
            </a:r>
          </a:p>
        </p:txBody>
      </p:sp>
      <p:sp>
        <p:nvSpPr>
          <p:cNvPr id="3" name="Content Placeholder 2">
            <a:extLst>
              <a:ext uri="{FF2B5EF4-FFF2-40B4-BE49-F238E27FC236}">
                <a16:creationId xmlns:a16="http://schemas.microsoft.com/office/drawing/2014/main" id="{C1A89D83-BA59-2204-FF69-C3667FCD2740}"/>
              </a:ext>
            </a:extLst>
          </p:cNvPr>
          <p:cNvSpPr>
            <a:spLocks noGrp="1"/>
          </p:cNvSpPr>
          <p:nvPr>
            <p:ph idx="1"/>
          </p:nvPr>
        </p:nvSpPr>
        <p:spPr>
          <a:xfrm>
            <a:off x="609601" y="1769533"/>
            <a:ext cx="10879666" cy="4546600"/>
          </a:xfrm>
        </p:spPr>
        <p:txBody>
          <a:bodyPr anchor="ctr">
            <a:normAutofit/>
          </a:bodyPr>
          <a:lstStyle/>
          <a:p>
            <a:r>
              <a:rPr lang="en-GB" sz="2400" dirty="0"/>
              <a:t>Run by the Inclusion Team:</a:t>
            </a:r>
          </a:p>
          <a:p>
            <a:r>
              <a:rPr lang="en-GB" sz="2400" dirty="0">
                <a:hlinkClick r:id="rId2"/>
              </a:rPr>
              <a:t>James.Morris2@lincolnshire.gov.uk</a:t>
            </a:r>
            <a:r>
              <a:rPr lang="en-GB" sz="2400" dirty="0"/>
              <a:t>  – Quality and Effectiveness Lead</a:t>
            </a:r>
          </a:p>
          <a:p>
            <a:r>
              <a:rPr lang="en-GB" sz="2400" dirty="0">
                <a:hlinkClick r:id="rId3"/>
              </a:rPr>
              <a:t>Karen.Donnelly@lincolnshire.gov.uk</a:t>
            </a:r>
            <a:r>
              <a:rPr lang="en-GB" sz="2400" dirty="0"/>
              <a:t> – Specialist Teaching Teams</a:t>
            </a:r>
          </a:p>
          <a:p>
            <a:r>
              <a:rPr lang="en-GB" sz="2400" dirty="0">
                <a:hlinkClick r:id="rId4"/>
              </a:rPr>
              <a:t>Karen.Richardson3@lincolnshire.gov.uk</a:t>
            </a:r>
            <a:r>
              <a:rPr lang="en-GB" sz="2400" dirty="0"/>
              <a:t> – PRT, AskSALL, Inclusion</a:t>
            </a:r>
          </a:p>
          <a:p>
            <a:endParaRPr lang="en-GB" sz="2400" dirty="0"/>
          </a:p>
          <a:p>
            <a:r>
              <a:rPr lang="en-GB" sz="2400" dirty="0"/>
              <a:t>The agenda is set following requests from SENCOs so please email with content suggestions.</a:t>
            </a:r>
          </a:p>
          <a:p>
            <a:r>
              <a:rPr lang="en-GB" sz="2400" dirty="0"/>
              <a:t>We are very keen to have SENCOs share examples of good practice – what is working well in your school???</a:t>
            </a:r>
          </a:p>
          <a:p>
            <a:r>
              <a:rPr lang="en-GB" sz="2400" dirty="0"/>
              <a:t>Please make sure BS-SEND has your up-to-date email address </a:t>
            </a:r>
          </a:p>
        </p:txBody>
      </p:sp>
    </p:spTree>
    <p:extLst>
      <p:ext uri="{BB962C8B-B14F-4D97-AF65-F5344CB8AC3E}">
        <p14:creationId xmlns:p14="http://schemas.microsoft.com/office/powerpoint/2010/main" val="3042645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0286" y="-238539"/>
            <a:ext cx="9144000" cy="6858000"/>
          </a:xfrm>
          <a:prstGeom prst="rect">
            <a:avLst/>
          </a:prstGeom>
        </p:spPr>
      </p:pic>
      <p:sp>
        <p:nvSpPr>
          <p:cNvPr id="5" name="Title 1"/>
          <p:cNvSpPr txBox="1">
            <a:spLocks/>
          </p:cNvSpPr>
          <p:nvPr/>
        </p:nvSpPr>
        <p:spPr>
          <a:xfrm>
            <a:off x="7243639" y="-558147"/>
            <a:ext cx="4923654" cy="6858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1800" dirty="0">
                <a:latin typeface="Aptos" panose="020B0004020202020204" pitchFamily="34" charset="0"/>
              </a:rPr>
              <a:t>More information on the role of the Virtual School can be </a:t>
            </a:r>
          </a:p>
          <a:p>
            <a:pPr algn="l"/>
            <a:r>
              <a:rPr lang="en-GB" sz="1800" dirty="0">
                <a:latin typeface="Aptos" panose="020B0004020202020204" pitchFamily="34" charset="0"/>
              </a:rPr>
              <a:t>found at: </a:t>
            </a:r>
            <a:r>
              <a:rPr lang="en-GB" sz="1800" dirty="0">
                <a:latin typeface="Aptos" panose="020B0004020202020204" pitchFamily="34" charset="0"/>
                <a:hlinkClick r:id="rId4"/>
              </a:rPr>
              <a:t>Promoting the education of children with a social worker and children in kinship care arrangements: virtual school head role extension - GOV.UK (www.gov.uk)</a:t>
            </a:r>
            <a:r>
              <a:rPr lang="en-GB" sz="1800" dirty="0">
                <a:latin typeface="Aptos" panose="020B0004020202020204" pitchFamily="34" charset="0"/>
              </a:rPr>
              <a:t> </a:t>
            </a:r>
          </a:p>
          <a:p>
            <a:pPr algn="l"/>
            <a:endParaRPr lang="en-GB" sz="1800" dirty="0">
              <a:latin typeface="Aptos" panose="020B0004020202020204" pitchFamily="34" charset="0"/>
            </a:endParaRPr>
          </a:p>
          <a:p>
            <a:pPr algn="l"/>
            <a:endParaRPr lang="en-GB" sz="1800" dirty="0">
              <a:latin typeface="Aptos" panose="020B0004020202020204" pitchFamily="34" charset="0"/>
            </a:endParaRPr>
          </a:p>
          <a:p>
            <a:pPr algn="l"/>
            <a:r>
              <a:rPr lang="en-GB" sz="1800" dirty="0">
                <a:effectLst/>
                <a:latin typeface="Aptos" panose="020B0004020202020204" pitchFamily="34" charset="0"/>
                <a:ea typeface="Calibri" panose="020F0502020204030204" pitchFamily="34" charset="0"/>
                <a:cs typeface="Calibri" panose="020F0502020204030204" pitchFamily="34" charset="0"/>
              </a:rPr>
              <a:t>Please don’t hesitate to contact us for any </a:t>
            </a:r>
            <a:r>
              <a:rPr lang="en-GB" sz="1800" dirty="0" err="1">
                <a:effectLst/>
                <a:latin typeface="Aptos" panose="020B0004020202020204" pitchFamily="34" charset="0"/>
                <a:ea typeface="Calibri" panose="020F0502020204030204" pitchFamily="34" charset="0"/>
                <a:cs typeface="Calibri" panose="020F0502020204030204" pitchFamily="34" charset="0"/>
              </a:rPr>
              <a:t>CiC</a:t>
            </a:r>
            <a:r>
              <a:rPr lang="en-GB" sz="1800" dirty="0">
                <a:effectLst/>
                <a:latin typeface="Aptos" panose="020B0004020202020204" pitchFamily="34" charset="0"/>
                <a:ea typeface="Calibri" panose="020F0502020204030204" pitchFamily="34" charset="0"/>
                <a:cs typeface="Calibri" panose="020F0502020204030204" pitchFamily="34" charset="0"/>
              </a:rPr>
              <a:t>, CWSW, PLAC and Kinship care guidance: </a:t>
            </a:r>
            <a:r>
              <a:rPr lang="en-GB" sz="1800" dirty="0">
                <a:effectLst/>
                <a:latin typeface="Aptos" panose="020B0004020202020204" pitchFamily="34" charset="0"/>
                <a:ea typeface="Calibri" panose="020F0502020204030204" pitchFamily="34" charset="0"/>
                <a:cs typeface="Calibri" panose="020F0502020204030204" pitchFamily="34" charset="0"/>
                <a:hlinkClick r:id="rId5"/>
              </a:rPr>
              <a:t>VirtualSchool@Lincolnshire.gov.uk</a:t>
            </a:r>
            <a:r>
              <a:rPr lang="en-GB" sz="1800" dirty="0">
                <a:latin typeface="Aptos" panose="020B0004020202020204" pitchFamily="34" charset="0"/>
                <a:ea typeface="Calibri" panose="020F0502020204030204" pitchFamily="34" charset="0"/>
                <a:cs typeface="Calibri" panose="020F0502020204030204" pitchFamily="34" charset="0"/>
              </a:rPr>
              <a:t> or contact your co-ordinator directly.</a:t>
            </a:r>
            <a:endParaRPr lang="en-GB" sz="1800" dirty="0">
              <a:effectLst/>
              <a:latin typeface="Aptos" panose="020B0004020202020204" pitchFamily="34" charset="0"/>
              <a:ea typeface="Calibri" panose="020F0502020204030204" pitchFamily="34" charset="0"/>
              <a:cs typeface="Calibri" panose="020F0502020204030204" pitchFamily="34" charset="0"/>
            </a:endParaRPr>
          </a:p>
          <a:p>
            <a:pPr algn="l"/>
            <a:endParaRPr lang="en-GB" sz="1800" b="1" dirty="0">
              <a:solidFill>
                <a:schemeClr val="bg1"/>
              </a:solidFill>
              <a:latin typeface="Aptos" panose="020B0004020202020204" pitchFamily="34" charset="0"/>
              <a:ea typeface="ＭＳ Ｐゴシック" charset="0"/>
              <a:cs typeface="Open Sans"/>
            </a:endParaRPr>
          </a:p>
        </p:txBody>
      </p:sp>
      <p:pic>
        <p:nvPicPr>
          <p:cNvPr id="4" name="Picture 3">
            <a:extLst>
              <a:ext uri="{FF2B5EF4-FFF2-40B4-BE49-F238E27FC236}">
                <a16:creationId xmlns:a16="http://schemas.microsoft.com/office/drawing/2014/main" id="{358A9B50-07A5-5EEF-E59C-3D3A070DCA0F}"/>
              </a:ext>
            </a:extLst>
          </p:cNvPr>
          <p:cNvPicPr>
            <a:picLocks noChangeAspect="1"/>
          </p:cNvPicPr>
          <p:nvPr/>
        </p:nvPicPr>
        <p:blipFill>
          <a:blip r:embed="rId6"/>
          <a:stretch>
            <a:fillRect/>
          </a:stretch>
        </p:blipFill>
        <p:spPr>
          <a:xfrm>
            <a:off x="163897" y="281062"/>
            <a:ext cx="6819188" cy="4051189"/>
          </a:xfrm>
          <a:prstGeom prst="rect">
            <a:avLst/>
          </a:prstGeom>
        </p:spPr>
      </p:pic>
      <p:pic>
        <p:nvPicPr>
          <p:cNvPr id="8" name="Picture 7">
            <a:extLst>
              <a:ext uri="{FF2B5EF4-FFF2-40B4-BE49-F238E27FC236}">
                <a16:creationId xmlns:a16="http://schemas.microsoft.com/office/drawing/2014/main" id="{1BA45A19-3695-AC61-C475-4B16CE6A43FB}"/>
              </a:ext>
            </a:extLst>
          </p:cNvPr>
          <p:cNvPicPr>
            <a:picLocks noChangeAspect="1"/>
          </p:cNvPicPr>
          <p:nvPr/>
        </p:nvPicPr>
        <p:blipFill>
          <a:blip r:embed="rId7"/>
          <a:stretch>
            <a:fillRect/>
          </a:stretch>
        </p:blipFill>
        <p:spPr>
          <a:xfrm>
            <a:off x="1053777" y="4851851"/>
            <a:ext cx="5039428" cy="1448002"/>
          </a:xfrm>
          <a:prstGeom prst="rect">
            <a:avLst/>
          </a:prstGeom>
        </p:spPr>
      </p:pic>
    </p:spTree>
    <p:extLst>
      <p:ext uri="{BB962C8B-B14F-4D97-AF65-F5344CB8AC3E}">
        <p14:creationId xmlns:p14="http://schemas.microsoft.com/office/powerpoint/2010/main" val="3156184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64D67-B093-51B8-3E27-6D531AC89201}"/>
            </a:ext>
          </a:extLst>
        </p:cNvPr>
        <p:cNvGrpSpPr/>
        <p:nvPr/>
      </p:nvGrpSpPr>
      <p:grpSpPr>
        <a:xfrm>
          <a:off x="0" y="0"/>
          <a:ext cx="0" cy="0"/>
          <a:chOff x="0" y="0"/>
          <a:chExt cx="0" cy="0"/>
        </a:xfrm>
      </p:grpSpPr>
      <p:pic>
        <p:nvPicPr>
          <p:cNvPr id="7" name="Picture 6" descr="Text slide background_v2.jpg">
            <a:extLst>
              <a:ext uri="{FF2B5EF4-FFF2-40B4-BE49-F238E27FC236}">
                <a16:creationId xmlns:a16="http://schemas.microsoft.com/office/drawing/2014/main" id="{06CC7C2D-290B-A609-EB02-71FEA8E67E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8629" y="0"/>
            <a:ext cx="9144000" cy="6858000"/>
          </a:xfrm>
          <a:prstGeom prst="rect">
            <a:avLst/>
          </a:prstGeom>
        </p:spPr>
      </p:pic>
      <p:sp>
        <p:nvSpPr>
          <p:cNvPr id="5" name="Title 1">
            <a:extLst>
              <a:ext uri="{FF2B5EF4-FFF2-40B4-BE49-F238E27FC236}">
                <a16:creationId xmlns:a16="http://schemas.microsoft.com/office/drawing/2014/main" id="{C1E239C3-7092-6213-D6A5-4DF63D6155D0}"/>
              </a:ext>
            </a:extLst>
          </p:cNvPr>
          <p:cNvSpPr txBox="1">
            <a:spLocks/>
          </p:cNvSpPr>
          <p:nvPr/>
        </p:nvSpPr>
        <p:spPr>
          <a:xfrm>
            <a:off x="644057" y="163002"/>
            <a:ext cx="7060758" cy="6858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b="1" dirty="0">
                <a:solidFill>
                  <a:srgbClr val="000000"/>
                </a:solidFill>
                <a:latin typeface="Open Sans"/>
                <a:ea typeface="ＭＳ Ｐゴシック"/>
                <a:cs typeface="Open Sans"/>
              </a:rPr>
              <a:t>Lincolnshire Virtual School Training Offer</a:t>
            </a:r>
          </a:p>
          <a:p>
            <a:endParaRPr lang="en-GB" sz="1800" dirty="0">
              <a:effectLst/>
              <a:latin typeface="Calibri" panose="020F0502020204030204" pitchFamily="34" charset="0"/>
              <a:ea typeface="Calibri" panose="020F0502020204030204" pitchFamily="34" charset="0"/>
              <a:cs typeface="Calibri" panose="020F0502020204030204" pitchFamily="34" charset="0"/>
            </a:endParaRPr>
          </a:p>
          <a:p>
            <a:pPr algn="l"/>
            <a:r>
              <a:rPr lang="en-GB" sz="1800" dirty="0">
                <a:effectLst/>
                <a:latin typeface="Aptos" panose="020B0004020202020204" pitchFamily="34" charset="0"/>
                <a:ea typeface="Calibri" panose="020F0502020204030204" pitchFamily="34" charset="0"/>
                <a:cs typeface="Calibri" panose="020F0502020204030204" pitchFamily="34" charset="0"/>
              </a:rPr>
              <a:t>All bookings are made through our 2025 – 2026 booklet. </a:t>
            </a:r>
            <a:r>
              <a:rPr lang="en-GB" sz="1800" b="1" dirty="0">
                <a:effectLst/>
                <a:latin typeface="Aptos" panose="020B0004020202020204" pitchFamily="34" charset="0"/>
                <a:ea typeface="Calibri" panose="020F0502020204030204" pitchFamily="34" charset="0"/>
                <a:cs typeface="Calibri" panose="020F0502020204030204" pitchFamily="34" charset="0"/>
              </a:rPr>
              <a:t>You do not have to have a child in care to attend our training.</a:t>
            </a:r>
            <a:r>
              <a:rPr lang="en-GB" sz="1800" dirty="0">
                <a:effectLst/>
                <a:latin typeface="Aptos" panose="020B0004020202020204" pitchFamily="34" charset="0"/>
                <a:ea typeface="Calibri" panose="020F0502020204030204" pitchFamily="34" charset="0"/>
                <a:cs typeface="Calibri" panose="020F0502020204030204" pitchFamily="34" charset="0"/>
              </a:rPr>
              <a:t> </a:t>
            </a:r>
          </a:p>
          <a:p>
            <a:pPr algn="l"/>
            <a:endParaRPr lang="en-GB" sz="1800" dirty="0">
              <a:latin typeface="Aptos" panose="020B0004020202020204" pitchFamily="34" charset="0"/>
              <a:ea typeface="Calibri" panose="020F0502020204030204" pitchFamily="34" charset="0"/>
              <a:cs typeface="Calibri" panose="020F0502020204030204" pitchFamily="34" charset="0"/>
            </a:endParaRPr>
          </a:p>
          <a:p>
            <a:pPr algn="l"/>
            <a:r>
              <a:rPr lang="en-GB" sz="1800" dirty="0">
                <a:effectLst/>
                <a:latin typeface="Aptos" panose="020B0004020202020204" pitchFamily="34" charset="0"/>
                <a:ea typeface="Calibri" panose="020F0502020204030204" pitchFamily="34" charset="0"/>
                <a:cs typeface="Calibri" panose="020F0502020204030204" pitchFamily="34" charset="0"/>
              </a:rPr>
              <a:t>If you require any further information or advice around our training offer, email us on: </a:t>
            </a:r>
            <a:r>
              <a:rPr lang="en-GB" sz="1800" u="sng" dirty="0">
                <a:solidFill>
                  <a:srgbClr val="0563C1"/>
                </a:solidFill>
                <a:effectLst/>
                <a:latin typeface="Aptos" panose="020B0004020202020204" pitchFamily="34" charset="0"/>
                <a:ea typeface="Calibri" panose="020F0502020204030204" pitchFamily="34" charset="0"/>
                <a:cs typeface="Calibri" panose="020F0502020204030204" pitchFamily="34" charset="0"/>
                <a:hlinkClick r:id="rId4"/>
              </a:rPr>
              <a:t>VirtualSchoolTraining@lincolnshire.gov.uk</a:t>
            </a:r>
            <a:r>
              <a:rPr lang="en-GB" sz="1800" dirty="0">
                <a:effectLst/>
                <a:latin typeface="Aptos" panose="020B0004020202020204" pitchFamily="34" charset="0"/>
                <a:ea typeface="Calibri" panose="020F0502020204030204" pitchFamily="34" charset="0"/>
                <a:cs typeface="Calibri" panose="020F0502020204030204" pitchFamily="34" charset="0"/>
              </a:rPr>
              <a:t>  </a:t>
            </a:r>
          </a:p>
          <a:p>
            <a:pPr algn="l"/>
            <a:endParaRPr lang="en-GB" sz="1800" dirty="0">
              <a:effectLst/>
              <a:latin typeface="Aptos" panose="020B0004020202020204" pitchFamily="34" charset="0"/>
              <a:ea typeface="Calibri" panose="020F0502020204030204" pitchFamily="34" charset="0"/>
            </a:endParaRPr>
          </a:p>
          <a:p>
            <a:pPr algn="l"/>
            <a:endParaRPr lang="en-GB" sz="1800" b="1" dirty="0">
              <a:solidFill>
                <a:schemeClr val="bg1"/>
              </a:solidFill>
              <a:latin typeface="Aptos" panose="020B0004020202020204" pitchFamily="34" charset="0"/>
              <a:ea typeface="ＭＳ Ｐゴシック" charset="0"/>
              <a:cs typeface="Open Sans"/>
            </a:endParaRPr>
          </a:p>
        </p:txBody>
      </p:sp>
      <p:pic>
        <p:nvPicPr>
          <p:cNvPr id="1027" name="Picture 7">
            <a:extLst>
              <a:ext uri="{FF2B5EF4-FFF2-40B4-BE49-F238E27FC236}">
                <a16:creationId xmlns:a16="http://schemas.microsoft.com/office/drawing/2014/main" id="{1D1D264C-27B0-5DA6-1742-C173D66E4A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9936" y="107343"/>
            <a:ext cx="1601400" cy="988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D661854A-7F4E-2DA6-761E-0CEF0961CA5B}"/>
              </a:ext>
            </a:extLst>
          </p:cNvPr>
          <p:cNvPicPr>
            <a:picLocks noChangeAspect="1"/>
          </p:cNvPicPr>
          <p:nvPr/>
        </p:nvPicPr>
        <p:blipFill>
          <a:blip r:embed="rId6"/>
          <a:stretch>
            <a:fillRect/>
          </a:stretch>
        </p:blipFill>
        <p:spPr>
          <a:xfrm>
            <a:off x="7935402" y="311557"/>
            <a:ext cx="3986111" cy="5572407"/>
          </a:xfrm>
          <a:prstGeom prst="rect">
            <a:avLst/>
          </a:prstGeom>
        </p:spPr>
      </p:pic>
    </p:spTree>
    <p:extLst>
      <p:ext uri="{BB962C8B-B14F-4D97-AF65-F5344CB8AC3E}">
        <p14:creationId xmlns:p14="http://schemas.microsoft.com/office/powerpoint/2010/main" val="274921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45F25D1-5774-78F4-DA56-E842AB9614ED}"/>
              </a:ext>
            </a:extLst>
          </p:cNvPr>
          <p:cNvPicPr>
            <a:picLocks noChangeAspect="1"/>
          </p:cNvPicPr>
          <p:nvPr/>
        </p:nvPicPr>
        <p:blipFill>
          <a:blip r:embed="rId2"/>
          <a:stretch>
            <a:fillRect/>
          </a:stretch>
        </p:blipFill>
        <p:spPr>
          <a:xfrm>
            <a:off x="3308703" y="0"/>
            <a:ext cx="5574593" cy="6858000"/>
          </a:xfrm>
          <a:prstGeom prst="rect">
            <a:avLst/>
          </a:prstGeom>
        </p:spPr>
      </p:pic>
    </p:spTree>
    <p:extLst>
      <p:ext uri="{BB962C8B-B14F-4D97-AF65-F5344CB8AC3E}">
        <p14:creationId xmlns:p14="http://schemas.microsoft.com/office/powerpoint/2010/main" val="696148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2FB1D-1FF3-9078-EA66-37947418F070}"/>
              </a:ext>
            </a:extLst>
          </p:cNvPr>
          <p:cNvSpPr>
            <a:spLocks noGrp="1"/>
          </p:cNvSpPr>
          <p:nvPr>
            <p:ph type="title"/>
          </p:nvPr>
        </p:nvSpPr>
        <p:spPr>
          <a:xfrm>
            <a:off x="965929" y="390111"/>
            <a:ext cx="7886700" cy="1325563"/>
          </a:xfrm>
        </p:spPr>
        <p:txBody>
          <a:bodyPr anchor="ctr">
            <a:normAutofit/>
          </a:bodyPr>
          <a:lstStyle/>
          <a:p>
            <a:r>
              <a:rPr lang="en-GB" b="1" dirty="0"/>
              <a:t>Virtual School Padlet</a:t>
            </a:r>
          </a:p>
        </p:txBody>
      </p:sp>
      <p:sp>
        <p:nvSpPr>
          <p:cNvPr id="6" name="Content Placeholder 5">
            <a:extLst>
              <a:ext uri="{FF2B5EF4-FFF2-40B4-BE49-F238E27FC236}">
                <a16:creationId xmlns:a16="http://schemas.microsoft.com/office/drawing/2014/main" id="{699DA0CD-EBEF-BA2C-4FD1-0D7F96814A4D}"/>
              </a:ext>
            </a:extLst>
          </p:cNvPr>
          <p:cNvSpPr>
            <a:spLocks noGrp="1"/>
          </p:cNvSpPr>
          <p:nvPr>
            <p:ph sz="half" idx="1"/>
          </p:nvPr>
        </p:nvSpPr>
        <p:spPr>
          <a:xfrm>
            <a:off x="965930" y="1525822"/>
            <a:ext cx="4842841" cy="4351338"/>
          </a:xfrm>
        </p:spPr>
        <p:txBody>
          <a:bodyPr vert="horz" lIns="91440" tIns="45720" rIns="91440" bIns="45720" rtlCol="0" anchor="t">
            <a:normAutofit/>
          </a:bodyPr>
          <a:lstStyle/>
          <a:p>
            <a:r>
              <a:rPr lang="en-GB" sz="2800" dirty="0"/>
              <a:t>One stop shop for all things Virtual School</a:t>
            </a:r>
          </a:p>
          <a:p>
            <a:r>
              <a:rPr lang="en-GB" sz="2800" dirty="0"/>
              <a:t>Training Pathway</a:t>
            </a:r>
          </a:p>
          <a:p>
            <a:r>
              <a:rPr lang="en-GB" sz="2800" dirty="0"/>
              <a:t>PEP Guidance and Support </a:t>
            </a:r>
          </a:p>
          <a:p>
            <a:r>
              <a:rPr lang="en-GB" sz="2800" dirty="0"/>
              <a:t>Conference/Training Event </a:t>
            </a:r>
          </a:p>
          <a:p>
            <a:r>
              <a:rPr lang="en-GB" sz="2800">
                <a:latin typeface="Calibri"/>
                <a:ea typeface="Calibri"/>
                <a:cs typeface="Calibri"/>
              </a:rPr>
              <a:t>Children with a Social Worker information </a:t>
            </a:r>
          </a:p>
          <a:p>
            <a:r>
              <a:rPr lang="en-GB" sz="2800">
                <a:latin typeface="Calibri"/>
                <a:ea typeface="Calibri"/>
                <a:cs typeface="Calibri"/>
              </a:rPr>
              <a:t>Post 16 information </a:t>
            </a:r>
            <a:endParaRPr lang="en-GB" sz="2800" dirty="0"/>
          </a:p>
        </p:txBody>
      </p:sp>
      <p:pic>
        <p:nvPicPr>
          <p:cNvPr id="3" name="Picture 2" descr="A colorful origami bird logo&#10;&#10;AI-generated content may be incorrect.">
            <a:hlinkClick r:id="rId3"/>
            <a:extLst>
              <a:ext uri="{FF2B5EF4-FFF2-40B4-BE49-F238E27FC236}">
                <a16:creationId xmlns:a16="http://schemas.microsoft.com/office/drawing/2014/main" id="{4B724165-05C0-3717-9390-F68E695CB165}"/>
              </a:ext>
            </a:extLst>
          </p:cNvPr>
          <p:cNvPicPr>
            <a:picLocks noChangeAspect="1"/>
          </p:cNvPicPr>
          <p:nvPr/>
        </p:nvPicPr>
        <p:blipFill>
          <a:blip r:embed="rId4"/>
          <a:srcRect l="4693" r="5143" b="28205"/>
          <a:stretch>
            <a:fillRect/>
          </a:stretch>
        </p:blipFill>
        <p:spPr>
          <a:xfrm>
            <a:off x="7478161" y="2720418"/>
            <a:ext cx="3065984" cy="2440630"/>
          </a:xfrm>
          <a:prstGeom prst="rect">
            <a:avLst/>
          </a:prstGeom>
          <a:noFill/>
        </p:spPr>
      </p:pic>
      <p:pic>
        <p:nvPicPr>
          <p:cNvPr id="5" name="Picture 4" descr="A green and black sign with people&#10;&#10;Description automatically generated with medium confidence">
            <a:extLst>
              <a:ext uri="{FF2B5EF4-FFF2-40B4-BE49-F238E27FC236}">
                <a16:creationId xmlns:a16="http://schemas.microsoft.com/office/drawing/2014/main" id="{3D360A18-57FC-E3FD-6F12-4003A91E41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54750" y="385278"/>
            <a:ext cx="3697049" cy="1861811"/>
          </a:xfrm>
          <a:prstGeom prst="rect">
            <a:avLst/>
          </a:prstGeom>
        </p:spPr>
      </p:pic>
    </p:spTree>
    <p:extLst>
      <p:ext uri="{BB962C8B-B14F-4D97-AF65-F5344CB8AC3E}">
        <p14:creationId xmlns:p14="http://schemas.microsoft.com/office/powerpoint/2010/main" val="3283096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EA94588-0FF2-B3FE-EABC-C7BE634730B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11223" y="167068"/>
            <a:ext cx="3124835" cy="836295"/>
          </a:xfrm>
          <a:prstGeom prst="rect">
            <a:avLst/>
          </a:prstGeom>
          <a:noFill/>
        </p:spPr>
      </p:pic>
      <p:sp>
        <p:nvSpPr>
          <p:cNvPr id="5" name="Rectangle: Rounded Corners 4">
            <a:extLst>
              <a:ext uri="{FF2B5EF4-FFF2-40B4-BE49-F238E27FC236}">
                <a16:creationId xmlns:a16="http://schemas.microsoft.com/office/drawing/2014/main" id="{B8DB5222-B431-6CAA-0D6F-05BC053237F0}"/>
              </a:ext>
            </a:extLst>
          </p:cNvPr>
          <p:cNvSpPr/>
          <p:nvPr/>
        </p:nvSpPr>
        <p:spPr>
          <a:xfrm>
            <a:off x="555942" y="103059"/>
            <a:ext cx="5989320" cy="836295"/>
          </a:xfrm>
          <a:prstGeom prst="roundRect">
            <a:avLst/>
          </a:prstGeom>
          <a:solidFill>
            <a:schemeClr val="accent6">
              <a:lumMod val="60000"/>
              <a:lumOff val="40000"/>
            </a:schemeClr>
          </a:solidFill>
          <a:ln>
            <a:solidFill>
              <a:srgbClr val="2E903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buNone/>
            </a:pPr>
            <a:r>
              <a:rPr lang="en-GB" sz="3300">
                <a:ln>
                  <a:noFill/>
                </a:ln>
                <a:solidFill>
                  <a:srgbClr val="000000"/>
                </a:solidFill>
                <a:effectLst>
                  <a:outerShdw blurRad="38100" dist="19050" dir="2700000" algn="tl">
                    <a:schemeClr val="dk1">
                      <a:alpha val="40000"/>
                    </a:schemeClr>
                  </a:outerShdw>
                </a:effectLst>
                <a:ea typeface="Calibri" panose="020F0502020204030204" pitchFamily="34" charset="0"/>
                <a:cs typeface="Times New Roman" panose="02020603050405020304" pitchFamily="18" charset="0"/>
              </a:rPr>
              <a:t>Dyslexia Outreach 2026-2027</a:t>
            </a:r>
            <a:endParaRPr lang="en-GB" sz="1100">
              <a:effectLst/>
              <a:ea typeface="Calibri" panose="020F0502020204030204" pitchFamily="34"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id="{269C699F-374E-7FDB-F9B1-A244B37646E9}"/>
              </a:ext>
            </a:extLst>
          </p:cNvPr>
          <p:cNvSpPr/>
          <p:nvPr/>
        </p:nvSpPr>
        <p:spPr>
          <a:xfrm>
            <a:off x="555942" y="1038225"/>
            <a:ext cx="5076762" cy="2226183"/>
          </a:xfrm>
          <a:prstGeom prst="roundRect">
            <a:avLst/>
          </a:prstGeom>
          <a:solidFill>
            <a:schemeClr val="accent6">
              <a:lumMod val="40000"/>
              <a:lumOff val="60000"/>
            </a:schemeClr>
          </a:solidFill>
          <a:ln w="12700" cap="flat" cmpd="sng" algn="ctr">
            <a:solidFill>
              <a:srgbClr val="2E903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R="169545">
              <a:lnSpc>
                <a:spcPct val="107000"/>
              </a:lnSpc>
              <a:spcAft>
                <a:spcPts val="800"/>
              </a:spcAft>
              <a:buNone/>
            </a:pPr>
            <a:r>
              <a:rPr lang="en-GB" sz="14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Who we are:</a:t>
            </a:r>
            <a:r>
              <a:rPr lang="en-GB" sz="1400" i="1" dirty="0">
                <a:effectLst/>
                <a:latin typeface="Calibri" panose="020F0502020204030204" pitchFamily="34" charset="0"/>
                <a:ea typeface="Calibri" panose="020F0502020204030204" pitchFamily="34" charset="0"/>
                <a:cs typeface="Calibri" panose="020F0502020204030204" pitchFamily="34"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69545">
              <a:lnSpc>
                <a:spcPct val="107000"/>
              </a:lnSpc>
              <a:spcAft>
                <a:spcPts val="800"/>
              </a:spcAft>
              <a:buNone/>
            </a:pPr>
            <a:r>
              <a:rPr lang="en-GB" sz="1200" dirty="0">
                <a:effectLst/>
                <a:latin typeface="Calibri" panose="020F0502020204030204" pitchFamily="34" charset="0"/>
                <a:ea typeface="Calibri" panose="020F0502020204030204" pitchFamily="34" charset="0"/>
                <a:cs typeface="Calibri" panose="020F0502020204030204" pitchFamily="34" charset="0"/>
              </a:rPr>
              <a:t>We are two specialist teachers, with a wealth of expert knowledge and experience in teaching and supporting students with Dyslexia and/or cognition and learning difficulties.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69545">
              <a:lnSpc>
                <a:spcPct val="107000"/>
              </a:lnSpc>
              <a:spcAft>
                <a:spcPts val="800"/>
              </a:spcAft>
              <a:buNone/>
            </a:pPr>
            <a:r>
              <a:rPr lang="en-GB" sz="1200" dirty="0">
                <a:effectLst/>
                <a:latin typeface="Calibri" panose="020F0502020204030204" pitchFamily="34" charset="0"/>
                <a:ea typeface="Calibri" panose="020F0502020204030204" pitchFamily="34" charset="0"/>
                <a:cs typeface="Calibri" panose="020F0502020204030204" pitchFamily="34" charset="0"/>
              </a:rPr>
              <a:t>We offer a county-wide service provided by Lincolnshire County Council.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69545">
              <a:lnSpc>
                <a:spcPct val="107000"/>
              </a:lnSpc>
              <a:spcAft>
                <a:spcPts val="800"/>
              </a:spcAft>
              <a:buNone/>
            </a:pPr>
            <a:r>
              <a:rPr lang="en-GB" sz="1200" dirty="0">
                <a:effectLst/>
                <a:latin typeface="Calibri" panose="020F0502020204030204" pitchFamily="34" charset="0"/>
                <a:ea typeface="Calibri" panose="020F0502020204030204" pitchFamily="34" charset="0"/>
                <a:cs typeface="Calibri" panose="020F0502020204030204" pitchFamily="34" charset="0"/>
              </a:rPr>
              <a:t>We provide </a:t>
            </a:r>
            <a:r>
              <a:rPr lang="en-GB" sz="1200" b="1" dirty="0">
                <a:effectLst/>
                <a:latin typeface="Calibri" panose="020F0502020204030204" pitchFamily="34" charset="0"/>
                <a:ea typeface="Calibri" panose="020F0502020204030204" pitchFamily="34" charset="0"/>
                <a:cs typeface="Calibri" panose="020F0502020204030204" pitchFamily="34" charset="0"/>
              </a:rPr>
              <a:t>free of charge advice and support</a:t>
            </a:r>
            <a:r>
              <a:rPr lang="en-GB" sz="1200" dirty="0">
                <a:effectLst/>
                <a:latin typeface="Calibri" panose="020F0502020204030204" pitchFamily="34" charset="0"/>
                <a:ea typeface="Calibri" panose="020F0502020204030204" pitchFamily="34" charset="0"/>
                <a:cs typeface="Calibri" panose="020F0502020204030204" pitchFamily="34" charset="0"/>
              </a:rPr>
              <a:t>, as well as a range of training options for schools and other organisations.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69545">
              <a:lnSpc>
                <a:spcPct val="107000"/>
              </a:lnSpc>
              <a:spcAft>
                <a:spcPts val="800"/>
              </a:spcAft>
              <a:buNone/>
            </a:pPr>
            <a:r>
              <a:rPr lang="en-GB" sz="14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id="{3FBDEA98-C543-8BB4-475A-4DE12FF832C4}"/>
              </a:ext>
            </a:extLst>
          </p:cNvPr>
          <p:cNvSpPr/>
          <p:nvPr/>
        </p:nvSpPr>
        <p:spPr>
          <a:xfrm>
            <a:off x="5852159" y="1029081"/>
            <a:ext cx="5916167" cy="2226183"/>
          </a:xfrm>
          <a:prstGeom prst="roundRect">
            <a:avLst/>
          </a:prstGeom>
          <a:solidFill>
            <a:schemeClr val="accent6">
              <a:lumMod val="40000"/>
              <a:lumOff val="60000"/>
            </a:schemeClr>
          </a:solidFill>
          <a:ln w="12700" cap="flat" cmpd="sng" algn="ctr">
            <a:solidFill>
              <a:srgbClr val="2E903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R="169545">
              <a:lnSpc>
                <a:spcPct val="107000"/>
              </a:lnSpc>
              <a:spcAft>
                <a:spcPts val="800"/>
              </a:spcAft>
              <a:buNone/>
            </a:pPr>
            <a:endParaRPr lang="en-GB" sz="14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p>
            <a:pPr marR="169545">
              <a:lnSpc>
                <a:spcPct val="107000"/>
              </a:lnSpc>
              <a:spcAft>
                <a:spcPts val="800"/>
              </a:spcAft>
              <a:buNone/>
            </a:pPr>
            <a:endParaRPr lang="en-GB" sz="1400" dirty="0">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p>
            <a:pPr marR="169545">
              <a:lnSpc>
                <a:spcPct val="107000"/>
              </a:lnSpc>
              <a:spcAft>
                <a:spcPts val="800"/>
              </a:spcAft>
              <a:buNone/>
            </a:pPr>
            <a:endParaRPr lang="en-GB" sz="14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p>
            <a:pPr marR="169545">
              <a:lnSpc>
                <a:spcPct val="107000"/>
              </a:lnSpc>
              <a:spcAft>
                <a:spcPts val="800"/>
              </a:spcAft>
              <a:buNone/>
            </a:pPr>
            <a:r>
              <a:rPr lang="en-GB" sz="14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Contact details:</a:t>
            </a:r>
            <a:r>
              <a:rPr lang="en-GB" sz="1400" i="1" dirty="0">
                <a:effectLst/>
                <a:latin typeface="Calibri" panose="020F0502020204030204" pitchFamily="34" charset="0"/>
                <a:ea typeface="Calibri" panose="020F0502020204030204" pitchFamily="34" charset="0"/>
                <a:cs typeface="Calibri" panose="020F0502020204030204" pitchFamily="34" charset="0"/>
              </a:rPr>
              <a:t>  </a:t>
            </a:r>
            <a:r>
              <a:rPr lang="en-GB" sz="1400"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NEW TEAM!!!!!</a:t>
            </a:r>
            <a:endParaRPr lang="en-GB"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R="169545">
              <a:lnSpc>
                <a:spcPct val="107000"/>
              </a:lnSpc>
              <a:spcAft>
                <a:spcPts val="800"/>
              </a:spcAft>
              <a:buNone/>
            </a:pPr>
            <a:r>
              <a:rPr lang="en-GB" sz="1200" dirty="0">
                <a:effectLst/>
                <a:latin typeface="Calibri" panose="020F0502020204030204" pitchFamily="34" charset="0"/>
                <a:ea typeface="Calibri" panose="020F0502020204030204" pitchFamily="34" charset="0"/>
                <a:cs typeface="Calibri" panose="020F0502020204030204" pitchFamily="34" charset="0"/>
              </a:rPr>
              <a:t>Jenny Murray covers the southern half of Lincolnshire; Helena Sharman covers the northern half of the county.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200" b="1" kern="1200" spc="-100" dirty="0">
                <a:effectLst/>
                <a:latin typeface="Calibri" panose="020F0502020204030204" pitchFamily="34" charset="0"/>
                <a:ea typeface="Calibri" panose="020F0502020204030204" pitchFamily="34" charset="0"/>
                <a:cs typeface="Calibri" panose="020F0502020204030204" pitchFamily="34" charset="0"/>
              </a:rPr>
              <a:t>Jenny Murray: </a:t>
            </a:r>
            <a:r>
              <a:rPr lang="en-GB" sz="1200" kern="1200" spc="-100" dirty="0">
                <a:effectLst/>
                <a:latin typeface="Calibri" panose="020F0502020204030204" pitchFamily="34" charset="0"/>
                <a:ea typeface="Calibri" panose="020F0502020204030204" pitchFamily="34" charset="0"/>
                <a:cs typeface="Calibri" panose="020F0502020204030204" pitchFamily="34" charset="0"/>
              </a:rPr>
              <a:t> </a:t>
            </a:r>
            <a:r>
              <a:rPr lang="en-GB" sz="1200" u="sng" kern="1200" spc="-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jenny.murray@lincolnshire.gov.uk</a:t>
            </a:r>
            <a:r>
              <a:rPr lang="en-GB" sz="1200" u="sng" kern="1200" spc="-100" dirty="0">
                <a:solidFill>
                  <a:srgbClr val="0563C1"/>
                </a:solidFill>
                <a:effectLst/>
                <a:latin typeface="Calibri" panose="020F0502020204030204" pitchFamily="34" charset="0"/>
                <a:ea typeface="Calibri" panose="020F0502020204030204" pitchFamily="34" charset="0"/>
                <a:cs typeface="Calibri" panose="020F0502020204030204" pitchFamily="34" charset="0"/>
              </a:rPr>
              <a:t> </a:t>
            </a:r>
            <a:r>
              <a:rPr lang="en-GB" sz="1200" u="none" strike="noStrike" kern="1200" spc="-100" dirty="0">
                <a:solidFill>
                  <a:srgbClr val="0563C1"/>
                </a:solidFill>
                <a:effectLst/>
                <a:latin typeface="Calibri" panose="020F0502020204030204" pitchFamily="34" charset="0"/>
                <a:ea typeface="Calibri" panose="020F0502020204030204" pitchFamily="34" charset="0"/>
                <a:cs typeface="Calibri" panose="020F0502020204030204" pitchFamily="34" charset="0"/>
              </a:rPr>
              <a:t>  Tel: 07825024084</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200" b="1" kern="1200" spc="-100" dirty="0">
                <a:effectLst/>
                <a:latin typeface="Calibri" panose="020F0502020204030204" pitchFamily="34" charset="0"/>
                <a:ea typeface="Calibri" panose="020F0502020204030204" pitchFamily="34" charset="0"/>
                <a:cs typeface="Calibri" panose="020F0502020204030204" pitchFamily="34" charset="0"/>
              </a:rPr>
              <a:t>Helena Sharman:</a:t>
            </a:r>
            <a:r>
              <a:rPr lang="en-GB" sz="1200" kern="1200" spc="-100" dirty="0">
                <a:effectLst/>
                <a:latin typeface="Calibri" panose="020F0502020204030204" pitchFamily="34" charset="0"/>
                <a:ea typeface="Calibri" panose="020F0502020204030204" pitchFamily="34" charset="0"/>
                <a:cs typeface="Calibri" panose="020F0502020204030204" pitchFamily="34" charset="0"/>
              </a:rPr>
              <a:t>  </a:t>
            </a:r>
            <a:r>
              <a:rPr lang="en-GB" sz="1200" u="sng" kern="1200" spc="-100"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hlinkClick r:id="rId4"/>
              </a:rPr>
              <a:t>helena.sharman@lincolnshire.gov.uk</a:t>
            </a:r>
            <a:r>
              <a:rPr lang="en-GB" sz="1200" u="none" strike="noStrike" kern="1200" spc="-100" dirty="0">
                <a:solidFill>
                  <a:srgbClr val="0563C1"/>
                </a:solidFill>
                <a:effectLst/>
                <a:latin typeface="Calibri" panose="020F0502020204030204" pitchFamily="34" charset="0"/>
                <a:ea typeface="Calibri" panose="020F0502020204030204" pitchFamily="34" charset="0"/>
                <a:cs typeface="Calibri" panose="020F0502020204030204" pitchFamily="34" charset="0"/>
              </a:rPr>
              <a:t>   Tel: 07789926106</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200" u="sng" kern="1200" spc="-100"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5"/>
              </a:rPr>
              <a:t>Dyslexiaoutreach@lincolnshire.gov.uk</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200" kern="1200" spc="-100" dirty="0">
                <a:effectLst/>
                <a:latin typeface="Calibri" panose="020F0502020204030204" pitchFamily="34" charset="0"/>
                <a:ea typeface="Calibri" panose="020F0502020204030204" pitchFamily="34" charset="0"/>
                <a:cs typeface="Calibri" panose="020F0502020204030204" pitchFamily="34"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200" kern="1200" spc="-100" dirty="0">
                <a:solidFill>
                  <a:srgbClr val="5300A6"/>
                </a:solidFill>
                <a:effectLst/>
                <a:latin typeface="Calibri" panose="020F0502020204030204" pitchFamily="34" charset="0"/>
                <a:ea typeface="Times New Roman" panose="02020603050405020304" pitchFamily="18" charset="0"/>
                <a:cs typeface="Calibri" panose="020F0502020204030204" pitchFamily="34"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100" kern="1200" spc="-100" dirty="0">
                <a:solidFill>
                  <a:srgbClr val="5300A6"/>
                </a:solidFill>
                <a:effectLst/>
                <a:latin typeface="Calibri" panose="020F0502020204030204" pitchFamily="34" charset="0"/>
                <a:ea typeface="Calibri" panose="020F0502020204030204" pitchFamily="34" charset="0"/>
                <a:cs typeface="Calibri" panose="020F0502020204030204" pitchFamily="34"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69545">
              <a:lnSpc>
                <a:spcPct val="107000"/>
              </a:lnSpc>
              <a:spcAft>
                <a:spcPts val="800"/>
              </a:spcAft>
              <a:buNone/>
            </a:pPr>
            <a:r>
              <a:rPr lang="en-GB" sz="12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id="{9703FFC5-4A57-02C7-1756-F8D48786A0C4}"/>
              </a:ext>
            </a:extLst>
          </p:cNvPr>
          <p:cNvSpPr/>
          <p:nvPr/>
        </p:nvSpPr>
        <p:spPr>
          <a:xfrm>
            <a:off x="555942" y="3342325"/>
            <a:ext cx="2804160" cy="2756724"/>
          </a:xfrm>
          <a:prstGeom prst="roundRect">
            <a:avLst/>
          </a:prstGeom>
          <a:solidFill>
            <a:schemeClr val="accent6">
              <a:lumMod val="40000"/>
              <a:lumOff val="60000"/>
            </a:schemeClr>
          </a:solidFill>
          <a:ln w="12700" cap="flat" cmpd="sng" algn="ctr">
            <a:solidFill>
              <a:srgbClr val="2E903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R="169545">
              <a:lnSpc>
                <a:spcPct val="107000"/>
              </a:lnSpc>
              <a:spcAft>
                <a:spcPts val="800"/>
              </a:spcAft>
              <a:buNone/>
            </a:pPr>
            <a:endParaRPr lang="en-GB" sz="14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p>
            <a:pPr marR="169545">
              <a:lnSpc>
                <a:spcPct val="107000"/>
              </a:lnSpc>
              <a:spcAft>
                <a:spcPts val="800"/>
              </a:spcAft>
              <a:buNone/>
            </a:pPr>
            <a:endParaRPr lang="en-GB" sz="14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p>
            <a:pPr marR="169545">
              <a:lnSpc>
                <a:spcPct val="107000"/>
              </a:lnSpc>
              <a:spcAft>
                <a:spcPts val="800"/>
              </a:spcAft>
              <a:buNone/>
            </a:pPr>
            <a:r>
              <a:rPr lang="en-GB" sz="14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Whole school training:</a:t>
            </a:r>
            <a:r>
              <a:rPr lang="en-GB" sz="700" i="1" dirty="0">
                <a:effectLst/>
                <a:latin typeface="Calibri" panose="020F0502020204030204" pitchFamily="34" charset="0"/>
                <a:ea typeface="Calibri" panose="020F0502020204030204" pitchFamily="34" charset="0"/>
                <a:cs typeface="Calibri" panose="020F0502020204030204" pitchFamily="34"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69545">
              <a:lnSpc>
                <a:spcPct val="107000"/>
              </a:lnSpc>
              <a:spcAft>
                <a:spcPts val="800"/>
              </a:spcAft>
              <a:buNone/>
            </a:pPr>
            <a:r>
              <a:rPr lang="en-GB" sz="1100" b="1" i="1" dirty="0">
                <a:effectLst/>
                <a:latin typeface="Calibri" panose="020F0502020204030204" pitchFamily="34" charset="0"/>
                <a:ea typeface="Calibri" panose="020F0502020204030204" pitchFamily="34" charset="0"/>
                <a:cs typeface="Calibri" panose="020F0502020204030204" pitchFamily="34" charset="0"/>
              </a:rPr>
              <a:t>Twilight sessions are charged at £170</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169545" lvl="0" indent="-342900">
              <a:lnSpc>
                <a:spcPct val="107000"/>
              </a:lnSpc>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Calibri" panose="020F0502020204030204" pitchFamily="34" charset="0"/>
              </a:rPr>
              <a:t>Dyslexia Awareness and Strategies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169545" lvl="0" indent="-342900">
              <a:lnSpc>
                <a:spcPct val="107000"/>
              </a:lnSpc>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Calibri" panose="020F0502020204030204" pitchFamily="34" charset="0"/>
              </a:rPr>
              <a:t>Dyslexia and Spelling</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169545" lvl="0" indent="-342900">
              <a:lnSpc>
                <a:spcPct val="107000"/>
              </a:lnSpc>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Calibri" panose="020F0502020204030204" pitchFamily="34" charset="0"/>
              </a:rPr>
              <a:t>Memory and Metacognition</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169545" lvl="0" indent="-342900">
              <a:lnSpc>
                <a:spcPct val="107000"/>
              </a:lnSpc>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Calibri" panose="020F0502020204030204" pitchFamily="34" charset="0"/>
              </a:rPr>
              <a:t>Using a Morphological Approach to Literacy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169545" lvl="0" indent="-342900">
              <a:lnSpc>
                <a:spcPct val="107000"/>
              </a:lnSpc>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Calibri" panose="020F0502020204030204" pitchFamily="34" charset="0"/>
              </a:rPr>
              <a:t>Dyscalculia &amp; Maths Difficulties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169545" lvl="0" indent="-342900">
              <a:lnSpc>
                <a:spcPct val="107000"/>
              </a:lnSpc>
              <a:spcAft>
                <a:spcPts val="800"/>
              </a:spcAft>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Calibri" panose="020F0502020204030204" pitchFamily="34" charset="0"/>
              </a:rPr>
              <a:t>Examination Access Arrangements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69545">
              <a:lnSpc>
                <a:spcPct val="107000"/>
              </a:lnSpc>
              <a:spcAft>
                <a:spcPts val="800"/>
              </a:spcAft>
              <a:buNone/>
            </a:pPr>
            <a:r>
              <a:rPr lang="en-GB" sz="12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9" name="Rectangle: Rounded Corners 8">
            <a:extLst>
              <a:ext uri="{FF2B5EF4-FFF2-40B4-BE49-F238E27FC236}">
                <a16:creationId xmlns:a16="http://schemas.microsoft.com/office/drawing/2014/main" id="{DFD5051E-6F9B-BA1D-F998-A6F7591E715A}"/>
              </a:ext>
            </a:extLst>
          </p:cNvPr>
          <p:cNvSpPr/>
          <p:nvPr/>
        </p:nvSpPr>
        <p:spPr>
          <a:xfrm>
            <a:off x="3550602" y="3360613"/>
            <a:ext cx="2752725" cy="2738436"/>
          </a:xfrm>
          <a:prstGeom prst="roundRect">
            <a:avLst/>
          </a:prstGeom>
          <a:solidFill>
            <a:schemeClr val="accent6">
              <a:lumMod val="40000"/>
              <a:lumOff val="60000"/>
            </a:schemeClr>
          </a:solidFill>
          <a:ln w="12700" cap="flat" cmpd="sng" algn="ctr">
            <a:solidFill>
              <a:srgbClr val="2E903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R="169545">
              <a:lnSpc>
                <a:spcPct val="107000"/>
              </a:lnSpc>
              <a:spcAft>
                <a:spcPts val="800"/>
              </a:spcAft>
              <a:buNone/>
            </a:pPr>
            <a:endParaRPr lang="en-GB" sz="14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p>
            <a:pPr marR="169545">
              <a:lnSpc>
                <a:spcPct val="107000"/>
              </a:lnSpc>
              <a:spcAft>
                <a:spcPts val="800"/>
              </a:spcAft>
              <a:buNone/>
            </a:pPr>
            <a:r>
              <a:rPr lang="en-GB" sz="14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TA training:</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100" b="1" i="1" dirty="0">
                <a:effectLst/>
                <a:latin typeface="Calibri" panose="020F0502020204030204" pitchFamily="34" charset="0"/>
                <a:ea typeface="Calibri" panose="020F0502020204030204" pitchFamily="34" charset="0"/>
                <a:cs typeface="Calibri" panose="020F0502020204030204" pitchFamily="34" charset="0"/>
              </a:rPr>
              <a:t>TA training sessions that can be delivered during the school day are provided free of charge.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Calibri" panose="020F0502020204030204" pitchFamily="34" charset="0"/>
              </a:rPr>
              <a:t>Precision Teaching</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Calibri" panose="020F0502020204030204" pitchFamily="34" charset="0"/>
              </a:rPr>
              <a:t>Morphology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Calibri" panose="020F0502020204030204" pitchFamily="34" charset="0"/>
              </a:rPr>
              <a:t>Multisensory Strategies to Support Literacy and Maths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Calibri" panose="020F0502020204030204" pitchFamily="34" charset="0"/>
              </a:rPr>
              <a:t>T.A. Discussions/Q&amp;A Sessions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buNone/>
            </a:pPr>
            <a:r>
              <a:rPr lang="en-GB" sz="1200" dirty="0">
                <a:effectLst/>
                <a:latin typeface="Calibri" panose="020F0502020204030204" pitchFamily="34" charset="0"/>
                <a:ea typeface="Calibri" panose="020F0502020204030204" pitchFamily="34" charset="0"/>
                <a:cs typeface="Calibri" panose="020F0502020204030204" pitchFamily="34" charset="0"/>
              </a:rPr>
              <a:t>In addition, any of the whole school training packages can be adapted for </a:t>
            </a:r>
            <a:r>
              <a:rPr lang="en-GB" sz="1200" dirty="0" err="1">
                <a:effectLst/>
                <a:latin typeface="Calibri" panose="020F0502020204030204" pitchFamily="34" charset="0"/>
                <a:ea typeface="Calibri" panose="020F0502020204030204" pitchFamily="34" charset="0"/>
                <a:cs typeface="Calibri" panose="020F0502020204030204" pitchFamily="34" charset="0"/>
              </a:rPr>
              <a:t>TAs.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buNone/>
            </a:pPr>
            <a:r>
              <a:rPr lang="en-GB" sz="1200" dirty="0">
                <a:effectLst/>
                <a:latin typeface="Calibri" panose="020F0502020204030204" pitchFamily="34" charset="0"/>
                <a:ea typeface="Calibri" panose="020F0502020204030204" pitchFamily="34" charset="0"/>
                <a:cs typeface="Calibri" panose="020F0502020204030204" pitchFamily="34"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9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tangle: Rounded Corners 9">
            <a:extLst>
              <a:ext uri="{FF2B5EF4-FFF2-40B4-BE49-F238E27FC236}">
                <a16:creationId xmlns:a16="http://schemas.microsoft.com/office/drawing/2014/main" id="{7EBAC391-D432-1201-2651-D54830B9C7A0}"/>
              </a:ext>
            </a:extLst>
          </p:cNvPr>
          <p:cNvSpPr/>
          <p:nvPr/>
        </p:nvSpPr>
        <p:spPr>
          <a:xfrm>
            <a:off x="6545262" y="3369758"/>
            <a:ext cx="5223066" cy="2729292"/>
          </a:xfrm>
          <a:prstGeom prst="roundRect">
            <a:avLst/>
          </a:prstGeom>
          <a:solidFill>
            <a:schemeClr val="accent6">
              <a:lumMod val="40000"/>
              <a:lumOff val="60000"/>
            </a:schemeClr>
          </a:solidFill>
          <a:ln w="12700" cap="flat" cmpd="sng" algn="ctr">
            <a:solidFill>
              <a:srgbClr val="2E903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R="169545">
              <a:lnSpc>
                <a:spcPct val="107000"/>
              </a:lnSpc>
              <a:spcAft>
                <a:spcPts val="800"/>
              </a:spcAft>
              <a:buNone/>
            </a:pPr>
            <a:endParaRPr lang="en-GB" sz="14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p>
            <a:pPr marR="169545">
              <a:lnSpc>
                <a:spcPct val="107000"/>
              </a:lnSpc>
              <a:spcAft>
                <a:spcPts val="800"/>
              </a:spcAft>
              <a:buNone/>
            </a:pPr>
            <a:endParaRPr lang="en-GB" sz="1400" dirty="0">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p>
            <a:pPr marR="169545">
              <a:lnSpc>
                <a:spcPct val="107000"/>
              </a:lnSpc>
              <a:spcAft>
                <a:spcPts val="800"/>
              </a:spcAft>
              <a:buNone/>
            </a:pPr>
            <a:endParaRPr lang="en-GB" sz="14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endParaRPr>
          </a:p>
          <a:p>
            <a:pPr marR="169545">
              <a:lnSpc>
                <a:spcPct val="107000"/>
              </a:lnSpc>
              <a:spcAft>
                <a:spcPts val="800"/>
              </a:spcAft>
              <a:buNone/>
            </a:pPr>
            <a:r>
              <a:rPr lang="en-GB" sz="14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Supporting and advising parents/carers: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buNone/>
            </a:pPr>
            <a:r>
              <a:rPr lang="en-GB" sz="1100" b="1" i="1" dirty="0">
                <a:effectLst/>
                <a:latin typeface="Calibri" panose="020F0502020204030204" pitchFamily="34" charset="0"/>
                <a:ea typeface="Calibri" panose="020F0502020204030204" pitchFamily="34" charset="0"/>
                <a:cs typeface="Times New Roman" panose="02020603050405020304" pitchFamily="18" charset="0"/>
              </a:rPr>
              <a:t>All support for parents/carers is free of charge.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buNone/>
            </a:pPr>
            <a:r>
              <a:rPr lang="en-GB" sz="1100" dirty="0">
                <a:effectLst/>
                <a:latin typeface="Calibri" panose="020F0502020204030204" pitchFamily="34" charset="0"/>
                <a:ea typeface="Calibri" panose="020F0502020204030204" pitchFamily="34" charset="0"/>
                <a:cs typeface="Times New Roman" panose="02020603050405020304" pitchFamily="18" charset="0"/>
              </a:rPr>
              <a:t>Working with parents to enable them to provide the best support to their children and understand their needs is crucial to ensuring a successful whole team approach to SEND.   </a:t>
            </a:r>
          </a:p>
          <a:p>
            <a:pPr>
              <a:buNone/>
            </a:pPr>
            <a:r>
              <a:rPr lang="en-GB" sz="1100" dirty="0">
                <a:effectLst/>
                <a:latin typeface="Calibri" panose="020F0502020204030204" pitchFamily="34" charset="0"/>
                <a:ea typeface="Calibri" panose="020F0502020204030204" pitchFamily="34" charset="0"/>
                <a:cs typeface="Times New Roman" panose="02020603050405020304" pitchFamily="18" charset="0"/>
              </a:rPr>
              <a:t>We can help schools to achieve this by offering the following:</a:t>
            </a:r>
          </a:p>
          <a:p>
            <a:pPr marL="342900" lvl="0" indent="-342900">
              <a:buFont typeface="Symbol" panose="05050102010706020507" pitchFamily="18"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Developing parents’ understanding of literacy and maths difficulties</a:t>
            </a:r>
          </a:p>
          <a:p>
            <a:pPr marL="342900" lvl="0" indent="-342900">
              <a:buFont typeface="Symbol" panose="05050102010706020507" pitchFamily="18"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Advice on strategies to support at home</a:t>
            </a:r>
          </a:p>
          <a:p>
            <a:pPr marL="342900" lvl="0" indent="-342900">
              <a:buFont typeface="Symbol" panose="05050102010706020507" pitchFamily="18"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Transition support</a:t>
            </a:r>
          </a:p>
          <a:p>
            <a:pPr marL="342900" lvl="0" indent="-342900">
              <a:buFont typeface="Symbol" panose="05050102010706020507" pitchFamily="18"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Drop-in advice sessions/attendance at coffee mornings </a:t>
            </a:r>
          </a:p>
          <a:p>
            <a:pPr marL="342900" lvl="0" indent="-342900">
              <a:buFont typeface="Symbol" panose="05050102010706020507" pitchFamily="18"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Parent workshops</a:t>
            </a:r>
          </a:p>
          <a:p>
            <a:pPr marL="342900" lvl="0" indent="-342900">
              <a:buFont typeface="Symbol" panose="05050102010706020507" pitchFamily="18"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Attendance at meetings</a:t>
            </a:r>
          </a:p>
          <a:p>
            <a:pPr marL="342900" lvl="0" indent="-342900">
              <a:buFont typeface="Symbol" panose="05050102010706020507" pitchFamily="18"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Mediation and liaison support</a:t>
            </a:r>
          </a:p>
          <a:p>
            <a:pPr marL="228600">
              <a:buNone/>
            </a:pPr>
            <a:r>
              <a:rPr lang="en-GB" sz="12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buNone/>
            </a:pPr>
            <a:r>
              <a:rPr lang="en-GB" sz="12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buNone/>
            </a:pPr>
            <a:r>
              <a:rPr lang="en-GB" sz="12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69545">
              <a:lnSpc>
                <a:spcPct val="107000"/>
              </a:lnSpc>
              <a:spcAft>
                <a:spcPts val="800"/>
              </a:spcAft>
              <a:buNone/>
            </a:pPr>
            <a:r>
              <a:rPr lang="en-GB" sz="1200" dirty="0">
                <a:ln>
                  <a:noFill/>
                </a:ln>
                <a:solidFill>
                  <a:srgbClr val="0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Calibri" panose="020F0502020204030204" pitchFamily="34"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2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8DD59025-0150-FF69-33F3-EBF7E3F56D06}"/>
              </a:ext>
            </a:extLst>
          </p:cNvPr>
          <p:cNvSpPr/>
          <p:nvPr/>
        </p:nvSpPr>
        <p:spPr>
          <a:xfrm>
            <a:off x="557846" y="6216396"/>
            <a:ext cx="11210481" cy="546735"/>
          </a:xfrm>
          <a:prstGeom prst="roundRect">
            <a:avLst/>
          </a:prstGeom>
          <a:solidFill>
            <a:schemeClr val="accent6">
              <a:lumMod val="40000"/>
              <a:lumOff val="60000"/>
            </a:schemeClr>
          </a:solidFill>
          <a:ln w="12700" cap="flat" cmpd="sng" algn="ctr">
            <a:solidFill>
              <a:srgbClr val="2E903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buNone/>
            </a:pPr>
            <a:endParaRPr lang="en-GB"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100" dirty="0">
                <a:effectLst/>
                <a:latin typeface="Calibri" panose="020F0502020204030204" pitchFamily="34" charset="0"/>
                <a:ea typeface="Calibri" panose="020F0502020204030204" pitchFamily="34" charset="0"/>
                <a:cs typeface="Times New Roman" panose="02020603050405020304" pitchFamily="18" charset="0"/>
              </a:rPr>
              <a:t>In addition to the above, we are happy to offer bespoke training packages for teachers and teaching assistants, based on a school’s individual needs. These are priced at £85 per hour with a minimum charge of </a:t>
            </a:r>
            <a:r>
              <a:rPr lang="en-GB" sz="1100">
                <a:effectLst/>
                <a:latin typeface="Calibri" panose="020F0502020204030204" pitchFamily="34" charset="0"/>
                <a:ea typeface="Calibri" panose="020F0502020204030204" pitchFamily="34" charset="0"/>
                <a:cs typeface="Times New Roman" panose="02020603050405020304" pitchFamily="18" charset="0"/>
              </a:rPr>
              <a:t>£170.</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21601501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E88A473-D9AF-6540-0582-8D563E7321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062974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4E4CDCA1-3F6D-C57F-DCEA-D8C1CFA780C1}"/>
              </a:ext>
            </a:extLst>
          </p:cNvPr>
          <p:cNvSpPr txBox="1"/>
          <p:nvPr/>
        </p:nvSpPr>
        <p:spPr>
          <a:xfrm>
            <a:off x="923261" y="1034959"/>
            <a:ext cx="2308583" cy="95667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1400" b="1" kern="1200" dirty="0">
                <a:solidFill>
                  <a:schemeClr val="tx1"/>
                </a:solidFill>
                <a:effectLst/>
                <a:latin typeface="+mj-lt"/>
                <a:ea typeface="+mj-ea"/>
                <a:cs typeface="+mj-cs"/>
              </a:rPr>
              <a:t>Specialist Teaching Team  </a:t>
            </a:r>
          </a:p>
          <a:p>
            <a:pPr>
              <a:lnSpc>
                <a:spcPct val="90000"/>
              </a:lnSpc>
              <a:spcBef>
                <a:spcPct val="0"/>
              </a:spcBef>
              <a:spcAft>
                <a:spcPts val="800"/>
              </a:spcAft>
            </a:pPr>
            <a:r>
              <a:rPr lang="en-US" sz="1400" b="1" kern="1200" dirty="0">
                <a:solidFill>
                  <a:schemeClr val="tx1"/>
                </a:solidFill>
                <a:effectLst/>
                <a:latin typeface="+mj-lt"/>
                <a:ea typeface="+mj-ea"/>
                <a:cs typeface="+mj-cs"/>
              </a:rPr>
              <a:t>Dyslexia Outreach</a:t>
            </a:r>
            <a:endParaRPr lang="en-US" sz="1400" kern="1200" dirty="0">
              <a:solidFill>
                <a:schemeClr val="tx1"/>
              </a:solidFill>
              <a:effectLst/>
              <a:latin typeface="+mj-lt"/>
              <a:ea typeface="+mj-ea"/>
              <a:cs typeface="+mj-cs"/>
            </a:endParaRPr>
          </a:p>
          <a:p>
            <a:pPr>
              <a:lnSpc>
                <a:spcPct val="90000"/>
              </a:lnSpc>
              <a:spcBef>
                <a:spcPct val="0"/>
              </a:spcBef>
              <a:spcAft>
                <a:spcPts val="800"/>
              </a:spcAft>
            </a:pPr>
            <a:r>
              <a:rPr lang="en-US" sz="1400" b="1" kern="1200" dirty="0">
                <a:solidFill>
                  <a:schemeClr val="tx1"/>
                </a:solidFill>
                <a:effectLst/>
                <a:latin typeface="+mj-lt"/>
                <a:ea typeface="+mj-ea"/>
                <a:cs typeface="+mj-cs"/>
              </a:rPr>
              <a:t>Inclusion Service</a:t>
            </a:r>
            <a:endParaRPr lang="en-US" sz="1400" kern="1200" dirty="0">
              <a:solidFill>
                <a:schemeClr val="tx1"/>
              </a:solidFill>
              <a:effectLst/>
              <a:latin typeface="+mj-lt"/>
              <a:ea typeface="+mj-ea"/>
              <a:cs typeface="+mj-cs"/>
            </a:endParaRPr>
          </a:p>
        </p:txBody>
      </p:sp>
      <p:pic>
        <p:nvPicPr>
          <p:cNvPr id="17" name="Picture 16">
            <a:extLst>
              <a:ext uri="{FF2B5EF4-FFF2-40B4-BE49-F238E27FC236}">
                <a16:creationId xmlns:a16="http://schemas.microsoft.com/office/drawing/2014/main" id="{CB4C949D-BA97-FB50-5C69-1575A475E411}"/>
              </a:ext>
            </a:extLst>
          </p:cNvPr>
          <p:cNvPicPr>
            <a:picLocks noChangeAspect="1"/>
          </p:cNvPicPr>
          <p:nvPr/>
        </p:nvPicPr>
        <p:blipFill>
          <a:blip r:embed="rId2"/>
          <a:stretch>
            <a:fillRect/>
          </a:stretch>
        </p:blipFill>
        <p:spPr>
          <a:xfrm>
            <a:off x="8944525" y="5404204"/>
            <a:ext cx="3104606" cy="472438"/>
          </a:xfrm>
          <a:prstGeom prst="rect">
            <a:avLst/>
          </a:prstGeom>
        </p:spPr>
      </p:pic>
      <p:pic>
        <p:nvPicPr>
          <p:cNvPr id="9" name="Picture 8">
            <a:extLst>
              <a:ext uri="{FF2B5EF4-FFF2-40B4-BE49-F238E27FC236}">
                <a16:creationId xmlns:a16="http://schemas.microsoft.com/office/drawing/2014/main" id="{DAEE470A-BE14-940B-5FFD-B1FB2C5363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rot="21600000">
            <a:off x="4671724" y="1967286"/>
            <a:ext cx="3141889" cy="1241754"/>
          </a:xfrm>
          <a:prstGeom prst="rect">
            <a:avLst/>
          </a:prstGeom>
          <a:noFill/>
        </p:spPr>
      </p:pic>
      <p:pic>
        <p:nvPicPr>
          <p:cNvPr id="7" name="Picture 6">
            <a:extLst>
              <a:ext uri="{FF2B5EF4-FFF2-40B4-BE49-F238E27FC236}">
                <a16:creationId xmlns:a16="http://schemas.microsoft.com/office/drawing/2014/main" id="{61049B97-8D68-FA87-281E-A89B3008244A}"/>
              </a:ext>
            </a:extLst>
          </p:cNvPr>
          <p:cNvPicPr>
            <a:picLocks noChangeAspect="1"/>
          </p:cNvPicPr>
          <p:nvPr/>
        </p:nvPicPr>
        <p:blipFill>
          <a:blip r:embed="rId4"/>
          <a:stretch>
            <a:fillRect/>
          </a:stretch>
        </p:blipFill>
        <p:spPr>
          <a:xfrm>
            <a:off x="4221068" y="615538"/>
            <a:ext cx="4499502" cy="897758"/>
          </a:xfrm>
          <a:prstGeom prst="rect">
            <a:avLst/>
          </a:prstGeom>
        </p:spPr>
      </p:pic>
      <p:sp>
        <p:nvSpPr>
          <p:cNvPr id="26" name="TextBox 25">
            <a:extLst>
              <a:ext uri="{FF2B5EF4-FFF2-40B4-BE49-F238E27FC236}">
                <a16:creationId xmlns:a16="http://schemas.microsoft.com/office/drawing/2014/main" id="{E59F39B8-17B0-BD43-8DF6-159B274E3589}"/>
              </a:ext>
            </a:extLst>
          </p:cNvPr>
          <p:cNvSpPr txBox="1"/>
          <p:nvPr/>
        </p:nvSpPr>
        <p:spPr>
          <a:xfrm>
            <a:off x="432629" y="1943842"/>
            <a:ext cx="3102422" cy="165798"/>
          </a:xfrm>
          <a:prstGeom prst="rect">
            <a:avLst/>
          </a:prstGeom>
        </p:spPr>
        <p:txBody>
          <a:bodyPr vert="horz" lIns="91440" tIns="45720" rIns="91440" bIns="45720" rtlCol="0">
            <a:noAutofit/>
          </a:bodyPr>
          <a:lstStyle/>
          <a:p>
            <a:pPr>
              <a:lnSpc>
                <a:spcPct val="90000"/>
              </a:lnSpc>
              <a:spcAft>
                <a:spcPts val="600"/>
              </a:spcAft>
            </a:pPr>
            <a:endParaRPr lang="en-US" sz="1600" dirty="0"/>
          </a:p>
          <a:p>
            <a:pPr>
              <a:lnSpc>
                <a:spcPct val="90000"/>
              </a:lnSpc>
              <a:spcAft>
                <a:spcPts val="600"/>
              </a:spcAft>
            </a:pPr>
            <a:r>
              <a:rPr lang="en-US" sz="1400" b="1" dirty="0"/>
              <a:t>To register your interest or for further information please contact</a:t>
            </a:r>
          </a:p>
          <a:p>
            <a:pPr>
              <a:lnSpc>
                <a:spcPct val="90000"/>
              </a:lnSpc>
              <a:spcAft>
                <a:spcPts val="600"/>
              </a:spcAft>
            </a:pPr>
            <a:r>
              <a:rPr lang="en-US" sz="1400" b="1" dirty="0"/>
              <a:t> </a:t>
            </a:r>
            <a:r>
              <a:rPr lang="en-US" sz="1400" b="1" dirty="0">
                <a:hlinkClick r:id="rId5"/>
              </a:rPr>
              <a:t>jane.mcwatt@lincolnshire.gov.uk</a:t>
            </a:r>
            <a:r>
              <a:rPr lang="en-US" sz="1400" b="1" dirty="0"/>
              <a:t> </a:t>
            </a:r>
          </a:p>
        </p:txBody>
      </p:sp>
      <p:pic>
        <p:nvPicPr>
          <p:cNvPr id="13" name="Picture 12">
            <a:extLst>
              <a:ext uri="{FF2B5EF4-FFF2-40B4-BE49-F238E27FC236}">
                <a16:creationId xmlns:a16="http://schemas.microsoft.com/office/drawing/2014/main" id="{19EE74B4-7BE3-7368-D278-C14CEBF73434}"/>
              </a:ext>
            </a:extLst>
          </p:cNvPr>
          <p:cNvPicPr>
            <a:picLocks noChangeAspect="1"/>
          </p:cNvPicPr>
          <p:nvPr/>
        </p:nvPicPr>
        <p:blipFill>
          <a:blip r:embed="rId6"/>
          <a:stretch>
            <a:fillRect/>
          </a:stretch>
        </p:blipFill>
        <p:spPr>
          <a:xfrm>
            <a:off x="8720570" y="655977"/>
            <a:ext cx="1842239" cy="2331330"/>
          </a:xfrm>
          <a:prstGeom prst="rect">
            <a:avLst/>
          </a:prstGeom>
        </p:spPr>
      </p:pic>
      <p:pic>
        <p:nvPicPr>
          <p:cNvPr id="8" name="Picture 7">
            <a:extLst>
              <a:ext uri="{FF2B5EF4-FFF2-40B4-BE49-F238E27FC236}">
                <a16:creationId xmlns:a16="http://schemas.microsoft.com/office/drawing/2014/main" id="{03FFF4F1-28DF-1E17-4A87-DA216C5FC218}"/>
              </a:ext>
            </a:extLst>
          </p:cNvPr>
          <p:cNvPicPr>
            <a:picLocks noChangeAspect="1"/>
          </p:cNvPicPr>
          <p:nvPr/>
        </p:nvPicPr>
        <p:blipFill>
          <a:blip r:embed="rId7"/>
          <a:stretch>
            <a:fillRect/>
          </a:stretch>
        </p:blipFill>
        <p:spPr>
          <a:xfrm>
            <a:off x="9305931" y="2919002"/>
            <a:ext cx="2743200" cy="2194559"/>
          </a:xfrm>
          <a:prstGeom prst="rect">
            <a:avLst/>
          </a:prstGeom>
        </p:spPr>
      </p:pic>
      <p:sp>
        <p:nvSpPr>
          <p:cNvPr id="28" name="TextBox 27">
            <a:extLst>
              <a:ext uri="{FF2B5EF4-FFF2-40B4-BE49-F238E27FC236}">
                <a16:creationId xmlns:a16="http://schemas.microsoft.com/office/drawing/2014/main" id="{70EB424E-951B-2191-F3E7-1A72A9D9B9AB}"/>
              </a:ext>
            </a:extLst>
          </p:cNvPr>
          <p:cNvSpPr txBox="1"/>
          <p:nvPr/>
        </p:nvSpPr>
        <p:spPr>
          <a:xfrm>
            <a:off x="487837" y="3344410"/>
            <a:ext cx="7813138" cy="3859518"/>
          </a:xfrm>
          <a:prstGeom prst="rect">
            <a:avLst/>
          </a:prstGeom>
          <a:noFill/>
        </p:spPr>
        <p:txBody>
          <a:bodyPr wrap="square">
            <a:spAutoFit/>
          </a:bodyPr>
          <a:lstStyle/>
          <a:p>
            <a:r>
              <a:rPr lang="en-GB" sz="1400" b="1" dirty="0"/>
              <a:t>Morph Mastery for Small Groups</a:t>
            </a:r>
            <a:r>
              <a:rPr lang="en-GB" sz="1400" dirty="0"/>
              <a:t> is a powerful new adaptation of the successful Morph Mastery 1:1 intervention – now reimagined to support small groups of </a:t>
            </a:r>
            <a:r>
              <a:rPr lang="en-GB" sz="1400" b="1" dirty="0"/>
              <a:t>learners aged 9 to 13 who are still struggling with spelling despite quality phonics teaching.</a:t>
            </a:r>
            <a:r>
              <a:rPr lang="en-GB" sz="1400" dirty="0"/>
              <a:t> This course equips school staff with the confidence and practical resources to deliver </a:t>
            </a:r>
            <a:r>
              <a:rPr lang="en-GB" sz="1400" b="1" dirty="0"/>
              <a:t>engaging, curriculum-aligned intervention sessions that make a real difference in spelling, vocabulary, and reading confidence.</a:t>
            </a:r>
            <a:endParaRPr lang="en-GB" sz="1400" dirty="0"/>
          </a:p>
          <a:p>
            <a:endParaRPr lang="en-GB" sz="1400" dirty="0"/>
          </a:p>
          <a:p>
            <a:r>
              <a:rPr lang="en-GB" sz="1400" dirty="0"/>
              <a:t>Dyslexia Outreach are delighted to be able to offer schools in Lincolnshire the opportunity to access </a:t>
            </a:r>
            <a:r>
              <a:rPr lang="en-GB" sz="1400" b="1" dirty="0"/>
              <a:t>Morph Mastery for Small Groups training delivered through live online sessions via Zoom with author Louise Selby during Autumn term 2026 at a hugely reduced cost of £50.</a:t>
            </a:r>
          </a:p>
          <a:p>
            <a:endParaRPr lang="en-GB" sz="1400" dirty="0"/>
          </a:p>
          <a:p>
            <a:pPr>
              <a:spcAft>
                <a:spcPts val="600"/>
              </a:spcAft>
            </a:pPr>
            <a:r>
              <a:rPr lang="en-US" sz="1400" b="1" dirty="0"/>
              <a:t>Seven live sessions lasting 1.25 hours each </a:t>
            </a:r>
            <a:r>
              <a:rPr lang="en-US" sz="1400" dirty="0"/>
              <a:t>will take you through the whole intervention, from understanding principles, assessing for planning, teaching each of the lessons, and reviewing. You’ll be set tasks between each session so that by the end of the course you are ready to go. </a:t>
            </a:r>
            <a:r>
              <a:rPr lang="en-US" sz="1400" b="1" dirty="0"/>
              <a:t>You'll have the chance to ask questions of Louise and discuss progress with colleagues throughout the course. Sessions will be recorded with lifetime access.</a:t>
            </a:r>
          </a:p>
          <a:p>
            <a:pPr>
              <a:lnSpc>
                <a:spcPct val="90000"/>
              </a:lnSpc>
              <a:spcAft>
                <a:spcPts val="600"/>
              </a:spcAft>
            </a:pPr>
            <a:endParaRPr lang="en-US" sz="1200" dirty="0"/>
          </a:p>
          <a:p>
            <a:endParaRPr lang="en-GB" sz="1400" dirty="0"/>
          </a:p>
        </p:txBody>
      </p:sp>
    </p:spTree>
    <p:extLst>
      <p:ext uri="{BB962C8B-B14F-4D97-AF65-F5344CB8AC3E}">
        <p14:creationId xmlns:p14="http://schemas.microsoft.com/office/powerpoint/2010/main" val="32398278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209DCF94304FE4C900D20FD55C8D9CB" ma:contentTypeVersion="7" ma:contentTypeDescription="Create a new document." ma:contentTypeScope="" ma:versionID="c7a1ef4bcc2b0515866a0f075abf39eb">
  <xsd:schema xmlns:xsd="http://www.w3.org/2001/XMLSchema" xmlns:xs="http://www.w3.org/2001/XMLSchema" xmlns:p="http://schemas.microsoft.com/office/2006/metadata/properties" xmlns:ns2="b30475a1-552f-4f73-8aa4-178117961c01" targetNamespace="http://schemas.microsoft.com/office/2006/metadata/properties" ma:root="true" ma:fieldsID="22473e8139e4f1ba16433180bdf50697" ns2:_="">
    <xsd:import namespace="b30475a1-552f-4f73-8aa4-178117961c0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30475a1-552f-4f73-8aa4-178117961c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746ABF3-7D7F-466C-A0D3-660EE60AC37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30475a1-552f-4f73-8aa4-178117961c0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1269549-0151-4CBF-AD64-DC24A85EEF2F}">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6020784E-84E4-4EB5-BE0B-F7403340E5B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4381</TotalTime>
  <Words>956</Words>
  <Application>Microsoft Office PowerPoint</Application>
  <PresentationFormat>Widescreen</PresentationFormat>
  <Paragraphs>115</Paragraphs>
  <Slides>13</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Amaranth</vt:lpstr>
      <vt:lpstr>Aptos</vt:lpstr>
      <vt:lpstr>Arial</vt:lpstr>
      <vt:lpstr>Calibri</vt:lpstr>
      <vt:lpstr>Calibri Light</vt:lpstr>
      <vt:lpstr>Open Sans</vt:lpstr>
      <vt:lpstr>Symbol</vt:lpstr>
      <vt:lpstr>Office Theme</vt:lpstr>
      <vt:lpstr>Graduated Approach Briefings</vt:lpstr>
      <vt:lpstr>Graduated Approach Briefings </vt:lpstr>
      <vt:lpstr>PowerPoint Presentation</vt:lpstr>
      <vt:lpstr>PowerPoint Presentation</vt:lpstr>
      <vt:lpstr>PowerPoint Presentation</vt:lpstr>
      <vt:lpstr>Virtual School Padlet</vt:lpstr>
      <vt:lpstr>PowerPoint Presentation</vt:lpstr>
      <vt:lpstr>PowerPoint Presentation</vt:lpstr>
      <vt:lpstr>PowerPoint Presentation</vt:lpstr>
      <vt:lpstr>PowerPoint Presentation</vt:lpstr>
      <vt:lpstr>PowerPoint Presentation</vt:lpstr>
      <vt:lpstr>Presentations and Videos will be available from   20th July 2026</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Review change for Special Schools</dc:title>
  <dc:creator>Josie Pedersen</dc:creator>
  <cp:lastModifiedBy>Karen Donnelly</cp:lastModifiedBy>
  <cp:revision>38</cp:revision>
  <dcterms:created xsi:type="dcterms:W3CDTF">2021-10-08T08:32:57Z</dcterms:created>
  <dcterms:modified xsi:type="dcterms:W3CDTF">2026-06-30T15:00:24Z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0x0101004209DCF94304FE4C900D20FD55C8D9CB</vt:lpwstr>
  </property>
</Properties>
</file>