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95" r:id="rId5"/>
  </p:sldMasterIdLst>
  <p:notesMasterIdLst>
    <p:notesMasterId r:id="rId11"/>
  </p:notesMasterIdLst>
  <p:sldIdLst>
    <p:sldId id="260" r:id="rId6"/>
    <p:sldId id="2363" r:id="rId7"/>
    <p:sldId id="2362" r:id="rId8"/>
    <p:sldId id="2365" r:id="rId9"/>
    <p:sldId id="23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465754D-B10B-435D-9108-DBD4B68547B7}">
          <p14:sldIdLst>
            <p14:sldId id="260"/>
            <p14:sldId id="2363"/>
            <p14:sldId id="2362"/>
            <p14:sldId id="2365"/>
            <p14:sldId id="2364"/>
          </p14:sldIdLst>
        </p14:section>
        <p14:section name="Default Section" id="{39B68EBA-8B30-4BC4-A152-FCDC851EF1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9DBC7F-CA70-08CD-9BC0-9984B00396CC}" name="Amanda Wright" initials="AW" userId="S::amandaw@nasen.org.uk::88a22b1f-655f-4225-a2f1-d6d8f7972c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a:srgbClr val="0432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2CA19-B3C4-4812-A461-7FA705867C62}" v="10" dt="2025-11-11T11:47:58.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5268" autoAdjust="0"/>
  </p:normalViewPr>
  <p:slideViewPr>
    <p:cSldViewPr snapToGrid="0">
      <p:cViewPr varScale="1">
        <p:scale>
          <a:sx n="80" d="100"/>
          <a:sy n="80" d="100"/>
        </p:scale>
        <p:origin x="12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44" Type="http://schemas.microsoft.com/office/2015/10/relationships/revisionInfo" Target="revisionInfo.xml"/><Relationship Id="rId45" Type="http://schemas.microsoft.com/office/2018/10/relationships/authors" Target="author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A7A63B-791D-4E28-94FA-1F8D3AB46E0B}" type="datetimeFigureOut">
              <a:rPr lang="en-GB" smtClean="0"/>
              <a:t>12/06/2026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A3B7A0-F991-4B83-81FD-6539823E5311}" type="slidenum">
              <a:rPr lang="en-GB" smtClean="0"/>
              <a:t>‹#›</a:t>
            </a:fld>
            <a:endParaRPr lang="en-GB"/>
          </a:p>
        </p:txBody>
      </p:sp>
    </p:spTree>
    <p:extLst>
      <p:ext uri="{BB962C8B-B14F-4D97-AF65-F5344CB8AC3E}">
        <p14:creationId xmlns:p14="http://schemas.microsoft.com/office/powerpoint/2010/main" val="2947181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A reminder that any member of staff who has an account on the Lincolnshire Safeguarding Children Partnership platform, should be able to see and access all of the modules that have gone live when they sign into the platform.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907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Next stage of the project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634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Next stage of the project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488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Induction Tier modules are available to parents for free. If you would like a flyer about the content that you can send to parents and </a:t>
            </a:r>
            <a:r>
              <a:rPr lang="en-US" baseline="0" err="1"/>
              <a:t>carers</a:t>
            </a:r>
            <a:r>
              <a:rPr lang="en-US" baseline="0"/>
              <a:t>, please contact Chris on the email address at the bottom of the slide. We are really looking to promote this content to as many parents as possible.</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69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319909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191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521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7873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93240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122215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6" name="Footer Placeholder 5">
            <a:extLst>
              <a:ext uri="{FF2B5EF4-FFF2-40B4-BE49-F238E27FC236}">
                <a16:creationId xmlns=""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2274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8" name="Footer Placeholder 7">
            <a:extLst>
              <a:ext uri="{FF2B5EF4-FFF2-40B4-BE49-F238E27FC236}">
                <a16:creationId xmlns=""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156106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4" name="Footer Placeholder 3">
            <a:extLst>
              <a:ext uri="{FF2B5EF4-FFF2-40B4-BE49-F238E27FC236}">
                <a16:creationId xmlns=""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77942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3" name="Footer Placeholder 2">
            <a:extLst>
              <a:ext uri="{FF2B5EF4-FFF2-40B4-BE49-F238E27FC236}">
                <a16:creationId xmlns=""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940343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6" name="Footer Placeholder 5">
            <a:extLst>
              <a:ext uri="{FF2B5EF4-FFF2-40B4-BE49-F238E27FC236}">
                <a16:creationId xmlns=""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578319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5397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6" name="Footer Placeholder 5">
            <a:extLst>
              <a:ext uri="{FF2B5EF4-FFF2-40B4-BE49-F238E27FC236}">
                <a16:creationId xmlns=""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64260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6081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3776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1791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712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5928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771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93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38724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492700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23964762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6/12/26</a:t>
            </a:fld>
            <a:endParaRPr lang="en-US"/>
          </a:p>
        </p:txBody>
      </p:sp>
      <p:sp>
        <p:nvSpPr>
          <p:cNvPr id="5" name="Footer Placeholder 4">
            <a:extLst>
              <a:ext uri="{FF2B5EF4-FFF2-40B4-BE49-F238E27FC236}">
                <a16:creationId xmlns=""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62722040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Scan the QR code to register for </a:t>
            </a:r>
            <a:r>
              <a:rPr kumimoji="0" lang="en-US" sz="3600" b="0" i="1" u="none" strike="noStrike" kern="1200" cap="none" spc="0" normalizeH="0" baseline="0" noProof="0">
                <a:ln>
                  <a:noFill/>
                </a:ln>
                <a:solidFill>
                  <a:srgbClr val="00B050"/>
                </a:solidFill>
                <a:effectLst/>
                <a:uLnTx/>
                <a:uFillTx/>
                <a:latin typeface="Gill Sans" charset="0"/>
                <a:ea typeface="Gill Sans" charset="0"/>
                <a:cs typeface="Gill Sans" charset="0"/>
              </a:rPr>
              <a:t>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6256504" y="2060472"/>
            <a:ext cx="2583406"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prstClr val="black"/>
                </a:solidFill>
                <a:effectLst/>
                <a:uLnTx/>
                <a:uFillTx/>
                <a:latin typeface="Gill Sans MT" charset="0"/>
                <a:ea typeface="Gill Sans MT" charset="0"/>
                <a:cs typeface="Gill Sans MT" charset="0"/>
              </a:rPr>
              <a:t>17,500</a:t>
            </a:r>
            <a:r>
              <a:rPr kumimoji="0" lang="en-US" sz="48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prstClr val="black"/>
                </a:solidFill>
                <a:effectLst/>
                <a:uLnTx/>
                <a:uFillTx/>
                <a:latin typeface="Gill Sans MT" charset="0"/>
                <a:ea typeface="Gill Sans MT" charset="0"/>
                <a:cs typeface="Gill Sans MT" charset="0"/>
              </a:rPr>
              <a:t>346</a:t>
            </a:r>
            <a:endPar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charset="0"/>
                <a:ea typeface="Gill Sans MT" charset="0"/>
                <a:cs typeface="Gill Sans MT" charset="0"/>
              </a:rPr>
              <a:t>Lincs</a:t>
            </a: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99%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9704698" y="4461193"/>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 | </a:t>
            </a: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sendworkforcedevelopment.my.canva.site</a:t>
            </a: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8" y="907023"/>
            <a:ext cx="8328248" cy="352649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880" y="4516863"/>
            <a:ext cx="6613375" cy="1915779"/>
          </a:xfrm>
          <a:prstGeom prst="rect">
            <a:avLst/>
          </a:prstGeom>
        </p:spPr>
      </p:pic>
      <p:sp>
        <p:nvSpPr>
          <p:cNvPr id="8" name="Oval Callout 7"/>
          <p:cNvSpPr/>
          <p:nvPr/>
        </p:nvSpPr>
        <p:spPr>
          <a:xfrm>
            <a:off x="515906" y="4622672"/>
            <a:ext cx="3950646" cy="1636263"/>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719578" y="4874587"/>
            <a:ext cx="35433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 very clear and concise toolkit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of strategies. I enjoyed working through the scenarios and the downloadable content”</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007" y="1774384"/>
            <a:ext cx="2466248" cy="2466248"/>
          </a:xfrm>
          <a:prstGeom prst="rect">
            <a:avLst/>
          </a:prstGeom>
        </p:spPr>
      </p:pic>
    </p:spTree>
    <p:extLst>
      <p:ext uri="{BB962C8B-B14F-4D97-AF65-F5344CB8AC3E}">
        <p14:creationId xmlns:p14="http://schemas.microsoft.com/office/powerpoint/2010/main" val="1745409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for our</a:t>
            </a:r>
            <a:r>
              <a:rPr kumimoji="0" lang="en-US" sz="2800" b="0" i="1" u="none" strike="noStrike" kern="1200" cap="none" spc="0" normalizeH="0" noProof="0" dirty="0" smtClean="0">
                <a:ln>
                  <a:noFill/>
                </a:ln>
                <a:solidFill>
                  <a:srgbClr val="7030A0"/>
                </a:solidFill>
                <a:effectLst/>
                <a:uLnTx/>
                <a:uFillTx/>
                <a:latin typeface="Gill Sans" charset="0"/>
                <a:ea typeface="Gill Sans" charset="0"/>
                <a:cs typeface="Gill Sans" charset="0"/>
              </a:rPr>
              <a:t> website</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a:t>
            </a:r>
            <a:endPar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a:t>
            </a:r>
            <a:r>
              <a:rPr kumimoji="0" lang="en-US" sz="2400" b="1" i="1" u="none" strike="noStrike" kern="1200" cap="none" spc="0" normalizeH="0" baseline="0" noProof="0" dirty="0" err="1">
                <a:ln>
                  <a:noFill/>
                </a:ln>
                <a:solidFill>
                  <a:prstClr val="black"/>
                </a:solidFill>
                <a:effectLst/>
                <a:uLnTx/>
                <a:uFillTx/>
                <a:latin typeface="Gill Sans" charset="0"/>
                <a:ea typeface="Gill Sans" charset="0"/>
                <a:cs typeface="Gill Sans" charset="0"/>
              </a:rPr>
              <a:t>SENDworkforce</a:t>
            </a: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i="1" dirty="0" smtClean="0">
                <a:solidFill>
                  <a:prstClr val="black"/>
                </a:solidFill>
                <a:latin typeface="Gill Sans" charset="0"/>
                <a:ea typeface="Gill Sans" charset="0"/>
                <a:cs typeface="Gill Sans" charset="0"/>
              </a:rPr>
              <a:t>New m</a:t>
            </a:r>
            <a:r>
              <a:rPr kumimoji="0" lang="en-US" sz="3600" b="0" i="1" u="none" strike="noStrike" kern="1200" cap="none" spc="0" normalizeH="0" baseline="0" noProof="0" dirty="0" err="1" smtClean="0">
                <a:ln>
                  <a:noFill/>
                </a:ln>
                <a:solidFill>
                  <a:prstClr val="black"/>
                </a:solidFill>
                <a:effectLst/>
                <a:uLnTx/>
                <a:uFillTx/>
                <a:latin typeface="Gill Sans" charset="0"/>
                <a:ea typeface="Gill Sans" charset="0"/>
                <a:cs typeface="Gill Sans" charset="0"/>
              </a:rPr>
              <a:t>odules</a:t>
            </a:r>
            <a:r>
              <a:rPr kumimoji="0" lang="en-US" sz="3600" b="0" i="1" u="none" strike="noStrike" kern="1200" cap="none" spc="0" normalizeH="0" baseline="0" noProof="0" dirty="0" smtClean="0">
                <a:ln>
                  <a:noFill/>
                </a:ln>
                <a:solidFill>
                  <a:prstClr val="black"/>
                </a:solidFill>
                <a:effectLst/>
                <a:uLnTx/>
                <a:uFillTx/>
                <a:latin typeface="Gill Sans" charset="0"/>
                <a:ea typeface="Gill Sans" charset="0"/>
                <a:cs typeface="Gill Sans" charset="0"/>
              </a:rPr>
              <a:t> </a:t>
            </a: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available include:</a:t>
            </a:r>
          </a:p>
        </p:txBody>
      </p:sp>
      <p:sp>
        <p:nvSpPr>
          <p:cNvPr id="12" name="TextBox 11"/>
          <p:cNvSpPr txBox="1"/>
          <p:nvPr/>
        </p:nvSpPr>
        <p:spPr>
          <a:xfrm>
            <a:off x="321009" y="1443223"/>
            <a:ext cx="4622863"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Tier 1 Extension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Belonging in Your School</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Parent/</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Carer</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Engagement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Every Teacher is a Teacher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Understanding Neurodiversity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Enabling and </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Inclusiv</a:t>
            </a:r>
            <a:r>
              <a:rPr lang="en-US" sz="2000" dirty="0">
                <a:solidFill>
                  <a:prstClr val="black"/>
                </a:solidFill>
                <a:latin typeface="Gill Sans" charset="0"/>
                <a:ea typeface="Gill Sans" charset="0"/>
                <a:cs typeface="Gill Sans" charset="0"/>
              </a:rPr>
              <a:t>e </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Environments</a:t>
            </a:r>
          </a:p>
          <a:p>
            <a:pPr marL="342900" indent="-342900">
              <a:buFont typeface="Arial" charset="0"/>
              <a:buChar char="•"/>
              <a:defRPr/>
            </a:pPr>
            <a:r>
              <a:rPr lang="en-US" sz="2000" dirty="0">
                <a:solidFill>
                  <a:prstClr val="black"/>
                </a:solidFill>
                <a:latin typeface="Gill Sans" charset="0"/>
                <a:ea typeface="Gill Sans" charset="0"/>
                <a:cs typeface="Gill Sans" charset="0"/>
              </a:rPr>
              <a:t>Introduction to DLD</a:t>
            </a:r>
          </a:p>
          <a:p>
            <a:pPr marL="342900" indent="-342900">
              <a:buFont typeface="Arial" charset="0"/>
              <a:buChar char="•"/>
              <a:defRPr/>
            </a:pPr>
            <a:r>
              <a:rPr lang="en-US" sz="2000" dirty="0" err="1">
                <a:solidFill>
                  <a:prstClr val="black"/>
                </a:solidFill>
                <a:latin typeface="Gill Sans" charset="0"/>
                <a:ea typeface="Gill Sans" charset="0"/>
                <a:cs typeface="Gill Sans" charset="0"/>
              </a:rPr>
              <a:t>Behaviour</a:t>
            </a:r>
            <a:r>
              <a:rPr lang="en-US" sz="2000" dirty="0">
                <a:solidFill>
                  <a:prstClr val="black"/>
                </a:solidFill>
                <a:latin typeface="Gill Sans" charset="0"/>
                <a:ea typeface="Gill Sans" charset="0"/>
                <a:cs typeface="Gill Sans" charset="0"/>
              </a:rPr>
              <a:t> as a form of Communication</a:t>
            </a:r>
          </a:p>
          <a:p>
            <a:pPr marL="342900" indent="-342900">
              <a:buFont typeface="Arial" charset="0"/>
              <a:buChar char="•"/>
              <a:defRPr/>
            </a:pPr>
            <a:r>
              <a:rPr lang="en-US" sz="2000" dirty="0" smtClean="0">
                <a:solidFill>
                  <a:prstClr val="black"/>
                </a:solidFill>
                <a:latin typeface="Gill Sans" charset="0"/>
                <a:ea typeface="Gill Sans" charset="0"/>
                <a:cs typeface="Gill Sans" charset="0"/>
              </a:rPr>
              <a:t>De-Escalation</a:t>
            </a:r>
          </a:p>
          <a:p>
            <a:pPr marL="342900" lvl="0" indent="-342900">
              <a:buFont typeface="Arial" charset="0"/>
              <a:buChar char="•"/>
              <a:defRPr/>
            </a:pPr>
            <a:r>
              <a:rPr lang="en-US" sz="2000" dirty="0">
                <a:solidFill>
                  <a:prstClr val="black"/>
                </a:solidFill>
                <a:latin typeface="Gill Sans" charset="0"/>
                <a:ea typeface="Gill Sans" charset="0"/>
                <a:cs typeface="Gill Sans" charset="0"/>
              </a:rPr>
              <a:t>Dual </a:t>
            </a:r>
            <a:r>
              <a:rPr lang="en-US" sz="2000" dirty="0" smtClean="0">
                <a:solidFill>
                  <a:prstClr val="black"/>
                </a:solidFill>
                <a:latin typeface="Gill Sans" charset="0"/>
                <a:ea typeface="Gill Sans" charset="0"/>
                <a:cs typeface="Gill Sans" charset="0"/>
              </a:rPr>
              <a:t>Coding</a:t>
            </a:r>
            <a:endParaRPr lang="en-US" sz="2000" dirty="0">
              <a:solidFill>
                <a:prstClr val="black"/>
              </a:solidFill>
              <a:latin typeface="Gill Sans" charset="0"/>
              <a:ea typeface="Gill Sans" charset="0"/>
              <a:cs typeface="Gill Sans" charset="0"/>
            </a:endParaRPr>
          </a:p>
          <a:p>
            <a:pPr marL="342900" indent="-342900">
              <a:buFont typeface="Arial" charset="0"/>
              <a:buChar char="•"/>
              <a:defRPr/>
            </a:pPr>
            <a:r>
              <a:rPr lang="en-US" sz="2000" dirty="0" smtClean="0">
                <a:solidFill>
                  <a:prstClr val="black"/>
                </a:solidFill>
                <a:latin typeface="Gill Sans" charset="0"/>
                <a:ea typeface="Gill Sans" charset="0"/>
                <a:cs typeface="Gill Sans" charset="0"/>
              </a:rPr>
              <a:t>Speech and Language and </a:t>
            </a:r>
            <a:r>
              <a:rPr lang="en-US" sz="2000" dirty="0" err="1" smtClean="0">
                <a:solidFill>
                  <a:prstClr val="black"/>
                </a:solidFill>
                <a:latin typeface="Gill Sans" charset="0"/>
                <a:ea typeface="Gill Sans" charset="0"/>
                <a:cs typeface="Gill Sans" charset="0"/>
              </a:rPr>
              <a:t>Behaviour</a:t>
            </a:r>
            <a:endParaRPr lang="en-US" sz="2000" dirty="0" smtClean="0">
              <a:solidFill>
                <a:prstClr val="black"/>
              </a:solidFill>
              <a:latin typeface="Gill Sans" charset="0"/>
              <a:ea typeface="Gill Sans" charset="0"/>
              <a:cs typeface="Gill Sans" charset="0"/>
            </a:endParaRPr>
          </a:p>
          <a:p>
            <a:pPr marL="342900" indent="-342900">
              <a:buFont typeface="Arial" charset="0"/>
              <a:buChar char="•"/>
              <a:defRPr/>
            </a:pPr>
            <a:r>
              <a:rPr lang="en-US" sz="2000" dirty="0" smtClean="0">
                <a:solidFill>
                  <a:prstClr val="black"/>
                </a:solidFill>
                <a:latin typeface="Gill Sans" charset="0"/>
                <a:ea typeface="Gill Sans" charset="0"/>
                <a:cs typeface="Gill Sans" charset="0"/>
              </a:rPr>
              <a:t>Regulation Strategies</a:t>
            </a:r>
          </a:p>
          <a:p>
            <a:pPr marL="342900" indent="-342900">
              <a:buFont typeface="Arial" charset="0"/>
              <a:buChar char="•"/>
              <a:defRPr/>
            </a:pPr>
            <a:r>
              <a:rPr lang="en-US" sz="2000" dirty="0" smtClean="0">
                <a:solidFill>
                  <a:prstClr val="black"/>
                </a:solidFill>
                <a:latin typeface="Gill Sans" charset="0"/>
                <a:ea typeface="Gill Sans" charset="0"/>
                <a:cs typeface="Gill Sans" charset="0"/>
              </a:rPr>
              <a:t>Co-Regulation</a:t>
            </a:r>
            <a:endParaRPr lang="en-US" sz="2000" dirty="0">
              <a:solidFill>
                <a:prstClr val="black"/>
              </a:solidFill>
              <a:latin typeface="Gill Sans" charset="0"/>
              <a:ea typeface="Gill Sans" charset="0"/>
              <a:cs typeface="Gill Sans" charset="0"/>
            </a:endParaRPr>
          </a:p>
          <a:p>
            <a:pPr marL="342900" lvl="0" indent="-342900">
              <a:buFont typeface="Arial" charset="0"/>
              <a:buChar char="•"/>
              <a:defRPr/>
            </a:pPr>
            <a:endParaRPr lang="en-US" sz="2000" dirty="0" smtClean="0">
              <a:solidFill>
                <a:prstClr val="black"/>
              </a:solidFill>
              <a:latin typeface="Gill Sans" charset="0"/>
              <a:ea typeface="Gill Sans" charset="0"/>
              <a:cs typeface="Gill Sans" charset="0"/>
            </a:endParaRPr>
          </a:p>
        </p:txBody>
      </p:sp>
      <p:sp>
        <p:nvSpPr>
          <p:cNvPr id="13" name="TextBox 12"/>
          <p:cNvSpPr txBox="1"/>
          <p:nvPr/>
        </p:nvSpPr>
        <p:spPr>
          <a:xfrm>
            <a:off x="4996956" y="1940513"/>
            <a:ext cx="43421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a:defRPr/>
            </a:pPr>
            <a:r>
              <a:rPr lang="en-US" sz="2000" b="1" dirty="0">
                <a:solidFill>
                  <a:srgbClr val="7030A0"/>
                </a:solidFill>
                <a:latin typeface="Gill Sans" charset="0"/>
                <a:ea typeface="Gill Sans" charset="0"/>
                <a:cs typeface="Gill Sans" charset="0"/>
              </a:rPr>
              <a:t>Coming Soon</a:t>
            </a:r>
            <a:r>
              <a:rPr lang="mr-IN" sz="2000" b="1" dirty="0" smtClean="0">
                <a:solidFill>
                  <a:srgbClr val="7030A0"/>
                </a:solidFill>
                <a:latin typeface="Gill Sans" charset="0"/>
                <a:ea typeface="Gill Sans" charset="0"/>
                <a:cs typeface="Gill Sans" charset="0"/>
              </a:rPr>
              <a:t>…</a:t>
            </a:r>
            <a:endParaRPr lang="en-US" sz="2000" b="1" dirty="0">
              <a:solidFill>
                <a:srgbClr val="7030A0"/>
              </a:solidFill>
              <a:latin typeface="Gill Sans" charset="0"/>
              <a:ea typeface="Gill Sans" charset="0"/>
              <a:cs typeface="Gill Sans" charset="0"/>
            </a:endParaRPr>
          </a:p>
          <a:p>
            <a:pPr>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Trauma (extension of Tier 1)</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smtClean="0">
                <a:ln>
                  <a:noFill/>
                </a:ln>
                <a:solidFill>
                  <a:prstClr val="black"/>
                </a:solidFill>
                <a:effectLst/>
                <a:uLnTx/>
                <a:uFillTx/>
                <a:latin typeface="Gill Sans" charset="0"/>
                <a:ea typeface="Gill Sans" charset="0"/>
                <a:cs typeface="Gill Sans" charset="0"/>
              </a:rPr>
              <a:t>Relationships and Relational Practice</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lang="en-US" sz="2000" dirty="0" err="1" smtClean="0">
                <a:solidFill>
                  <a:prstClr val="black"/>
                </a:solidFill>
                <a:latin typeface="Gill Sans" charset="0"/>
                <a:ea typeface="Gill Sans" charset="0"/>
                <a:cs typeface="Gill Sans" charset="0"/>
              </a:rPr>
              <a:t>Interoception</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2197" y="2989376"/>
            <a:ext cx="2518921" cy="2518921"/>
          </a:xfrm>
          <a:prstGeom prst="rect">
            <a:avLst/>
          </a:prstGeom>
        </p:spPr>
      </p:pic>
    </p:spTree>
    <p:extLst>
      <p:ext uri="{BB962C8B-B14F-4D97-AF65-F5344CB8AC3E}">
        <p14:creationId xmlns:p14="http://schemas.microsoft.com/office/powerpoint/2010/main" val="1294133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a:t>
            </a:r>
            <a:r>
              <a:rPr kumimoji="0" lang="en-US" sz="3600" b="1" i="0" u="none" strike="noStrike" kern="1200" cap="none" spc="0" normalizeH="0" baseline="0" noProof="0" dirty="0" smtClean="0">
                <a:ln>
                  <a:noFill/>
                </a:ln>
                <a:solidFill>
                  <a:prstClr val="black"/>
                </a:solidFill>
                <a:effectLst/>
                <a:uLnTx/>
                <a:uFillTx/>
                <a:latin typeface="Gill Sans" charset="0"/>
                <a:ea typeface="Gill Sans" charset="0"/>
                <a:cs typeface="Gill Sans" charset="0"/>
              </a:rPr>
              <a:t>Development</a:t>
            </a:r>
            <a:endPar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955"/>
          <a:stretch/>
        </p:blipFill>
        <p:spPr>
          <a:xfrm>
            <a:off x="0" y="933981"/>
            <a:ext cx="8085221" cy="5564096"/>
          </a:xfrm>
          <a:prstGeom prst="rect">
            <a:avLst/>
          </a:prstGeom>
        </p:spPr>
      </p:pic>
      <p:sp>
        <p:nvSpPr>
          <p:cNvPr id="17" name="TextBox 16"/>
          <p:cNvSpPr txBox="1"/>
          <p:nvPr/>
        </p:nvSpPr>
        <p:spPr>
          <a:xfrm>
            <a:off x="8920490" y="1922005"/>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for our</a:t>
            </a:r>
            <a:r>
              <a:rPr kumimoji="0" lang="en-US" sz="2800" b="0" i="1" u="none" strike="noStrike" kern="1200" cap="none" spc="0" normalizeH="0" noProof="0" dirty="0" smtClean="0">
                <a:ln>
                  <a:noFill/>
                </a:ln>
                <a:solidFill>
                  <a:srgbClr val="7030A0"/>
                </a:solidFill>
                <a:effectLst/>
                <a:uLnTx/>
                <a:uFillTx/>
                <a:latin typeface="Gill Sans" charset="0"/>
                <a:ea typeface="Gill Sans" charset="0"/>
                <a:cs typeface="Gill Sans" charset="0"/>
              </a:rPr>
              <a:t> website</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a:t>
            </a:r>
            <a:endPar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a:t>
            </a:r>
            <a:r>
              <a:rPr kumimoji="0" lang="en-US" sz="2400" b="1" i="1" u="none" strike="noStrike" kern="1200" cap="none" spc="0" normalizeH="0" baseline="0" noProof="0" dirty="0" err="1">
                <a:ln>
                  <a:noFill/>
                </a:ln>
                <a:solidFill>
                  <a:prstClr val="black"/>
                </a:solidFill>
                <a:effectLst/>
                <a:uLnTx/>
                <a:uFillTx/>
                <a:latin typeface="Gill Sans" charset="0"/>
                <a:ea typeface="Gill Sans" charset="0"/>
                <a:cs typeface="Gill Sans" charset="0"/>
              </a:rPr>
              <a:t>SENDworkforce</a:t>
            </a: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7032" y="3002267"/>
            <a:ext cx="2518921" cy="2518921"/>
          </a:xfrm>
          <a:prstGeom prst="rect">
            <a:avLst/>
          </a:prstGeom>
        </p:spPr>
      </p:pic>
    </p:spTree>
    <p:extLst>
      <p:ext uri="{BB962C8B-B14F-4D97-AF65-F5344CB8AC3E}">
        <p14:creationId xmlns:p14="http://schemas.microsoft.com/office/powerpoint/2010/main" val="640124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smtClean="0">
                <a:ln>
                  <a:noFill/>
                </a:ln>
                <a:solidFill>
                  <a:prstClr val="black"/>
                </a:solidFill>
                <a:effectLst/>
                <a:uLnTx/>
                <a:uFillTx/>
                <a:latin typeface="Gill Sans" charset="0"/>
                <a:ea typeface="Gill Sans" charset="0"/>
                <a:cs typeface="Gill Sans" charset="0"/>
              </a:rPr>
              <a:t>What impact have the modules made?</a:t>
            </a:r>
            <a:endPar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867" y="1568300"/>
            <a:ext cx="5921985" cy="4796388"/>
          </a:xfrm>
          <a:prstGeom prst="rect">
            <a:avLst/>
          </a:prstGeom>
        </p:spPr>
      </p:pic>
      <p:sp>
        <p:nvSpPr>
          <p:cNvPr id="8" name="TextBox 7"/>
          <p:cNvSpPr txBox="1"/>
          <p:nvPr/>
        </p:nvSpPr>
        <p:spPr>
          <a:xfrm>
            <a:off x="8920490" y="1922005"/>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for our</a:t>
            </a:r>
            <a:r>
              <a:rPr kumimoji="0" lang="en-US" sz="2800" b="0" i="1" u="none" strike="noStrike" kern="1200" cap="none" spc="0" normalizeH="0" noProof="0" dirty="0" smtClean="0">
                <a:ln>
                  <a:noFill/>
                </a:ln>
                <a:solidFill>
                  <a:srgbClr val="7030A0"/>
                </a:solidFill>
                <a:effectLst/>
                <a:uLnTx/>
                <a:uFillTx/>
                <a:latin typeface="Gill Sans" charset="0"/>
                <a:ea typeface="Gill Sans" charset="0"/>
                <a:cs typeface="Gill Sans" charset="0"/>
              </a:rPr>
              <a:t> website</a:t>
            </a:r>
            <a:r>
              <a:rPr kumimoji="0" lang="en-US" sz="2800" b="0" i="1" u="none" strike="noStrike" kern="1200" cap="none" spc="0" normalizeH="0" baseline="0" noProof="0" dirty="0" smtClean="0">
                <a:ln>
                  <a:noFill/>
                </a:ln>
                <a:solidFill>
                  <a:srgbClr val="7030A0"/>
                </a:solidFill>
                <a:effectLst/>
                <a:uLnTx/>
                <a:uFillTx/>
                <a:latin typeface="Gill Sans" charset="0"/>
                <a:ea typeface="Gill Sans" charset="0"/>
                <a:cs typeface="Gill Sans" charset="0"/>
              </a:rPr>
              <a:t>:</a:t>
            </a:r>
            <a:endPar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a:t>
            </a:r>
            <a:r>
              <a:rPr kumimoji="0" lang="en-US" sz="2400" b="1" i="1" u="none" strike="noStrike" kern="1200" cap="none" spc="0" normalizeH="0" baseline="0" noProof="0" dirty="0" err="1">
                <a:ln>
                  <a:noFill/>
                </a:ln>
                <a:solidFill>
                  <a:prstClr val="black"/>
                </a:solidFill>
                <a:effectLst/>
                <a:uLnTx/>
                <a:uFillTx/>
                <a:latin typeface="Gill Sans" charset="0"/>
                <a:ea typeface="Gill Sans" charset="0"/>
                <a:cs typeface="Gill Sans" charset="0"/>
              </a:rPr>
              <a:t>SENDworkforce</a:t>
            </a: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7032" y="3002267"/>
            <a:ext cx="2518921" cy="2518921"/>
          </a:xfrm>
          <a:prstGeom prst="rect">
            <a:avLst/>
          </a:prstGeom>
        </p:spPr>
      </p:pic>
    </p:spTree>
    <p:extLst>
      <p:ext uri="{BB962C8B-B14F-4D97-AF65-F5344CB8AC3E}">
        <p14:creationId xmlns:p14="http://schemas.microsoft.com/office/powerpoint/2010/main" val="607952345"/>
      </p:ext>
    </p:extLst>
  </p:cSld>
  <p:clrMapOvr>
    <a:masterClrMapping/>
  </p:clrMapOvr>
  <p:timing>
    <p:tnLst>
      <p:par>
        <p:cTn id="1" dur="indefinite" restart="never" nodeType="tmRoot"/>
      </p:par>
    </p:tnLst>
  </p:timing>
</p:sld>
</file>

<file path=ppt/theme/theme1.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20" ma:contentTypeDescription="Create a new document." ma:contentTypeScope="" ma:versionID="f7db7f0e16f3b6b9e83002293ef76e1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308c6e24bbab55333f991aa69837b66e"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285ff97-8c00-4afd-898e-c92605ca5b53"/>
    <lcf76f155ced4ddcb4097134ff3c332f xmlns="8acd32bd-fdff-43ba-97da-66b7b0d1e724">
      <Terms xmlns="http://schemas.microsoft.com/office/infopath/2007/PartnerControls"/>
    </lcf76f155ced4ddcb4097134ff3c332f>
    <_Flow_SignoffStatus xmlns="8acd32bd-fdff-43ba-97da-66b7b0d1e724" xsi:nil="true"/>
  </documentManagement>
</p:properties>
</file>

<file path=customXml/itemProps1.xml><?xml version="1.0" encoding="utf-8"?>
<ds:datastoreItem xmlns:ds="http://schemas.openxmlformats.org/officeDocument/2006/customXml" ds:itemID="{6287A4BD-26DE-4C74-910A-2E066F7FA54C}">
  <ds:schemaRefs>
    <ds:schemaRef ds:uri="http://schemas.microsoft.com/sharepoint/v3/contenttype/forms"/>
  </ds:schemaRefs>
</ds:datastoreItem>
</file>

<file path=customXml/itemProps2.xml><?xml version="1.0" encoding="utf-8"?>
<ds:datastoreItem xmlns:ds="http://schemas.openxmlformats.org/officeDocument/2006/customXml" ds:itemID="{C64D8FE0-292A-4EA0-A02C-E35A2418A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8751E8-F019-4798-ACCD-9903A53A8459}">
  <ds:schemaRefs>
    <ds:schemaRef ds:uri="http://schemas.microsoft.com/office/infopath/2007/PartnerControls"/>
    <ds:schemaRef ds:uri="http://purl.org/dc/elements/1.1/"/>
    <ds:schemaRef ds:uri="http://schemas.microsoft.com/office/2006/documentManagement/types"/>
    <ds:schemaRef ds:uri="http://purl.org/dc/dcmitype/"/>
    <ds:schemaRef ds:uri="8acd32bd-fdff-43ba-97da-66b7b0d1e724"/>
    <ds:schemaRef ds:uri="6285ff97-8c00-4afd-898e-c92605ca5b53"/>
    <ds:schemaRef ds:uri="http://www.w3.org/XML/1998/namespace"/>
    <ds:schemaRef ds:uri="http://schemas.openxmlformats.org/package/2006/metadata/core-propertie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e43d8322-c484-4802-ace6-af5db86103d0}" enabled="0" method="" siteId="{e43d8322-c484-4802-ace6-af5db86103d0}" removed="1"/>
</clbl:labelList>
</file>

<file path=docProps/app.xml><?xml version="1.0" encoding="utf-8"?>
<Properties xmlns="http://schemas.openxmlformats.org/officeDocument/2006/extended-properties" xmlns:vt="http://schemas.openxmlformats.org/officeDocument/2006/docPropsVTypes">
  <TotalTime>100</TotalTime>
  <Words>305</Words>
  <Application>Microsoft Macintosh PowerPoint</Application>
  <PresentationFormat>Widescreen</PresentationFormat>
  <Paragraphs>86</Paragraphs>
  <Slides>5</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Aptos</vt:lpstr>
      <vt:lpstr>Calibri</vt:lpstr>
      <vt:lpstr>Calibri Light</vt:lpstr>
      <vt:lpstr>Gill Sans</vt:lpstr>
      <vt:lpstr>Gill Sans MT</vt:lpstr>
      <vt:lpstr>Arial</vt:lpstr>
      <vt:lpstr>WSS theme</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Lee</dc:creator>
  <cp:lastModifiedBy>Chris Lincoln</cp:lastModifiedBy>
  <cp:revision>163</cp:revision>
  <dcterms:created xsi:type="dcterms:W3CDTF">2025-01-21T09:17:39Z</dcterms:created>
  <dcterms:modified xsi:type="dcterms:W3CDTF">2026-06-12T12:01:46Z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