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1" r:id="rId2"/>
    <p:sldId id="2583" r:id="rId3"/>
    <p:sldId id="2582" r:id="rId4"/>
    <p:sldId id="2584" r:id="rId5"/>
    <p:sldId id="2585" r:id="rId6"/>
  </p:sldIdLst>
  <p:sldSz cx="12192000" cy="6858000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1CB53-70F1-4B3F-BBEF-6F52450E49DA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53CC3-D803-49A6-B19C-75D2FD955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045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53CC3-D803-49A6-B19C-75D2FD9554E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071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4A973-4D44-53A9-E648-5FAAB3384F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EF6F7E-5E91-F9A0-E45D-65B14E601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54A935-C34F-EE6D-86BE-D4DD034B0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D982-F08A-4F42-8B0F-CDCC6864D757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7ACB0-7235-5082-944B-A8EFF3480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042D3-794E-3DCA-9031-521F31267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6F832-2CD5-4ADD-9F3D-2F414AB06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054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26D44-41E9-B0CB-776C-CF123E8F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E55E49-D397-79D5-D172-774AC771B9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06FAE-4062-2DB1-2E23-C6AC4458D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D982-F08A-4F42-8B0F-CDCC6864D757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F0951-2D08-619B-2FF8-736C56260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6FC1A-84CB-2A67-CAFA-1B8D779AF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6F832-2CD5-4ADD-9F3D-2F414AB06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05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C704DE-A4B6-4CC0-2182-7F7EB5012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2DEC2A-8152-0F3D-CD18-FD5F23D2F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588674-892A-295F-88E1-6FBD2E2E3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D982-F08A-4F42-8B0F-CDCC6864D757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8B907-C53F-35E2-33E9-252429DA2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593CD-BED0-96F2-BCD1-9DA7E767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6F832-2CD5-4ADD-9F3D-2F414AB06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941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BD525-167D-5230-273C-D2FEB0B22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1D869-4C49-2EAD-998F-A8C043529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AFA4C-B3A6-F946-C957-7243BDFC7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D982-F08A-4F42-8B0F-CDCC6864D757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70873-AE62-950F-FC9A-E509FA067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891DB-D267-AACD-7581-FB308BD18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6F832-2CD5-4ADD-9F3D-2F414AB06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039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87A57-72AC-8332-409D-DABE25B6D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A527C-2A7C-C730-151D-7048E6048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0B354-1B3F-D88E-4FF0-742115BE9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D982-F08A-4F42-8B0F-CDCC6864D757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21120-9B2F-3020-913A-74417146A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4A0AF-898E-F1D5-E057-79B5B8EA3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6F832-2CD5-4ADD-9F3D-2F414AB06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29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AF16F-2A58-0454-206A-24A137EDC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EEA44-5AFD-9BD0-E3F9-39492BF41E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E7056A-C50A-6ADC-7D36-89F809664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16268E-311F-E475-2D7B-5B217983E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D982-F08A-4F42-8B0F-CDCC6864D757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D4E05E-3DAB-4EEA-FFB6-F53F2657B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3B0584-F76F-06DC-6315-37523040A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6F832-2CD5-4ADD-9F3D-2F414AB06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263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85E01-BE81-D90C-5F84-FBB51A5EA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0ED322-2221-9AF2-1062-63E021D25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968CA5-C6D0-4B50-DE2A-B0DAA0278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6FF81D-B398-1B38-3BE7-0C2FA54CC7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12E87E-BAA7-145F-C8F7-CBD4047119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802CA4-B0B6-B32F-3135-6A9A3322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D982-F08A-4F42-8B0F-CDCC6864D757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30DBDE-E220-4D18-85DB-E0A027109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ED5779-6217-32F9-3B0C-6B5506957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6F832-2CD5-4ADD-9F3D-2F414AB06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378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46961-2495-757A-F31C-1D93E120B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58A673-8CF8-43AD-316F-64B335836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D982-F08A-4F42-8B0F-CDCC6864D757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C920F3-5968-6E43-4980-A18BB9025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DD8DA9-4F8C-5075-A54B-9D3B8F3FE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6F832-2CD5-4ADD-9F3D-2F414AB06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18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06D12D-1F82-3E9D-A69E-B159A8319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D982-F08A-4F42-8B0F-CDCC6864D757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4955C2-9720-0341-86D6-70B4B08A0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0A3AFE-044D-DC9B-A335-C733B2B5D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6F832-2CD5-4ADD-9F3D-2F414AB06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555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C7EAD-03F7-96B3-6B89-78B137089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1D0EE-DDE4-E57C-1008-44A23270B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1C6054-6FDC-D17B-6FF9-86731CF58E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7ECE98-C3BD-45D6-1349-52425984C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D982-F08A-4F42-8B0F-CDCC6864D757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0BA64C-D40F-4D7D-0646-C7F19A0A3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B779AB-D98A-2C55-8C03-645AA2BBB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6F832-2CD5-4ADD-9F3D-2F414AB06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995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A5AA0-57F8-1682-075A-AC5374D5B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25534D-8E30-7601-2F11-168299A6FF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259DD3-FC52-E550-010A-829610067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DB74E-44C2-515A-CFB5-13186D7AB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D982-F08A-4F42-8B0F-CDCC6864D757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AC87C3-1BF3-D53E-C8DA-26CA92AA3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F7AA88-E0DD-3481-749C-91535998D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6F832-2CD5-4ADD-9F3D-2F414AB06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038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4A8972-F491-FCA6-605B-47B18F7B3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654EBB-D15E-8A9B-2F4E-A27DBEC9D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EC890-C9B0-4711-ECA8-EB55F74AED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2FD982-F08A-4F42-8B0F-CDCC6864D757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B112C-AEFB-C5FE-4555-5024321A9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61DF2-EC6C-85C9-29FD-4A0E37834B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56F832-2CD5-4ADD-9F3D-2F414AB06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138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officeapps.live.com/op/view.aspx?src=https%3A%2F%2Fassets.publishing.service.gov.uk%2Fmedia%2F6a06e7cc97000cb6073e4e77%2FAutumn_2026_Schools_funding_eligible_list_for_NPQs.xlsx&amp;wdOrigin=BROWSELINK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56D54E-69F9-2008-94C2-D2086C6CD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747553"/>
            <a:ext cx="7124065" cy="11104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8B833C-27EF-91AA-E785-3C22E4C94713}"/>
              </a:ext>
            </a:extLst>
          </p:cNvPr>
          <p:cNvSpPr txBox="1"/>
          <p:nvPr/>
        </p:nvSpPr>
        <p:spPr>
          <a:xfrm>
            <a:off x="2853732" y="361741"/>
            <a:ext cx="6812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70C0"/>
                </a:solidFill>
              </a:rPr>
              <a:t>NPQ Announcement!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CA43CA-F72E-064F-269C-69EC25BB3CFD}"/>
              </a:ext>
            </a:extLst>
          </p:cNvPr>
          <p:cNvSpPr txBox="1"/>
          <p:nvPr/>
        </p:nvSpPr>
        <p:spPr>
          <a:xfrm>
            <a:off x="341644" y="1416818"/>
            <a:ext cx="1090246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NPQ applications and registrations  open</a:t>
            </a:r>
            <a:r>
              <a:rPr lang="en-GB" sz="2800" b="1" u="sng" dirty="0">
                <a:solidFill>
                  <a:srgbClr val="0070C0"/>
                </a:solidFill>
              </a:rPr>
              <a:t>23</a:t>
            </a:r>
            <a:r>
              <a:rPr lang="en-GB" sz="2800" b="1" u="sng" baseline="30000" dirty="0">
                <a:solidFill>
                  <a:srgbClr val="0070C0"/>
                </a:solidFill>
              </a:rPr>
              <a:t>rd</a:t>
            </a:r>
            <a:r>
              <a:rPr lang="en-GB" sz="2800" b="1" u="sng" dirty="0">
                <a:solidFill>
                  <a:srgbClr val="0070C0"/>
                </a:solidFill>
              </a:rPr>
              <a:t> June.</a:t>
            </a:r>
          </a:p>
          <a:p>
            <a:endParaRPr lang="en-GB" dirty="0"/>
          </a:p>
          <a:p>
            <a:r>
              <a:rPr lang="en-GB" dirty="0"/>
              <a:t>NPQH, </a:t>
            </a:r>
            <a:r>
              <a:rPr lang="en-GB" dirty="0" err="1"/>
              <a:t>NPQSENCo</a:t>
            </a:r>
            <a:r>
              <a:rPr lang="en-GB" dirty="0"/>
              <a:t>, and NPQSL will be </a:t>
            </a:r>
            <a:r>
              <a:rPr lang="en-GB" b="1" dirty="0"/>
              <a:t>fully funded </a:t>
            </a:r>
            <a:r>
              <a:rPr lang="en-GB" dirty="0"/>
              <a:t>for teachers and leaders in publicly-funded schools (including maintained nursery schools) and 16 to 19 educational settings in England.</a:t>
            </a:r>
          </a:p>
          <a:p>
            <a:endParaRPr lang="en-GB" dirty="0"/>
          </a:p>
          <a:p>
            <a:r>
              <a:rPr lang="en-GB" dirty="0"/>
              <a:t>NPQ EYL is available for publicly funded early years settings and maintained nursery schools.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All other NPQs are available, funding for which is available for settings based on disadvantaged criteria. A list of these settings can be found </a:t>
            </a:r>
            <a:r>
              <a:rPr lang="en-GB" dirty="0">
                <a:hlinkClick r:id="rId3"/>
              </a:rPr>
              <a:t>here </a:t>
            </a:r>
            <a:endParaRPr lang="en-GB" dirty="0"/>
          </a:p>
          <a:p>
            <a:endParaRPr lang="en-GB" dirty="0"/>
          </a:p>
          <a:p>
            <a:r>
              <a:rPr lang="en-GB" sz="2400" b="1" dirty="0">
                <a:solidFill>
                  <a:schemeClr val="accent4">
                    <a:lumMod val="50000"/>
                  </a:schemeClr>
                </a:solidFill>
              </a:rPr>
              <a:t>Interested? Complete the EOI!</a:t>
            </a:r>
          </a:p>
          <a:p>
            <a:r>
              <a:rPr lang="en-GB" dirty="0">
                <a:solidFill>
                  <a:schemeClr val="accent4">
                    <a:lumMod val="50000"/>
                  </a:schemeClr>
                </a:solidFill>
              </a:rPr>
              <a:t>For a conversation or for any questions, </a:t>
            </a:r>
          </a:p>
          <a:p>
            <a:r>
              <a:rPr lang="en-GB" dirty="0">
                <a:solidFill>
                  <a:schemeClr val="accent4">
                    <a:lumMod val="50000"/>
                  </a:schemeClr>
                </a:solidFill>
              </a:rPr>
              <a:t>email Colette@leadtshub.co.uk</a:t>
            </a:r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4F2913-4CE9-71B8-BE96-2318378B8D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4080" y="226220"/>
            <a:ext cx="3086100" cy="8477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612B8B-A859-F827-8BBA-4A38EF7605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" r="1429"/>
          <a:stretch>
            <a:fillRect/>
          </a:stretch>
        </p:blipFill>
        <p:spPr>
          <a:xfrm>
            <a:off x="7124065" y="4715276"/>
            <a:ext cx="5084898" cy="21427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2A2FEC-86AA-BE5F-20C3-B32F224E427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584" t="16691" b="30600"/>
          <a:stretch>
            <a:fillRect/>
          </a:stretch>
        </p:blipFill>
        <p:spPr>
          <a:xfrm>
            <a:off x="9831" y="62261"/>
            <a:ext cx="2709660" cy="14366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85770F8-4155-A8CE-675F-CFAD405274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7936" y="4252441"/>
            <a:ext cx="1323675" cy="132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61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4BC830-0200-CF81-8170-F48C7275D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112" y="209550"/>
            <a:ext cx="5819775" cy="6438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9B3B6A-0D24-3DE0-8C78-8B3C3DF451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32" r="21239" b="7283"/>
          <a:stretch>
            <a:fillRect/>
          </a:stretch>
        </p:blipFill>
        <p:spPr>
          <a:xfrm>
            <a:off x="9777047" y="259046"/>
            <a:ext cx="2170444" cy="7859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7D1F77-B75A-9925-3821-01590C92B1B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584" t="16691" b="30600"/>
          <a:stretch>
            <a:fillRect/>
          </a:stretch>
        </p:blipFill>
        <p:spPr>
          <a:xfrm>
            <a:off x="9831" y="62261"/>
            <a:ext cx="2709660" cy="14366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549F64-D9ED-DE42-9E02-229A4FF2A66E}"/>
              </a:ext>
            </a:extLst>
          </p:cNvPr>
          <p:cNvSpPr txBox="1"/>
          <p:nvPr/>
        </p:nvSpPr>
        <p:spPr>
          <a:xfrm>
            <a:off x="612843" y="1877438"/>
            <a:ext cx="2324910" cy="230832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Leadership Programmes:</a:t>
            </a:r>
          </a:p>
          <a:p>
            <a:r>
              <a:rPr lang="en-GB" b="1" dirty="0"/>
              <a:t>18 months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Specialist Programmes</a:t>
            </a:r>
          </a:p>
          <a:p>
            <a:r>
              <a:rPr lang="en-GB" b="1" dirty="0"/>
              <a:t>12 months</a:t>
            </a:r>
          </a:p>
        </p:txBody>
      </p:sp>
    </p:spTree>
    <p:extLst>
      <p:ext uri="{BB962C8B-B14F-4D97-AF65-F5344CB8AC3E}">
        <p14:creationId xmlns:p14="http://schemas.microsoft.com/office/powerpoint/2010/main" val="3912006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D885E7F-3E3D-1723-6391-61DC0D38B6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32" r="21239" b="7283"/>
          <a:stretch>
            <a:fillRect/>
          </a:stretch>
        </p:blipFill>
        <p:spPr>
          <a:xfrm>
            <a:off x="9777047" y="259046"/>
            <a:ext cx="2170444" cy="7859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42FE5F-2451-1CCA-7586-0FCECE54B0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584" t="16691" b="30600"/>
          <a:stretch>
            <a:fillRect/>
          </a:stretch>
        </p:blipFill>
        <p:spPr>
          <a:xfrm>
            <a:off x="9831" y="62261"/>
            <a:ext cx="2709660" cy="14366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EC634-47A6-5ED3-E006-ACCB16B37E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1297" y="422611"/>
            <a:ext cx="7905750" cy="28479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331F8A-390E-A7F1-EB16-61C0B5FB1A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1004" y="3920855"/>
            <a:ext cx="813435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601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3C9EA-ECF0-982C-E1F9-D524DE89D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362" y="223836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</a:rPr>
              <a:t>Brochure out now!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4E1CDB-537D-C3E4-7B35-52391BCE9D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584" t="16691" b="30600"/>
          <a:stretch>
            <a:fillRect/>
          </a:stretch>
        </p:blipFill>
        <p:spPr>
          <a:xfrm>
            <a:off x="9831" y="62261"/>
            <a:ext cx="2709660" cy="14366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7480A0-092A-895A-8FD8-32CEFD327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897" y="223836"/>
            <a:ext cx="5001667" cy="7271331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A6DDA19-BB4D-C8DF-C3EB-A82BFF3350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63967" y="1353351"/>
            <a:ext cx="3715119" cy="52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55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7F735-F896-2842-7FFE-E1F3542BA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9DA9C-042C-75BD-35CA-F1E95E643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DCE1BB-3B09-B938-C267-63DABD4DB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736" y="365125"/>
            <a:ext cx="8661679" cy="642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10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15994</TotalTime>
  <Words>120</Words>
  <Application>Microsoft Office PowerPoint</Application>
  <PresentationFormat>Widescreen</PresentationFormat>
  <Paragraphs>21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Brochure out now!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Colette Duggan</dc:creator>
  <cp:lastModifiedBy>Colette Duggan</cp:lastModifiedBy>
  <cp:revision>10</cp:revision>
  <cp:lastPrinted>2026-06-01T09:30:42Z</cp:lastPrinted>
  <dcterms:created xsi:type="dcterms:W3CDTF">2026-05-22T10:54:53Z</dcterms:created>
  <dcterms:modified xsi:type="dcterms:W3CDTF">2026-06-22T07:54:16Z</dcterms:modified>
</cp:coreProperties>
</file>