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3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12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3537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3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5089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74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78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59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8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3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5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052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55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5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4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5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88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Graduate Approach Hub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brief overview of a typical day for a child or young person (CYP) accessing the Hub, and the impact of specialist provision.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Difference the Hub Makes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Having the right provision has had a profound impact on our children. Through specialist support, consistent relationships, and tailored approaches, </a:t>
            </a:r>
            <a:r>
              <a:rPr lang="en-GB" dirty="0"/>
              <a:t>children</a:t>
            </a:r>
            <a:r>
              <a:rPr dirty="0"/>
              <a:t> are able to access learning, develop communication skills, improve regulation, and build meaningful social connections.</a:t>
            </a:r>
            <a:endParaRPr lang="en-GB" dirty="0"/>
          </a:p>
          <a:p>
            <a:r>
              <a:rPr lang="en-GB" dirty="0"/>
              <a:t>Using the graduate approach ensures we are meeting the needs of pupils by tailoring the provision and support around their individual needs.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The Hub model demonstrates how the right provision can transform outcomes for </a:t>
            </a:r>
            <a:r>
              <a:rPr lang="en-GB" dirty="0"/>
              <a:t>children</a:t>
            </a:r>
            <a:r>
              <a:rPr dirty="0"/>
              <a:t>, enabling them to feel safe, valued, successful, and ready to engage with learning and life.</a:t>
            </a:r>
            <a:endParaRPr lang="en-GB"/>
          </a:p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the Hub?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A nurturing, highly structured environment</a:t>
            </a:r>
            <a:r>
              <a:rPr lang="en-GB" dirty="0"/>
              <a:t> where children feel safe, happy and have a sense of belonging</a:t>
            </a:r>
            <a:endParaRPr dirty="0"/>
          </a:p>
          <a:p>
            <a:r>
              <a:rPr dirty="0"/>
              <a:t>- </a:t>
            </a:r>
            <a:r>
              <a:rPr dirty="0" err="1"/>
              <a:t>Individualised</a:t>
            </a:r>
            <a:r>
              <a:rPr dirty="0"/>
              <a:t> support and regulation strategies</a:t>
            </a:r>
          </a:p>
          <a:p>
            <a:r>
              <a:rPr dirty="0"/>
              <a:t>- Focus on communication, learning, social development, and wellbeing</a:t>
            </a:r>
          </a:p>
          <a:p>
            <a:r>
              <a:rPr dirty="0"/>
              <a:t>- Helping </a:t>
            </a:r>
            <a:r>
              <a:rPr lang="en-GB" dirty="0"/>
              <a:t>children</a:t>
            </a:r>
            <a:r>
              <a:rPr dirty="0"/>
              <a:t> access education successfully</a:t>
            </a:r>
            <a:r>
              <a:rPr lang="en-GB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Typical Day in the 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- Warm welcome and </a:t>
            </a:r>
            <a:r>
              <a:rPr dirty="0" err="1"/>
              <a:t>personalised</a:t>
            </a:r>
            <a:r>
              <a:rPr dirty="0"/>
              <a:t> check-in</a:t>
            </a:r>
            <a:r>
              <a:rPr lang="en-GB" dirty="0"/>
              <a:t> with a soft start where we offer breakfast and time for general catch up</a:t>
            </a:r>
            <a:endParaRPr dirty="0"/>
          </a:p>
          <a:p>
            <a:r>
              <a:rPr dirty="0"/>
              <a:t>- Regulation activities tailored to individual needs</a:t>
            </a:r>
          </a:p>
          <a:p>
            <a:r>
              <a:rPr dirty="0"/>
              <a:t>- </a:t>
            </a:r>
            <a:r>
              <a:rPr lang="en-GB" dirty="0"/>
              <a:t>Visual timetable and </a:t>
            </a:r>
            <a:r>
              <a:rPr dirty="0"/>
              <a:t>structured learning sessions</a:t>
            </a:r>
            <a:r>
              <a:rPr lang="en-GB" dirty="0"/>
              <a:t> – we have developed our curriculum around the needs of the children</a:t>
            </a:r>
            <a:endParaRPr dirty="0"/>
          </a:p>
          <a:p>
            <a:r>
              <a:rPr dirty="0"/>
              <a:t>- Social interaction and supported play</a:t>
            </a:r>
            <a:r>
              <a:rPr lang="en-GB" dirty="0"/>
              <a:t> through small group teaching and interventions which also supports </a:t>
            </a:r>
            <a:r>
              <a:rPr dirty="0"/>
              <a:t>communication opportunities throughout the day</a:t>
            </a:r>
          </a:p>
          <a:p>
            <a:r>
              <a:rPr dirty="0"/>
              <a:t>- Reflection, celebration, and preparation for transition home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26756-AE5E-12AB-DA72-9DACB01CB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Transitional places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26D6E-1F71-14FA-EBFE-3E90551D0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94504"/>
            <a:ext cx="6813756" cy="4753896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Throughout the school day, our transitional places are accessed by a range of children from the mainstream setting. This provision has had a significant impact not only on academic progress but also on children's emotional wellbeing, self-regulation, and overall engagement in school life.</a:t>
            </a:r>
          </a:p>
          <a:p>
            <a:r>
              <a:rPr lang="en-GB" dirty="0"/>
              <a:t>For some children, the start of the school day can be particularly challenging. Arriving at school dysregulated often meant they were not ready to learn, setting a negative tone for the remainder of the day and affecting both their own progress and the learning environment of others.</a:t>
            </a:r>
          </a:p>
          <a:p>
            <a:r>
              <a:rPr lang="en-GB" dirty="0"/>
              <a:t>By accessing the Hub for targeted support, such as phonics sessions, these children are given the opportunity to regulate, settle, and prepare themselves for learning. As a result, they are able to return to their mainstream classrooms calm, focused, and ready to engage effectively throughout the rest of the day.</a:t>
            </a:r>
          </a:p>
          <a:p>
            <a:r>
              <a:rPr lang="en-GB" dirty="0"/>
              <a:t>Mainstream teachers have reported a substantial positive impact, noting improvements in the children's participation, concentration, and learning outcomes. In addition, the benefits extend beyond the individual children accessing the provision, creating a calmer and more productive learning environment for the wider class.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14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Features of Daily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Predictable routines that reduce anxiety</a:t>
            </a:r>
            <a:r>
              <a:rPr lang="en-GB" dirty="0"/>
              <a:t> – we found what worked for us</a:t>
            </a:r>
            <a:endParaRPr dirty="0"/>
          </a:p>
          <a:p>
            <a:r>
              <a:rPr dirty="0"/>
              <a:t>- Flexible support based on individual presentation</a:t>
            </a:r>
            <a:r>
              <a:rPr lang="en-GB" dirty="0"/>
              <a:t> – this can differ not only from day to day but also throughout each day so being flexible and adaptable is very important</a:t>
            </a:r>
            <a:endParaRPr dirty="0"/>
          </a:p>
          <a:p>
            <a:r>
              <a:rPr dirty="0"/>
              <a:t>- Opportunities for communication and choice-making</a:t>
            </a:r>
          </a:p>
          <a:p>
            <a:r>
              <a:rPr dirty="0"/>
              <a:t>- Sensory and regulation activities embedded throughout the day</a:t>
            </a:r>
          </a:p>
          <a:p>
            <a:r>
              <a:rPr dirty="0"/>
              <a:t>- Strong relationships with trusted adults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 on Learning and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- Increased engagement in learning</a:t>
            </a:r>
            <a:r>
              <a:rPr lang="en-GB" dirty="0"/>
              <a:t> from all children that have joined the Hub</a:t>
            </a:r>
            <a:endParaRPr dirty="0"/>
          </a:p>
          <a:p>
            <a:r>
              <a:rPr dirty="0"/>
              <a:t>- Improved emotional regulation</a:t>
            </a:r>
            <a:r>
              <a:rPr lang="en-GB" dirty="0"/>
              <a:t> – children are now accessing taught strategies to support regulation</a:t>
            </a:r>
            <a:endParaRPr dirty="0"/>
          </a:p>
          <a:p>
            <a:r>
              <a:rPr dirty="0"/>
              <a:t>- Better communication skills</a:t>
            </a:r>
            <a:r>
              <a:rPr lang="en-GB" dirty="0"/>
              <a:t> – improvement in communication has been phenomenal  </a:t>
            </a:r>
            <a:endParaRPr dirty="0"/>
          </a:p>
          <a:p>
            <a:r>
              <a:rPr dirty="0"/>
              <a:t>- Stronger social relationships</a:t>
            </a:r>
            <a:r>
              <a:rPr lang="en-GB" dirty="0"/>
              <a:t> – children have formed good relationships with staff and friendships with peers</a:t>
            </a:r>
            <a:endParaRPr dirty="0"/>
          </a:p>
          <a:p>
            <a:r>
              <a:rPr dirty="0"/>
              <a:t>- Increased confidence and independence</a:t>
            </a:r>
            <a:r>
              <a:rPr lang="en-GB" dirty="0"/>
              <a:t> – children are making choices</a:t>
            </a:r>
            <a:endParaRPr dirty="0"/>
          </a:p>
          <a:p>
            <a:r>
              <a:rPr dirty="0"/>
              <a:t>- Improved attendance and enjoyment of school</a:t>
            </a:r>
            <a:r>
              <a:rPr lang="en-GB" dirty="0"/>
              <a:t> – no part time timetables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Transformational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One child arrived as non-verbal, frequently dysregulated, and unable to engage in learning, games, or activities with others. He would often shout at adults who attempted to interact with him and could become physically aggressive.</a:t>
            </a:r>
            <a:endParaRPr lang="en-GB" dirty="0"/>
          </a:p>
          <a:p>
            <a:r>
              <a:rPr lang="en-GB" dirty="0"/>
              <a:t>He had become isolated due to being far too disruptive in a classroom and the fear of him hurting peers. He had also been put on a reduced timetable as he could not cope with the full school day and he had become very aggressive towards adults.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Progress Since Joining the 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- Joined the Hub in January</a:t>
            </a:r>
            <a:r>
              <a:rPr lang="en-GB" dirty="0"/>
              <a:t> with the support of his 1:1 but would run into the sensory room and stay in there shouting. He would not talk to or engage with other children or adults. He was very possessive over his 1:1 and didn’t like other children engaging with her.</a:t>
            </a:r>
            <a:endParaRPr dirty="0"/>
          </a:p>
          <a:p>
            <a:r>
              <a:rPr dirty="0"/>
              <a:t>- Gradually became calmer and safer around others</a:t>
            </a:r>
            <a:r>
              <a:rPr lang="en-GB" dirty="0"/>
              <a:t> and there was a </a:t>
            </a:r>
            <a:r>
              <a:rPr dirty="0"/>
              <a:t>significant reduction in incidents of hurting others</a:t>
            </a:r>
            <a:r>
              <a:rPr lang="en-GB" dirty="0"/>
              <a:t>.</a:t>
            </a:r>
            <a:endParaRPr dirty="0"/>
          </a:p>
          <a:p>
            <a:r>
              <a:rPr dirty="0"/>
              <a:t>- </a:t>
            </a:r>
            <a:r>
              <a:rPr lang="en-GB" dirty="0"/>
              <a:t>After a few weeks he </a:t>
            </a:r>
            <a:r>
              <a:rPr dirty="0"/>
              <a:t>began engaging with learning and activities</a:t>
            </a:r>
            <a:r>
              <a:rPr lang="en-GB" dirty="0"/>
              <a:t>. He would come and sit at the table while we did phonics or maths.</a:t>
            </a:r>
            <a:endParaRPr dirty="0"/>
          </a:p>
          <a:p>
            <a:r>
              <a:rPr dirty="0"/>
              <a:t>- </a:t>
            </a:r>
            <a:r>
              <a:rPr lang="en-GB" dirty="0"/>
              <a:t>He began to d</a:t>
            </a:r>
            <a:r>
              <a:rPr dirty="0" err="1"/>
              <a:t>evelop</a:t>
            </a:r>
            <a:r>
              <a:rPr dirty="0"/>
              <a:t> positive relationships with adults and peers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Where He Is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- Greets staff and peers each morning</a:t>
            </a:r>
            <a:r>
              <a:rPr lang="en-GB" dirty="0"/>
              <a:t> – ‘good morning how are you?’</a:t>
            </a:r>
            <a:endParaRPr dirty="0"/>
          </a:p>
          <a:p>
            <a:r>
              <a:rPr dirty="0"/>
              <a:t>- Communicates his needs and preferences</a:t>
            </a:r>
            <a:r>
              <a:rPr lang="en-GB" dirty="0"/>
              <a:t> and requests activities that help him regulate – ‘I would like to spin around please, I would like to go outside, I'm finished now.’</a:t>
            </a:r>
          </a:p>
          <a:p>
            <a:r>
              <a:rPr lang="en-GB" dirty="0"/>
              <a:t>Initiates conversations and interactions with adults and peers. He hugs other children on the playground. ‘Are you a rabbit?, I think it’s Pedro’.</a:t>
            </a:r>
            <a:endParaRPr dirty="0"/>
          </a:p>
          <a:p>
            <a:r>
              <a:rPr dirty="0"/>
              <a:t>- Participates in learning and play</a:t>
            </a:r>
            <a:r>
              <a:rPr lang="en-GB" dirty="0"/>
              <a:t> – he now interacts with peers and adults both in learning sessions and play, he even initiates play </a:t>
            </a:r>
            <a:endParaRPr dirty="0"/>
          </a:p>
          <a:p>
            <a:r>
              <a:rPr dirty="0"/>
              <a:t>- Has developed friendships</a:t>
            </a:r>
          </a:p>
          <a:p>
            <a:r>
              <a:rPr dirty="0"/>
              <a:t>- Parents report he has friends for the first time</a:t>
            </a:r>
            <a:r>
              <a:rPr lang="en-GB" dirty="0"/>
              <a:t> and has begun to communicate his needs at home</a:t>
            </a:r>
          </a:p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137</TotalTime>
  <Words>969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Graduate Approach Hub Model</vt:lpstr>
      <vt:lpstr>What is the Hub?</vt:lpstr>
      <vt:lpstr>A Typical Day in the Hub</vt:lpstr>
      <vt:lpstr>Transitional places</vt:lpstr>
      <vt:lpstr>Key Features of Daily Practice</vt:lpstr>
      <vt:lpstr>Impact on Learning and Development</vt:lpstr>
      <vt:lpstr>Case Study: Transformational Progress</vt:lpstr>
      <vt:lpstr>Progress Since Joining the Hub</vt:lpstr>
      <vt:lpstr>Where He Is Now</vt:lpstr>
      <vt:lpstr>The Difference the Hub Makes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Leanne Everett</dc:creator>
  <cp:keywords/>
  <dc:description>generated using python-pptx</dc:description>
  <cp:lastModifiedBy>Leanne Everett</cp:lastModifiedBy>
  <cp:revision>5</cp:revision>
  <dcterms:created xsi:type="dcterms:W3CDTF">2013-01-27T09:14:16Z</dcterms:created>
  <dcterms:modified xsi:type="dcterms:W3CDTF">2026-06-22T14:03:23Z</dcterms:modified>
  <cp:category/>
</cp:coreProperties>
</file>