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93" r:id="rId6"/>
    <p:sldId id="268" r:id="rId7"/>
    <p:sldId id="263" r:id="rId8"/>
    <p:sldId id="265" r:id="rId9"/>
    <p:sldId id="299" r:id="rId10"/>
    <p:sldId id="258" r:id="rId11"/>
    <p:sldId id="277" r:id="rId12"/>
    <p:sldId id="294" r:id="rId13"/>
    <p:sldId id="295" r:id="rId14"/>
    <p:sldId id="297" r:id="rId15"/>
    <p:sldId id="29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17F71E-973D-D3E6-0A9A-33B5A539B8C8}" name="Odette Read" initials="OR" userId="S::Odette.Read@lincolnshire.gov.uk::f36d4997-1e3b-4553-aa55-2771d0c343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9" autoAdjust="0"/>
    <p:restoredTop sz="96807" autoAdjust="0"/>
  </p:normalViewPr>
  <p:slideViewPr>
    <p:cSldViewPr snapToGrid="0">
      <p:cViewPr varScale="1">
        <p:scale>
          <a:sx n="92" d="100"/>
          <a:sy n="92" d="100"/>
        </p:scale>
        <p:origin x="120" y="29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Donnelly" userId="21936160-e4eb-402c-a56b-6bf71f9ad9b6" providerId="ADAL" clId="{26632CCF-CEA5-4DA2-80B8-82E26C47D95C}"/>
    <pc:docChg chg="delSld">
      <pc:chgData name="Karen Donnelly" userId="21936160-e4eb-402c-a56b-6bf71f9ad9b6" providerId="ADAL" clId="{26632CCF-CEA5-4DA2-80B8-82E26C47D95C}" dt="2026-05-05T06:46:48.981" v="0" actId="47"/>
      <pc:docMkLst>
        <pc:docMk/>
      </pc:docMkLst>
      <pc:sldChg chg="del">
        <pc:chgData name="Karen Donnelly" userId="21936160-e4eb-402c-a56b-6bf71f9ad9b6" providerId="ADAL" clId="{26632CCF-CEA5-4DA2-80B8-82E26C47D95C}" dt="2026-05-05T06:46:48.981" v="0" actId="47"/>
        <pc:sldMkLst>
          <pc:docMk/>
          <pc:sldMk cId="696478410" sldId="26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6.016"/>
    </inkml:context>
    <inkml:brush xml:id="br0">
      <inkml:brushProperty name="width" value="0.35" units="cm"/>
      <inkml:brushProperty name="height" value="0.35" units="cm"/>
    </inkml:brush>
  </inkml:definitions>
  <inkml:trace contextRef="#ctx0" brushRef="#br0">75 130 2168,'-60'-74'13962,"45"66"-12477,17 6-1459,0 1 1,-1-1-1,1 1 1,0 0-1,0-1 0,0 1 1,0 0-1,0 0 1,0 0-1,1 1 0,2-2 1,4-2-23,-7 3 0,1-1 0,0 1 0,0 0 0,0 0 1,-1 0-1,1 1 0,0-1 0,0 1 0,0 0 0,5-1 0,21 6 9,-25-4 40,0 0-1,0 0 0,0-1 0,0 1 0,1-1 1,6 0-1,-9 0-48,1 0-1,-1 0 1,1 0 0,-1 0 0,1-1 0,-1 1-1,1-1 1,-1 0 0,3-1 0,-2 1 2,-1 0 1,1 0-1,-1 1 1,1-1-1,0 1 1,-1-1-1,1 1 1,-1 0-1,4 0 1,13 2 162,-1 0 1,22 7 0,-15-4-90,-14-4 18,-1 0 0,1-1 0,15-2 0,-20 2-79,1-1-1,-1 1 1,1 0-1,0 1 0,12 2 1,14 2 100,0-1 0,58 1 0,-26-3 16,-17-2 191,-1-2 1,84-15-1,-43 5-95,-70 11-202,1 0 0,0 1 1,-1 1-1,1 1 0,0 1 1,33 9-1,-37-10 18,1 0 1,-1-1-1,0-1 1,1 0-1,-1-1 1,0-1-1,0 0 0,23-7 1,-16 4 28,1 1 0,38-2 0,-38 6-74,128 5 52,77 0 90,-147-6-74,111 16 252,-149-13-159,51 9 1,-51-5-57,52 0 0,-92-6-103,281-5 227,-206 0-92,127-25-1,-179 26-129,0 0-1,0 2 1,1 1-1,-1 1 0,1 2 1,45 7-1,-48-7 34,0 0-1,0-2 1,1-1 0,44-7-1,20 0 62,28 3-64,230-2 122,-152 22-88,13 0 95,-136-14-69,160 8 60,-74 9-18,-76-11-122,-17-1 64,108-5 0,153-2 211,-265 3-268,147-5 270,-52 0-231,-67 6-60,-48 0 21,56-5 0,-55-1 0,26-4 0,91 4 1,-122 3 92,43-5 0,4 0-2350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0:12:39.734"/>
    </inkml:context>
    <inkml:brush xml:id="br0">
      <inkml:brushProperty name="width" value="0.35" units="cm"/>
      <inkml:brushProperty name="height" value="0.35" units="cm"/>
    </inkml:brush>
  </inkml:definitions>
  <inkml:trace contextRef="#ctx0" brushRef="#br0">78 28 3009,'-78'-27'14302,"109"47"-12741,10 1-1429,-36-18 13,2-1 309,3-3-247,27 0 129,48-7 0,20-2 58,-38 4-269,-41 3-64,0 1 0,31 2 1,166 8 1002,-10-1-475,-139-6-449,23 3 88,-61-2-35,1-2 0,64-7 0,-3 0 50,248 5 169,-210 2-292,281 12 413,182-7-189,-265 6-241,-295-11-82,313 14 110,-211 2 34,264-6 0,-336-14-155,117-3 28,221-1 0,-189-7-14,36-1 19,-6 10 62,-98 0-62,151 14 1,-228-5 0,135-11-1,-63 0-11,29 15 119,-23 2-30,-129 1-131,21 10 3,-44-20 7,1 0 0,0 0 0,0 0 0,0 0 0,0 0 0,0 0 0,0 0 0,0 0 0,0 0 0,0 0 0,0 0-1,0 0 1,0 0 0,0 0 0,0 0 0,0 1 0,0-1 0,0 0 0,0 0 0,0 0 0,0 0 0,0 0 0,0 0 0,-1 0 0,1 0 0,0 0 0,0 0 0,0 0 0,0 0 0,0 0 0,0 0-1,0 0 1,0 0 0,0 0 0,0 0 0,0 0 0,0 0 0,0 0 0,-1 0 0,5 3-173,3 4-103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3T10:46:19.650"/>
    </inkml:context>
    <inkml:brush xml:id="br0">
      <inkml:brushProperty name="width" value="0.35" units="cm"/>
      <inkml:brushProperty name="height" value="0.35" units="cm"/>
    </inkml:brush>
  </inkml:definitions>
  <inkml:trace contextRef="#ctx0" brushRef="#br0">31 133 1064,'-10'-8'7049,"-7"-7"-5479,16 13-1521,0 1 0,1 0 0,0-1-1,-1 1 1,1-1 0,0 0 0,0 1 0,0-1-1,0 1 1,0-1 0,0 1 0,0-1-1,0 1 1,1-1 0,-1 1 0,7-9 840,-6 9-784,0 1 0,0-1 1,0 1-1,0-1 0,0 1 0,0-1 0,0 1 0,0 0 0,0 0 0,0-1 0,0 1 0,0 0 0,0 0 1,0 0-1,1 0 0,12-2 6,15-2-38,62 0-23,-87 4-31,1-1 0,-1 1 0,0-1-1,1 0 1,-1-1 0,0 1-1,6-3 1,-7 2-5,0 1 1,0 0-1,0 1 0,0-1 0,0 0 1,0 1-1,0-1 0,0 1 0,1 0 1,-1 0-1,0 1 0,6 0 0,175 2 1712,-66-4-1200,-77 2-305,63-6 1,-57 1 45,73 4 0,25-3 121,-25-12-264,54-3-40,-105 23-68,-54-3 2,-1 0 0,1-1 0,-1-1 0,15-1-1,-20 0 8,25-4 79,1 1 1,-1 2-1,1 1 0,42 6 0,-35-2 174,-1-1 0,51-5 0,-43 1 23,51 4-1,-68 2-253,0 2 0,48 15 0,-12-2 71,-46-15 16,1 0 1,-1-2 0,1-1 0,23-1 0,95-11 275,-94 6-372,48-1-3,150 9 0,-10-6 83,-169-1-60,0 3 0,0 2 0,107 17 1,-122-9-31,1-3 0,-1-1 0,78-4 1,154-27 171,-212 18-164,-1 5-33,0 2 1,134 16-1,13 1 79,-99-16 114,-62-2-103,0 2-1,0 3 1,97 17 0,-92-5-88,64 16 120,222 25 1,128-19 169,-469-37-240,0-1 1,1 0-1,-1 0 1,0 0 0,0-1-1,0 0 1,0 0 0,10-6-1,-8 4-7,-5 3-46,0 0 0,0 0 0,0 0 0,-1 1 0,1-1 0,0 1 0,1-1 0,-1 1 0,0 0 0,0 0 0,5 2 0,4-1-166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9T13:35:17.960"/>
    </inkml:context>
    <inkml:brush xml:id="br0">
      <inkml:brushProperty name="width" value="0.35" units="cm"/>
      <inkml:brushProperty name="height" value="0.35" units="cm"/>
    </inkml:brush>
  </inkml:definitions>
  <inkml:trace contextRef="#ctx0" brushRef="#br0">267 77 24575,'685'0'0,"-663"-1"0,1-2 0,25-5 0,20-2 0,28-3 0,-57 7 0,51-3 0,-58 11 0,-1 1 0,1 1 0,50 13 0,-50-9 0,0-2 0,1-1 0,41 1 0,-41-6 0,-6-1 0,1 1 0,-1 1 0,1 1 0,-1 1 0,0 2 0,0 0 0,28 11 0,8-1 0,-52-13 0,0 0 0,0 0 0,-1 1 0,1 1 0,-1-1 0,12 7 0,-20-8 0,1 0 0,-1 0 0,1 0 0,-1 0 0,0 0 0,0 1 0,0-1 0,0 0 0,0 1 0,0 0 0,-1 0 0,1-1 0,-1 1 0,0 0 0,0 0 0,0 0 0,0 0 0,0 0 0,-1 0 0,1 0 0,-1 1 0,0-1 0,0 0 0,0 0 0,-1 0 0,0 4 0,-2 14 0,-2 1 0,-11 33 0,10-37 0,1 0 0,0 1 0,-3 37 0,7-43 0,0 0 0,-1 0 0,0 0 0,-1-1 0,-7 21 0,7-27 0,1 0 0,-1-1 0,-1 1 0,1-1 0,-1 1 0,1-1 0,-2 0 0,1-1 0,0 1 0,-1-1 0,0 1 0,0-1 0,-9 5 0,-24 10 0,-1-2 0,0-2 0,-1-2 0,-65 14 0,-66 2 0,91-20 0,-1-5 0,-88-6 0,41 0 0,72 2 0,-99-3 0,130 1 0,1-1 0,-1-1 0,1-2 0,-29-10 0,38 12 0,1 1 0,0 0 0,-1 1 0,0 0 0,-20 1 0,22 2 0,0-2 0,0 0 0,0 0 0,1-1 0,-1-1 0,0 0 0,-19-8 0,-179-96 0,201 102 0,-1 1 0,0 0 0,0 1 0,0 0 0,-1 1 0,1 0 0,-18 0 0,15 1 0,0-1 0,0 0 0,0-1 0,-22-7 0,15 2 0,-38-8 0,57 16 0,0-1 0,0 1 0,0 0 0,0-1 0,0 1 0,0-1 0,0 0 0,0 0 0,0 0 0,1 0 0,-1 0 0,0 0 0,1 0 0,-1 0 0,1-1 0,-1 1 0,1-1 0,-1 1 0,1-1 0,0 1 0,0-1 0,0 0 0,0 0 0,0 1 0,0-1 0,1 0 0,-1 0 0,0 0 0,1 0 0,0 0 0,-1 0 0,1 0 0,0 0 0,0 0 0,0 0 0,0 0 0,1 0 0,-1 0 0,1-2 0,2-8 0,2 0 0,-1 0 0,1 1 0,1 0 0,9-14 0,-2 1 0,-8 12 0,-1 0 0,0-1 0,-2 1 0,1-1 0,-1 0 0,-1 1 0,0-1 0,-1 0 0,-2-15 0,3-33 0,-1 58 0,0 0 0,1 0 0,0 0 0,-1 0 0,1-1 0,0 1 0,0 0 0,1 0 0,-1 0 0,1 1 0,-1-1 0,1 0 0,0 0 0,0 1 0,0 0 0,0-1 0,1 1 0,-1 0 0,1 0 0,-1 0 0,1 0 0,0 0 0,0 1 0,0-1 0,0 1 0,0 0 0,0 0 0,0 0 0,5-1 0,8-1 0,1 1 0,0 1 0,-1 0 0,27 3 0,-18-1 0,-19-1 0,48 2 0,-1-3 0,101-13 0,31-11 0,-107 17 0,0 3 0,87 7 0,-44 0 0,-97-2 0,0 2 0,0 0 0,0 2 0,-1 0 0,0 2 0,0 0 0,0 2 0,-1 0 0,37 20 0,107 67 0,-165-95 0,1 1 0,-1 0 0,0-1 0,0 1 0,0 0 0,0 0 0,0-1 0,0 1 0,0 0 0,0 0 0,-1 0 0,1 0 0,0 0 0,-1 1 0,1-1 0,0 0 0,-1 0 0,1 0 0,-1 0 0,0 1 0,1-1 0,-1 0 0,0 0 0,0 3 0,0-2 0,-1 0 0,1 0 0,-1 0 0,0 0 0,0 0 0,1-1 0,-1 1 0,-1 0 0,1 0 0,0-1 0,0 1 0,-1-1 0,-2 4 0,-7 4 0,-1 0 0,0-1 0,-20 11 0,23-15 0,-35 20 0,-2-2 0,-1-3 0,-56 17 0,-151 24 0,105-22 0,-34 6 0,179-43 0,0-1 0,0 1 0,0-1 0,0 1 0,0-1 0,0 0 0,0-1 0,0 1 0,0-1 0,0 0 0,0 0 0,0 0 0,0 0 0,0-1 0,1 1 0,-1-1 0,0 0 0,1 0 0,0 0 0,-1-1 0,1 1 0,0-1 0,0 0 0,0 0 0,1 0 0,-3-4 0,4 6 0,1 0 0,-1 0 0,1 0 0,0 0 0,-1 0 0,1-1 0,0 1 0,0 0 0,0 0 0,0 0 0,0 0 0,0-1 0,0 1 0,0 0 0,1 0 0,-1 0 0,0 0 0,1 0 0,-1 0 0,1 0 0,-1 0 0,1 0 0,-1 0 0,1 0 0,0 0 0,0 0 0,-1 0 0,1 0 0,0 1 0,0-1 0,0 0 0,0 0 0,0 1 0,2-2 0,3-2 0,1 1 0,0 0 0,1 0 0,8-3 0,36-8 0,1 2 0,1 2 0,85-4 0,167 10 0,-234 5 0,-42 0 0,1 1 0,0 1 0,32 8 0,-47-8 1,0-2 0,0 0 0,-1 0 0,1-2 0,0 0 0,0-1 0,19-4-1,15-2-1372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9T13:35:23.9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0 199,'19'-5,"0"1,-1 0,1 2,1 0,29 1,8 0,570-24,4 48,-298 13,410 23,-635-58,612-4,-649-3,129-27,-33 3,66-10,18-2,384-47,-582 80,-8 1,82-4,-70 11,245 4,-293-3,1 1,-1 1,0-1,1 2,-1-1,0 1,0 1,0-1,12 8,-9-2,1 1,-1 0,0 0,20 24,1 11,-29-38,1 1,0-1,0 0,1 0,-1-1,2 0,-1 0,1 0,-1-1,2 0,-1 0,14 6,152 53,-161-60,0-1,0 0,1 0,-1-1,19 0,21 4,-48-5,0 0,0 0,1 1,-1 0,0 0,0 0,-1 0,1 0,0 1,-1 0,1 0,3 4,4 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9T13:35:25.8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9T13:35:31.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2219,'53'3,"83"14,-105-12,25 6,-37-6,-1-1,36 2,342-7,-372-1,0 0,0-2,-1-1,24-7,-22 5,1 1,-1 1,30-2,415 5,-230 4,1801-2,-2005-2,52-9,-18 2,91-12,-69 7,146-2,-84 14,116 5,-179 9,-57-6,51 1,-13-7,-16-1,0 2,76 12,-69-5,-1-3,112-6,-66-1,562 2,-627 2,0 1,0 2,48 13,-87-17,-1 0,1-1,-1 1,0 0,0-1,0 1,0 1,0-1,0 0,0 1,0 0,0 0,-1-1,1 2,-1-1,4 3,-6-5,0 0,0 1,0-1,0 0,0 0,0 0,1 1,-1-1,0 0,0 0,0 0,0 1,0-1,0 0,0 0,0 0,0 1,0-1,0 0,0 0,0 1,0-1,0 0,0 0,0 0,0 1,0-1,-1 0,1 0,0 0,0 1,0-1,0 0,0 0,0 0,-1 0,1 0,0 1,0-1,0 0,0 0,-1 0,1 0,0 0,-14 1,-14-10,1-8,2-1,0-2,-29-29,43 38,-1 0,1-1,1 0,0-1,1-1,0 1,1-1,0-1,-6-18,-16-56,4-2,4 0,4-1,-9-127,15 84,-1-42,12 142,-2-1,-2 1,-13-49,-43-183,56 235,0 0,3 0,0-1,2 1,6-42,-3 38,2 0,2 1,19-63,-14 68,-3 7,0 0,-1-1,-2 0,6-35,-10 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09T13:35:34.0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0,'-2'134,"4"143,11-206,-9-53,0 1,1 26,-4 487,-3-258,2-104,0-149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D40A7-371D-4413-BB19-F1FE4975DE63}" type="datetimeFigureOut">
              <a:rPr lang="en-GB" smtClean="0"/>
              <a:t>05/05/2026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E42F5-5278-472E-B083-8FF2798502B3}" type="slidenum">
              <a:rPr lang="en-GB" smtClean="0"/>
              <a:t>‹#›</a:t>
            </a:fld>
            <a:endParaRPr lang="en-GB"/>
          </a:p>
        </p:txBody>
      </p:sp>
    </p:spTree>
    <p:extLst>
      <p:ext uri="{BB962C8B-B14F-4D97-AF65-F5344CB8AC3E}">
        <p14:creationId xmlns:p14="http://schemas.microsoft.com/office/powerpoint/2010/main" val="357858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remind that they can still complete the GAB survey from QR code </a:t>
            </a:r>
          </a:p>
        </p:txBody>
      </p:sp>
      <p:sp>
        <p:nvSpPr>
          <p:cNvPr id="4" name="Slide Number Placeholder 3"/>
          <p:cNvSpPr>
            <a:spLocks noGrp="1"/>
          </p:cNvSpPr>
          <p:nvPr>
            <p:ph type="sldNum" sz="quarter" idx="5"/>
          </p:nvPr>
        </p:nvSpPr>
        <p:spPr/>
        <p:txBody>
          <a:bodyPr/>
          <a:lstStyle/>
          <a:p>
            <a:fld id="{E52E42F5-5278-472E-B083-8FF2798502B3}" type="slidenum">
              <a:rPr lang="en-GB" smtClean="0"/>
              <a:t>1</a:t>
            </a:fld>
            <a:endParaRPr lang="en-GB"/>
          </a:p>
        </p:txBody>
      </p:sp>
    </p:spTree>
    <p:extLst>
      <p:ext uri="{BB962C8B-B14F-4D97-AF65-F5344CB8AC3E}">
        <p14:creationId xmlns:p14="http://schemas.microsoft.com/office/powerpoint/2010/main" val="138458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signing up for the April/May  and June/July briefings </a:t>
            </a:r>
          </a:p>
        </p:txBody>
      </p:sp>
      <p:sp>
        <p:nvSpPr>
          <p:cNvPr id="4" name="Slide Number Placeholder 3"/>
          <p:cNvSpPr>
            <a:spLocks noGrp="1"/>
          </p:cNvSpPr>
          <p:nvPr>
            <p:ph type="sldNum" sz="quarter" idx="5"/>
          </p:nvPr>
        </p:nvSpPr>
        <p:spPr/>
        <p:txBody>
          <a:bodyPr/>
          <a:lstStyle/>
          <a:p>
            <a:fld id="{E52E42F5-5278-472E-B083-8FF2798502B3}" type="slidenum">
              <a:rPr lang="en-GB" smtClean="0"/>
              <a:t>3</a:t>
            </a:fld>
            <a:endParaRPr lang="en-GB"/>
          </a:p>
        </p:txBody>
      </p:sp>
    </p:spTree>
    <p:extLst>
      <p:ext uri="{BB962C8B-B14F-4D97-AF65-F5344CB8AC3E}">
        <p14:creationId xmlns:p14="http://schemas.microsoft.com/office/powerpoint/2010/main" val="198169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a:t>
            </a:r>
          </a:p>
        </p:txBody>
      </p:sp>
      <p:sp>
        <p:nvSpPr>
          <p:cNvPr id="4" name="Slide Number Placeholder 3"/>
          <p:cNvSpPr>
            <a:spLocks noGrp="1"/>
          </p:cNvSpPr>
          <p:nvPr>
            <p:ph type="sldNum" sz="quarter" idx="5"/>
          </p:nvPr>
        </p:nvSpPr>
        <p:spPr/>
        <p:txBody>
          <a:bodyPr/>
          <a:lstStyle/>
          <a:p>
            <a:fld id="{64E75FF6-780B-4621-8D84-964FD5B423AE}" type="slidenum">
              <a:rPr lang="en-GB" smtClean="0"/>
              <a:t>4</a:t>
            </a:fld>
            <a:endParaRPr lang="en-GB"/>
          </a:p>
        </p:txBody>
      </p:sp>
    </p:spTree>
    <p:extLst>
      <p:ext uri="{BB962C8B-B14F-4D97-AF65-F5344CB8AC3E}">
        <p14:creationId xmlns:p14="http://schemas.microsoft.com/office/powerpoint/2010/main" val="47432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B5E7-6E80-DDEF-1CF3-971F3C762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71B1D-351E-3AD8-F66E-CC8E1937D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B273B-43DF-1638-BF60-5EAD16DC0E00}"/>
              </a:ext>
            </a:extLst>
          </p:cNvPr>
          <p:cNvSpPr>
            <a:spLocks noGrp="1"/>
          </p:cNvSpPr>
          <p:nvPr>
            <p:ph type="body" idx="1"/>
          </p:nvPr>
        </p:nvSpPr>
        <p:spPr/>
        <p:txBody>
          <a:bodyPr/>
          <a:lstStyle/>
          <a:p>
            <a:r>
              <a:rPr lang="en-GB" dirty="0"/>
              <a:t>Link for training offer </a:t>
            </a:r>
          </a:p>
        </p:txBody>
      </p:sp>
      <p:sp>
        <p:nvSpPr>
          <p:cNvPr id="4" name="Slide Number Placeholder 3">
            <a:extLst>
              <a:ext uri="{FF2B5EF4-FFF2-40B4-BE49-F238E27FC236}">
                <a16:creationId xmlns:a16="http://schemas.microsoft.com/office/drawing/2014/main" id="{DDE66580-14F9-49E0-435B-A2C7909FFBE5}"/>
              </a:ext>
            </a:extLst>
          </p:cNvPr>
          <p:cNvSpPr>
            <a:spLocks noGrp="1"/>
          </p:cNvSpPr>
          <p:nvPr>
            <p:ph type="sldNum" sz="quarter" idx="5"/>
          </p:nvPr>
        </p:nvSpPr>
        <p:spPr/>
        <p:txBody>
          <a:bodyPr/>
          <a:lstStyle/>
          <a:p>
            <a:fld id="{64E75FF6-780B-4621-8D84-964FD5B423AE}" type="slidenum">
              <a:rPr lang="en-GB" smtClean="0"/>
              <a:t>5</a:t>
            </a:fld>
            <a:endParaRPr lang="en-GB"/>
          </a:p>
        </p:txBody>
      </p:sp>
    </p:spTree>
    <p:extLst>
      <p:ext uri="{BB962C8B-B14F-4D97-AF65-F5344CB8AC3E}">
        <p14:creationId xmlns:p14="http://schemas.microsoft.com/office/powerpoint/2010/main" val="36495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Dates still available for supporting child at home and primary/secondary transition </a:t>
            </a:r>
          </a:p>
        </p:txBody>
      </p:sp>
      <p:sp>
        <p:nvSpPr>
          <p:cNvPr id="4" name="Slide Number Placeholder 3"/>
          <p:cNvSpPr>
            <a:spLocks noGrp="1"/>
          </p:cNvSpPr>
          <p:nvPr>
            <p:ph type="sldNum" sz="quarter" idx="5"/>
          </p:nvPr>
        </p:nvSpPr>
        <p:spPr/>
        <p:txBody>
          <a:bodyPr/>
          <a:lstStyle/>
          <a:p>
            <a:fld id="{E52E42F5-5278-472E-B083-8FF2798502B3}" type="slidenum">
              <a:rPr lang="en-GB" smtClean="0"/>
              <a:t>8</a:t>
            </a:fld>
            <a:endParaRPr lang="en-GB"/>
          </a:p>
        </p:txBody>
      </p:sp>
    </p:spTree>
    <p:extLst>
      <p:ext uri="{BB962C8B-B14F-4D97-AF65-F5344CB8AC3E}">
        <p14:creationId xmlns:p14="http://schemas.microsoft.com/office/powerpoint/2010/main" val="321929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F6E1-ADE6-4587-BB0B-A42F47CC8F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56961F-AF28-40F8-87B9-4C1C13DC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4F1262-D65A-437B-9C19-E1B36D58637F}"/>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1B7218BA-3768-4400-9D45-78636BC02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62D29-035E-400A-B6CD-6EEF7C10300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3887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8A06-6BEE-4B1C-8008-9E07BDEF2B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78C05-74B5-4E67-940C-1FCA0FE95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96A8B9-9FAB-4DA3-BF7F-5890531FAEBD}"/>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76C6A43A-541A-4125-A5BA-AAC069DFD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F70EB-42C6-44FA-8C22-8D5E00EDCEC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8791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32607-1920-45AF-856A-2D1465C8FD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4CCC7C-599F-4C87-9005-F7E3447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DBC9A-F908-487E-8097-A70DEEC97052}"/>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ECB33381-F2E8-4666-91CA-B3B2CCA68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B9637-7F61-4904-AB13-6A0F9D31B971}"/>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57463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3B14-0593-4FFE-96E7-1936F14BAA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E2E840-7395-4089-96C4-6665DDC81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ACF6A-A470-43EE-80D4-6DB0F799A021}"/>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D0F282AD-0654-43FA-AD50-6A8DFABDD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E7AA8-A3CB-4F87-BE94-23B60338102D}"/>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938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72D-7C8E-4703-B5EE-F6180B39D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F8B216-D888-479C-A36D-3EFCA1597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C4AAA-F41B-4D64-85FC-5BBE773C5A3C}"/>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97D5BC86-1C74-4A33-B6CD-E4255C8C52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3B3EA-4297-456A-976E-A67081117BE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45230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162-1DEC-4475-B204-EDDB04BB7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41F29A-E03E-4BE4-8CC5-EB0FF959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E407E2-6B36-40E3-9C82-67372E1D13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7ECA9F-0F21-45E0-97D9-702F8AA122A7}"/>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6" name="Footer Placeholder 5">
            <a:extLst>
              <a:ext uri="{FF2B5EF4-FFF2-40B4-BE49-F238E27FC236}">
                <a16:creationId xmlns:a16="http://schemas.microsoft.com/office/drawing/2014/main" id="{0EA51CBF-667C-4F2C-904D-D75A2740B9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FCEA1-466E-4095-A114-950612639668}"/>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6189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3D5F-8D6B-4C80-835F-BDFD7D5277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1ED654-7156-45B6-9B65-CF402FDDB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40646-ADDB-4615-A503-535CA4458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988355-B63A-4B73-8EC5-E0E5ABFE7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4B3D4-8541-4E46-889C-4FF00A33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642F0A-184D-43A7-BF76-4C11C1DF9A9B}"/>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8" name="Footer Placeholder 7">
            <a:extLst>
              <a:ext uri="{FF2B5EF4-FFF2-40B4-BE49-F238E27FC236}">
                <a16:creationId xmlns:a16="http://schemas.microsoft.com/office/drawing/2014/main" id="{E1730737-41E1-4CEF-B41E-B53EE0EB1E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5A6359-56E9-4BD5-A520-C477F0B4BE4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77174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5A43-F0A9-4C80-A2FE-D7AF925F81A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684EB9-89A9-466D-8684-89D97D69B072}"/>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4" name="Footer Placeholder 3">
            <a:extLst>
              <a:ext uri="{FF2B5EF4-FFF2-40B4-BE49-F238E27FC236}">
                <a16:creationId xmlns:a16="http://schemas.microsoft.com/office/drawing/2014/main" id="{D4EAE3F9-140D-4C8C-BCDC-DFFC553FA7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F52B3B-ECFC-4C3D-918D-CF8D893D07B0}"/>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6040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E8E27-F480-4FCE-BE83-D3458F83ECD5}"/>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3" name="Footer Placeholder 2">
            <a:extLst>
              <a:ext uri="{FF2B5EF4-FFF2-40B4-BE49-F238E27FC236}">
                <a16:creationId xmlns:a16="http://schemas.microsoft.com/office/drawing/2014/main" id="{4BE7240C-3283-4654-B676-A2F15C61C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D2BC8E-2185-46C6-B69B-F509D44E0A93}"/>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31813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A114-FC7F-4B25-8808-1E717CCA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513D6-B6DA-4D08-9A56-92A13539E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1EC032-2EA3-44EC-B70B-B8AA8B9F9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02AD7-7F36-4E51-AAA4-9D2C875DE68C}"/>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6" name="Footer Placeholder 5">
            <a:extLst>
              <a:ext uri="{FF2B5EF4-FFF2-40B4-BE49-F238E27FC236}">
                <a16:creationId xmlns:a16="http://schemas.microsoft.com/office/drawing/2014/main" id="{85D23D26-6354-4586-BF4C-5560A54D8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AC9AE-6013-4511-BACF-B1CFCE41C49A}"/>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299455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BEF1-C91A-4414-BB57-3381F1C35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2B6475-9293-4EA3-8A1D-1A5BB660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A4E403-D3CF-47BA-89A7-518A69C04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54A09-DDFE-4534-A338-2EAFA0667671}"/>
              </a:ext>
            </a:extLst>
          </p:cNvPr>
          <p:cNvSpPr>
            <a:spLocks noGrp="1"/>
          </p:cNvSpPr>
          <p:nvPr>
            <p:ph type="dt" sz="half" idx="10"/>
          </p:nvPr>
        </p:nvSpPr>
        <p:spPr/>
        <p:txBody>
          <a:bodyPr/>
          <a:lstStyle/>
          <a:p>
            <a:fld id="{A3F3FD22-8DA5-4A0D-B0C7-5FB75CA198B4}" type="datetimeFigureOut">
              <a:rPr lang="en-GB" smtClean="0"/>
              <a:t>05/05/2026</a:t>
            </a:fld>
            <a:endParaRPr lang="en-GB"/>
          </a:p>
        </p:txBody>
      </p:sp>
      <p:sp>
        <p:nvSpPr>
          <p:cNvPr id="6" name="Footer Placeholder 5">
            <a:extLst>
              <a:ext uri="{FF2B5EF4-FFF2-40B4-BE49-F238E27FC236}">
                <a16:creationId xmlns:a16="http://schemas.microsoft.com/office/drawing/2014/main" id="{3B61DAB4-AE5C-472E-9F41-C804700A9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A8FC8-B12A-46F6-9AA4-1F5A530FC7EC}"/>
              </a:ext>
            </a:extLst>
          </p:cNvPr>
          <p:cNvSpPr>
            <a:spLocks noGrp="1"/>
          </p:cNvSpPr>
          <p:nvPr>
            <p:ph type="sldNum" sz="quarter" idx="12"/>
          </p:nvPr>
        </p:nvSpPr>
        <p:spPr/>
        <p:txBody>
          <a:bodyPr/>
          <a:lstStyle/>
          <a:p>
            <a:fld id="{BA160B18-23AC-48F4-9066-F7E55AB97DD2}" type="slidenum">
              <a:rPr lang="en-GB" smtClean="0"/>
              <a:t>‹#›</a:t>
            </a:fld>
            <a:endParaRPr lang="en-GB"/>
          </a:p>
        </p:txBody>
      </p:sp>
    </p:spTree>
    <p:extLst>
      <p:ext uri="{BB962C8B-B14F-4D97-AF65-F5344CB8AC3E}">
        <p14:creationId xmlns:p14="http://schemas.microsoft.com/office/powerpoint/2010/main" val="10021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F45CB-D1B5-44F8-BD37-9349276CB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DC9E5D-E001-43A8-91C5-6B188D494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F28A8-A1C9-4967-9CC8-12D025014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3FD22-8DA5-4A0D-B0C7-5FB75CA198B4}" type="datetimeFigureOut">
              <a:rPr lang="en-GB" smtClean="0"/>
              <a:t>05/05/2026</a:t>
            </a:fld>
            <a:endParaRPr lang="en-GB"/>
          </a:p>
        </p:txBody>
      </p:sp>
      <p:sp>
        <p:nvSpPr>
          <p:cNvPr id="5" name="Footer Placeholder 4">
            <a:extLst>
              <a:ext uri="{FF2B5EF4-FFF2-40B4-BE49-F238E27FC236}">
                <a16:creationId xmlns:a16="http://schemas.microsoft.com/office/drawing/2014/main" id="{F6396019-C229-45AD-B13C-7F52B514A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C18FE-70C2-4687-8475-1D82CF79D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60B18-23AC-48F4-9066-F7E55AB97DD2}" type="slidenum">
              <a:rPr lang="en-GB" smtClean="0"/>
              <a:t>‹#›</a:t>
            </a:fld>
            <a:endParaRPr lang="en-GB"/>
          </a:p>
        </p:txBody>
      </p:sp>
    </p:spTree>
    <p:extLst>
      <p:ext uri="{BB962C8B-B14F-4D97-AF65-F5344CB8AC3E}">
        <p14:creationId xmlns:p14="http://schemas.microsoft.com/office/powerpoint/2010/main" val="19684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rofessionals.lincolnshire.gov.uk/homepage/54/graduated-approach-briefing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mailto:Karen.Donnelly@lincolnshire.gov.uk" TargetMode="External"/><Relationship Id="rId2" Type="http://schemas.openxmlformats.org/officeDocument/2006/relationships/hyperlink" Target="mailto:James.Morris2@lincolnshire.gov.uk" TargetMode="External"/><Relationship Id="rId1" Type="http://schemas.openxmlformats.org/officeDocument/2006/relationships/slideLayout" Target="../slideLayouts/slideLayout2.xml"/><Relationship Id="rId4" Type="http://schemas.openxmlformats.org/officeDocument/2006/relationships/hyperlink" Target="mailto:Karen.Richardson3@lincolnshire.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rofessionals.lincolnshire.gov.uk/homepage/54/graduated-approach-brief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VirtualSchool@Lincolnshire.gov.uk" TargetMode="External"/><Relationship Id="rId4" Type="http://schemas.openxmlformats.org/officeDocument/2006/relationships/hyperlink" Target="https://www.gov.uk/government/publications/virtual-school-head-role-extension-to-children-with-a-social-worker/promoting-the-education-of-children-with-a-social-worker-and-children-in-kinship-care-arrangements-virtual-school-head-role-exten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VirtualSchoolTraining@lincolnshire.gov.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jenny.murray@lincolnshire.gov.uk"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mailto:Dyslexiaoutreach@lincolnshire.gov.uk" TargetMode="External"/><Relationship Id="rId4" Type="http://schemas.openxmlformats.org/officeDocument/2006/relationships/hyperlink" Target="mailto:helena.sharman@lincolnshire.gov.uk" TargetMode="External"/></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10.png"/><Relationship Id="rId18" Type="http://schemas.openxmlformats.org/officeDocument/2006/relationships/customXml" Target="../ink/ink7.xml"/><Relationship Id="rId3" Type="http://schemas.openxmlformats.org/officeDocument/2006/relationships/image" Target="../media/image9.png"/><Relationship Id="rId21" Type="http://schemas.openxmlformats.org/officeDocument/2006/relationships/image" Target="../media/image15.png"/><Relationship Id="rId7" Type="http://schemas.openxmlformats.org/officeDocument/2006/relationships/image" Target="../media/image170.png"/><Relationship Id="rId12" Type="http://schemas.openxmlformats.org/officeDocument/2006/relationships/customXml" Target="../ink/ink4.xml"/><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9.png"/><Relationship Id="rId5" Type="http://schemas.openxmlformats.org/officeDocument/2006/relationships/image" Target="../media/image10.png"/><Relationship Id="rId15" Type="http://schemas.openxmlformats.org/officeDocument/2006/relationships/image" Target="../media/image120.png"/><Relationship Id="rId10" Type="http://schemas.openxmlformats.org/officeDocument/2006/relationships/customXml" Target="../ink/ink3.xml"/><Relationship Id="rId19" Type="http://schemas.openxmlformats.org/officeDocument/2006/relationships/image" Target="../media/image14.png"/><Relationship Id="rId4" Type="http://schemas.openxmlformats.org/officeDocument/2006/relationships/hyperlink" Target="https://www.lincolnshire.gov.uk/directory-record/63820/dyslexia-outreach-support" TargetMode="External"/><Relationship Id="rId9" Type="http://schemas.openxmlformats.org/officeDocument/2006/relationships/image" Target="../media/image18.png"/><Relationship Id="rId14" Type="http://schemas.openxmlformats.org/officeDocument/2006/relationships/customXml" Target="../ink/ink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6357"/>
            <a:ext cx="12221363" cy="2231643"/>
          </a:xfrm>
          <a:prstGeom prst="rect">
            <a:avLst/>
          </a:prstGeom>
        </p:spPr>
      </p:pic>
      <p:sp>
        <p:nvSpPr>
          <p:cNvPr id="2" name="Title 1"/>
          <p:cNvSpPr>
            <a:spLocks noGrp="1"/>
          </p:cNvSpPr>
          <p:nvPr>
            <p:ph type="title"/>
          </p:nvPr>
        </p:nvSpPr>
        <p:spPr>
          <a:xfrm>
            <a:off x="0" y="338668"/>
            <a:ext cx="11491748" cy="1642318"/>
          </a:xfrm>
        </p:spPr>
        <p:txBody>
          <a:bodyPr>
            <a:normAutofit/>
          </a:bodyPr>
          <a:lstStyle/>
          <a:p>
            <a:pPr algn="ctr"/>
            <a:r>
              <a:rPr lang="en-GB" dirty="0"/>
              <a:t>Graduated Approach Briefings</a:t>
            </a:r>
            <a:endParaRPr lang="en-GB" dirty="0">
              <a:solidFill>
                <a:schemeClr val="accent3">
                  <a:lumMod val="75000"/>
                </a:schemeClr>
              </a:solidFill>
            </a:endParaRPr>
          </a:p>
        </p:txBody>
      </p:sp>
      <p:sp>
        <p:nvSpPr>
          <p:cNvPr id="8" name="Subtitle 2"/>
          <p:cNvSpPr txBox="1">
            <a:spLocks/>
          </p:cNvSpPr>
          <p:nvPr/>
        </p:nvSpPr>
        <p:spPr>
          <a:xfrm>
            <a:off x="2091267" y="1746743"/>
            <a:ext cx="7042134" cy="2655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dirty="0">
                <a:latin typeface="+mj-lt"/>
              </a:rPr>
              <a:t>April/May  2026</a:t>
            </a:r>
          </a:p>
          <a:p>
            <a:pPr marL="0" indent="0" algn="ctr">
              <a:buNone/>
            </a:pPr>
            <a:r>
              <a:rPr lang="en-GB" sz="4400" dirty="0">
                <a:latin typeface="+mj-lt"/>
              </a:rPr>
              <a:t>Notices </a:t>
            </a:r>
          </a:p>
        </p:txBody>
      </p:sp>
    </p:spTree>
    <p:extLst>
      <p:ext uri="{BB962C8B-B14F-4D97-AF65-F5344CB8AC3E}">
        <p14:creationId xmlns:p14="http://schemas.microsoft.com/office/powerpoint/2010/main" val="368977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9C5E4-4882-E3C9-A1C3-FBEB88D82F8B}"/>
              </a:ext>
            </a:extLst>
          </p:cNvPr>
          <p:cNvPicPr>
            <a:picLocks noChangeAspect="1"/>
          </p:cNvPicPr>
          <p:nvPr/>
        </p:nvPicPr>
        <p:blipFill>
          <a:blip r:embed="rId2"/>
          <a:stretch>
            <a:fillRect/>
          </a:stretch>
        </p:blipFill>
        <p:spPr>
          <a:xfrm>
            <a:off x="372884" y="205460"/>
            <a:ext cx="11446232" cy="6447079"/>
          </a:xfrm>
          <a:prstGeom prst="rect">
            <a:avLst/>
          </a:prstGeom>
        </p:spPr>
      </p:pic>
    </p:spTree>
    <p:extLst>
      <p:ext uri="{BB962C8B-B14F-4D97-AF65-F5344CB8AC3E}">
        <p14:creationId xmlns:p14="http://schemas.microsoft.com/office/powerpoint/2010/main" val="138360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61222-CCE5-83E4-6447-C464A6E31213}"/>
              </a:ext>
            </a:extLst>
          </p:cNvPr>
          <p:cNvPicPr>
            <a:picLocks noChangeAspect="1"/>
          </p:cNvPicPr>
          <p:nvPr/>
        </p:nvPicPr>
        <p:blipFill>
          <a:blip r:embed="rId2"/>
          <a:stretch>
            <a:fillRect/>
          </a:stretch>
        </p:blipFill>
        <p:spPr>
          <a:xfrm>
            <a:off x="372884" y="254995"/>
            <a:ext cx="11446232" cy="6348010"/>
          </a:xfrm>
          <a:prstGeom prst="rect">
            <a:avLst/>
          </a:prstGeom>
        </p:spPr>
      </p:pic>
    </p:spTree>
    <p:extLst>
      <p:ext uri="{BB962C8B-B14F-4D97-AF65-F5344CB8AC3E}">
        <p14:creationId xmlns:p14="http://schemas.microsoft.com/office/powerpoint/2010/main" val="390429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B5501-ADCE-E889-5EBB-F32124429A7E}"/>
              </a:ext>
            </a:extLst>
          </p:cNvPr>
          <p:cNvPicPr>
            <a:picLocks noChangeAspect="1"/>
          </p:cNvPicPr>
          <p:nvPr/>
        </p:nvPicPr>
        <p:blipFill>
          <a:blip r:embed="rId2"/>
          <a:stretch>
            <a:fillRect/>
          </a:stretch>
        </p:blipFill>
        <p:spPr>
          <a:xfrm>
            <a:off x="334780" y="201650"/>
            <a:ext cx="11522439" cy="6454699"/>
          </a:xfrm>
          <a:prstGeom prst="rect">
            <a:avLst/>
          </a:prstGeom>
        </p:spPr>
      </p:pic>
    </p:spTree>
    <p:extLst>
      <p:ext uri="{BB962C8B-B14F-4D97-AF65-F5344CB8AC3E}">
        <p14:creationId xmlns:p14="http://schemas.microsoft.com/office/powerpoint/2010/main" val="113986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374254" y="330529"/>
            <a:ext cx="11117494" cy="1325563"/>
          </a:xfrm>
        </p:spPr>
        <p:txBody>
          <a:bodyPr>
            <a:normAutofit/>
          </a:bodyPr>
          <a:lstStyle/>
          <a:p>
            <a:r>
              <a:rPr lang="en-GB" dirty="0"/>
              <a:t>Presentations and Videos will be available from 20</a:t>
            </a:r>
            <a:r>
              <a:rPr lang="en-GB" baseline="30000" dirty="0"/>
              <a:t>th</a:t>
            </a:r>
            <a:r>
              <a:rPr lang="en-GB" dirty="0"/>
              <a:t> May 2026</a:t>
            </a:r>
          </a:p>
        </p:txBody>
      </p:sp>
      <p:sp>
        <p:nvSpPr>
          <p:cNvPr id="3" name="TextBox 2">
            <a:extLst>
              <a:ext uri="{FF2B5EF4-FFF2-40B4-BE49-F238E27FC236}">
                <a16:creationId xmlns:a16="http://schemas.microsoft.com/office/drawing/2014/main" id="{D2D56A3B-EFE4-481C-96C8-8ADBB3124AFC}"/>
              </a:ext>
            </a:extLst>
          </p:cNvPr>
          <p:cNvSpPr txBox="1"/>
          <p:nvPr/>
        </p:nvSpPr>
        <p:spPr>
          <a:xfrm>
            <a:off x="233050" y="2004050"/>
            <a:ext cx="7235899" cy="2677656"/>
          </a:xfrm>
          <a:prstGeom prst="rect">
            <a:avLst/>
          </a:prstGeom>
          <a:noFill/>
        </p:spPr>
        <p:txBody>
          <a:bodyPr wrap="square" rtlCol="0">
            <a:spAutoFit/>
          </a:bodyPr>
          <a:lstStyle/>
          <a:p>
            <a:pPr marL="285750"/>
            <a:r>
              <a:rPr lang="en-GB" sz="2400" dirty="0">
                <a:latin typeface="Calibri" panose="020F0502020204030204" pitchFamily="34" charset="0"/>
              </a:rPr>
              <a:t>Remember to visit the Graduated Approach Briefings page on the Local Offer so that you can view the presentations and videos for this round of briefings and any from the previous academic year.</a:t>
            </a:r>
          </a:p>
          <a:p>
            <a:pPr marL="285750"/>
            <a:endParaRPr lang="en-GB" sz="2400" dirty="0">
              <a:latin typeface="Calibri" panose="020F0502020204030204" pitchFamily="34" charset="0"/>
            </a:endParaRPr>
          </a:p>
          <a:p>
            <a:pPr marL="285750"/>
            <a:r>
              <a:rPr lang="en-US" sz="2400" dirty="0">
                <a:hlinkClick r:id="rId3"/>
              </a:rPr>
              <a:t>Graduated approach briefings – Professional resources (lincolnshire.gov.uk)</a:t>
            </a:r>
            <a:endParaRPr lang="en-GB" sz="2400" dirty="0">
              <a:latin typeface="Calibri" panose="020F0502020204030204" pitchFamily="34" charset="0"/>
            </a:endParaRPr>
          </a:p>
        </p:txBody>
      </p:sp>
      <p:pic>
        <p:nvPicPr>
          <p:cNvPr id="1026" name="Picture 2" descr="directory">
            <a:extLst>
              <a:ext uri="{FF2B5EF4-FFF2-40B4-BE49-F238E27FC236}">
                <a16:creationId xmlns:a16="http://schemas.microsoft.com/office/drawing/2014/main" id="{28BCA206-1B9D-4EFB-8CF4-D6DDAD6A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156" y="200405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6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77991-ED15-AE6A-8B20-D7E8BFB23F58}"/>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Graduated Approach Briefings </a:t>
            </a:r>
          </a:p>
        </p:txBody>
      </p:sp>
      <p:sp>
        <p:nvSpPr>
          <p:cNvPr id="3" name="Content Placeholder 2">
            <a:extLst>
              <a:ext uri="{FF2B5EF4-FFF2-40B4-BE49-F238E27FC236}">
                <a16:creationId xmlns:a16="http://schemas.microsoft.com/office/drawing/2014/main" id="{C1A89D83-BA59-2204-FF69-C3667FCD2740}"/>
              </a:ext>
            </a:extLst>
          </p:cNvPr>
          <p:cNvSpPr>
            <a:spLocks noGrp="1"/>
          </p:cNvSpPr>
          <p:nvPr>
            <p:ph idx="1"/>
          </p:nvPr>
        </p:nvSpPr>
        <p:spPr>
          <a:xfrm>
            <a:off x="609601" y="1769533"/>
            <a:ext cx="10879666" cy="4546600"/>
          </a:xfrm>
        </p:spPr>
        <p:txBody>
          <a:bodyPr anchor="ctr">
            <a:normAutofit/>
          </a:bodyPr>
          <a:lstStyle/>
          <a:p>
            <a:r>
              <a:rPr lang="en-GB" sz="2400" dirty="0"/>
              <a:t>Run by the Inclusion Team:</a:t>
            </a:r>
          </a:p>
          <a:p>
            <a:r>
              <a:rPr lang="en-GB" sz="2400" dirty="0">
                <a:hlinkClick r:id="rId2"/>
              </a:rPr>
              <a:t>James.Morris2@lincolnshire.gov.uk</a:t>
            </a:r>
            <a:r>
              <a:rPr lang="en-GB" sz="2400" dirty="0"/>
              <a:t>  – Quality and Effectiveness Lead</a:t>
            </a:r>
          </a:p>
          <a:p>
            <a:r>
              <a:rPr lang="en-GB" sz="2400" dirty="0">
                <a:hlinkClick r:id="rId3"/>
              </a:rPr>
              <a:t>Karen.Donnelly@lincolnshire.gov.uk</a:t>
            </a:r>
            <a:r>
              <a:rPr lang="en-GB" sz="2400" dirty="0"/>
              <a:t> – Specialist Teaching Teams</a:t>
            </a:r>
          </a:p>
          <a:p>
            <a:r>
              <a:rPr lang="en-GB" sz="2400" dirty="0">
                <a:hlinkClick r:id="rId4"/>
              </a:rPr>
              <a:t>Karen.Richardson3@lincolnshire.gov.uk</a:t>
            </a:r>
            <a:r>
              <a:rPr lang="en-GB" sz="2400" dirty="0"/>
              <a:t> – PRT, AskSALL, Inclusion</a:t>
            </a:r>
          </a:p>
          <a:p>
            <a:endParaRPr lang="en-GB" sz="2400" dirty="0"/>
          </a:p>
          <a:p>
            <a:r>
              <a:rPr lang="en-GB" sz="2400" dirty="0"/>
              <a:t>The agenda is set following requests from SENCOs so please email with content suggestions.</a:t>
            </a:r>
          </a:p>
          <a:p>
            <a:r>
              <a:rPr lang="en-GB" sz="2400" dirty="0"/>
              <a:t>We are very keen to have SENCOs share examples of good practice – what is working well in your school???</a:t>
            </a:r>
          </a:p>
          <a:p>
            <a:r>
              <a:rPr lang="en-GB" sz="2400" dirty="0"/>
              <a:t>Please make sure BS-SEND has your up-to-date email address </a:t>
            </a:r>
          </a:p>
        </p:txBody>
      </p:sp>
    </p:spTree>
    <p:extLst>
      <p:ext uri="{BB962C8B-B14F-4D97-AF65-F5344CB8AC3E}">
        <p14:creationId xmlns:p14="http://schemas.microsoft.com/office/powerpoint/2010/main" val="304264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C green footer with strap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988"/>
            <a:ext cx="12221363" cy="2231643"/>
          </a:xfrm>
          <a:prstGeom prst="rect">
            <a:avLst/>
          </a:prstGeom>
        </p:spPr>
      </p:pic>
      <p:sp>
        <p:nvSpPr>
          <p:cNvPr id="2" name="Title 1"/>
          <p:cNvSpPr>
            <a:spLocks noGrp="1"/>
          </p:cNvSpPr>
          <p:nvPr>
            <p:ph type="title"/>
          </p:nvPr>
        </p:nvSpPr>
        <p:spPr>
          <a:xfrm>
            <a:off x="422806" y="339833"/>
            <a:ext cx="11117494" cy="409198"/>
          </a:xfrm>
        </p:spPr>
        <p:txBody>
          <a:bodyPr>
            <a:normAutofit fontScale="90000"/>
          </a:bodyPr>
          <a:lstStyle/>
          <a:p>
            <a:r>
              <a:rPr lang="en-GB" sz="2400" b="1" dirty="0"/>
              <a:t>Remember to book your places for each briefing throughout the year on the Local Offer</a:t>
            </a:r>
            <a:endParaRPr lang="en-GB" sz="2400" b="1" dirty="0">
              <a:solidFill>
                <a:schemeClr val="accent3">
                  <a:lumMod val="75000"/>
                </a:schemeClr>
              </a:solidFill>
              <a:highlight>
                <a:srgbClr val="FFFF00"/>
              </a:highlight>
            </a:endParaRPr>
          </a:p>
        </p:txBody>
      </p:sp>
      <p:sp>
        <p:nvSpPr>
          <p:cNvPr id="3" name="TextBox 2">
            <a:extLst>
              <a:ext uri="{FF2B5EF4-FFF2-40B4-BE49-F238E27FC236}">
                <a16:creationId xmlns:a16="http://schemas.microsoft.com/office/drawing/2014/main" id="{42C9DE70-903A-4A24-92CD-DB66C5833DB7}"/>
              </a:ext>
            </a:extLst>
          </p:cNvPr>
          <p:cNvSpPr txBox="1"/>
          <p:nvPr/>
        </p:nvSpPr>
        <p:spPr>
          <a:xfrm>
            <a:off x="145916" y="5088806"/>
            <a:ext cx="7083090" cy="307777"/>
          </a:xfrm>
          <a:prstGeom prst="rect">
            <a:avLst/>
          </a:prstGeom>
          <a:noFill/>
        </p:spPr>
        <p:txBody>
          <a:bodyPr wrap="square" rtlCol="0">
            <a:spAutoFit/>
          </a:bodyPr>
          <a:lstStyle/>
          <a:p>
            <a:r>
              <a:rPr lang="en-US" sz="1400" dirty="0">
                <a:hlinkClick r:id="rId4"/>
              </a:rPr>
              <a:t>Graduated approach briefings – Professional resources (lincolnshire.gov.uk)</a:t>
            </a:r>
            <a:endParaRPr lang="en-GB" sz="1400" dirty="0"/>
          </a:p>
        </p:txBody>
      </p:sp>
      <p:graphicFrame>
        <p:nvGraphicFramePr>
          <p:cNvPr id="6" name="Table 5">
            <a:extLst>
              <a:ext uri="{FF2B5EF4-FFF2-40B4-BE49-F238E27FC236}">
                <a16:creationId xmlns:a16="http://schemas.microsoft.com/office/drawing/2014/main" id="{AE00761D-F7B2-C8AF-612C-2E8FCA036FC7}"/>
              </a:ext>
            </a:extLst>
          </p:cNvPr>
          <p:cNvGraphicFramePr>
            <a:graphicFrameLocks noGrp="1"/>
          </p:cNvGraphicFramePr>
          <p:nvPr>
            <p:extLst>
              <p:ext uri="{D42A27DB-BD31-4B8C-83A1-F6EECF244321}">
                <p14:modId xmlns:p14="http://schemas.microsoft.com/office/powerpoint/2010/main" val="1198548966"/>
              </p:ext>
            </p:extLst>
          </p:nvPr>
        </p:nvGraphicFramePr>
        <p:xfrm>
          <a:off x="287065" y="682995"/>
          <a:ext cx="11211476" cy="4174402"/>
        </p:xfrm>
        <a:graphic>
          <a:graphicData uri="http://schemas.openxmlformats.org/drawingml/2006/table">
            <a:tbl>
              <a:tblPr firstRow="1" firstCol="1" bandRow="1">
                <a:tableStyleId>{5C22544A-7EE6-4342-B048-85BDC9FD1C3A}</a:tableStyleId>
              </a:tblPr>
              <a:tblGrid>
                <a:gridCol w="1232840">
                  <a:extLst>
                    <a:ext uri="{9D8B030D-6E8A-4147-A177-3AD203B41FA5}">
                      <a16:colId xmlns:a16="http://schemas.microsoft.com/office/drawing/2014/main" val="4243803098"/>
                    </a:ext>
                  </a:extLst>
                </a:gridCol>
                <a:gridCol w="3325968">
                  <a:extLst>
                    <a:ext uri="{9D8B030D-6E8A-4147-A177-3AD203B41FA5}">
                      <a16:colId xmlns:a16="http://schemas.microsoft.com/office/drawing/2014/main" val="3615164210"/>
                    </a:ext>
                  </a:extLst>
                </a:gridCol>
                <a:gridCol w="3325968">
                  <a:extLst>
                    <a:ext uri="{9D8B030D-6E8A-4147-A177-3AD203B41FA5}">
                      <a16:colId xmlns:a16="http://schemas.microsoft.com/office/drawing/2014/main" val="575841085"/>
                    </a:ext>
                  </a:extLst>
                </a:gridCol>
                <a:gridCol w="3326700">
                  <a:extLst>
                    <a:ext uri="{9D8B030D-6E8A-4147-A177-3AD203B41FA5}">
                      <a16:colId xmlns:a16="http://schemas.microsoft.com/office/drawing/2014/main" val="978817192"/>
                    </a:ext>
                  </a:extLst>
                </a:gridCol>
              </a:tblGrid>
              <a:tr h="144982">
                <a:tc>
                  <a:txBody>
                    <a:bodyPr/>
                    <a:lstStyle/>
                    <a:p>
                      <a:pPr>
                        <a:lnSpc>
                          <a:spcPct val="107000"/>
                        </a:lnSpc>
                        <a:buNone/>
                      </a:pPr>
                      <a:r>
                        <a:rPr lang="en-GB" sz="1100" kern="100">
                          <a:effectLst/>
                        </a:rPr>
                        <a:t>Month</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Meeting 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328010271"/>
                  </a:ext>
                </a:extLst>
              </a:tr>
              <a:tr h="267564">
                <a:tc>
                  <a:txBody>
                    <a:bodyPr/>
                    <a:lstStyle/>
                    <a:p>
                      <a:pPr>
                        <a:lnSpc>
                          <a:spcPct val="107000"/>
                        </a:lnSpc>
                        <a:buNone/>
                      </a:pPr>
                      <a:r>
                        <a:rPr lang="en-GB" sz="1100" kern="100">
                          <a:effectLst/>
                        </a:rPr>
                        <a:t>September 2025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NO meetings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200" kern="100">
                          <a:effectLst/>
                        </a:rPr>
                        <a:t> </a:t>
                      </a:r>
                      <a:endParaRPr lang="en-GB"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277950655"/>
                  </a:ext>
                </a:extLst>
              </a:tr>
              <a:tr h="448371">
                <a:tc>
                  <a:txBody>
                    <a:bodyPr/>
                    <a:lstStyle/>
                    <a:p>
                      <a:pPr>
                        <a:lnSpc>
                          <a:spcPct val="107000"/>
                        </a:lnSpc>
                        <a:buNone/>
                      </a:pPr>
                      <a:r>
                        <a:rPr lang="en-GB" sz="1100" kern="100">
                          <a:effectLst/>
                        </a:rPr>
                        <a:t>November /December 2025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Thurs 27</a:t>
                      </a:r>
                      <a:r>
                        <a:rPr lang="en-GB" sz="1100" kern="100" baseline="30000">
                          <a:effectLst/>
                        </a:rPr>
                        <a:t>th</a:t>
                      </a:r>
                      <a:r>
                        <a:rPr lang="en-GB" sz="1100" kern="100">
                          <a:effectLst/>
                        </a:rPr>
                        <a:t> November 13:00 – 15:30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Tues 2</a:t>
                      </a:r>
                      <a:r>
                        <a:rPr lang="en-GB" sz="1100" kern="100" baseline="30000">
                          <a:effectLst/>
                        </a:rPr>
                        <a:t>nd</a:t>
                      </a:r>
                      <a:r>
                        <a:rPr lang="en-GB" sz="1100" kern="100">
                          <a:effectLst/>
                        </a:rPr>
                        <a:t> December: 09:30 – 12:00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N/A</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2736262013"/>
                  </a:ext>
                </a:extLst>
              </a:tr>
              <a:tr h="600066">
                <a:tc>
                  <a:txBody>
                    <a:bodyPr/>
                    <a:lstStyle/>
                    <a:p>
                      <a:pPr>
                        <a:lnSpc>
                          <a:spcPct val="107000"/>
                        </a:lnSpc>
                        <a:buNone/>
                      </a:pPr>
                      <a:r>
                        <a:rPr lang="en-GB" sz="1100" kern="100" dirty="0">
                          <a:effectLst/>
                        </a:rPr>
                        <a:t>February 2026</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Thurs 5</a:t>
                      </a:r>
                      <a:r>
                        <a:rPr lang="en-GB" sz="1100" kern="100" baseline="30000">
                          <a:effectLst/>
                        </a:rPr>
                        <a:t>th</a:t>
                      </a:r>
                      <a:r>
                        <a:rPr lang="en-GB" sz="1100" kern="100">
                          <a:effectLst/>
                        </a:rPr>
                        <a:t> February 13.00 – 15.30 </a:t>
                      </a:r>
                    </a:p>
                    <a:p>
                      <a:pPr>
                        <a:lnSpc>
                          <a:spcPct val="107000"/>
                        </a:lnSpc>
                        <a:buNone/>
                      </a:pPr>
                      <a:r>
                        <a:rPr lang="en-GB" sz="1100" kern="100">
                          <a:effectLst/>
                        </a:rPr>
                        <a:t> </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TEAMS: Tuesday 10</a:t>
                      </a:r>
                      <a:r>
                        <a:rPr lang="en-GB" sz="1100" kern="100" baseline="30000">
                          <a:effectLst/>
                        </a:rPr>
                        <a:t>th</a:t>
                      </a:r>
                      <a:r>
                        <a:rPr lang="en-GB" sz="1100" kern="100">
                          <a:effectLst/>
                        </a:rPr>
                        <a:t> February 09.30 – 12.00</a:t>
                      </a:r>
                    </a:p>
                    <a:p>
                      <a:pPr>
                        <a:lnSpc>
                          <a:spcPct val="107000"/>
                        </a:lnSpc>
                        <a:buNone/>
                      </a:pPr>
                      <a:r>
                        <a:rPr lang="en-GB" sz="1100" kern="100">
                          <a:effectLst/>
                        </a:rPr>
                        <a:t> </a:t>
                      </a:r>
                    </a:p>
                    <a:p>
                      <a:pPr>
                        <a:lnSpc>
                          <a:spcPct val="107000"/>
                        </a:lnSpc>
                        <a:buNone/>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a:effectLst/>
                        </a:rPr>
                        <a:t>N/A</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145093981"/>
                  </a:ext>
                </a:extLst>
              </a:tr>
              <a:tr h="1498841">
                <a:tc>
                  <a:txBody>
                    <a:bodyPr/>
                    <a:lstStyle/>
                    <a:p>
                      <a:pPr>
                        <a:lnSpc>
                          <a:spcPct val="107000"/>
                        </a:lnSpc>
                        <a:buNone/>
                      </a:pPr>
                      <a:r>
                        <a:rPr lang="en-GB" sz="1100" kern="100">
                          <a:effectLst/>
                        </a:rPr>
                        <a:t>April/May 2026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F2F: Thursday 23</a:t>
                      </a:r>
                      <a:r>
                        <a:rPr lang="en-GB" sz="1100" kern="100" baseline="30000" dirty="0">
                          <a:effectLst/>
                        </a:rPr>
                        <a:t>rd</a:t>
                      </a:r>
                      <a:r>
                        <a:rPr lang="en-GB" sz="1100" kern="100" dirty="0">
                          <a:effectLst/>
                        </a:rPr>
                        <a:t> April 09.30 – 14.30</a:t>
                      </a:r>
                    </a:p>
                    <a:p>
                      <a:pPr>
                        <a:lnSpc>
                          <a:spcPct val="107000"/>
                        </a:lnSpc>
                        <a:buNone/>
                      </a:pPr>
                      <a:r>
                        <a:rPr lang="en-GB" sz="1100" kern="100" dirty="0">
                          <a:effectLst/>
                        </a:rPr>
                        <a:t>(Including 9.30 – 10.00 networking; 30 mins lunch; and 14.00 – 14.30 networking opportunities)</a:t>
                      </a:r>
                    </a:p>
                    <a:p>
                      <a:pPr>
                        <a:lnSpc>
                          <a:spcPct val="107000"/>
                        </a:lnSpc>
                        <a:buNone/>
                      </a:pPr>
                      <a:r>
                        <a:rPr lang="en-GB" sz="1100" kern="100" dirty="0">
                          <a:effectLst/>
                        </a:rPr>
                        <a:t> </a:t>
                      </a:r>
                    </a:p>
                    <a:p>
                      <a:pPr>
                        <a:lnSpc>
                          <a:spcPct val="107000"/>
                        </a:lnSpc>
                        <a:buNone/>
                      </a:pPr>
                      <a:r>
                        <a:rPr lang="en-GB" sz="1100" kern="100" dirty="0">
                          <a:effectLst/>
                        </a:rPr>
                        <a:t>Venue: LEAD Teaching School Hub, The Regatta, Henley Way, Lincoln. LN6 3QR</a:t>
                      </a:r>
                      <a:endParaRPr lang="en-GB" sz="1200" kern="100" dirty="0">
                        <a:effectLst/>
                      </a:endParaRPr>
                    </a:p>
                    <a:p>
                      <a:pPr>
                        <a:lnSpc>
                          <a:spcPct val="107000"/>
                        </a:lnSpc>
                        <a:buNone/>
                      </a:pPr>
                      <a:r>
                        <a:rPr lang="en-GB" sz="1100" kern="100" dirty="0">
                          <a:effectLst/>
                        </a:rPr>
                        <a:t> </a:t>
                      </a:r>
                      <a:endParaRPr lang="en-GB" sz="1200" kern="100" dirty="0">
                        <a:effectLst/>
                      </a:endParaRPr>
                    </a:p>
                    <a:p>
                      <a:pPr>
                        <a:lnSpc>
                          <a:spcPct val="107000"/>
                        </a:lnSpc>
                        <a:buNone/>
                      </a:pPr>
                      <a:r>
                        <a:rPr lang="en-GB" sz="1100" kern="100" dirty="0">
                          <a:effectLst/>
                        </a:rPr>
                        <a:t>Maximum 50 attendees</a:t>
                      </a:r>
                      <a:endParaRPr lang="en-GB" sz="1200" kern="100" dirty="0">
                        <a:effectLst/>
                      </a:endParaRPr>
                    </a:p>
                    <a:p>
                      <a:pPr>
                        <a:lnSpc>
                          <a:spcPct val="107000"/>
                        </a:lnSpc>
                        <a:buNone/>
                      </a:pPr>
                      <a:r>
                        <a:rPr lang="en-GB" sz="1100" kern="100" dirty="0">
                          <a:effectLst/>
                        </a:rPr>
                        <a:t>Please bring own lunch</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F2F: Tues 28</a:t>
                      </a:r>
                      <a:r>
                        <a:rPr lang="en-GB" sz="1100" kern="100" baseline="30000" dirty="0">
                          <a:effectLst/>
                        </a:rPr>
                        <a:t>th</a:t>
                      </a:r>
                      <a:r>
                        <a:rPr lang="en-GB" sz="1100" kern="100" dirty="0">
                          <a:effectLst/>
                        </a:rPr>
                        <a:t> April 09.30 – 14.30</a:t>
                      </a:r>
                    </a:p>
                    <a:p>
                      <a:pPr>
                        <a:lnSpc>
                          <a:spcPct val="107000"/>
                        </a:lnSpc>
                        <a:buNone/>
                      </a:pPr>
                      <a:r>
                        <a:rPr lang="en-GB" sz="1100" kern="100" dirty="0">
                          <a:effectLst/>
                        </a:rPr>
                        <a:t>(Including 9.30 – 10.00 networking; 30 mins lunch; and 14.00 – 14.30 networking opportunities)</a:t>
                      </a:r>
                    </a:p>
                    <a:p>
                      <a:pPr>
                        <a:lnSpc>
                          <a:spcPct val="107000"/>
                        </a:lnSpc>
                        <a:buNone/>
                      </a:pPr>
                      <a:r>
                        <a:rPr lang="en-GB" sz="1100" kern="100" dirty="0">
                          <a:effectLst/>
                        </a:rPr>
                        <a:t> </a:t>
                      </a:r>
                      <a:endParaRPr lang="en-GB" sz="1200" kern="100" dirty="0">
                        <a:effectLst/>
                      </a:endParaRPr>
                    </a:p>
                    <a:p>
                      <a:pPr>
                        <a:lnSpc>
                          <a:spcPct val="107000"/>
                        </a:lnSpc>
                        <a:buNone/>
                      </a:pPr>
                      <a:r>
                        <a:rPr lang="en-GB" sz="1100" kern="100" dirty="0">
                          <a:effectLst/>
                        </a:rPr>
                        <a:t>Venue: LEARN Teaching Centre, Warwick House, Long Bennington Business Park. NG23 5JR</a:t>
                      </a:r>
                      <a:endParaRPr lang="en-GB" sz="1200" kern="100" dirty="0">
                        <a:effectLst/>
                      </a:endParaRPr>
                    </a:p>
                    <a:p>
                      <a:pPr>
                        <a:lnSpc>
                          <a:spcPct val="107000"/>
                        </a:lnSpc>
                        <a:buNone/>
                      </a:pPr>
                      <a:r>
                        <a:rPr lang="en-GB" sz="1100" kern="100" dirty="0">
                          <a:effectLst/>
                        </a:rPr>
                        <a:t> </a:t>
                      </a:r>
                      <a:endParaRPr lang="en-GB" sz="1200" kern="100" dirty="0">
                        <a:effectLst/>
                      </a:endParaRPr>
                    </a:p>
                    <a:p>
                      <a:pPr>
                        <a:lnSpc>
                          <a:spcPct val="107000"/>
                        </a:lnSpc>
                        <a:buNone/>
                      </a:pPr>
                      <a:r>
                        <a:rPr lang="en-GB" sz="1100" kern="100" dirty="0">
                          <a:effectLst/>
                        </a:rPr>
                        <a:t>Maximum 50 attendees</a:t>
                      </a:r>
                      <a:endParaRPr lang="en-GB" sz="1200" kern="100" dirty="0">
                        <a:effectLst/>
                      </a:endParaRPr>
                    </a:p>
                    <a:p>
                      <a:pPr>
                        <a:lnSpc>
                          <a:spcPct val="107000"/>
                        </a:lnSpc>
                        <a:buNone/>
                      </a:pPr>
                      <a:r>
                        <a:rPr lang="en-GB" sz="1100" kern="100" dirty="0">
                          <a:effectLst/>
                        </a:rPr>
                        <a:t>Please bring own lunch</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TEAMS: Tuesday 5</a:t>
                      </a:r>
                      <a:r>
                        <a:rPr lang="en-GB" sz="1100" kern="100" baseline="30000" dirty="0">
                          <a:effectLst/>
                        </a:rPr>
                        <a:t>th</a:t>
                      </a:r>
                      <a:r>
                        <a:rPr lang="en-GB" sz="1100" kern="100" dirty="0">
                          <a:effectLst/>
                        </a:rPr>
                        <a:t> May: 09.00 – 12.30</a:t>
                      </a:r>
                    </a:p>
                    <a:p>
                      <a:pPr>
                        <a:lnSpc>
                          <a:spcPct val="107000"/>
                        </a:lnSpc>
                        <a:buNone/>
                      </a:pPr>
                      <a:r>
                        <a:rPr lang="en-GB" sz="1100" kern="100" dirty="0">
                          <a:effectLst/>
                        </a:rPr>
                        <a:t> </a:t>
                      </a:r>
                    </a:p>
                    <a:p>
                      <a:pPr>
                        <a:lnSpc>
                          <a:spcPct val="107000"/>
                        </a:lnSpc>
                        <a:buNone/>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4208328613"/>
                  </a:ext>
                </a:extLst>
              </a:tr>
              <a:tr h="751760">
                <a:tc>
                  <a:txBody>
                    <a:bodyPr/>
                    <a:lstStyle/>
                    <a:p>
                      <a:pPr>
                        <a:lnSpc>
                          <a:spcPct val="107000"/>
                        </a:lnSpc>
                        <a:buNone/>
                      </a:pPr>
                      <a:r>
                        <a:rPr lang="en-GB" sz="1100" kern="100">
                          <a:effectLst/>
                        </a:rPr>
                        <a:t>June/July 2026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highlight>
                            <a:srgbClr val="00FF00"/>
                          </a:highlight>
                        </a:rPr>
                        <a:t>TEAMS: Tuesday 23</a:t>
                      </a:r>
                      <a:r>
                        <a:rPr lang="en-GB" sz="1100" kern="100" baseline="30000" dirty="0">
                          <a:effectLst/>
                          <a:highlight>
                            <a:srgbClr val="00FF00"/>
                          </a:highlight>
                        </a:rPr>
                        <a:t>rd</a:t>
                      </a:r>
                      <a:r>
                        <a:rPr lang="en-GB" sz="1100" kern="100" dirty="0">
                          <a:effectLst/>
                          <a:highlight>
                            <a:srgbClr val="00FF00"/>
                          </a:highlight>
                        </a:rPr>
                        <a:t> June 13.00 – 15.30</a:t>
                      </a:r>
                    </a:p>
                    <a:p>
                      <a:pPr>
                        <a:lnSpc>
                          <a:spcPct val="107000"/>
                        </a:lnSpc>
                        <a:buNone/>
                      </a:pPr>
                      <a:r>
                        <a:rPr lang="en-GB" sz="1100" kern="100" dirty="0">
                          <a:effectLst/>
                          <a:highlight>
                            <a:srgbClr val="00FF00"/>
                          </a:highlight>
                        </a:rPr>
                        <a:t> </a:t>
                      </a:r>
                    </a:p>
                    <a:p>
                      <a:pPr>
                        <a:lnSpc>
                          <a:spcPct val="107000"/>
                        </a:lnSpc>
                        <a:buNone/>
                      </a:pPr>
                      <a:r>
                        <a:rPr lang="en-GB" sz="1100" kern="100" dirty="0">
                          <a:effectLst/>
                          <a:highlight>
                            <a:srgbClr val="00FF00"/>
                          </a:highlight>
                        </a:rPr>
                        <a:t> </a:t>
                      </a:r>
                    </a:p>
                    <a:p>
                      <a:pPr>
                        <a:lnSpc>
                          <a:spcPct val="107000"/>
                        </a:lnSpc>
                        <a:buNone/>
                      </a:pPr>
                      <a:r>
                        <a:rPr lang="en-GB" sz="1100" kern="100" dirty="0">
                          <a:effectLst/>
                          <a:highlight>
                            <a:srgbClr val="00FF00"/>
                          </a:highlight>
                        </a:rPr>
                        <a:t> </a:t>
                      </a:r>
                    </a:p>
                    <a:p>
                      <a:pPr>
                        <a:lnSpc>
                          <a:spcPct val="107000"/>
                        </a:lnSpc>
                        <a:buNone/>
                      </a:pPr>
                      <a:r>
                        <a:rPr lang="en-GB" sz="1100" kern="100" dirty="0">
                          <a:effectLst/>
                          <a:highlight>
                            <a:srgbClr val="00FF00"/>
                          </a:highlight>
                        </a:rPr>
                        <a:t> </a:t>
                      </a:r>
                      <a:endParaRPr lang="en-GB" sz="11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highlight>
                            <a:srgbClr val="00FF00"/>
                          </a:highlight>
                        </a:rPr>
                        <a:t>TEAMS: Thursday 2</a:t>
                      </a:r>
                      <a:r>
                        <a:rPr lang="en-GB" sz="1100" kern="100" baseline="30000" dirty="0">
                          <a:effectLst/>
                          <a:highlight>
                            <a:srgbClr val="00FF00"/>
                          </a:highlight>
                        </a:rPr>
                        <a:t>nd</a:t>
                      </a:r>
                      <a:r>
                        <a:rPr lang="en-GB" sz="1100" kern="100" dirty="0">
                          <a:effectLst/>
                          <a:highlight>
                            <a:srgbClr val="00FF00"/>
                          </a:highlight>
                        </a:rPr>
                        <a:t> July 09.30 – 12.00</a:t>
                      </a:r>
                    </a:p>
                    <a:p>
                      <a:pPr>
                        <a:lnSpc>
                          <a:spcPct val="107000"/>
                        </a:lnSpc>
                        <a:buNone/>
                      </a:pPr>
                      <a:r>
                        <a:rPr lang="en-GB" sz="1100" kern="100" dirty="0">
                          <a:effectLst/>
                          <a:highlight>
                            <a:srgbClr val="00FF00"/>
                          </a:highlight>
                        </a:rPr>
                        <a:t> </a:t>
                      </a:r>
                      <a:endParaRPr lang="en-GB" sz="11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tc>
                  <a:txBody>
                    <a:bodyPr/>
                    <a:lstStyle/>
                    <a:p>
                      <a:pPr>
                        <a:lnSpc>
                          <a:spcPct val="107000"/>
                        </a:lnSpc>
                        <a:buNone/>
                      </a:pPr>
                      <a:r>
                        <a:rPr lang="en-GB" sz="1100" kern="100" dirty="0">
                          <a:effectLst/>
                        </a:rPr>
                        <a:t>N/A</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55" marR="67255" marT="0" marB="0"/>
                </a:tc>
                <a:extLst>
                  <a:ext uri="{0D108BD9-81ED-4DB2-BD59-A6C34878D82A}">
                    <a16:rowId xmlns:a16="http://schemas.microsoft.com/office/drawing/2014/main" val="2245453655"/>
                  </a:ext>
                </a:extLst>
              </a:tr>
            </a:tbl>
          </a:graphicData>
        </a:graphic>
      </p:graphicFrame>
      <p:sp>
        <p:nvSpPr>
          <p:cNvPr id="8" name="Rectangle 1">
            <a:extLst>
              <a:ext uri="{FF2B5EF4-FFF2-40B4-BE49-F238E27FC236}">
                <a16:creationId xmlns:a16="http://schemas.microsoft.com/office/drawing/2014/main" id="{BB1D842A-E997-47FE-2590-63A823DF6033}"/>
              </a:ext>
            </a:extLst>
          </p:cNvPr>
          <p:cNvSpPr>
            <a:spLocks noChangeArrowheads="1"/>
          </p:cNvSpPr>
          <p:nvPr/>
        </p:nvSpPr>
        <p:spPr bwMode="auto">
          <a:xfrm>
            <a:off x="693459" y="1121568"/>
            <a:ext cx="11733887" cy="26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710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286" y="-238539"/>
            <a:ext cx="9144000" cy="6858000"/>
          </a:xfrm>
          <a:prstGeom prst="rect">
            <a:avLst/>
          </a:prstGeom>
        </p:spPr>
      </p:pic>
      <p:sp>
        <p:nvSpPr>
          <p:cNvPr id="5" name="Title 1"/>
          <p:cNvSpPr txBox="1">
            <a:spLocks/>
          </p:cNvSpPr>
          <p:nvPr/>
        </p:nvSpPr>
        <p:spPr>
          <a:xfrm>
            <a:off x="7243639" y="-558147"/>
            <a:ext cx="4923654"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Aptos" panose="020B0004020202020204" pitchFamily="34" charset="0"/>
              </a:rPr>
              <a:t>More information on the role of the Virtual School can be </a:t>
            </a:r>
          </a:p>
          <a:p>
            <a:pPr algn="l"/>
            <a:r>
              <a:rPr lang="en-GB" sz="1800" dirty="0">
                <a:latin typeface="Aptos" panose="020B0004020202020204" pitchFamily="34" charset="0"/>
              </a:rPr>
              <a:t>found at: </a:t>
            </a:r>
            <a:r>
              <a:rPr lang="en-GB" sz="1800" dirty="0">
                <a:latin typeface="Aptos" panose="020B0004020202020204" pitchFamily="34" charset="0"/>
                <a:hlinkClick r:id="rId4"/>
              </a:rPr>
              <a:t>Promoting the education of children with a social worker and children in kinship care arrangements: virtual school head role extension - GOV.UK (www.gov.uk)</a:t>
            </a:r>
            <a:r>
              <a:rPr lang="en-GB" sz="1800" dirty="0">
                <a:latin typeface="Aptos" panose="020B0004020202020204" pitchFamily="34" charset="0"/>
              </a:rPr>
              <a:t> </a:t>
            </a:r>
          </a:p>
          <a:p>
            <a:pPr algn="l"/>
            <a:endParaRPr lang="en-GB" sz="1800" dirty="0">
              <a:latin typeface="Aptos" panose="020B0004020202020204" pitchFamily="34" charset="0"/>
            </a:endParaRPr>
          </a:p>
          <a:p>
            <a:pPr algn="l"/>
            <a:endParaRPr lang="en-GB" sz="1800" dirty="0">
              <a:latin typeface="Aptos" panose="020B000402020202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Please don’t hesitate to contact us for any </a:t>
            </a:r>
            <a:r>
              <a:rPr lang="en-GB" sz="1800" dirty="0" err="1">
                <a:effectLst/>
                <a:latin typeface="Aptos" panose="020B0004020202020204" pitchFamily="34" charset="0"/>
                <a:ea typeface="Calibri" panose="020F0502020204030204" pitchFamily="34" charset="0"/>
                <a:cs typeface="Calibri" panose="020F0502020204030204" pitchFamily="34" charset="0"/>
              </a:rPr>
              <a:t>CiC</a:t>
            </a:r>
            <a:r>
              <a:rPr lang="en-GB" sz="1800" dirty="0">
                <a:effectLst/>
                <a:latin typeface="Aptos" panose="020B0004020202020204" pitchFamily="34" charset="0"/>
                <a:ea typeface="Calibri" panose="020F0502020204030204" pitchFamily="34" charset="0"/>
                <a:cs typeface="Calibri" panose="020F0502020204030204" pitchFamily="34" charset="0"/>
              </a:rPr>
              <a:t>, CWSW, PLAC and Kinship care guidance: </a:t>
            </a:r>
            <a:r>
              <a:rPr lang="en-GB" sz="1800" dirty="0">
                <a:effectLst/>
                <a:latin typeface="Aptos" panose="020B0004020202020204" pitchFamily="34" charset="0"/>
                <a:ea typeface="Calibri" panose="020F0502020204030204" pitchFamily="34" charset="0"/>
                <a:cs typeface="Calibri" panose="020F0502020204030204" pitchFamily="34" charset="0"/>
                <a:hlinkClick r:id="rId5"/>
              </a:rPr>
              <a:t>VirtualSchool@Lincolnshire.gov.uk</a:t>
            </a:r>
            <a:r>
              <a:rPr lang="en-GB" sz="1800" dirty="0">
                <a:latin typeface="Aptos" panose="020B0004020202020204" pitchFamily="34" charset="0"/>
                <a:ea typeface="Calibri" panose="020F0502020204030204" pitchFamily="34" charset="0"/>
                <a:cs typeface="Calibri" panose="020F0502020204030204" pitchFamily="34" charset="0"/>
              </a:rPr>
              <a:t> or contact your co-ordinator directly.</a:t>
            </a:r>
            <a:endParaRPr lang="en-GB" sz="1800" dirty="0">
              <a:effectLst/>
              <a:latin typeface="Aptos" panose="020B0004020202020204" pitchFamily="34" charset="0"/>
              <a:ea typeface="Calibri" panose="020F0502020204030204" pitchFamily="34" charset="0"/>
              <a:cs typeface="Calibri" panose="020F0502020204030204" pitchFamily="34" charset="0"/>
            </a:endParaRP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4" name="Picture 3">
            <a:extLst>
              <a:ext uri="{FF2B5EF4-FFF2-40B4-BE49-F238E27FC236}">
                <a16:creationId xmlns:a16="http://schemas.microsoft.com/office/drawing/2014/main" id="{358A9B50-07A5-5EEF-E59C-3D3A070DCA0F}"/>
              </a:ext>
            </a:extLst>
          </p:cNvPr>
          <p:cNvPicPr>
            <a:picLocks noChangeAspect="1"/>
          </p:cNvPicPr>
          <p:nvPr/>
        </p:nvPicPr>
        <p:blipFill>
          <a:blip r:embed="rId6"/>
          <a:stretch>
            <a:fillRect/>
          </a:stretch>
        </p:blipFill>
        <p:spPr>
          <a:xfrm>
            <a:off x="163897" y="281062"/>
            <a:ext cx="6819188" cy="4051189"/>
          </a:xfrm>
          <a:prstGeom prst="rect">
            <a:avLst/>
          </a:prstGeom>
        </p:spPr>
      </p:pic>
      <p:pic>
        <p:nvPicPr>
          <p:cNvPr id="8" name="Picture 7">
            <a:extLst>
              <a:ext uri="{FF2B5EF4-FFF2-40B4-BE49-F238E27FC236}">
                <a16:creationId xmlns:a16="http://schemas.microsoft.com/office/drawing/2014/main" id="{1BA45A19-3695-AC61-C475-4B16CE6A43FB}"/>
              </a:ext>
            </a:extLst>
          </p:cNvPr>
          <p:cNvPicPr>
            <a:picLocks noChangeAspect="1"/>
          </p:cNvPicPr>
          <p:nvPr/>
        </p:nvPicPr>
        <p:blipFill>
          <a:blip r:embed="rId7"/>
          <a:stretch>
            <a:fillRect/>
          </a:stretch>
        </p:blipFill>
        <p:spPr>
          <a:xfrm>
            <a:off x="1053777" y="4851851"/>
            <a:ext cx="5039428" cy="1448002"/>
          </a:xfrm>
          <a:prstGeom prst="rect">
            <a:avLst/>
          </a:prstGeom>
        </p:spPr>
      </p:pic>
    </p:spTree>
    <p:extLst>
      <p:ext uri="{BB962C8B-B14F-4D97-AF65-F5344CB8AC3E}">
        <p14:creationId xmlns:p14="http://schemas.microsoft.com/office/powerpoint/2010/main" val="31561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64D67-B093-51B8-3E27-6D531AC89201}"/>
            </a:ext>
          </a:extLst>
        </p:cNvPr>
        <p:cNvGrpSpPr/>
        <p:nvPr/>
      </p:nvGrpSpPr>
      <p:grpSpPr>
        <a:xfrm>
          <a:off x="0" y="0"/>
          <a:ext cx="0" cy="0"/>
          <a:chOff x="0" y="0"/>
          <a:chExt cx="0" cy="0"/>
        </a:xfrm>
      </p:grpSpPr>
      <p:pic>
        <p:nvPicPr>
          <p:cNvPr id="7" name="Picture 6" descr="Text slide background_v2.jpg">
            <a:extLst>
              <a:ext uri="{FF2B5EF4-FFF2-40B4-BE49-F238E27FC236}">
                <a16:creationId xmlns:a16="http://schemas.microsoft.com/office/drawing/2014/main" id="{06CC7C2D-290B-A609-EB02-71FEA8E67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629" y="0"/>
            <a:ext cx="9144000" cy="6858000"/>
          </a:xfrm>
          <a:prstGeom prst="rect">
            <a:avLst/>
          </a:prstGeom>
        </p:spPr>
      </p:pic>
      <p:sp>
        <p:nvSpPr>
          <p:cNvPr id="5" name="Title 1">
            <a:extLst>
              <a:ext uri="{FF2B5EF4-FFF2-40B4-BE49-F238E27FC236}">
                <a16:creationId xmlns:a16="http://schemas.microsoft.com/office/drawing/2014/main" id="{C1E239C3-7092-6213-D6A5-4DF63D6155D0}"/>
              </a:ext>
            </a:extLst>
          </p:cNvPr>
          <p:cNvSpPr txBox="1">
            <a:spLocks/>
          </p:cNvSpPr>
          <p:nvPr/>
        </p:nvSpPr>
        <p:spPr>
          <a:xfrm>
            <a:off x="644057" y="163002"/>
            <a:ext cx="7060758" cy="6858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00"/>
                </a:solidFill>
                <a:latin typeface="Open Sans"/>
                <a:ea typeface="ＭＳ Ｐゴシック"/>
                <a:cs typeface="Open Sans"/>
              </a:rPr>
              <a:t>Lincolnshire Virtual School Training Offer</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All bookings are made through our 2025 – 2026 booklet. </a:t>
            </a:r>
            <a:r>
              <a:rPr lang="en-GB" sz="1800" b="1" dirty="0">
                <a:effectLst/>
                <a:latin typeface="Aptos" panose="020B0004020202020204" pitchFamily="34" charset="0"/>
                <a:ea typeface="Calibri" panose="020F0502020204030204" pitchFamily="34" charset="0"/>
                <a:cs typeface="Calibri" panose="020F0502020204030204" pitchFamily="34" charset="0"/>
              </a:rPr>
              <a:t>You do not have to have a child in care to attend our training.</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latin typeface="Aptos" panose="020B0004020202020204" pitchFamily="34" charset="0"/>
              <a:ea typeface="Calibri" panose="020F0502020204030204" pitchFamily="34" charset="0"/>
              <a:cs typeface="Calibri" panose="020F0502020204030204" pitchFamily="34" charset="0"/>
            </a:endParaRPr>
          </a:p>
          <a:p>
            <a:pPr algn="l"/>
            <a:r>
              <a:rPr lang="en-GB" sz="1800" dirty="0">
                <a:effectLst/>
                <a:latin typeface="Aptos" panose="020B0004020202020204" pitchFamily="34" charset="0"/>
                <a:ea typeface="Calibri" panose="020F0502020204030204" pitchFamily="34" charset="0"/>
                <a:cs typeface="Calibri" panose="020F0502020204030204" pitchFamily="34" charset="0"/>
              </a:rPr>
              <a:t>If you require any further information or advice around our training offer, email us on: </a:t>
            </a:r>
            <a:r>
              <a:rPr lang="en-GB" sz="18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4"/>
              </a:rPr>
              <a:t>VirtualSchoolTraining@lincolnshire.gov.uk</a:t>
            </a:r>
            <a:r>
              <a:rPr lang="en-GB" sz="1800" dirty="0">
                <a:effectLst/>
                <a:latin typeface="Aptos" panose="020B0004020202020204" pitchFamily="34" charset="0"/>
                <a:ea typeface="Calibri" panose="020F0502020204030204" pitchFamily="34" charset="0"/>
                <a:cs typeface="Calibri" panose="020F0502020204030204" pitchFamily="34" charset="0"/>
              </a:rPr>
              <a:t>  </a:t>
            </a:r>
          </a:p>
          <a:p>
            <a:pPr algn="l"/>
            <a:endParaRPr lang="en-GB" sz="1800" dirty="0">
              <a:effectLst/>
              <a:latin typeface="Aptos" panose="020B0004020202020204" pitchFamily="34" charset="0"/>
              <a:ea typeface="Calibri" panose="020F0502020204030204" pitchFamily="34" charset="0"/>
            </a:endParaRPr>
          </a:p>
          <a:p>
            <a:pPr algn="l"/>
            <a:endParaRPr lang="en-GB" sz="1800" b="1" dirty="0">
              <a:solidFill>
                <a:schemeClr val="bg1"/>
              </a:solidFill>
              <a:latin typeface="Aptos" panose="020B0004020202020204" pitchFamily="34" charset="0"/>
              <a:ea typeface="ＭＳ Ｐゴシック" charset="0"/>
              <a:cs typeface="Open Sans"/>
            </a:endParaRPr>
          </a:p>
        </p:txBody>
      </p:sp>
      <p:pic>
        <p:nvPicPr>
          <p:cNvPr id="1027" name="Picture 7">
            <a:extLst>
              <a:ext uri="{FF2B5EF4-FFF2-40B4-BE49-F238E27FC236}">
                <a16:creationId xmlns:a16="http://schemas.microsoft.com/office/drawing/2014/main" id="{1D1D264C-27B0-5DA6-1742-C173D66E4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36" y="107343"/>
            <a:ext cx="1601400" cy="9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661854A-7F4E-2DA6-761E-0CEF0961CA5B}"/>
              </a:ext>
            </a:extLst>
          </p:cNvPr>
          <p:cNvPicPr>
            <a:picLocks noChangeAspect="1"/>
          </p:cNvPicPr>
          <p:nvPr/>
        </p:nvPicPr>
        <p:blipFill>
          <a:blip r:embed="rId6"/>
          <a:stretch>
            <a:fillRect/>
          </a:stretch>
        </p:blipFill>
        <p:spPr>
          <a:xfrm>
            <a:off x="7935402" y="311557"/>
            <a:ext cx="3986111" cy="5572407"/>
          </a:xfrm>
          <a:prstGeom prst="rect">
            <a:avLst/>
          </a:prstGeom>
        </p:spPr>
      </p:pic>
    </p:spTree>
    <p:extLst>
      <p:ext uri="{BB962C8B-B14F-4D97-AF65-F5344CB8AC3E}">
        <p14:creationId xmlns:p14="http://schemas.microsoft.com/office/powerpoint/2010/main" val="2749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F25D1-5774-78F4-DA56-E842AB9614ED}"/>
              </a:ext>
            </a:extLst>
          </p:cNvPr>
          <p:cNvPicPr>
            <a:picLocks noChangeAspect="1"/>
          </p:cNvPicPr>
          <p:nvPr/>
        </p:nvPicPr>
        <p:blipFill>
          <a:blip r:embed="rId2"/>
          <a:stretch>
            <a:fillRect/>
          </a:stretch>
        </p:blipFill>
        <p:spPr>
          <a:xfrm>
            <a:off x="3308703" y="0"/>
            <a:ext cx="5574593" cy="6858000"/>
          </a:xfrm>
          <a:prstGeom prst="rect">
            <a:avLst/>
          </a:prstGeom>
        </p:spPr>
      </p:pic>
    </p:spTree>
    <p:extLst>
      <p:ext uri="{BB962C8B-B14F-4D97-AF65-F5344CB8AC3E}">
        <p14:creationId xmlns:p14="http://schemas.microsoft.com/office/powerpoint/2010/main" val="6961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A94588-0FF2-B3FE-EABC-C7BE634730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1223" y="167068"/>
            <a:ext cx="3124835" cy="836295"/>
          </a:xfrm>
          <a:prstGeom prst="rect">
            <a:avLst/>
          </a:prstGeom>
          <a:noFill/>
        </p:spPr>
      </p:pic>
      <p:sp>
        <p:nvSpPr>
          <p:cNvPr id="5" name="Rectangle: Rounded Corners 4">
            <a:extLst>
              <a:ext uri="{FF2B5EF4-FFF2-40B4-BE49-F238E27FC236}">
                <a16:creationId xmlns:a16="http://schemas.microsoft.com/office/drawing/2014/main" id="{B8DB5222-B431-6CAA-0D6F-05BC053237F0}"/>
              </a:ext>
            </a:extLst>
          </p:cNvPr>
          <p:cNvSpPr/>
          <p:nvPr/>
        </p:nvSpPr>
        <p:spPr>
          <a:xfrm>
            <a:off x="555942" y="103059"/>
            <a:ext cx="5989320" cy="836295"/>
          </a:xfrm>
          <a:prstGeom prst="roundRect">
            <a:avLst/>
          </a:prstGeom>
          <a:solidFill>
            <a:schemeClr val="accent6">
              <a:lumMod val="60000"/>
              <a:lumOff val="40000"/>
            </a:schemeClr>
          </a:solidFill>
          <a:ln>
            <a:solidFill>
              <a:srgbClr val="2E90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buNone/>
            </a:pPr>
            <a:r>
              <a:rPr lang="en-GB" sz="33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Dyslexia Outreach 2026-2027</a:t>
            </a:r>
            <a:endParaRPr lang="en-GB" sz="110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69C699F-374E-7FDB-F9B1-A244B37646E9}"/>
              </a:ext>
            </a:extLst>
          </p:cNvPr>
          <p:cNvSpPr/>
          <p:nvPr/>
        </p:nvSpPr>
        <p:spPr>
          <a:xfrm>
            <a:off x="555942" y="1038225"/>
            <a:ext cx="5076762" cy="2226183"/>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Who we are:</a:t>
            </a:r>
            <a:r>
              <a:rPr lang="en-GB" sz="1400" i="1"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We are two specialist teachers, with a wealth of expert knowledge and experience in teaching and supporting students with Dyslexia and/or cognition and learning difficulties.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We offer a county-wide service provided by Lincolnshire County Council.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We provide </a:t>
            </a:r>
            <a:r>
              <a:rPr lang="en-GB" sz="1200" b="1" dirty="0">
                <a:effectLst/>
                <a:latin typeface="Calibri" panose="020F0502020204030204" pitchFamily="34" charset="0"/>
                <a:ea typeface="Calibri" panose="020F0502020204030204" pitchFamily="34" charset="0"/>
                <a:cs typeface="Calibri" panose="020F0502020204030204" pitchFamily="34" charset="0"/>
              </a:rPr>
              <a:t>free of charge advice and support</a:t>
            </a:r>
            <a:r>
              <a:rPr lang="en-GB" sz="1200" dirty="0">
                <a:effectLst/>
                <a:latin typeface="Calibri" panose="020F0502020204030204" pitchFamily="34" charset="0"/>
                <a:ea typeface="Calibri" panose="020F0502020204030204" pitchFamily="34" charset="0"/>
                <a:cs typeface="Calibri" panose="020F0502020204030204" pitchFamily="34" charset="0"/>
              </a:rPr>
              <a:t>, as well as a range of training options for schools and other organisations.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FBDEA98-C543-8BB4-475A-4DE12FF832C4}"/>
              </a:ext>
            </a:extLst>
          </p:cNvPr>
          <p:cNvSpPr/>
          <p:nvPr/>
        </p:nvSpPr>
        <p:spPr>
          <a:xfrm>
            <a:off x="5852159" y="1029081"/>
            <a:ext cx="5916167" cy="2226183"/>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endParaRPr lang="en-GB" sz="1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Contact details:</a:t>
            </a:r>
            <a:r>
              <a:rPr lang="en-GB" sz="1400" i="1" dirty="0">
                <a:effectLst/>
                <a:latin typeface="Calibri" panose="020F0502020204030204" pitchFamily="34" charset="0"/>
                <a:ea typeface="Calibri" panose="020F0502020204030204" pitchFamily="34" charset="0"/>
                <a:cs typeface="Calibri" panose="020F0502020204030204" pitchFamily="34" charset="0"/>
              </a:rPr>
              <a:t>  </a:t>
            </a:r>
            <a:r>
              <a:rPr lang="en-GB" sz="14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NEW TEAM!!!!!</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Jenny Murray covers the southern half of Lincolnshire; Helena Sharman covers the northern half of the county.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kern="1200" spc="-100" dirty="0">
                <a:effectLst/>
                <a:latin typeface="Calibri" panose="020F0502020204030204" pitchFamily="34" charset="0"/>
                <a:ea typeface="Calibri" panose="020F0502020204030204" pitchFamily="34" charset="0"/>
                <a:cs typeface="Calibri" panose="020F0502020204030204" pitchFamily="34" charset="0"/>
              </a:rPr>
              <a:t>Jenny Murray: </a:t>
            </a:r>
            <a:r>
              <a:rPr lang="en-GB" sz="1200" kern="1200" spc="-100" dirty="0">
                <a:effectLst/>
                <a:latin typeface="Calibri" panose="020F0502020204030204" pitchFamily="34" charset="0"/>
                <a:ea typeface="Calibri" panose="020F0502020204030204" pitchFamily="34" charset="0"/>
                <a:cs typeface="Calibri" panose="020F0502020204030204" pitchFamily="34" charset="0"/>
              </a:rPr>
              <a:t> </a:t>
            </a:r>
            <a:r>
              <a:rPr lang="en-GB" sz="1200" u="sng" kern="1200" spc="-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jenny.murray@lincolnshire.gov.uk</a:t>
            </a:r>
            <a:r>
              <a:rPr lang="en-GB" sz="1200" u="sng" kern="1200" spc="-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200" u="none" strike="noStrike" kern="1200" spc="-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Tel: 07825024084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b="1" kern="1200" spc="-100" dirty="0">
                <a:effectLst/>
                <a:latin typeface="Calibri" panose="020F0502020204030204" pitchFamily="34" charset="0"/>
                <a:ea typeface="Calibri" panose="020F0502020204030204" pitchFamily="34" charset="0"/>
                <a:cs typeface="Calibri" panose="020F0502020204030204" pitchFamily="34" charset="0"/>
              </a:rPr>
              <a:t>Helena Sharman:</a:t>
            </a:r>
            <a:r>
              <a:rPr lang="en-GB" sz="1200" kern="1200" spc="-100" dirty="0">
                <a:effectLst/>
                <a:latin typeface="Calibri" panose="020F0502020204030204" pitchFamily="34" charset="0"/>
                <a:ea typeface="Calibri" panose="020F0502020204030204" pitchFamily="34" charset="0"/>
                <a:cs typeface="Calibri" panose="020F0502020204030204" pitchFamily="34" charset="0"/>
              </a:rPr>
              <a:t>  </a:t>
            </a:r>
            <a:r>
              <a:rPr lang="en-GB" sz="1200" u="sng" kern="1200" spc="-1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helena.sharman@lincolnshire.gov.uk</a:t>
            </a:r>
            <a:r>
              <a:rPr lang="en-GB" sz="1200" u="none" strike="noStrike" kern="1200" spc="-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Tel: 07789926106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u="sng" kern="1200" spc="-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Dyslexiaoutreach@lincolnshire.gov.uk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kern="1200" spc="-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kern="1200" spc="-100" dirty="0">
                <a:solidFill>
                  <a:srgbClr val="5300A6"/>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kern="1200" spc="-100" dirty="0">
                <a:solidFill>
                  <a:srgbClr val="5300A6"/>
                </a:solidFill>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703FFC5-4A57-02C7-1756-F8D48786A0C4}"/>
              </a:ext>
            </a:extLst>
          </p:cNvPr>
          <p:cNvSpPr/>
          <p:nvPr/>
        </p:nvSpPr>
        <p:spPr>
          <a:xfrm>
            <a:off x="555942" y="3342325"/>
            <a:ext cx="2804160" cy="2756724"/>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Whole school training:</a:t>
            </a:r>
            <a:r>
              <a:rPr lang="en-GB" sz="700" i="1"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100" b="1" i="1" dirty="0">
                <a:effectLst/>
                <a:latin typeface="Calibri" panose="020F0502020204030204" pitchFamily="34" charset="0"/>
                <a:ea typeface="Calibri" panose="020F0502020204030204" pitchFamily="34" charset="0"/>
                <a:cs typeface="Calibri" panose="020F0502020204030204" pitchFamily="34" charset="0"/>
              </a:rPr>
              <a:t>Twilight sessions are charged at £170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Dyslexia Awareness and Strategies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Dyslexia and Spelling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Memory and Metacognition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Using a Morphological Approach to Literacy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Dyscalculia &amp; Maths Difficulties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69545"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Examination Access Arrangements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DFD5051E-6F9B-BA1D-F998-A6F7591E715A}"/>
              </a:ext>
            </a:extLst>
          </p:cNvPr>
          <p:cNvSpPr/>
          <p:nvPr/>
        </p:nvSpPr>
        <p:spPr>
          <a:xfrm>
            <a:off x="3550602" y="3360613"/>
            <a:ext cx="2752725" cy="2738436"/>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TA training: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b="1" i="1" dirty="0">
                <a:effectLst/>
                <a:latin typeface="Calibri" panose="020F0502020204030204" pitchFamily="34" charset="0"/>
                <a:ea typeface="Calibri" panose="020F0502020204030204" pitchFamily="34" charset="0"/>
                <a:cs typeface="Calibri" panose="020F0502020204030204" pitchFamily="34" charset="0"/>
              </a:rPr>
              <a:t>TA training sessions that can be delivered during the school day are provided free of charge.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Precision Teaching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Morphology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Multisensory Strategies to Support Literacy and Maths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T.A. Discussions/Q&amp;A Sessions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buNone/>
            </a:pPr>
            <a:r>
              <a:rPr lang="en-GB" sz="1200" dirty="0">
                <a:effectLst/>
                <a:latin typeface="Calibri" panose="020F0502020204030204" pitchFamily="34" charset="0"/>
                <a:ea typeface="Calibri" panose="020F0502020204030204" pitchFamily="34" charset="0"/>
                <a:cs typeface="Calibri" panose="020F0502020204030204" pitchFamily="34" charset="0"/>
              </a:rPr>
              <a:t>In addition, any of the whole school training packages can be adapted for </a:t>
            </a:r>
            <a:r>
              <a:rPr lang="en-GB" sz="1200" dirty="0" err="1">
                <a:effectLst/>
                <a:latin typeface="Calibri" panose="020F0502020204030204" pitchFamily="34" charset="0"/>
                <a:ea typeface="Calibri" panose="020F0502020204030204" pitchFamily="34" charset="0"/>
                <a:cs typeface="Calibri" panose="020F0502020204030204" pitchFamily="34" charset="0"/>
              </a:rPr>
              <a:t>TAs.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EBAC391-D432-1201-2651-D54830B9C7A0}"/>
              </a:ext>
            </a:extLst>
          </p:cNvPr>
          <p:cNvSpPr/>
          <p:nvPr/>
        </p:nvSpPr>
        <p:spPr>
          <a:xfrm>
            <a:off x="6545262" y="3369758"/>
            <a:ext cx="5223066" cy="2729292"/>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endParaRPr lang="en-GB" sz="1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endPar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Supporting and advising parents/carers: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100" b="1" i="1" dirty="0">
                <a:effectLst/>
                <a:latin typeface="Calibri" panose="020F0502020204030204" pitchFamily="34" charset="0"/>
                <a:ea typeface="Calibri" panose="020F0502020204030204" pitchFamily="34" charset="0"/>
                <a:cs typeface="Times New Roman" panose="02020603050405020304" pitchFamily="18" charset="0"/>
              </a:rPr>
              <a:t>All support for parents/carers is free of charge.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Working with parents to enable them to provide the best support to their children and understand their needs is crucial to ensuring a successful whole team approach to SEND.   </a:t>
            </a:r>
          </a:p>
          <a:p>
            <a:pPr>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We can help schools to achieve this by offering the following:</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Developing parents’ understanding of literacy and maths difficulties</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Advice on strategies to support at home</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Transition support</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Drop-in advice sessions/attendance at coffee mornings </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Parent workshops</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Attendance at meetings</a:t>
            </a:r>
          </a:p>
          <a:p>
            <a:pPr marL="342900" lvl="0" indent="-342900">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Mediation and liaison support</a:t>
            </a:r>
          </a:p>
          <a:p>
            <a:pPr marL="22860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69545">
              <a:lnSpc>
                <a:spcPct val="107000"/>
              </a:lnSpc>
              <a:spcAft>
                <a:spcPts val="800"/>
              </a:spcAft>
              <a:buNone/>
            </a:pPr>
            <a:r>
              <a:rPr lang="en-GB" sz="1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8DD59025-0150-FF69-33F3-EBF7E3F56D06}"/>
              </a:ext>
            </a:extLst>
          </p:cNvPr>
          <p:cNvSpPr/>
          <p:nvPr/>
        </p:nvSpPr>
        <p:spPr>
          <a:xfrm>
            <a:off x="557846" y="6216396"/>
            <a:ext cx="11210481" cy="546735"/>
          </a:xfrm>
          <a:prstGeom prst="roundRect">
            <a:avLst/>
          </a:prstGeom>
          <a:solidFill>
            <a:schemeClr val="accent6">
              <a:lumMod val="40000"/>
              <a:lumOff val="60000"/>
            </a:schemeClr>
          </a:solidFill>
          <a:ln w="12700" cap="flat" cmpd="sng" algn="ctr">
            <a:solidFill>
              <a:srgbClr val="2E903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In addition to the above, we are happy to offer bespoke training packages for teachers and teaching assistants, based on a school’s individual needs. These are priced at £85 per hour with a minimum charge of </a:t>
            </a:r>
            <a:r>
              <a:rPr lang="en-GB" sz="1100">
                <a:effectLst/>
                <a:latin typeface="Calibri" panose="020F0502020204030204" pitchFamily="34" charset="0"/>
                <a:ea typeface="Calibri" panose="020F0502020204030204" pitchFamily="34" charset="0"/>
                <a:cs typeface="Times New Roman" panose="02020603050405020304" pitchFamily="18" charset="0"/>
              </a:rPr>
              <a:t>£170.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6015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263CF7-48C9-A994-A921-36ACCE50764B}"/>
              </a:ext>
            </a:extLst>
          </p:cNvPr>
          <p:cNvSpPr/>
          <p:nvPr/>
        </p:nvSpPr>
        <p:spPr>
          <a:xfrm>
            <a:off x="6402454" y="0"/>
            <a:ext cx="3157979" cy="877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E88653F-9429-5B11-A5F1-ED782D635008}"/>
              </a:ext>
            </a:extLst>
          </p:cNvPr>
          <p:cNvPicPr>
            <a:picLocks noChangeAspect="1"/>
          </p:cNvPicPr>
          <p:nvPr/>
        </p:nvPicPr>
        <p:blipFill>
          <a:blip r:embed="rId3"/>
          <a:stretch>
            <a:fillRect/>
          </a:stretch>
        </p:blipFill>
        <p:spPr>
          <a:xfrm>
            <a:off x="6485964" y="192994"/>
            <a:ext cx="2639797" cy="877900"/>
          </a:xfrm>
          <a:prstGeom prst="rect">
            <a:avLst/>
          </a:prstGeom>
        </p:spPr>
      </p:pic>
      <p:sp>
        <p:nvSpPr>
          <p:cNvPr id="12" name="Speech Bubble: Oval 11">
            <a:extLst>
              <a:ext uri="{FF2B5EF4-FFF2-40B4-BE49-F238E27FC236}">
                <a16:creationId xmlns:a16="http://schemas.microsoft.com/office/drawing/2014/main" id="{A899BAF4-B833-10A9-61DC-69C756EA9AA2}"/>
              </a:ext>
            </a:extLst>
          </p:cNvPr>
          <p:cNvSpPr/>
          <p:nvPr/>
        </p:nvSpPr>
        <p:spPr>
          <a:xfrm>
            <a:off x="8977978" y="3113702"/>
            <a:ext cx="2203500" cy="2260703"/>
          </a:xfrm>
          <a:prstGeom prst="wedgeEllipseCallout">
            <a:avLst>
              <a:gd name="adj1" fmla="val -52588"/>
              <a:gd name="adj2" fmla="val 63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4">
                  <a:extLst>
                    <a:ext uri="{A12FA001-AC4F-418D-AE19-62706E023703}">
                      <ahyp:hlinkClr xmlns:ahyp="http://schemas.microsoft.com/office/drawing/2018/hyperlinkcolor" val="tx"/>
                    </a:ext>
                  </a:extLst>
                </a:hlinkClick>
              </a:rPr>
              <a:t>Dyslexia Outreach Support - </a:t>
            </a:r>
            <a:r>
              <a:rPr lang="en-GB" dirty="0" err="1">
                <a:solidFill>
                  <a:schemeClr val="bg1"/>
                </a:solidFill>
                <a:hlinkClick r:id="rId4">
                  <a:extLst>
                    <a:ext uri="{A12FA001-AC4F-418D-AE19-62706E023703}">
                      <ahyp:hlinkClr xmlns:ahyp="http://schemas.microsoft.com/office/drawing/2018/hyperlinkcolor" val="tx"/>
                    </a:ext>
                  </a:extLst>
                </a:hlinkClick>
              </a:rPr>
              <a:t>EduLincs</a:t>
            </a:r>
            <a:r>
              <a:rPr lang="en-GB" dirty="0">
                <a:solidFill>
                  <a:schemeClr val="bg1"/>
                </a:solidFill>
                <a:hlinkClick r:id="rId4">
                  <a:extLst>
                    <a:ext uri="{A12FA001-AC4F-418D-AE19-62706E023703}">
                      <ahyp:hlinkClr xmlns:ahyp="http://schemas.microsoft.com/office/drawing/2018/hyperlinkcolor" val="tx"/>
                    </a:ext>
                  </a:extLst>
                </a:hlinkClick>
              </a:rPr>
              <a:t> – Lincolnshire County Council</a:t>
            </a:r>
            <a:endParaRPr lang="en-GB" dirty="0">
              <a:solidFill>
                <a:schemeClr val="bg1"/>
              </a:solidFill>
            </a:endParaRPr>
          </a:p>
        </p:txBody>
      </p:sp>
      <p:pic>
        <p:nvPicPr>
          <p:cNvPr id="2" name="Picture 1">
            <a:extLst>
              <a:ext uri="{FF2B5EF4-FFF2-40B4-BE49-F238E27FC236}">
                <a16:creationId xmlns:a16="http://schemas.microsoft.com/office/drawing/2014/main" id="{C49FC85A-55E9-C215-6973-238E73D4872E}"/>
              </a:ext>
            </a:extLst>
          </p:cNvPr>
          <p:cNvPicPr>
            <a:picLocks noChangeAspect="1"/>
          </p:cNvPicPr>
          <p:nvPr/>
        </p:nvPicPr>
        <p:blipFill>
          <a:blip r:embed="rId5"/>
          <a:srcRect r="1158"/>
          <a:stretch>
            <a:fillRect/>
          </a:stretch>
        </p:blipFill>
        <p:spPr>
          <a:xfrm>
            <a:off x="483303" y="192994"/>
            <a:ext cx="11624553" cy="6974732"/>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780EBEF-E1D3-2001-BEA6-703FABC94DA3}"/>
                  </a:ext>
                </a:extLst>
              </p14:cNvPr>
              <p14:cNvContentPartPr/>
              <p14:nvPr/>
            </p14:nvContentPartPr>
            <p14:xfrm>
              <a:off x="1391160" y="3336360"/>
              <a:ext cx="2330280" cy="46800"/>
            </p14:xfrm>
          </p:contentPart>
        </mc:Choice>
        <mc:Fallback xmlns="">
          <p:pic>
            <p:nvPicPr>
              <p:cNvPr id="14" name="Ink 13">
                <a:extLst>
                  <a:ext uri="{FF2B5EF4-FFF2-40B4-BE49-F238E27FC236}">
                    <a16:creationId xmlns:a16="http://schemas.microsoft.com/office/drawing/2014/main" id="{1780EBEF-E1D3-2001-BEA6-703FABC94DA3}"/>
                  </a:ext>
                </a:extLst>
              </p:cNvPr>
              <p:cNvPicPr/>
              <p:nvPr/>
            </p:nvPicPr>
            <p:blipFill>
              <a:blip r:embed="rId7"/>
              <a:stretch>
                <a:fillRect/>
              </a:stretch>
            </p:blipFill>
            <p:spPr>
              <a:xfrm>
                <a:off x="1328160" y="3273720"/>
                <a:ext cx="2455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27969C59-4795-895B-A8B0-97CBF3B1E80F}"/>
                  </a:ext>
                </a:extLst>
              </p14:cNvPr>
              <p14:cNvContentPartPr/>
              <p14:nvPr/>
            </p14:nvContentPartPr>
            <p14:xfrm>
              <a:off x="5045520" y="3336720"/>
              <a:ext cx="2449080" cy="32400"/>
            </p14:xfrm>
          </p:contentPart>
        </mc:Choice>
        <mc:Fallback xmlns="">
          <p:pic>
            <p:nvPicPr>
              <p:cNvPr id="15" name="Ink 14">
                <a:extLst>
                  <a:ext uri="{FF2B5EF4-FFF2-40B4-BE49-F238E27FC236}">
                    <a16:creationId xmlns:a16="http://schemas.microsoft.com/office/drawing/2014/main" id="{27969C59-4795-895B-A8B0-97CBF3B1E80F}"/>
                  </a:ext>
                </a:extLst>
              </p:cNvPr>
              <p:cNvPicPr/>
              <p:nvPr/>
            </p:nvPicPr>
            <p:blipFill>
              <a:blip r:embed="rId9"/>
              <a:stretch>
                <a:fillRect/>
              </a:stretch>
            </p:blipFill>
            <p:spPr>
              <a:xfrm>
                <a:off x="4982520" y="3274080"/>
                <a:ext cx="2574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A005E474-41AD-5BC5-1552-423FB96A5697}"/>
                  </a:ext>
                </a:extLst>
              </p14:cNvPr>
              <p14:cNvContentPartPr/>
              <p14:nvPr/>
            </p14:nvContentPartPr>
            <p14:xfrm>
              <a:off x="5143451" y="3740204"/>
              <a:ext cx="2252160" cy="84600"/>
            </p14:xfrm>
          </p:contentPart>
        </mc:Choice>
        <mc:Fallback xmlns="">
          <p:pic>
            <p:nvPicPr>
              <p:cNvPr id="3" name="Ink 2">
                <a:extLst>
                  <a:ext uri="{FF2B5EF4-FFF2-40B4-BE49-F238E27FC236}">
                    <a16:creationId xmlns:a16="http://schemas.microsoft.com/office/drawing/2014/main" id="{A005E474-41AD-5BC5-1552-423FB96A5697}"/>
                  </a:ext>
                </a:extLst>
              </p:cNvPr>
              <p:cNvPicPr/>
              <p:nvPr/>
            </p:nvPicPr>
            <p:blipFill>
              <a:blip r:embed="rId11"/>
              <a:stretch>
                <a:fillRect/>
              </a:stretch>
            </p:blipFill>
            <p:spPr>
              <a:xfrm>
                <a:off x="5080811" y="3677204"/>
                <a:ext cx="2377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83366350-A82A-63A0-4A74-5F0F9CF70BD7}"/>
                  </a:ext>
                </a:extLst>
              </p14:cNvPr>
              <p14:cNvContentPartPr/>
              <p14:nvPr/>
            </p14:nvContentPartPr>
            <p14:xfrm>
              <a:off x="7140060" y="1528449"/>
              <a:ext cx="773640" cy="267120"/>
            </p14:xfrm>
          </p:contentPart>
        </mc:Choice>
        <mc:Fallback xmlns="">
          <p:pic>
            <p:nvPicPr>
              <p:cNvPr id="4" name="Ink 3">
                <a:extLst>
                  <a:ext uri="{FF2B5EF4-FFF2-40B4-BE49-F238E27FC236}">
                    <a16:creationId xmlns:a16="http://schemas.microsoft.com/office/drawing/2014/main" id="{83366350-A82A-63A0-4A74-5F0F9CF70BD7}"/>
                  </a:ext>
                </a:extLst>
              </p:cNvPr>
              <p:cNvPicPr/>
              <p:nvPr/>
            </p:nvPicPr>
            <p:blipFill>
              <a:blip r:embed="rId13"/>
              <a:stretch>
                <a:fillRect/>
              </a:stretch>
            </p:blipFill>
            <p:spPr>
              <a:xfrm>
                <a:off x="7077060" y="1465449"/>
                <a:ext cx="899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075DF3BA-029D-DFAE-4127-927AA5DC28A4}"/>
                  </a:ext>
                </a:extLst>
              </p14:cNvPr>
              <p14:cNvContentPartPr/>
              <p14:nvPr/>
            </p14:nvContentPartPr>
            <p14:xfrm>
              <a:off x="8862660" y="3137649"/>
              <a:ext cx="2230920" cy="133200"/>
            </p14:xfrm>
          </p:contentPart>
        </mc:Choice>
        <mc:Fallback xmlns="">
          <p:pic>
            <p:nvPicPr>
              <p:cNvPr id="5" name="Ink 4">
                <a:extLst>
                  <a:ext uri="{FF2B5EF4-FFF2-40B4-BE49-F238E27FC236}">
                    <a16:creationId xmlns:a16="http://schemas.microsoft.com/office/drawing/2014/main" id="{075DF3BA-029D-DFAE-4127-927AA5DC28A4}"/>
                  </a:ext>
                </a:extLst>
              </p:cNvPr>
              <p:cNvPicPr/>
              <p:nvPr/>
            </p:nvPicPr>
            <p:blipFill>
              <a:blip r:embed="rId15"/>
              <a:stretch>
                <a:fillRect/>
              </a:stretch>
            </p:blipFill>
            <p:spPr>
              <a:xfrm>
                <a:off x="8808660" y="3030009"/>
                <a:ext cx="233856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6E6B260D-3100-CB65-C5FB-1C8A31837F6B}"/>
                  </a:ext>
                </a:extLst>
              </p14:cNvPr>
              <p14:cNvContentPartPr/>
              <p14:nvPr/>
            </p14:nvContentPartPr>
            <p14:xfrm>
              <a:off x="9117540" y="3982569"/>
              <a:ext cx="360" cy="360"/>
            </p14:xfrm>
          </p:contentPart>
        </mc:Choice>
        <mc:Fallback xmlns="">
          <p:pic>
            <p:nvPicPr>
              <p:cNvPr id="6" name="Ink 5">
                <a:extLst>
                  <a:ext uri="{FF2B5EF4-FFF2-40B4-BE49-F238E27FC236}">
                    <a16:creationId xmlns:a16="http://schemas.microsoft.com/office/drawing/2014/main" id="{6E6B260D-3100-CB65-C5FB-1C8A31837F6B}"/>
                  </a:ext>
                </a:extLst>
              </p:cNvPr>
              <p:cNvPicPr/>
              <p:nvPr/>
            </p:nvPicPr>
            <p:blipFill>
              <a:blip r:embed="rId17"/>
              <a:stretch>
                <a:fillRect/>
              </a:stretch>
            </p:blipFill>
            <p:spPr>
              <a:xfrm>
                <a:off x="9063900" y="387492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45C1BEAA-19A5-2B10-E592-E4409D14FF7C}"/>
                  </a:ext>
                </a:extLst>
              </p14:cNvPr>
              <p14:cNvContentPartPr/>
              <p14:nvPr/>
            </p14:nvContentPartPr>
            <p14:xfrm>
              <a:off x="8809740" y="3175089"/>
              <a:ext cx="2439000" cy="817200"/>
            </p14:xfrm>
          </p:contentPart>
        </mc:Choice>
        <mc:Fallback xmlns="">
          <p:pic>
            <p:nvPicPr>
              <p:cNvPr id="7" name="Ink 6">
                <a:extLst>
                  <a:ext uri="{FF2B5EF4-FFF2-40B4-BE49-F238E27FC236}">
                    <a16:creationId xmlns:a16="http://schemas.microsoft.com/office/drawing/2014/main" id="{45C1BEAA-19A5-2B10-E592-E4409D14FF7C}"/>
                  </a:ext>
                </a:extLst>
              </p:cNvPr>
              <p:cNvPicPr/>
              <p:nvPr/>
            </p:nvPicPr>
            <p:blipFill>
              <a:blip r:embed="rId19"/>
              <a:stretch>
                <a:fillRect/>
              </a:stretch>
            </p:blipFill>
            <p:spPr>
              <a:xfrm>
                <a:off x="8756100" y="3067449"/>
                <a:ext cx="2546640" cy="103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BF6DBEF1-1C30-273A-146B-5B08CD64D11B}"/>
                  </a:ext>
                </a:extLst>
              </p14:cNvPr>
              <p14:cNvContentPartPr/>
              <p14:nvPr/>
            </p14:nvContentPartPr>
            <p14:xfrm>
              <a:off x="8843940" y="3323409"/>
              <a:ext cx="11160" cy="561960"/>
            </p14:xfrm>
          </p:contentPart>
        </mc:Choice>
        <mc:Fallback xmlns="">
          <p:pic>
            <p:nvPicPr>
              <p:cNvPr id="9" name="Ink 8">
                <a:extLst>
                  <a:ext uri="{FF2B5EF4-FFF2-40B4-BE49-F238E27FC236}">
                    <a16:creationId xmlns:a16="http://schemas.microsoft.com/office/drawing/2014/main" id="{BF6DBEF1-1C30-273A-146B-5B08CD64D11B}"/>
                  </a:ext>
                </a:extLst>
              </p:cNvPr>
              <p:cNvPicPr/>
              <p:nvPr/>
            </p:nvPicPr>
            <p:blipFill>
              <a:blip r:embed="rId21"/>
              <a:stretch>
                <a:fillRect/>
              </a:stretch>
            </p:blipFill>
            <p:spPr>
              <a:xfrm>
                <a:off x="8790300" y="3215409"/>
                <a:ext cx="118800" cy="777600"/>
              </a:xfrm>
              <a:prstGeom prst="rect">
                <a:avLst/>
              </a:prstGeom>
            </p:spPr>
          </p:pic>
        </mc:Fallback>
      </mc:AlternateContent>
    </p:spTree>
    <p:extLst>
      <p:ext uri="{BB962C8B-B14F-4D97-AF65-F5344CB8AC3E}">
        <p14:creationId xmlns:p14="http://schemas.microsoft.com/office/powerpoint/2010/main" val="281363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D843F-8421-FED0-5E79-214F8DBC0662}"/>
              </a:ext>
            </a:extLst>
          </p:cNvPr>
          <p:cNvPicPr>
            <a:picLocks noChangeAspect="1"/>
          </p:cNvPicPr>
          <p:nvPr/>
        </p:nvPicPr>
        <p:blipFill>
          <a:blip r:embed="rId2"/>
          <a:stretch>
            <a:fillRect/>
          </a:stretch>
        </p:blipFill>
        <p:spPr>
          <a:xfrm>
            <a:off x="388125" y="209271"/>
            <a:ext cx="11415749" cy="6439458"/>
          </a:xfrm>
          <a:prstGeom prst="rect">
            <a:avLst/>
          </a:prstGeom>
        </p:spPr>
      </p:pic>
    </p:spTree>
    <p:extLst>
      <p:ext uri="{BB962C8B-B14F-4D97-AF65-F5344CB8AC3E}">
        <p14:creationId xmlns:p14="http://schemas.microsoft.com/office/powerpoint/2010/main" val="2550201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09DCF94304FE4C900D20FD55C8D9CB" ma:contentTypeVersion="7" ma:contentTypeDescription="Create a new document." ma:contentTypeScope="" ma:versionID="c7a1ef4bcc2b0515866a0f075abf39eb">
  <xsd:schema xmlns:xsd="http://www.w3.org/2001/XMLSchema" xmlns:xs="http://www.w3.org/2001/XMLSchema" xmlns:p="http://schemas.microsoft.com/office/2006/metadata/properties" xmlns:ns2="b30475a1-552f-4f73-8aa4-178117961c01" targetNamespace="http://schemas.microsoft.com/office/2006/metadata/properties" ma:root="true" ma:fieldsID="22473e8139e4f1ba16433180bdf50697" ns2:_="">
    <xsd:import namespace="b30475a1-552f-4f73-8aa4-178117961c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475a1-552f-4f73-8aa4-17811796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269549-0151-4CBF-AD64-DC24A85EEF2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746ABF3-7D7F-466C-A0D3-660EE60AC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0475a1-552f-4f73-8aa4-178117961c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20784E-84E4-4EB5-BE0B-F7403340E5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4364</TotalTime>
  <Words>969</Words>
  <Application>Microsoft Office PowerPoint</Application>
  <PresentationFormat>Widescreen</PresentationFormat>
  <Paragraphs>153</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Calibri Light</vt:lpstr>
      <vt:lpstr>Open Sans</vt:lpstr>
      <vt:lpstr>Symbol</vt:lpstr>
      <vt:lpstr>Times New Roman</vt:lpstr>
      <vt:lpstr>Office Theme</vt:lpstr>
      <vt:lpstr>Graduated Approach Briefings</vt:lpstr>
      <vt:lpstr>Graduated Approach Briefings </vt:lpstr>
      <vt:lpstr>Remember to book your places for each briefing throughout the year on the Local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Presentations and Videos will be available from 20th May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change for Special Schools</dc:title>
  <dc:creator>Josie Pedersen</dc:creator>
  <cp:lastModifiedBy>Karen Donnelly</cp:lastModifiedBy>
  <cp:revision>38</cp:revision>
  <dcterms:created xsi:type="dcterms:W3CDTF">2021-10-08T08:32:57Z</dcterms:created>
  <dcterms:modified xsi:type="dcterms:W3CDTF">2026-05-05T06:46:59Z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0x0101004209DCF94304FE4C900D20FD55C8D9CB</vt:lpwstr>
  </property>
</Properties>
</file>