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7"/>
  </p:notesMasterIdLst>
  <p:handoutMasterIdLst>
    <p:handoutMasterId r:id="rId28"/>
  </p:handoutMasterIdLst>
  <p:sldIdLst>
    <p:sldId id="260" r:id="rId5"/>
    <p:sldId id="606" r:id="rId6"/>
    <p:sldId id="715" r:id="rId7"/>
    <p:sldId id="694" r:id="rId8"/>
    <p:sldId id="696" r:id="rId9"/>
    <p:sldId id="698" r:id="rId10"/>
    <p:sldId id="703" r:id="rId11"/>
    <p:sldId id="704" r:id="rId12"/>
    <p:sldId id="709" r:id="rId13"/>
    <p:sldId id="707" r:id="rId14"/>
    <p:sldId id="708" r:id="rId15"/>
    <p:sldId id="710" r:id="rId16"/>
    <p:sldId id="711" r:id="rId17"/>
    <p:sldId id="712" r:id="rId18"/>
    <p:sldId id="713" r:id="rId19"/>
    <p:sldId id="699" r:id="rId20"/>
    <p:sldId id="697" r:id="rId21"/>
    <p:sldId id="714" r:id="rId22"/>
    <p:sldId id="721" r:id="rId23"/>
    <p:sldId id="718" r:id="rId24"/>
    <p:sldId id="720" r:id="rId25"/>
    <p:sldId id="719" r:id="rId26"/>
  </p:sldIdLst>
  <p:sldSz cx="9144000" cy="6858000" type="screen4x3"/>
  <p:notesSz cx="6810375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D8E8"/>
    <a:srgbClr val="4BAC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7" autoAdjust="0"/>
    <p:restoredTop sz="95332" autoAdjust="0"/>
  </p:normalViewPr>
  <p:slideViewPr>
    <p:cSldViewPr>
      <p:cViewPr varScale="1">
        <p:scale>
          <a:sx n="83" d="100"/>
          <a:sy n="83" d="100"/>
        </p:scale>
        <p:origin x="1478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7636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6750A0-86BE-4315-A107-A31B56E06969}" type="datetimeFigureOut">
              <a:rPr lang="en-GB" smtClean="0"/>
              <a:t>04/05/2026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7636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CF36FA-C54C-4858-B2F0-4C0AFA19C2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8086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7636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83FD8-ED50-4FE7-89FD-5F27D8E090B5}" type="datetimeFigureOut">
              <a:rPr lang="en-GB" smtClean="0"/>
              <a:t>04/05/2026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22694"/>
            <a:ext cx="544830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7636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34BFAE-FCC8-4DC5-AD50-30A385AF38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911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95538" y="606425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Print</a:t>
            </a:r>
            <a:r>
              <a:rPr lang="en-GB" baseline="0" dirty="0"/>
              <a:t> </a:t>
            </a:r>
            <a:r>
              <a:rPr lang="en-GB" baseline="0" dirty="0" err="1"/>
              <a:t>ofsted</a:t>
            </a:r>
            <a:endParaRPr lang="en-GB" baseline="0" dirty="0"/>
          </a:p>
          <a:p>
            <a:r>
              <a:rPr lang="en-GB" baseline="0" dirty="0"/>
              <a:t>Print Strat plan – sept</a:t>
            </a:r>
          </a:p>
          <a:p>
            <a:r>
              <a:rPr lang="en-GB" baseline="0" dirty="0"/>
              <a:t>Email </a:t>
            </a:r>
            <a:r>
              <a:rPr lang="en-GB" baseline="0" dirty="0" err="1"/>
              <a:t>strat</a:t>
            </a:r>
            <a:r>
              <a:rPr lang="en-GB" baseline="0" dirty="0"/>
              <a:t> plan to all</a:t>
            </a:r>
          </a:p>
          <a:p>
            <a:r>
              <a:rPr lang="en-GB" baseline="0" dirty="0"/>
              <a:t>Print overview of plan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74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405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51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38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535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038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64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42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840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20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959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944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897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4368058" y="3760163"/>
            <a:ext cx="7349378" cy="734937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AAD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35719" tIns="35719" rIns="35719" bIns="35719" rtlCol="0" anchor="ctr"/>
            <a:lstStyle/>
            <a:p>
              <a:pPr algn="ctr" defTabSz="457200">
                <a:lnSpc>
                  <a:spcPts val="117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469018" y="2474884"/>
            <a:ext cx="3160632" cy="3160632"/>
            <a:chOff x="0" y="0"/>
            <a:chExt cx="8428351" cy="842835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8428351" cy="8428351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25791" tIns="25791" rIns="25791" bIns="25791" rtlCol="0" anchor="ctr"/>
              <a:lstStyle/>
              <a:p>
                <a:pPr algn="ctr" defTabSz="457200">
                  <a:lnSpc>
                    <a:spcPts val="1170"/>
                  </a:lnSpc>
                </a:pPr>
                <a:endParaRPr sz="9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219498" y="219514"/>
              <a:ext cx="7989355" cy="7989323"/>
              <a:chOff x="0" y="0"/>
              <a:chExt cx="6350000" cy="634997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24999" r="-24999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15" name="TextBox 15"/>
          <p:cNvSpPr txBox="1"/>
          <p:nvPr/>
        </p:nvSpPr>
        <p:spPr>
          <a:xfrm>
            <a:off x="323528" y="1710037"/>
            <a:ext cx="7274267" cy="557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ts val="4665"/>
              </a:lnSpc>
            </a:pPr>
            <a:r>
              <a:rPr lang="en-US" sz="3600" i="1" spc="-181" dirty="0">
                <a:solidFill>
                  <a:srgbClr val="002060"/>
                </a:solidFill>
                <a:latin typeface="Calibri 1"/>
              </a:rPr>
              <a:t>Making Sense of the Landscape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40363" y="2322302"/>
            <a:ext cx="5940767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ts val="1902"/>
              </a:lnSpc>
            </a:pPr>
            <a:r>
              <a:rPr lang="en-US" sz="1585" dirty="0">
                <a:solidFill>
                  <a:srgbClr val="00AAD0"/>
                </a:solidFill>
                <a:latin typeface="Calibri 2"/>
              </a:rPr>
              <a:t>‘</a:t>
            </a:r>
            <a:r>
              <a:rPr lang="en-US" sz="1585" i="1" dirty="0">
                <a:latin typeface="Calibri 2"/>
              </a:rPr>
              <a:t>Working in Partnership, Achieving the Highest Outcomes for All’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36666" t="26296" r="40416" b="33705"/>
          <a:stretch/>
        </p:blipFill>
        <p:spPr>
          <a:xfrm>
            <a:off x="5476068" y="2494967"/>
            <a:ext cx="3269847" cy="3203734"/>
          </a:xfrm>
          <a:prstGeom prst="ellipse">
            <a:avLst/>
          </a:prstGeom>
        </p:spPr>
      </p:pic>
      <p:pic>
        <p:nvPicPr>
          <p:cNvPr id="21" name="Picture 2" descr="LEAD partners flow chart (1)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0" t="6203" r="58772" b="73945"/>
          <a:stretch/>
        </p:blipFill>
        <p:spPr bwMode="auto">
          <a:xfrm>
            <a:off x="6549524" y="163422"/>
            <a:ext cx="2376264" cy="11521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0BD6A2-79F1-8273-903A-7C6DE199AAB8}"/>
              </a:ext>
            </a:extLst>
          </p:cNvPr>
          <p:cNvSpPr txBox="1"/>
          <p:nvPr/>
        </p:nvSpPr>
        <p:spPr>
          <a:xfrm>
            <a:off x="8184" y="6501338"/>
            <a:ext cx="913581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chemeClr val="bg1"/>
                </a:solidFill>
                <a:latin typeface="Aptos Light" panose="020B0004020202020204" pitchFamily="34" charset="0"/>
              </a:rPr>
              <a:t>Working in partnership, achieving the highest outcomes for all. </a:t>
            </a:r>
          </a:p>
        </p:txBody>
      </p:sp>
    </p:spTree>
    <p:extLst>
      <p:ext uri="{BB962C8B-B14F-4D97-AF65-F5344CB8AC3E}">
        <p14:creationId xmlns:p14="http://schemas.microsoft.com/office/powerpoint/2010/main" val="1636219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230981"/>
            <a:ext cx="7583760" cy="762000"/>
          </a:xfrm>
        </p:spPr>
        <p:txBody>
          <a:bodyPr>
            <a:normAutofit/>
          </a:bodyPr>
          <a:lstStyle/>
          <a:p>
            <a:r>
              <a:rPr lang="en-GB" sz="2400" b="1" dirty="0"/>
              <a:t>Enhanced Support Pathway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896" t="13704" r="18958" b="11482"/>
          <a:stretch/>
        </p:blipFill>
        <p:spPr>
          <a:xfrm>
            <a:off x="611560" y="1076874"/>
            <a:ext cx="7736177" cy="42755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FBF539-E36B-8F66-5B29-F3369A67142C}"/>
              </a:ext>
            </a:extLst>
          </p:cNvPr>
          <p:cNvSpPr txBox="1"/>
          <p:nvPr/>
        </p:nvSpPr>
        <p:spPr>
          <a:xfrm>
            <a:off x="8184" y="6501338"/>
            <a:ext cx="913581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chemeClr val="bg1"/>
                </a:solidFill>
                <a:latin typeface="Aptos Light" panose="020B0004020202020204" pitchFamily="34" charset="0"/>
              </a:rPr>
              <a:t>Working in partnership, achieving the highest outcomes for all. </a:t>
            </a:r>
          </a:p>
        </p:txBody>
      </p:sp>
    </p:spTree>
    <p:extLst>
      <p:ext uri="{BB962C8B-B14F-4D97-AF65-F5344CB8AC3E}">
        <p14:creationId xmlns:p14="http://schemas.microsoft.com/office/powerpoint/2010/main" val="3542778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584" t="12592" r="18854" b="14445"/>
          <a:stretch/>
        </p:blipFill>
        <p:spPr>
          <a:xfrm>
            <a:off x="228600" y="692696"/>
            <a:ext cx="8608944" cy="46148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2A163E-C908-CE02-E38D-B7C3BB8E5AF3}"/>
              </a:ext>
            </a:extLst>
          </p:cNvPr>
          <p:cNvSpPr txBox="1"/>
          <p:nvPr/>
        </p:nvSpPr>
        <p:spPr>
          <a:xfrm>
            <a:off x="8184" y="6501338"/>
            <a:ext cx="913581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chemeClr val="bg1"/>
                </a:solidFill>
                <a:latin typeface="Aptos Light" panose="020B0004020202020204" pitchFamily="34" charset="0"/>
              </a:rPr>
              <a:t>Working in partnership, achieving the highest outcomes for all. </a:t>
            </a:r>
          </a:p>
        </p:txBody>
      </p:sp>
    </p:spTree>
    <p:extLst>
      <p:ext uri="{BB962C8B-B14F-4D97-AF65-F5344CB8AC3E}">
        <p14:creationId xmlns:p14="http://schemas.microsoft.com/office/powerpoint/2010/main" val="1034052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166" t="13704" r="18749" b="13148"/>
          <a:stretch/>
        </p:blipFill>
        <p:spPr>
          <a:xfrm>
            <a:off x="383050" y="1131094"/>
            <a:ext cx="8377901" cy="44719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F7BA89-F383-C5FC-C7B3-1D9AA592C110}"/>
              </a:ext>
            </a:extLst>
          </p:cNvPr>
          <p:cNvSpPr txBox="1"/>
          <p:nvPr/>
        </p:nvSpPr>
        <p:spPr>
          <a:xfrm>
            <a:off x="8184" y="6501338"/>
            <a:ext cx="913581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chemeClr val="bg1"/>
                </a:solidFill>
                <a:latin typeface="Aptos Light" panose="020B0004020202020204" pitchFamily="34" charset="0"/>
              </a:rPr>
              <a:t>Working in partnership, achieving the highest outcomes for all. </a:t>
            </a:r>
          </a:p>
        </p:txBody>
      </p:sp>
    </p:spTree>
    <p:extLst>
      <p:ext uri="{BB962C8B-B14F-4D97-AF65-F5344CB8AC3E}">
        <p14:creationId xmlns:p14="http://schemas.microsoft.com/office/powerpoint/2010/main" val="3219761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208" t="13889" r="19271" b="16296"/>
          <a:stretch/>
        </p:blipFill>
        <p:spPr>
          <a:xfrm>
            <a:off x="228600" y="764704"/>
            <a:ext cx="9693384" cy="50405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9032F4-0E69-8BAB-F6B8-6BF628276CE0}"/>
              </a:ext>
            </a:extLst>
          </p:cNvPr>
          <p:cNvSpPr txBox="1"/>
          <p:nvPr/>
        </p:nvSpPr>
        <p:spPr>
          <a:xfrm>
            <a:off x="8184" y="6501338"/>
            <a:ext cx="913581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chemeClr val="bg1"/>
                </a:solidFill>
                <a:latin typeface="Aptos Light" panose="020B0004020202020204" pitchFamily="34" charset="0"/>
              </a:rPr>
              <a:t>Working in partnership, achieving the highest outcomes for all. </a:t>
            </a:r>
          </a:p>
        </p:txBody>
      </p:sp>
    </p:spTree>
    <p:extLst>
      <p:ext uri="{BB962C8B-B14F-4D97-AF65-F5344CB8AC3E}">
        <p14:creationId xmlns:p14="http://schemas.microsoft.com/office/powerpoint/2010/main" val="1245866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272" t="13519" r="18958" b="13519"/>
          <a:stretch/>
        </p:blipFill>
        <p:spPr>
          <a:xfrm>
            <a:off x="107504" y="555289"/>
            <a:ext cx="9146908" cy="48899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1AF5C8-866E-EBC4-38D6-3B8BF09BF105}"/>
              </a:ext>
            </a:extLst>
          </p:cNvPr>
          <p:cNvSpPr txBox="1"/>
          <p:nvPr/>
        </p:nvSpPr>
        <p:spPr>
          <a:xfrm>
            <a:off x="8184" y="6501338"/>
            <a:ext cx="913581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chemeClr val="bg1"/>
                </a:solidFill>
                <a:latin typeface="Aptos Light" panose="020B0004020202020204" pitchFamily="34" charset="0"/>
              </a:rPr>
              <a:t>Working in partnership, achieving the highest outcomes for all. </a:t>
            </a:r>
          </a:p>
        </p:txBody>
      </p:sp>
    </p:spTree>
    <p:extLst>
      <p:ext uri="{BB962C8B-B14F-4D97-AF65-F5344CB8AC3E}">
        <p14:creationId xmlns:p14="http://schemas.microsoft.com/office/powerpoint/2010/main" val="2553947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791" t="13519" r="20104" b="24371"/>
          <a:stretch/>
        </p:blipFill>
        <p:spPr>
          <a:xfrm>
            <a:off x="228600" y="1081134"/>
            <a:ext cx="8823463" cy="41044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38604D-3CCA-A4C2-ADBD-A2B2E6D07A2E}"/>
              </a:ext>
            </a:extLst>
          </p:cNvPr>
          <p:cNvSpPr txBox="1"/>
          <p:nvPr/>
        </p:nvSpPr>
        <p:spPr>
          <a:xfrm>
            <a:off x="8184" y="6501338"/>
            <a:ext cx="913581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chemeClr val="bg1"/>
                </a:solidFill>
                <a:latin typeface="Aptos Light" panose="020B0004020202020204" pitchFamily="34" charset="0"/>
              </a:rPr>
              <a:t>Working in partnership, achieving the highest outcomes for all. </a:t>
            </a:r>
          </a:p>
        </p:txBody>
      </p:sp>
    </p:spTree>
    <p:extLst>
      <p:ext uri="{BB962C8B-B14F-4D97-AF65-F5344CB8AC3E}">
        <p14:creationId xmlns:p14="http://schemas.microsoft.com/office/powerpoint/2010/main" val="3864353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8" y="2492896"/>
            <a:ext cx="4114800" cy="762000"/>
          </a:xfrm>
        </p:spPr>
        <p:txBody>
          <a:bodyPr/>
          <a:lstStyle/>
          <a:p>
            <a:r>
              <a:rPr lang="en-GB" dirty="0"/>
              <a:t>Reception Year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459385" y="2348880"/>
            <a:ext cx="4392488" cy="165618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Attainment in English and Maths</a:t>
            </a:r>
          </a:p>
        </p:txBody>
      </p:sp>
    </p:spTree>
    <p:extLst>
      <p:ext uri="{BB962C8B-B14F-4D97-AF65-F5344CB8AC3E}">
        <p14:creationId xmlns:p14="http://schemas.microsoft.com/office/powerpoint/2010/main" val="1959519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962" t="15001" r="3145" b="25500"/>
          <a:stretch/>
        </p:blipFill>
        <p:spPr>
          <a:xfrm>
            <a:off x="467544" y="3645024"/>
            <a:ext cx="6300700" cy="2664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357" t="15700" r="3932" b="16401"/>
          <a:stretch/>
        </p:blipFill>
        <p:spPr>
          <a:xfrm>
            <a:off x="467544" y="476672"/>
            <a:ext cx="6300700" cy="26999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7092280" y="47667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KS2</a:t>
            </a:r>
          </a:p>
        </p:txBody>
      </p:sp>
      <p:sp>
        <p:nvSpPr>
          <p:cNvPr id="6" name="Rectangle 5"/>
          <p:cNvSpPr/>
          <p:nvPr/>
        </p:nvSpPr>
        <p:spPr>
          <a:xfrm>
            <a:off x="7092280" y="110420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KS3</a:t>
            </a:r>
          </a:p>
        </p:txBody>
      </p:sp>
      <p:sp>
        <p:nvSpPr>
          <p:cNvPr id="7" name="Rectangle 6"/>
          <p:cNvSpPr/>
          <p:nvPr/>
        </p:nvSpPr>
        <p:spPr>
          <a:xfrm>
            <a:off x="7090320" y="181711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Reception Year</a:t>
            </a:r>
          </a:p>
        </p:txBody>
      </p:sp>
      <p:sp>
        <p:nvSpPr>
          <p:cNvPr id="8" name="Rectangle 7"/>
          <p:cNvSpPr/>
          <p:nvPr/>
        </p:nvSpPr>
        <p:spPr>
          <a:xfrm>
            <a:off x="7090320" y="253003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Phonics</a:t>
            </a:r>
          </a:p>
        </p:txBody>
      </p:sp>
      <p:sp>
        <p:nvSpPr>
          <p:cNvPr id="9" name="Rectangle 8"/>
          <p:cNvSpPr/>
          <p:nvPr/>
        </p:nvSpPr>
        <p:spPr>
          <a:xfrm>
            <a:off x="7090320" y="407707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Work Groups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90320" y="472514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Training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73502" y="537321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MAT model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073502" y="600083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Rec to FE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E6C817-72F6-A067-2484-521A8A9B1688}"/>
              </a:ext>
            </a:extLst>
          </p:cNvPr>
          <p:cNvSpPr txBox="1"/>
          <p:nvPr/>
        </p:nvSpPr>
        <p:spPr>
          <a:xfrm>
            <a:off x="8184" y="6501338"/>
            <a:ext cx="913581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chemeClr val="bg1"/>
                </a:solidFill>
                <a:latin typeface="Aptos Light" panose="020B0004020202020204" pitchFamily="34" charset="0"/>
              </a:rPr>
              <a:t>Working in partnership, achieving the highest outcomes for all. </a:t>
            </a:r>
          </a:p>
        </p:txBody>
      </p:sp>
    </p:spTree>
    <p:extLst>
      <p:ext uri="{BB962C8B-B14F-4D97-AF65-F5344CB8AC3E}">
        <p14:creationId xmlns:p14="http://schemas.microsoft.com/office/powerpoint/2010/main" val="3883765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838" t="22701" r="9444" b="5901"/>
          <a:stretch/>
        </p:blipFill>
        <p:spPr>
          <a:xfrm>
            <a:off x="467544" y="1484784"/>
            <a:ext cx="8104430" cy="40324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F2BBBD-BA35-757C-8242-37C37C954519}"/>
              </a:ext>
            </a:extLst>
          </p:cNvPr>
          <p:cNvSpPr txBox="1"/>
          <p:nvPr/>
        </p:nvSpPr>
        <p:spPr>
          <a:xfrm>
            <a:off x="8184" y="6501338"/>
            <a:ext cx="913581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chemeClr val="bg1"/>
                </a:solidFill>
                <a:latin typeface="Aptos Light" panose="020B0004020202020204" pitchFamily="34" charset="0"/>
              </a:rPr>
              <a:t>Working in partnership, achieving the highest outcomes for all. </a:t>
            </a:r>
          </a:p>
        </p:txBody>
      </p:sp>
    </p:spTree>
    <p:extLst>
      <p:ext uri="{BB962C8B-B14F-4D97-AF65-F5344CB8AC3E}">
        <p14:creationId xmlns:p14="http://schemas.microsoft.com/office/powerpoint/2010/main" val="6328789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621568"/>
            <a:ext cx="7655768" cy="762000"/>
          </a:xfrm>
        </p:spPr>
        <p:txBody>
          <a:bodyPr>
            <a:normAutofit/>
          </a:bodyPr>
          <a:lstStyle/>
          <a:p>
            <a:r>
              <a:rPr lang="en-GB" sz="3200" dirty="0"/>
              <a:t>English Beyond the </a:t>
            </a:r>
            <a:r>
              <a:rPr lang="en-GB" sz="3200" dirty="0" err="1"/>
              <a:t>DfE</a:t>
            </a:r>
            <a:r>
              <a:rPr lang="en-GB" sz="3200" dirty="0"/>
              <a:t> Remit</a:t>
            </a:r>
          </a:p>
        </p:txBody>
      </p:sp>
      <p:pic>
        <p:nvPicPr>
          <p:cNvPr id="4" name="Picture 2" descr="LEAD partners flow chart (1)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0" t="6203" r="58772" b="73945"/>
          <a:stretch/>
        </p:blipFill>
        <p:spPr bwMode="auto">
          <a:xfrm>
            <a:off x="1475656" y="1848881"/>
            <a:ext cx="6355678" cy="30815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DAA40F-8D97-3942-14CA-0C77C8FD01FB}"/>
              </a:ext>
            </a:extLst>
          </p:cNvPr>
          <p:cNvSpPr txBox="1"/>
          <p:nvPr/>
        </p:nvSpPr>
        <p:spPr>
          <a:xfrm>
            <a:off x="8184" y="6501338"/>
            <a:ext cx="913581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chemeClr val="bg1"/>
                </a:solidFill>
                <a:latin typeface="Aptos Light" panose="020B0004020202020204" pitchFamily="34" charset="0"/>
              </a:rPr>
              <a:t>Working in partnership, achieving the highest outcomes for all. </a:t>
            </a:r>
          </a:p>
        </p:txBody>
      </p:sp>
    </p:spTree>
    <p:extLst>
      <p:ext uri="{BB962C8B-B14F-4D97-AF65-F5344CB8AC3E}">
        <p14:creationId xmlns:p14="http://schemas.microsoft.com/office/powerpoint/2010/main" val="1874073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B18C0-07E9-CCA4-B932-7304CFF86B0E}"/>
              </a:ext>
            </a:extLst>
          </p:cNvPr>
          <p:cNvSpPr/>
          <p:nvPr/>
        </p:nvSpPr>
        <p:spPr>
          <a:xfrm>
            <a:off x="296640" y="1124744"/>
            <a:ext cx="1988933" cy="1080117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Attendance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04BCA0E6-8427-A37A-B048-46D5F324F112}"/>
              </a:ext>
            </a:extLst>
          </p:cNvPr>
          <p:cNvSpPr/>
          <p:nvPr/>
        </p:nvSpPr>
        <p:spPr>
          <a:xfrm>
            <a:off x="2473881" y="1124744"/>
            <a:ext cx="1988933" cy="1080117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dirty="0"/>
              <a:t>Attainment</a:t>
            </a:r>
          </a:p>
        </p:txBody>
      </p:sp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DE9D4DBF-52D8-E047-34FD-DE13851E4944}"/>
              </a:ext>
            </a:extLst>
          </p:cNvPr>
          <p:cNvSpPr/>
          <p:nvPr/>
        </p:nvSpPr>
        <p:spPr>
          <a:xfrm>
            <a:off x="6828363" y="1124743"/>
            <a:ext cx="1988933" cy="108011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 dirty="0"/>
              <a:t>Reception Year Quality</a:t>
            </a:r>
          </a:p>
        </p:txBody>
      </p:sp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D778997E-9040-0723-326B-4691DD581434}"/>
              </a:ext>
            </a:extLst>
          </p:cNvPr>
          <p:cNvSpPr/>
          <p:nvPr/>
        </p:nvSpPr>
        <p:spPr>
          <a:xfrm>
            <a:off x="4651122" y="1124744"/>
            <a:ext cx="1988933" cy="108011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dirty="0"/>
              <a:t>Inclusive Mainstream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A730439-0853-49E8-F0A9-966E6A38BE4B}"/>
              </a:ext>
            </a:extLst>
          </p:cNvPr>
          <p:cNvSpPr txBox="1">
            <a:spLocks/>
          </p:cNvSpPr>
          <p:nvPr/>
        </p:nvSpPr>
        <p:spPr>
          <a:xfrm>
            <a:off x="1968116" y="254718"/>
            <a:ext cx="4989396" cy="6480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dirty="0">
                <a:solidFill>
                  <a:srgbClr val="003764"/>
                </a:solidFill>
              </a:rPr>
              <a:t>RISE National Priorities</a:t>
            </a:r>
          </a:p>
          <a:p>
            <a:pPr algn="ctr"/>
            <a:r>
              <a:rPr lang="en-GB" sz="3000" i="1" dirty="0">
                <a:solidFill>
                  <a:srgbClr val="003764"/>
                </a:solidFill>
              </a:rPr>
              <a:t>Regional Plan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0475" t="34600" r="12988" b="31100"/>
          <a:stretch/>
        </p:blipFill>
        <p:spPr>
          <a:xfrm>
            <a:off x="992555" y="2577006"/>
            <a:ext cx="2586036" cy="30170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Rectangle 10"/>
          <p:cNvSpPr/>
          <p:nvPr/>
        </p:nvSpPr>
        <p:spPr>
          <a:xfrm>
            <a:off x="992555" y="5750195"/>
            <a:ext cx="2992862" cy="6553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National</a:t>
            </a:r>
            <a:r>
              <a:rPr lang="en-GB" dirty="0"/>
              <a:t> 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4166224" y="5837805"/>
            <a:ext cx="1433628" cy="66543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5664836" y="5755591"/>
            <a:ext cx="2992862" cy="6445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Regional Plan</a:t>
            </a:r>
            <a:r>
              <a:rPr lang="en-GB" sz="2000" b="1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689" t="22700" r="69687" b="32500"/>
          <a:stretch/>
        </p:blipFill>
        <p:spPr>
          <a:xfrm>
            <a:off x="5894778" y="2734605"/>
            <a:ext cx="2532978" cy="27018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B3DACE-DBF6-1E19-414B-16DC68F2DB2C}"/>
              </a:ext>
            </a:extLst>
          </p:cNvPr>
          <p:cNvSpPr txBox="1"/>
          <p:nvPr/>
        </p:nvSpPr>
        <p:spPr>
          <a:xfrm>
            <a:off x="8184" y="6501338"/>
            <a:ext cx="913581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chemeClr val="bg1"/>
                </a:solidFill>
                <a:latin typeface="Aptos Light" panose="020B0004020202020204" pitchFamily="34" charset="0"/>
              </a:rPr>
              <a:t>Working in partnership, achieving the highest outcomes for all. </a:t>
            </a:r>
          </a:p>
        </p:txBody>
      </p:sp>
    </p:spTree>
    <p:extLst>
      <p:ext uri="{BB962C8B-B14F-4D97-AF65-F5344CB8AC3E}">
        <p14:creationId xmlns:p14="http://schemas.microsoft.com/office/powerpoint/2010/main" val="7200380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8" y="2492896"/>
            <a:ext cx="4114800" cy="762000"/>
          </a:xfrm>
        </p:spPr>
        <p:txBody>
          <a:bodyPr/>
          <a:lstStyle/>
          <a:p>
            <a:r>
              <a:rPr lang="en-GB" dirty="0"/>
              <a:t>Reception Year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459385" y="2348880"/>
            <a:ext cx="4392488" cy="165618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Mainstream Inclusion</a:t>
            </a:r>
          </a:p>
        </p:txBody>
      </p:sp>
    </p:spTree>
    <p:extLst>
      <p:ext uri="{BB962C8B-B14F-4D97-AF65-F5344CB8AC3E}">
        <p14:creationId xmlns:p14="http://schemas.microsoft.com/office/powerpoint/2010/main" val="3784034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6611" y="4221088"/>
            <a:ext cx="4114800" cy="762000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LA Offer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Including Workforce Development</a:t>
            </a:r>
          </a:p>
        </p:txBody>
      </p:sp>
      <p:pic>
        <p:nvPicPr>
          <p:cNvPr id="1026" name="Picture 2" descr="Logo: Lincolnshire County Counc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32432"/>
            <a:ext cx="2851583" cy="96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ight Arrow 11"/>
          <p:cNvSpPr/>
          <p:nvPr/>
        </p:nvSpPr>
        <p:spPr>
          <a:xfrm>
            <a:off x="3362130" y="4142958"/>
            <a:ext cx="1224136" cy="792088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10644-60AA-CE9B-150B-3C07BAF26C82}"/>
              </a:ext>
            </a:extLst>
          </p:cNvPr>
          <p:cNvSpPr txBox="1"/>
          <p:nvPr/>
        </p:nvSpPr>
        <p:spPr>
          <a:xfrm>
            <a:off x="294791" y="1110547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RISE Universal Grant</a:t>
            </a:r>
          </a:p>
          <a:p>
            <a:r>
              <a:rPr lang="en-GB" sz="2400" b="1" dirty="0">
                <a:solidFill>
                  <a:srgbClr val="002060"/>
                </a:solidFill>
              </a:rPr>
              <a:t>LEARN SEND HUB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3362130" y="1051872"/>
            <a:ext cx="1224136" cy="792088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896611" y="1145046"/>
            <a:ext cx="4114800" cy="762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Audits</a:t>
            </a:r>
          </a:p>
          <a:p>
            <a:r>
              <a:rPr lang="en-GB" dirty="0">
                <a:solidFill>
                  <a:schemeClr val="bg1"/>
                </a:solidFill>
              </a:rPr>
              <a:t>Modules and Resources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E10644-60AA-CE9B-150B-3C07BAF26C82}"/>
              </a:ext>
            </a:extLst>
          </p:cNvPr>
          <p:cNvSpPr txBox="1"/>
          <p:nvPr/>
        </p:nvSpPr>
        <p:spPr>
          <a:xfrm>
            <a:off x="337050" y="2597415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</a:rPr>
              <a:t>DfE</a:t>
            </a:r>
            <a:r>
              <a:rPr lang="en-GB" sz="2400" b="1" dirty="0">
                <a:solidFill>
                  <a:srgbClr val="002060"/>
                </a:solidFill>
              </a:rPr>
              <a:t> Conferences and Resources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3297728" y="2597415"/>
            <a:ext cx="1224136" cy="792088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896611" y="2570775"/>
            <a:ext cx="4114800" cy="762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Conference and Resources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20ED8B-F435-697B-54C4-CDE16F3B510E}"/>
              </a:ext>
            </a:extLst>
          </p:cNvPr>
          <p:cNvSpPr txBox="1"/>
          <p:nvPr/>
        </p:nvSpPr>
        <p:spPr>
          <a:xfrm>
            <a:off x="8184" y="6501338"/>
            <a:ext cx="913581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chemeClr val="bg1"/>
                </a:solidFill>
                <a:latin typeface="Aptos Light" panose="020B0004020202020204" pitchFamily="34" charset="0"/>
              </a:rPr>
              <a:t>Working in partnership, achieving the highest outcomes for all. </a:t>
            </a:r>
          </a:p>
        </p:txBody>
      </p:sp>
    </p:spTree>
    <p:extLst>
      <p:ext uri="{BB962C8B-B14F-4D97-AF65-F5344CB8AC3E}">
        <p14:creationId xmlns:p14="http://schemas.microsoft.com/office/powerpoint/2010/main" val="176429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2027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413" t="15000" r="12200" b="10801"/>
          <a:stretch/>
        </p:blipFill>
        <p:spPr>
          <a:xfrm>
            <a:off x="395536" y="476672"/>
            <a:ext cx="5647585" cy="30857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7006" t="39500" r="37006" b="36000"/>
          <a:stretch/>
        </p:blipFill>
        <p:spPr>
          <a:xfrm>
            <a:off x="588668" y="4221088"/>
            <a:ext cx="3394663" cy="180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ight Arrow 7"/>
          <p:cNvSpPr/>
          <p:nvPr/>
        </p:nvSpPr>
        <p:spPr>
          <a:xfrm>
            <a:off x="6043121" y="1623525"/>
            <a:ext cx="1224136" cy="792088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7295452" y="1330218"/>
            <a:ext cx="1368152" cy="108539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Existing- online resources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3989011" y="4725144"/>
            <a:ext cx="1224136" cy="792088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5580112" y="4465440"/>
            <a:ext cx="2376264" cy="155584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Sept 27</a:t>
            </a:r>
          </a:p>
          <a:p>
            <a:pPr algn="ctr"/>
            <a:r>
              <a:rPr lang="en-GB" dirty="0" err="1"/>
              <a:t>DfE</a:t>
            </a:r>
            <a:r>
              <a:rPr lang="en-GB" dirty="0"/>
              <a:t> Training for Teachers and Leaders</a:t>
            </a:r>
          </a:p>
          <a:p>
            <a:pPr algn="ctr"/>
            <a:r>
              <a:rPr lang="en-GB" dirty="0"/>
              <a:t>around Inclusion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4D4006-B242-D5BF-1CA7-2E6806EC02E2}"/>
              </a:ext>
            </a:extLst>
          </p:cNvPr>
          <p:cNvSpPr txBox="1"/>
          <p:nvPr/>
        </p:nvSpPr>
        <p:spPr>
          <a:xfrm>
            <a:off x="8184" y="6501338"/>
            <a:ext cx="913581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chemeClr val="bg1"/>
                </a:solidFill>
                <a:latin typeface="Aptos Light" panose="020B0004020202020204" pitchFamily="34" charset="0"/>
              </a:rPr>
              <a:t>Working in partnership, achieving the highest outcomes for all. </a:t>
            </a:r>
          </a:p>
        </p:txBody>
      </p:sp>
    </p:spTree>
    <p:extLst>
      <p:ext uri="{BB962C8B-B14F-4D97-AF65-F5344CB8AC3E}">
        <p14:creationId xmlns:p14="http://schemas.microsoft.com/office/powerpoint/2010/main" val="1865531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A730439-0853-49E8-F0A9-966E6A38BE4B}"/>
              </a:ext>
            </a:extLst>
          </p:cNvPr>
          <p:cNvSpPr txBox="1">
            <a:spLocks/>
          </p:cNvSpPr>
          <p:nvPr/>
        </p:nvSpPr>
        <p:spPr>
          <a:xfrm>
            <a:off x="2353812" y="224283"/>
            <a:ext cx="4989396" cy="6480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b="1" dirty="0"/>
              <a:t>Connection Regional to Local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0475" t="34600" r="12988" b="31100"/>
          <a:stretch/>
        </p:blipFill>
        <p:spPr>
          <a:xfrm>
            <a:off x="395535" y="449948"/>
            <a:ext cx="1958277" cy="22846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Rectangle 10"/>
          <p:cNvSpPr/>
          <p:nvPr/>
        </p:nvSpPr>
        <p:spPr>
          <a:xfrm>
            <a:off x="0" y="3029726"/>
            <a:ext cx="2992862" cy="6553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National</a:t>
            </a:r>
            <a:r>
              <a:rPr lang="en-GB" dirty="0"/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33257" y="4211152"/>
            <a:ext cx="2992862" cy="6553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</a:rPr>
              <a:t>Regional</a:t>
            </a:r>
            <a:r>
              <a:rPr lang="en-GB" b="1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689" t="22700" r="69687" b="32500"/>
          <a:stretch/>
        </p:blipFill>
        <p:spPr>
          <a:xfrm>
            <a:off x="3491880" y="1566194"/>
            <a:ext cx="1995190" cy="23368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Rectangle 13"/>
          <p:cNvSpPr/>
          <p:nvPr/>
        </p:nvSpPr>
        <p:spPr>
          <a:xfrm>
            <a:off x="6126119" y="5486584"/>
            <a:ext cx="2992862" cy="6553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Local</a:t>
            </a:r>
            <a:r>
              <a:rPr lang="en-GB" sz="1600" b="1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2" t="22700" r="51575" b="8700"/>
          <a:stretch/>
        </p:blipFill>
        <p:spPr>
          <a:xfrm>
            <a:off x="6625137" y="2890470"/>
            <a:ext cx="2144666" cy="22879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0" y="6304353"/>
            <a:ext cx="9324528" cy="103146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ight Arrow 6"/>
          <p:cNvSpPr/>
          <p:nvPr/>
        </p:nvSpPr>
        <p:spPr>
          <a:xfrm rot="2054075">
            <a:off x="2482666" y="1898209"/>
            <a:ext cx="994052" cy="36004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utoShape 4" descr="3D Road Map With Location Pins On A Transparent Background PNG Images | PSD  Free Download - Pikbe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Right Arrow 14"/>
          <p:cNvSpPr/>
          <p:nvPr/>
        </p:nvSpPr>
        <p:spPr>
          <a:xfrm rot="2054075">
            <a:off x="5489062" y="3568487"/>
            <a:ext cx="994052" cy="36004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229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461929" y="1124744"/>
            <a:ext cx="4392488" cy="165618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Reception Year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769" t="14300" r="26769" b="9402"/>
          <a:stretch/>
        </p:blipFill>
        <p:spPr>
          <a:xfrm>
            <a:off x="3059832" y="3140968"/>
            <a:ext cx="3352005" cy="30963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560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756724"/>
              </p:ext>
            </p:extLst>
          </p:nvPr>
        </p:nvGraphicFramePr>
        <p:xfrm>
          <a:off x="590862" y="1136928"/>
          <a:ext cx="2252945" cy="216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2945">
                  <a:extLst>
                    <a:ext uri="{9D8B030D-6E8A-4147-A177-3AD203B41FA5}">
                      <a16:colId xmlns:a16="http://schemas.microsoft.com/office/drawing/2014/main" val="1086851355"/>
                    </a:ext>
                  </a:extLst>
                </a:gridCol>
              </a:tblGrid>
              <a:tr h="93610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RISE Reception  Networks</a:t>
                      </a:r>
                    </a:p>
                    <a:p>
                      <a:endParaRPr lang="en-GB" sz="1600" dirty="0"/>
                    </a:p>
                    <a:p>
                      <a:r>
                        <a:rPr lang="en-GB" sz="1600" dirty="0"/>
                        <a:t>5 in the East Midlands</a:t>
                      </a:r>
                    </a:p>
                    <a:p>
                      <a:r>
                        <a:rPr lang="en-GB" sz="1600" dirty="0"/>
                        <a:t>2x</a:t>
                      </a:r>
                      <a:r>
                        <a:rPr lang="en-GB" sz="1600" baseline="0" dirty="0"/>
                        <a:t> Lincolnshire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060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Open Days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Network</a:t>
                      </a:r>
                      <a:r>
                        <a:rPr lang="en-GB" sz="1400" baseline="0" dirty="0"/>
                        <a:t> Meetings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Resources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09529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7079230"/>
              </p:ext>
            </p:extLst>
          </p:nvPr>
        </p:nvGraphicFramePr>
        <p:xfrm>
          <a:off x="553886" y="3465227"/>
          <a:ext cx="2289921" cy="21190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9921">
                  <a:extLst>
                    <a:ext uri="{9D8B030D-6E8A-4147-A177-3AD203B41FA5}">
                      <a16:colId xmlns:a16="http://schemas.microsoft.com/office/drawing/2014/main" val="1086851355"/>
                    </a:ext>
                  </a:extLst>
                </a:gridCol>
              </a:tblGrid>
              <a:tr h="597269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Local</a:t>
                      </a:r>
                      <a:r>
                        <a:rPr lang="en-GB" sz="2000" baseline="0" dirty="0"/>
                        <a:t> Authority</a:t>
                      </a:r>
                      <a:endParaRPr lang="en-GB" sz="2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060895"/>
                  </a:ext>
                </a:extLst>
              </a:tr>
              <a:tr h="1521807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Moderation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Support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Training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Pre Reception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095291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923535"/>
              </p:ext>
            </p:extLst>
          </p:nvPr>
        </p:nvGraphicFramePr>
        <p:xfrm>
          <a:off x="3049473" y="1136928"/>
          <a:ext cx="2664296" cy="21319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val="1086851355"/>
                    </a:ext>
                  </a:extLst>
                </a:gridCol>
              </a:tblGrid>
              <a:tr h="88558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RISE Teaching</a:t>
                      </a:r>
                      <a:r>
                        <a:rPr lang="en-GB" sz="2000" baseline="0" dirty="0"/>
                        <a:t> School Hubs   2026</a:t>
                      </a:r>
                    </a:p>
                    <a:p>
                      <a:endParaRPr lang="en-GB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060895"/>
                  </a:ext>
                </a:extLst>
              </a:tr>
              <a:tr h="1156578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Reception Year Training  for teachers in their third year +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Wider CPD for Early Years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095291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537670"/>
              </p:ext>
            </p:extLst>
          </p:nvPr>
        </p:nvGraphicFramePr>
        <p:xfrm>
          <a:off x="5884535" y="1136928"/>
          <a:ext cx="2719914" cy="21319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9914">
                  <a:extLst>
                    <a:ext uri="{9D8B030D-6E8A-4147-A177-3AD203B41FA5}">
                      <a16:colId xmlns:a16="http://schemas.microsoft.com/office/drawing/2014/main" val="1086851355"/>
                    </a:ext>
                  </a:extLst>
                </a:gridCol>
              </a:tblGrid>
              <a:tr h="717196">
                <a:tc>
                  <a:txBody>
                    <a:bodyPr/>
                    <a:lstStyle/>
                    <a:p>
                      <a:pPr algn="ctr"/>
                      <a:r>
                        <a:rPr lang="en-GB" sz="1800" baseline="0" dirty="0"/>
                        <a:t>RISE English Hubs   2026</a:t>
                      </a:r>
                      <a:endParaRPr lang="en-GB" sz="18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060895"/>
                  </a:ext>
                </a:extLst>
              </a:tr>
              <a:tr h="1414742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Reception Audits and Specialist support in early English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09529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316615"/>
              </p:ext>
            </p:extLst>
          </p:nvPr>
        </p:nvGraphicFramePr>
        <p:xfrm>
          <a:off x="3014571" y="3440954"/>
          <a:ext cx="2699198" cy="21433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9198">
                  <a:extLst>
                    <a:ext uri="{9D8B030D-6E8A-4147-A177-3AD203B41FA5}">
                      <a16:colId xmlns:a16="http://schemas.microsoft.com/office/drawing/2014/main" val="1086851355"/>
                    </a:ext>
                  </a:extLst>
                </a:gridCol>
              </a:tblGrid>
              <a:tr h="721034">
                <a:tc>
                  <a:txBody>
                    <a:bodyPr/>
                    <a:lstStyle/>
                    <a:p>
                      <a:pPr algn="ctr"/>
                      <a:r>
                        <a:rPr lang="en-GB" sz="1800" baseline="0" dirty="0"/>
                        <a:t>RISE Maths Hubs 2026</a:t>
                      </a:r>
                      <a:endParaRPr lang="en-GB" sz="18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060895"/>
                  </a:ext>
                </a:extLst>
              </a:tr>
              <a:tr h="1422315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Specialist Support in Reception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Resources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Training pathways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095291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747530"/>
              </p:ext>
            </p:extLst>
          </p:nvPr>
        </p:nvGraphicFramePr>
        <p:xfrm>
          <a:off x="5884534" y="3416565"/>
          <a:ext cx="2719914" cy="21677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9914">
                  <a:extLst>
                    <a:ext uri="{9D8B030D-6E8A-4147-A177-3AD203B41FA5}">
                      <a16:colId xmlns:a16="http://schemas.microsoft.com/office/drawing/2014/main" val="1086851355"/>
                    </a:ext>
                  </a:extLst>
                </a:gridCol>
              </a:tblGrid>
              <a:tr h="1046879">
                <a:tc>
                  <a:txBody>
                    <a:bodyPr/>
                    <a:lstStyle/>
                    <a:p>
                      <a:pPr algn="ctr"/>
                      <a:r>
                        <a:rPr lang="en-GB" sz="1800" baseline="0" dirty="0" err="1"/>
                        <a:t>DfE</a:t>
                      </a:r>
                      <a:r>
                        <a:rPr lang="en-GB" sz="1800" baseline="0" dirty="0"/>
                        <a:t> Stronger Practice Hubs 2026</a:t>
                      </a:r>
                    </a:p>
                    <a:p>
                      <a:pPr algn="ctr"/>
                      <a:r>
                        <a:rPr lang="en-GB" sz="1800" baseline="0" dirty="0"/>
                        <a:t>Pen Green &amp; Flying High</a:t>
                      </a:r>
                      <a:endParaRPr lang="en-GB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060895"/>
                  </a:ext>
                </a:extLst>
              </a:tr>
              <a:tr h="1120858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Specialist Support in Reception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Resources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Pre Reception Year support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095291"/>
                  </a:ext>
                </a:extLst>
              </a:tr>
            </a:tbl>
          </a:graphicData>
        </a:graphic>
      </p:graphicFrame>
      <p:sp>
        <p:nvSpPr>
          <p:cNvPr id="11" name="Rounded Rectangle 10"/>
          <p:cNvSpPr/>
          <p:nvPr/>
        </p:nvSpPr>
        <p:spPr>
          <a:xfrm>
            <a:off x="2051720" y="435387"/>
            <a:ext cx="5040560" cy="5040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</a:rPr>
              <a:t>Reception Year Support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156322" y="5793824"/>
            <a:ext cx="9324528" cy="103146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302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8" y="2492896"/>
            <a:ext cx="4114800" cy="762000"/>
          </a:xfrm>
        </p:spPr>
        <p:txBody>
          <a:bodyPr/>
          <a:lstStyle/>
          <a:p>
            <a:r>
              <a:rPr lang="en-GB" dirty="0"/>
              <a:t>Reception Year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459385" y="2348880"/>
            <a:ext cx="4392488" cy="165618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Attendance and Behaviour</a:t>
            </a:r>
          </a:p>
        </p:txBody>
      </p:sp>
    </p:spTree>
    <p:extLst>
      <p:ext uri="{BB962C8B-B14F-4D97-AF65-F5344CB8AC3E}">
        <p14:creationId xmlns:p14="http://schemas.microsoft.com/office/powerpoint/2010/main" val="151703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271" t="12592" r="19896" b="19444"/>
          <a:stretch/>
        </p:blipFill>
        <p:spPr>
          <a:xfrm>
            <a:off x="107504" y="1049152"/>
            <a:ext cx="9036496" cy="45554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2A5C7A-FFCE-2FD0-19D2-FCAC640F38FD}"/>
              </a:ext>
            </a:extLst>
          </p:cNvPr>
          <p:cNvSpPr txBox="1"/>
          <p:nvPr/>
        </p:nvSpPr>
        <p:spPr>
          <a:xfrm>
            <a:off x="8184" y="6516052"/>
            <a:ext cx="913581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chemeClr val="bg1"/>
                </a:solidFill>
                <a:latin typeface="Aptos Light" panose="020B0004020202020204" pitchFamily="34" charset="0"/>
              </a:rPr>
              <a:t>Working in partnership, achieving the highest outcomes for all. </a:t>
            </a:r>
          </a:p>
        </p:txBody>
      </p:sp>
    </p:spTree>
    <p:extLst>
      <p:ext uri="{BB962C8B-B14F-4D97-AF65-F5344CB8AC3E}">
        <p14:creationId xmlns:p14="http://schemas.microsoft.com/office/powerpoint/2010/main" val="2564297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783" y="4941168"/>
            <a:ext cx="3969615" cy="864096"/>
          </a:xfrm>
        </p:spPr>
        <p:txBody>
          <a:bodyPr/>
          <a:lstStyle/>
          <a:p>
            <a:r>
              <a:rPr lang="en-GB" b="1" dirty="0"/>
              <a:t>93 schools awarded</a:t>
            </a:r>
            <a:br>
              <a:rPr lang="en-GB" b="1" dirty="0"/>
            </a:br>
            <a:r>
              <a:rPr lang="en-GB" dirty="0"/>
              <a:t>3 in Lincolnshire/NE </a:t>
            </a:r>
            <a:r>
              <a:rPr lang="en-GB" dirty="0" err="1"/>
              <a:t>Lincs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687" t="11667" r="19271" b="13333"/>
          <a:stretch/>
        </p:blipFill>
        <p:spPr>
          <a:xfrm>
            <a:off x="467544" y="260648"/>
            <a:ext cx="8144911" cy="45187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CCB83F-1FB7-9E96-043F-8F0288B4146F}"/>
              </a:ext>
            </a:extLst>
          </p:cNvPr>
          <p:cNvSpPr txBox="1"/>
          <p:nvPr/>
        </p:nvSpPr>
        <p:spPr>
          <a:xfrm>
            <a:off x="8184" y="6501338"/>
            <a:ext cx="913581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chemeClr val="bg1"/>
                </a:solidFill>
                <a:latin typeface="Aptos Light" panose="020B0004020202020204" pitchFamily="34" charset="0"/>
              </a:rPr>
              <a:t>Working in partnership, achieving the highest outcomes for all. </a:t>
            </a:r>
          </a:p>
        </p:txBody>
      </p:sp>
    </p:spTree>
    <p:extLst>
      <p:ext uri="{BB962C8B-B14F-4D97-AF65-F5344CB8AC3E}">
        <p14:creationId xmlns:p14="http://schemas.microsoft.com/office/powerpoint/2010/main" val="1114172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167" t="12592" r="18958" b="11852"/>
          <a:stretch/>
        </p:blipFill>
        <p:spPr>
          <a:xfrm>
            <a:off x="357188" y="1131094"/>
            <a:ext cx="8429625" cy="46602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9587A2-0AFC-874E-1A60-74904C3F802E}"/>
              </a:ext>
            </a:extLst>
          </p:cNvPr>
          <p:cNvSpPr txBox="1"/>
          <p:nvPr/>
        </p:nvSpPr>
        <p:spPr>
          <a:xfrm>
            <a:off x="8184" y="6501338"/>
            <a:ext cx="913581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chemeClr val="bg1"/>
                </a:solidFill>
                <a:latin typeface="Aptos Light" panose="020B0004020202020204" pitchFamily="34" charset="0"/>
              </a:rPr>
              <a:t>Working in partnership, achieving the highest outcomes for all. </a:t>
            </a:r>
          </a:p>
        </p:txBody>
      </p:sp>
    </p:spTree>
    <p:extLst>
      <p:ext uri="{BB962C8B-B14F-4D97-AF65-F5344CB8AC3E}">
        <p14:creationId xmlns:p14="http://schemas.microsoft.com/office/powerpoint/2010/main" val="157981075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09DCF94304FE4C900D20FD55C8D9CB" ma:contentTypeVersion="7" ma:contentTypeDescription="Create a new document." ma:contentTypeScope="" ma:versionID="c7a1ef4bcc2b0515866a0f075abf39eb">
  <xsd:schema xmlns:xsd="http://www.w3.org/2001/XMLSchema" xmlns:xs="http://www.w3.org/2001/XMLSchema" xmlns:p="http://schemas.microsoft.com/office/2006/metadata/properties" xmlns:ns2="b30475a1-552f-4f73-8aa4-178117961c01" targetNamespace="http://schemas.microsoft.com/office/2006/metadata/properties" ma:root="true" ma:fieldsID="22473e8139e4f1ba16433180bdf50697" ns2:_="">
    <xsd:import namespace="b30475a1-552f-4f73-8aa4-178117961c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0475a1-552f-4f73-8aa4-178117961c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AE9486B-90D5-4227-BA7E-CB84B07710E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6715BF5-FCBB-486E-B735-AF03DD12570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600175-D103-424D-AD0B-D6A6BE4A09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0475a1-552f-4f73-8aa4-178117961c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6568</TotalTime>
  <Words>405</Words>
  <Application>Microsoft Office PowerPoint</Application>
  <PresentationFormat>On-screen Show (4:3)</PresentationFormat>
  <Paragraphs>92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Reception Year</vt:lpstr>
      <vt:lpstr>PowerPoint Presentation</vt:lpstr>
      <vt:lpstr>93 schools awarded 3 in Lincolnshire/NE Lincs</vt:lpstr>
      <vt:lpstr>PowerPoint Presentation</vt:lpstr>
      <vt:lpstr>Enhanced Support Pathway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Reception Year</vt:lpstr>
      <vt:lpstr>PowerPoint Presentation</vt:lpstr>
      <vt:lpstr>PowerPoint Presentation</vt:lpstr>
      <vt:lpstr>English Beyond the DfE Remit</vt:lpstr>
      <vt:lpstr>Reception Year</vt:lpstr>
      <vt:lpstr>LA Offer Including Workforce Development</vt:lpstr>
      <vt:lpstr>2027</vt:lpstr>
    </vt:vector>
  </TitlesOfParts>
  <Company>Lincolnshire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Parker</dc:creator>
  <cp:lastModifiedBy>Colette Duggan</cp:lastModifiedBy>
  <cp:revision>334</cp:revision>
  <cp:lastPrinted>2026-02-23T07:49:01Z</cp:lastPrinted>
  <dcterms:created xsi:type="dcterms:W3CDTF">2021-05-11T11:48:08Z</dcterms:created>
  <dcterms:modified xsi:type="dcterms:W3CDTF">2026-05-04T20:04:51Z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0x0101004209DCF94304FE4C900D20FD55C8D9CB</vt:lpwstr>
  </property>
</Properties>
</file>