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256" r:id="rId5"/>
    <p:sldId id="257" r:id="rId6"/>
    <p:sldId id="258" r:id="rId7"/>
    <p:sldId id="259" r:id="rId8"/>
    <p:sldId id="260" r:id="rId9"/>
    <p:sldId id="283" r:id="rId10"/>
    <p:sldId id="261" r:id="rId11"/>
    <p:sldId id="262" r:id="rId12"/>
    <p:sldId id="263" r:id="rId13"/>
    <p:sldId id="264" r:id="rId14"/>
    <p:sldId id="267" r:id="rId15"/>
    <p:sldId id="282" r:id="rId16"/>
    <p:sldId id="281" r:id="rId17"/>
    <p:sldId id="268" r:id="rId18"/>
    <p:sldId id="269" r:id="rId19"/>
    <p:sldId id="270" r:id="rId20"/>
    <p:sldId id="285" r:id="rId21"/>
    <p:sldId id="274" r:id="rId22"/>
    <p:sldId id="275" r:id="rId23"/>
    <p:sldId id="287" r:id="rId24"/>
    <p:sldId id="290" r:id="rId25"/>
    <p:sldId id="288" r:id="rId26"/>
    <p:sldId id="286" r:id="rId27"/>
    <p:sldId id="289" r:id="rId28"/>
    <p:sldId id="280"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73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0B41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1501" autoAdjust="0"/>
  </p:normalViewPr>
  <p:slideViewPr>
    <p:cSldViewPr snapToGrid="0" showGuides="1">
      <p:cViewPr varScale="1">
        <p:scale>
          <a:sx n="68" d="100"/>
          <a:sy n="68" d="100"/>
        </p:scale>
        <p:origin x="2196" y="60"/>
      </p:cViewPr>
      <p:guideLst>
        <p:guide orient="horz" pos="2160"/>
        <p:guide pos="731"/>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8A9396-F7E4-4493-8752-74546E9723DB}" type="datetimeFigureOut">
              <a:rPr lang="en-GB" smtClean="0"/>
              <a:t>04/05/2026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B68C5D-1207-4F9B-A693-706BB93E1A70}" type="slidenum">
              <a:rPr lang="en-GB" smtClean="0"/>
              <a:t>‹#›</a:t>
            </a:fld>
            <a:endParaRPr lang="en-GB"/>
          </a:p>
        </p:txBody>
      </p:sp>
    </p:spTree>
    <p:extLst>
      <p:ext uri="{BB962C8B-B14F-4D97-AF65-F5344CB8AC3E}">
        <p14:creationId xmlns:p14="http://schemas.microsoft.com/office/powerpoint/2010/main" val="3434621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1B68C5D-1207-4F9B-A693-706BB93E1A70}" type="slidenum">
              <a:rPr lang="en-GB" smtClean="0"/>
              <a:t>4</a:t>
            </a:fld>
            <a:endParaRPr lang="en-GB"/>
          </a:p>
        </p:txBody>
      </p:sp>
    </p:spTree>
    <p:extLst>
      <p:ext uri="{BB962C8B-B14F-4D97-AF65-F5344CB8AC3E}">
        <p14:creationId xmlns:p14="http://schemas.microsoft.com/office/powerpoint/2010/main" val="2486398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A1B68C5D-1207-4F9B-A693-706BB93E1A70}" type="slidenum">
              <a:rPr lang="en-GB" smtClean="0"/>
              <a:t>14</a:t>
            </a:fld>
            <a:endParaRPr lang="en-GB"/>
          </a:p>
        </p:txBody>
      </p:sp>
    </p:spTree>
    <p:extLst>
      <p:ext uri="{BB962C8B-B14F-4D97-AF65-F5344CB8AC3E}">
        <p14:creationId xmlns:p14="http://schemas.microsoft.com/office/powerpoint/2010/main" val="3132845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1B68C5D-1207-4F9B-A693-706BB93E1A70}" type="slidenum">
              <a:rPr lang="en-GB" smtClean="0"/>
              <a:t>16</a:t>
            </a:fld>
            <a:endParaRPr lang="en-GB"/>
          </a:p>
        </p:txBody>
      </p:sp>
    </p:spTree>
    <p:extLst>
      <p:ext uri="{BB962C8B-B14F-4D97-AF65-F5344CB8AC3E}">
        <p14:creationId xmlns:p14="http://schemas.microsoft.com/office/powerpoint/2010/main" val="838389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BB3E7-76C8-22A9-7800-50FBE367A5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702F47-96E0-8BFE-EE90-8FCE2412364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C5D7EB7-419A-9BBC-5194-C8A09E84CE84}"/>
              </a:ext>
            </a:extLst>
          </p:cNvPr>
          <p:cNvSpPr>
            <a:spLocks noGrp="1"/>
          </p:cNvSpPr>
          <p:nvPr>
            <p:ph type="body" idx="1"/>
          </p:nvPr>
        </p:nvSpPr>
        <p:spPr/>
        <p:txBody>
          <a:bodyPr/>
          <a:lstStyle/>
          <a:p>
            <a:endParaRPr lang="en-GB" b="1" dirty="0"/>
          </a:p>
        </p:txBody>
      </p:sp>
      <p:sp>
        <p:nvSpPr>
          <p:cNvPr id="4" name="Slide Number Placeholder 3">
            <a:extLst>
              <a:ext uri="{FF2B5EF4-FFF2-40B4-BE49-F238E27FC236}">
                <a16:creationId xmlns:a16="http://schemas.microsoft.com/office/drawing/2014/main" id="{FFA1123C-10E9-868F-B22A-B725867A888A}"/>
              </a:ext>
            </a:extLst>
          </p:cNvPr>
          <p:cNvSpPr>
            <a:spLocks noGrp="1"/>
          </p:cNvSpPr>
          <p:nvPr>
            <p:ph type="sldNum" sz="quarter" idx="5"/>
          </p:nvPr>
        </p:nvSpPr>
        <p:spPr/>
        <p:txBody>
          <a:bodyPr/>
          <a:lstStyle/>
          <a:p>
            <a:fld id="{A1B68C5D-1207-4F9B-A693-706BB93E1A70}" type="slidenum">
              <a:rPr lang="en-GB" smtClean="0"/>
              <a:t>17</a:t>
            </a:fld>
            <a:endParaRPr lang="en-GB"/>
          </a:p>
        </p:txBody>
      </p:sp>
    </p:spTree>
    <p:extLst>
      <p:ext uri="{BB962C8B-B14F-4D97-AF65-F5344CB8AC3E}">
        <p14:creationId xmlns:p14="http://schemas.microsoft.com/office/powerpoint/2010/main" val="20537741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A1B68C5D-1207-4F9B-A693-706BB93E1A70}" type="slidenum">
              <a:rPr lang="en-GB" smtClean="0"/>
              <a:t>19</a:t>
            </a:fld>
            <a:endParaRPr lang="en-GB"/>
          </a:p>
        </p:txBody>
      </p:sp>
    </p:spTree>
    <p:extLst>
      <p:ext uri="{BB962C8B-B14F-4D97-AF65-F5344CB8AC3E}">
        <p14:creationId xmlns:p14="http://schemas.microsoft.com/office/powerpoint/2010/main" val="3694683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8A28E-F899-9111-21EE-412B795BF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C24366-E44B-ACDA-481F-3056B076F20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95F785E-B27A-A6A6-FCE4-17738E5D8CD9}"/>
              </a:ext>
            </a:extLst>
          </p:cNvPr>
          <p:cNvSpPr>
            <a:spLocks noGrp="1"/>
          </p:cNvSpPr>
          <p:nvPr>
            <p:ph type="body" idx="1"/>
          </p:nvPr>
        </p:nvSpPr>
        <p:spPr/>
        <p:txBody>
          <a:bodyPr/>
          <a:lstStyle/>
          <a:p>
            <a:endParaRPr lang="en-GB" b="1" dirty="0"/>
          </a:p>
        </p:txBody>
      </p:sp>
      <p:sp>
        <p:nvSpPr>
          <p:cNvPr id="4" name="Slide Number Placeholder 3">
            <a:extLst>
              <a:ext uri="{FF2B5EF4-FFF2-40B4-BE49-F238E27FC236}">
                <a16:creationId xmlns:a16="http://schemas.microsoft.com/office/drawing/2014/main" id="{13B40139-7EFD-2168-0172-80F392DA9B1E}"/>
              </a:ext>
            </a:extLst>
          </p:cNvPr>
          <p:cNvSpPr>
            <a:spLocks noGrp="1"/>
          </p:cNvSpPr>
          <p:nvPr>
            <p:ph type="sldNum" sz="quarter" idx="5"/>
          </p:nvPr>
        </p:nvSpPr>
        <p:spPr/>
        <p:txBody>
          <a:bodyPr/>
          <a:lstStyle/>
          <a:p>
            <a:fld id="{A1B68C5D-1207-4F9B-A693-706BB93E1A70}" type="slidenum">
              <a:rPr lang="en-GB" smtClean="0"/>
              <a:t>20</a:t>
            </a:fld>
            <a:endParaRPr lang="en-GB"/>
          </a:p>
        </p:txBody>
      </p:sp>
    </p:spTree>
    <p:extLst>
      <p:ext uri="{BB962C8B-B14F-4D97-AF65-F5344CB8AC3E}">
        <p14:creationId xmlns:p14="http://schemas.microsoft.com/office/powerpoint/2010/main" val="3852568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44AC5-48F1-4747-700F-76ECF0AE3C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4819E8-8B02-B9CF-17F8-55676AC3FC1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98BC60A-3551-A03A-1B27-8AA5717A15C6}"/>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ysClr val="windowText" lastClr="000000"/>
              </a:solidFill>
              <a:effectLst/>
              <a:uLnTx/>
              <a:uFillTx/>
              <a:latin typeface="Avenir Next LT Pro"/>
              <a:ea typeface="+mn-ea"/>
              <a:cs typeface="+mn-cs"/>
            </a:endParaRPr>
          </a:p>
          <a:p>
            <a:pPr marL="228600"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ysClr val="windowText" lastClr="000000"/>
              </a:solidFill>
              <a:effectLst/>
              <a:uLnTx/>
              <a:uFillTx/>
              <a:latin typeface="Avenir Next LT Pro"/>
              <a:ea typeface="+mn-ea"/>
              <a:cs typeface="+mn-cs"/>
            </a:endParaRPr>
          </a:p>
          <a:p>
            <a:pPr marL="228600"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ysClr val="windowText" lastClr="000000"/>
              </a:solidFill>
              <a:effectLst/>
              <a:uLnTx/>
              <a:uFillTx/>
              <a:latin typeface="Avenir Next LT Pro"/>
              <a:ea typeface="+mn-ea"/>
              <a:cs typeface="+mn-cs"/>
            </a:endParaRPr>
          </a:p>
          <a:p>
            <a:endParaRPr lang="en-GB" b="1" dirty="0"/>
          </a:p>
        </p:txBody>
      </p:sp>
      <p:sp>
        <p:nvSpPr>
          <p:cNvPr id="4" name="Slide Number Placeholder 3">
            <a:extLst>
              <a:ext uri="{FF2B5EF4-FFF2-40B4-BE49-F238E27FC236}">
                <a16:creationId xmlns:a16="http://schemas.microsoft.com/office/drawing/2014/main" id="{088EC48E-1EEE-67D9-B76E-B647DC24D2D6}"/>
              </a:ext>
            </a:extLst>
          </p:cNvPr>
          <p:cNvSpPr>
            <a:spLocks noGrp="1"/>
          </p:cNvSpPr>
          <p:nvPr>
            <p:ph type="sldNum" sz="quarter" idx="5"/>
          </p:nvPr>
        </p:nvSpPr>
        <p:spPr/>
        <p:txBody>
          <a:bodyPr/>
          <a:lstStyle/>
          <a:p>
            <a:fld id="{A1B68C5D-1207-4F9B-A693-706BB93E1A70}" type="slidenum">
              <a:rPr lang="en-GB" smtClean="0"/>
              <a:t>21</a:t>
            </a:fld>
            <a:endParaRPr lang="en-GB"/>
          </a:p>
        </p:txBody>
      </p:sp>
    </p:spTree>
    <p:extLst>
      <p:ext uri="{BB962C8B-B14F-4D97-AF65-F5344CB8AC3E}">
        <p14:creationId xmlns:p14="http://schemas.microsoft.com/office/powerpoint/2010/main" val="40103603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02B3B-8BF4-288A-B575-0F37765279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54E26-4CCF-772B-1E2C-38E89589734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65FEB4-A7F5-B0F2-F7CF-B0517C4B0224}"/>
              </a:ext>
            </a:extLst>
          </p:cNvPr>
          <p:cNvSpPr>
            <a:spLocks noGrp="1"/>
          </p:cNvSpPr>
          <p:nvPr>
            <p:ph type="body" idx="1"/>
          </p:nvPr>
        </p:nvSpPr>
        <p:spPr/>
        <p:txBody>
          <a:bodyPr/>
          <a:lstStyle/>
          <a:p>
            <a:endParaRPr lang="en-GB" b="1" dirty="0"/>
          </a:p>
        </p:txBody>
      </p:sp>
      <p:sp>
        <p:nvSpPr>
          <p:cNvPr id="4" name="Slide Number Placeholder 3">
            <a:extLst>
              <a:ext uri="{FF2B5EF4-FFF2-40B4-BE49-F238E27FC236}">
                <a16:creationId xmlns:a16="http://schemas.microsoft.com/office/drawing/2014/main" id="{4331D730-58A1-F753-6F12-1D1F28190A3D}"/>
              </a:ext>
            </a:extLst>
          </p:cNvPr>
          <p:cNvSpPr>
            <a:spLocks noGrp="1"/>
          </p:cNvSpPr>
          <p:nvPr>
            <p:ph type="sldNum" sz="quarter" idx="5"/>
          </p:nvPr>
        </p:nvSpPr>
        <p:spPr/>
        <p:txBody>
          <a:bodyPr/>
          <a:lstStyle/>
          <a:p>
            <a:fld id="{A1B68C5D-1207-4F9B-A693-706BB93E1A70}" type="slidenum">
              <a:rPr lang="en-GB" smtClean="0"/>
              <a:t>22</a:t>
            </a:fld>
            <a:endParaRPr lang="en-GB"/>
          </a:p>
        </p:txBody>
      </p:sp>
    </p:spTree>
    <p:extLst>
      <p:ext uri="{BB962C8B-B14F-4D97-AF65-F5344CB8AC3E}">
        <p14:creationId xmlns:p14="http://schemas.microsoft.com/office/powerpoint/2010/main" val="10626183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57C4A-BC77-D807-8F47-FEA641E317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5B1D91-1540-AD5B-39DA-2C3893DBA10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9CC3F87-0221-BC26-1AC8-E742901843F9}"/>
              </a:ext>
            </a:extLst>
          </p:cNvPr>
          <p:cNvSpPr>
            <a:spLocks noGrp="1"/>
          </p:cNvSpPr>
          <p:nvPr>
            <p:ph type="body" idx="1"/>
          </p:nvPr>
        </p:nvSpPr>
        <p:spPr/>
        <p:txBody>
          <a:bodyPr/>
          <a:lstStyle/>
          <a:p>
            <a:endParaRPr lang="en-GB" b="1" dirty="0"/>
          </a:p>
        </p:txBody>
      </p:sp>
      <p:sp>
        <p:nvSpPr>
          <p:cNvPr id="4" name="Slide Number Placeholder 3">
            <a:extLst>
              <a:ext uri="{FF2B5EF4-FFF2-40B4-BE49-F238E27FC236}">
                <a16:creationId xmlns:a16="http://schemas.microsoft.com/office/drawing/2014/main" id="{7E084180-08BD-E1DF-A13E-1D9AA26F4B65}"/>
              </a:ext>
            </a:extLst>
          </p:cNvPr>
          <p:cNvSpPr>
            <a:spLocks noGrp="1"/>
          </p:cNvSpPr>
          <p:nvPr>
            <p:ph type="sldNum" sz="quarter" idx="5"/>
          </p:nvPr>
        </p:nvSpPr>
        <p:spPr/>
        <p:txBody>
          <a:bodyPr/>
          <a:lstStyle/>
          <a:p>
            <a:fld id="{A1B68C5D-1207-4F9B-A693-706BB93E1A70}" type="slidenum">
              <a:rPr lang="en-GB" smtClean="0"/>
              <a:t>23</a:t>
            </a:fld>
            <a:endParaRPr lang="en-GB"/>
          </a:p>
        </p:txBody>
      </p:sp>
    </p:spTree>
    <p:extLst>
      <p:ext uri="{BB962C8B-B14F-4D97-AF65-F5344CB8AC3E}">
        <p14:creationId xmlns:p14="http://schemas.microsoft.com/office/powerpoint/2010/main" val="25857404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B594A-E073-3953-480F-FC3305BC10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0CC737-7D74-7ED5-6512-716BCE89E8F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AEF630D-75C5-AB3C-6508-E03DFC02F585}"/>
              </a:ext>
            </a:extLst>
          </p:cNvPr>
          <p:cNvSpPr>
            <a:spLocks noGrp="1"/>
          </p:cNvSpPr>
          <p:nvPr>
            <p:ph type="body" idx="1"/>
          </p:nvPr>
        </p:nvSpPr>
        <p:spPr/>
        <p:txBody>
          <a:bodyPr/>
          <a:lstStyle/>
          <a:p>
            <a:endParaRPr lang="en-GB" b="1" dirty="0"/>
          </a:p>
        </p:txBody>
      </p:sp>
      <p:sp>
        <p:nvSpPr>
          <p:cNvPr id="4" name="Slide Number Placeholder 3">
            <a:extLst>
              <a:ext uri="{FF2B5EF4-FFF2-40B4-BE49-F238E27FC236}">
                <a16:creationId xmlns:a16="http://schemas.microsoft.com/office/drawing/2014/main" id="{C9BDFEBE-04B9-3521-9495-09195316838D}"/>
              </a:ext>
            </a:extLst>
          </p:cNvPr>
          <p:cNvSpPr>
            <a:spLocks noGrp="1"/>
          </p:cNvSpPr>
          <p:nvPr>
            <p:ph type="sldNum" sz="quarter" idx="5"/>
          </p:nvPr>
        </p:nvSpPr>
        <p:spPr/>
        <p:txBody>
          <a:bodyPr/>
          <a:lstStyle/>
          <a:p>
            <a:fld id="{A1B68C5D-1207-4F9B-A693-706BB93E1A70}" type="slidenum">
              <a:rPr lang="en-GB" smtClean="0"/>
              <a:t>24</a:t>
            </a:fld>
            <a:endParaRPr lang="en-GB"/>
          </a:p>
        </p:txBody>
      </p:sp>
    </p:spTree>
    <p:extLst>
      <p:ext uri="{BB962C8B-B14F-4D97-AF65-F5344CB8AC3E}">
        <p14:creationId xmlns:p14="http://schemas.microsoft.com/office/powerpoint/2010/main" val="2793132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1B68C5D-1207-4F9B-A693-706BB93E1A70}" type="slidenum">
              <a:rPr lang="en-GB" smtClean="0"/>
              <a:t>5</a:t>
            </a:fld>
            <a:endParaRPr lang="en-GB"/>
          </a:p>
        </p:txBody>
      </p:sp>
    </p:spTree>
    <p:extLst>
      <p:ext uri="{BB962C8B-B14F-4D97-AF65-F5344CB8AC3E}">
        <p14:creationId xmlns:p14="http://schemas.microsoft.com/office/powerpoint/2010/main" val="1087433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D3726-60BC-9E83-98EF-684975EAD3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FC0FFE-8E20-ABB6-DDDE-F0EFE91D789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EA72C55-7081-2428-BE32-42960A8BCC0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E41AEC3-26D2-2AA3-EA1F-3344E83EED41}"/>
              </a:ext>
            </a:extLst>
          </p:cNvPr>
          <p:cNvSpPr>
            <a:spLocks noGrp="1"/>
          </p:cNvSpPr>
          <p:nvPr>
            <p:ph type="sldNum" sz="quarter" idx="5"/>
          </p:nvPr>
        </p:nvSpPr>
        <p:spPr/>
        <p:txBody>
          <a:bodyPr/>
          <a:lstStyle/>
          <a:p>
            <a:fld id="{A1B68C5D-1207-4F9B-A693-706BB93E1A70}" type="slidenum">
              <a:rPr lang="en-GB" smtClean="0"/>
              <a:t>6</a:t>
            </a:fld>
            <a:endParaRPr lang="en-GB"/>
          </a:p>
        </p:txBody>
      </p:sp>
    </p:spTree>
    <p:extLst>
      <p:ext uri="{BB962C8B-B14F-4D97-AF65-F5344CB8AC3E}">
        <p14:creationId xmlns:p14="http://schemas.microsoft.com/office/powerpoint/2010/main" val="3715238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1B68C5D-1207-4F9B-A693-706BB93E1A70}" type="slidenum">
              <a:rPr lang="en-GB" smtClean="0"/>
              <a:t>7</a:t>
            </a:fld>
            <a:endParaRPr lang="en-GB"/>
          </a:p>
        </p:txBody>
      </p:sp>
    </p:spTree>
    <p:extLst>
      <p:ext uri="{BB962C8B-B14F-4D97-AF65-F5344CB8AC3E}">
        <p14:creationId xmlns:p14="http://schemas.microsoft.com/office/powerpoint/2010/main" val="2469322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1B68C5D-1207-4F9B-A693-706BB93E1A70}" type="slidenum">
              <a:rPr lang="en-GB" smtClean="0"/>
              <a:t>8</a:t>
            </a:fld>
            <a:endParaRPr lang="en-GB"/>
          </a:p>
        </p:txBody>
      </p:sp>
    </p:spTree>
    <p:extLst>
      <p:ext uri="{BB962C8B-B14F-4D97-AF65-F5344CB8AC3E}">
        <p14:creationId xmlns:p14="http://schemas.microsoft.com/office/powerpoint/2010/main" val="1296203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A1B68C5D-1207-4F9B-A693-706BB93E1A70}" type="slidenum">
              <a:rPr lang="en-GB" smtClean="0"/>
              <a:t>10</a:t>
            </a:fld>
            <a:endParaRPr lang="en-GB"/>
          </a:p>
        </p:txBody>
      </p:sp>
    </p:spTree>
    <p:extLst>
      <p:ext uri="{BB962C8B-B14F-4D97-AF65-F5344CB8AC3E}">
        <p14:creationId xmlns:p14="http://schemas.microsoft.com/office/powerpoint/2010/main" val="3477215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1B68C5D-1207-4F9B-A693-706BB93E1A70}" type="slidenum">
              <a:rPr lang="en-GB" smtClean="0"/>
              <a:t>11</a:t>
            </a:fld>
            <a:endParaRPr lang="en-GB"/>
          </a:p>
        </p:txBody>
      </p:sp>
    </p:spTree>
    <p:extLst>
      <p:ext uri="{BB962C8B-B14F-4D97-AF65-F5344CB8AC3E}">
        <p14:creationId xmlns:p14="http://schemas.microsoft.com/office/powerpoint/2010/main" val="986136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1B68C5D-1207-4F9B-A693-706BB93E1A70}" type="slidenum">
              <a:rPr lang="en-GB" smtClean="0"/>
              <a:t>12</a:t>
            </a:fld>
            <a:endParaRPr lang="en-GB"/>
          </a:p>
        </p:txBody>
      </p:sp>
    </p:spTree>
    <p:extLst>
      <p:ext uri="{BB962C8B-B14F-4D97-AF65-F5344CB8AC3E}">
        <p14:creationId xmlns:p14="http://schemas.microsoft.com/office/powerpoint/2010/main" val="2053157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A215C-6041-5794-18B6-20AED20222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5D0FD6-93CA-9B83-E923-9EC0B9C2DA2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1D6407E-D2D2-D2AF-B5FD-7EF1434E35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891E62A-DD4B-9FB6-A6F1-5EDD8788B885}"/>
              </a:ext>
            </a:extLst>
          </p:cNvPr>
          <p:cNvSpPr>
            <a:spLocks noGrp="1"/>
          </p:cNvSpPr>
          <p:nvPr>
            <p:ph type="sldNum" sz="quarter" idx="5"/>
          </p:nvPr>
        </p:nvSpPr>
        <p:spPr/>
        <p:txBody>
          <a:bodyPr/>
          <a:lstStyle/>
          <a:p>
            <a:fld id="{A1B68C5D-1207-4F9B-A693-706BB93E1A70}" type="slidenum">
              <a:rPr lang="en-GB" smtClean="0"/>
              <a:t>13</a:t>
            </a:fld>
            <a:endParaRPr lang="en-GB"/>
          </a:p>
        </p:txBody>
      </p:sp>
    </p:spTree>
    <p:extLst>
      <p:ext uri="{BB962C8B-B14F-4D97-AF65-F5344CB8AC3E}">
        <p14:creationId xmlns:p14="http://schemas.microsoft.com/office/powerpoint/2010/main" val="1635354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72371"/>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254265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844335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159622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942930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l="2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925972"/>
            <a:ext cx="10363200" cy="1362075"/>
          </a:xfrm>
        </p:spPr>
        <p:txBody>
          <a:bodyPr anchor="b"/>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4308133"/>
            <a:ext cx="10363200" cy="1500187"/>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32AE287-75DA-564E-BA35-19C78295DD53}" type="datetimeFigureOut">
              <a:rPr lang="en-US" smtClean="0"/>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435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D32AE287-75DA-564E-BA35-19C78295DD53}" type="datetimeFigureOut">
              <a:rPr lang="en-US" smtClean="0"/>
              <a:t>5/4/2026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887067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D32AE287-75DA-564E-BA35-19C78295DD53}" type="datetimeFigureOut">
              <a:rPr lang="en-US" smtClean="0"/>
              <a:t>5/4/2026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161942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32AE287-75DA-564E-BA35-19C78295DD53}" type="datetimeFigureOut">
              <a:rPr lang="en-US" smtClean="0"/>
              <a:t>5/4/2026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40347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2AE287-75DA-564E-BA35-19C78295DD53}" type="datetimeFigureOut">
              <a:rPr lang="en-US" smtClean="0"/>
              <a:t>5/4/2026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579434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5/4/2026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114442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5/4/2026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234882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2AE287-75DA-564E-BA35-19C78295DD53}" type="datetimeFigureOut">
              <a:rPr lang="en-US" smtClean="0"/>
              <a:t>5/4/2026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347C92-EE80-F341-862C-E334F660FDA8}" type="slidenum">
              <a:rPr lang="en-US" smtClean="0"/>
              <a:t>‹#›</a:t>
            </a:fld>
            <a:endParaRPr lang="en-US"/>
          </a:p>
        </p:txBody>
      </p:sp>
    </p:spTree>
    <p:extLst>
      <p:ext uri="{BB962C8B-B14F-4D97-AF65-F5344CB8AC3E}">
        <p14:creationId xmlns:p14="http://schemas.microsoft.com/office/powerpoint/2010/main" val="3315333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freepik.com/premium-ai-image/concept-business-partnerships-collaboration-ai_54982083.htm" TargetMode="External"/><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schools.virtualschools.co.za/online-exam-builder/" TargetMode="External"/><Relationship Id="rId13" Type="http://schemas.openxmlformats.org/officeDocument/2006/relationships/hyperlink" Target="https://svgsilh.com/image/1357923.html" TargetMode="External"/><Relationship Id="rId3" Type="http://schemas.openxmlformats.org/officeDocument/2006/relationships/image" Target="../media/image12.jpeg"/><Relationship Id="rId7" Type="http://schemas.openxmlformats.org/officeDocument/2006/relationships/image" Target="../media/image14.png"/><Relationship Id="rId12" Type="http://schemas.openxmlformats.org/officeDocument/2006/relationships/image" Target="../media/image17.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allpaperaccess.com/social-worker" TargetMode="External"/><Relationship Id="rId11" Type="http://schemas.openxmlformats.org/officeDocument/2006/relationships/hyperlink" Target="https://www.justfinancefoundation.org.uk/schools-hub" TargetMode="External"/><Relationship Id="rId5" Type="http://schemas.openxmlformats.org/officeDocument/2006/relationships/image" Target="../media/image13.jpg"/><Relationship Id="rId10" Type="http://schemas.openxmlformats.org/officeDocument/2006/relationships/image" Target="../media/image16.png"/><Relationship Id="rId4" Type="http://schemas.openxmlformats.org/officeDocument/2006/relationships/hyperlink" Target="https://www.theallusionist.org/allusionist/museums" TargetMode="External"/><Relationship Id="rId9"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theheadteacher.com/pupils-and-parents/parental-engagement/a-change-of-dsl-ensure-you-safeguard-the-future-of-your-vulnerable-pupils" TargetMode="External"/><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jackbrummet.blogspot.com/2015_07_01_archive.html"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pixabay.com/images/search/any%20question/" TargetMode="External"/><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pixabay.com/en/inclusion-group-wheelchair-2731346/"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legalbites.in/vulnerable-groups-and-human-rights/"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4620" y="2212849"/>
            <a:ext cx="5424508" cy="3456432"/>
          </a:xfrm>
        </p:spPr>
        <p:txBody>
          <a:bodyPr anchor="b">
            <a:normAutofit/>
          </a:bodyPr>
          <a:lstStyle/>
          <a:p>
            <a:pPr algn="l"/>
            <a:r>
              <a:rPr lang="en-US" sz="5400" b="1" dirty="0">
                <a:solidFill>
                  <a:srgbClr val="000000"/>
                </a:solidFill>
                <a:ea typeface="ＭＳ Ｐゴシック" charset="0"/>
                <a:cs typeface="Open Sans"/>
              </a:rPr>
              <a:t>Inclusion Agenda within the new Ofsted Framework</a:t>
            </a:r>
            <a:endParaRPr lang="en-US" sz="5400" b="1" dirty="0">
              <a:solidFill>
                <a:srgbClr val="000000"/>
              </a:solidFill>
              <a:cs typeface="Open Sans"/>
            </a:endParaRPr>
          </a:p>
        </p:txBody>
      </p:sp>
    </p:spTree>
    <p:extLst>
      <p:ext uri="{BB962C8B-B14F-4D97-AF65-F5344CB8AC3E}">
        <p14:creationId xmlns:p14="http://schemas.microsoft.com/office/powerpoint/2010/main" val="3573143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A5B5A25-879E-B1A0-6378-4888AD0FF850}"/>
              </a:ext>
            </a:extLst>
          </p:cNvPr>
          <p:cNvSpPr>
            <a:spLocks noGrp="1"/>
          </p:cNvSpPr>
          <p:nvPr>
            <p:ph type="title"/>
          </p:nvPr>
        </p:nvSpPr>
        <p:spPr>
          <a:xfrm>
            <a:off x="2431012" y="286669"/>
            <a:ext cx="7329975" cy="1559412"/>
          </a:xfrm>
        </p:spPr>
        <p:txBody>
          <a:bodyPr/>
          <a:lstStyle/>
          <a:p>
            <a:pPr algn="ctr"/>
            <a:r>
              <a:rPr kumimoji="0" lang="en-US" sz="4400" b="1" i="0" u="none" strike="noStrike" kern="1200" cap="all" spc="0" normalizeH="0" baseline="0" noProof="0" dirty="0">
                <a:ln>
                  <a:noFill/>
                </a:ln>
                <a:solidFill>
                  <a:srgbClr val="A0B419"/>
                </a:solidFill>
                <a:effectLst/>
                <a:uLnTx/>
                <a:uFillTx/>
                <a:latin typeface="Avenir Next LT Pro"/>
                <a:ea typeface="+mj-ea"/>
                <a:cs typeface="+mj-cs"/>
              </a:rPr>
              <a:t>The Ofsted framework</a:t>
            </a:r>
            <a:endParaRPr lang="en-US" dirty="0">
              <a:solidFill>
                <a:srgbClr val="A0B419"/>
              </a:solidFill>
            </a:endParaRPr>
          </a:p>
        </p:txBody>
      </p:sp>
      <p:sp>
        <p:nvSpPr>
          <p:cNvPr id="6" name="Content Placeholder 2">
            <a:extLst>
              <a:ext uri="{FF2B5EF4-FFF2-40B4-BE49-F238E27FC236}">
                <a16:creationId xmlns:a16="http://schemas.microsoft.com/office/drawing/2014/main" id="{BF2D1A4A-513C-15D1-555B-ED5E9BE15EA7}"/>
              </a:ext>
            </a:extLst>
          </p:cNvPr>
          <p:cNvSpPr txBox="1">
            <a:spLocks/>
          </p:cNvSpPr>
          <p:nvPr/>
        </p:nvSpPr>
        <p:spPr>
          <a:xfrm>
            <a:off x="929639" y="1937521"/>
            <a:ext cx="9235439" cy="4542370"/>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b="1" dirty="0"/>
              <a:t>The Inclusion evaluation area considers how leaders and staff identify and support:  </a:t>
            </a:r>
          </a:p>
          <a:p>
            <a:pPr marL="285750" indent="-285750">
              <a:buFont typeface="Wingdings" panose="05000000000000000000" pitchFamily="2" charset="2"/>
              <a:buChar char="q"/>
            </a:pPr>
            <a:r>
              <a:rPr lang="en-US" sz="2400" dirty="0"/>
              <a:t>socioeconomically disadvantaged pupils (those eligible for the pupil premium) </a:t>
            </a:r>
          </a:p>
          <a:p>
            <a:pPr marL="285750" indent="-285750">
              <a:buFont typeface="Wingdings" panose="05000000000000000000" pitchFamily="2" charset="2"/>
              <a:buChar char="q"/>
            </a:pPr>
            <a:r>
              <a:rPr lang="en-US" sz="2400" dirty="0"/>
              <a:t>pupils with SEND; this means pupils receiving special educational needs (SEN) support, and those with an education, health and care (EHC) plan  </a:t>
            </a:r>
          </a:p>
          <a:p>
            <a:pPr marL="285750" indent="-285750">
              <a:buFont typeface="Wingdings" panose="05000000000000000000" pitchFamily="2" charset="2"/>
              <a:buChar char="q"/>
            </a:pPr>
            <a:r>
              <a:rPr lang="en-US" sz="2400" dirty="0"/>
              <a:t>pupils who are known (or previously known) to children’s social care, such as children in need and looked-after children </a:t>
            </a:r>
          </a:p>
          <a:p>
            <a:pPr marL="285750" indent="-285750">
              <a:buFont typeface="Wingdings" panose="05000000000000000000" pitchFamily="2" charset="2"/>
              <a:buChar char="q"/>
            </a:pPr>
            <a:r>
              <a:rPr lang="en-US" sz="2400" dirty="0"/>
              <a:t>pupils who may face other barriers to their learning and/or well-being, which may include pupils who share a protected characteristic </a:t>
            </a:r>
          </a:p>
        </p:txBody>
      </p:sp>
    </p:spTree>
    <p:extLst>
      <p:ext uri="{BB962C8B-B14F-4D97-AF65-F5344CB8AC3E}">
        <p14:creationId xmlns:p14="http://schemas.microsoft.com/office/powerpoint/2010/main" val="3093651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FD61E-D9C4-F22E-0695-C9B92458BAF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EE8A195-70FA-5206-475E-31A592D46040}"/>
              </a:ext>
            </a:extLst>
          </p:cNvPr>
          <p:cNvSpPr txBox="1">
            <a:spLocks/>
          </p:cNvSpPr>
          <p:nvPr/>
        </p:nvSpPr>
        <p:spPr>
          <a:xfrm>
            <a:off x="722376" y="503238"/>
            <a:ext cx="10725912" cy="1452172"/>
          </a:xfrm>
          <a:prstGeom prst="rect">
            <a:avLst/>
          </a:prstGeom>
        </p:spPr>
        <p:txBody>
          <a:bodyPr vert="horz" lIns="91440" tIns="45720" rIns="91440" bIns="45720" rtlCol="0" anchor="t" anchorCtr="0">
            <a:normAutofit fontScale="97500"/>
          </a:bodyPr>
          <a:lstStyle>
            <a:lvl1pPr algn="l" defTabSz="914400" rtl="0" eaLnBrk="1" latinLnBrk="0" hangingPunct="1">
              <a:lnSpc>
                <a:spcPct val="90000"/>
              </a:lnSpc>
              <a:spcBef>
                <a:spcPct val="0"/>
              </a:spcBef>
              <a:buNone/>
              <a:defRPr sz="4400" b="1" kern="1200" cap="all" baseline="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all" spc="0" normalizeH="0" baseline="0" noProof="0" dirty="0">
                <a:ln>
                  <a:noFill/>
                </a:ln>
                <a:solidFill>
                  <a:srgbClr val="A0B419"/>
                </a:solidFill>
                <a:effectLst/>
                <a:uLnTx/>
                <a:uFillTx/>
                <a:latin typeface="Avenir Next LT Pro"/>
                <a:ea typeface="+mj-ea"/>
                <a:cs typeface="+mj-cs"/>
              </a:rPr>
              <a:t>Pupils who are eligible for pupil premium (Dis-advantaged)</a:t>
            </a:r>
          </a:p>
        </p:txBody>
      </p:sp>
      <p:sp>
        <p:nvSpPr>
          <p:cNvPr id="7" name="Content Placeholder 2">
            <a:extLst>
              <a:ext uri="{FF2B5EF4-FFF2-40B4-BE49-F238E27FC236}">
                <a16:creationId xmlns:a16="http://schemas.microsoft.com/office/drawing/2014/main" id="{E8680EE8-594B-C542-7783-FE0114D4CC07}"/>
              </a:ext>
            </a:extLst>
          </p:cNvPr>
          <p:cNvSpPr txBox="1">
            <a:spLocks/>
          </p:cNvSpPr>
          <p:nvPr/>
        </p:nvSpPr>
        <p:spPr>
          <a:xfrm>
            <a:off x="1143945" y="2304247"/>
            <a:ext cx="9904110" cy="3319285"/>
          </a:xfrm>
          <a:prstGeom prst="rect">
            <a:avLst/>
          </a:prstGeom>
        </p:spPr>
        <p:txBody>
          <a:bodyPr vert="horz" lIns="91440" tIns="45720" rIns="91440" bIns="45720" rtlCol="0" anchor="t">
            <a:noAutofit/>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bg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120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Avenir Next LT Pro"/>
                <a:ea typeface="+mn-ea"/>
                <a:cs typeface="+mn-cs"/>
              </a:rPr>
              <a:t>Pupil Premium to include Ever 6 (PP)</a:t>
            </a:r>
          </a:p>
          <a:p>
            <a:pPr marL="0" marR="0" lvl="0" indent="0" algn="ctr" defTabSz="914400" rtl="0" eaLnBrk="1" fontAlgn="auto" latinLnBrk="0" hangingPunct="1">
              <a:lnSpc>
                <a:spcPct val="150000"/>
              </a:lnSpc>
              <a:spcBef>
                <a:spcPts val="0"/>
              </a:spcBef>
              <a:spcAft>
                <a:spcPts val="1200"/>
              </a:spcAft>
              <a:buClrTx/>
              <a:buSzTx/>
              <a:buFont typeface="Arial" panose="020B0604020202020204" pitchFamily="34" charset="0"/>
              <a:buNone/>
              <a:tabLst/>
              <a:defRPr/>
            </a:pPr>
            <a:r>
              <a:rPr lang="en-US" sz="2800" b="1" dirty="0">
                <a:solidFill>
                  <a:schemeClr val="tx1"/>
                </a:solidFill>
                <a:latin typeface="Avenir Next LT Pro"/>
              </a:rPr>
              <a:t>Pupil Premium Plus (PP+)</a:t>
            </a:r>
          </a:p>
          <a:p>
            <a:pPr marL="0" marR="0" lvl="0" indent="0" algn="ctr" defTabSz="914400" rtl="0" eaLnBrk="1" fontAlgn="auto" latinLnBrk="0" hangingPunct="1">
              <a:lnSpc>
                <a:spcPct val="150000"/>
              </a:lnSpc>
              <a:spcBef>
                <a:spcPts val="0"/>
              </a:spcBef>
              <a:spcAft>
                <a:spcPts val="120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Avenir Next LT Pro"/>
                <a:ea typeface="+mn-ea"/>
                <a:cs typeface="+mn-cs"/>
              </a:rPr>
              <a:t>EY Pupil Premium (EYPP)</a:t>
            </a:r>
          </a:p>
          <a:p>
            <a:pPr marL="0" marR="0" lvl="0" indent="0" algn="ctr" defTabSz="914400" rtl="0" eaLnBrk="1" fontAlgn="auto" latinLnBrk="0" hangingPunct="1">
              <a:lnSpc>
                <a:spcPct val="150000"/>
              </a:lnSpc>
              <a:spcBef>
                <a:spcPts val="0"/>
              </a:spcBef>
              <a:spcAft>
                <a:spcPts val="1200"/>
              </a:spcAft>
              <a:buClrTx/>
              <a:buSzTx/>
              <a:buFont typeface="Arial" panose="020B0604020202020204" pitchFamily="34" charset="0"/>
              <a:buNone/>
              <a:tabLst/>
              <a:defRPr/>
            </a:pPr>
            <a:r>
              <a:rPr lang="en-US" sz="2800" b="1" dirty="0">
                <a:solidFill>
                  <a:schemeClr val="tx1"/>
                </a:solidFill>
                <a:latin typeface="Avenir Next LT Pro"/>
              </a:rPr>
              <a:t>Service Pupil Premium to include Ever 6 (SPP)</a:t>
            </a:r>
            <a:endParaRPr kumimoji="0" lang="en-US" sz="2800" b="0" i="0" u="none" strike="noStrike" kern="1200" cap="none" spc="0" normalizeH="0" baseline="0" noProof="0" dirty="0">
              <a:ln>
                <a:noFill/>
              </a:ln>
              <a:solidFill>
                <a:schemeClr val="tx1"/>
              </a:solidFill>
              <a:effectLst/>
              <a:uLnTx/>
              <a:uFillTx/>
              <a:latin typeface="Avenir Next LT Pro"/>
              <a:ea typeface="+mn-ea"/>
              <a:cs typeface="+mn-cs"/>
            </a:endParaRPr>
          </a:p>
        </p:txBody>
      </p:sp>
    </p:spTree>
    <p:extLst>
      <p:ext uri="{BB962C8B-B14F-4D97-AF65-F5344CB8AC3E}">
        <p14:creationId xmlns:p14="http://schemas.microsoft.com/office/powerpoint/2010/main" val="3818405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5D29E-90EC-F8F7-ED47-4697C0D359C3}"/>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B96A6CD9-B05D-384C-04B8-8EEC8462B44F}"/>
              </a:ext>
            </a:extLst>
          </p:cNvPr>
          <p:cNvSpPr txBox="1">
            <a:spLocks/>
          </p:cNvSpPr>
          <p:nvPr/>
        </p:nvSpPr>
        <p:spPr>
          <a:xfrm>
            <a:off x="2131256" y="1040238"/>
            <a:ext cx="5090160" cy="1325563"/>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400" b="1" kern="1200" cap="all" baseline="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300" b="1" i="0" u="none" strike="noStrike" kern="1200" cap="all" spc="0" normalizeH="0" baseline="0" noProof="0" dirty="0">
                <a:ln>
                  <a:noFill/>
                </a:ln>
                <a:solidFill>
                  <a:srgbClr val="A0B419"/>
                </a:solidFill>
                <a:effectLst/>
                <a:uLnTx/>
                <a:uFillTx/>
                <a:latin typeface="Avenir Next LT Pro"/>
                <a:ea typeface="+mj-ea"/>
                <a:cs typeface="+mj-cs"/>
              </a:rPr>
              <a:t>Pupils with send</a:t>
            </a:r>
          </a:p>
        </p:txBody>
      </p:sp>
      <p:pic>
        <p:nvPicPr>
          <p:cNvPr id="13" name="Picture 12">
            <a:extLst>
              <a:ext uri="{FF2B5EF4-FFF2-40B4-BE49-F238E27FC236}">
                <a16:creationId xmlns:a16="http://schemas.microsoft.com/office/drawing/2014/main" id="{D56B8729-C1C3-2C0B-3AD4-F00350D436CC}"/>
              </a:ext>
            </a:extLst>
          </p:cNvPr>
          <p:cNvPicPr>
            <a:picLocks noChangeAspect="1"/>
          </p:cNvPicPr>
          <p:nvPr/>
        </p:nvPicPr>
        <p:blipFill>
          <a:blip r:embed="rId3"/>
          <a:stretch>
            <a:fillRect/>
          </a:stretch>
        </p:blipFill>
        <p:spPr>
          <a:xfrm>
            <a:off x="7600986" y="3429000"/>
            <a:ext cx="3162300" cy="2743200"/>
          </a:xfrm>
          <a:prstGeom prst="rect">
            <a:avLst/>
          </a:prstGeom>
        </p:spPr>
      </p:pic>
      <p:pic>
        <p:nvPicPr>
          <p:cNvPr id="14" name="Picture 13">
            <a:extLst>
              <a:ext uri="{FF2B5EF4-FFF2-40B4-BE49-F238E27FC236}">
                <a16:creationId xmlns:a16="http://schemas.microsoft.com/office/drawing/2014/main" id="{90E7C859-07CA-36B0-AE80-1389D7832DB4}"/>
              </a:ext>
            </a:extLst>
          </p:cNvPr>
          <p:cNvPicPr>
            <a:picLocks noChangeAspect="1"/>
          </p:cNvPicPr>
          <p:nvPr/>
        </p:nvPicPr>
        <p:blipFill>
          <a:blip r:embed="rId4"/>
          <a:stretch>
            <a:fillRect/>
          </a:stretch>
        </p:blipFill>
        <p:spPr>
          <a:xfrm>
            <a:off x="4247392" y="3532239"/>
            <a:ext cx="3149192" cy="2639961"/>
          </a:xfrm>
          <a:prstGeom prst="rect">
            <a:avLst/>
          </a:prstGeom>
        </p:spPr>
      </p:pic>
      <p:pic>
        <p:nvPicPr>
          <p:cNvPr id="15" name="Picture 14">
            <a:extLst>
              <a:ext uri="{FF2B5EF4-FFF2-40B4-BE49-F238E27FC236}">
                <a16:creationId xmlns:a16="http://schemas.microsoft.com/office/drawing/2014/main" id="{D314E3BF-9D8B-9932-EA93-62E6CE6AD256}"/>
              </a:ext>
            </a:extLst>
          </p:cNvPr>
          <p:cNvPicPr>
            <a:picLocks noChangeAspect="1"/>
          </p:cNvPicPr>
          <p:nvPr/>
        </p:nvPicPr>
        <p:blipFill>
          <a:blip r:embed="rId5"/>
          <a:stretch>
            <a:fillRect/>
          </a:stretch>
        </p:blipFill>
        <p:spPr>
          <a:xfrm>
            <a:off x="8443838" y="573417"/>
            <a:ext cx="2319448" cy="2259203"/>
          </a:xfrm>
          <a:prstGeom prst="rect">
            <a:avLst/>
          </a:prstGeom>
        </p:spPr>
      </p:pic>
      <p:pic>
        <p:nvPicPr>
          <p:cNvPr id="16" name="Picture 15">
            <a:extLst>
              <a:ext uri="{FF2B5EF4-FFF2-40B4-BE49-F238E27FC236}">
                <a16:creationId xmlns:a16="http://schemas.microsoft.com/office/drawing/2014/main" id="{71763705-76A3-7CA5-AD9F-1ACE6FC73566}"/>
              </a:ext>
            </a:extLst>
          </p:cNvPr>
          <p:cNvPicPr>
            <a:picLocks noChangeAspect="1"/>
          </p:cNvPicPr>
          <p:nvPr/>
        </p:nvPicPr>
        <p:blipFill>
          <a:blip r:embed="rId6"/>
          <a:stretch>
            <a:fillRect/>
          </a:stretch>
        </p:blipFill>
        <p:spPr>
          <a:xfrm>
            <a:off x="615081" y="2365801"/>
            <a:ext cx="3427909" cy="3201893"/>
          </a:xfrm>
          <a:prstGeom prst="rect">
            <a:avLst/>
          </a:prstGeom>
        </p:spPr>
      </p:pic>
    </p:spTree>
    <p:extLst>
      <p:ext uri="{BB962C8B-B14F-4D97-AF65-F5344CB8AC3E}">
        <p14:creationId xmlns:p14="http://schemas.microsoft.com/office/powerpoint/2010/main" val="894614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C0C90-4077-0FE7-E959-0F024C8FF88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50243D1-29F7-AB08-1D1C-A27A442FABC8}"/>
              </a:ext>
            </a:extLst>
          </p:cNvPr>
          <p:cNvSpPr txBox="1">
            <a:spLocks/>
          </p:cNvSpPr>
          <p:nvPr/>
        </p:nvSpPr>
        <p:spPr>
          <a:xfrm>
            <a:off x="722376" y="503237"/>
            <a:ext cx="10725912" cy="1952287"/>
          </a:xfrm>
          <a:prstGeom prst="rect">
            <a:avLst/>
          </a:prstGeom>
        </p:spPr>
        <p:txBody>
          <a:bodyPr vert="horz" lIns="91440" tIns="45720" rIns="91440" bIns="45720" rtlCol="0" anchor="t" anchorCtr="0">
            <a:normAutofit fontScale="97500"/>
          </a:bodyPr>
          <a:lstStyle>
            <a:lvl1pPr algn="l" defTabSz="914400" rtl="0" eaLnBrk="1" latinLnBrk="0" hangingPunct="1">
              <a:lnSpc>
                <a:spcPct val="90000"/>
              </a:lnSpc>
              <a:spcBef>
                <a:spcPct val="0"/>
              </a:spcBef>
              <a:buNone/>
              <a:defRPr sz="4400" b="1" kern="1200" cap="all" baseline="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all" spc="0" normalizeH="0" baseline="0" noProof="0" dirty="0">
                <a:ln>
                  <a:noFill/>
                </a:ln>
                <a:solidFill>
                  <a:srgbClr val="A0B419"/>
                </a:solidFill>
                <a:effectLst/>
                <a:uLnTx/>
                <a:uFillTx/>
                <a:latin typeface="Avenir Next LT Pro"/>
                <a:ea typeface="+mj-ea"/>
                <a:cs typeface="+mj-cs"/>
              </a:rPr>
              <a:t>Pupils who are known (or previously known) to children’s social care</a:t>
            </a:r>
          </a:p>
        </p:txBody>
      </p:sp>
      <p:sp>
        <p:nvSpPr>
          <p:cNvPr id="7" name="Content Placeholder 2">
            <a:extLst>
              <a:ext uri="{FF2B5EF4-FFF2-40B4-BE49-F238E27FC236}">
                <a16:creationId xmlns:a16="http://schemas.microsoft.com/office/drawing/2014/main" id="{60D5BC5A-D532-A1E5-085D-6ED7B4F84EB1}"/>
              </a:ext>
            </a:extLst>
          </p:cNvPr>
          <p:cNvSpPr txBox="1">
            <a:spLocks/>
          </p:cNvSpPr>
          <p:nvPr/>
        </p:nvSpPr>
        <p:spPr>
          <a:xfrm>
            <a:off x="957813" y="2547991"/>
            <a:ext cx="9904110" cy="3806772"/>
          </a:xfrm>
          <a:prstGeom prst="rect">
            <a:avLst/>
          </a:prstGeom>
        </p:spPr>
        <p:txBody>
          <a:bodyPr vert="horz" lIns="91440" tIns="45720" rIns="91440" bIns="45720" rtlCol="0" anchor="t">
            <a:noAutofit/>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bg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120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Avenir Next LT Pro"/>
                <a:ea typeface="+mn-ea"/>
                <a:cs typeface="+mn-cs"/>
              </a:rPr>
              <a:t>Looked After Children (LAC)</a:t>
            </a:r>
          </a:p>
          <a:p>
            <a:pPr marL="0" marR="0" lvl="0" indent="0" algn="ctr" defTabSz="914400" rtl="0" eaLnBrk="1" fontAlgn="auto" latinLnBrk="0" hangingPunct="1">
              <a:lnSpc>
                <a:spcPct val="150000"/>
              </a:lnSpc>
              <a:spcBef>
                <a:spcPts val="0"/>
              </a:spcBef>
              <a:spcAft>
                <a:spcPts val="120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Avenir Next LT Pro"/>
                <a:ea typeface="+mn-ea"/>
                <a:cs typeface="+mn-cs"/>
              </a:rPr>
              <a:t>Previously Looked After Children</a:t>
            </a:r>
          </a:p>
          <a:p>
            <a:pPr marL="0" marR="0" lvl="0" indent="0" algn="ctr" defTabSz="914400" rtl="0" eaLnBrk="1" fontAlgn="auto" latinLnBrk="0" hangingPunct="1">
              <a:lnSpc>
                <a:spcPct val="150000"/>
              </a:lnSpc>
              <a:spcBef>
                <a:spcPts val="0"/>
              </a:spcBef>
              <a:spcAft>
                <a:spcPts val="120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Avenir Next LT Pro"/>
                <a:ea typeface="+mn-ea"/>
                <a:cs typeface="+mn-cs"/>
              </a:rPr>
              <a:t>Care Leavers</a:t>
            </a:r>
          </a:p>
          <a:p>
            <a:pPr marL="0" marR="0" lvl="0" indent="0" algn="ctr" defTabSz="914400" rtl="0" eaLnBrk="1" fontAlgn="auto" latinLnBrk="0" hangingPunct="1">
              <a:lnSpc>
                <a:spcPct val="150000"/>
              </a:lnSpc>
              <a:spcBef>
                <a:spcPts val="0"/>
              </a:spcBef>
              <a:spcAft>
                <a:spcPts val="120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Avenir Next LT Pro"/>
                <a:ea typeface="+mn-ea"/>
                <a:cs typeface="+mn-cs"/>
              </a:rPr>
              <a:t>Child in Need (CIN)</a:t>
            </a:r>
          </a:p>
          <a:p>
            <a:pPr marL="0" marR="0" lvl="0" indent="0" algn="ctr" defTabSz="914400" rtl="0" eaLnBrk="1" fontAlgn="auto" latinLnBrk="0" hangingPunct="1">
              <a:lnSpc>
                <a:spcPct val="150000"/>
              </a:lnSpc>
              <a:spcBef>
                <a:spcPts val="0"/>
              </a:spcBef>
              <a:spcAft>
                <a:spcPts val="120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Avenir Next LT Pro"/>
                <a:ea typeface="+mn-ea"/>
                <a:cs typeface="+mn-cs"/>
              </a:rPr>
              <a:t>Child Protection (CP)</a:t>
            </a:r>
            <a:endParaRPr kumimoji="0" lang="en-US" sz="2800" b="0" i="0" u="none" strike="noStrike" kern="1200" cap="none" spc="0" normalizeH="0" baseline="0" noProof="0" dirty="0">
              <a:ln>
                <a:noFill/>
              </a:ln>
              <a:solidFill>
                <a:schemeClr val="tx1"/>
              </a:solidFill>
              <a:effectLst/>
              <a:uLnTx/>
              <a:uFillTx/>
              <a:latin typeface="Avenir Next LT Pro"/>
              <a:ea typeface="+mn-ea"/>
              <a:cs typeface="+mn-cs"/>
            </a:endParaRPr>
          </a:p>
        </p:txBody>
      </p:sp>
    </p:spTree>
    <p:extLst>
      <p:ext uri="{BB962C8B-B14F-4D97-AF65-F5344CB8AC3E}">
        <p14:creationId xmlns:p14="http://schemas.microsoft.com/office/powerpoint/2010/main" val="3999776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8588DC5-53BE-EA2F-3DD7-12658972B516}"/>
              </a:ext>
            </a:extLst>
          </p:cNvPr>
          <p:cNvSpPr txBox="1">
            <a:spLocks/>
          </p:cNvSpPr>
          <p:nvPr/>
        </p:nvSpPr>
        <p:spPr>
          <a:xfrm>
            <a:off x="436098" y="640398"/>
            <a:ext cx="11338560" cy="1343148"/>
          </a:xfrm>
          <a:prstGeom prst="rect">
            <a:avLst/>
          </a:prstGeom>
        </p:spPr>
        <p:txBody>
          <a:bodyPr vert="horz" lIns="91440" tIns="45720" rIns="91440" bIns="45720" rtlCol="0" anchor="t" anchorCtr="0">
            <a:normAutofit fontScale="97500"/>
          </a:bodyPr>
          <a:lstStyle>
            <a:lvl1pPr algn="l" defTabSz="914400" rtl="0" eaLnBrk="1" latinLnBrk="0" hangingPunct="1">
              <a:lnSpc>
                <a:spcPct val="90000"/>
              </a:lnSpc>
              <a:spcBef>
                <a:spcPct val="0"/>
              </a:spcBef>
              <a:buNone/>
              <a:defRPr sz="4400" b="1" kern="1200" cap="all" baseline="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all" spc="0" normalizeH="0" baseline="0" noProof="0" dirty="0">
                <a:ln>
                  <a:noFill/>
                </a:ln>
                <a:solidFill>
                  <a:srgbClr val="A0B419"/>
                </a:solidFill>
                <a:effectLst/>
                <a:uLnTx/>
                <a:uFillTx/>
                <a:latin typeface="Avenir Next LT Pro"/>
                <a:ea typeface="+mj-ea"/>
                <a:cs typeface="+mj-cs"/>
              </a:rPr>
              <a:t>Pupils who face other barriers to their learning and / or well-being</a:t>
            </a:r>
          </a:p>
        </p:txBody>
      </p:sp>
      <p:sp>
        <p:nvSpPr>
          <p:cNvPr id="5" name="Content Placeholder 2">
            <a:extLst>
              <a:ext uri="{FF2B5EF4-FFF2-40B4-BE49-F238E27FC236}">
                <a16:creationId xmlns:a16="http://schemas.microsoft.com/office/drawing/2014/main" id="{41BD4C22-A17F-902A-64AB-79FC46C45A8E}"/>
              </a:ext>
            </a:extLst>
          </p:cNvPr>
          <p:cNvSpPr txBox="1">
            <a:spLocks/>
          </p:cNvSpPr>
          <p:nvPr/>
        </p:nvSpPr>
        <p:spPr>
          <a:xfrm>
            <a:off x="829994" y="2124223"/>
            <a:ext cx="10663311" cy="4501660"/>
          </a:xfrm>
          <a:prstGeom prst="rect">
            <a:avLst/>
          </a:prstGeom>
        </p:spPr>
        <p:txBody>
          <a:bodyPr vert="horz" lIns="91440" tIns="45720" rIns="91440" bIns="45720" rtlCol="0" anchor="t">
            <a:normAutofit fontScale="55000" lnSpcReduction="20000"/>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bg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EAL / Summer born</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Protected </a:t>
            </a:r>
            <a:r>
              <a:rPr lang="en-US" sz="4000" b="1" dirty="0">
                <a:solidFill>
                  <a:schemeClr val="tx1"/>
                </a:solidFill>
                <a:latin typeface="Avenir Next LT Pro"/>
              </a:rPr>
              <a:t>ch</a:t>
            </a:r>
            <a:r>
              <a:rPr kumimoji="0" lang="en-US" sz="4000" b="1" i="0" u="none" strike="noStrike" kern="1200" cap="none" spc="0" normalizeH="0" baseline="0" noProof="0" dirty="0" err="1">
                <a:ln>
                  <a:noFill/>
                </a:ln>
                <a:solidFill>
                  <a:schemeClr val="tx1"/>
                </a:solidFill>
                <a:effectLst/>
                <a:uLnTx/>
                <a:uFillTx/>
                <a:latin typeface="Avenir Next LT Pro"/>
                <a:ea typeface="+mn-ea"/>
                <a:cs typeface="+mn-cs"/>
              </a:rPr>
              <a:t>aracteristic</a:t>
            </a:r>
            <a:endParaRPr kumimoji="0" lang="en-US" sz="4000" b="1" i="0" u="none" strike="noStrike" kern="1200" cap="none" spc="0" normalizeH="0" baseline="0" noProof="0" dirty="0">
              <a:ln>
                <a:noFill/>
              </a:ln>
              <a:solidFill>
                <a:schemeClr val="tx1"/>
              </a:solidFill>
              <a:effectLst/>
              <a:uLnTx/>
              <a:uFillTx/>
              <a:latin typeface="Avenir Next LT Pro"/>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4000" b="1" dirty="0">
                <a:solidFill>
                  <a:schemeClr val="tx1"/>
                </a:solidFill>
                <a:latin typeface="Avenir Next LT Pro"/>
              </a:rPr>
              <a:t>Medical condition (physical or mantal) </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Injury </a:t>
            </a:r>
            <a:r>
              <a:rPr lang="en-US" sz="4000" b="1" dirty="0">
                <a:solidFill>
                  <a:schemeClr val="tx1"/>
                </a:solidFill>
                <a:latin typeface="Avenir Next LT Pro"/>
              </a:rPr>
              <a:t>(</a:t>
            </a: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broken arm / leg)</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4000" b="1" dirty="0">
                <a:solidFill>
                  <a:schemeClr val="tx1"/>
                </a:solidFill>
                <a:latin typeface="Avenir Next LT Pro"/>
              </a:rPr>
              <a:t>Death of a family member</a:t>
            </a:r>
            <a:endParaRPr kumimoji="0" lang="en-US" sz="4000" b="1" i="0" u="none" strike="noStrike" kern="1200" cap="none" spc="0" normalizeH="0" baseline="0" noProof="0" dirty="0">
              <a:ln>
                <a:noFill/>
              </a:ln>
              <a:solidFill>
                <a:schemeClr val="tx1"/>
              </a:solidFill>
              <a:effectLst/>
              <a:uLnTx/>
              <a:uFillTx/>
              <a:latin typeface="Avenir Next LT Pro"/>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Parental concerns – e.g. drugs, alcohol, prison, DA, housing instability etc.</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4000" b="1" dirty="0">
                <a:solidFill>
                  <a:schemeClr val="tx1"/>
                </a:solidFill>
                <a:latin typeface="Avenir Next LT Pro"/>
              </a:rPr>
              <a:t>Refugee </a:t>
            </a:r>
            <a:endParaRPr kumimoji="0" lang="en-US" sz="4000" b="1" i="0" u="none" strike="noStrike" kern="1200" cap="none" spc="0" normalizeH="0" baseline="0" noProof="0" dirty="0">
              <a:ln>
                <a:noFill/>
              </a:ln>
              <a:solidFill>
                <a:schemeClr val="tx1"/>
              </a:solidFill>
              <a:effectLst/>
              <a:uLnTx/>
              <a:uFillTx/>
              <a:latin typeface="Avenir Next LT Pro"/>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4000" b="1" dirty="0">
                <a:solidFill>
                  <a:schemeClr val="tx1"/>
                </a:solidFill>
                <a:latin typeface="Avenir Next LT Pro"/>
              </a:rPr>
              <a:t>Young carer who has not met section 17 thresholds</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High</a:t>
            </a:r>
            <a:r>
              <a:rPr lang="en-US" sz="4000" b="1" dirty="0">
                <a:solidFill>
                  <a:schemeClr val="tx1"/>
                </a:solidFill>
                <a:latin typeface="Avenir Next LT Pro"/>
              </a:rPr>
              <a:t> level of behaviour concerns / suspensions / risk of NEET</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Low attendance </a:t>
            </a:r>
          </a:p>
        </p:txBody>
      </p:sp>
    </p:spTree>
    <p:extLst>
      <p:ext uri="{BB962C8B-B14F-4D97-AF65-F5344CB8AC3E}">
        <p14:creationId xmlns:p14="http://schemas.microsoft.com/office/powerpoint/2010/main" val="3869669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B35DB-B4FF-13DD-C5BA-B0ED1C8BBF92}"/>
              </a:ext>
            </a:extLst>
          </p:cNvPr>
          <p:cNvSpPr>
            <a:spLocks noGrp="1"/>
          </p:cNvSpPr>
          <p:nvPr>
            <p:ph type="title"/>
          </p:nvPr>
        </p:nvSpPr>
        <p:spPr>
          <a:xfrm>
            <a:off x="2542032" y="987869"/>
            <a:ext cx="7107936" cy="2441130"/>
          </a:xfrm>
        </p:spPr>
        <p:txBody>
          <a:bodyPr>
            <a:normAutofit/>
          </a:bodyPr>
          <a:lstStyle/>
          <a:p>
            <a:r>
              <a:rPr lang="en-GB" sz="7000" dirty="0"/>
              <a:t>Partnerships</a:t>
            </a:r>
          </a:p>
        </p:txBody>
      </p:sp>
      <p:pic>
        <p:nvPicPr>
          <p:cNvPr id="5" name="Picture 4">
            <a:extLst>
              <a:ext uri="{FF2B5EF4-FFF2-40B4-BE49-F238E27FC236}">
                <a16:creationId xmlns:a16="http://schemas.microsoft.com/office/drawing/2014/main" id="{798CD230-5F46-D1C4-F444-2C863CD48F5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593431" y="3428999"/>
            <a:ext cx="5005137" cy="2441131"/>
          </a:xfrm>
          <a:prstGeom prst="rect">
            <a:avLst/>
          </a:prstGeom>
        </p:spPr>
      </p:pic>
    </p:spTree>
    <p:extLst>
      <p:ext uri="{BB962C8B-B14F-4D97-AF65-F5344CB8AC3E}">
        <p14:creationId xmlns:p14="http://schemas.microsoft.com/office/powerpoint/2010/main" val="3615043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6F89B-2604-44C5-D012-147FE721D37B}"/>
              </a:ext>
            </a:extLst>
          </p:cNvPr>
          <p:cNvSpPr>
            <a:spLocks noGrp="1"/>
          </p:cNvSpPr>
          <p:nvPr>
            <p:ph type="title"/>
          </p:nvPr>
        </p:nvSpPr>
        <p:spPr>
          <a:xfrm>
            <a:off x="4140938" y="2949078"/>
            <a:ext cx="3910122" cy="1143000"/>
          </a:xfrm>
        </p:spPr>
        <p:txBody>
          <a:bodyPr>
            <a:normAutofit/>
          </a:bodyPr>
          <a:lstStyle/>
          <a:p>
            <a:r>
              <a:rPr lang="en-US" sz="6000" cap="all" dirty="0">
                <a:solidFill>
                  <a:srgbClr val="A0B419"/>
                </a:solidFill>
                <a:latin typeface="Avenir Next LT Pro"/>
              </a:rPr>
              <a:t>Who?</a:t>
            </a:r>
            <a:endParaRPr lang="en-GB" sz="6000" dirty="0">
              <a:solidFill>
                <a:srgbClr val="A0B419"/>
              </a:solidFill>
              <a:latin typeface="Avenir Next LT Pro" panose="020B0504020202020204" pitchFamily="34" charset="0"/>
            </a:endParaRPr>
          </a:p>
        </p:txBody>
      </p:sp>
      <p:pic>
        <p:nvPicPr>
          <p:cNvPr id="5" name="Picture 4">
            <a:extLst>
              <a:ext uri="{FF2B5EF4-FFF2-40B4-BE49-F238E27FC236}">
                <a16:creationId xmlns:a16="http://schemas.microsoft.com/office/drawing/2014/main" id="{CD092F00-D244-E9E0-37AA-B7AE4C792BB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104227" y="661767"/>
            <a:ext cx="1983545" cy="1983545"/>
          </a:xfrm>
          <a:prstGeom prst="rect">
            <a:avLst/>
          </a:prstGeom>
        </p:spPr>
      </p:pic>
      <p:pic>
        <p:nvPicPr>
          <p:cNvPr id="8" name="Picture 7">
            <a:extLst>
              <a:ext uri="{FF2B5EF4-FFF2-40B4-BE49-F238E27FC236}">
                <a16:creationId xmlns:a16="http://schemas.microsoft.com/office/drawing/2014/main" id="{8B2F21A3-EC44-05F4-59C9-6629E1F1A7CB}"/>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585641" y="659427"/>
            <a:ext cx="3719073" cy="2091979"/>
          </a:xfrm>
          <a:prstGeom prst="rect">
            <a:avLst/>
          </a:prstGeom>
        </p:spPr>
      </p:pic>
      <p:pic>
        <p:nvPicPr>
          <p:cNvPr id="10" name="Picture 9">
            <a:extLst>
              <a:ext uri="{FF2B5EF4-FFF2-40B4-BE49-F238E27FC236}">
                <a16:creationId xmlns:a16="http://schemas.microsoft.com/office/drawing/2014/main" id="{85765AC0-CE96-4D34-9EEB-EB76F1D3A89F}"/>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366068" y="3429000"/>
            <a:ext cx="2158218" cy="2158218"/>
          </a:xfrm>
          <a:prstGeom prst="rect">
            <a:avLst/>
          </a:prstGeom>
        </p:spPr>
      </p:pic>
      <p:pic>
        <p:nvPicPr>
          <p:cNvPr id="17" name="Picture 16">
            <a:extLst>
              <a:ext uri="{FF2B5EF4-FFF2-40B4-BE49-F238E27FC236}">
                <a16:creationId xmlns:a16="http://schemas.microsoft.com/office/drawing/2014/main" id="{FD200188-EB9A-7C57-F3E0-1ACC72D7C01F}"/>
              </a:ext>
            </a:extLst>
          </p:cNvPr>
          <p:cNvPicPr>
            <a:picLocks noChangeAspect="1"/>
          </p:cNvPicPr>
          <p:nvPr/>
        </p:nvPicPr>
        <p:blipFill>
          <a:blip r:embed="rId9"/>
          <a:stretch>
            <a:fillRect/>
          </a:stretch>
        </p:blipFill>
        <p:spPr>
          <a:xfrm>
            <a:off x="4443943" y="4508109"/>
            <a:ext cx="3304111" cy="1151891"/>
          </a:xfrm>
          <a:prstGeom prst="rect">
            <a:avLst/>
          </a:prstGeom>
        </p:spPr>
      </p:pic>
      <p:pic>
        <p:nvPicPr>
          <p:cNvPr id="19" name="Picture 18">
            <a:extLst>
              <a:ext uri="{FF2B5EF4-FFF2-40B4-BE49-F238E27FC236}">
                <a16:creationId xmlns:a16="http://schemas.microsoft.com/office/drawing/2014/main" id="{D0646818-781D-AA65-E8C3-64FFB54B2094}"/>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8412566" y="1006146"/>
            <a:ext cx="2589572" cy="1294786"/>
          </a:xfrm>
          <a:prstGeom prst="rect">
            <a:avLst/>
          </a:prstGeom>
        </p:spPr>
      </p:pic>
      <p:pic>
        <p:nvPicPr>
          <p:cNvPr id="21" name="Graphic 20">
            <a:extLst>
              <a:ext uri="{FF2B5EF4-FFF2-40B4-BE49-F238E27FC236}">
                <a16:creationId xmlns:a16="http://schemas.microsoft.com/office/drawing/2014/main" id="{881F6814-59F1-6038-E99B-2F9CB2BF4010}"/>
              </a:ext>
            </a:extLst>
          </p:cNvPr>
          <p:cNvPicPr>
            <a:picLocks noChangeAspect="1"/>
          </p:cNvPicPr>
          <p:nvPr/>
        </p:nvPicPr>
        <p:blipFill>
          <a:blip>
            <a:extLst>
              <a:ext uri="{96DAC541-7B7A-43D3-8B79-37D633B846F1}">
                <asvg:svgBlip xmlns:asvg="http://schemas.microsoft.com/office/drawing/2016/SVG/main" r:embed="rId12"/>
              </a:ext>
              <a:ext uri="{837473B0-CC2E-450A-ABE3-18F120FF3D39}">
                <a1611:picAttrSrcUrl xmlns:a1611="http://schemas.microsoft.com/office/drawing/2016/11/main" r:id="rId13"/>
              </a:ext>
            </a:extLst>
          </a:blip>
          <a:stretch>
            <a:fillRect/>
          </a:stretch>
        </p:blipFill>
        <p:spPr>
          <a:xfrm>
            <a:off x="8667711" y="3520577"/>
            <a:ext cx="2681691" cy="1445317"/>
          </a:xfrm>
          <a:prstGeom prst="rect">
            <a:avLst/>
          </a:prstGeom>
        </p:spPr>
      </p:pic>
    </p:spTree>
    <p:extLst>
      <p:ext uri="{BB962C8B-B14F-4D97-AF65-F5344CB8AC3E}">
        <p14:creationId xmlns:p14="http://schemas.microsoft.com/office/powerpoint/2010/main" val="1756113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62111-EBFE-50DF-EA4D-9A58B1F3C8E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63C91D2-5147-BA0A-EA04-BFDE3013BF68}"/>
              </a:ext>
            </a:extLst>
          </p:cNvPr>
          <p:cNvSpPr txBox="1">
            <a:spLocks/>
          </p:cNvSpPr>
          <p:nvPr/>
        </p:nvSpPr>
        <p:spPr>
          <a:xfrm>
            <a:off x="1247335" y="781075"/>
            <a:ext cx="9566030" cy="1343148"/>
          </a:xfrm>
          <a:prstGeom prst="rect">
            <a:avLst/>
          </a:prstGeom>
        </p:spPr>
        <p:txBody>
          <a:bodyPr vert="horz" lIns="91440" tIns="45720" rIns="91440" bIns="45720" rtlCol="0" anchor="t" anchorCtr="0">
            <a:normAutofit fontScale="97500"/>
          </a:bodyPr>
          <a:lstStyle>
            <a:lvl1pPr algn="l" defTabSz="914400" rtl="0" eaLnBrk="1" latinLnBrk="0" hangingPunct="1">
              <a:lnSpc>
                <a:spcPct val="90000"/>
              </a:lnSpc>
              <a:spcBef>
                <a:spcPct val="0"/>
              </a:spcBef>
              <a:buNone/>
              <a:defRPr sz="4400" b="1" kern="1200" cap="all" baseline="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all" spc="0" normalizeH="0" baseline="0" noProof="0" dirty="0">
                <a:ln>
                  <a:noFill/>
                </a:ln>
                <a:solidFill>
                  <a:srgbClr val="A0B419"/>
                </a:solidFill>
                <a:effectLst/>
                <a:uLnTx/>
                <a:uFillTx/>
                <a:latin typeface="Avenir Next LT Pro"/>
                <a:ea typeface="+mj-ea"/>
                <a:cs typeface="+mj-cs"/>
              </a:rPr>
              <a:t>HOW SHOULD I WORK WITH PARTNERS?</a:t>
            </a:r>
          </a:p>
        </p:txBody>
      </p:sp>
      <p:sp>
        <p:nvSpPr>
          <p:cNvPr id="5" name="Content Placeholder 2">
            <a:extLst>
              <a:ext uri="{FF2B5EF4-FFF2-40B4-BE49-F238E27FC236}">
                <a16:creationId xmlns:a16="http://schemas.microsoft.com/office/drawing/2014/main" id="{145E8F1A-2BE8-8CBE-A8FC-BAD8BD305EF7}"/>
              </a:ext>
            </a:extLst>
          </p:cNvPr>
          <p:cNvSpPr txBox="1">
            <a:spLocks/>
          </p:cNvSpPr>
          <p:nvPr/>
        </p:nvSpPr>
        <p:spPr>
          <a:xfrm>
            <a:off x="717452" y="2124223"/>
            <a:ext cx="10705514" cy="4234374"/>
          </a:xfrm>
          <a:prstGeom prst="rect">
            <a:avLst/>
          </a:prstGeom>
        </p:spPr>
        <p:txBody>
          <a:bodyPr vert="horz" lIns="91440" tIns="45720" rIns="91440" bIns="45720" rtlCol="0" anchor="t">
            <a:normAutofit fontScale="70000" lnSpcReduction="20000"/>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bg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Share relevant information</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Day-to-day support in the school setting</a:t>
            </a:r>
          </a:p>
          <a:p>
            <a:pPr marL="457200" indent="-457200">
              <a:lnSpc>
                <a:spcPct val="150000"/>
              </a:lnSpc>
              <a:spcAft>
                <a:spcPts val="0"/>
              </a:spcAft>
              <a:buFont typeface="Arial" panose="020B0604020202020204" pitchFamily="34" charset="0"/>
              <a:buChar char="•"/>
              <a:defRPr/>
            </a:pPr>
            <a:r>
              <a:rPr lang="en-US" sz="4000" b="1" dirty="0">
                <a:solidFill>
                  <a:schemeClr val="tx1"/>
                </a:solidFill>
                <a:latin typeface="Avenir Next LT Pro"/>
              </a:rPr>
              <a:t>Address barriers to attendance, behaviour,  engagement or well-being</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4000" b="1" dirty="0">
                <a:solidFill>
                  <a:schemeClr val="tx1"/>
                </a:solidFill>
                <a:latin typeface="Avenir Next LT Pro"/>
              </a:rPr>
              <a:t>Contribute to multi-agency plans</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4000" b="1" dirty="0">
                <a:solidFill>
                  <a:schemeClr val="tx1"/>
                </a:solidFill>
                <a:latin typeface="Avenir Next LT Pro"/>
              </a:rPr>
              <a:t>Use of additional funding and/or signposting</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4000" b="1" dirty="0">
                <a:solidFill>
                  <a:schemeClr val="tx1"/>
                </a:solidFill>
                <a:latin typeface="Avenir Next LT Pro"/>
              </a:rPr>
              <a:t>Escalate concerns</a:t>
            </a:r>
            <a:endParaRPr kumimoji="0" lang="en-US" sz="4000" b="1" i="0" u="none" strike="noStrike" kern="1200" cap="none" spc="0" normalizeH="0" baseline="0" noProof="0" dirty="0">
              <a:ln>
                <a:noFill/>
              </a:ln>
              <a:solidFill>
                <a:schemeClr val="tx1"/>
              </a:solidFill>
              <a:effectLst/>
              <a:uLnTx/>
              <a:uFillTx/>
              <a:latin typeface="Avenir Next LT Pro"/>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Avenir Next LT Pro"/>
              <a:ea typeface="+mn-ea"/>
              <a:cs typeface="+mn-cs"/>
            </a:endParaRPr>
          </a:p>
        </p:txBody>
      </p:sp>
    </p:spTree>
    <p:extLst>
      <p:ext uri="{BB962C8B-B14F-4D97-AF65-F5344CB8AC3E}">
        <p14:creationId xmlns:p14="http://schemas.microsoft.com/office/powerpoint/2010/main" val="4139218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4016D-ACCD-A7B7-502B-AB1D273E1D32}"/>
              </a:ext>
            </a:extLst>
          </p:cNvPr>
          <p:cNvSpPr>
            <a:spLocks noGrp="1"/>
          </p:cNvSpPr>
          <p:nvPr>
            <p:ph type="title"/>
          </p:nvPr>
        </p:nvSpPr>
        <p:spPr>
          <a:xfrm>
            <a:off x="609600" y="548958"/>
            <a:ext cx="10972800" cy="2678874"/>
          </a:xfrm>
        </p:spPr>
        <p:txBody>
          <a:bodyPr>
            <a:noAutofit/>
          </a:bodyPr>
          <a:lstStyle/>
          <a:p>
            <a:r>
              <a:rPr lang="en-GB" sz="7000" dirty="0"/>
              <a:t>Education of vulnerable pupils</a:t>
            </a:r>
          </a:p>
        </p:txBody>
      </p:sp>
      <p:pic>
        <p:nvPicPr>
          <p:cNvPr id="5" name="Picture 4">
            <a:extLst>
              <a:ext uri="{FF2B5EF4-FFF2-40B4-BE49-F238E27FC236}">
                <a16:creationId xmlns:a16="http://schemas.microsoft.com/office/drawing/2014/main" id="{DCC42564-16AC-9384-4786-5326F1AAE3A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486375" y="3429000"/>
            <a:ext cx="5219249" cy="2452663"/>
          </a:xfrm>
          <a:prstGeom prst="rect">
            <a:avLst/>
          </a:prstGeom>
        </p:spPr>
      </p:pic>
    </p:spTree>
    <p:extLst>
      <p:ext uri="{BB962C8B-B14F-4D97-AF65-F5344CB8AC3E}">
        <p14:creationId xmlns:p14="http://schemas.microsoft.com/office/powerpoint/2010/main" val="610641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50DB1F5-BC09-B328-A24E-102EA6A9CC10}"/>
              </a:ext>
            </a:extLst>
          </p:cNvPr>
          <p:cNvSpPr txBox="1">
            <a:spLocks/>
          </p:cNvSpPr>
          <p:nvPr/>
        </p:nvSpPr>
        <p:spPr>
          <a:xfrm>
            <a:off x="3909644" y="157605"/>
            <a:ext cx="2825262" cy="1001666"/>
          </a:xfrm>
          <a:prstGeom prst="rect">
            <a:avLst/>
          </a:prstGeom>
        </p:spPr>
        <p:txBody>
          <a:bodyPr vert="horz" lIns="91440" tIns="45720" rIns="91440" bIns="45720" rtlCol="0" anchor="t" anchorCtr="0">
            <a:normAutofit lnSpcReduction="10000"/>
          </a:bodyPr>
          <a:lstStyle>
            <a:lvl1pPr algn="l" defTabSz="914400" rtl="0" eaLnBrk="1" latinLnBrk="0" hangingPunct="1">
              <a:lnSpc>
                <a:spcPct val="90000"/>
              </a:lnSpc>
              <a:spcBef>
                <a:spcPct val="0"/>
              </a:spcBef>
              <a:buNone/>
              <a:defRPr sz="4400" b="1" kern="1200" cap="all" baseline="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000" b="1" i="0" u="none" strike="noStrike" kern="1200" cap="all" spc="0" normalizeH="0" baseline="0" noProof="0" dirty="0">
                <a:ln>
                  <a:noFill/>
                </a:ln>
                <a:solidFill>
                  <a:srgbClr val="A0B419"/>
                </a:solidFill>
                <a:effectLst/>
                <a:uLnTx/>
                <a:uFillTx/>
                <a:latin typeface="Avenir Next LT Pro"/>
                <a:ea typeface="+mj-ea"/>
                <a:cs typeface="+mj-cs"/>
              </a:rPr>
              <a:t>SEND</a:t>
            </a:r>
          </a:p>
        </p:txBody>
      </p:sp>
      <p:pic>
        <p:nvPicPr>
          <p:cNvPr id="5" name="Picture 4">
            <a:extLst>
              <a:ext uri="{FF2B5EF4-FFF2-40B4-BE49-F238E27FC236}">
                <a16:creationId xmlns:a16="http://schemas.microsoft.com/office/drawing/2014/main" id="{00BB39DC-74E6-6125-C082-C49BF61DFEE3}"/>
              </a:ext>
            </a:extLst>
          </p:cNvPr>
          <p:cNvPicPr>
            <a:picLocks noChangeAspect="1"/>
          </p:cNvPicPr>
          <p:nvPr/>
        </p:nvPicPr>
        <p:blipFill>
          <a:blip r:embed="rId3"/>
          <a:stretch>
            <a:fillRect/>
          </a:stretch>
        </p:blipFill>
        <p:spPr>
          <a:xfrm>
            <a:off x="540480" y="939672"/>
            <a:ext cx="9563591" cy="4978656"/>
          </a:xfrm>
          <a:prstGeom prst="rect">
            <a:avLst/>
          </a:prstGeom>
        </p:spPr>
      </p:pic>
    </p:spTree>
    <p:extLst>
      <p:ext uri="{BB962C8B-B14F-4D97-AF65-F5344CB8AC3E}">
        <p14:creationId xmlns:p14="http://schemas.microsoft.com/office/powerpoint/2010/main" val="3320683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AD678B7-5CA1-2502-6C8F-81E1A6D9DD41}"/>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429275" y="1724486"/>
            <a:ext cx="5666725" cy="3409025"/>
          </a:xfrm>
        </p:spPr>
      </p:pic>
      <p:sp>
        <p:nvSpPr>
          <p:cNvPr id="5" name="Title 1"/>
          <p:cNvSpPr txBox="1">
            <a:spLocks/>
          </p:cNvSpPr>
          <p:nvPr/>
        </p:nvSpPr>
        <p:spPr>
          <a:xfrm>
            <a:off x="639192" y="571021"/>
            <a:ext cx="10919534" cy="90751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GB" b="1" dirty="0">
              <a:solidFill>
                <a:schemeClr val="bg1"/>
              </a:solidFill>
              <a:ea typeface="ＭＳ Ｐゴシック" charset="0"/>
              <a:cs typeface="Open Sans"/>
            </a:endParaRPr>
          </a:p>
        </p:txBody>
      </p:sp>
      <p:pic>
        <p:nvPicPr>
          <p:cNvPr id="8" name="Picture 7">
            <a:extLst>
              <a:ext uri="{FF2B5EF4-FFF2-40B4-BE49-F238E27FC236}">
                <a16:creationId xmlns:a16="http://schemas.microsoft.com/office/drawing/2014/main" id="{8E9C611F-7747-5D4A-6598-15E576F028BC}"/>
              </a:ext>
            </a:extLst>
          </p:cNvPr>
          <p:cNvPicPr>
            <a:picLocks noChangeAspect="1"/>
          </p:cNvPicPr>
          <p:nvPr/>
        </p:nvPicPr>
        <p:blipFill>
          <a:blip r:embed="rId4"/>
          <a:stretch>
            <a:fillRect/>
          </a:stretch>
        </p:blipFill>
        <p:spPr>
          <a:xfrm>
            <a:off x="6752895" y="2983953"/>
            <a:ext cx="4365114" cy="890093"/>
          </a:xfrm>
          <a:prstGeom prst="rect">
            <a:avLst/>
          </a:prstGeom>
        </p:spPr>
      </p:pic>
    </p:spTree>
    <p:extLst>
      <p:ext uri="{BB962C8B-B14F-4D97-AF65-F5344CB8AC3E}">
        <p14:creationId xmlns:p14="http://schemas.microsoft.com/office/powerpoint/2010/main" val="1429683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D4517-071D-7A12-1779-4991A1AF2C0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23340DD-E86C-CEA2-BC0A-6D5DC373D317}"/>
              </a:ext>
            </a:extLst>
          </p:cNvPr>
          <p:cNvSpPr txBox="1">
            <a:spLocks/>
          </p:cNvSpPr>
          <p:nvPr/>
        </p:nvSpPr>
        <p:spPr>
          <a:xfrm>
            <a:off x="1247335" y="781075"/>
            <a:ext cx="9566030" cy="1343148"/>
          </a:xfrm>
          <a:prstGeom prst="rect">
            <a:avLst/>
          </a:prstGeom>
        </p:spPr>
        <p:txBody>
          <a:bodyPr vert="horz" lIns="91440" tIns="45720" rIns="91440" bIns="45720" rtlCol="0" anchor="t" anchorCtr="0">
            <a:normAutofit fontScale="97500"/>
          </a:bodyPr>
          <a:lstStyle>
            <a:lvl1pPr algn="l" defTabSz="914400" rtl="0" eaLnBrk="1" latinLnBrk="0" hangingPunct="1">
              <a:lnSpc>
                <a:spcPct val="90000"/>
              </a:lnSpc>
              <a:spcBef>
                <a:spcPct val="0"/>
              </a:spcBef>
              <a:buNone/>
              <a:defRPr sz="4400" b="1" kern="1200" cap="all" baseline="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all" spc="0" normalizeH="0" baseline="0" noProof="0" dirty="0">
                <a:ln>
                  <a:noFill/>
                </a:ln>
                <a:solidFill>
                  <a:srgbClr val="A0B419"/>
                </a:solidFill>
                <a:effectLst/>
                <a:uLnTx/>
                <a:uFillTx/>
                <a:latin typeface="Avenir Next LT Pro"/>
                <a:ea typeface="+mj-ea"/>
                <a:cs typeface="+mj-cs"/>
              </a:rPr>
              <a:t>Send unit / hub</a:t>
            </a:r>
          </a:p>
        </p:txBody>
      </p:sp>
      <p:sp>
        <p:nvSpPr>
          <p:cNvPr id="5" name="Content Placeholder 2">
            <a:extLst>
              <a:ext uri="{FF2B5EF4-FFF2-40B4-BE49-F238E27FC236}">
                <a16:creationId xmlns:a16="http://schemas.microsoft.com/office/drawing/2014/main" id="{05E97D5B-B110-4CED-54E0-C923C5B0EB8D}"/>
              </a:ext>
            </a:extLst>
          </p:cNvPr>
          <p:cNvSpPr txBox="1">
            <a:spLocks/>
          </p:cNvSpPr>
          <p:nvPr/>
        </p:nvSpPr>
        <p:spPr>
          <a:xfrm>
            <a:off x="717452" y="2124223"/>
            <a:ext cx="10705514" cy="4234374"/>
          </a:xfrm>
          <a:prstGeom prst="rect">
            <a:avLst/>
          </a:prstGeom>
        </p:spPr>
        <p:txBody>
          <a:bodyPr vert="horz" lIns="91440" tIns="45720" rIns="91440" bIns="45720" rtlCol="0" anchor="t">
            <a:normAutofit fontScale="70000" lnSpcReduction="20000"/>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bg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Specific provision on a mainstream site</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4000" b="1" dirty="0">
                <a:solidFill>
                  <a:schemeClr val="tx1"/>
                </a:solidFill>
                <a:latin typeface="Avenir Next LT Pro"/>
              </a:rPr>
              <a:t>Vital that leaders can articulate the context and ambition</a:t>
            </a:r>
            <a:endParaRPr kumimoji="0" lang="en-US" sz="4000" b="1" i="0" u="none" strike="noStrike" kern="1200" cap="none" spc="0" normalizeH="0" baseline="0" noProof="0" dirty="0">
              <a:ln>
                <a:noFill/>
              </a:ln>
              <a:solidFill>
                <a:schemeClr val="tx1"/>
              </a:solidFill>
              <a:effectLst/>
              <a:uLnTx/>
              <a:uFillTx/>
              <a:latin typeface="Avenir Next LT Pro"/>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4000" b="1" dirty="0">
                <a:solidFill>
                  <a:schemeClr val="tx1"/>
                </a:solidFill>
                <a:latin typeface="Avenir Next LT Pro"/>
              </a:rPr>
              <a:t>Same expectation in terms of curriculum sequencing and starting points but will be more steps that are bespoke</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Essential all leaders (including subject leaders) know about the curriculum being delivered in the SEND Hub for their subject as they would for the whole school</a:t>
            </a:r>
            <a:endParaRPr kumimoji="0" lang="en-US" sz="2800" b="0" i="0" u="none" strike="noStrike" kern="1200" cap="none" spc="0" normalizeH="0" baseline="0" noProof="0" dirty="0">
              <a:ln>
                <a:noFill/>
              </a:ln>
              <a:solidFill>
                <a:schemeClr val="tx1"/>
              </a:solidFill>
              <a:effectLst/>
              <a:uLnTx/>
              <a:uFillTx/>
              <a:latin typeface="Avenir Next LT Pro"/>
              <a:ea typeface="+mn-ea"/>
              <a:cs typeface="+mn-cs"/>
            </a:endParaRPr>
          </a:p>
        </p:txBody>
      </p:sp>
    </p:spTree>
    <p:extLst>
      <p:ext uri="{BB962C8B-B14F-4D97-AF65-F5344CB8AC3E}">
        <p14:creationId xmlns:p14="http://schemas.microsoft.com/office/powerpoint/2010/main" val="23492815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19036-2FEC-25AE-E73C-2B4EE4658E4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38B2DF2-0B85-318E-5D2E-A1AB3A0CFFBF}"/>
              </a:ext>
            </a:extLst>
          </p:cNvPr>
          <p:cNvSpPr txBox="1">
            <a:spLocks/>
          </p:cNvSpPr>
          <p:nvPr/>
        </p:nvSpPr>
        <p:spPr>
          <a:xfrm>
            <a:off x="1312985" y="794824"/>
            <a:ext cx="9566030" cy="850777"/>
          </a:xfrm>
          <a:prstGeom prst="rect">
            <a:avLst/>
          </a:prstGeom>
        </p:spPr>
        <p:txBody>
          <a:bodyPr vert="horz" lIns="91440" tIns="45720" rIns="91440" bIns="45720" rtlCol="0" anchor="t" anchorCtr="0">
            <a:normAutofit fontScale="97500"/>
          </a:bodyPr>
          <a:lstStyle>
            <a:lvl1pPr algn="l" defTabSz="914400" rtl="0" eaLnBrk="1" latinLnBrk="0" hangingPunct="1">
              <a:lnSpc>
                <a:spcPct val="90000"/>
              </a:lnSpc>
              <a:spcBef>
                <a:spcPct val="0"/>
              </a:spcBef>
              <a:buNone/>
              <a:defRPr sz="4400" b="1" kern="1200" cap="all" baseline="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all" spc="0" normalizeH="0" baseline="0" noProof="0" dirty="0">
                <a:ln>
                  <a:noFill/>
                </a:ln>
                <a:solidFill>
                  <a:srgbClr val="A0B419"/>
                </a:solidFill>
                <a:effectLst/>
                <a:uLnTx/>
                <a:uFillTx/>
                <a:latin typeface="Avenir Next LT Pro"/>
                <a:ea typeface="+mj-ea"/>
                <a:cs typeface="+mj-cs"/>
              </a:rPr>
              <a:t>The inclusion meeting</a:t>
            </a:r>
          </a:p>
        </p:txBody>
      </p:sp>
      <p:sp>
        <p:nvSpPr>
          <p:cNvPr id="2" name="Text Placeholder 5">
            <a:extLst>
              <a:ext uri="{FF2B5EF4-FFF2-40B4-BE49-F238E27FC236}">
                <a16:creationId xmlns:a16="http://schemas.microsoft.com/office/drawing/2014/main" id="{FB230FC0-F51F-E6C1-A73C-044BC66874C9}"/>
              </a:ext>
            </a:extLst>
          </p:cNvPr>
          <p:cNvSpPr txBox="1">
            <a:spLocks/>
          </p:cNvSpPr>
          <p:nvPr/>
        </p:nvSpPr>
        <p:spPr>
          <a:xfrm>
            <a:off x="1588477" y="1941342"/>
            <a:ext cx="9015046" cy="429064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lang="en-US" sz="1800" kern="1200" smtClean="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1200"/>
              </a:spcAft>
              <a:buFont typeface="Arial" panose="020B0604020202020204" pitchFamily="34" charset="0"/>
              <a:buChar char="•"/>
              <a:defRPr lang="en-US" sz="1800" kern="1200" smtClean="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200"/>
              </a:spcAft>
              <a:buFont typeface="Arial" panose="020B0604020202020204" pitchFamily="34" charset="0"/>
              <a:buChar char="•"/>
              <a:defRPr lang="en-US" sz="1800" kern="1200" smtClean="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1200"/>
              </a:spcAft>
              <a:buFont typeface="Arial" panose="020B0604020202020204" pitchFamily="34" charset="0"/>
              <a:buChar char="•"/>
              <a:defRPr lang="en-US" sz="1800" kern="1200" smtClean="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1200"/>
              </a:spcAft>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500" b="1" dirty="0">
                <a:solidFill>
                  <a:sysClr val="windowText" lastClr="000000"/>
                </a:solidFill>
                <a:latin typeface="Avenir Next LT Pro"/>
              </a:rPr>
              <a:t>SENCO is predominant but not all about SENCO </a:t>
            </a:r>
          </a:p>
          <a:p>
            <a:pPr lvl="0">
              <a:defRPr/>
            </a:pPr>
            <a:r>
              <a:rPr kumimoji="0" lang="en-US" sz="2500" b="1" i="0" u="none" strike="noStrike" kern="1200" cap="none" spc="0" normalizeH="0" baseline="0" noProof="0" dirty="0">
                <a:ln>
                  <a:noFill/>
                </a:ln>
                <a:solidFill>
                  <a:sysClr val="windowText" lastClr="000000"/>
                </a:solidFill>
                <a:effectLst/>
                <a:uLnTx/>
                <a:uFillTx/>
                <a:latin typeface="Avenir Next LT Pro"/>
                <a:ea typeface="+mn-ea"/>
                <a:cs typeface="+mn-cs"/>
              </a:rPr>
              <a:t>SENCO / DSL / Inclusion Lead / Designated Teacher / PP Lead / Pastoral managers</a:t>
            </a:r>
          </a:p>
          <a:p>
            <a:pPr marL="228600"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500" b="1" i="0" u="none" strike="noStrike" kern="1200" cap="none" spc="0" normalizeH="0" baseline="0" noProof="0" dirty="0">
                <a:ln>
                  <a:noFill/>
                </a:ln>
                <a:solidFill>
                  <a:sysClr val="windowText" lastClr="000000"/>
                </a:solidFill>
                <a:effectLst/>
                <a:uLnTx/>
                <a:uFillTx/>
                <a:latin typeface="Avenir Next LT Pro"/>
                <a:ea typeface="+mn-ea"/>
                <a:cs typeface="+mn-cs"/>
              </a:rPr>
              <a:t>Expect meeting to be at the end of day 1. After inspectors have got questions about what they have seen. </a:t>
            </a:r>
          </a:p>
          <a:p>
            <a:pPr marL="228600"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500" b="1" i="0" u="none" strike="noStrike" kern="1200" cap="none" spc="0" normalizeH="0" baseline="0" noProof="0" dirty="0">
                <a:ln>
                  <a:noFill/>
                </a:ln>
                <a:solidFill>
                  <a:sysClr val="windowText" lastClr="000000"/>
                </a:solidFill>
                <a:effectLst/>
                <a:uLnTx/>
                <a:uFillTx/>
                <a:latin typeface="Avenir Next LT Pro"/>
                <a:ea typeface="+mn-ea"/>
                <a:cs typeface="+mn-cs"/>
              </a:rPr>
              <a:t>Difficult to plan for – no longer a set of questions to rehearse and boxes to tick! Is there an inclusive culture of safeguarding in its widest sense. </a:t>
            </a:r>
          </a:p>
          <a:p>
            <a:pPr marL="228600"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500" b="1" i="0" u="none" strike="noStrike" kern="1200" cap="none" spc="0" normalizeH="0" baseline="0" noProof="0" dirty="0">
                <a:ln>
                  <a:noFill/>
                </a:ln>
                <a:solidFill>
                  <a:sysClr val="windowText" lastClr="000000"/>
                </a:solidFill>
                <a:effectLst/>
                <a:uLnTx/>
                <a:uFillTx/>
                <a:latin typeface="Avenir Next LT Pro"/>
                <a:ea typeface="+mn-ea"/>
                <a:cs typeface="+mn-cs"/>
              </a:rPr>
              <a:t>Intent V impact</a:t>
            </a:r>
          </a:p>
          <a:p>
            <a:pPr marL="228600"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ysClr val="windowText" lastClr="000000"/>
              </a:solidFill>
              <a:effectLst/>
              <a:uLnTx/>
              <a:uFillTx/>
              <a:latin typeface="Avenir Next LT Pro"/>
              <a:ea typeface="+mn-ea"/>
              <a:cs typeface="+mn-cs"/>
            </a:endParaRPr>
          </a:p>
        </p:txBody>
      </p:sp>
    </p:spTree>
    <p:extLst>
      <p:ext uri="{BB962C8B-B14F-4D97-AF65-F5344CB8AC3E}">
        <p14:creationId xmlns:p14="http://schemas.microsoft.com/office/powerpoint/2010/main" val="3733311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F05F6-BFBF-E729-964F-D0A455146A2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AF40085-7C69-A150-2E70-F9CBF2AA0DAF}"/>
              </a:ext>
            </a:extLst>
          </p:cNvPr>
          <p:cNvSpPr txBox="1">
            <a:spLocks/>
          </p:cNvSpPr>
          <p:nvPr/>
        </p:nvSpPr>
        <p:spPr>
          <a:xfrm>
            <a:off x="1312985" y="330909"/>
            <a:ext cx="9566030" cy="864845"/>
          </a:xfrm>
          <a:prstGeom prst="rect">
            <a:avLst/>
          </a:prstGeom>
        </p:spPr>
        <p:txBody>
          <a:bodyPr vert="horz" lIns="91440" tIns="45720" rIns="91440" bIns="45720" rtlCol="0" anchor="t" anchorCtr="0">
            <a:normAutofit fontScale="97500"/>
          </a:bodyPr>
          <a:lstStyle>
            <a:lvl1pPr algn="l" defTabSz="914400" rtl="0" eaLnBrk="1" latinLnBrk="0" hangingPunct="1">
              <a:lnSpc>
                <a:spcPct val="90000"/>
              </a:lnSpc>
              <a:spcBef>
                <a:spcPct val="0"/>
              </a:spcBef>
              <a:buNone/>
              <a:defRPr sz="4400" b="1" kern="1200" cap="all" baseline="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all" spc="0" normalizeH="0" baseline="0" noProof="0" dirty="0">
                <a:ln>
                  <a:noFill/>
                </a:ln>
                <a:solidFill>
                  <a:srgbClr val="A0B419"/>
                </a:solidFill>
                <a:effectLst/>
                <a:uLnTx/>
                <a:uFillTx/>
                <a:latin typeface="Avenir Next LT Pro"/>
                <a:ea typeface="+mj-ea"/>
                <a:cs typeface="+mj-cs"/>
              </a:rPr>
              <a:t>Conversations with leaders</a:t>
            </a:r>
          </a:p>
        </p:txBody>
      </p:sp>
      <p:sp>
        <p:nvSpPr>
          <p:cNvPr id="5" name="Content Placeholder 2">
            <a:extLst>
              <a:ext uri="{FF2B5EF4-FFF2-40B4-BE49-F238E27FC236}">
                <a16:creationId xmlns:a16="http://schemas.microsoft.com/office/drawing/2014/main" id="{55D6F352-D595-80BC-DF41-EC82FE7E10ED}"/>
              </a:ext>
            </a:extLst>
          </p:cNvPr>
          <p:cNvSpPr txBox="1">
            <a:spLocks/>
          </p:cNvSpPr>
          <p:nvPr/>
        </p:nvSpPr>
        <p:spPr>
          <a:xfrm>
            <a:off x="267285" y="1083212"/>
            <a:ext cx="11662117" cy="5443879"/>
          </a:xfrm>
          <a:prstGeom prst="rect">
            <a:avLst/>
          </a:prstGeom>
        </p:spPr>
        <p:txBody>
          <a:bodyPr vert="horz" lIns="91440" tIns="45720" rIns="91440" bIns="45720" rtlCol="0" anchor="t">
            <a:normAutofit fontScale="70000" lnSpcReduction="20000"/>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bg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chemeClr val="tx1"/>
                </a:solidFill>
                <a:effectLst/>
                <a:uLnTx/>
                <a:uFillTx/>
                <a:latin typeface="Avenir Next LT Pro"/>
                <a:ea typeface="+mn-ea"/>
                <a:cs typeface="+mn-cs"/>
              </a:rPr>
              <a:t>Know who your designated teacher is and who your Virtual School contact is. </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chemeClr val="tx1"/>
                </a:solidFill>
                <a:effectLst/>
                <a:uLnTx/>
                <a:uFillTx/>
                <a:latin typeface="Avenir Next LT Pro"/>
                <a:ea typeface="+mn-ea"/>
                <a:cs typeface="+mn-cs"/>
              </a:rPr>
              <a:t>Know your IDSR inside out (always a starting point for discussion)</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800" b="1" dirty="0">
                <a:solidFill>
                  <a:schemeClr val="tx1"/>
                </a:solidFill>
                <a:latin typeface="Avenir Next LT Pro"/>
              </a:rPr>
              <a:t>Know any patterns in attendance and behaviour (explained and unexplained)</a:t>
            </a:r>
            <a:endParaRPr kumimoji="0" lang="en-US" sz="2800" b="1" i="0" u="none" strike="noStrike" kern="1200" cap="none" spc="0" normalizeH="0" baseline="0" noProof="0" dirty="0">
              <a:ln>
                <a:noFill/>
              </a:ln>
              <a:solidFill>
                <a:schemeClr val="tx1"/>
              </a:solidFill>
              <a:effectLst/>
              <a:uLnTx/>
              <a:uFillTx/>
              <a:latin typeface="Avenir Next LT Pro"/>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800" b="1" dirty="0">
                <a:solidFill>
                  <a:schemeClr val="tx1"/>
                </a:solidFill>
                <a:latin typeface="Avenir Next LT Pro"/>
              </a:rPr>
              <a:t>Know your vulnerable pupils (particularly those who are known to social care), what their needs and barriers are, what you are doing above and beyond for them and how you know it is working</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800" b="1" dirty="0">
                <a:solidFill>
                  <a:schemeClr val="tx1"/>
                </a:solidFill>
                <a:latin typeface="Avenir Next LT Pro"/>
              </a:rPr>
              <a:t>Know how you identify needs</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800" b="1" dirty="0">
                <a:solidFill>
                  <a:schemeClr val="tx1"/>
                </a:solidFill>
                <a:latin typeface="Avenir Next LT Pro"/>
              </a:rPr>
              <a:t>Know who and how you work with others to support these pupils</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chemeClr val="tx1"/>
                </a:solidFill>
                <a:effectLst/>
                <a:uLnTx/>
                <a:uFillTx/>
                <a:latin typeface="Avenir Next LT Pro"/>
                <a:ea typeface="+mn-ea"/>
                <a:cs typeface="+mn-cs"/>
              </a:rPr>
              <a:t>Know what the impact is of additional funding for these pupils</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800" b="1" dirty="0">
                <a:solidFill>
                  <a:schemeClr val="tx1"/>
                </a:solidFill>
                <a:latin typeface="Avenir Next LT Pro"/>
              </a:rPr>
              <a:t>Know h</a:t>
            </a:r>
            <a:r>
              <a:rPr kumimoji="0" lang="en-US" sz="2800" b="1" i="0" u="none" strike="noStrike" kern="1200" cap="none" spc="0" normalizeH="0" baseline="0" noProof="0" dirty="0">
                <a:ln>
                  <a:noFill/>
                </a:ln>
                <a:solidFill>
                  <a:schemeClr val="tx1"/>
                </a:solidFill>
                <a:effectLst/>
                <a:uLnTx/>
                <a:uFillTx/>
                <a:latin typeface="Avenir Next LT Pro"/>
                <a:ea typeface="+mn-ea"/>
                <a:cs typeface="+mn-cs"/>
              </a:rPr>
              <a:t>ow you oversee progress and outcomes for these pupils</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800" b="1" dirty="0">
                <a:solidFill>
                  <a:schemeClr val="tx1"/>
                </a:solidFill>
                <a:latin typeface="Avenir Next LT Pro"/>
              </a:rPr>
              <a:t>Be able to evidence that the support you are giving is timely, appropriate and effective</a:t>
            </a:r>
            <a:endParaRPr kumimoji="0" lang="en-US" sz="2800" b="1" i="0" u="none" strike="noStrike" kern="1200" cap="none" spc="0" normalizeH="0" baseline="0" noProof="0" dirty="0">
              <a:ln>
                <a:noFill/>
              </a:ln>
              <a:solidFill>
                <a:schemeClr val="tx1"/>
              </a:solidFill>
              <a:effectLst/>
              <a:uLnTx/>
              <a:uFillTx/>
              <a:latin typeface="Avenir Next LT Pro"/>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800" b="1" dirty="0">
                <a:solidFill>
                  <a:schemeClr val="tx1"/>
                </a:solidFill>
                <a:latin typeface="Avenir Next LT Pro"/>
              </a:rPr>
              <a:t>Know what the pupils and parents say about their support. Have they been included in what happens? Is it helping them? Why / Why not?</a:t>
            </a:r>
            <a:endParaRPr kumimoji="0" lang="en-US" sz="2800" b="1" i="0" u="none" strike="noStrike" kern="1200" cap="none" spc="0" normalizeH="0" baseline="0" noProof="0" dirty="0">
              <a:ln>
                <a:noFill/>
              </a:ln>
              <a:solidFill>
                <a:schemeClr val="tx1"/>
              </a:solidFill>
              <a:effectLst/>
              <a:uLnTx/>
              <a:uFillTx/>
              <a:latin typeface="Avenir Next LT Pro"/>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chemeClr val="tx1"/>
              </a:solidFill>
              <a:effectLst/>
              <a:uLnTx/>
              <a:uFillTx/>
              <a:latin typeface="Avenir Next LT Pro"/>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chemeClr val="tx1"/>
              </a:solidFill>
              <a:effectLst/>
              <a:uLnTx/>
              <a:uFillTx/>
              <a:latin typeface="Avenir Next LT Pro"/>
              <a:ea typeface="+mn-ea"/>
              <a:cs typeface="+mn-cs"/>
            </a:endParaRPr>
          </a:p>
        </p:txBody>
      </p:sp>
    </p:spTree>
    <p:extLst>
      <p:ext uri="{BB962C8B-B14F-4D97-AF65-F5344CB8AC3E}">
        <p14:creationId xmlns:p14="http://schemas.microsoft.com/office/powerpoint/2010/main" val="1481142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9D968-9D93-143B-9859-76C95A316E4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E071013-255A-493B-72DF-FA14E75BCECC}"/>
              </a:ext>
            </a:extLst>
          </p:cNvPr>
          <p:cNvSpPr txBox="1">
            <a:spLocks/>
          </p:cNvSpPr>
          <p:nvPr/>
        </p:nvSpPr>
        <p:spPr>
          <a:xfrm>
            <a:off x="1312984" y="373112"/>
            <a:ext cx="9566030" cy="808574"/>
          </a:xfrm>
          <a:prstGeom prst="rect">
            <a:avLst/>
          </a:prstGeom>
        </p:spPr>
        <p:txBody>
          <a:bodyPr vert="horz" lIns="91440" tIns="45720" rIns="91440" bIns="45720" rtlCol="0" anchor="t" anchorCtr="0">
            <a:normAutofit fontScale="97500"/>
          </a:bodyPr>
          <a:lstStyle>
            <a:lvl1pPr algn="l" defTabSz="914400" rtl="0" eaLnBrk="1" latinLnBrk="0" hangingPunct="1">
              <a:lnSpc>
                <a:spcPct val="90000"/>
              </a:lnSpc>
              <a:spcBef>
                <a:spcPct val="0"/>
              </a:spcBef>
              <a:buNone/>
              <a:defRPr sz="4400" b="1" kern="1200" cap="all" baseline="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all" spc="0" normalizeH="0" baseline="0" noProof="0" dirty="0">
                <a:ln>
                  <a:noFill/>
                </a:ln>
                <a:solidFill>
                  <a:srgbClr val="A0B419"/>
                </a:solidFill>
                <a:effectLst/>
                <a:uLnTx/>
                <a:uFillTx/>
                <a:latin typeface="Avenir Next LT Pro"/>
                <a:ea typeface="+mj-ea"/>
                <a:cs typeface="+mj-cs"/>
              </a:rPr>
              <a:t>KEY TAKEAWAYS</a:t>
            </a:r>
          </a:p>
        </p:txBody>
      </p:sp>
      <p:sp>
        <p:nvSpPr>
          <p:cNvPr id="5" name="Content Placeholder 2">
            <a:extLst>
              <a:ext uri="{FF2B5EF4-FFF2-40B4-BE49-F238E27FC236}">
                <a16:creationId xmlns:a16="http://schemas.microsoft.com/office/drawing/2014/main" id="{9846DB82-82B5-B394-423D-6C7D5FA120D9}"/>
              </a:ext>
            </a:extLst>
          </p:cNvPr>
          <p:cNvSpPr txBox="1">
            <a:spLocks/>
          </p:cNvSpPr>
          <p:nvPr/>
        </p:nvSpPr>
        <p:spPr>
          <a:xfrm>
            <a:off x="665870" y="1181686"/>
            <a:ext cx="10860259" cy="4867422"/>
          </a:xfrm>
          <a:prstGeom prst="rect">
            <a:avLst/>
          </a:prstGeom>
        </p:spPr>
        <p:txBody>
          <a:bodyPr vert="horz" lIns="91440" tIns="45720" rIns="91440" bIns="45720" rtlCol="0" anchor="t">
            <a:normAutofit fontScale="55000" lnSpcReduction="20000"/>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bg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Inclusion is central and embedded to culture. It does not stand alone. Every area of the toolkit feeds into inclusion.</a:t>
            </a:r>
          </a:p>
          <a:p>
            <a:pPr marL="457200" indent="-457200">
              <a:lnSpc>
                <a:spcPct val="150000"/>
              </a:lnSpc>
              <a:spcAft>
                <a:spcPts val="0"/>
              </a:spcAft>
              <a:buFont typeface="Arial" panose="020B0604020202020204" pitchFamily="34" charset="0"/>
              <a:buChar char="•"/>
              <a:defRPr/>
            </a:pPr>
            <a:r>
              <a:rPr lang="en-US" sz="4000" b="1" dirty="0">
                <a:solidFill>
                  <a:schemeClr val="tx1"/>
                </a:solidFill>
                <a:latin typeface="Avenir Next LT Pro"/>
              </a:rPr>
              <a:t>Every inspection is different depending on the context and what leaders say.</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4000" b="1" dirty="0">
                <a:solidFill>
                  <a:schemeClr val="tx1"/>
                </a:solidFill>
                <a:latin typeface="Avenir Next LT Pro"/>
              </a:rPr>
              <a:t>Not just about looking through paper trails and inspecting provision, but what it is like in reality in the classroom: </a:t>
            </a:r>
          </a:p>
          <a:p>
            <a:pPr marL="914400" lvl="1" indent="-457200">
              <a:lnSpc>
                <a:spcPct val="150000"/>
              </a:lnSpc>
              <a:spcAft>
                <a:spcPts val="0"/>
              </a:spcAft>
              <a:defRPr/>
            </a:pPr>
            <a:r>
              <a:rPr lang="en-US" sz="4000" b="1" dirty="0">
                <a:solidFill>
                  <a:schemeClr val="tx1"/>
                </a:solidFill>
                <a:latin typeface="Avenir Next LT Pro"/>
              </a:rPr>
              <a:t>What are the barriers and how successfully are they being removed? </a:t>
            </a:r>
          </a:p>
          <a:p>
            <a:pPr marL="914400" lvl="1" indent="-457200">
              <a:lnSpc>
                <a:spcPct val="150000"/>
              </a:lnSpc>
              <a:spcAft>
                <a:spcPts val="0"/>
              </a:spcAft>
              <a:defRPr/>
            </a:pPr>
            <a:r>
              <a:rPr lang="en-US" sz="4000" b="1" dirty="0">
                <a:solidFill>
                  <a:schemeClr val="tx1"/>
                </a:solidFill>
                <a:latin typeface="Avenir Next LT Pro"/>
              </a:rPr>
              <a:t>Do minutes to meetings, referral forms and / or IEP’s reflect what is seen? </a:t>
            </a:r>
          </a:p>
          <a:p>
            <a:pPr marL="914400" lvl="1" indent="-457200">
              <a:lnSpc>
                <a:spcPct val="150000"/>
              </a:lnSpc>
              <a:spcAft>
                <a:spcPts val="0"/>
              </a:spcAft>
              <a:defRPr/>
            </a:pPr>
            <a:r>
              <a:rPr lang="en-US" sz="4000" b="1" dirty="0">
                <a:solidFill>
                  <a:schemeClr val="tx1"/>
                </a:solidFill>
                <a:latin typeface="Avenir Next LT Pro"/>
              </a:rPr>
              <a:t>Are systems and processes robust and how do they work in practice?</a:t>
            </a:r>
          </a:p>
          <a:p>
            <a:pPr marL="914400" lvl="1" indent="-457200">
              <a:lnSpc>
                <a:spcPct val="150000"/>
              </a:lnSpc>
              <a:spcAft>
                <a:spcPts val="0"/>
              </a:spcAft>
              <a:defRPr/>
            </a:pPr>
            <a:r>
              <a:rPr lang="en-US" sz="4000" b="1" dirty="0">
                <a:solidFill>
                  <a:schemeClr val="tx1"/>
                </a:solidFill>
                <a:latin typeface="Avenir Next LT Pro"/>
              </a:rPr>
              <a:t>Is your accessibility plan up to date and how is it reflected in reality?</a:t>
            </a:r>
          </a:p>
        </p:txBody>
      </p:sp>
    </p:spTree>
    <p:extLst>
      <p:ext uri="{BB962C8B-B14F-4D97-AF65-F5344CB8AC3E}">
        <p14:creationId xmlns:p14="http://schemas.microsoft.com/office/powerpoint/2010/main" val="4182431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3D6C4-F081-50AC-3BA8-03DBE00536B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A190CDF-8103-E268-D407-4CB605DCEE22}"/>
              </a:ext>
            </a:extLst>
          </p:cNvPr>
          <p:cNvSpPr txBox="1">
            <a:spLocks/>
          </p:cNvSpPr>
          <p:nvPr/>
        </p:nvSpPr>
        <p:spPr>
          <a:xfrm>
            <a:off x="1312985" y="499403"/>
            <a:ext cx="9566030" cy="850777"/>
          </a:xfrm>
          <a:prstGeom prst="rect">
            <a:avLst/>
          </a:prstGeom>
        </p:spPr>
        <p:txBody>
          <a:bodyPr vert="horz" lIns="91440" tIns="45720" rIns="91440" bIns="45720" rtlCol="0" anchor="t" anchorCtr="0">
            <a:normAutofit fontScale="97500"/>
          </a:bodyPr>
          <a:lstStyle>
            <a:lvl1pPr algn="l" defTabSz="914400" rtl="0" eaLnBrk="1" latinLnBrk="0" hangingPunct="1">
              <a:lnSpc>
                <a:spcPct val="90000"/>
              </a:lnSpc>
              <a:spcBef>
                <a:spcPct val="0"/>
              </a:spcBef>
              <a:buNone/>
              <a:defRPr sz="4400" b="1" kern="1200" cap="all" baseline="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all" spc="0" normalizeH="0" baseline="0" noProof="0" dirty="0">
                <a:ln>
                  <a:noFill/>
                </a:ln>
                <a:solidFill>
                  <a:srgbClr val="A0B419"/>
                </a:solidFill>
                <a:effectLst/>
                <a:uLnTx/>
                <a:uFillTx/>
                <a:latin typeface="Avenir Next LT Pro"/>
                <a:ea typeface="+mj-ea"/>
                <a:cs typeface="+mj-cs"/>
              </a:rPr>
              <a:t>KEY TAKEAWAYS CONTINNUED</a:t>
            </a:r>
          </a:p>
        </p:txBody>
      </p:sp>
      <p:sp>
        <p:nvSpPr>
          <p:cNvPr id="5" name="Content Placeholder 2">
            <a:extLst>
              <a:ext uri="{FF2B5EF4-FFF2-40B4-BE49-F238E27FC236}">
                <a16:creationId xmlns:a16="http://schemas.microsoft.com/office/drawing/2014/main" id="{3060187E-2E16-497B-8F69-435CD5FCE8B7}"/>
              </a:ext>
            </a:extLst>
          </p:cNvPr>
          <p:cNvSpPr txBox="1">
            <a:spLocks/>
          </p:cNvSpPr>
          <p:nvPr/>
        </p:nvSpPr>
        <p:spPr>
          <a:xfrm>
            <a:off x="644769" y="1463040"/>
            <a:ext cx="10902462" cy="4895557"/>
          </a:xfrm>
          <a:prstGeom prst="rect">
            <a:avLst/>
          </a:prstGeom>
        </p:spPr>
        <p:txBody>
          <a:bodyPr vert="horz" lIns="91440" tIns="45720" rIns="91440" bIns="45720" rtlCol="0" anchor="t">
            <a:normAutofit fontScale="62500" lnSpcReduction="20000"/>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bg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What are expectations for high quality teaching? What does CPD look like over time? What is the impact of this on pupil outcomes and progress?</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4000" b="1" dirty="0">
                <a:solidFill>
                  <a:schemeClr val="tx1"/>
                </a:solidFill>
                <a:latin typeface="Avenir Next LT Pro"/>
              </a:rPr>
              <a:t>Always be ready to provide and example of what you say happens – show me!</a:t>
            </a:r>
            <a:endParaRPr kumimoji="0" lang="en-US" sz="4000" b="1" i="0" u="none" strike="noStrike" kern="1200" cap="none" spc="0" normalizeH="0" baseline="0" noProof="0" dirty="0">
              <a:ln>
                <a:noFill/>
              </a:ln>
              <a:solidFill>
                <a:schemeClr val="tx1"/>
              </a:solidFill>
              <a:effectLst/>
              <a:uLnTx/>
              <a:uFillTx/>
              <a:latin typeface="Avenir Next LT Pro"/>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Code of practice is fundamental – it is not just a document. </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Language is important.</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chemeClr val="tx1"/>
                </a:solidFill>
                <a:effectLst/>
                <a:uLnTx/>
                <a:uFillTx/>
                <a:latin typeface="Avenir Next LT Pro"/>
                <a:ea typeface="+mn-ea"/>
                <a:cs typeface="+mn-cs"/>
              </a:rPr>
              <a:t>If we get it right for the most disadvantaged and vulnerable, we get it right for everyone</a:t>
            </a:r>
            <a:endParaRPr kumimoji="0" lang="en-US" sz="2800" b="0" i="0" u="none" strike="noStrike" kern="1200" cap="none" spc="0" normalizeH="0" baseline="0" noProof="0" dirty="0">
              <a:ln>
                <a:noFill/>
              </a:ln>
              <a:solidFill>
                <a:schemeClr val="tx1"/>
              </a:solidFill>
              <a:effectLst/>
              <a:uLnTx/>
              <a:uFillTx/>
              <a:latin typeface="Avenir Next LT Pro"/>
              <a:ea typeface="+mn-ea"/>
              <a:cs typeface="+mn-cs"/>
            </a:endParaRPr>
          </a:p>
        </p:txBody>
      </p:sp>
    </p:spTree>
    <p:extLst>
      <p:ext uri="{BB962C8B-B14F-4D97-AF65-F5344CB8AC3E}">
        <p14:creationId xmlns:p14="http://schemas.microsoft.com/office/powerpoint/2010/main" val="2853106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4AF82-F264-CAA2-C4FD-58C80875192D}"/>
              </a:ext>
            </a:extLst>
          </p:cNvPr>
          <p:cNvSpPr>
            <a:spLocks noGrp="1"/>
          </p:cNvSpPr>
          <p:nvPr>
            <p:ph type="title"/>
          </p:nvPr>
        </p:nvSpPr>
        <p:spPr>
          <a:xfrm>
            <a:off x="3552444" y="808359"/>
            <a:ext cx="5087112" cy="2733738"/>
          </a:xfrm>
        </p:spPr>
        <p:txBody>
          <a:bodyPr>
            <a:noAutofit/>
          </a:bodyPr>
          <a:lstStyle/>
          <a:p>
            <a:r>
              <a:rPr lang="en-GB" sz="7000" dirty="0"/>
              <a:t>Any Questions?</a:t>
            </a:r>
          </a:p>
        </p:txBody>
      </p:sp>
      <p:pic>
        <p:nvPicPr>
          <p:cNvPr id="5" name="Picture 4">
            <a:extLst>
              <a:ext uri="{FF2B5EF4-FFF2-40B4-BE49-F238E27FC236}">
                <a16:creationId xmlns:a16="http://schemas.microsoft.com/office/drawing/2014/main" id="{83543455-4F41-669E-9477-322659966B0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174732" y="3647975"/>
            <a:ext cx="5842535" cy="2584383"/>
          </a:xfrm>
          <a:prstGeom prst="rect">
            <a:avLst/>
          </a:prstGeom>
        </p:spPr>
      </p:pic>
    </p:spTree>
    <p:extLst>
      <p:ext uri="{BB962C8B-B14F-4D97-AF65-F5344CB8AC3E}">
        <p14:creationId xmlns:p14="http://schemas.microsoft.com/office/powerpoint/2010/main" val="3166117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CF60A-9B42-51CF-CA3C-75725AA82654}"/>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060502-2BDD-3726-050E-31C731C0037B}"/>
              </a:ext>
            </a:extLst>
          </p:cNvPr>
          <p:cNvSpPr>
            <a:spLocks noGrp="1"/>
          </p:cNvSpPr>
          <p:nvPr>
            <p:ph type="title"/>
          </p:nvPr>
        </p:nvSpPr>
        <p:spPr>
          <a:xfrm>
            <a:off x="654518" y="429462"/>
            <a:ext cx="10623082" cy="1909477"/>
          </a:xfrm>
        </p:spPr>
        <p:txBody>
          <a:bodyPr>
            <a:normAutofit/>
          </a:bodyPr>
          <a:lstStyle/>
          <a:p>
            <a:r>
              <a:rPr kumimoji="0" lang="en-US" sz="4400" b="1" i="0" u="none" strike="noStrike" kern="1200" cap="all" spc="0" normalizeH="0" baseline="0" noProof="0" dirty="0">
                <a:ln>
                  <a:noFill/>
                </a:ln>
                <a:solidFill>
                  <a:srgbClr val="A0B419"/>
                </a:solidFill>
                <a:effectLst/>
                <a:uLnTx/>
                <a:uFillTx/>
                <a:latin typeface="Avenir Next LT Pro"/>
                <a:ea typeface="+mj-ea"/>
                <a:cs typeface="+mj-cs"/>
              </a:rPr>
              <a:t>Key learning</a:t>
            </a:r>
            <a:endParaRPr lang="en-ZA" dirty="0">
              <a:solidFill>
                <a:srgbClr val="A0B419"/>
              </a:solidFill>
            </a:endParaRPr>
          </a:p>
        </p:txBody>
      </p:sp>
      <p:sp>
        <p:nvSpPr>
          <p:cNvPr id="8" name="Subtitle 2">
            <a:extLst>
              <a:ext uri="{FF2B5EF4-FFF2-40B4-BE49-F238E27FC236}">
                <a16:creationId xmlns:a16="http://schemas.microsoft.com/office/drawing/2014/main" id="{D7AAD1CC-5048-BDDC-75C6-ED514BEB2CD2}"/>
              </a:ext>
            </a:extLst>
          </p:cNvPr>
          <p:cNvSpPr txBox="1">
            <a:spLocks/>
          </p:cNvSpPr>
          <p:nvPr/>
        </p:nvSpPr>
        <p:spPr>
          <a:xfrm>
            <a:off x="662495" y="2640459"/>
            <a:ext cx="10615106" cy="3235449"/>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What is Inclusion? What is Belonging?</a:t>
            </a:r>
          </a:p>
          <a:p>
            <a:r>
              <a:rPr lang="en-US" dirty="0"/>
              <a:t>What do we mean by “vulnerable” groups?</a:t>
            </a:r>
          </a:p>
          <a:p>
            <a:r>
              <a:rPr lang="en-US" dirty="0"/>
              <a:t>Who should our professional partners be?</a:t>
            </a:r>
          </a:p>
          <a:p>
            <a:r>
              <a:rPr lang="en-US" dirty="0"/>
              <a:t>What should an Education setting be offering vulnerable pupils?</a:t>
            </a:r>
          </a:p>
          <a:p>
            <a:endParaRPr lang="en-US" dirty="0"/>
          </a:p>
        </p:txBody>
      </p:sp>
    </p:spTree>
    <p:extLst>
      <p:ext uri="{BB962C8B-B14F-4D97-AF65-F5344CB8AC3E}">
        <p14:creationId xmlns:p14="http://schemas.microsoft.com/office/powerpoint/2010/main" val="2336167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CAB5A-A0C1-883F-6657-A68274A98BA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4CD1003-9686-B8DD-4460-B2B5C20F6217}"/>
              </a:ext>
            </a:extLst>
          </p:cNvPr>
          <p:cNvSpPr txBox="1">
            <a:spLocks/>
          </p:cNvSpPr>
          <p:nvPr/>
        </p:nvSpPr>
        <p:spPr>
          <a:xfrm>
            <a:off x="639192" y="571021"/>
            <a:ext cx="10919534" cy="90751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GB" b="1" dirty="0">
              <a:solidFill>
                <a:schemeClr val="bg1"/>
              </a:solidFill>
              <a:ea typeface="ＭＳ Ｐゴシック" charset="0"/>
              <a:cs typeface="Open Sans"/>
            </a:endParaRPr>
          </a:p>
        </p:txBody>
      </p:sp>
      <p:sp>
        <p:nvSpPr>
          <p:cNvPr id="2" name="Title 1">
            <a:extLst>
              <a:ext uri="{FF2B5EF4-FFF2-40B4-BE49-F238E27FC236}">
                <a16:creationId xmlns:a16="http://schemas.microsoft.com/office/drawing/2014/main" id="{A288A1DF-D94A-D96B-5723-1F16AB627954}"/>
              </a:ext>
            </a:extLst>
          </p:cNvPr>
          <p:cNvSpPr txBox="1">
            <a:spLocks/>
          </p:cNvSpPr>
          <p:nvPr/>
        </p:nvSpPr>
        <p:spPr>
          <a:xfrm>
            <a:off x="2342584" y="553177"/>
            <a:ext cx="7506832" cy="276864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b="1" kern="1200">
                <a:solidFill>
                  <a:schemeClr val="tx1"/>
                </a:solidFill>
                <a:latin typeface="+mj-lt"/>
                <a:ea typeface="+mj-ea"/>
                <a:cs typeface="+mj-cs"/>
              </a:defRPr>
            </a:lvl1pPr>
          </a:lstStyle>
          <a:p>
            <a:r>
              <a:rPr lang="en-US" sz="7000" dirty="0"/>
              <a:t>What is inclusion?</a:t>
            </a:r>
          </a:p>
          <a:p>
            <a:r>
              <a:rPr lang="en-US" sz="7000" dirty="0"/>
              <a:t>What is belonging?</a:t>
            </a:r>
          </a:p>
        </p:txBody>
      </p:sp>
      <p:pic>
        <p:nvPicPr>
          <p:cNvPr id="7" name="Picture 6">
            <a:extLst>
              <a:ext uri="{FF2B5EF4-FFF2-40B4-BE49-F238E27FC236}">
                <a16:creationId xmlns:a16="http://schemas.microsoft.com/office/drawing/2014/main" id="{AA83021B-3060-3579-AF5F-4F65EBC521B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048000" y="3536181"/>
            <a:ext cx="6096000" cy="2076450"/>
          </a:xfrm>
          <a:prstGeom prst="rect">
            <a:avLst/>
          </a:prstGeom>
        </p:spPr>
      </p:pic>
    </p:spTree>
    <p:extLst>
      <p:ext uri="{BB962C8B-B14F-4D97-AF65-F5344CB8AC3E}">
        <p14:creationId xmlns:p14="http://schemas.microsoft.com/office/powerpoint/2010/main" val="913425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ED2FD-FA5A-0ADA-915D-C9E7593F69F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3AC9E06-0AC1-9C37-7592-2ECD73151457}"/>
              </a:ext>
            </a:extLst>
          </p:cNvPr>
          <p:cNvSpPr txBox="1">
            <a:spLocks/>
          </p:cNvSpPr>
          <p:nvPr/>
        </p:nvSpPr>
        <p:spPr>
          <a:xfrm>
            <a:off x="639192" y="571021"/>
            <a:ext cx="10919534" cy="90751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GB" b="1" dirty="0">
              <a:solidFill>
                <a:schemeClr val="bg1"/>
              </a:solidFill>
              <a:ea typeface="ＭＳ Ｐゴシック" charset="0"/>
              <a:cs typeface="Open Sans"/>
            </a:endParaRPr>
          </a:p>
        </p:txBody>
      </p:sp>
      <p:sp>
        <p:nvSpPr>
          <p:cNvPr id="7" name="Title 10">
            <a:extLst>
              <a:ext uri="{FF2B5EF4-FFF2-40B4-BE49-F238E27FC236}">
                <a16:creationId xmlns:a16="http://schemas.microsoft.com/office/drawing/2014/main" id="{EAECF34F-93EF-093E-A1CA-B882F47D2448}"/>
              </a:ext>
            </a:extLst>
          </p:cNvPr>
          <p:cNvSpPr>
            <a:spLocks noGrp="1"/>
          </p:cNvSpPr>
          <p:nvPr>
            <p:ph type="title"/>
          </p:nvPr>
        </p:nvSpPr>
        <p:spPr>
          <a:xfrm>
            <a:off x="1932272" y="922819"/>
            <a:ext cx="7889768" cy="1268864"/>
          </a:xfrm>
        </p:spPr>
        <p:txBody>
          <a:bodyPr>
            <a:normAutofit fontScale="90000"/>
          </a:bodyPr>
          <a:lstStyle/>
          <a:p>
            <a:pPr algn="ctr"/>
            <a:r>
              <a:rPr kumimoji="0" lang="en-GB" sz="4400" b="1" i="0" u="none" strike="noStrike" kern="1200" cap="all" spc="0" normalizeH="0" baseline="0" noProof="0" dirty="0">
                <a:ln>
                  <a:noFill/>
                </a:ln>
                <a:solidFill>
                  <a:srgbClr val="A0B419"/>
                </a:solidFill>
                <a:effectLst/>
                <a:uLnTx/>
                <a:uFillTx/>
                <a:latin typeface="Avenir Next LT Pro"/>
                <a:ea typeface="+mj-ea"/>
                <a:cs typeface="+mj-cs"/>
              </a:rPr>
              <a:t>Ofsted definition of inclusion and belonging</a:t>
            </a:r>
            <a:endParaRPr lang="en-GB" dirty="0">
              <a:solidFill>
                <a:srgbClr val="A0B419"/>
              </a:solidFill>
            </a:endParaRPr>
          </a:p>
        </p:txBody>
      </p:sp>
      <p:sp>
        <p:nvSpPr>
          <p:cNvPr id="8" name="Content Placeholder 8">
            <a:extLst>
              <a:ext uri="{FF2B5EF4-FFF2-40B4-BE49-F238E27FC236}">
                <a16:creationId xmlns:a16="http://schemas.microsoft.com/office/drawing/2014/main" id="{B4788479-6591-2F1F-6E43-B697FB3B4D97}"/>
              </a:ext>
            </a:extLst>
          </p:cNvPr>
          <p:cNvSpPr txBox="1">
            <a:spLocks/>
          </p:cNvSpPr>
          <p:nvPr/>
        </p:nvSpPr>
        <p:spPr>
          <a:xfrm>
            <a:off x="1928584" y="2541307"/>
            <a:ext cx="7889768" cy="3745672"/>
          </a:xfrm>
          <a:prstGeom prst="rect">
            <a:avLst/>
          </a:prstGeom>
        </p:spPr>
        <p:txBody>
          <a:bodyPr vert="horz" lIns="91440" tIns="45720" rIns="91440" bIns="45720" rtlCol="0">
            <a:normAutofit/>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tx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500" b="1" dirty="0"/>
              <a:t>Inclusion</a:t>
            </a:r>
            <a:r>
              <a:rPr lang="en-US" sz="2500" dirty="0"/>
              <a:t> </a:t>
            </a:r>
          </a:p>
          <a:p>
            <a:pPr>
              <a:lnSpc>
                <a:spcPct val="100000"/>
              </a:lnSpc>
            </a:pPr>
            <a:r>
              <a:rPr lang="en-US" sz="2500" dirty="0"/>
              <a:t>Making sure every learner—especially those who need the most support—can fully access education, feel valued, and have any barriers to learning actively removed. </a:t>
            </a:r>
          </a:p>
          <a:p>
            <a:pPr>
              <a:lnSpc>
                <a:spcPct val="100000"/>
              </a:lnSpc>
            </a:pPr>
            <a:r>
              <a:rPr lang="en-US" sz="2500" b="1" dirty="0"/>
              <a:t>Belonging</a:t>
            </a:r>
            <a:r>
              <a:rPr lang="en-US" sz="2500" dirty="0"/>
              <a:t> </a:t>
            </a:r>
          </a:p>
          <a:p>
            <a:pPr>
              <a:lnSpc>
                <a:spcPct val="100000"/>
              </a:lnSpc>
            </a:pPr>
            <a:r>
              <a:rPr lang="en-US" sz="2500" dirty="0"/>
              <a:t>Learners feel welcome, respected, safe, and genuinely part of the school community, not just present in it.</a:t>
            </a:r>
            <a:endParaRPr lang="en-GB" sz="2500" dirty="0"/>
          </a:p>
        </p:txBody>
      </p:sp>
    </p:spTree>
    <p:extLst>
      <p:ext uri="{BB962C8B-B14F-4D97-AF65-F5344CB8AC3E}">
        <p14:creationId xmlns:p14="http://schemas.microsoft.com/office/powerpoint/2010/main" val="759384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6E64E-7488-BE45-5089-C13881D984F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2C2A8C5-4215-4402-C1FF-EBF1002E7A92}"/>
              </a:ext>
            </a:extLst>
          </p:cNvPr>
          <p:cNvSpPr txBox="1">
            <a:spLocks/>
          </p:cNvSpPr>
          <p:nvPr/>
        </p:nvSpPr>
        <p:spPr>
          <a:xfrm>
            <a:off x="639192" y="571021"/>
            <a:ext cx="10919534" cy="90751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GB" b="1" dirty="0">
              <a:solidFill>
                <a:schemeClr val="bg1"/>
              </a:solidFill>
              <a:ea typeface="ＭＳ Ｐゴシック" charset="0"/>
              <a:cs typeface="Open Sans"/>
            </a:endParaRPr>
          </a:p>
        </p:txBody>
      </p:sp>
      <p:sp>
        <p:nvSpPr>
          <p:cNvPr id="7" name="Title 10">
            <a:extLst>
              <a:ext uri="{FF2B5EF4-FFF2-40B4-BE49-F238E27FC236}">
                <a16:creationId xmlns:a16="http://schemas.microsoft.com/office/drawing/2014/main" id="{19883D8F-9012-976D-003A-88F745E3E86D}"/>
              </a:ext>
            </a:extLst>
          </p:cNvPr>
          <p:cNvSpPr>
            <a:spLocks noGrp="1"/>
          </p:cNvSpPr>
          <p:nvPr>
            <p:ph type="title"/>
          </p:nvPr>
        </p:nvSpPr>
        <p:spPr>
          <a:xfrm>
            <a:off x="1350498" y="844102"/>
            <a:ext cx="9256542" cy="1268864"/>
          </a:xfrm>
        </p:spPr>
        <p:txBody>
          <a:bodyPr>
            <a:normAutofit fontScale="90000"/>
          </a:bodyPr>
          <a:lstStyle/>
          <a:p>
            <a:pPr algn="ctr"/>
            <a:r>
              <a:rPr kumimoji="0" lang="en-GB" sz="4400" b="1" i="0" u="none" strike="noStrike" kern="1200" cap="all" spc="0" normalizeH="0" baseline="0" noProof="0" dirty="0">
                <a:ln>
                  <a:noFill/>
                </a:ln>
                <a:solidFill>
                  <a:srgbClr val="A0B419"/>
                </a:solidFill>
                <a:effectLst/>
                <a:uLnTx/>
                <a:uFillTx/>
                <a:latin typeface="Avenir Next LT Pro"/>
                <a:ea typeface="+mj-ea"/>
                <a:cs typeface="+mj-cs"/>
              </a:rPr>
              <a:t>Responsibilities and expectations for inclusion</a:t>
            </a:r>
            <a:endParaRPr lang="en-GB" dirty="0">
              <a:solidFill>
                <a:srgbClr val="A0B419"/>
              </a:solidFill>
            </a:endParaRPr>
          </a:p>
        </p:txBody>
      </p:sp>
      <p:sp>
        <p:nvSpPr>
          <p:cNvPr id="8" name="Content Placeholder 8">
            <a:extLst>
              <a:ext uri="{FF2B5EF4-FFF2-40B4-BE49-F238E27FC236}">
                <a16:creationId xmlns:a16="http://schemas.microsoft.com/office/drawing/2014/main" id="{3FA67B4A-62E8-BD0B-825C-B05120090CF9}"/>
              </a:ext>
            </a:extLst>
          </p:cNvPr>
          <p:cNvSpPr txBox="1">
            <a:spLocks/>
          </p:cNvSpPr>
          <p:nvPr/>
        </p:nvSpPr>
        <p:spPr>
          <a:xfrm>
            <a:off x="2033885" y="2680598"/>
            <a:ext cx="7889768" cy="2874755"/>
          </a:xfrm>
          <a:prstGeom prst="rect">
            <a:avLst/>
          </a:prstGeom>
        </p:spPr>
        <p:txBody>
          <a:bodyPr vert="horz" lIns="91440" tIns="45720" rIns="91440" bIns="45720" rtlCol="0">
            <a:normAutofit/>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tx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sz="3500" b="1" dirty="0"/>
              <a:t>Safeguarding</a:t>
            </a:r>
          </a:p>
          <a:p>
            <a:pPr marL="342900" indent="-342900">
              <a:lnSpc>
                <a:spcPct val="100000"/>
              </a:lnSpc>
              <a:buFont typeface="Arial" panose="020B0604020202020204" pitchFamily="34" charset="0"/>
              <a:buChar char="•"/>
            </a:pPr>
            <a:r>
              <a:rPr lang="en-US" sz="3500" b="1" dirty="0"/>
              <a:t>Multi-agency working</a:t>
            </a:r>
          </a:p>
          <a:p>
            <a:pPr marL="342900" indent="-342900">
              <a:lnSpc>
                <a:spcPct val="100000"/>
              </a:lnSpc>
              <a:buFont typeface="Arial" panose="020B0604020202020204" pitchFamily="34" charset="0"/>
              <a:buChar char="•"/>
            </a:pPr>
            <a:r>
              <a:rPr lang="en-US" sz="3500" b="1" dirty="0"/>
              <a:t>Promoting educational outcomes</a:t>
            </a:r>
          </a:p>
          <a:p>
            <a:pPr marL="342900" indent="-342900">
              <a:lnSpc>
                <a:spcPct val="100000"/>
              </a:lnSpc>
              <a:buFont typeface="Arial" panose="020B0604020202020204" pitchFamily="34" charset="0"/>
              <a:buChar char="•"/>
            </a:pPr>
            <a:r>
              <a:rPr lang="en-US" sz="3500" b="1" dirty="0"/>
              <a:t>Supporting learning and/or well-being</a:t>
            </a:r>
            <a:endParaRPr lang="en-GB" sz="3500" dirty="0"/>
          </a:p>
        </p:txBody>
      </p:sp>
    </p:spTree>
    <p:extLst>
      <p:ext uri="{BB962C8B-B14F-4D97-AF65-F5344CB8AC3E}">
        <p14:creationId xmlns:p14="http://schemas.microsoft.com/office/powerpoint/2010/main" val="1282318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8">
            <a:extLst>
              <a:ext uri="{FF2B5EF4-FFF2-40B4-BE49-F238E27FC236}">
                <a16:creationId xmlns:a16="http://schemas.microsoft.com/office/drawing/2014/main" id="{D271702B-BB46-4F0C-8926-6892DF4305A6}"/>
              </a:ext>
            </a:extLst>
          </p:cNvPr>
          <p:cNvSpPr>
            <a:spLocks noGrp="1"/>
          </p:cNvSpPr>
          <p:nvPr>
            <p:ph sz="half" idx="1"/>
          </p:nvPr>
        </p:nvSpPr>
        <p:spPr>
          <a:xfrm>
            <a:off x="2140078" y="3758167"/>
            <a:ext cx="3542954" cy="1868662"/>
          </a:xfrm>
        </p:spPr>
        <p:txBody>
          <a:bodyPr>
            <a:noAutofit/>
          </a:bodyPr>
          <a:lstStyle/>
          <a:p>
            <a:pPr marL="0" indent="0" algn="ctr">
              <a:lnSpc>
                <a:spcPct val="100000"/>
              </a:lnSpc>
              <a:buNone/>
            </a:pPr>
            <a:r>
              <a:rPr lang="en-US" sz="5000" b="1" dirty="0"/>
              <a:t>Pupils with SEND</a:t>
            </a:r>
            <a:endParaRPr lang="en-GB" sz="5000" dirty="0"/>
          </a:p>
        </p:txBody>
      </p:sp>
      <p:sp>
        <p:nvSpPr>
          <p:cNvPr id="5" name="Title 10">
            <a:extLst>
              <a:ext uri="{FF2B5EF4-FFF2-40B4-BE49-F238E27FC236}">
                <a16:creationId xmlns:a16="http://schemas.microsoft.com/office/drawing/2014/main" id="{CB809173-9AD2-2C95-C5B0-96D03D3F9B9A}"/>
              </a:ext>
            </a:extLst>
          </p:cNvPr>
          <p:cNvSpPr>
            <a:spLocks noGrp="1"/>
          </p:cNvSpPr>
          <p:nvPr>
            <p:ph type="title"/>
          </p:nvPr>
        </p:nvSpPr>
        <p:spPr>
          <a:xfrm>
            <a:off x="1601849" y="1165419"/>
            <a:ext cx="8754035" cy="1559858"/>
          </a:xfrm>
        </p:spPr>
        <p:txBody>
          <a:bodyPr>
            <a:noAutofit/>
          </a:bodyPr>
          <a:lstStyle/>
          <a:p>
            <a:pPr algn="ctr"/>
            <a:r>
              <a:rPr kumimoji="0" lang="en-GB" sz="5000" b="1" i="0" u="none" strike="noStrike" kern="1200" cap="all" spc="0" normalizeH="0" baseline="0" noProof="0" dirty="0">
                <a:ln>
                  <a:noFill/>
                </a:ln>
                <a:solidFill>
                  <a:srgbClr val="A0B419"/>
                </a:solidFill>
                <a:effectLst/>
                <a:uLnTx/>
                <a:uFillTx/>
                <a:latin typeface="Avenir Next LT Pro"/>
                <a:ea typeface="+mj-ea"/>
                <a:cs typeface="+mj-cs"/>
              </a:rPr>
              <a:t>Inclusion starts with the words we use</a:t>
            </a:r>
            <a:endParaRPr lang="en-GB" sz="5000" dirty="0">
              <a:solidFill>
                <a:srgbClr val="A0B419"/>
              </a:solidFill>
              <a:latin typeface="Avenir Next LT Pro" panose="020B0504020202020204" pitchFamily="34" charset="0"/>
            </a:endParaRPr>
          </a:p>
        </p:txBody>
      </p:sp>
      <p:sp>
        <p:nvSpPr>
          <p:cNvPr id="6" name="Content Placeholder 8">
            <a:extLst>
              <a:ext uri="{FF2B5EF4-FFF2-40B4-BE49-F238E27FC236}">
                <a16:creationId xmlns:a16="http://schemas.microsoft.com/office/drawing/2014/main" id="{50AE3C7B-977A-8AC5-4D94-75C4B3F2FDBA}"/>
              </a:ext>
            </a:extLst>
          </p:cNvPr>
          <p:cNvSpPr txBox="1">
            <a:spLocks/>
          </p:cNvSpPr>
          <p:nvPr/>
        </p:nvSpPr>
        <p:spPr>
          <a:xfrm>
            <a:off x="6530544" y="3814010"/>
            <a:ext cx="3528439" cy="1868662"/>
          </a:xfrm>
          <a:prstGeom prst="rect">
            <a:avLst/>
          </a:prstGeom>
        </p:spPr>
        <p:txBody>
          <a:bodyPr vert="horz" lIns="91440" tIns="45720" rIns="91440" bIns="45720" rtlCol="0">
            <a:normAutofit/>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tx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5000" b="1" dirty="0"/>
              <a:t>SEND Pupils</a:t>
            </a:r>
            <a:endParaRPr lang="en-GB" sz="5000" dirty="0"/>
          </a:p>
        </p:txBody>
      </p:sp>
    </p:spTree>
    <p:extLst>
      <p:ext uri="{BB962C8B-B14F-4D97-AF65-F5344CB8AC3E}">
        <p14:creationId xmlns:p14="http://schemas.microsoft.com/office/powerpoint/2010/main" val="2870019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A5B24-4423-2E36-09BF-EF40493F15DA}"/>
              </a:ext>
            </a:extLst>
          </p:cNvPr>
          <p:cNvSpPr>
            <a:spLocks noGrp="1"/>
          </p:cNvSpPr>
          <p:nvPr>
            <p:ph type="title"/>
          </p:nvPr>
        </p:nvSpPr>
        <p:spPr/>
        <p:txBody>
          <a:bodyPr/>
          <a:lstStyle/>
          <a:p>
            <a:r>
              <a:rPr kumimoji="0" lang="en-GB" sz="4400" b="1" i="0" u="none" strike="noStrike" kern="1200" cap="all" spc="0" normalizeH="0" baseline="0" noProof="0" dirty="0">
                <a:ln>
                  <a:noFill/>
                </a:ln>
                <a:solidFill>
                  <a:srgbClr val="A0B419"/>
                </a:solidFill>
                <a:effectLst/>
                <a:uLnTx/>
                <a:uFillTx/>
                <a:latin typeface="Avenir Next LT Pro"/>
                <a:ea typeface="+mj-ea"/>
                <a:cs typeface="+mj-cs"/>
              </a:rPr>
              <a:t>language</a:t>
            </a:r>
            <a:endParaRPr lang="en-GB" dirty="0">
              <a:solidFill>
                <a:srgbClr val="A0B419"/>
              </a:solidFill>
            </a:endParaRPr>
          </a:p>
        </p:txBody>
      </p:sp>
      <p:sp>
        <p:nvSpPr>
          <p:cNvPr id="3" name="Content Placeholder 2">
            <a:extLst>
              <a:ext uri="{FF2B5EF4-FFF2-40B4-BE49-F238E27FC236}">
                <a16:creationId xmlns:a16="http://schemas.microsoft.com/office/drawing/2014/main" id="{D1A7F057-7BDB-81E5-64CA-8ED41B4FD93F}"/>
              </a:ext>
            </a:extLst>
          </p:cNvPr>
          <p:cNvSpPr>
            <a:spLocks noGrp="1"/>
          </p:cNvSpPr>
          <p:nvPr>
            <p:ph idx="1"/>
          </p:nvPr>
        </p:nvSpPr>
        <p:spPr>
          <a:xfrm>
            <a:off x="609600" y="1417638"/>
            <a:ext cx="10972800" cy="4818570"/>
          </a:xfrm>
        </p:spPr>
        <p:txBody>
          <a:bodyPr>
            <a:noAutofit/>
          </a:bodyPr>
          <a:lstStyle/>
          <a:p>
            <a:pPr defTabSz="914400">
              <a:lnSpc>
                <a:spcPct val="150000"/>
              </a:lnSpc>
              <a:spcBef>
                <a:spcPts val="0"/>
              </a:spcBef>
              <a:spcAft>
                <a:spcPts val="1200"/>
              </a:spcAft>
              <a:defRPr/>
            </a:pPr>
            <a:r>
              <a:rPr kumimoji="0" lang="en-US" sz="2300" b="1" i="0" u="none" strike="noStrike" kern="1200" cap="none" spc="0" normalizeH="0" baseline="0" noProof="0" dirty="0">
                <a:ln>
                  <a:noFill/>
                </a:ln>
                <a:effectLst/>
                <a:uLnTx/>
                <a:uFillTx/>
                <a:latin typeface="Avenir Next LT Pro"/>
                <a:ea typeface="+mn-ea"/>
                <a:cs typeface="+mn-cs"/>
              </a:rPr>
              <a:t>Children with SEND is more respectful that SEND pupils because it is person first and doesn’t define children by their challenges. </a:t>
            </a:r>
          </a:p>
          <a:p>
            <a:pPr defTabSz="914400">
              <a:lnSpc>
                <a:spcPct val="150000"/>
              </a:lnSpc>
              <a:spcBef>
                <a:spcPts val="0"/>
              </a:spcBef>
              <a:spcAft>
                <a:spcPts val="1200"/>
              </a:spcAft>
              <a:defRPr/>
            </a:pPr>
            <a:r>
              <a:rPr kumimoji="0" lang="en-US" sz="2300" b="1" i="0" u="none" strike="noStrike" kern="1200" cap="none" spc="0" normalizeH="0" baseline="0" noProof="0" dirty="0">
                <a:ln>
                  <a:noFill/>
                </a:ln>
                <a:effectLst/>
                <a:uLnTx/>
                <a:uFillTx/>
                <a:latin typeface="Avenir Next LT Pro"/>
                <a:ea typeface="+mn-ea"/>
                <a:cs typeface="+mn-cs"/>
              </a:rPr>
              <a:t>Inclusive language helps create a culture of belonging. </a:t>
            </a:r>
          </a:p>
          <a:p>
            <a:pPr defTabSz="914400">
              <a:lnSpc>
                <a:spcPct val="150000"/>
              </a:lnSpc>
              <a:spcBef>
                <a:spcPts val="0"/>
              </a:spcBef>
              <a:spcAft>
                <a:spcPts val="1200"/>
              </a:spcAft>
              <a:defRPr/>
            </a:pPr>
            <a:r>
              <a:rPr kumimoji="0" lang="en-US" sz="2300" b="1" i="0" u="none" strike="noStrike" kern="1200" cap="none" spc="0" normalizeH="0" baseline="0" noProof="0" dirty="0">
                <a:ln>
                  <a:noFill/>
                </a:ln>
                <a:effectLst/>
                <a:uLnTx/>
                <a:uFillTx/>
                <a:latin typeface="Avenir Next LT Pro"/>
                <a:ea typeface="+mn-ea"/>
                <a:cs typeface="+mn-cs"/>
              </a:rPr>
              <a:t>Language is powerful – about seeing potential and not limitations. Inclusive language is fundamental. </a:t>
            </a:r>
          </a:p>
          <a:p>
            <a:pPr defTabSz="914400">
              <a:lnSpc>
                <a:spcPct val="150000"/>
              </a:lnSpc>
              <a:spcBef>
                <a:spcPts val="0"/>
              </a:spcBef>
              <a:spcAft>
                <a:spcPts val="1200"/>
              </a:spcAft>
              <a:defRPr/>
            </a:pPr>
            <a:r>
              <a:rPr kumimoji="0" lang="en-US" sz="2300" b="1" i="0" u="none" strike="noStrike" kern="1200" cap="none" spc="0" normalizeH="0" baseline="0" noProof="0" dirty="0">
                <a:ln>
                  <a:noFill/>
                </a:ln>
                <a:effectLst/>
                <a:uLnTx/>
                <a:uFillTx/>
                <a:latin typeface="Avenir Next LT Pro"/>
                <a:ea typeface="+mn-ea"/>
                <a:cs typeface="+mn-cs"/>
              </a:rPr>
              <a:t>Ensure you have consistent and clear terminology in policies, meeting minutes, all conversations, teaching etc. Make it part of the culture at work. </a:t>
            </a:r>
            <a:endParaRPr kumimoji="0" lang="en-GB" sz="2300" b="0" i="0" u="none" strike="noStrike" kern="1200" cap="none" spc="0" normalizeH="0" baseline="0" noProof="0" dirty="0">
              <a:ln>
                <a:noFill/>
              </a:ln>
              <a:effectLst/>
              <a:uLnTx/>
              <a:uFillTx/>
              <a:latin typeface="Avenir Next LT Pro"/>
              <a:ea typeface="+mn-ea"/>
              <a:cs typeface="+mn-cs"/>
            </a:endParaRPr>
          </a:p>
        </p:txBody>
      </p:sp>
    </p:spTree>
    <p:extLst>
      <p:ext uri="{BB962C8B-B14F-4D97-AF65-F5344CB8AC3E}">
        <p14:creationId xmlns:p14="http://schemas.microsoft.com/office/powerpoint/2010/main" val="1253744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21DF207-2601-83E5-ACDF-63416AFFA99E}"/>
              </a:ext>
            </a:extLst>
          </p:cNvPr>
          <p:cNvSpPr txBox="1">
            <a:spLocks/>
          </p:cNvSpPr>
          <p:nvPr/>
        </p:nvSpPr>
        <p:spPr>
          <a:xfrm>
            <a:off x="2896836" y="431701"/>
            <a:ext cx="6594768" cy="344532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b="1" kern="1200">
                <a:solidFill>
                  <a:schemeClr val="tx1"/>
                </a:solidFill>
                <a:latin typeface="+mj-lt"/>
                <a:ea typeface="+mj-ea"/>
                <a:cs typeface="+mj-cs"/>
              </a:defRPr>
            </a:lvl1pPr>
          </a:lstStyle>
          <a:p>
            <a:r>
              <a:rPr lang="en-US" sz="7000" dirty="0"/>
              <a:t>Vulnerable groups</a:t>
            </a:r>
          </a:p>
        </p:txBody>
      </p:sp>
      <p:pic>
        <p:nvPicPr>
          <p:cNvPr id="6" name="Picture 5">
            <a:extLst>
              <a:ext uri="{FF2B5EF4-FFF2-40B4-BE49-F238E27FC236}">
                <a16:creationId xmlns:a16="http://schemas.microsoft.com/office/drawing/2014/main" id="{3CF660A5-B215-2208-4D70-BB1764EDF24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598257" y="3877028"/>
            <a:ext cx="4995486" cy="2549271"/>
          </a:xfrm>
          <a:prstGeom prst="rect">
            <a:avLst/>
          </a:prstGeom>
        </p:spPr>
      </p:pic>
    </p:spTree>
    <p:extLst>
      <p:ext uri="{BB962C8B-B14F-4D97-AF65-F5344CB8AC3E}">
        <p14:creationId xmlns:p14="http://schemas.microsoft.com/office/powerpoint/2010/main" val="15683673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09DCF94304FE4C900D20FD55C8D9CB" ma:contentTypeVersion="7" ma:contentTypeDescription="Create a new document." ma:contentTypeScope="" ma:versionID="c7a1ef4bcc2b0515866a0f075abf39eb">
  <xsd:schema xmlns:xsd="http://www.w3.org/2001/XMLSchema" xmlns:xs="http://www.w3.org/2001/XMLSchema" xmlns:p="http://schemas.microsoft.com/office/2006/metadata/properties" xmlns:ns2="b30475a1-552f-4f73-8aa4-178117961c01" targetNamespace="http://schemas.microsoft.com/office/2006/metadata/properties" ma:root="true" ma:fieldsID="22473e8139e4f1ba16433180bdf50697" ns2:_="">
    <xsd:import namespace="b30475a1-552f-4f73-8aa4-178117961c0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0475a1-552f-4f73-8aa4-178117961c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D47FBE-D412-4C2F-97A9-27C22F9A4A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0475a1-552f-4f73-8aa4-178117961c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E92C59C-AAA1-4C57-A2B9-092A0F45055A}">
  <ds:schemaRefs>
    <ds:schemaRef ds:uri="http://schemas.microsoft.com/office/2006/metadata/properties"/>
    <ds:schemaRef ds:uri="http://schemas.microsoft.com/office/infopath/2007/PartnerControls"/>
    <ds:schemaRef ds:uri="http://schemas.microsoft.com/office/2006/documentManagement/types"/>
    <ds:schemaRef ds:uri="http://purl.org/dc/dcmitype/"/>
    <ds:schemaRef ds:uri="11d7dfa7-68bf-4d7b-85e3-cfc91e21ee89"/>
    <ds:schemaRef ds:uri="http://purl.org/dc/elements/1.1/"/>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04F9F33D-3347-4010-8DA2-87C1F024A9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1054</Words>
  <Application>Microsoft Office PowerPoint</Application>
  <PresentationFormat>Widescreen</PresentationFormat>
  <Paragraphs>124</Paragraphs>
  <Slides>25</Slides>
  <Notes>18</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Inclusion Agenda within the new Ofsted Framework</vt:lpstr>
      <vt:lpstr>PowerPoint Presentation</vt:lpstr>
      <vt:lpstr>Key learning</vt:lpstr>
      <vt:lpstr>PowerPoint Presentation</vt:lpstr>
      <vt:lpstr>Ofsted definition of inclusion and belonging</vt:lpstr>
      <vt:lpstr>Responsibilities and expectations for inclusion</vt:lpstr>
      <vt:lpstr>Inclusion starts with the words we use</vt:lpstr>
      <vt:lpstr>language</vt:lpstr>
      <vt:lpstr>PowerPoint Presentation</vt:lpstr>
      <vt:lpstr>The Ofsted framework</vt:lpstr>
      <vt:lpstr>PowerPoint Presentation</vt:lpstr>
      <vt:lpstr>PowerPoint Presentation</vt:lpstr>
      <vt:lpstr>PowerPoint Presentation</vt:lpstr>
      <vt:lpstr>PowerPoint Presentation</vt:lpstr>
      <vt:lpstr>Partnerships</vt:lpstr>
      <vt:lpstr>Who?</vt:lpstr>
      <vt:lpstr>PowerPoint Presentation</vt:lpstr>
      <vt:lpstr>Education of vulnerable pupils</vt:lpstr>
      <vt:lpstr>PowerPoint Presentation</vt:lpstr>
      <vt:lpstr>PowerPoint Presentation</vt:lpstr>
      <vt:lpstr>PowerPoint Presentation</vt:lpstr>
      <vt:lpstr>PowerPoint Presentation</vt:lpstr>
      <vt:lpstr>PowerPoint Presentation</vt:lpstr>
      <vt:lpstr>PowerPoint Presentation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Neil2</dc:creator>
  <cp:lastModifiedBy>Anna Coney</cp:lastModifiedBy>
  <cp:revision>37</cp:revision>
  <dcterms:created xsi:type="dcterms:W3CDTF">2020-10-29T15:13:27Z</dcterms:created>
  <dcterms:modified xsi:type="dcterms:W3CDTF">2026-05-04T20:10:43Z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0x0101004209DCF94304FE4C900D20FD55C8D9CB</vt:lpwstr>
  </property>
</Properties>
</file>