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95" r:id="rId5"/>
  </p:sldMasterIdLst>
  <p:notesMasterIdLst>
    <p:notesMasterId r:id="rId10"/>
  </p:notesMasterIdLst>
  <p:sldIdLst>
    <p:sldId id="260" r:id="rId6"/>
    <p:sldId id="2363" r:id="rId7"/>
    <p:sldId id="2362" r:id="rId8"/>
    <p:sldId id="23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65754D-B10B-435D-9108-DBD4B68547B7}">
          <p14:sldIdLst>
            <p14:sldId id="260"/>
            <p14:sldId id="2363"/>
            <p14:sldId id="2362"/>
            <p14:sldId id="2364"/>
          </p14:sldIdLst>
        </p14:section>
        <p14:section name="Default Section" id="{39B68EBA-8B30-4BC4-A152-FCDC851EF1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DBC7F-CA70-08CD-9BC0-9984B00396CC}" name="Amanda Wright" initials="AW" userId="S::amandaw@nasen.org.uk::88a22b1f-655f-4225-a2f1-d6d8f7972c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a:srgbClr val="043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2CA19-B3C4-4812-A461-7FA705867C62}" v="10" dt="2025-11-11T11:47:58.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5268" autoAdjust="0"/>
  </p:normalViewPr>
  <p:slideViewPr>
    <p:cSldViewPr snapToGrid="0">
      <p:cViewPr varScale="1">
        <p:scale>
          <a:sx n="80" d="100"/>
          <a:sy n="80" d="100"/>
        </p:scale>
        <p:origin x="1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7A63B-791D-4E28-94FA-1F8D3AB46E0B}" type="datetimeFigureOut">
              <a:rPr lang="en-GB" smtClean="0"/>
              <a:t>04/05/2026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3B7A0-F991-4B83-81FD-6539823E5311}" type="slidenum">
              <a:rPr lang="en-GB" smtClean="0"/>
              <a:t>‹#›</a:t>
            </a:fld>
            <a:endParaRPr lang="en-GB"/>
          </a:p>
        </p:txBody>
      </p:sp>
    </p:spTree>
    <p:extLst>
      <p:ext uri="{BB962C8B-B14F-4D97-AF65-F5344CB8AC3E}">
        <p14:creationId xmlns:p14="http://schemas.microsoft.com/office/powerpoint/2010/main" val="294718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SEND Workforce Development project continues to be accessed by staff in schools across Lincolnshire.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2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 reminder that any member of staff who has an account on the Lincolnshire Safeguarding Children Partnership platform, should be able to see and access all of the modules that have gone live when they sign into the platform.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90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Next stage of the project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6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Induction Tier modules are available to parents for free. If you would like a flyer about the content that you can send to parents and </a:t>
            </a:r>
            <a:r>
              <a:rPr lang="en-US" baseline="0" err="1"/>
              <a:t>carers</a:t>
            </a:r>
            <a:r>
              <a:rPr lang="en-US" baseline="0"/>
              <a:t>, please contact Chris on the email address at the bottom of the slide. We are really looking to promote this content to as many parents as possible.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17530-7A66-0C4B-8A0C-42BFE1DEF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6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108E-45E2-8FB8-9FDE-1E6776D8A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EBC466-2CCE-3CD1-2BE1-2677CAD5F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B66B6F8C-C500-304B-2A0A-11B4FB33A0E6}"/>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529B8F2-833A-556D-095C-E950A5D7209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D447B4B-89D4-C215-71CC-97AB1BB5A46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sign&#10;&#10;Description automatically generated">
            <a:extLst>
              <a:ext uri="{FF2B5EF4-FFF2-40B4-BE49-F238E27FC236}">
                <a16:creationId xmlns:a16="http://schemas.microsoft.com/office/drawing/2014/main" id="{7405D6ED-4A9E-F5F1-9307-7D5992D74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7" y="6174748"/>
            <a:ext cx="1573865" cy="53511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82ABDA1C-0E16-9765-B6F2-7F1FC24518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047000"/>
            <a:ext cx="857148" cy="662862"/>
          </a:xfrm>
          <a:prstGeom prst="rect">
            <a:avLst/>
          </a:prstGeom>
        </p:spPr>
      </p:pic>
      <p:pic>
        <p:nvPicPr>
          <p:cNvPr id="12" name="Picture 11" descr="A close up of a logo&#10;&#10;Description automatically generated">
            <a:extLst>
              <a:ext uri="{FF2B5EF4-FFF2-40B4-BE49-F238E27FC236}">
                <a16:creationId xmlns:a16="http://schemas.microsoft.com/office/drawing/2014/main" id="{5393AE3D-AA11-B100-C03D-7F0274C5AD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246303"/>
            <a:ext cx="1458389" cy="463559"/>
          </a:xfrm>
          <a:prstGeom prst="rect">
            <a:avLst/>
          </a:prstGeom>
        </p:spPr>
      </p:pic>
    </p:spTree>
    <p:extLst>
      <p:ext uri="{BB962C8B-B14F-4D97-AF65-F5344CB8AC3E}">
        <p14:creationId xmlns:p14="http://schemas.microsoft.com/office/powerpoint/2010/main" val="319909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A887-FF2F-C034-FE62-0BBC40918E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9A1CF7-9A69-8077-4334-9F72EB235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91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90EE7-53C1-5987-0C36-7553F21A9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40566-BBE4-7875-DCC8-B85F9F690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521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1C9F-1957-6B4E-BEAC-BED1D479E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ED10C-6B75-AE42-849A-3EC020B99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F7A38-B077-AB4E-8348-85D3EB13F842}"/>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75488C42-6C71-BC49-8F3E-281DA12A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7D5F-AEEA-1443-B3BD-CDB48CAC15DB}"/>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7873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731C-CABA-CD4A-9844-6BEC16767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AE269-CC97-AC40-B968-80FBD281A5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755F-D942-9D46-A6E4-9F131A80D575}"/>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9EA63B98-EA09-9C4C-889D-854AC5A4D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9104B-23C5-264D-A8BB-CE023973E6F0}"/>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893240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20F6-895E-9347-9209-CEF84B7EE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48C3F-0FFA-2049-A8BC-94C1DB8BD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A43A5-AE97-F54F-8736-4F6A0EA501B2}"/>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9E723F29-DBED-3141-A76F-74B07C65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A2A5-9C54-164F-AD9C-190C774DC65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12221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D056-8CE5-044A-886B-C5A6F4699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92DAE-E7F1-C441-80E5-0102A00736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09393-2054-D545-807B-2BC218CB87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23B10-4FCA-E449-B6FA-37E013AB74F0}"/>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6" name="Footer Placeholder 5">
            <a:extLst>
              <a:ext uri="{FF2B5EF4-FFF2-40B4-BE49-F238E27FC236}">
                <a16:creationId xmlns:a16="http://schemas.microsoft.com/office/drawing/2014/main" id="{C1B46073-BB6D-AA45-BEAA-CF8BD3255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9CDE1-41A9-C843-AA73-BDBD983B0D4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052274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852-2A95-3E4C-A3E6-4B9270583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282D-28A8-6941-9355-207425DAC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9384B9-E58D-274E-B498-5A7235BAE3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1F9D-3C54-0B48-A8AE-7CA43515C6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3C0CD-7795-5C40-A769-F59E2F4619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3EE03B-DDB8-5648-9D67-067C0398A386}"/>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8" name="Footer Placeholder 7">
            <a:extLst>
              <a:ext uri="{FF2B5EF4-FFF2-40B4-BE49-F238E27FC236}">
                <a16:creationId xmlns:a16="http://schemas.microsoft.com/office/drawing/2014/main" id="{98509128-831A-B04C-9A0C-24F55084F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9AF-F201-B54C-99E2-712EBB22C8FF}"/>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215610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8089-DA19-4A4B-AB45-04AA49E6A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8AD3-057D-7247-9A8C-7B70955966A3}"/>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4" name="Footer Placeholder 3">
            <a:extLst>
              <a:ext uri="{FF2B5EF4-FFF2-40B4-BE49-F238E27FC236}">
                <a16:creationId xmlns:a16="http://schemas.microsoft.com/office/drawing/2014/main" id="{DD06C835-2BA9-9B45-8942-A9CC6A00A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41DF7-95B3-8F4B-A384-63DCB99A2ECD}"/>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57794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88994-EAEC-7249-8E85-CE2F803ECE1B}"/>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3" name="Footer Placeholder 2">
            <a:extLst>
              <a:ext uri="{FF2B5EF4-FFF2-40B4-BE49-F238E27FC236}">
                <a16:creationId xmlns:a16="http://schemas.microsoft.com/office/drawing/2014/main" id="{9EDD3760-553C-BC44-8CC7-05C620719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3ABD-3EA8-2B40-9700-A36F3DD32086}"/>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394034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DEDD-5A5C-6042-97AB-8008FD147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BAB34-668D-0D4D-A0BC-FEEE5C21C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4B6D6-8CE0-2F43-9FC3-DB033382B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1495F-DD35-7E43-BEB7-9247C0735384}"/>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6" name="Footer Placeholder 5">
            <a:extLst>
              <a:ext uri="{FF2B5EF4-FFF2-40B4-BE49-F238E27FC236}">
                <a16:creationId xmlns:a16="http://schemas.microsoft.com/office/drawing/2014/main" id="{AED76BF0-47C9-484B-9818-58E7BDA8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10E25-6FFA-8A4E-9788-448DCFF983FE}"/>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57831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47B0-8570-689D-9831-A6321DAA9D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E70C2-DB07-7E46-3C39-9B9E66F42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sign&#10;&#10;Description automatically generated">
            <a:extLst>
              <a:ext uri="{FF2B5EF4-FFF2-40B4-BE49-F238E27FC236}">
                <a16:creationId xmlns:a16="http://schemas.microsoft.com/office/drawing/2014/main" id="{F9EB2FD4-E676-68D8-4A6E-B784FED71D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0254910E-B1A8-A5DD-C757-3C26A7203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437D0BC4-0ED8-8C6F-D783-66DAFC4DDD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A2743CB7-4917-240E-DE0A-8712104E842E}"/>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2A878E-FA8E-C8E7-76D3-B206A5639EEB}"/>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A297FF9-FAB7-4FCA-93F4-1DAD1BBD31B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397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B025-ACF1-A945-BAC6-D3EB7BF28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4B238F-18D3-8C4F-9436-E6DD8821F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D780B-BC82-8F47-A462-01227C3A5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BD1390-1592-7F4E-9895-262F248A3DD9}"/>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6" name="Footer Placeholder 5">
            <a:extLst>
              <a:ext uri="{FF2B5EF4-FFF2-40B4-BE49-F238E27FC236}">
                <a16:creationId xmlns:a16="http://schemas.microsoft.com/office/drawing/2014/main" id="{2A100521-FEB5-0A47-81F3-0F3E28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7CE7D-E40E-E14A-9A39-77B8153B891C}"/>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86426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903-466B-8E43-8A0C-E64E04F7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0E00A6-1118-6549-89AD-A222D59B07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25F-EFAF-7446-9EE7-EEC21DA34932}"/>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94E14A63-2005-9647-AD96-216176C3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CA25-220A-FA42-B291-AADD82F40D64}"/>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4056081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4EB09-1AC2-E348-84AE-57E34F9EF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0C733-D3A0-7846-89FF-2D476ECF6B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1275-623B-A241-85E5-D7EAF309D199}"/>
              </a:ext>
            </a:extLst>
          </p:cNvPr>
          <p:cNvSpPr>
            <a:spLocks noGrp="1"/>
          </p:cNvSpPr>
          <p:nvPr>
            <p:ph type="dt" sz="half" idx="10"/>
          </p:nvPr>
        </p:nvSpPr>
        <p:spPr/>
        <p:txBody>
          <a:body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BF17C168-7379-3549-82C1-DB936E753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DF47-4FB1-5C46-9438-EFC0F2D096E1}"/>
              </a:ext>
            </a:extLst>
          </p:cNvPr>
          <p:cNvSpPr>
            <a:spLocks noGrp="1"/>
          </p:cNvSpPr>
          <p:nvPr>
            <p:ph type="sldNum" sz="quarter" idx="12"/>
          </p:nvPr>
        </p:nvSpPr>
        <p:spPr/>
        <p:txBody>
          <a:bodyPr/>
          <a:lstStyle/>
          <a:p>
            <a:fld id="{3D9AA398-7739-5B44-9E9A-131B3F53E007}" type="slidenum">
              <a:rPr lang="en-US" smtClean="0"/>
              <a:t>‹#›</a:t>
            </a:fld>
            <a:endParaRPr lang="en-US"/>
          </a:p>
        </p:txBody>
      </p:sp>
    </p:spTree>
    <p:extLst>
      <p:ext uri="{BB962C8B-B14F-4D97-AF65-F5344CB8AC3E}">
        <p14:creationId xmlns:p14="http://schemas.microsoft.com/office/powerpoint/2010/main" val="13377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B7A-C2F5-B6EB-8CAD-83F1C9230E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B6269-CA41-0A2D-3B7A-084794B05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close up of a sign&#10;&#10;Description automatically generated">
            <a:extLst>
              <a:ext uri="{FF2B5EF4-FFF2-40B4-BE49-F238E27FC236}">
                <a16:creationId xmlns:a16="http://schemas.microsoft.com/office/drawing/2014/main" id="{4641D98D-7FDF-6D68-C47E-3380E65C6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3F5462B7-B63E-8807-A82C-FEA01F353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9" name="Picture 8" descr="A close up of a logo&#10;&#10;Description automatically generated">
            <a:extLst>
              <a:ext uri="{FF2B5EF4-FFF2-40B4-BE49-F238E27FC236}">
                <a16:creationId xmlns:a16="http://schemas.microsoft.com/office/drawing/2014/main" id="{210AEBDB-562A-AC53-B5A9-D98EEEF7C1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0" name="Rectangle 9">
            <a:extLst>
              <a:ext uri="{FF2B5EF4-FFF2-40B4-BE49-F238E27FC236}">
                <a16:creationId xmlns:a16="http://schemas.microsoft.com/office/drawing/2014/main" id="{EBB53572-882B-19E3-5A3E-32026BD893B3}"/>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E79D162-AB3F-26B4-11CF-5ECB1F50DDC7}"/>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A2F9DB-4667-FBBD-4CB7-DC516F9F3044}"/>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79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C04-91E3-2CF8-E0EA-41889522E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877B-D4D9-B9A7-89B3-14D4CA22C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4B3968-8BA7-4A4B-0CF1-3AB2317042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close up of a sign&#10;&#10;Description automatically generated">
            <a:extLst>
              <a:ext uri="{FF2B5EF4-FFF2-40B4-BE49-F238E27FC236}">
                <a16:creationId xmlns:a16="http://schemas.microsoft.com/office/drawing/2014/main" id="{6D97BA7C-53F1-A5D5-57FA-E671AB053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9" name="Picture 8" descr="A picture containing computer&#10;&#10;Description automatically generated">
            <a:extLst>
              <a:ext uri="{FF2B5EF4-FFF2-40B4-BE49-F238E27FC236}">
                <a16:creationId xmlns:a16="http://schemas.microsoft.com/office/drawing/2014/main" id="{916E4A7E-57E8-C45C-7498-083A6F764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0" name="Picture 9" descr="A close up of a logo&#10;&#10;Description automatically generated">
            <a:extLst>
              <a:ext uri="{FF2B5EF4-FFF2-40B4-BE49-F238E27FC236}">
                <a16:creationId xmlns:a16="http://schemas.microsoft.com/office/drawing/2014/main" id="{9AEAC44E-EC9A-AC6B-6703-E17A9D76F3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1" name="Rectangle 10">
            <a:extLst>
              <a:ext uri="{FF2B5EF4-FFF2-40B4-BE49-F238E27FC236}">
                <a16:creationId xmlns:a16="http://schemas.microsoft.com/office/drawing/2014/main" id="{7063D1A9-C42D-3D59-A38D-1D4CAFA59F3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F38CCEB-AFF4-152F-2DE7-2467A596455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E5925E-3DA3-3142-D9E8-35BA945D1D01}"/>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712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23A2-9A33-13DD-9E00-D398B0EF1D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1DE3B-74D7-E616-79F8-AA71DF1F8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45D2-616F-E341-9CFA-175E49FFF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3EDEF4-6BEC-5E92-3695-F2AA2409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8C96A-D369-CA26-EB37-32AF488422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close up of a sign&#10;&#10;Description automatically generated">
            <a:extLst>
              <a:ext uri="{FF2B5EF4-FFF2-40B4-BE49-F238E27FC236}">
                <a16:creationId xmlns:a16="http://schemas.microsoft.com/office/drawing/2014/main" id="{272F1F92-DD18-2FF2-CC48-83B092951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9068" y="6266774"/>
            <a:ext cx="1303200" cy="443088"/>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FEDE800B-3BA2-A85B-6A7E-04338BCDA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64" y="6160996"/>
            <a:ext cx="709740" cy="548866"/>
          </a:xfrm>
          <a:prstGeom prst="rect">
            <a:avLst/>
          </a:prstGeom>
        </p:spPr>
      </p:pic>
      <p:pic>
        <p:nvPicPr>
          <p:cNvPr id="12" name="Picture 11" descr="A close up of a logo&#10;&#10;Description automatically generated">
            <a:extLst>
              <a:ext uri="{FF2B5EF4-FFF2-40B4-BE49-F238E27FC236}">
                <a16:creationId xmlns:a16="http://schemas.microsoft.com/office/drawing/2014/main" id="{4F74DFDC-E021-9F36-FC58-DABB5AD14D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9679" y="6326023"/>
            <a:ext cx="1207583" cy="383839"/>
          </a:xfrm>
          <a:prstGeom prst="rect">
            <a:avLst/>
          </a:prstGeom>
        </p:spPr>
      </p:pic>
      <p:sp>
        <p:nvSpPr>
          <p:cNvPr id="13" name="Rectangle 12">
            <a:extLst>
              <a:ext uri="{FF2B5EF4-FFF2-40B4-BE49-F238E27FC236}">
                <a16:creationId xmlns:a16="http://schemas.microsoft.com/office/drawing/2014/main" id="{0AA16D88-EF97-A766-019C-5398139A1E79}"/>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3EF4C9-26D2-DCCC-7CAB-AD6EA558E08A}"/>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B1140D-DF20-2A26-8905-534BB694A676}"/>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92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28B7-B4EB-5E74-1FF1-0A405C75E112}"/>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B32BFA6-97CF-76C9-48ED-123DD3B02210}"/>
              </a:ext>
            </a:extLst>
          </p:cNvPr>
          <p:cNvSpPr/>
          <p:nvPr userDrawn="1"/>
        </p:nvSpPr>
        <p:spPr>
          <a:xfrm>
            <a:off x="0" y="0"/>
            <a:ext cx="191966" cy="6858000"/>
          </a:xfrm>
          <a:prstGeom prst="rect">
            <a:avLst/>
          </a:prstGeom>
          <a:solidFill>
            <a:srgbClr val="036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5FEF59B-7FB9-4415-70D9-6F81EF10C6A3}"/>
              </a:ext>
            </a:extLst>
          </p:cNvPr>
          <p:cNvSpPr/>
          <p:nvPr userDrawn="1"/>
        </p:nvSpPr>
        <p:spPr>
          <a:xfrm>
            <a:off x="383932" y="1"/>
            <a:ext cx="191966" cy="6857999"/>
          </a:xfrm>
          <a:prstGeom prst="rect">
            <a:avLst/>
          </a:prstGeom>
          <a:solidFill>
            <a:srgbClr val="2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9DAEBC9-8BB1-D2A9-4B38-685A2E48A3F3}"/>
              </a:ext>
            </a:extLst>
          </p:cNvPr>
          <p:cNvSpPr/>
          <p:nvPr userDrawn="1"/>
        </p:nvSpPr>
        <p:spPr>
          <a:xfrm>
            <a:off x="191966" y="2"/>
            <a:ext cx="191966" cy="6857998"/>
          </a:xfrm>
          <a:prstGeom prst="rect">
            <a:avLst/>
          </a:prstGeom>
          <a:solidFill>
            <a:srgbClr val="CC0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477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93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930C-544E-6DBB-FB39-486886F22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AC784-34BA-9BB9-294B-D00514904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B07358-D38C-7407-5A22-316207E1D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872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54A0-0D5F-5987-1A72-E908E298E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CF6AB2-A088-457D-BBDF-F4CAC6A4D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0D29990-059E-12C3-F0D9-7C65C01F5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927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FA917-556B-09E0-99B1-48757A789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3B159-853E-0708-F8AE-7E545DD93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B00F30D-0881-C0B2-1588-6446BF8B3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E00E-8745-4564-857B-A06E93E44804}" type="slidenum">
              <a:rPr lang="en-GB" smtClean="0"/>
              <a:t>‹#›</a:t>
            </a:fld>
            <a:endParaRPr lang="en-GB"/>
          </a:p>
        </p:txBody>
      </p:sp>
    </p:spTree>
    <p:extLst>
      <p:ext uri="{BB962C8B-B14F-4D97-AF65-F5344CB8AC3E}">
        <p14:creationId xmlns:p14="http://schemas.microsoft.com/office/powerpoint/2010/main" val="23964762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9BF72-4032-A44F-8537-B65947D7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64ACB-0D54-CB42-81E9-AD5AFE860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95BE-D678-DD48-8DAE-418C5F3AB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3019-3CAA-3E4E-A7F3-2F915E438735}" type="datetimeFigureOut">
              <a:rPr lang="en-US" smtClean="0"/>
              <a:t>5/4/2026</a:t>
            </a:fld>
            <a:endParaRPr lang="en-US"/>
          </a:p>
        </p:txBody>
      </p:sp>
      <p:sp>
        <p:nvSpPr>
          <p:cNvPr id="5" name="Footer Placeholder 4">
            <a:extLst>
              <a:ext uri="{FF2B5EF4-FFF2-40B4-BE49-F238E27FC236}">
                <a16:creationId xmlns:a16="http://schemas.microsoft.com/office/drawing/2014/main" id="{C301BEB7-4ECB-E342-A3A9-9252BC106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2FFEC-FC7D-434F-9138-41B108756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AA398-7739-5B44-9E9A-131B3F53E007}" type="slidenum">
              <a:rPr lang="en-US" smtClean="0"/>
              <a:t>‹#›</a:t>
            </a:fld>
            <a:endParaRPr lang="en-US"/>
          </a:p>
        </p:txBody>
      </p:sp>
    </p:spTree>
    <p:extLst>
      <p:ext uri="{BB962C8B-B14F-4D97-AF65-F5344CB8AC3E}">
        <p14:creationId xmlns:p14="http://schemas.microsoft.com/office/powerpoint/2010/main" val="6272204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Gill Sans" charset="0"/>
                <a:ea typeface="Gill Sans" charset="0"/>
                <a:cs typeface="Gill Sans" charset="0"/>
              </a:rPr>
              <a:t>SEND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Gill Sans" charset="0"/>
                <a:ea typeface="Gill Sans" charset="0"/>
                <a:cs typeface="Gill Sans" charset="0"/>
              </a:rPr>
              <a:t>Scan the QR code to register for </a:t>
            </a:r>
            <a:r>
              <a:rPr kumimoji="0" lang="en-US" sz="3600" b="0" i="1" u="none" strike="noStrike" kern="1200" cap="none" spc="0" normalizeH="0" baseline="0" noProof="0">
                <a:ln>
                  <a:noFill/>
                </a:ln>
                <a:solidFill>
                  <a:srgbClr val="00B050"/>
                </a:solidFill>
                <a:effectLst/>
                <a:uLnTx/>
                <a:uFillTx/>
                <a:latin typeface="Gill Sans" charset="0"/>
                <a:ea typeface="Gill Sans" charset="0"/>
                <a:cs typeface="Gill Sans" charset="0"/>
              </a:rPr>
              <a:t>FREE!</a:t>
            </a:r>
          </a:p>
        </p:txBody>
      </p:sp>
      <p:sp>
        <p:nvSpPr>
          <p:cNvPr id="14" name="Oval 13"/>
          <p:cNvSpPr/>
          <p:nvPr/>
        </p:nvSpPr>
        <p:spPr>
          <a:xfrm>
            <a:off x="6403737" y="4132416"/>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9297868" y="1621594"/>
            <a:ext cx="2340244" cy="226275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p:nvSpPr>
        <p:spPr>
          <a:xfrm>
            <a:off x="6403737" y="1574223"/>
            <a:ext cx="2340244" cy="230010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256504" y="2060472"/>
            <a:ext cx="258340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16,500+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Modules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completed</a:t>
            </a:r>
          </a:p>
        </p:txBody>
      </p:sp>
      <p:sp>
        <p:nvSpPr>
          <p:cNvPr id="9" name="TextBox 8"/>
          <p:cNvSpPr txBox="1"/>
          <p:nvPr/>
        </p:nvSpPr>
        <p:spPr>
          <a:xfrm>
            <a:off x="9704698" y="1968141"/>
            <a:ext cx="152658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346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Gill Sans MT" charset="0"/>
                <a:ea typeface="Gill Sans MT" charset="0"/>
                <a:cs typeface="Gill Sans MT" charset="0"/>
              </a:rPr>
              <a:t>Lincs</a:t>
            </a: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charset="0"/>
                <a:ea typeface="Gill Sans MT" charset="0"/>
                <a:cs typeface="Gill Sans MT" charset="0"/>
              </a:rPr>
              <a:t>engaged</a:t>
            </a:r>
          </a:p>
        </p:txBody>
      </p:sp>
      <p:sp>
        <p:nvSpPr>
          <p:cNvPr id="11" name="TextBox 10"/>
          <p:cNvSpPr txBox="1"/>
          <p:nvPr/>
        </p:nvSpPr>
        <p:spPr>
          <a:xfrm>
            <a:off x="6663333" y="4461194"/>
            <a:ext cx="182105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Gill Sans MT" charset="0"/>
                <a:ea typeface="Gill Sans MT" charset="0"/>
                <a:cs typeface="Gill Sans MT" charset="0"/>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Gill Sans MT" charset="0"/>
                <a:cs typeface="Gill Sans MT" charset="0"/>
              </a:rPr>
              <a:t>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Gill Sans MT" charset="0"/>
                <a:cs typeface="Gill Sans MT" charset="0"/>
              </a:rPr>
              <a:t>rate</a:t>
            </a:r>
          </a:p>
        </p:txBody>
      </p:sp>
      <p:sp>
        <p:nvSpPr>
          <p:cNvPr id="16" name="Oval 15"/>
          <p:cNvSpPr/>
          <p:nvPr/>
        </p:nvSpPr>
        <p:spPr>
          <a:xfrm>
            <a:off x="9297868" y="4132415"/>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9704698" y="4461193"/>
            <a:ext cx="152658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Gill Sans MT" charset="0"/>
                <a:ea typeface="Gill Sans MT" charset="0"/>
                <a:cs typeface="Gill Sans MT" charset="0"/>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charset="0"/>
                <a:ea typeface="Gill Sans MT" charset="0"/>
                <a:cs typeface="Gill Sans MT" charset="0"/>
              </a:rPr>
              <a:t>Average mins per module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3" y="1855165"/>
            <a:ext cx="4272643" cy="4272643"/>
          </a:xfrm>
          <a:prstGeom prst="rect">
            <a:avLst/>
          </a:prstGeom>
        </p:spPr>
      </p:pic>
      <p:sp>
        <p:nvSpPr>
          <p:cNvPr id="18" name="TextBox 17"/>
          <p:cNvSpPr txBox="1"/>
          <p:nvPr/>
        </p:nvSpPr>
        <p:spPr>
          <a:xfrm>
            <a:off x="160504" y="6448092"/>
            <a:ext cx="11870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Gill Sans" charset="0"/>
                <a:ea typeface="Gill Sans" charset="0"/>
                <a:cs typeface="Gill Sans" charset="0"/>
              </a:rPr>
              <a:t>chris.lincoln@learnsendhub.co.uk</a:t>
            </a:r>
            <a:r>
              <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rPr>
              <a:t> | </a:t>
            </a:r>
            <a:r>
              <a:rPr kumimoji="0" lang="en-US" sz="2000" b="0" i="0" u="none" strike="noStrike" kern="1200" cap="none" spc="0" normalizeH="0" baseline="0" noProof="0" dirty="0" err="1">
                <a:ln>
                  <a:noFill/>
                </a:ln>
                <a:solidFill>
                  <a:prstClr val="white"/>
                </a:solidFill>
                <a:effectLst/>
                <a:uLnTx/>
                <a:uFillTx/>
                <a:latin typeface="Gill Sans" charset="0"/>
                <a:ea typeface="Gill Sans" charset="0"/>
                <a:cs typeface="Gill Sans" charset="0"/>
              </a:rPr>
              <a:t>sendworkforcedevelopment.my.canva.site</a:t>
            </a:r>
            <a:endPar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endParaRPr>
          </a:p>
        </p:txBody>
      </p:sp>
    </p:spTree>
    <p:extLst>
      <p:ext uri="{BB962C8B-B14F-4D97-AF65-F5344CB8AC3E}">
        <p14:creationId xmlns:p14="http://schemas.microsoft.com/office/powerpoint/2010/main" val="1323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0504" y="6448092"/>
            <a:ext cx="11870991" cy="707886"/>
          </a:xfrm>
          <a:prstGeom prst="rect">
            <a:avLst/>
          </a:prstGeom>
          <a:noFill/>
        </p:spPr>
        <p:txBody>
          <a:bodyPr wrap="square" rtlCol="0">
            <a:spAutoFit/>
          </a:bodyPr>
          <a:lstStyle/>
          <a:p>
            <a:pPr algn="ctr">
              <a:defRPr/>
            </a:pPr>
            <a:r>
              <a:rPr lang="en-US" sz="2000" dirty="0" err="1">
                <a:solidFill>
                  <a:prstClr val="white"/>
                </a:solidFill>
                <a:latin typeface="Gill Sans" charset="0"/>
                <a:ea typeface="Gill Sans" charset="0"/>
                <a:cs typeface="Gill Sans" charset="0"/>
              </a:rPr>
              <a:t>chris.lincoln@learnsendhub.co.uk</a:t>
            </a:r>
            <a:r>
              <a:rPr lang="en-US" sz="2000" dirty="0">
                <a:solidFill>
                  <a:prstClr val="white"/>
                </a:solidFill>
                <a:latin typeface="Gill Sans" charset="0"/>
                <a:ea typeface="Gill Sans" charset="0"/>
                <a:cs typeface="Gill Sans" charset="0"/>
              </a:rPr>
              <a:t> | </a:t>
            </a:r>
            <a:r>
              <a:rPr lang="en-US" sz="2000" dirty="0" err="1">
                <a:solidFill>
                  <a:prstClr val="white"/>
                </a:solidFill>
                <a:latin typeface="Gill Sans" charset="0"/>
                <a:ea typeface="Gill Sans" charset="0"/>
                <a:cs typeface="Gill Sans" charset="0"/>
              </a:rPr>
              <a:t>sendworkforcedevelopment.my.canva.site</a:t>
            </a:r>
            <a:endParaRPr lang="en-US" sz="2000" dirty="0">
              <a:solidFill>
                <a:prstClr val="white"/>
              </a:solidFill>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endParaRPr>
          </a:p>
        </p:txBody>
      </p:sp>
      <p:sp>
        <p:nvSpPr>
          <p:cNvPr id="11" name="TextBox 10"/>
          <p:cNvSpPr txBox="1"/>
          <p:nvPr/>
        </p:nvSpPr>
        <p:spPr>
          <a:xfrm>
            <a:off x="321009" y="284568"/>
            <a:ext cx="118709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Gill Sans" charset="0"/>
                <a:ea typeface="Gill Sans" charset="0"/>
                <a:cs typeface="Gill Sans" charset="0"/>
              </a:rPr>
              <a:t>SEND Workforce Development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28" y="907023"/>
            <a:ext cx="8328248" cy="35264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880" y="4516863"/>
            <a:ext cx="6613375" cy="1915779"/>
          </a:xfrm>
          <a:prstGeom prst="rect">
            <a:avLst/>
          </a:prstGeom>
        </p:spPr>
      </p:pic>
      <p:sp>
        <p:nvSpPr>
          <p:cNvPr id="8" name="Oval Callout 7"/>
          <p:cNvSpPr/>
          <p:nvPr/>
        </p:nvSpPr>
        <p:spPr>
          <a:xfrm>
            <a:off x="515906" y="4622672"/>
            <a:ext cx="3950646" cy="163626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19578" y="4874587"/>
            <a:ext cx="35433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 very clear and concise toolkit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of strategies. I enjoyed working through the scenarios and the downloadable content”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007" y="1774384"/>
            <a:ext cx="2466248" cy="2466248"/>
          </a:xfrm>
          <a:prstGeom prst="rect">
            <a:avLst/>
          </a:prstGeom>
        </p:spPr>
      </p:pic>
    </p:spTree>
    <p:extLst>
      <p:ext uri="{BB962C8B-B14F-4D97-AF65-F5344CB8AC3E}">
        <p14:creationId xmlns:p14="http://schemas.microsoft.com/office/powerpoint/2010/main" val="174540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0504" y="6448092"/>
            <a:ext cx="11870991" cy="707886"/>
          </a:xfrm>
          <a:prstGeom prst="rect">
            <a:avLst/>
          </a:prstGeom>
          <a:noFill/>
        </p:spPr>
        <p:txBody>
          <a:bodyPr wrap="square" rtlCol="0">
            <a:spAutoFit/>
          </a:bodyPr>
          <a:lstStyle/>
          <a:p>
            <a:pPr algn="ctr">
              <a:defRPr/>
            </a:pPr>
            <a:r>
              <a:rPr kumimoji="0" lang="en-US" sz="2000" b="0" i="0" u="none" strike="noStrike" kern="1200" cap="none" spc="0" normalizeH="0" baseline="0" noProof="0" dirty="0" err="1">
                <a:ln>
                  <a:noFill/>
                </a:ln>
                <a:solidFill>
                  <a:prstClr val="white"/>
                </a:solidFill>
                <a:effectLst/>
                <a:uLnTx/>
                <a:uFillTx/>
                <a:latin typeface="Gill Sans" charset="0"/>
                <a:ea typeface="Gill Sans" charset="0"/>
                <a:cs typeface="Gill Sans" charset="0"/>
              </a:rPr>
              <a:t>chris.lincoln@learnsendhub.co.uk</a:t>
            </a:r>
            <a:r>
              <a:rPr lang="en-US" sz="2000" dirty="0">
                <a:solidFill>
                  <a:prstClr val="white"/>
                </a:solidFill>
                <a:latin typeface="Gill Sans" charset="0"/>
                <a:ea typeface="Gill Sans" charset="0"/>
                <a:cs typeface="Gill Sans" charset="0"/>
              </a:rPr>
              <a:t> | </a:t>
            </a:r>
            <a:r>
              <a:rPr lang="en-US" sz="2000" dirty="0" err="1">
                <a:solidFill>
                  <a:prstClr val="white"/>
                </a:solidFill>
                <a:latin typeface="Gill Sans" charset="0"/>
                <a:ea typeface="Gill Sans" charset="0"/>
                <a:cs typeface="Gill Sans" charset="0"/>
              </a:rPr>
              <a:t>sendworkforcedevelopment.my.canva.site</a:t>
            </a:r>
            <a:endParaRPr lang="en-US" sz="2000" dirty="0">
              <a:solidFill>
                <a:prstClr val="white"/>
              </a:solidFill>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endParaRPr>
          </a:p>
        </p:txBody>
      </p:sp>
      <p:sp>
        <p:nvSpPr>
          <p:cNvPr id="8" name="TextBox 7"/>
          <p:cNvSpPr txBox="1"/>
          <p:nvPr/>
        </p:nvSpPr>
        <p:spPr>
          <a:xfrm>
            <a:off x="9165655" y="1909114"/>
            <a:ext cx="2865840"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7030A0"/>
                </a:solidFill>
                <a:effectLst/>
                <a:uLnTx/>
                <a:uFillTx/>
                <a:latin typeface="Gill Sans" charset="0"/>
                <a:ea typeface="Gill Sans" charset="0"/>
                <a:cs typeface="Gill Sans" charset="0"/>
              </a:rPr>
              <a:t>Scan the QR code to register for free: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SEND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i="1" dirty="0">
                <a:solidFill>
                  <a:prstClr val="black"/>
                </a:solidFill>
                <a:latin typeface="Gill Sans" charset="0"/>
                <a:ea typeface="Gill Sans" charset="0"/>
                <a:cs typeface="Gill Sans" charset="0"/>
              </a:rPr>
              <a:t>New m</a:t>
            </a:r>
            <a:r>
              <a:rPr kumimoji="0" lang="en-US" sz="3600" b="0" i="1" u="none" strike="noStrike" kern="1200" cap="none" spc="0" normalizeH="0" baseline="0" noProof="0" dirty="0" err="1">
                <a:ln>
                  <a:noFill/>
                </a:ln>
                <a:solidFill>
                  <a:prstClr val="black"/>
                </a:solidFill>
                <a:effectLst/>
                <a:uLnTx/>
                <a:uFillTx/>
                <a:latin typeface="Gill Sans" charset="0"/>
                <a:ea typeface="Gill Sans" charset="0"/>
                <a:cs typeface="Gill Sans" charset="0"/>
              </a:rPr>
              <a:t>odules</a:t>
            </a: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 available include:</a:t>
            </a:r>
          </a:p>
        </p:txBody>
      </p:sp>
      <p:sp>
        <p:nvSpPr>
          <p:cNvPr id="12" name="TextBox 11"/>
          <p:cNvSpPr txBox="1"/>
          <p:nvPr/>
        </p:nvSpPr>
        <p:spPr>
          <a:xfrm>
            <a:off x="321009" y="1443223"/>
            <a:ext cx="462286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AD47"/>
                </a:solidFill>
                <a:effectLst/>
                <a:uLnTx/>
                <a:uFillTx/>
                <a:latin typeface="Gill Sans" charset="0"/>
                <a:ea typeface="Gill Sans" charset="0"/>
                <a:cs typeface="Gill Sans" charset="0"/>
              </a:rPr>
              <a:t>Tier 1 Extension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Belonging in Your School</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Parent/</a:t>
            </a:r>
            <a:r>
              <a:rPr kumimoji="0" lang="en-US" sz="2000" b="0" i="0" u="none" strike="noStrike" kern="1200" cap="none" spc="0" normalizeH="0" baseline="0" noProof="0" dirty="0" err="1">
                <a:ln>
                  <a:noFill/>
                </a:ln>
                <a:solidFill>
                  <a:prstClr val="black"/>
                </a:solidFill>
                <a:effectLst/>
                <a:uLnTx/>
                <a:uFillTx/>
                <a:latin typeface="Gill Sans" charset="0"/>
                <a:ea typeface="Gill Sans" charset="0"/>
                <a:cs typeface="Gill Sans" charset="0"/>
              </a:rPr>
              <a:t>Carer</a:t>
            </a: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 Engagement</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Every Teacher is a Teacher of SEND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Understanding Neurodiversity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Enabling and </a:t>
            </a:r>
            <a:r>
              <a:rPr kumimoji="0" lang="en-US" sz="2000" b="0" i="0" u="none" strike="noStrike" kern="1200" cap="none" spc="0" normalizeH="0" baseline="0" noProof="0" dirty="0" err="1">
                <a:ln>
                  <a:noFill/>
                </a:ln>
                <a:solidFill>
                  <a:prstClr val="black"/>
                </a:solidFill>
                <a:effectLst/>
                <a:uLnTx/>
                <a:uFillTx/>
                <a:latin typeface="Gill Sans" charset="0"/>
                <a:ea typeface="Gill Sans" charset="0"/>
                <a:cs typeface="Gill Sans" charset="0"/>
              </a:rPr>
              <a:t>Inclusiv</a:t>
            </a:r>
            <a:r>
              <a:rPr lang="en-US" sz="2000" dirty="0">
                <a:solidFill>
                  <a:prstClr val="black"/>
                </a:solidFill>
                <a:latin typeface="Gill Sans" charset="0"/>
                <a:ea typeface="Gill Sans" charset="0"/>
                <a:cs typeface="Gill Sans" charset="0"/>
              </a:rPr>
              <a:t>e </a:t>
            </a: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Environments</a:t>
            </a:r>
          </a:p>
          <a:p>
            <a:pPr marL="342900" indent="-342900">
              <a:buFont typeface="Arial" charset="0"/>
              <a:buChar char="•"/>
              <a:defRPr/>
            </a:pPr>
            <a:r>
              <a:rPr lang="en-US" sz="2000" dirty="0">
                <a:solidFill>
                  <a:prstClr val="black"/>
                </a:solidFill>
                <a:latin typeface="Gill Sans" charset="0"/>
                <a:ea typeface="Gill Sans" charset="0"/>
                <a:cs typeface="Gill Sans" charset="0"/>
              </a:rPr>
              <a:t>Introduction to DLD</a:t>
            </a:r>
          </a:p>
          <a:p>
            <a:pPr marL="342900" indent="-342900">
              <a:buFont typeface="Arial" charset="0"/>
              <a:buChar char="•"/>
              <a:defRPr/>
            </a:pPr>
            <a:r>
              <a:rPr lang="en-US" sz="2000" dirty="0" err="1">
                <a:solidFill>
                  <a:prstClr val="black"/>
                </a:solidFill>
                <a:latin typeface="Gill Sans" charset="0"/>
                <a:ea typeface="Gill Sans" charset="0"/>
                <a:cs typeface="Gill Sans" charset="0"/>
              </a:rPr>
              <a:t>Behaviour</a:t>
            </a:r>
            <a:r>
              <a:rPr lang="en-US" sz="2000" dirty="0">
                <a:solidFill>
                  <a:prstClr val="black"/>
                </a:solidFill>
                <a:latin typeface="Gill Sans" charset="0"/>
                <a:ea typeface="Gill Sans" charset="0"/>
                <a:cs typeface="Gill Sans" charset="0"/>
              </a:rPr>
              <a:t> as a form of Communication</a:t>
            </a:r>
          </a:p>
          <a:p>
            <a:pPr marL="342900" indent="-342900">
              <a:buFont typeface="Arial" charset="0"/>
              <a:buChar char="•"/>
              <a:defRPr/>
            </a:pPr>
            <a:r>
              <a:rPr lang="en-US" sz="2000" dirty="0">
                <a:solidFill>
                  <a:prstClr val="black"/>
                </a:solidFill>
                <a:latin typeface="Gill Sans" charset="0"/>
                <a:ea typeface="Gill Sans" charset="0"/>
                <a:cs typeface="Gill Sans" charset="0"/>
              </a:rPr>
              <a:t>De-Escalation</a:t>
            </a:r>
          </a:p>
          <a:p>
            <a:pPr marL="342900" lvl="0" indent="-342900">
              <a:buFont typeface="Arial" charset="0"/>
              <a:buChar char="•"/>
              <a:defRPr/>
            </a:pPr>
            <a:r>
              <a:rPr lang="en-US" sz="2000" dirty="0">
                <a:solidFill>
                  <a:prstClr val="black"/>
                </a:solidFill>
                <a:latin typeface="Gill Sans" charset="0"/>
                <a:ea typeface="Gill Sans" charset="0"/>
                <a:cs typeface="Gill Sans" charset="0"/>
              </a:rPr>
              <a:t>Dual Coding</a:t>
            </a:r>
          </a:p>
          <a:p>
            <a:pPr marL="342900" lvl="0" indent="-342900">
              <a:buFont typeface="Arial" charset="0"/>
              <a:buChar char="•"/>
              <a:defRPr/>
            </a:pPr>
            <a:r>
              <a:rPr lang="en-US" sz="2000" b="1" dirty="0">
                <a:solidFill>
                  <a:srgbClr val="00B050"/>
                </a:solidFill>
                <a:latin typeface="Gill Sans" charset="0"/>
                <a:ea typeface="Gill Sans" charset="0"/>
                <a:cs typeface="Gill Sans" charset="0"/>
              </a:rPr>
              <a:t>NEW! Speech and Language and </a:t>
            </a:r>
            <a:r>
              <a:rPr lang="en-US" sz="2000" b="1" dirty="0" err="1">
                <a:solidFill>
                  <a:srgbClr val="00B050"/>
                </a:solidFill>
                <a:latin typeface="Gill Sans" charset="0"/>
                <a:ea typeface="Gill Sans" charset="0"/>
                <a:cs typeface="Gill Sans" charset="0"/>
              </a:rPr>
              <a:t>Behaviour</a:t>
            </a:r>
            <a:endParaRPr lang="en-US" sz="2000" b="1" dirty="0">
              <a:solidFill>
                <a:srgbClr val="00B050"/>
              </a:solidFill>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p:txBody>
      </p:sp>
      <p:sp>
        <p:nvSpPr>
          <p:cNvPr id="13" name="TextBox 12"/>
          <p:cNvSpPr txBox="1"/>
          <p:nvPr/>
        </p:nvSpPr>
        <p:spPr>
          <a:xfrm>
            <a:off x="4996956" y="1940513"/>
            <a:ext cx="4342157"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a:defRPr/>
            </a:pPr>
            <a:r>
              <a:rPr lang="en-US" sz="2000" b="1" dirty="0">
                <a:solidFill>
                  <a:srgbClr val="7030A0"/>
                </a:solidFill>
                <a:latin typeface="Gill Sans" charset="0"/>
                <a:ea typeface="Gill Sans" charset="0"/>
                <a:cs typeface="Gill Sans" charset="0"/>
              </a:rPr>
              <a:t>Coming Soon</a:t>
            </a:r>
            <a:r>
              <a:rPr lang="mr-IN" sz="2000" b="1" dirty="0">
                <a:solidFill>
                  <a:srgbClr val="7030A0"/>
                </a:solidFill>
                <a:latin typeface="Gill Sans" charset="0"/>
                <a:ea typeface="Gill Sans" charset="0"/>
                <a:cs typeface="Gill Sans" charset="0"/>
              </a:rPr>
              <a:t>…</a:t>
            </a:r>
            <a:endParaRPr kumimoji="0" lang="en-US" sz="2000" b="1" i="0" u="none" strike="noStrike" kern="1200" cap="none" spc="0" normalizeH="0" baseline="0" noProof="0" dirty="0">
              <a:ln>
                <a:noFill/>
              </a:ln>
              <a:solidFill>
                <a:srgbClr val="7030A0"/>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n-US" sz="2000" dirty="0">
              <a:solidFill>
                <a:prstClr val="black"/>
              </a:solidFill>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1200" cap="none" spc="0" normalizeH="0" baseline="0" noProof="0" dirty="0">
                <a:ln>
                  <a:noFill/>
                </a:ln>
                <a:solidFill>
                  <a:srgbClr val="00B050"/>
                </a:solidFill>
                <a:effectLst/>
                <a:uLnTx/>
                <a:uFillTx/>
                <a:latin typeface="Gill Sans" charset="0"/>
                <a:ea typeface="Gill Sans" charset="0"/>
                <a:cs typeface="Gill Sans" charset="0"/>
              </a:rPr>
              <a:t>Regulation Strategies </a:t>
            </a:r>
          </a:p>
          <a:p>
            <a:pPr marR="0" lvl="0" algn="l" defTabSz="914400" rtl="0" eaLnBrk="1" fontAlgn="auto" latinLnBrk="0" hangingPunct="1">
              <a:lnSpc>
                <a:spcPct val="100000"/>
              </a:lnSpc>
              <a:spcBef>
                <a:spcPts val="0"/>
              </a:spcBef>
              <a:spcAft>
                <a:spcPts val="0"/>
              </a:spcAft>
              <a:buClrTx/>
              <a:buSzTx/>
              <a:tabLst/>
              <a:defRPr/>
            </a:pPr>
            <a:r>
              <a:rPr lang="en-US" sz="2000" noProof="0" dirty="0">
                <a:solidFill>
                  <a:prstClr val="black"/>
                </a:solidFill>
                <a:latin typeface="Gill Sans" charset="0"/>
                <a:ea typeface="Gill Sans" charset="0"/>
                <a:cs typeface="Gill Sans" charset="0"/>
              </a:rPr>
              <a:t>     </a:t>
            </a: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Tuesday 28</a:t>
            </a:r>
            <a:r>
              <a:rPr kumimoji="0" lang="en-US" sz="2000" b="0" i="0" u="none" strike="noStrike" kern="1200" cap="none" spc="0" normalizeH="0" baseline="30000" noProof="0" dirty="0">
                <a:ln>
                  <a:noFill/>
                </a:ln>
                <a:solidFill>
                  <a:prstClr val="black"/>
                </a:solidFill>
                <a:effectLst/>
                <a:uLnTx/>
                <a:uFillTx/>
                <a:latin typeface="Gill Sans" charset="0"/>
                <a:ea typeface="Gill Sans" charset="0"/>
                <a:cs typeface="Gill Sans" charset="0"/>
              </a:rPr>
              <a:t>th</a:t>
            </a: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 April</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1" i="0" u="none" strike="noStrike" kern="1200" cap="none" spc="0" normalizeH="0" baseline="0" noProof="0" dirty="0">
                <a:ln>
                  <a:noFill/>
                </a:ln>
                <a:solidFill>
                  <a:srgbClr val="00B050"/>
                </a:solidFill>
                <a:effectLst/>
                <a:uLnTx/>
                <a:uFillTx/>
                <a:latin typeface="Gill Sans" charset="0"/>
                <a:ea typeface="Gill Sans" charset="0"/>
                <a:cs typeface="Gill Sans" charset="0"/>
              </a:rPr>
              <a:t>Co-Regulation</a:t>
            </a:r>
          </a:p>
          <a:p>
            <a:pPr marR="0" lvl="0" algn="l" defTabSz="914400" rtl="0" eaLnBrk="1" fontAlgn="auto" latinLnBrk="0" hangingPunct="1">
              <a:lnSpc>
                <a:spcPct val="100000"/>
              </a:lnSpc>
              <a:spcBef>
                <a:spcPts val="0"/>
              </a:spcBef>
              <a:spcAft>
                <a:spcPts val="0"/>
              </a:spcAft>
              <a:buClrTx/>
              <a:buSzTx/>
              <a:tabLst/>
              <a:defRPr/>
            </a:pPr>
            <a:r>
              <a:rPr lang="en-US" sz="2000" noProof="0" dirty="0">
                <a:solidFill>
                  <a:prstClr val="black"/>
                </a:solidFill>
                <a:latin typeface="Gill Sans" charset="0"/>
                <a:ea typeface="Gill Sans" charset="0"/>
                <a:cs typeface="Gill Sans" charset="0"/>
              </a:rPr>
              <a:t>     Tuesday 5</a:t>
            </a:r>
            <a:r>
              <a:rPr lang="en-US" sz="2000" baseline="30000" noProof="0" dirty="0">
                <a:solidFill>
                  <a:prstClr val="black"/>
                </a:solidFill>
                <a:latin typeface="Gill Sans" charset="0"/>
                <a:ea typeface="Gill Sans" charset="0"/>
                <a:cs typeface="Gill Sans" charset="0"/>
              </a:rPr>
              <a:t>th</a:t>
            </a:r>
            <a:r>
              <a:rPr lang="en-US" sz="2000" noProof="0" dirty="0">
                <a:solidFill>
                  <a:prstClr val="black"/>
                </a:solidFill>
                <a:latin typeface="Gill Sans" charset="0"/>
                <a:ea typeface="Gill Sans" charset="0"/>
                <a:cs typeface="Gill Sans" charset="0"/>
              </a:rPr>
              <a:t> May</a:t>
            </a: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Trauma (extension of Tier 1)</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rPr>
              <a:t>Relationships and Relational Practice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err="1">
                <a:solidFill>
                  <a:prstClr val="black"/>
                </a:solidFill>
                <a:latin typeface="Gill Sans" charset="0"/>
                <a:ea typeface="Gill Sans" charset="0"/>
                <a:cs typeface="Gill Sans" charset="0"/>
              </a:rPr>
              <a:t>Interoception</a:t>
            </a: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1200" cap="none" spc="0" normalizeH="0" baseline="0" noProof="0" dirty="0">
              <a:ln>
                <a:noFill/>
              </a:ln>
              <a:solidFill>
                <a:prstClr val="black"/>
              </a:solidFill>
              <a:effectLst/>
              <a:uLnTx/>
              <a:uFillTx/>
              <a:latin typeface="Gill Sans" charset="0"/>
              <a:ea typeface="Gill Sans" charset="0"/>
              <a:cs typeface="Gill Sans"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spTree>
    <p:extLst>
      <p:ext uri="{BB962C8B-B14F-4D97-AF65-F5344CB8AC3E}">
        <p14:creationId xmlns:p14="http://schemas.microsoft.com/office/powerpoint/2010/main" val="129413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60504" y="6448092"/>
            <a:ext cx="11870991" cy="707886"/>
          </a:xfrm>
          <a:prstGeom prst="rect">
            <a:avLst/>
          </a:prstGeom>
          <a:noFill/>
        </p:spPr>
        <p:txBody>
          <a:bodyPr wrap="square" rtlCol="0">
            <a:spAutoFit/>
          </a:bodyPr>
          <a:lstStyle/>
          <a:p>
            <a:pPr algn="ctr">
              <a:defRPr/>
            </a:pPr>
            <a:r>
              <a:rPr lang="en-US" sz="2000" dirty="0" err="1">
                <a:solidFill>
                  <a:prstClr val="white"/>
                </a:solidFill>
                <a:latin typeface="Gill Sans" charset="0"/>
                <a:ea typeface="Gill Sans" charset="0"/>
                <a:cs typeface="Gill Sans" charset="0"/>
              </a:rPr>
              <a:t>chris.lincoln@learnsendhub.co.uk</a:t>
            </a:r>
            <a:r>
              <a:rPr lang="en-US" sz="2000" dirty="0">
                <a:solidFill>
                  <a:prstClr val="white"/>
                </a:solidFill>
                <a:latin typeface="Gill Sans" charset="0"/>
                <a:ea typeface="Gill Sans" charset="0"/>
                <a:cs typeface="Gill Sans" charset="0"/>
              </a:rPr>
              <a:t> | </a:t>
            </a:r>
            <a:r>
              <a:rPr lang="en-US" sz="2000" dirty="0" err="1">
                <a:solidFill>
                  <a:prstClr val="white"/>
                </a:solidFill>
                <a:latin typeface="Gill Sans" charset="0"/>
                <a:ea typeface="Gill Sans" charset="0"/>
                <a:cs typeface="Gill Sans" charset="0"/>
              </a:rPr>
              <a:t>sendworkforcedevelopment.my.canva.site</a:t>
            </a:r>
            <a:endParaRPr lang="en-US" sz="2000" dirty="0">
              <a:solidFill>
                <a:prstClr val="white"/>
              </a:solidFill>
              <a:latin typeface="Gill Sans" charset="0"/>
              <a:ea typeface="Gill Sans" charset="0"/>
              <a:cs typeface="Gill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ill Sans" charset="0"/>
              <a:ea typeface="Gill Sans" charset="0"/>
              <a:cs typeface="Gill Sans" charset="0"/>
            </a:endParaRPr>
          </a:p>
        </p:txBody>
      </p:sp>
      <p:sp>
        <p:nvSpPr>
          <p:cNvPr id="11" name="TextBox 10"/>
          <p:cNvSpPr txBox="1"/>
          <p:nvPr/>
        </p:nvSpPr>
        <p:spPr>
          <a:xfrm>
            <a:off x="321009" y="284568"/>
            <a:ext cx="118709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ill Sans" charset="0"/>
                <a:ea typeface="Gill Sans" charset="0"/>
                <a:cs typeface="Gill Sans" charset="0"/>
              </a:rPr>
              <a:t>SEND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Gill Sans" charset="0"/>
                <a:ea typeface="Gill Sans" charset="0"/>
                <a:cs typeface="Gill Sans" charset="0"/>
              </a:rPr>
              <a:t>What impact have the modules made?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257" y="1543308"/>
            <a:ext cx="5921985" cy="4796388"/>
          </a:xfrm>
          <a:prstGeom prst="rect">
            <a:avLst/>
          </a:prstGeom>
        </p:spPr>
      </p:pic>
    </p:spTree>
    <p:extLst>
      <p:ext uri="{BB962C8B-B14F-4D97-AF65-F5344CB8AC3E}">
        <p14:creationId xmlns:p14="http://schemas.microsoft.com/office/powerpoint/2010/main" val="607952345"/>
      </p:ext>
    </p:extLst>
  </p:cSld>
  <p:clrMapOvr>
    <a:masterClrMapping/>
  </p:clrMapOvr>
</p:sld>
</file>

<file path=ppt/theme/theme1.xml><?xml version="1.0" encoding="utf-8"?>
<a:theme xmlns:a="http://schemas.openxmlformats.org/drawingml/2006/main" name="WSS theme">
  <a:themeElements>
    <a:clrScheme name="WSS 1">
      <a:dk1>
        <a:sysClr val="windowText" lastClr="000000"/>
      </a:dk1>
      <a:lt1>
        <a:sysClr val="window" lastClr="FFFFFF"/>
      </a:lt1>
      <a:dk2>
        <a:srgbClr val="44546A"/>
      </a:dk2>
      <a:lt2>
        <a:srgbClr val="E7E6E6"/>
      </a:lt2>
      <a:accent1>
        <a:srgbClr val="2A8C96"/>
      </a:accent1>
      <a:accent2>
        <a:srgbClr val="DB3535"/>
      </a:accent2>
      <a:accent3>
        <a:srgbClr val="4ABE7E"/>
      </a:accent3>
      <a:accent4>
        <a:srgbClr val="61C1CB"/>
      </a:accent4>
      <a:accent5>
        <a:srgbClr val="5CB60A"/>
      </a:accent5>
      <a:accent6>
        <a:srgbClr val="F0AB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S 2022 PPT template v1" id="{9BB899FC-82F9-4EAF-A48B-0B7549714EEB}" vid="{EFDEE028-E427-4824-9FEF-0E120C67EC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9DCF94304FE4C900D20FD55C8D9CB" ma:contentTypeVersion="7" ma:contentTypeDescription="Create a new document." ma:contentTypeScope="" ma:versionID="c7a1ef4bcc2b0515866a0f075abf39eb">
  <xsd:schema xmlns:xsd="http://www.w3.org/2001/XMLSchema" xmlns:xs="http://www.w3.org/2001/XMLSchema" xmlns:p="http://schemas.microsoft.com/office/2006/metadata/properties" xmlns:ns2="b30475a1-552f-4f73-8aa4-178117961c01" targetNamespace="http://schemas.microsoft.com/office/2006/metadata/properties" ma:root="true" ma:fieldsID="22473e8139e4f1ba16433180bdf50697" ns2:_="">
    <xsd:import namespace="b30475a1-552f-4f73-8aa4-178117961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475a1-552f-4f73-8aa4-17811796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98CDC5-56C0-4B69-A915-3FB9D81E79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0475a1-552f-4f73-8aa4-178117961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7A4BD-26DE-4C74-910A-2E066F7FA54C}">
  <ds:schemaRefs>
    <ds:schemaRef ds:uri="http://schemas.microsoft.com/sharepoint/v3/contenttype/forms"/>
  </ds:schemaRefs>
</ds:datastoreItem>
</file>

<file path=customXml/itemProps3.xml><?xml version="1.0" encoding="utf-8"?>
<ds:datastoreItem xmlns:ds="http://schemas.openxmlformats.org/officeDocument/2006/customXml" ds:itemID="{358751E8-F019-4798-ACCD-9903A53A8459}">
  <ds:schemaRefs>
    <ds:schemaRef ds:uri="http://schemas.microsoft.com/office/infopath/2007/PartnerControls"/>
    <ds:schemaRef ds:uri="http://purl.org/dc/elements/1.1/"/>
    <ds:schemaRef ds:uri="http://schemas.microsoft.com/office/2006/documentManagement/types"/>
    <ds:schemaRef ds:uri="http://purl.org/dc/dcmitype/"/>
    <ds:schemaRef ds:uri="8acd32bd-fdff-43ba-97da-66b7b0d1e724"/>
    <ds:schemaRef ds:uri="6285ff97-8c00-4afd-898e-c92605ca5b53"/>
    <ds:schemaRef ds:uri="http://www.w3.org/XML/1998/namespace"/>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e43d8322-c484-4802-ace6-af5db86103d0}" enabled="0" method="" siteId="{e43d8322-c484-4802-ace6-af5db86103d0}" removed="1"/>
</clbl:labelList>
</file>

<file path=docProps/app.xml><?xml version="1.0" encoding="utf-8"?>
<Properties xmlns="http://schemas.openxmlformats.org/officeDocument/2006/extended-properties" xmlns:vt="http://schemas.openxmlformats.org/officeDocument/2006/docPropsVTypes">
  <TotalTime>92</TotalTime>
  <Words>284</Words>
  <Application>Microsoft Office PowerPoint</Application>
  <PresentationFormat>Widescreen</PresentationFormat>
  <Paragraphs>66</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WSS theme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Lee</dc:creator>
  <cp:lastModifiedBy>Chris Lincoln</cp:lastModifiedBy>
  <cp:revision>163</cp:revision>
  <dcterms:created xsi:type="dcterms:W3CDTF">2025-01-21T09:17:39Z</dcterms:created>
  <dcterms:modified xsi:type="dcterms:W3CDTF">2026-05-04T20:05:17Z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0x0101004209DCF94304FE4C900D20FD55C8D9CB</vt:lpwstr>
  </property>
  <property fmtid="{D5CDD505-2E9C-101B-9397-08002B2CF9AE}" pid="3" name="MediaServiceImageTags">
    <vt:lpwstr/>
  </property>
</Properties>
</file>