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notesMasterIdLst>
    <p:notesMasterId r:id="rId14"/>
  </p:notesMasterIdLst>
  <p:sldIdLst>
    <p:sldId id="293" r:id="rId5"/>
    <p:sldId id="258" r:id="rId6"/>
    <p:sldId id="289" r:id="rId7"/>
    <p:sldId id="262" r:id="rId8"/>
    <p:sldId id="294" r:id="rId9"/>
    <p:sldId id="292" r:id="rId10"/>
    <p:sldId id="260" r:id="rId11"/>
    <p:sldId id="265" r:id="rId12"/>
    <p:sldId id="28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F3B837F-AB11-EA82-8493-90DDADD99E18}" name="Lara Iggulden" initials="LI" userId="S::Lara.Iggulden@lincolnshire.gov.uk::5822d8d7-9be1-44b1-9ae2-48a4b6d96be5" providerId="AD"/>
  <p188:author id="{5DC53D91-C064-CE2D-55D7-E80EAD4062FB}" name="Natalie Watkinson" initials="NW" userId="S::Natalie.Watkinson@lincolnshire.gov.uk::fb286b4b-ca2c-41a7-90cd-2b4a836a3f6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150906-631D-47F6-8A9E-37D30214F309}" v="9" dt="2026-04-27T08:33:22.5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4504" autoAdjust="0"/>
  </p:normalViewPr>
  <p:slideViewPr>
    <p:cSldViewPr snapToGrid="0">
      <p:cViewPr varScale="1">
        <p:scale>
          <a:sx n="93" d="100"/>
          <a:sy n="93" d="100"/>
        </p:scale>
        <p:origin x="127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740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a Iggulden" userId="5822d8d7-9be1-44b1-9ae2-48a4b6d96be5" providerId="ADAL" clId="{E41B50D5-3CA7-4767-89B9-38AF85D87C61}"/>
    <pc:docChg chg="custSel modSld">
      <pc:chgData name="Lara Iggulden" userId="5822d8d7-9be1-44b1-9ae2-48a4b6d96be5" providerId="ADAL" clId="{E41B50D5-3CA7-4767-89B9-38AF85D87C61}" dt="2026-04-15T08:53:46.731" v="574" actId="20577"/>
      <pc:docMkLst>
        <pc:docMk/>
      </pc:docMkLst>
      <pc:sldChg chg="modSp mod">
        <pc:chgData name="Lara Iggulden" userId="5822d8d7-9be1-44b1-9ae2-48a4b6d96be5" providerId="ADAL" clId="{E41B50D5-3CA7-4767-89B9-38AF85D87C61}" dt="2026-04-15T08:51:32.072" v="437" actId="20577"/>
        <pc:sldMkLst>
          <pc:docMk/>
          <pc:sldMk cId="3372151650" sldId="258"/>
        </pc:sldMkLst>
        <pc:spChg chg="mod">
          <ac:chgData name="Lara Iggulden" userId="5822d8d7-9be1-44b1-9ae2-48a4b6d96be5" providerId="ADAL" clId="{E41B50D5-3CA7-4767-89B9-38AF85D87C61}" dt="2026-04-15T08:51:32.072" v="437" actId="20577"/>
          <ac:spMkLst>
            <pc:docMk/>
            <pc:sldMk cId="3372151650" sldId="258"/>
            <ac:spMk id="3" creationId="{944E8F9E-DB14-C654-CDBD-2CD15C7593EB}"/>
          </ac:spMkLst>
        </pc:spChg>
      </pc:sldChg>
      <pc:sldChg chg="modSp mod">
        <pc:chgData name="Lara Iggulden" userId="5822d8d7-9be1-44b1-9ae2-48a4b6d96be5" providerId="ADAL" clId="{E41B50D5-3CA7-4767-89B9-38AF85D87C61}" dt="2026-04-15T08:53:46.731" v="574" actId="20577"/>
        <pc:sldMkLst>
          <pc:docMk/>
          <pc:sldMk cId="469214764" sldId="262"/>
        </pc:sldMkLst>
        <pc:spChg chg="mod">
          <ac:chgData name="Lara Iggulden" userId="5822d8d7-9be1-44b1-9ae2-48a4b6d96be5" providerId="ADAL" clId="{E41B50D5-3CA7-4767-89B9-38AF85D87C61}" dt="2026-04-15T08:53:46.731" v="574" actId="20577"/>
          <ac:spMkLst>
            <pc:docMk/>
            <pc:sldMk cId="469214764" sldId="262"/>
            <ac:spMk id="3" creationId="{944E8F9E-DB14-C654-CDBD-2CD15C7593EB}"/>
          </ac:spMkLst>
        </pc:spChg>
      </pc:sldChg>
      <pc:sldChg chg="modSp mod">
        <pc:chgData name="Lara Iggulden" userId="5822d8d7-9be1-44b1-9ae2-48a4b6d96be5" providerId="ADAL" clId="{E41B50D5-3CA7-4767-89B9-38AF85D87C61}" dt="2026-04-15T08:51:12.136" v="364" actId="20577"/>
        <pc:sldMkLst>
          <pc:docMk/>
          <pc:sldMk cId="2581361595" sldId="265"/>
        </pc:sldMkLst>
        <pc:spChg chg="mod">
          <ac:chgData name="Lara Iggulden" userId="5822d8d7-9be1-44b1-9ae2-48a4b6d96be5" providerId="ADAL" clId="{E41B50D5-3CA7-4767-89B9-38AF85D87C61}" dt="2026-04-15T08:50:32.129" v="280" actId="14100"/>
          <ac:spMkLst>
            <pc:docMk/>
            <pc:sldMk cId="2581361595" sldId="265"/>
            <ac:spMk id="14" creationId="{F664A489-DA2E-E16D-808F-6C9E34085425}"/>
          </ac:spMkLst>
        </pc:spChg>
        <pc:spChg chg="mod">
          <ac:chgData name="Lara Iggulden" userId="5822d8d7-9be1-44b1-9ae2-48a4b6d96be5" providerId="ADAL" clId="{E41B50D5-3CA7-4767-89B9-38AF85D87C61}" dt="2026-04-15T08:51:12.136" v="364" actId="20577"/>
          <ac:spMkLst>
            <pc:docMk/>
            <pc:sldMk cId="2581361595" sldId="265"/>
            <ac:spMk id="15" creationId="{E1183BAA-08E9-635D-54D1-80401796D42E}"/>
          </ac:spMkLst>
        </pc:spChg>
      </pc:sldChg>
      <pc:sldChg chg="modSp mod">
        <pc:chgData name="Lara Iggulden" userId="5822d8d7-9be1-44b1-9ae2-48a4b6d96be5" providerId="ADAL" clId="{E41B50D5-3CA7-4767-89B9-38AF85D87C61}" dt="2026-04-15T08:47:38.412" v="108" actId="1076"/>
        <pc:sldMkLst>
          <pc:docMk/>
          <pc:sldMk cId="1726108463" sldId="292"/>
        </pc:sldMkLst>
        <pc:spChg chg="mod">
          <ac:chgData name="Lara Iggulden" userId="5822d8d7-9be1-44b1-9ae2-48a4b6d96be5" providerId="ADAL" clId="{E41B50D5-3CA7-4767-89B9-38AF85D87C61}" dt="2026-04-15T08:47:25.941" v="107" actId="20577"/>
          <ac:spMkLst>
            <pc:docMk/>
            <pc:sldMk cId="1726108463" sldId="292"/>
            <ac:spMk id="4" creationId="{BBBE9A8B-C736-6A32-7C38-772079E2F70E}"/>
          </ac:spMkLst>
        </pc:spChg>
        <pc:picChg chg="mod">
          <ac:chgData name="Lara Iggulden" userId="5822d8d7-9be1-44b1-9ae2-48a4b6d96be5" providerId="ADAL" clId="{E41B50D5-3CA7-4767-89B9-38AF85D87C61}" dt="2026-04-15T08:47:38.412" v="108" actId="1076"/>
          <ac:picMkLst>
            <pc:docMk/>
            <pc:sldMk cId="1726108463" sldId="292"/>
            <ac:picMk id="9" creationId="{2D3B09F3-ADEB-A130-56CD-57ECF76D5A3F}"/>
          </ac:picMkLst>
        </pc:picChg>
      </pc:sldChg>
    </pc:docChg>
  </pc:docChgLst>
  <pc:docChgLst>
    <pc:chgData name="Natalie Watkinson" userId="fb286b4b-ca2c-41a7-90cd-2b4a836a3f65" providerId="ADAL" clId="{586FC5C7-ADC7-452E-B4E6-762CAB676401}"/>
    <pc:docChg chg="undo custSel modSld">
      <pc:chgData name="Natalie Watkinson" userId="fb286b4b-ca2c-41a7-90cd-2b4a836a3f65" providerId="ADAL" clId="{586FC5C7-ADC7-452E-B4E6-762CAB676401}" dt="2026-04-27T08:56:15.049" v="35" actId="6549"/>
      <pc:docMkLst>
        <pc:docMk/>
      </pc:docMkLst>
      <pc:sldChg chg="addSp delSp modSp mod delAnim modAnim">
        <pc:chgData name="Natalie Watkinson" userId="fb286b4b-ca2c-41a7-90cd-2b4a836a3f65" providerId="ADAL" clId="{586FC5C7-ADC7-452E-B4E6-762CAB676401}" dt="2026-04-27T08:12:17.347" v="6" actId="1076"/>
        <pc:sldMkLst>
          <pc:docMk/>
          <pc:sldMk cId="3372151650" sldId="258"/>
        </pc:sldMkLst>
        <pc:spChg chg="mod">
          <ac:chgData name="Natalie Watkinson" userId="fb286b4b-ca2c-41a7-90cd-2b4a836a3f65" providerId="ADAL" clId="{586FC5C7-ADC7-452E-B4E6-762CAB676401}" dt="2026-04-27T07:33:51.330" v="4" actId="20578"/>
          <ac:spMkLst>
            <pc:docMk/>
            <pc:sldMk cId="3372151650" sldId="258"/>
            <ac:spMk id="3" creationId="{944E8F9E-DB14-C654-CDBD-2CD15C7593EB}"/>
          </ac:spMkLst>
        </pc:spChg>
        <pc:picChg chg="del">
          <ac:chgData name="Natalie Watkinson" userId="fb286b4b-ca2c-41a7-90cd-2b4a836a3f65" providerId="ADAL" clId="{586FC5C7-ADC7-452E-B4E6-762CAB676401}" dt="2026-04-27T07:55:00.101" v="5" actId="478"/>
          <ac:picMkLst>
            <pc:docMk/>
            <pc:sldMk cId="3372151650" sldId="258"/>
            <ac:picMk id="4" creationId="{81F2BD88-67C8-B20A-7DE1-A409E4298118}"/>
          </ac:picMkLst>
        </pc:picChg>
        <pc:picChg chg="add del mod">
          <ac:chgData name="Natalie Watkinson" userId="fb286b4b-ca2c-41a7-90cd-2b4a836a3f65" providerId="ADAL" clId="{586FC5C7-ADC7-452E-B4E6-762CAB676401}" dt="2026-04-27T07:09:13.631" v="3" actId="34307"/>
          <ac:picMkLst>
            <pc:docMk/>
            <pc:sldMk cId="3372151650" sldId="258"/>
            <ac:picMk id="7" creationId="{7445B679-1A85-E256-3782-6BA213E0A50C}"/>
          </ac:picMkLst>
        </pc:picChg>
        <pc:picChg chg="mod">
          <ac:chgData name="Natalie Watkinson" userId="fb286b4b-ca2c-41a7-90cd-2b4a836a3f65" providerId="ADAL" clId="{586FC5C7-ADC7-452E-B4E6-762CAB676401}" dt="2026-04-27T08:12:17.347" v="6" actId="1076"/>
          <ac:picMkLst>
            <pc:docMk/>
            <pc:sldMk cId="3372151650" sldId="258"/>
            <ac:picMk id="8" creationId="{D68229EC-15FD-A584-CEFF-F460FE128FEB}"/>
          </ac:picMkLst>
        </pc:picChg>
      </pc:sldChg>
      <pc:sldChg chg="modSp mod">
        <pc:chgData name="Natalie Watkinson" userId="fb286b4b-ca2c-41a7-90cd-2b4a836a3f65" providerId="ADAL" clId="{586FC5C7-ADC7-452E-B4E6-762CAB676401}" dt="2026-04-27T08:48:20.766" v="12" actId="1076"/>
        <pc:sldMkLst>
          <pc:docMk/>
          <pc:sldMk cId="299493233" sldId="289"/>
        </pc:sldMkLst>
        <pc:picChg chg="mod">
          <ac:chgData name="Natalie Watkinson" userId="fb286b4b-ca2c-41a7-90cd-2b4a836a3f65" providerId="ADAL" clId="{586FC5C7-ADC7-452E-B4E6-762CAB676401}" dt="2026-04-27T08:48:20.766" v="12" actId="1076"/>
          <ac:picMkLst>
            <pc:docMk/>
            <pc:sldMk cId="299493233" sldId="289"/>
            <ac:picMk id="3" creationId="{BD31DA63-B554-9149-D917-C318489A46BF}"/>
          </ac:picMkLst>
        </pc:picChg>
      </pc:sldChg>
      <pc:sldChg chg="modSp mod">
        <pc:chgData name="Natalie Watkinson" userId="fb286b4b-ca2c-41a7-90cd-2b4a836a3f65" providerId="ADAL" clId="{586FC5C7-ADC7-452E-B4E6-762CAB676401}" dt="2026-04-27T08:27:38.009" v="8" actId="14100"/>
        <pc:sldMkLst>
          <pc:docMk/>
          <pc:sldMk cId="1726108463" sldId="292"/>
        </pc:sldMkLst>
        <pc:spChg chg="mod">
          <ac:chgData name="Natalie Watkinson" userId="fb286b4b-ca2c-41a7-90cd-2b4a836a3f65" providerId="ADAL" clId="{586FC5C7-ADC7-452E-B4E6-762CAB676401}" dt="2026-04-27T08:27:38.009" v="8" actId="14100"/>
          <ac:spMkLst>
            <pc:docMk/>
            <pc:sldMk cId="1726108463" sldId="292"/>
            <ac:spMk id="4" creationId="{BBBE9A8B-C736-6A32-7C38-772079E2F70E}"/>
          </ac:spMkLst>
        </pc:spChg>
      </pc:sldChg>
      <pc:sldChg chg="modSp mod">
        <pc:chgData name="Natalie Watkinson" userId="fb286b4b-ca2c-41a7-90cd-2b4a836a3f65" providerId="ADAL" clId="{586FC5C7-ADC7-452E-B4E6-762CAB676401}" dt="2026-04-27T08:56:15.049" v="35" actId="6549"/>
        <pc:sldMkLst>
          <pc:docMk/>
          <pc:sldMk cId="3758306134" sldId="294"/>
        </pc:sldMkLst>
        <pc:spChg chg="mod">
          <ac:chgData name="Natalie Watkinson" userId="fb286b4b-ca2c-41a7-90cd-2b4a836a3f65" providerId="ADAL" clId="{586FC5C7-ADC7-452E-B4E6-762CAB676401}" dt="2026-04-27T08:56:15.049" v="35" actId="6549"/>
          <ac:spMkLst>
            <pc:docMk/>
            <pc:sldMk cId="3758306134" sldId="294"/>
            <ac:spMk id="2" creationId="{34D61EA1-926C-78D9-6992-B3623FC1D5E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CE8DF9-3309-4697-931C-E5AC46DBB1B3}" type="datetimeFigureOut">
              <a:rPr lang="en-GB" smtClean="0"/>
              <a:t>27/04/2026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752B9D-9634-4F1C-B8CA-4F9D235C4D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8460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52B9D-9634-4F1C-B8CA-4F9D235C4D0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2336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52B9D-9634-4F1C-B8CA-4F9D235C4D0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5056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52B9D-9634-4F1C-B8CA-4F9D235C4D0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687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52B9D-9634-4F1C-B8CA-4F9D235C4D06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4842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E78E0-7B57-4E9D-8365-C9B870E5B9BC}" type="datetimeFigureOut">
              <a:rPr lang="en-GB" smtClean="0"/>
              <a:t>27/04/2026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40278-207F-4279-9042-50B8D8E899F9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5411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E78E0-7B57-4E9D-8365-C9B870E5B9BC}" type="datetimeFigureOut">
              <a:rPr lang="en-GB" smtClean="0"/>
              <a:t>27/04/2026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40278-207F-4279-9042-50B8D8E899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50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E78E0-7B57-4E9D-8365-C9B870E5B9BC}" type="datetimeFigureOut">
              <a:rPr lang="en-GB" smtClean="0"/>
              <a:t>27/04/2026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40278-207F-4279-9042-50B8D8E899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199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E78E0-7B57-4E9D-8365-C9B870E5B9BC}" type="datetimeFigureOut">
              <a:rPr lang="en-GB" smtClean="0"/>
              <a:t>27/04/2026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40278-207F-4279-9042-50B8D8E899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0641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E78E0-7B57-4E9D-8365-C9B870E5B9BC}" type="datetimeFigureOut">
              <a:rPr lang="en-GB" smtClean="0"/>
              <a:t>27/04/2026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40278-207F-4279-9042-50B8D8E899F9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9877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E78E0-7B57-4E9D-8365-C9B870E5B9BC}" type="datetimeFigureOut">
              <a:rPr lang="en-GB" smtClean="0"/>
              <a:t>27/04/2026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40278-207F-4279-9042-50B8D8E899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6405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E78E0-7B57-4E9D-8365-C9B870E5B9BC}" type="datetimeFigureOut">
              <a:rPr lang="en-GB" smtClean="0"/>
              <a:t>27/04/2026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40278-207F-4279-9042-50B8D8E899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910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E78E0-7B57-4E9D-8365-C9B870E5B9BC}" type="datetimeFigureOut">
              <a:rPr lang="en-GB" smtClean="0"/>
              <a:t>27/04/2026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40278-207F-4279-9042-50B8D8E899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042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E78E0-7B57-4E9D-8365-C9B870E5B9BC}" type="datetimeFigureOut">
              <a:rPr lang="en-GB" smtClean="0"/>
              <a:t>27/04/2026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40278-207F-4279-9042-50B8D8E899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6078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D5E78E0-7B57-4E9D-8365-C9B870E5B9BC}" type="datetimeFigureOut">
              <a:rPr lang="en-GB" smtClean="0"/>
              <a:t>27/04/2026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F40278-207F-4279-9042-50B8D8E899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8141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E78E0-7B57-4E9D-8365-C9B870E5B9BC}" type="datetimeFigureOut">
              <a:rPr lang="en-GB" smtClean="0"/>
              <a:t>27/04/2026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40278-207F-4279-9042-50B8D8E899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311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D5E78E0-7B57-4E9D-8365-C9B870E5B9BC}" type="datetimeFigureOut">
              <a:rPr lang="en-GB" smtClean="0"/>
              <a:t>27/04/2026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0F40278-207F-4279-9042-50B8D8E899F9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9175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hyperlink" Target="https://professionals.lincolnshire.gov.uk/downloads/download/275/dash-resources" TargetMode="External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4.png"/><Relationship Id="rId5" Type="http://schemas.openxmlformats.org/officeDocument/2006/relationships/image" Target="../media/image2.jpg"/><Relationship Id="rId4" Type="http://schemas.openxmlformats.org/officeDocument/2006/relationships/hyperlink" Target="https://www.lincolnshirescp.org.uk/lscp-training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jp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hyperlink" Target="https://professionals.lincolnshire.gov.uk/downloads/download/275/dash-resources" TargetMode="External"/><Relationship Id="rId5" Type="http://schemas.openxmlformats.org/officeDocument/2006/relationships/hyperlink" Target="https://professionals.lincolnshire.gov.uk/downloads/download/209/domestic-abuse-resources" TargetMode="External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4.png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emf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png"/><Relationship Id="rId5" Type="http://schemas.openxmlformats.org/officeDocument/2006/relationships/hyperlink" Target="https://professionals.lincolnshire.gov.uk/downloads/download/210/dhr-published-reports" TargetMode="External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professionals.lincolnshire.gov.uk/downloads/download/206/marac-resources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professionals.lincolnshire.gov.uk/downloads/download/275/dash-resources" TargetMode="Externa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2.jpg"/><Relationship Id="rId9" Type="http://schemas.openxmlformats.org/officeDocument/2006/relationships/hyperlink" Target="https://professionals.lincolnshire.gov.uk/downloads/download/209/domestic-abuse-resources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professionals.lincolnshire.gov.uk/downloads/download/275/dash-resources" TargetMode="Externa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.jpg"/><Relationship Id="rId5" Type="http://schemas.openxmlformats.org/officeDocument/2006/relationships/hyperlink" Target="https://www.lincolnshirescp.org.uk/lscp-training/our-training" TargetMode="External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3919" y="2910840"/>
            <a:ext cx="10890069" cy="1036320"/>
          </a:xfrm>
        </p:spPr>
        <p:txBody>
          <a:bodyPr>
            <a:normAutofit fontScale="90000"/>
          </a:bodyPr>
          <a:lstStyle/>
          <a:p>
            <a:br>
              <a:rPr lang="en-GB" sz="2400" dirty="0">
                <a:latin typeface="+mn-lt"/>
              </a:rPr>
            </a:br>
            <a:r>
              <a:rPr lang="en-GB" sz="5300" b="1" dirty="0">
                <a:solidFill>
                  <a:srgbClr val="7030A0"/>
                </a:solidFill>
              </a:rPr>
              <a:t>DASH/S-DASH – Best Practice for Completing</a:t>
            </a:r>
            <a:r>
              <a:rPr lang="en-GB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F8E1EC-4BFF-67ED-CA29-54964D3CDE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673" y="710181"/>
            <a:ext cx="3810007" cy="1682499"/>
          </a:xfrm>
          <a:prstGeom prst="rect">
            <a:avLst/>
          </a:prstGeom>
        </p:spPr>
      </p:pic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C30DC590-C9D0-8536-DB1E-EB86A53689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20" y="710181"/>
            <a:ext cx="4690252" cy="153898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D25CDB8-8A51-0CA7-45C3-DBBE8F89C0BB}"/>
              </a:ext>
            </a:extLst>
          </p:cNvPr>
          <p:cNvSpPr txBox="1"/>
          <p:nvPr/>
        </p:nvSpPr>
        <p:spPr>
          <a:xfrm>
            <a:off x="883920" y="4917440"/>
            <a:ext cx="10952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To access the DASH Risk Assessment form and all associated documents click </a:t>
            </a:r>
            <a:r>
              <a:rPr lang="en-GB" sz="2400" dirty="0">
                <a:hlinkClick r:id="rId6"/>
              </a:rPr>
              <a:t>here</a:t>
            </a:r>
            <a:r>
              <a:rPr lang="en-GB" sz="2400" dirty="0"/>
              <a:t>.</a:t>
            </a:r>
          </a:p>
        </p:txBody>
      </p:sp>
      <p:pic>
        <p:nvPicPr>
          <p:cNvPr id="3" name="new">
            <a:hlinkClick r:id="" action="ppaction://media"/>
            <a:extLst>
              <a:ext uri="{FF2B5EF4-FFF2-40B4-BE49-F238E27FC236}">
                <a16:creationId xmlns:a16="http://schemas.microsoft.com/office/drawing/2014/main" id="{B13F3E5B-F0BA-C321-23EA-52F1916EBA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4260" y="6451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297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23795-6B34-AAE0-D411-C2FD122B0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014" y="841070"/>
            <a:ext cx="8596668" cy="720514"/>
          </a:xfrm>
        </p:spPr>
        <p:txBody>
          <a:bodyPr/>
          <a:lstStyle/>
          <a:p>
            <a:pPr algn="ctr"/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DASH Risk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E8F9E-DB14-C654-CDBD-2CD15C759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2053" y="2075232"/>
            <a:ext cx="6251786" cy="3813491"/>
          </a:xfrm>
        </p:spPr>
        <p:txBody>
          <a:bodyPr>
            <a:normAutofit fontScale="85000" lnSpcReduction="10000"/>
          </a:bodyPr>
          <a:lstStyle/>
          <a:p>
            <a:pPr marL="0" indent="0" eaLnBrk="1" hangingPunct="1">
              <a:spcBef>
                <a:spcPct val="50000"/>
              </a:spcBef>
              <a:buNone/>
              <a:defRPr/>
            </a:pPr>
            <a:r>
              <a:rPr lang="en-GB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Basic principles:</a:t>
            </a:r>
            <a:endParaRPr lang="en-GB" alt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en-GB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Appropriate time and place 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en-GB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Complete a DASH within 48 hours of disclosure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en-GB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Explain why you are asking the questions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en-GB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do you know about the person’s background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en-GB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is the context of the behaviour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en-GB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Who is at risk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en-GB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Victim’s perception of the risk/s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en-GB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Don’t make assumptions</a:t>
            </a: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C3C86570-9C5D-67AA-22D7-4DC93B88EB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4662"/>
            <a:ext cx="1788160" cy="586740"/>
          </a:xfrm>
          <a:prstGeom prst="rect">
            <a:avLst/>
          </a:prstGeom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5BCB4621-859B-CA04-78C8-585D8C68F7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983" y="65059"/>
            <a:ext cx="1225977" cy="541391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68229EC-15FD-A584-CEFF-F460FE128F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83814" y="644574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151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29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D84CA2BC-DD2C-DD4E-3C73-19F6705A2F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4662"/>
            <a:ext cx="1788160" cy="58674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591219F-315D-C9D7-DDA6-A146A3CED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548" y="909320"/>
            <a:ext cx="10003426" cy="706120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What does a good DASH look like?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EF52889-1829-FD4C-45B3-98EB92204E07}"/>
              </a:ext>
            </a:extLst>
          </p:cNvPr>
          <p:cNvSpPr txBox="1">
            <a:spLocks/>
          </p:cNvSpPr>
          <p:nvPr/>
        </p:nvSpPr>
        <p:spPr>
          <a:xfrm>
            <a:off x="677334" y="2160589"/>
            <a:ext cx="3457786" cy="451453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endParaRPr lang="en-GB" altLang="en-US" sz="2400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0159FBA-E5B8-7E41-1449-FD6AE64FA3C7}"/>
              </a:ext>
            </a:extLst>
          </p:cNvPr>
          <p:cNvSpPr txBox="1">
            <a:spLocks/>
          </p:cNvSpPr>
          <p:nvPr/>
        </p:nvSpPr>
        <p:spPr>
          <a:xfrm>
            <a:off x="765854" y="2036207"/>
            <a:ext cx="4862786" cy="278558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en-GB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Full of context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en-GB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 JUST A TICK LIST EXERCISE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en-GB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Factual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en-GB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Relevant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en-GB" alt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Succinct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endParaRPr lang="en-GB" altLang="en-US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33522E8-605D-3906-17F7-7BB064902B97}"/>
              </a:ext>
            </a:extLst>
          </p:cNvPr>
          <p:cNvSpPr txBox="1">
            <a:spLocks/>
          </p:cNvSpPr>
          <p:nvPr/>
        </p:nvSpPr>
        <p:spPr>
          <a:xfrm>
            <a:off x="6386494" y="2160589"/>
            <a:ext cx="3457786" cy="278558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GB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NOTE: The DASH should be used as a conversation with the person. </a:t>
            </a:r>
          </a:p>
          <a:p>
            <a:pPr marL="0" indent="0">
              <a:spcBef>
                <a:spcPct val="50000"/>
              </a:spcBef>
              <a:buNone/>
              <a:defRPr/>
            </a:pPr>
            <a:r>
              <a:rPr lang="en-GB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DASH is looking at current risk and not historical risk.</a:t>
            </a:r>
          </a:p>
          <a:p>
            <a:pPr marL="0" indent="0">
              <a:spcBef>
                <a:spcPct val="50000"/>
              </a:spcBef>
              <a:buNone/>
              <a:defRPr/>
            </a:pPr>
            <a:endParaRPr lang="en-GB" altLang="en-US" dirty="0">
              <a:solidFill>
                <a:schemeClr val="tx1"/>
              </a:solidFill>
            </a:endParaRPr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269E2A20-E441-65E0-5C78-E5C0B1C46C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983" y="65059"/>
            <a:ext cx="1225977" cy="541391"/>
          </a:xfrm>
          <a:prstGeom prst="rect">
            <a:avLst/>
          </a:prstGeom>
        </p:spPr>
      </p:pic>
      <p:pic>
        <p:nvPicPr>
          <p:cNvPr id="3" name="  Slide 3">
            <a:hlinkClick r:id="" action="ppaction://media"/>
            <a:extLst>
              <a:ext uri="{FF2B5EF4-FFF2-40B4-BE49-F238E27FC236}">
                <a16:creationId xmlns:a16="http://schemas.microsoft.com/office/drawing/2014/main" id="{BD31DA63-B554-9149-D917-C318489A46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4263" y="6396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9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1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E8F9E-DB14-C654-CDBD-2CD15C759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8105" y="2095030"/>
            <a:ext cx="8875790" cy="406925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Ensure all questions are answered and use the comment sections.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Remember the conversation and capture the context.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While remembering to be: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Factual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Relevant to the hear and now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And remaining in context with the current incident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Historical information can paint a picture, however, only if relevant.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Ensure you use a trauma informed approach – training available at </a:t>
            </a:r>
            <a:r>
              <a:rPr lang="en-GB" sz="2400" dirty="0">
                <a:hlinkClick r:id="rId4"/>
              </a:rPr>
              <a:t>LSCP Training – LSCP</a:t>
            </a:r>
            <a:endParaRPr lang="en-GB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D84CA2BC-DD2C-DD4E-3C73-19F6705A2F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4662"/>
            <a:ext cx="1788160" cy="58674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591219F-315D-C9D7-DDA6-A146A3CED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8268" y="783166"/>
            <a:ext cx="2655464" cy="687825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Context:</a:t>
            </a:r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C3DA0A18-64AF-2BE4-B80C-D296716335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983" y="65059"/>
            <a:ext cx="1225977" cy="541391"/>
          </a:xfrm>
          <a:prstGeom prst="rect">
            <a:avLst/>
          </a:prstGeom>
        </p:spPr>
      </p:pic>
      <p:pic>
        <p:nvPicPr>
          <p:cNvPr id="5" name="Slide 4">
            <a:hlinkClick r:id="" action="ppaction://media"/>
            <a:extLst>
              <a:ext uri="{FF2B5EF4-FFF2-40B4-BE49-F238E27FC236}">
                <a16:creationId xmlns:a16="http://schemas.microsoft.com/office/drawing/2014/main" id="{0846E522-5D96-D2C6-97B7-70DEB055AB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600" y="640903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214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1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4D61EA1-926C-78D9-6992-B3623FC1D5E6}"/>
              </a:ext>
            </a:extLst>
          </p:cNvPr>
          <p:cNvSpPr txBox="1">
            <a:spLocks/>
          </p:cNvSpPr>
          <p:nvPr/>
        </p:nvSpPr>
        <p:spPr>
          <a:xfrm>
            <a:off x="260872" y="641402"/>
            <a:ext cx="11670256" cy="4113513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en-GB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Stalking </a:t>
            </a:r>
            <a:endParaRPr lang="en-GB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Question 8</a:t>
            </a:r>
            <a:r>
              <a:rPr lang="en-GB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– if a yes complete the </a:t>
            </a:r>
            <a:r>
              <a:rPr lang="en-GB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S-DASH</a:t>
            </a:r>
            <a:r>
              <a:rPr lang="en-GB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, attached at the end of the </a:t>
            </a:r>
            <a:r>
              <a:rPr lang="en-GB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DASH</a:t>
            </a:r>
            <a:r>
              <a:rPr lang="en-GB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en-GB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Non-Fatal Strangulation &amp; Suffocation</a:t>
            </a:r>
            <a:endParaRPr lang="en-GB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Question 18 </a:t>
            </a:r>
            <a:r>
              <a:rPr lang="en-GB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– consider the answers to this question and follow up of any medical treatment required.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Resource available on the Professionals Hub called</a:t>
            </a:r>
            <a:r>
              <a:rPr lang="en-GB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u="sng" kern="100" dirty="0">
                <a:solidFill>
                  <a:srgbClr val="467886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  <a:hlinkClick r:id="rId5"/>
              </a:rPr>
              <a:t>Non-Fatal Strangulation Awareness</a:t>
            </a:r>
            <a:endParaRPr lang="en-GB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en-GB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H-DASH</a:t>
            </a:r>
            <a:endParaRPr lang="en-GB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Questions 20 &amp; 21 </a:t>
            </a:r>
            <a:r>
              <a:rPr lang="en-GB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- Consider extended  family if Honour Based Abuse and  if suspected/disclosed complete a </a:t>
            </a:r>
            <a:br>
              <a:rPr lang="en-GB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</a:br>
            <a:r>
              <a:rPr lang="en-GB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H-DASH</a:t>
            </a:r>
            <a:r>
              <a:rPr lang="en-GB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- </a:t>
            </a:r>
            <a:r>
              <a:rPr lang="en-GB" u="sng" kern="100" dirty="0">
                <a:solidFill>
                  <a:srgbClr val="467886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  <a:hlinkClick r:id="rId6"/>
              </a:rPr>
              <a:t>Domestic abuse resources – Professional resources</a:t>
            </a:r>
            <a:r>
              <a:rPr lang="en-GB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en-GB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Animal Abuse</a:t>
            </a:r>
            <a:endParaRPr lang="en-GB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Consider if they have any current access to animals or if they have threatened to harm animals - follow the </a:t>
            </a:r>
            <a:r>
              <a:rPr lang="en-GB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flowchart to report animal abuse: (</a:t>
            </a:r>
            <a:r>
              <a:rPr lang="en-GB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RSPCA referral process) and also see RSPCA Information sheet. Have in mind the </a:t>
            </a:r>
            <a:r>
              <a:rPr lang="en-GB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8 stage Homicide Animal Timeline resource</a:t>
            </a:r>
            <a:r>
              <a:rPr lang="en-GB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GB" u="sng" kern="100" dirty="0">
                <a:solidFill>
                  <a:srgbClr val="467886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  <a:hlinkClick r:id="rId5"/>
              </a:rPr>
              <a:t>Domestic abuse resources – Professional </a:t>
            </a:r>
            <a:r>
              <a:rPr lang="en-GB" u="sng" kern="100">
                <a:solidFill>
                  <a:srgbClr val="467886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  <a:hlinkClick r:id="rId5"/>
              </a:rPr>
              <a:t>resources </a:t>
            </a:r>
            <a:endParaRPr lang="en-GB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en-GB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Homicide Timeline</a:t>
            </a:r>
            <a:endParaRPr lang="en-GB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Always have in mind the </a:t>
            </a:r>
            <a:r>
              <a:rPr lang="en-GB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8 Stage Homicide Timeline </a:t>
            </a:r>
            <a:r>
              <a:rPr lang="en-GB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when completing a DASH or refer back to it afterwards for a sense check when assessing the risk and looking at next steps </a:t>
            </a:r>
            <a:r>
              <a:rPr lang="en-GB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- </a:t>
            </a:r>
            <a:r>
              <a:rPr lang="en-GB" u="sng" kern="100" dirty="0">
                <a:solidFill>
                  <a:srgbClr val="467886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  <a:hlinkClick r:id="rId5"/>
              </a:rPr>
              <a:t>8 Stage Homicide Timeline Resource </a:t>
            </a:r>
            <a:endParaRPr lang="en-GB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200660" lvl="1" indent="0">
              <a:buNone/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C817D758-4204-12C3-3CDA-503C610EF6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4662"/>
            <a:ext cx="1788160" cy="58674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D4728BE-32CB-7642-06F9-DE73B03C70CA}"/>
              </a:ext>
            </a:extLst>
          </p:cNvPr>
          <p:cNvSpPr txBox="1">
            <a:spLocks/>
          </p:cNvSpPr>
          <p:nvPr/>
        </p:nvSpPr>
        <p:spPr>
          <a:xfrm>
            <a:off x="2546014" y="153214"/>
            <a:ext cx="9854708" cy="720514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b="1" dirty="0">
                <a:latin typeface="Calibri" panose="020F0502020204030204" pitchFamily="34" charset="0"/>
                <a:cs typeface="Calibri" panose="020F0502020204030204" pitchFamily="34" charset="0"/>
              </a:rPr>
              <a:t>What to consider while completing a DASH:</a:t>
            </a:r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D9B0B51E-9936-20F8-4BD3-2B32EED869E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983" y="65059"/>
            <a:ext cx="1225977" cy="541391"/>
          </a:xfrm>
          <a:prstGeom prst="rect">
            <a:avLst/>
          </a:prstGeom>
        </p:spPr>
      </p:pic>
      <p:pic>
        <p:nvPicPr>
          <p:cNvPr id="7" name="New">
            <a:hlinkClick r:id="" action="ppaction://media"/>
            <a:extLst>
              <a:ext uri="{FF2B5EF4-FFF2-40B4-BE49-F238E27FC236}">
                <a16:creationId xmlns:a16="http://schemas.microsoft.com/office/drawing/2014/main" id="{A2C295F7-A92D-8819-451E-1ED4A9CC21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4238" y="6451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306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24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FFB55536-D34B-A570-52EE-A33640E0D4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30" y="203749"/>
            <a:ext cx="1788160" cy="586740"/>
          </a:xfrm>
          <a:prstGeom prst="rect">
            <a:avLst/>
          </a:prstGeom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DDC734E7-22B8-B6B5-F009-FC3D1DE698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879" y="226423"/>
            <a:ext cx="1225977" cy="5413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BE9A8B-C736-6A32-7C38-772079E2F70E}"/>
              </a:ext>
            </a:extLst>
          </p:cNvPr>
          <p:cNvSpPr txBox="1"/>
          <p:nvPr/>
        </p:nvSpPr>
        <p:spPr>
          <a:xfrm>
            <a:off x="2439939" y="2312516"/>
            <a:ext cx="666296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en-GB" altLang="en-US" sz="2000" dirty="0">
                <a:latin typeface="Calibri" panose="020F0502020204030204"/>
              </a:rPr>
              <a:t>Perpetrator’s occupation/interests </a:t>
            </a:r>
            <a:r>
              <a:rPr lang="en-GB" altLang="en-US" sz="2000" dirty="0" err="1">
                <a:latin typeface="Calibri" panose="020F0502020204030204"/>
              </a:rPr>
              <a:t>e.g</a:t>
            </a:r>
            <a:endParaRPr lang="en-GB" altLang="en-US" sz="2000" dirty="0">
              <a:latin typeface="Calibri" panose="020F0502020204030204"/>
            </a:endParaRP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GB" altLang="en-US" sz="2000" b="1" dirty="0">
                <a:latin typeface="Calibri" panose="020F0502020204030204"/>
              </a:rPr>
              <a:t>Military, police </a:t>
            </a:r>
            <a:r>
              <a:rPr lang="en-GB" altLang="en-US" sz="2000" dirty="0">
                <a:latin typeface="Calibri" panose="020F0502020204030204"/>
              </a:rPr>
              <a:t>– Information, Weapons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GB" altLang="en-US" sz="2000" b="1" dirty="0">
                <a:latin typeface="Calibri" panose="020F0502020204030204"/>
              </a:rPr>
              <a:t>Pest control </a:t>
            </a:r>
            <a:r>
              <a:rPr lang="en-GB" altLang="en-US" sz="2000" dirty="0">
                <a:latin typeface="Calibri" panose="020F0502020204030204"/>
              </a:rPr>
              <a:t>- Poisons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GB" altLang="en-US" sz="2000" b="1" dirty="0">
                <a:latin typeface="Calibri" panose="020F0502020204030204"/>
              </a:rPr>
              <a:t>Pharmacist</a:t>
            </a:r>
            <a:r>
              <a:rPr lang="en-GB" altLang="en-US" sz="2000" dirty="0">
                <a:latin typeface="Calibri" panose="020F0502020204030204"/>
              </a:rPr>
              <a:t> - Medication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GB" altLang="en-US" sz="2000" b="1" dirty="0">
                <a:latin typeface="Calibri" panose="020F0502020204030204"/>
              </a:rPr>
              <a:t>Farmer</a:t>
            </a:r>
            <a:r>
              <a:rPr lang="en-GB" altLang="en-US" sz="2000" dirty="0">
                <a:latin typeface="Calibri" panose="020F0502020204030204"/>
              </a:rPr>
              <a:t> – Machinery, tools, isolation</a:t>
            </a:r>
          </a:p>
          <a:p>
            <a:pPr lvl="1">
              <a:spcBef>
                <a:spcPts val="0"/>
              </a:spcBef>
              <a:defRPr/>
            </a:pPr>
            <a:endParaRPr lang="en-GB" altLang="en-US" sz="2000" dirty="0">
              <a:latin typeface="Calibri" panose="020F0502020204030204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GB" altLang="en-US" sz="2000" dirty="0">
                <a:latin typeface="Calibri" panose="020F0502020204030204"/>
              </a:rPr>
              <a:t>Threats to leave the country with any children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GB" altLang="en-US" sz="2000" dirty="0">
                <a:latin typeface="Calibri" panose="020F0502020204030204"/>
              </a:rPr>
              <a:t>Arson attempts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GB" altLang="en-US" sz="2000" dirty="0">
                <a:latin typeface="Calibri" panose="020F0502020204030204"/>
              </a:rPr>
              <a:t>Substance use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GB" altLang="en-US" sz="2000" dirty="0">
                <a:latin typeface="Calibri" panose="020F0502020204030204"/>
              </a:rPr>
              <a:t>Mental Health including suicidal ideation/previous attempts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GB" altLang="en-US" sz="2000" dirty="0">
                <a:latin typeface="Calibri" panose="020F0502020204030204"/>
              </a:rPr>
              <a:t>Disabilities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CCA688-3D2C-D709-0E22-6130FFF9A02E}"/>
              </a:ext>
            </a:extLst>
          </p:cNvPr>
          <p:cNvSpPr txBox="1"/>
          <p:nvPr/>
        </p:nvSpPr>
        <p:spPr>
          <a:xfrm>
            <a:off x="4562061" y="244594"/>
            <a:ext cx="643061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4400" b="1" dirty="0">
                <a:latin typeface="Calibri" panose="020F0502020204030204"/>
              </a:rPr>
              <a:t>Possible Risk Factors</a:t>
            </a:r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031C69-08E1-5381-9F2D-1FBAC70F9015}"/>
              </a:ext>
            </a:extLst>
          </p:cNvPr>
          <p:cNvSpPr txBox="1"/>
          <p:nvPr/>
        </p:nvSpPr>
        <p:spPr>
          <a:xfrm>
            <a:off x="1521426" y="1078500"/>
            <a:ext cx="82782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en-US" sz="2000" b="1" dirty="0">
                <a:latin typeface="Calibri" panose="020F0502020204030204"/>
              </a:rPr>
              <a:t>Possible risk factors that may increase the risk to the person being abused:</a:t>
            </a:r>
            <a:endParaRPr lang="en-GB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049835-12A8-2ED2-363E-D9BC0FC3B28A}"/>
              </a:ext>
            </a:extLst>
          </p:cNvPr>
          <p:cNvSpPr txBox="1"/>
          <p:nvPr/>
        </p:nvSpPr>
        <p:spPr>
          <a:xfrm>
            <a:off x="2439940" y="1846642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ct val="50000"/>
              </a:spcBef>
              <a:buNone/>
              <a:defRPr/>
            </a:pPr>
            <a:r>
              <a:rPr lang="en-GB" altLang="en-US" sz="1800" b="1" dirty="0">
                <a:latin typeface="Calibri" panose="020F0502020204030204"/>
              </a:rPr>
              <a:t>Section for consideration by professional: </a:t>
            </a:r>
          </a:p>
        </p:txBody>
      </p:sp>
      <p:pic>
        <p:nvPicPr>
          <p:cNvPr id="9" name="Slide 6">
            <a:hlinkClick r:id="" action="ppaction://media"/>
            <a:extLst>
              <a:ext uri="{FF2B5EF4-FFF2-40B4-BE49-F238E27FC236}">
                <a16:creationId xmlns:a16="http://schemas.microsoft.com/office/drawing/2014/main" id="{2D3B09F3-ADEB-A130-56CD-57ECF76D5A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1007" y="6451051"/>
            <a:ext cx="344064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108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6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E8F9E-DB14-C654-CDBD-2CD15C759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388" y="2121300"/>
            <a:ext cx="4614332" cy="226777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Professional Curiosity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What isn’t being said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What you are observing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What you already know</a:t>
            </a: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D84CA2BC-DD2C-DD4E-3C73-19F6705A2F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4662"/>
            <a:ext cx="1788160" cy="58674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591219F-315D-C9D7-DDA6-A146A3CED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932" y="789480"/>
            <a:ext cx="8596668" cy="720514"/>
          </a:xfrm>
        </p:spPr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Professional Judgement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0C23B63-F3BB-3E5E-5A0B-5940017E978A}"/>
              </a:ext>
            </a:extLst>
          </p:cNvPr>
          <p:cNvSpPr txBox="1">
            <a:spLocks/>
          </p:cNvSpPr>
          <p:nvPr/>
        </p:nvSpPr>
        <p:spPr>
          <a:xfrm>
            <a:off x="995680" y="5567680"/>
            <a:ext cx="7741920" cy="100446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F61D1E-EAF8-5510-1836-A8602DFFC2FC}"/>
              </a:ext>
            </a:extLst>
          </p:cNvPr>
          <p:cNvSpPr txBox="1"/>
          <p:nvPr/>
        </p:nvSpPr>
        <p:spPr>
          <a:xfrm>
            <a:off x="535388" y="5000377"/>
            <a:ext cx="86625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000" i="1" dirty="0">
                <a:solidFill>
                  <a:srgbClr val="7030A0"/>
                </a:solidFill>
              </a:rPr>
              <a:t>“Need for professional curiosity by all professionals when looking at past behaviour, charges and convictions when making a thorough risk assessment.”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C7FD3CE-8DD9-9125-833F-4C83E2449F1B}"/>
              </a:ext>
            </a:extLst>
          </p:cNvPr>
          <p:cNvSpPr txBox="1"/>
          <p:nvPr/>
        </p:nvSpPr>
        <p:spPr>
          <a:xfrm>
            <a:off x="1670644" y="5986313"/>
            <a:ext cx="61010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i="1" dirty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Recommendation from Lincolnshire DHR Holly</a:t>
            </a:r>
            <a:endParaRPr lang="en-GB" sz="14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11C169D8-B217-7AD3-7E33-ED12412D8D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983" y="65059"/>
            <a:ext cx="1225977" cy="54139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F3FBA6F-8BEA-1F9D-A2D4-03EB7CBBE2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5129" y="1497366"/>
            <a:ext cx="5862483" cy="33470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Slide 7">
            <a:hlinkClick r:id="" action="ppaction://media"/>
            <a:extLst>
              <a:ext uri="{FF2B5EF4-FFF2-40B4-BE49-F238E27FC236}">
                <a16:creationId xmlns:a16="http://schemas.microsoft.com/office/drawing/2014/main" id="{A8DB8C96-947D-B90F-BBA4-F77C9A8897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0932" y="640201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831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77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D84CA2BC-DD2C-DD4E-3C73-19F6705A2F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4662"/>
            <a:ext cx="1788160" cy="58674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591219F-315D-C9D7-DDA6-A146A3CED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2046" y="839658"/>
            <a:ext cx="5994400" cy="730674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Assessing the level of Risk</a:t>
            </a:r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B281BB56-2C78-36F8-7037-356400F47A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983" y="65059"/>
            <a:ext cx="1225977" cy="541391"/>
          </a:xfrm>
          <a:prstGeom prst="rect">
            <a:avLst/>
          </a:prstGeom>
        </p:spPr>
      </p:pic>
      <p:pic>
        <p:nvPicPr>
          <p:cNvPr id="2" name="Slide 8">
            <a:hlinkClick r:id="" action="ppaction://media"/>
            <a:extLst>
              <a:ext uri="{FF2B5EF4-FFF2-40B4-BE49-F238E27FC236}">
                <a16:creationId xmlns:a16="http://schemas.microsoft.com/office/drawing/2014/main" id="{B8A191BF-FE05-95C7-D1C3-45C107C151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600" y="6382052"/>
            <a:ext cx="406400" cy="406400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664A489-DA2E-E16D-808F-6C9E34085425}"/>
              </a:ext>
            </a:extLst>
          </p:cNvPr>
          <p:cNvSpPr txBox="1">
            <a:spLocks/>
          </p:cNvSpPr>
          <p:nvPr/>
        </p:nvSpPr>
        <p:spPr>
          <a:xfrm>
            <a:off x="508001" y="1766455"/>
            <a:ext cx="11173926" cy="3579972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2278F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Page 1 of the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7"/>
              </a:rPr>
              <a:t>DASH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– level of risk:</a:t>
            </a:r>
          </a:p>
          <a:p>
            <a:pPr marL="201168" marR="0" lvl="1" indent="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92278F"/>
              </a:buClr>
              <a:buSzTx/>
              <a:buFont typeface="Calibri" pitchFamily="34" charset="0"/>
              <a:buNone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	</a:t>
            </a:r>
            <a:br>
              <a:rPr kumimoji="0" lang="en-GB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High – Immediate 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referral to Multi Agency risk Assessment Conference </a:t>
            </a: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(MARAC) 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(MARAC referral form)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201168" lvl="1" indent="0">
              <a:buClr>
                <a:srgbClr val="92278F"/>
              </a:buClr>
              <a:buNone/>
              <a:defRPr/>
            </a:pP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Non-High Risk 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– </a:t>
            </a: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LDASS referral 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(LDASS referral form)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and discuss consent</a:t>
            </a:r>
            <a:r>
              <a:rPr kumimoji="0" lang="en-GB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GB" dirty="0">
                <a:hlinkClick r:id="rId9"/>
              </a:rPr>
              <a:t>Domestic abuse resources – Professional resources</a:t>
            </a:r>
            <a:r>
              <a:rPr lang="en-GB" dirty="0"/>
              <a:t> ‘Importance of consent’ document.</a:t>
            </a:r>
            <a:br>
              <a:rPr kumimoji="0" lang="en-GB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endParaRPr kumimoji="0" lang="en-GB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201168" marR="0" lvl="1" indent="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92278F"/>
              </a:buClr>
              <a:buSzTx/>
              <a:buFont typeface="Calibri" pitchFamily="34" charset="0"/>
              <a:buNone/>
              <a:tabLst/>
              <a:defRPr/>
            </a:pP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Reflect on all 3 elements of risk: Recommended referral criteria to MARAC</a:t>
            </a:r>
          </a:p>
          <a:p>
            <a:pPr marL="1700000" marR="0" lvl="8" indent="-22860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92278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Professional judgement</a:t>
            </a:r>
          </a:p>
          <a:p>
            <a:pPr marL="1700000" marR="0" lvl="8" indent="-22860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92278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Visible High Risk</a:t>
            </a:r>
          </a:p>
          <a:p>
            <a:pPr marL="1700000" marR="0" lvl="8" indent="-22860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92278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Potential Escalation</a:t>
            </a:r>
          </a:p>
          <a:p>
            <a:pPr marL="201168" marR="0" lvl="1" indent="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92278F"/>
              </a:buClr>
              <a:buSzTx/>
              <a:buFont typeface="Calibri" pitchFamily="34" charset="0"/>
              <a:buNone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Then consider </a:t>
            </a: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what level you assess 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person/persons to be at and discuss with your line manager/Domestic</a:t>
            </a:r>
            <a:r>
              <a:rPr kumimoji="0" lang="en-GB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Abuse Safeguarding lead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183BAA-08E9-635D-54D1-80401796D42E}"/>
              </a:ext>
            </a:extLst>
          </p:cNvPr>
          <p:cNvSpPr txBox="1"/>
          <p:nvPr/>
        </p:nvSpPr>
        <p:spPr>
          <a:xfrm>
            <a:off x="1087230" y="5346427"/>
            <a:ext cx="10017539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Times New Roman" panose="02020603050405020304" pitchFamily="18" charset="0"/>
              </a:rPr>
              <a:t>High risk </a:t>
            </a:r>
            <a:r>
              <a:rPr kumimoji="0" lang="en-GB" b="1" i="0" u="none" strike="noStrike" kern="1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Times New Roman" panose="02020603050405020304" pitchFamily="18" charset="0"/>
              </a:rPr>
              <a:t>means the victim is at imminent risk of serious physical harm or death. Referrals should be completed within 48 hours of a</a:t>
            </a:r>
            <a:r>
              <a:rPr kumimoji="0" lang="en-GB" b="1" i="0" u="none" strike="noStrike" kern="100" cap="none" spc="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Times New Roman" panose="02020603050405020304" pitchFamily="18" charset="0"/>
              </a:rPr>
              <a:t> risk assessment being completed.</a:t>
            </a:r>
            <a:endParaRPr kumimoji="0" lang="en-GB" b="1" i="0" u="none" strike="noStrike" kern="1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361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8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405D45-EB57-AF03-F10F-21CD4DA2B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297094"/>
            <a:ext cx="10058400" cy="4023360"/>
          </a:xfrm>
        </p:spPr>
        <p:txBody>
          <a:bodyPr>
            <a:normAutofit/>
          </a:bodyPr>
          <a:lstStyle/>
          <a:p>
            <a:pPr algn="ctr"/>
            <a:endParaRPr lang="en-GB" sz="5400" dirty="0"/>
          </a:p>
          <a:p>
            <a:pPr algn="ctr"/>
            <a:r>
              <a:rPr lang="en-GB" sz="5400" dirty="0"/>
              <a:t>Training on the DASH is available on the Lincolnshire Safeguarding platform ENABLE by clicking </a:t>
            </a:r>
            <a:r>
              <a:rPr lang="en-GB" sz="5400" dirty="0">
                <a:hlinkClick r:id="rId5"/>
              </a:rPr>
              <a:t>here</a:t>
            </a:r>
            <a:r>
              <a:rPr lang="en-GB" sz="5400" dirty="0"/>
              <a:t>.</a:t>
            </a: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BB334724-1047-9D96-DAEE-856FB0DA24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4662"/>
            <a:ext cx="1788160" cy="586740"/>
          </a:xfrm>
          <a:prstGeom prst="rect">
            <a:avLst/>
          </a:prstGeom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3C8EACB1-65B4-4F1C-381C-F831018E0C9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983" y="65059"/>
            <a:ext cx="1225977" cy="5413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28ED06C-2AE3-39E0-4D86-C725E499E6E7}"/>
              </a:ext>
            </a:extLst>
          </p:cNvPr>
          <p:cNvSpPr txBox="1"/>
          <p:nvPr/>
        </p:nvSpPr>
        <p:spPr>
          <a:xfrm>
            <a:off x="1066800" y="5242560"/>
            <a:ext cx="10952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For Professionals Hub click </a:t>
            </a:r>
            <a:r>
              <a:rPr lang="en-GB" sz="2400" dirty="0">
                <a:hlinkClick r:id="rId8"/>
              </a:rPr>
              <a:t>here</a:t>
            </a:r>
            <a:r>
              <a:rPr lang="en-GB" sz="2400" dirty="0"/>
              <a:t>.</a:t>
            </a:r>
          </a:p>
        </p:txBody>
      </p:sp>
      <p:pic>
        <p:nvPicPr>
          <p:cNvPr id="6" name="Slide 9">
            <a:hlinkClick r:id="" action="ppaction://media"/>
            <a:extLst>
              <a:ext uri="{FF2B5EF4-FFF2-40B4-BE49-F238E27FC236}">
                <a16:creationId xmlns:a16="http://schemas.microsoft.com/office/drawing/2014/main" id="{369612B6-1623-139D-1717-72DCACB0BC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03200" y="6396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966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8A45E82099D94487CC57E9067B5CF0" ma:contentTypeVersion="18" ma:contentTypeDescription="Create a new document." ma:contentTypeScope="" ma:versionID="41a434490baa621cff60138754a4f7c5">
  <xsd:schema xmlns:xsd="http://www.w3.org/2001/XMLSchema" xmlns:xs="http://www.w3.org/2001/XMLSchema" xmlns:p="http://schemas.microsoft.com/office/2006/metadata/properties" xmlns:ns2="42a14884-4e29-4490-b064-2dadd215cf5a" xmlns:ns3="484b8554-633d-48ff-a774-8da470133c03" targetNamespace="http://schemas.microsoft.com/office/2006/metadata/properties" ma:root="true" ma:fieldsID="e83e1f7ab58d1405410f68d18ea2f2d2" ns2:_="" ns3:_="">
    <xsd:import namespace="42a14884-4e29-4490-b064-2dadd215cf5a"/>
    <xsd:import namespace="484b8554-633d-48ff-a774-8da470133c0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a14884-4e29-4490-b064-2dadd215cf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0cb4337f-889a-49cc-a650-7850101ac6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4b8554-633d-48ff-a774-8da470133c0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2a14884-4e29-4490-b064-2dadd215cf5a">
      <Terms xmlns="http://schemas.microsoft.com/office/infopath/2007/PartnerControls"/>
    </lcf76f155ced4ddcb4097134ff3c332f>
    <SharedWithUsers xmlns="484b8554-633d-48ff-a774-8da470133c03">
      <UserInfo>
        <DisplayName/>
        <AccountId xsi:nil="true"/>
        <AccountType/>
      </UserInfo>
    </SharedWithUsers>
    <MediaLengthInSeconds xmlns="42a14884-4e29-4490-b064-2dadd215cf5a" xsi:nil="true"/>
  </documentManagement>
</p:properties>
</file>

<file path=customXml/itemProps1.xml><?xml version="1.0" encoding="utf-8"?>
<ds:datastoreItem xmlns:ds="http://schemas.openxmlformats.org/officeDocument/2006/customXml" ds:itemID="{FDAE7F3F-08D3-4E15-8E9B-7C48AD9626E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a14884-4e29-4490-b064-2dadd215cf5a"/>
    <ds:schemaRef ds:uri="484b8554-633d-48ff-a774-8da470133c0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80E5663-7D42-4D03-8096-C32418C05D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B62308C-8FD8-44C8-8A2F-313941ED0C7D}">
  <ds:schemaRefs>
    <ds:schemaRef ds:uri="http://schemas.microsoft.com/office/2006/documentManagement/types"/>
    <ds:schemaRef ds:uri="484b8554-633d-48ff-a774-8da470133c03"/>
    <ds:schemaRef ds:uri="http://schemas.openxmlformats.org/package/2006/metadata/core-properties"/>
    <ds:schemaRef ds:uri="42a14884-4e29-4490-b064-2dadd215cf5a"/>
    <ds:schemaRef ds:uri="http://purl.org/dc/terms/"/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4220</TotalTime>
  <Words>658</Words>
  <Application>Microsoft Office PowerPoint</Application>
  <PresentationFormat>Widescreen</PresentationFormat>
  <Paragraphs>79</Paragraphs>
  <Slides>9</Slides>
  <Notes>4</Notes>
  <HiddenSlides>0</HiddenSlides>
  <MMClips>9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Calibri</vt:lpstr>
      <vt:lpstr>Calibri Light</vt:lpstr>
      <vt:lpstr>Courier New</vt:lpstr>
      <vt:lpstr>Wingdings</vt:lpstr>
      <vt:lpstr>Retrospect</vt:lpstr>
      <vt:lpstr> DASH/S-DASH – Best Practice for Completing </vt:lpstr>
      <vt:lpstr>DASH Risk Assessment</vt:lpstr>
      <vt:lpstr>What does a good DASH look like?</vt:lpstr>
      <vt:lpstr>Context:</vt:lpstr>
      <vt:lpstr>PowerPoint Presentation</vt:lpstr>
      <vt:lpstr>PowerPoint Presentation</vt:lpstr>
      <vt:lpstr>Professional Judgement</vt:lpstr>
      <vt:lpstr>Assessing the level of Risk</vt:lpstr>
      <vt:lpstr>PowerPoint Presentation</vt:lpstr>
    </vt:vector>
  </TitlesOfParts>
  <Company>LCS 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Lincolnshire Domestic Abuse Specialist Services    (LDASS)</dc:title>
  <dc:creator>Leanna Y</dc:creator>
  <cp:lastModifiedBy>Natalie Watkinson</cp:lastModifiedBy>
  <cp:revision>92</cp:revision>
  <dcterms:created xsi:type="dcterms:W3CDTF">2023-02-06T14:25:13Z</dcterms:created>
  <dcterms:modified xsi:type="dcterms:W3CDTF">2026-04-27T08:56:16Z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0x010100BE8A45E82099D94487CC57E9067B5CF0</vt:lpwstr>
  </property>
  <property fmtid="{D5CDD505-2E9C-101B-9397-08002B2CF9AE}" pid="3" name="Order">
    <vt:r8>468400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ComplianceAssetId">
    <vt:lpwstr/>
  </property>
  <property fmtid="{D5CDD505-2E9C-101B-9397-08002B2CF9AE}" pid="7" name="MediaServiceImageTags">
    <vt:lpwstr/>
  </property>
</Properties>
</file>