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60" r:id="rId2"/>
  </p:sldMasterIdLst>
  <p:notesMasterIdLst>
    <p:notesMasterId r:id="rId25"/>
  </p:notesMasterIdLst>
  <p:sldIdLst>
    <p:sldId id="314" r:id="rId3"/>
    <p:sldId id="335" r:id="rId4"/>
    <p:sldId id="860" r:id="rId5"/>
    <p:sldId id="862" r:id="rId6"/>
    <p:sldId id="864" r:id="rId7"/>
    <p:sldId id="257" r:id="rId8"/>
    <p:sldId id="259" r:id="rId9"/>
    <p:sldId id="265" r:id="rId10"/>
    <p:sldId id="867" r:id="rId11"/>
    <p:sldId id="347" r:id="rId12"/>
    <p:sldId id="868" r:id="rId13"/>
    <p:sldId id="346" r:id="rId14"/>
    <p:sldId id="359" r:id="rId15"/>
    <p:sldId id="866" r:id="rId16"/>
    <p:sldId id="353" r:id="rId17"/>
    <p:sldId id="355" r:id="rId18"/>
    <p:sldId id="350" r:id="rId19"/>
    <p:sldId id="358" r:id="rId20"/>
    <p:sldId id="865" r:id="rId21"/>
    <p:sldId id="869" r:id="rId22"/>
    <p:sldId id="870" r:id="rId23"/>
    <p:sldId id="340" r:id="rId24"/>
  </p:sldIdLst>
  <p:sldSz cx="12192000" cy="6858000"/>
  <p:notesSz cx="7102475" cy="9037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90B2B-EA04-4ADB-A4F3-46FB7D70F92E}" v="382" dt="2025-07-29T15:31:29.5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102" d="100"/>
          <a:sy n="102" d="100"/>
        </p:scale>
        <p:origin x="840"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068CE6-8F89-44EE-B7EA-1E3E4116317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15CD75D-7A38-455B-A067-338F8671A272}">
      <dgm:prSet/>
      <dgm:spPr/>
      <dgm:t>
        <a:bodyPr/>
        <a:lstStyle/>
        <a:p>
          <a:r>
            <a:rPr lang="en-GB" dirty="0">
              <a:latin typeface="+mn-lt"/>
            </a:rPr>
            <a:t>Whole School Approaches can include:</a:t>
          </a:r>
          <a:endParaRPr lang="en-US" dirty="0">
            <a:latin typeface="+mn-lt"/>
          </a:endParaRPr>
        </a:p>
      </dgm:t>
    </dgm:pt>
    <dgm:pt modelId="{AA6FB5AD-6B2F-48F3-AA98-40DF619B7BFB}" type="parTrans" cxnId="{38815BCB-14D4-4F6B-AA7C-D0B4DA47915F}">
      <dgm:prSet/>
      <dgm:spPr/>
      <dgm:t>
        <a:bodyPr/>
        <a:lstStyle/>
        <a:p>
          <a:endParaRPr lang="en-US"/>
        </a:p>
      </dgm:t>
    </dgm:pt>
    <dgm:pt modelId="{C4D26AF7-55F7-4CF6-9E0C-C5DE1ADEAB0D}" type="sibTrans" cxnId="{38815BCB-14D4-4F6B-AA7C-D0B4DA47915F}">
      <dgm:prSet/>
      <dgm:spPr/>
      <dgm:t>
        <a:bodyPr/>
        <a:lstStyle/>
        <a:p>
          <a:endParaRPr lang="en-US"/>
        </a:p>
      </dgm:t>
    </dgm:pt>
    <dgm:pt modelId="{A3EC5A5F-85DA-420D-8492-AE309B4B1E52}">
      <dgm:prSet/>
      <dgm:spPr/>
      <dgm:t>
        <a:bodyPr/>
        <a:lstStyle/>
        <a:p>
          <a:r>
            <a:rPr lang="en-GB" dirty="0">
              <a:latin typeface="+mn-lt"/>
            </a:rPr>
            <a:t>Audit Tools</a:t>
          </a:r>
          <a:endParaRPr lang="en-US" dirty="0">
            <a:latin typeface="+mn-lt"/>
          </a:endParaRPr>
        </a:p>
      </dgm:t>
    </dgm:pt>
    <dgm:pt modelId="{3782BA36-C46E-484B-B6AE-A506AADDDDC4}" type="parTrans" cxnId="{FCD16831-63DB-44CB-87BF-7D8D6A483487}">
      <dgm:prSet/>
      <dgm:spPr/>
      <dgm:t>
        <a:bodyPr/>
        <a:lstStyle/>
        <a:p>
          <a:endParaRPr lang="en-US"/>
        </a:p>
      </dgm:t>
    </dgm:pt>
    <dgm:pt modelId="{E7576379-8D62-4F14-874D-6106A7B60850}" type="sibTrans" cxnId="{FCD16831-63DB-44CB-87BF-7D8D6A483487}">
      <dgm:prSet/>
      <dgm:spPr/>
      <dgm:t>
        <a:bodyPr/>
        <a:lstStyle/>
        <a:p>
          <a:endParaRPr lang="en-US"/>
        </a:p>
      </dgm:t>
    </dgm:pt>
    <dgm:pt modelId="{E495B22A-0EFF-41D5-85B0-1FFBCC0DA170}">
      <dgm:prSet/>
      <dgm:spPr/>
      <dgm:t>
        <a:bodyPr/>
        <a:lstStyle/>
        <a:p>
          <a:r>
            <a:rPr lang="en-GB" dirty="0">
              <a:latin typeface="+mn-lt"/>
            </a:rPr>
            <a:t>Restorative Approaches</a:t>
          </a:r>
          <a:endParaRPr lang="en-US" dirty="0">
            <a:latin typeface="+mn-lt"/>
          </a:endParaRPr>
        </a:p>
      </dgm:t>
    </dgm:pt>
    <dgm:pt modelId="{6066CDAD-EF0F-4046-B810-923C8A5BB365}" type="parTrans" cxnId="{02BEFEA4-DAC2-4F5B-8F84-89458457CBB9}">
      <dgm:prSet/>
      <dgm:spPr/>
      <dgm:t>
        <a:bodyPr/>
        <a:lstStyle/>
        <a:p>
          <a:endParaRPr lang="en-US"/>
        </a:p>
      </dgm:t>
    </dgm:pt>
    <dgm:pt modelId="{8A8F5385-033F-4458-BA17-D2BCA9302675}" type="sibTrans" cxnId="{02BEFEA4-DAC2-4F5B-8F84-89458457CBB9}">
      <dgm:prSet/>
      <dgm:spPr/>
      <dgm:t>
        <a:bodyPr/>
        <a:lstStyle/>
        <a:p>
          <a:endParaRPr lang="en-US"/>
        </a:p>
      </dgm:t>
    </dgm:pt>
    <dgm:pt modelId="{7CBF843D-1997-4D3E-BEB7-DD606F82501C}">
      <dgm:prSet/>
      <dgm:spPr/>
      <dgm:t>
        <a:bodyPr/>
        <a:lstStyle/>
        <a:p>
          <a:r>
            <a:rPr lang="en-GB" dirty="0">
              <a:latin typeface="+mn-lt"/>
            </a:rPr>
            <a:t>Creating a Relational Behaviour Policy</a:t>
          </a:r>
          <a:endParaRPr lang="en-US" dirty="0">
            <a:latin typeface="+mn-lt"/>
          </a:endParaRPr>
        </a:p>
      </dgm:t>
    </dgm:pt>
    <dgm:pt modelId="{BAE02E17-96AB-4231-934B-EF35B62A7BBA}" type="parTrans" cxnId="{58C07FB7-CA01-4F22-B729-7E451B685968}">
      <dgm:prSet/>
      <dgm:spPr/>
      <dgm:t>
        <a:bodyPr/>
        <a:lstStyle/>
        <a:p>
          <a:endParaRPr lang="en-US"/>
        </a:p>
      </dgm:t>
    </dgm:pt>
    <dgm:pt modelId="{773A896F-E095-4FBC-B732-E54ED0B2AEAC}" type="sibTrans" cxnId="{58C07FB7-CA01-4F22-B729-7E451B685968}">
      <dgm:prSet/>
      <dgm:spPr/>
      <dgm:t>
        <a:bodyPr/>
        <a:lstStyle/>
        <a:p>
          <a:endParaRPr lang="en-US"/>
        </a:p>
      </dgm:t>
    </dgm:pt>
    <dgm:pt modelId="{44153C33-AAB9-498E-8EC4-59C86D1295F4}">
      <dgm:prSet/>
      <dgm:spPr/>
      <dgm:t>
        <a:bodyPr/>
        <a:lstStyle/>
        <a:p>
          <a:r>
            <a:rPr lang="en-GB" dirty="0">
              <a:latin typeface="+mn-lt"/>
            </a:rPr>
            <a:t>Teach Behaviours</a:t>
          </a:r>
          <a:endParaRPr lang="en-US" dirty="0">
            <a:latin typeface="+mn-lt"/>
          </a:endParaRPr>
        </a:p>
      </dgm:t>
    </dgm:pt>
    <dgm:pt modelId="{AC2526BC-A062-4BCA-A62D-0654826E15F0}" type="parTrans" cxnId="{75154BEF-9B35-4EB7-BDAE-B25DD2627520}">
      <dgm:prSet/>
      <dgm:spPr/>
      <dgm:t>
        <a:bodyPr/>
        <a:lstStyle/>
        <a:p>
          <a:endParaRPr lang="en-US"/>
        </a:p>
      </dgm:t>
    </dgm:pt>
    <dgm:pt modelId="{4B51971F-E066-4863-A093-E0D7FB65C822}" type="sibTrans" cxnId="{75154BEF-9B35-4EB7-BDAE-B25DD2627520}">
      <dgm:prSet/>
      <dgm:spPr/>
      <dgm:t>
        <a:bodyPr/>
        <a:lstStyle/>
        <a:p>
          <a:endParaRPr lang="en-US"/>
        </a:p>
      </dgm:t>
    </dgm:pt>
    <dgm:pt modelId="{C1BE1544-F74D-49A3-B71E-BFEAF9BAEC9B}">
      <dgm:prSet/>
      <dgm:spPr/>
      <dgm:t>
        <a:bodyPr/>
        <a:lstStyle/>
        <a:p>
          <a:r>
            <a:rPr lang="en-GB" dirty="0">
              <a:latin typeface="+mn-lt"/>
            </a:rPr>
            <a:t>Creating a Co-Regulation Plan</a:t>
          </a:r>
          <a:endParaRPr lang="en-US" dirty="0">
            <a:latin typeface="+mn-lt"/>
          </a:endParaRPr>
        </a:p>
      </dgm:t>
    </dgm:pt>
    <dgm:pt modelId="{48621FD0-22D5-4ECF-8DEC-51AC8397160B}" type="parTrans" cxnId="{6BCBB155-C1B7-44DF-9446-75D6AEF50FC2}">
      <dgm:prSet/>
      <dgm:spPr/>
      <dgm:t>
        <a:bodyPr/>
        <a:lstStyle/>
        <a:p>
          <a:endParaRPr lang="en-US"/>
        </a:p>
      </dgm:t>
    </dgm:pt>
    <dgm:pt modelId="{58B01B17-7CE7-4C6D-A530-99CB52B60AC7}" type="sibTrans" cxnId="{6BCBB155-C1B7-44DF-9446-75D6AEF50FC2}">
      <dgm:prSet/>
      <dgm:spPr/>
      <dgm:t>
        <a:bodyPr/>
        <a:lstStyle/>
        <a:p>
          <a:endParaRPr lang="en-US"/>
        </a:p>
      </dgm:t>
    </dgm:pt>
    <dgm:pt modelId="{E7BA28B1-8C4A-49B7-883D-042EAA7D78C5}" type="pres">
      <dgm:prSet presAssocID="{2D068CE6-8F89-44EE-B7EA-1E3E41163173}" presName="linear" presStyleCnt="0">
        <dgm:presLayoutVars>
          <dgm:animLvl val="lvl"/>
          <dgm:resizeHandles val="exact"/>
        </dgm:presLayoutVars>
      </dgm:prSet>
      <dgm:spPr/>
    </dgm:pt>
    <dgm:pt modelId="{860BDC7B-253F-4110-A230-18534471C168}" type="pres">
      <dgm:prSet presAssocID="{B15CD75D-7A38-455B-A067-338F8671A272}" presName="parentText" presStyleLbl="node1" presStyleIdx="0" presStyleCnt="1">
        <dgm:presLayoutVars>
          <dgm:chMax val="0"/>
          <dgm:bulletEnabled val="1"/>
        </dgm:presLayoutVars>
      </dgm:prSet>
      <dgm:spPr/>
    </dgm:pt>
    <dgm:pt modelId="{519F3E39-248C-422D-B72D-2547180CF938}" type="pres">
      <dgm:prSet presAssocID="{B15CD75D-7A38-455B-A067-338F8671A272}" presName="childText" presStyleLbl="revTx" presStyleIdx="0" presStyleCnt="1">
        <dgm:presLayoutVars>
          <dgm:bulletEnabled val="1"/>
        </dgm:presLayoutVars>
      </dgm:prSet>
      <dgm:spPr/>
    </dgm:pt>
  </dgm:ptLst>
  <dgm:cxnLst>
    <dgm:cxn modelId="{8A6C2A2A-9559-4452-9C1F-2A8CB45C7CC3}" type="presOf" srcId="{C1BE1544-F74D-49A3-B71E-BFEAF9BAEC9B}" destId="{519F3E39-248C-422D-B72D-2547180CF938}" srcOrd="0" destOrd="4" presId="urn:microsoft.com/office/officeart/2005/8/layout/vList2"/>
    <dgm:cxn modelId="{FCD16831-63DB-44CB-87BF-7D8D6A483487}" srcId="{B15CD75D-7A38-455B-A067-338F8671A272}" destId="{A3EC5A5F-85DA-420D-8492-AE309B4B1E52}" srcOrd="0" destOrd="0" parTransId="{3782BA36-C46E-484B-B6AE-A506AADDDDC4}" sibTransId="{E7576379-8D62-4F14-874D-6106A7B60850}"/>
    <dgm:cxn modelId="{6B733348-80C5-427E-B7B3-516BA44513E9}" type="presOf" srcId="{E495B22A-0EFF-41D5-85B0-1FFBCC0DA170}" destId="{519F3E39-248C-422D-B72D-2547180CF938}" srcOrd="0" destOrd="1" presId="urn:microsoft.com/office/officeart/2005/8/layout/vList2"/>
    <dgm:cxn modelId="{6BCBB155-C1B7-44DF-9446-75D6AEF50FC2}" srcId="{B15CD75D-7A38-455B-A067-338F8671A272}" destId="{C1BE1544-F74D-49A3-B71E-BFEAF9BAEC9B}" srcOrd="4" destOrd="0" parTransId="{48621FD0-22D5-4ECF-8DEC-51AC8397160B}" sibTransId="{58B01B17-7CE7-4C6D-A530-99CB52B60AC7}"/>
    <dgm:cxn modelId="{718187A2-1683-4807-95E2-7E09F5195054}" type="presOf" srcId="{7CBF843D-1997-4D3E-BEB7-DD606F82501C}" destId="{519F3E39-248C-422D-B72D-2547180CF938}" srcOrd="0" destOrd="2" presId="urn:microsoft.com/office/officeart/2005/8/layout/vList2"/>
    <dgm:cxn modelId="{02BEFEA4-DAC2-4F5B-8F84-89458457CBB9}" srcId="{B15CD75D-7A38-455B-A067-338F8671A272}" destId="{E495B22A-0EFF-41D5-85B0-1FFBCC0DA170}" srcOrd="1" destOrd="0" parTransId="{6066CDAD-EF0F-4046-B810-923C8A5BB365}" sibTransId="{8A8F5385-033F-4458-BA17-D2BCA9302675}"/>
    <dgm:cxn modelId="{414A67AB-BD14-4411-B1B3-5DD8498D7338}" type="presOf" srcId="{A3EC5A5F-85DA-420D-8492-AE309B4B1E52}" destId="{519F3E39-248C-422D-B72D-2547180CF938}" srcOrd="0" destOrd="0" presId="urn:microsoft.com/office/officeart/2005/8/layout/vList2"/>
    <dgm:cxn modelId="{5435DFAB-D55D-47C3-B2A8-3D358B3ABBA3}" type="presOf" srcId="{2D068CE6-8F89-44EE-B7EA-1E3E41163173}" destId="{E7BA28B1-8C4A-49B7-883D-042EAA7D78C5}" srcOrd="0" destOrd="0" presId="urn:microsoft.com/office/officeart/2005/8/layout/vList2"/>
    <dgm:cxn modelId="{58C07FB7-CA01-4F22-B729-7E451B685968}" srcId="{B15CD75D-7A38-455B-A067-338F8671A272}" destId="{7CBF843D-1997-4D3E-BEB7-DD606F82501C}" srcOrd="2" destOrd="0" parTransId="{BAE02E17-96AB-4231-934B-EF35B62A7BBA}" sibTransId="{773A896F-E095-4FBC-B732-E54ED0B2AEAC}"/>
    <dgm:cxn modelId="{38815BCB-14D4-4F6B-AA7C-D0B4DA47915F}" srcId="{2D068CE6-8F89-44EE-B7EA-1E3E41163173}" destId="{B15CD75D-7A38-455B-A067-338F8671A272}" srcOrd="0" destOrd="0" parTransId="{AA6FB5AD-6B2F-48F3-AA98-40DF619B7BFB}" sibTransId="{C4D26AF7-55F7-4CF6-9E0C-C5DE1ADEAB0D}"/>
    <dgm:cxn modelId="{EC63B9D2-7815-4900-A89D-1E13B566EE8E}" type="presOf" srcId="{B15CD75D-7A38-455B-A067-338F8671A272}" destId="{860BDC7B-253F-4110-A230-18534471C168}" srcOrd="0" destOrd="0" presId="urn:microsoft.com/office/officeart/2005/8/layout/vList2"/>
    <dgm:cxn modelId="{87AF2DDC-DF68-4796-8A28-715F24A10E85}" type="presOf" srcId="{44153C33-AAB9-498E-8EC4-59C86D1295F4}" destId="{519F3E39-248C-422D-B72D-2547180CF938}" srcOrd="0" destOrd="3" presId="urn:microsoft.com/office/officeart/2005/8/layout/vList2"/>
    <dgm:cxn modelId="{75154BEF-9B35-4EB7-BDAE-B25DD2627520}" srcId="{B15CD75D-7A38-455B-A067-338F8671A272}" destId="{44153C33-AAB9-498E-8EC4-59C86D1295F4}" srcOrd="3" destOrd="0" parTransId="{AC2526BC-A062-4BCA-A62D-0654826E15F0}" sibTransId="{4B51971F-E066-4863-A093-E0D7FB65C822}"/>
    <dgm:cxn modelId="{35FEF38B-615E-4A90-A264-17CE1A8D1F02}" type="presParOf" srcId="{E7BA28B1-8C4A-49B7-883D-042EAA7D78C5}" destId="{860BDC7B-253F-4110-A230-18534471C168}" srcOrd="0" destOrd="0" presId="urn:microsoft.com/office/officeart/2005/8/layout/vList2"/>
    <dgm:cxn modelId="{C0168644-3777-4977-B693-CB95EDF1D494}" type="presParOf" srcId="{E7BA28B1-8C4A-49B7-883D-042EAA7D78C5}" destId="{519F3E39-248C-422D-B72D-2547180CF93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13DD4-AD8D-4E31-AA2E-FC5EAC69C76C}"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FF510314-220D-40EC-9696-099F417F3594}">
      <dgm:prSet/>
      <dgm:spPr/>
      <dgm:t>
        <a:bodyPr/>
        <a:lstStyle/>
        <a:p>
          <a:r>
            <a:rPr lang="en-GB"/>
            <a:t>Expertise in Addressing Complex Needs – providing specialised knowledge and individualised support</a:t>
          </a:r>
          <a:endParaRPr lang="en-US"/>
        </a:p>
      </dgm:t>
    </dgm:pt>
    <dgm:pt modelId="{2EC31833-40CB-42DA-87AB-5136CC6B49E3}" type="parTrans" cxnId="{1D648BCD-EE8D-4976-B08C-6DCB51514DA9}">
      <dgm:prSet/>
      <dgm:spPr/>
      <dgm:t>
        <a:bodyPr/>
        <a:lstStyle/>
        <a:p>
          <a:endParaRPr lang="en-US"/>
        </a:p>
      </dgm:t>
    </dgm:pt>
    <dgm:pt modelId="{3D61401F-05DD-44E8-A287-92EEEF6D8E8D}" type="sibTrans" cxnId="{1D648BCD-EE8D-4976-B08C-6DCB51514DA9}">
      <dgm:prSet/>
      <dgm:spPr/>
      <dgm:t>
        <a:bodyPr/>
        <a:lstStyle/>
        <a:p>
          <a:endParaRPr lang="en-US"/>
        </a:p>
      </dgm:t>
    </dgm:pt>
    <dgm:pt modelId="{8EB3B465-99AB-4E8E-869C-7679B90477E3}">
      <dgm:prSet/>
      <dgm:spPr/>
      <dgm:t>
        <a:bodyPr/>
        <a:lstStyle/>
        <a:p>
          <a:r>
            <a:rPr lang="en-GB"/>
            <a:t>Early Intervention and Prevention – identifying early signs preventing escalation and promoting inclusion</a:t>
          </a:r>
          <a:endParaRPr lang="en-US"/>
        </a:p>
      </dgm:t>
    </dgm:pt>
    <dgm:pt modelId="{81806F35-3E72-42C1-98BE-DEBE1A9D50AC}" type="parTrans" cxnId="{D6DB33B0-6514-4422-8880-7302B1E6F204}">
      <dgm:prSet/>
      <dgm:spPr/>
      <dgm:t>
        <a:bodyPr/>
        <a:lstStyle/>
        <a:p>
          <a:endParaRPr lang="en-US"/>
        </a:p>
      </dgm:t>
    </dgm:pt>
    <dgm:pt modelId="{8D5EF417-3109-4FCA-9450-17F6D62916AF}" type="sibTrans" cxnId="{D6DB33B0-6514-4422-8880-7302B1E6F204}">
      <dgm:prSet/>
      <dgm:spPr/>
      <dgm:t>
        <a:bodyPr/>
        <a:lstStyle/>
        <a:p>
          <a:endParaRPr lang="en-US"/>
        </a:p>
      </dgm:t>
    </dgm:pt>
    <dgm:pt modelId="{7439772B-F340-4281-9854-F867A43BD6F5}">
      <dgm:prSet/>
      <dgm:spPr/>
      <dgm:t>
        <a:bodyPr/>
        <a:lstStyle/>
        <a:p>
          <a:r>
            <a:rPr lang="en-GB" dirty="0"/>
            <a:t>Supporting Mental Health and Wellbeing – through addressing underlying issues and promoting positive mental health strategies</a:t>
          </a:r>
          <a:endParaRPr lang="en-US" dirty="0"/>
        </a:p>
      </dgm:t>
    </dgm:pt>
    <dgm:pt modelId="{9BDE2CF7-EF8C-4AFD-9139-FA3D70FEF08A}" type="parTrans" cxnId="{EE0CCF30-056D-44D8-B19C-E7D7CBC764BD}">
      <dgm:prSet/>
      <dgm:spPr/>
      <dgm:t>
        <a:bodyPr/>
        <a:lstStyle/>
        <a:p>
          <a:endParaRPr lang="en-US"/>
        </a:p>
      </dgm:t>
    </dgm:pt>
    <dgm:pt modelId="{2132EA0A-9845-484A-8181-A5A86761B26B}" type="sibTrans" cxnId="{EE0CCF30-056D-44D8-B19C-E7D7CBC764BD}">
      <dgm:prSet/>
      <dgm:spPr/>
      <dgm:t>
        <a:bodyPr/>
        <a:lstStyle/>
        <a:p>
          <a:endParaRPr lang="en-US"/>
        </a:p>
      </dgm:t>
    </dgm:pt>
    <dgm:pt modelId="{F272057C-5A2C-4D9A-8503-91A0B58A295A}">
      <dgm:prSet/>
      <dgm:spPr/>
      <dgm:t>
        <a:bodyPr/>
        <a:lstStyle/>
        <a:p>
          <a:r>
            <a:rPr lang="en-GB"/>
            <a:t>Providing Targeted Interventions and monitoring progress</a:t>
          </a:r>
          <a:endParaRPr lang="en-US"/>
        </a:p>
      </dgm:t>
    </dgm:pt>
    <dgm:pt modelId="{7D5BAE71-4880-4471-9D34-640B7ED72886}" type="parTrans" cxnId="{F23F41DC-3F46-400E-AD55-398FEB62FF28}">
      <dgm:prSet/>
      <dgm:spPr/>
      <dgm:t>
        <a:bodyPr/>
        <a:lstStyle/>
        <a:p>
          <a:endParaRPr lang="en-US"/>
        </a:p>
      </dgm:t>
    </dgm:pt>
    <dgm:pt modelId="{40871621-BDB4-4559-872C-776D4626C8D4}" type="sibTrans" cxnId="{F23F41DC-3F46-400E-AD55-398FEB62FF28}">
      <dgm:prSet/>
      <dgm:spPr/>
      <dgm:t>
        <a:bodyPr/>
        <a:lstStyle/>
        <a:p>
          <a:endParaRPr lang="en-US"/>
        </a:p>
      </dgm:t>
    </dgm:pt>
    <dgm:pt modelId="{4DE1EF9A-7A71-4F79-8DF0-FB9DF83E957B}">
      <dgm:prSet/>
      <dgm:spPr/>
      <dgm:t>
        <a:bodyPr/>
        <a:lstStyle/>
        <a:p>
          <a:r>
            <a:rPr lang="en-GB"/>
            <a:t>Supporting the School Community – such as training or developing whole school approaches</a:t>
          </a:r>
          <a:endParaRPr lang="en-US"/>
        </a:p>
      </dgm:t>
    </dgm:pt>
    <dgm:pt modelId="{CEEB0C3B-22F5-43B7-838C-6E59D1D0712C}" type="parTrans" cxnId="{5052814E-015A-4D1D-B9D4-AB9EA7D620D4}">
      <dgm:prSet/>
      <dgm:spPr/>
      <dgm:t>
        <a:bodyPr/>
        <a:lstStyle/>
        <a:p>
          <a:endParaRPr lang="en-US"/>
        </a:p>
      </dgm:t>
    </dgm:pt>
    <dgm:pt modelId="{DEB32209-388B-4866-A6D0-E9A8EB415E00}" type="sibTrans" cxnId="{5052814E-015A-4D1D-B9D4-AB9EA7D620D4}">
      <dgm:prSet/>
      <dgm:spPr/>
      <dgm:t>
        <a:bodyPr/>
        <a:lstStyle/>
        <a:p>
          <a:endParaRPr lang="en-US"/>
        </a:p>
      </dgm:t>
    </dgm:pt>
    <dgm:pt modelId="{E264957C-B8C9-4145-9A3D-251C0A42396C}">
      <dgm:prSet/>
      <dgm:spPr/>
      <dgm:t>
        <a:bodyPr/>
        <a:lstStyle/>
        <a:p>
          <a:r>
            <a:rPr lang="en-GB"/>
            <a:t>Family Involvement – engaging with families and helping to create a network of support</a:t>
          </a:r>
          <a:endParaRPr lang="en-US"/>
        </a:p>
      </dgm:t>
    </dgm:pt>
    <dgm:pt modelId="{63C91BE7-FC3F-4992-B224-2572CEF56ADE}" type="parTrans" cxnId="{4F1E86E5-F2A7-4236-81FC-1820404853D2}">
      <dgm:prSet/>
      <dgm:spPr/>
      <dgm:t>
        <a:bodyPr/>
        <a:lstStyle/>
        <a:p>
          <a:endParaRPr lang="en-US"/>
        </a:p>
      </dgm:t>
    </dgm:pt>
    <dgm:pt modelId="{4242DD02-6888-4D7B-B399-08AB69131D2A}" type="sibTrans" cxnId="{4F1E86E5-F2A7-4236-81FC-1820404853D2}">
      <dgm:prSet/>
      <dgm:spPr/>
      <dgm:t>
        <a:bodyPr/>
        <a:lstStyle/>
        <a:p>
          <a:endParaRPr lang="en-US"/>
        </a:p>
      </dgm:t>
    </dgm:pt>
    <dgm:pt modelId="{F592FB7F-232C-435E-AFC1-F1FC85C03114}" type="pres">
      <dgm:prSet presAssocID="{CFE13DD4-AD8D-4E31-AA2E-FC5EAC69C76C}" presName="linear" presStyleCnt="0">
        <dgm:presLayoutVars>
          <dgm:animLvl val="lvl"/>
          <dgm:resizeHandles val="exact"/>
        </dgm:presLayoutVars>
      </dgm:prSet>
      <dgm:spPr/>
    </dgm:pt>
    <dgm:pt modelId="{3BE279B2-D8BA-4571-8190-726084F0BF88}" type="pres">
      <dgm:prSet presAssocID="{FF510314-220D-40EC-9696-099F417F3594}" presName="parentText" presStyleLbl="node1" presStyleIdx="0" presStyleCnt="6">
        <dgm:presLayoutVars>
          <dgm:chMax val="0"/>
          <dgm:bulletEnabled val="1"/>
        </dgm:presLayoutVars>
      </dgm:prSet>
      <dgm:spPr/>
    </dgm:pt>
    <dgm:pt modelId="{ABC13CC1-86DD-4720-9B14-97B5EB3C5341}" type="pres">
      <dgm:prSet presAssocID="{3D61401F-05DD-44E8-A287-92EEEF6D8E8D}" presName="spacer" presStyleCnt="0"/>
      <dgm:spPr/>
    </dgm:pt>
    <dgm:pt modelId="{5FDBA266-BBA1-4BA3-B946-D2D16669399E}" type="pres">
      <dgm:prSet presAssocID="{8EB3B465-99AB-4E8E-869C-7679B90477E3}" presName="parentText" presStyleLbl="node1" presStyleIdx="1" presStyleCnt="6">
        <dgm:presLayoutVars>
          <dgm:chMax val="0"/>
          <dgm:bulletEnabled val="1"/>
        </dgm:presLayoutVars>
      </dgm:prSet>
      <dgm:spPr/>
    </dgm:pt>
    <dgm:pt modelId="{666F3DC7-8EA3-45CC-B9C4-E6EA4D452D20}" type="pres">
      <dgm:prSet presAssocID="{8D5EF417-3109-4FCA-9450-17F6D62916AF}" presName="spacer" presStyleCnt="0"/>
      <dgm:spPr/>
    </dgm:pt>
    <dgm:pt modelId="{48EE78BC-DDAB-4797-B8F4-B3B4F689E179}" type="pres">
      <dgm:prSet presAssocID="{7439772B-F340-4281-9854-F867A43BD6F5}" presName="parentText" presStyleLbl="node1" presStyleIdx="2" presStyleCnt="6">
        <dgm:presLayoutVars>
          <dgm:chMax val="0"/>
          <dgm:bulletEnabled val="1"/>
        </dgm:presLayoutVars>
      </dgm:prSet>
      <dgm:spPr/>
    </dgm:pt>
    <dgm:pt modelId="{0DFAD30D-F47E-47FF-B7A7-CE373BA01559}" type="pres">
      <dgm:prSet presAssocID="{2132EA0A-9845-484A-8181-A5A86761B26B}" presName="spacer" presStyleCnt="0"/>
      <dgm:spPr/>
    </dgm:pt>
    <dgm:pt modelId="{D2BB668F-5190-4D42-AD3C-4690B4AF63E8}" type="pres">
      <dgm:prSet presAssocID="{F272057C-5A2C-4D9A-8503-91A0B58A295A}" presName="parentText" presStyleLbl="node1" presStyleIdx="3" presStyleCnt="6">
        <dgm:presLayoutVars>
          <dgm:chMax val="0"/>
          <dgm:bulletEnabled val="1"/>
        </dgm:presLayoutVars>
      </dgm:prSet>
      <dgm:spPr/>
    </dgm:pt>
    <dgm:pt modelId="{B21A22CD-4460-4FAD-9F64-8EE762970CB4}" type="pres">
      <dgm:prSet presAssocID="{40871621-BDB4-4559-872C-776D4626C8D4}" presName="spacer" presStyleCnt="0"/>
      <dgm:spPr/>
    </dgm:pt>
    <dgm:pt modelId="{0B5363E2-A8F4-463F-A790-436069FFEE62}" type="pres">
      <dgm:prSet presAssocID="{4DE1EF9A-7A71-4F79-8DF0-FB9DF83E957B}" presName="parentText" presStyleLbl="node1" presStyleIdx="4" presStyleCnt="6">
        <dgm:presLayoutVars>
          <dgm:chMax val="0"/>
          <dgm:bulletEnabled val="1"/>
        </dgm:presLayoutVars>
      </dgm:prSet>
      <dgm:spPr/>
    </dgm:pt>
    <dgm:pt modelId="{6AE752AA-8BE2-43FE-97B4-3F98AAFCAD3D}" type="pres">
      <dgm:prSet presAssocID="{DEB32209-388B-4866-A6D0-E9A8EB415E00}" presName="spacer" presStyleCnt="0"/>
      <dgm:spPr/>
    </dgm:pt>
    <dgm:pt modelId="{73A84BAF-1A23-4F14-9A5F-CF20B5948E9A}" type="pres">
      <dgm:prSet presAssocID="{E264957C-B8C9-4145-9A3D-251C0A42396C}" presName="parentText" presStyleLbl="node1" presStyleIdx="5" presStyleCnt="6">
        <dgm:presLayoutVars>
          <dgm:chMax val="0"/>
          <dgm:bulletEnabled val="1"/>
        </dgm:presLayoutVars>
      </dgm:prSet>
      <dgm:spPr/>
    </dgm:pt>
  </dgm:ptLst>
  <dgm:cxnLst>
    <dgm:cxn modelId="{EE0CCF30-056D-44D8-B19C-E7D7CBC764BD}" srcId="{CFE13DD4-AD8D-4E31-AA2E-FC5EAC69C76C}" destId="{7439772B-F340-4281-9854-F867A43BD6F5}" srcOrd="2" destOrd="0" parTransId="{9BDE2CF7-EF8C-4AFD-9139-FA3D70FEF08A}" sibTransId="{2132EA0A-9845-484A-8181-A5A86761B26B}"/>
    <dgm:cxn modelId="{C85A4831-2896-47D3-ACB7-580EDDE619BF}" type="presOf" srcId="{4DE1EF9A-7A71-4F79-8DF0-FB9DF83E957B}" destId="{0B5363E2-A8F4-463F-A790-436069FFEE62}" srcOrd="0" destOrd="0" presId="urn:microsoft.com/office/officeart/2005/8/layout/vList2"/>
    <dgm:cxn modelId="{5052814E-015A-4D1D-B9D4-AB9EA7D620D4}" srcId="{CFE13DD4-AD8D-4E31-AA2E-FC5EAC69C76C}" destId="{4DE1EF9A-7A71-4F79-8DF0-FB9DF83E957B}" srcOrd="4" destOrd="0" parTransId="{CEEB0C3B-22F5-43B7-838C-6E59D1D0712C}" sibTransId="{DEB32209-388B-4866-A6D0-E9A8EB415E00}"/>
    <dgm:cxn modelId="{F01A1851-20DA-464A-906A-730C939849DA}" type="presOf" srcId="{8EB3B465-99AB-4E8E-869C-7679B90477E3}" destId="{5FDBA266-BBA1-4BA3-B946-D2D16669399E}" srcOrd="0" destOrd="0" presId="urn:microsoft.com/office/officeart/2005/8/layout/vList2"/>
    <dgm:cxn modelId="{6C5F0152-991A-4239-A91B-ACA0077BE0EA}" type="presOf" srcId="{CFE13DD4-AD8D-4E31-AA2E-FC5EAC69C76C}" destId="{F592FB7F-232C-435E-AFC1-F1FC85C03114}" srcOrd="0" destOrd="0" presId="urn:microsoft.com/office/officeart/2005/8/layout/vList2"/>
    <dgm:cxn modelId="{14CBAE72-A6D8-47F2-92A5-5B040BBDC599}" type="presOf" srcId="{F272057C-5A2C-4D9A-8503-91A0B58A295A}" destId="{D2BB668F-5190-4D42-AD3C-4690B4AF63E8}" srcOrd="0" destOrd="0" presId="urn:microsoft.com/office/officeart/2005/8/layout/vList2"/>
    <dgm:cxn modelId="{D6DB33B0-6514-4422-8880-7302B1E6F204}" srcId="{CFE13DD4-AD8D-4E31-AA2E-FC5EAC69C76C}" destId="{8EB3B465-99AB-4E8E-869C-7679B90477E3}" srcOrd="1" destOrd="0" parTransId="{81806F35-3E72-42C1-98BE-DEBE1A9D50AC}" sibTransId="{8D5EF417-3109-4FCA-9450-17F6D62916AF}"/>
    <dgm:cxn modelId="{1D648BCD-EE8D-4976-B08C-6DCB51514DA9}" srcId="{CFE13DD4-AD8D-4E31-AA2E-FC5EAC69C76C}" destId="{FF510314-220D-40EC-9696-099F417F3594}" srcOrd="0" destOrd="0" parTransId="{2EC31833-40CB-42DA-87AB-5136CC6B49E3}" sibTransId="{3D61401F-05DD-44E8-A287-92EEEF6D8E8D}"/>
    <dgm:cxn modelId="{B68BECCE-41C9-4FBD-99A6-8AE192596605}" type="presOf" srcId="{E264957C-B8C9-4145-9A3D-251C0A42396C}" destId="{73A84BAF-1A23-4F14-9A5F-CF20B5948E9A}" srcOrd="0" destOrd="0" presId="urn:microsoft.com/office/officeart/2005/8/layout/vList2"/>
    <dgm:cxn modelId="{421713CF-DD32-4F94-AFE8-66C5AB007886}" type="presOf" srcId="{FF510314-220D-40EC-9696-099F417F3594}" destId="{3BE279B2-D8BA-4571-8190-726084F0BF88}" srcOrd="0" destOrd="0" presId="urn:microsoft.com/office/officeart/2005/8/layout/vList2"/>
    <dgm:cxn modelId="{76F2E1D6-9EF3-4566-B362-EA1591BC7E44}" type="presOf" srcId="{7439772B-F340-4281-9854-F867A43BD6F5}" destId="{48EE78BC-DDAB-4797-B8F4-B3B4F689E179}" srcOrd="0" destOrd="0" presId="urn:microsoft.com/office/officeart/2005/8/layout/vList2"/>
    <dgm:cxn modelId="{F23F41DC-3F46-400E-AD55-398FEB62FF28}" srcId="{CFE13DD4-AD8D-4E31-AA2E-FC5EAC69C76C}" destId="{F272057C-5A2C-4D9A-8503-91A0B58A295A}" srcOrd="3" destOrd="0" parTransId="{7D5BAE71-4880-4471-9D34-640B7ED72886}" sibTransId="{40871621-BDB4-4559-872C-776D4626C8D4}"/>
    <dgm:cxn modelId="{4F1E86E5-F2A7-4236-81FC-1820404853D2}" srcId="{CFE13DD4-AD8D-4E31-AA2E-FC5EAC69C76C}" destId="{E264957C-B8C9-4145-9A3D-251C0A42396C}" srcOrd="5" destOrd="0" parTransId="{63C91BE7-FC3F-4992-B224-2572CEF56ADE}" sibTransId="{4242DD02-6888-4D7B-B399-08AB69131D2A}"/>
    <dgm:cxn modelId="{B0F7C529-663F-4950-AA6A-0D4FA40FE032}" type="presParOf" srcId="{F592FB7F-232C-435E-AFC1-F1FC85C03114}" destId="{3BE279B2-D8BA-4571-8190-726084F0BF88}" srcOrd="0" destOrd="0" presId="urn:microsoft.com/office/officeart/2005/8/layout/vList2"/>
    <dgm:cxn modelId="{146E6509-302F-49B1-884A-138B2B369888}" type="presParOf" srcId="{F592FB7F-232C-435E-AFC1-F1FC85C03114}" destId="{ABC13CC1-86DD-4720-9B14-97B5EB3C5341}" srcOrd="1" destOrd="0" presId="urn:microsoft.com/office/officeart/2005/8/layout/vList2"/>
    <dgm:cxn modelId="{C378BC29-6FF8-42CE-8582-5BB92506B33C}" type="presParOf" srcId="{F592FB7F-232C-435E-AFC1-F1FC85C03114}" destId="{5FDBA266-BBA1-4BA3-B946-D2D16669399E}" srcOrd="2" destOrd="0" presId="urn:microsoft.com/office/officeart/2005/8/layout/vList2"/>
    <dgm:cxn modelId="{7F5D1EC7-E1F2-414E-9C93-84AA378136B1}" type="presParOf" srcId="{F592FB7F-232C-435E-AFC1-F1FC85C03114}" destId="{666F3DC7-8EA3-45CC-B9C4-E6EA4D452D20}" srcOrd="3" destOrd="0" presId="urn:microsoft.com/office/officeart/2005/8/layout/vList2"/>
    <dgm:cxn modelId="{081F876C-6D2C-48A7-8BA2-80C39F85AF95}" type="presParOf" srcId="{F592FB7F-232C-435E-AFC1-F1FC85C03114}" destId="{48EE78BC-DDAB-4797-B8F4-B3B4F689E179}" srcOrd="4" destOrd="0" presId="urn:microsoft.com/office/officeart/2005/8/layout/vList2"/>
    <dgm:cxn modelId="{85E9B165-E3AE-4CDF-AF5A-5CC6080E5BE4}" type="presParOf" srcId="{F592FB7F-232C-435E-AFC1-F1FC85C03114}" destId="{0DFAD30D-F47E-47FF-B7A7-CE373BA01559}" srcOrd="5" destOrd="0" presId="urn:microsoft.com/office/officeart/2005/8/layout/vList2"/>
    <dgm:cxn modelId="{512C1ECE-73B8-4019-A928-B3F3C7145C2A}" type="presParOf" srcId="{F592FB7F-232C-435E-AFC1-F1FC85C03114}" destId="{D2BB668F-5190-4D42-AD3C-4690B4AF63E8}" srcOrd="6" destOrd="0" presId="urn:microsoft.com/office/officeart/2005/8/layout/vList2"/>
    <dgm:cxn modelId="{3BBBF5BC-78E7-4BF4-9E0F-BE8997BA8897}" type="presParOf" srcId="{F592FB7F-232C-435E-AFC1-F1FC85C03114}" destId="{B21A22CD-4460-4FAD-9F64-8EE762970CB4}" srcOrd="7" destOrd="0" presId="urn:microsoft.com/office/officeart/2005/8/layout/vList2"/>
    <dgm:cxn modelId="{2A3BA1D1-184C-400D-8462-736552BF5833}" type="presParOf" srcId="{F592FB7F-232C-435E-AFC1-F1FC85C03114}" destId="{0B5363E2-A8F4-463F-A790-436069FFEE62}" srcOrd="8" destOrd="0" presId="urn:microsoft.com/office/officeart/2005/8/layout/vList2"/>
    <dgm:cxn modelId="{503F41EE-7344-4475-928B-EC19503DF947}" type="presParOf" srcId="{F592FB7F-232C-435E-AFC1-F1FC85C03114}" destId="{6AE752AA-8BE2-43FE-97B4-3F98AAFCAD3D}" srcOrd="9" destOrd="0" presId="urn:microsoft.com/office/officeart/2005/8/layout/vList2"/>
    <dgm:cxn modelId="{A997A4D5-E3E8-47FD-901E-428893024FD4}" type="presParOf" srcId="{F592FB7F-232C-435E-AFC1-F1FC85C03114}" destId="{73A84BAF-1A23-4F14-9A5F-CF20B5948E9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BDC7B-253F-4110-A230-18534471C168}">
      <dsp:nvSpPr>
        <dsp:cNvPr id="0" name=""/>
        <dsp:cNvSpPr/>
      </dsp:nvSpPr>
      <dsp:spPr>
        <a:xfrm>
          <a:off x="0" y="7889"/>
          <a:ext cx="7128826" cy="6786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GB" sz="2900" kern="1200" dirty="0">
              <a:latin typeface="+mn-lt"/>
            </a:rPr>
            <a:t>Whole School Approaches can include:</a:t>
          </a:r>
          <a:endParaRPr lang="en-US" sz="2900" kern="1200" dirty="0">
            <a:latin typeface="+mn-lt"/>
          </a:endParaRPr>
        </a:p>
      </dsp:txBody>
      <dsp:txXfrm>
        <a:off x="33127" y="41016"/>
        <a:ext cx="7062572" cy="612346"/>
      </dsp:txXfrm>
    </dsp:sp>
    <dsp:sp modelId="{519F3E39-248C-422D-B72D-2547180CF938}">
      <dsp:nvSpPr>
        <dsp:cNvPr id="0" name=""/>
        <dsp:cNvSpPr/>
      </dsp:nvSpPr>
      <dsp:spPr>
        <a:xfrm>
          <a:off x="0" y="686489"/>
          <a:ext cx="7128826" cy="1890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340"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GB" sz="2300" kern="1200" dirty="0">
              <a:latin typeface="+mn-lt"/>
            </a:rPr>
            <a:t>Audit Tools</a:t>
          </a:r>
          <a:endParaRPr lang="en-US" sz="2300" kern="1200" dirty="0">
            <a:latin typeface="+mn-lt"/>
          </a:endParaRPr>
        </a:p>
        <a:p>
          <a:pPr marL="228600" lvl="1" indent="-228600" algn="l" defTabSz="1022350">
            <a:lnSpc>
              <a:spcPct val="90000"/>
            </a:lnSpc>
            <a:spcBef>
              <a:spcPct val="0"/>
            </a:spcBef>
            <a:spcAft>
              <a:spcPct val="20000"/>
            </a:spcAft>
            <a:buChar char="•"/>
          </a:pPr>
          <a:r>
            <a:rPr lang="en-GB" sz="2300" kern="1200" dirty="0">
              <a:latin typeface="+mn-lt"/>
            </a:rPr>
            <a:t>Restorative Approaches</a:t>
          </a:r>
          <a:endParaRPr lang="en-US" sz="2300" kern="1200" dirty="0">
            <a:latin typeface="+mn-lt"/>
          </a:endParaRPr>
        </a:p>
        <a:p>
          <a:pPr marL="228600" lvl="1" indent="-228600" algn="l" defTabSz="1022350">
            <a:lnSpc>
              <a:spcPct val="90000"/>
            </a:lnSpc>
            <a:spcBef>
              <a:spcPct val="0"/>
            </a:spcBef>
            <a:spcAft>
              <a:spcPct val="20000"/>
            </a:spcAft>
            <a:buChar char="•"/>
          </a:pPr>
          <a:r>
            <a:rPr lang="en-GB" sz="2300" kern="1200" dirty="0">
              <a:latin typeface="+mn-lt"/>
            </a:rPr>
            <a:t>Creating a Relational Behaviour Policy</a:t>
          </a:r>
          <a:endParaRPr lang="en-US" sz="2300" kern="1200" dirty="0">
            <a:latin typeface="+mn-lt"/>
          </a:endParaRPr>
        </a:p>
        <a:p>
          <a:pPr marL="228600" lvl="1" indent="-228600" algn="l" defTabSz="1022350">
            <a:lnSpc>
              <a:spcPct val="90000"/>
            </a:lnSpc>
            <a:spcBef>
              <a:spcPct val="0"/>
            </a:spcBef>
            <a:spcAft>
              <a:spcPct val="20000"/>
            </a:spcAft>
            <a:buChar char="•"/>
          </a:pPr>
          <a:r>
            <a:rPr lang="en-GB" sz="2300" kern="1200" dirty="0">
              <a:latin typeface="+mn-lt"/>
            </a:rPr>
            <a:t>Teach Behaviours</a:t>
          </a:r>
          <a:endParaRPr lang="en-US" sz="2300" kern="1200" dirty="0">
            <a:latin typeface="+mn-lt"/>
          </a:endParaRPr>
        </a:p>
        <a:p>
          <a:pPr marL="228600" lvl="1" indent="-228600" algn="l" defTabSz="1022350">
            <a:lnSpc>
              <a:spcPct val="90000"/>
            </a:lnSpc>
            <a:spcBef>
              <a:spcPct val="0"/>
            </a:spcBef>
            <a:spcAft>
              <a:spcPct val="20000"/>
            </a:spcAft>
            <a:buChar char="•"/>
          </a:pPr>
          <a:r>
            <a:rPr lang="en-GB" sz="2300" kern="1200" dirty="0">
              <a:latin typeface="+mn-lt"/>
            </a:rPr>
            <a:t>Creating a Co-Regulation Plan</a:t>
          </a:r>
          <a:endParaRPr lang="en-US" sz="2300" kern="1200" dirty="0">
            <a:latin typeface="+mn-lt"/>
          </a:endParaRPr>
        </a:p>
      </dsp:txBody>
      <dsp:txXfrm>
        <a:off x="0" y="686489"/>
        <a:ext cx="7128826" cy="18909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E279B2-D8BA-4571-8190-726084F0BF88}">
      <dsp:nvSpPr>
        <dsp:cNvPr id="0" name=""/>
        <dsp:cNvSpPr/>
      </dsp:nvSpPr>
      <dsp:spPr>
        <a:xfrm>
          <a:off x="0" y="398280"/>
          <a:ext cx="6628804" cy="65637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Expertise in Addressing Complex Needs – providing specialised knowledge and individualised support</a:t>
          </a:r>
          <a:endParaRPr lang="en-US" sz="1700" kern="1200"/>
        </a:p>
      </dsp:txBody>
      <dsp:txXfrm>
        <a:off x="32041" y="430321"/>
        <a:ext cx="6564722" cy="592288"/>
      </dsp:txXfrm>
    </dsp:sp>
    <dsp:sp modelId="{5FDBA266-BBA1-4BA3-B946-D2D16669399E}">
      <dsp:nvSpPr>
        <dsp:cNvPr id="0" name=""/>
        <dsp:cNvSpPr/>
      </dsp:nvSpPr>
      <dsp:spPr>
        <a:xfrm>
          <a:off x="0" y="1103610"/>
          <a:ext cx="6628804" cy="656370"/>
        </a:xfrm>
        <a:prstGeom prst="roundRect">
          <a:avLst/>
        </a:prstGeom>
        <a:gradFill rotWithShape="0">
          <a:gsLst>
            <a:gs pos="0">
              <a:schemeClr val="accent2">
                <a:hueOff val="-592857"/>
                <a:satOff val="2840"/>
                <a:lumOff val="2627"/>
                <a:alphaOff val="0"/>
                <a:tint val="96000"/>
                <a:lumMod val="100000"/>
              </a:schemeClr>
            </a:gs>
            <a:gs pos="78000">
              <a:schemeClr val="accent2">
                <a:hueOff val="-592857"/>
                <a:satOff val="2840"/>
                <a:lumOff val="262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Early Intervention and Prevention – identifying early signs preventing escalation and promoting inclusion</a:t>
          </a:r>
          <a:endParaRPr lang="en-US" sz="1700" kern="1200"/>
        </a:p>
      </dsp:txBody>
      <dsp:txXfrm>
        <a:off x="32041" y="1135651"/>
        <a:ext cx="6564722" cy="592288"/>
      </dsp:txXfrm>
    </dsp:sp>
    <dsp:sp modelId="{48EE78BC-DDAB-4797-B8F4-B3B4F689E179}">
      <dsp:nvSpPr>
        <dsp:cNvPr id="0" name=""/>
        <dsp:cNvSpPr/>
      </dsp:nvSpPr>
      <dsp:spPr>
        <a:xfrm>
          <a:off x="0" y="1808940"/>
          <a:ext cx="6628804" cy="656370"/>
        </a:xfrm>
        <a:prstGeom prst="roundRect">
          <a:avLst/>
        </a:prstGeom>
        <a:gradFill rotWithShape="0">
          <a:gsLst>
            <a:gs pos="0">
              <a:schemeClr val="accent2">
                <a:hueOff val="-1185714"/>
                <a:satOff val="5680"/>
                <a:lumOff val="5255"/>
                <a:alphaOff val="0"/>
                <a:tint val="96000"/>
                <a:lumMod val="100000"/>
              </a:schemeClr>
            </a:gs>
            <a:gs pos="78000">
              <a:schemeClr val="accent2">
                <a:hueOff val="-1185714"/>
                <a:satOff val="5680"/>
                <a:lumOff val="5255"/>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Supporting Mental Health and Wellbeing – through addressing underlying issues and promoting positive mental health strategies</a:t>
          </a:r>
          <a:endParaRPr lang="en-US" sz="1700" kern="1200" dirty="0"/>
        </a:p>
      </dsp:txBody>
      <dsp:txXfrm>
        <a:off x="32041" y="1840981"/>
        <a:ext cx="6564722" cy="592288"/>
      </dsp:txXfrm>
    </dsp:sp>
    <dsp:sp modelId="{D2BB668F-5190-4D42-AD3C-4690B4AF63E8}">
      <dsp:nvSpPr>
        <dsp:cNvPr id="0" name=""/>
        <dsp:cNvSpPr/>
      </dsp:nvSpPr>
      <dsp:spPr>
        <a:xfrm>
          <a:off x="0" y="2514270"/>
          <a:ext cx="6628804" cy="656370"/>
        </a:xfrm>
        <a:prstGeom prst="roundRect">
          <a:avLst/>
        </a:prstGeom>
        <a:gradFill rotWithShape="0">
          <a:gsLst>
            <a:gs pos="0">
              <a:schemeClr val="accent2">
                <a:hueOff val="-1778572"/>
                <a:satOff val="8520"/>
                <a:lumOff val="7882"/>
                <a:alphaOff val="0"/>
                <a:tint val="96000"/>
                <a:lumMod val="100000"/>
              </a:schemeClr>
            </a:gs>
            <a:gs pos="78000">
              <a:schemeClr val="accent2">
                <a:hueOff val="-1778572"/>
                <a:satOff val="8520"/>
                <a:lumOff val="7882"/>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Providing Targeted Interventions and monitoring progress</a:t>
          </a:r>
          <a:endParaRPr lang="en-US" sz="1700" kern="1200"/>
        </a:p>
      </dsp:txBody>
      <dsp:txXfrm>
        <a:off x="32041" y="2546311"/>
        <a:ext cx="6564722" cy="592288"/>
      </dsp:txXfrm>
    </dsp:sp>
    <dsp:sp modelId="{0B5363E2-A8F4-463F-A790-436069FFEE62}">
      <dsp:nvSpPr>
        <dsp:cNvPr id="0" name=""/>
        <dsp:cNvSpPr/>
      </dsp:nvSpPr>
      <dsp:spPr>
        <a:xfrm>
          <a:off x="0" y="3219600"/>
          <a:ext cx="6628804" cy="656370"/>
        </a:xfrm>
        <a:prstGeom prst="roundRect">
          <a:avLst/>
        </a:prstGeom>
        <a:gradFill rotWithShape="0">
          <a:gsLst>
            <a:gs pos="0">
              <a:schemeClr val="accent2">
                <a:hueOff val="-2371429"/>
                <a:satOff val="11360"/>
                <a:lumOff val="10510"/>
                <a:alphaOff val="0"/>
                <a:tint val="96000"/>
                <a:lumMod val="100000"/>
              </a:schemeClr>
            </a:gs>
            <a:gs pos="78000">
              <a:schemeClr val="accent2">
                <a:hueOff val="-2371429"/>
                <a:satOff val="11360"/>
                <a:lumOff val="1051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Supporting the School Community – such as training or developing whole school approaches</a:t>
          </a:r>
          <a:endParaRPr lang="en-US" sz="1700" kern="1200"/>
        </a:p>
      </dsp:txBody>
      <dsp:txXfrm>
        <a:off x="32041" y="3251641"/>
        <a:ext cx="6564722" cy="592288"/>
      </dsp:txXfrm>
    </dsp:sp>
    <dsp:sp modelId="{73A84BAF-1A23-4F14-9A5F-CF20B5948E9A}">
      <dsp:nvSpPr>
        <dsp:cNvPr id="0" name=""/>
        <dsp:cNvSpPr/>
      </dsp:nvSpPr>
      <dsp:spPr>
        <a:xfrm>
          <a:off x="0" y="3924930"/>
          <a:ext cx="6628804" cy="65637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Family Involvement – engaging with families and helping to create a network of support</a:t>
          </a:r>
          <a:endParaRPr lang="en-US" sz="1700" kern="1200"/>
        </a:p>
      </dsp:txBody>
      <dsp:txXfrm>
        <a:off x="32041" y="3956971"/>
        <a:ext cx="6564722" cy="5922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5345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3092" y="0"/>
            <a:ext cx="3077739" cy="453451"/>
          </a:xfrm>
          <a:prstGeom prst="rect">
            <a:avLst/>
          </a:prstGeom>
        </p:spPr>
        <p:txBody>
          <a:bodyPr vert="horz" lIns="91440" tIns="45720" rIns="91440" bIns="45720" rtlCol="0"/>
          <a:lstStyle>
            <a:lvl1pPr algn="r">
              <a:defRPr sz="1200"/>
            </a:lvl1pPr>
          </a:lstStyle>
          <a:p>
            <a:fld id="{795EF53E-5394-4F5E-BAB6-CE080ED07280}" type="datetimeFigureOut">
              <a:rPr lang="en-GB" smtClean="0"/>
              <a:t>24/11/2025</a:t>
            </a:fld>
            <a:endParaRPr lang="en-GB"/>
          </a:p>
        </p:txBody>
      </p:sp>
      <p:sp>
        <p:nvSpPr>
          <p:cNvPr id="4" name="Slide Image Placeholder 3"/>
          <p:cNvSpPr>
            <a:spLocks noGrp="1" noRot="1" noChangeAspect="1"/>
          </p:cNvSpPr>
          <p:nvPr>
            <p:ph type="sldImg" idx="2"/>
          </p:nvPr>
        </p:nvSpPr>
        <p:spPr>
          <a:xfrm>
            <a:off x="839788" y="1130300"/>
            <a:ext cx="5422900" cy="30495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10248" y="4349363"/>
            <a:ext cx="5681980" cy="355857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584188"/>
            <a:ext cx="3077739" cy="4534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584188"/>
            <a:ext cx="3077739" cy="453450"/>
          </a:xfrm>
          <a:prstGeom prst="rect">
            <a:avLst/>
          </a:prstGeom>
        </p:spPr>
        <p:txBody>
          <a:bodyPr vert="horz" lIns="91440" tIns="45720" rIns="91440" bIns="45720" rtlCol="0" anchor="b"/>
          <a:lstStyle>
            <a:lvl1pPr algn="r">
              <a:defRPr sz="1200"/>
            </a:lvl1pPr>
          </a:lstStyle>
          <a:p>
            <a:fld id="{8E0318A2-1256-493C-9EE2-9A7BACA2C339}" type="slidenum">
              <a:rPr lang="en-GB" smtClean="0"/>
              <a:t>‹#›</a:t>
            </a:fld>
            <a:endParaRPr lang="en-GB"/>
          </a:p>
        </p:txBody>
      </p:sp>
    </p:spTree>
    <p:extLst>
      <p:ext uri="{BB962C8B-B14F-4D97-AF65-F5344CB8AC3E}">
        <p14:creationId xmlns:p14="http://schemas.microsoft.com/office/powerpoint/2010/main" val="4229642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1A2FC5-BD3B-0541-BD5C-2403AA003007}" type="datetimeFigureOut">
              <a:rPr lang="en-US" smtClean="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AF6D9B-5007-1240-AD93-EB3D2A23E3C9}" type="slidenum">
              <a:rPr lang="en-US" smtClean="0"/>
              <a:t>‹#›</a:t>
            </a:fld>
            <a:endParaRPr lang="en-US" dirty="0"/>
          </a:p>
        </p:txBody>
      </p:sp>
    </p:spTree>
    <p:extLst>
      <p:ext uri="{BB962C8B-B14F-4D97-AF65-F5344CB8AC3E}">
        <p14:creationId xmlns:p14="http://schemas.microsoft.com/office/powerpoint/2010/main" val="64668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1A2FC5-BD3B-0541-BD5C-2403AA003007}" type="datetimeFigureOut">
              <a:rPr lang="en-US" smtClean="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AF6D9B-5007-1240-AD93-EB3D2A23E3C9}" type="slidenum">
              <a:rPr lang="en-US" smtClean="0"/>
              <a:t>‹#›</a:t>
            </a:fld>
            <a:endParaRPr lang="en-US" dirty="0"/>
          </a:p>
        </p:txBody>
      </p:sp>
    </p:spTree>
    <p:extLst>
      <p:ext uri="{BB962C8B-B14F-4D97-AF65-F5344CB8AC3E}">
        <p14:creationId xmlns:p14="http://schemas.microsoft.com/office/powerpoint/2010/main" val="4231298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491A2FC5-BD3B-0541-BD5C-2403AA003007}" type="datetimeFigureOut">
              <a:rPr lang="en-US" smtClean="0"/>
              <a:t>11/24/2025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6AF6D9B-5007-1240-AD93-EB3D2A23E3C9}" type="slidenum">
              <a:rPr lang="en-US" smtClean="0"/>
              <a:t>‹#›</a:t>
            </a:fld>
            <a:endParaRPr lang="en-US" dirty="0"/>
          </a:p>
        </p:txBody>
      </p:sp>
    </p:spTree>
    <p:extLst>
      <p:ext uri="{BB962C8B-B14F-4D97-AF65-F5344CB8AC3E}">
        <p14:creationId xmlns:p14="http://schemas.microsoft.com/office/powerpoint/2010/main" val="983343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grpSp>
        <p:nvGrpSpPr>
          <p:cNvPr id="17" name="Group 16"/>
          <p:cNvGrpSpPr/>
          <p:nvPr/>
        </p:nvGrpSpPr>
        <p:grpSpPr>
          <a:xfrm>
            <a:off x="-11289" y="-8468"/>
            <a:ext cx="12226407"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1A2FC5-BD3B-0541-BD5C-2403AA003007}" type="datetimeFigureOut">
              <a:rPr lang="en-US" smtClean="0"/>
              <a:t>11/24/2025</a:t>
            </a:fld>
            <a:endParaRPr lang="en-US" dirty="0"/>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66AF6D9B-5007-1240-AD93-EB3D2A23E3C9}" type="slidenum">
              <a:rPr lang="en-US" smtClean="0"/>
              <a:t>‹#›</a:t>
            </a:fld>
            <a:endParaRPr lang="en-US" dirty="0"/>
          </a:p>
        </p:txBody>
      </p:sp>
    </p:spTree>
    <p:extLst>
      <p:ext uri="{BB962C8B-B14F-4D97-AF65-F5344CB8AC3E}">
        <p14:creationId xmlns:p14="http://schemas.microsoft.com/office/powerpoint/2010/main" val="721605816"/>
      </p:ext>
    </p:extLst>
  </p:cSld>
  <p:clrMap bg1="lt1" tx1="dk1" bg2="lt2" tx2="dk2" accent1="accent1" accent2="accent2" accent3="accent3" accent4="accent4" accent5="accent5" accent6="accent6" hlink="hlink" folHlink="folHlink"/>
  <p:sldLayoutIdLst>
    <p:sldLayoutId id="2147483686" r:id="rId1"/>
    <p:sldLayoutId id="2147483685" r:id="rId2"/>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A2FC5-BD3B-0541-BD5C-2403AA003007}" type="datetimeFigureOut">
              <a:rPr lang="en-US" smtClean="0"/>
              <a:t>11/24/2025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F6D9B-5007-1240-AD93-EB3D2A23E3C9}" type="slidenum">
              <a:rPr lang="en-US" smtClean="0"/>
              <a:t>‹#›</a:t>
            </a:fld>
            <a:endParaRPr lang="en-US" dirty="0"/>
          </a:p>
        </p:txBody>
      </p:sp>
    </p:spTree>
    <p:extLst>
      <p:ext uri="{BB962C8B-B14F-4D97-AF65-F5344CB8AC3E}">
        <p14:creationId xmlns:p14="http://schemas.microsoft.com/office/powerpoint/2010/main" val="1694338662"/>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file:///C:\Users\ben.shearer\AppData\Local\Microsoft\Olk\Attachments\ooa-59b7e06b-78bf-49e6-abdc-39585a13da2a\5e6111b1bae0f0efadbdc9b1b39a23085b17346d63b3d8838ded98947d4ff98e\BOSS%20Toolkits%20for%20Regulation" TargetMode="External"/><Relationship Id="rId1" Type="http://schemas.openxmlformats.org/officeDocument/2006/relationships/slideLayout" Target="../slideLayouts/slideLayout2.xml"/><Relationship Id="rId4" Type="http://schemas.openxmlformats.org/officeDocument/2006/relationships/image" Target="../media/image15.jfif"/></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professionals.lincolnshire.gov.uk/downloads/file/3122/the-lincolnshire-ladder-toolkit" TargetMode="External"/><Relationship Id="rId7" Type="http://schemas.openxmlformats.org/officeDocument/2006/relationships/image" Target="../media/image18.png"/><Relationship Id="rId2" Type="http://schemas.openxmlformats.org/officeDocument/2006/relationships/hyperlink" Target="https://professionals.lincolnshire.gov.uk/downloads/file/3123/the-lincolnshire-ladder-supporting-resources"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professionals.lincolnshire.gov.uk/downloads/file/3103/the-revised-lincolnshire-ladder-sept-25-final-002-" TargetMode="External"/><Relationship Id="rId4" Type="http://schemas.openxmlformats.org/officeDocument/2006/relationships/hyperlink" Target="https://professionals.lincolnshire.gov.uk/downloads/file/3121/interventions-v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Slide background superimp_v2.jpg"/>
          <p:cNvPicPr>
            <a:picLocks noChangeAspect="1"/>
          </p:cNvPicPr>
          <p:nvPr/>
        </p:nvPicPr>
        <p:blipFill rotWithShape="1">
          <a:blip r:embed="rId2">
            <a:extLst>
              <a:ext uri="{28A0092B-C50C-407E-A947-70E740481C1C}">
                <a14:useLocalDpi xmlns:a14="http://schemas.microsoft.com/office/drawing/2010/main" val="0"/>
              </a:ext>
            </a:extLst>
          </a:blip>
          <a:srcRect l="9091" t="3252" r="-200" b="3198"/>
          <a:stretch/>
        </p:blipFill>
        <p:spPr>
          <a:xfrm>
            <a:off x="2517504" y="-1716"/>
            <a:ext cx="9468987" cy="6859716"/>
          </a:xfrm>
          <a:prstGeom prst="rect">
            <a:avLst/>
          </a:prstGeom>
        </p:spPr>
      </p:pic>
      <p:sp>
        <p:nvSpPr>
          <p:cNvPr id="22" name="Freeform: Shape 21">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E1A81C3-5F06-5278-B603-AD3009BC94B0}"/>
              </a:ext>
            </a:extLst>
          </p:cNvPr>
          <p:cNvSpPr txBox="1"/>
          <p:nvPr/>
        </p:nvSpPr>
        <p:spPr>
          <a:xfrm>
            <a:off x="264225" y="4717832"/>
            <a:ext cx="3112934" cy="590931"/>
          </a:xfrm>
          <a:prstGeom prst="rect">
            <a:avLst/>
          </a:prstGeom>
          <a:noFill/>
        </p:spPr>
        <p:txBody>
          <a:bodyPr wrap="square">
            <a:spAutoFit/>
          </a:bodyPr>
          <a:lstStyle/>
          <a:p>
            <a:pPr algn="l">
              <a:lnSpc>
                <a:spcPct val="90000"/>
              </a:lnSpc>
              <a:spcBef>
                <a:spcPts val="0"/>
              </a:spcBef>
            </a:pPr>
            <a:r>
              <a:rPr lang="en-US" sz="1800" dirty="0">
                <a:latin typeface="Open Sans"/>
                <a:ea typeface="ＭＳ Ｐゴシック" charset="0"/>
                <a:cs typeface="Open Sans"/>
              </a:rPr>
              <a:t>Karen Richardson</a:t>
            </a:r>
          </a:p>
          <a:p>
            <a:pPr algn="l">
              <a:lnSpc>
                <a:spcPct val="90000"/>
              </a:lnSpc>
              <a:spcBef>
                <a:spcPts val="0"/>
              </a:spcBef>
            </a:pPr>
            <a:r>
              <a:rPr lang="en-US" sz="1800" dirty="0">
                <a:latin typeface="Open Sans"/>
                <a:ea typeface="ＭＳ Ｐゴシック" charset="0"/>
                <a:cs typeface="Open Sans"/>
              </a:rPr>
              <a:t>Inclusion Team Manager</a:t>
            </a:r>
          </a:p>
        </p:txBody>
      </p:sp>
      <p:sp>
        <p:nvSpPr>
          <p:cNvPr id="5" name="Title 4">
            <a:extLst>
              <a:ext uri="{FF2B5EF4-FFF2-40B4-BE49-F238E27FC236}">
                <a16:creationId xmlns:a16="http://schemas.microsoft.com/office/drawing/2014/main" id="{1EC0D083-2320-DB55-C038-CEE415347094}"/>
              </a:ext>
            </a:extLst>
          </p:cNvPr>
          <p:cNvSpPr>
            <a:spLocks noGrp="1"/>
          </p:cNvSpPr>
          <p:nvPr>
            <p:ph type="ctrTitle"/>
          </p:nvPr>
        </p:nvSpPr>
        <p:spPr>
          <a:xfrm>
            <a:off x="264225" y="535161"/>
            <a:ext cx="4675420" cy="4119299"/>
          </a:xfrm>
        </p:spPr>
        <p:txBody>
          <a:bodyPr>
            <a:normAutofit fontScale="90000"/>
          </a:bodyPr>
          <a:lstStyle/>
          <a:p>
            <a:pPr algn="l"/>
            <a:r>
              <a:rPr lang="en-US" sz="5400" b="1" dirty="0">
                <a:effectLst/>
                <a:latin typeface="Arial" panose="020B0604020202020204" pitchFamily="34" charset="0"/>
                <a:ea typeface="MS Mincho" panose="02020609040205080304" pitchFamily="49" charset="-128"/>
                <a:cs typeface="Arial" panose="020B0604020202020204" pitchFamily="34" charset="0"/>
              </a:rPr>
              <a:t>Pupil </a:t>
            </a:r>
            <a:br>
              <a:rPr lang="en-US" sz="5400" b="1" dirty="0">
                <a:effectLst/>
                <a:latin typeface="Arial" panose="020B0604020202020204" pitchFamily="34" charset="0"/>
                <a:ea typeface="MS Mincho" panose="02020609040205080304" pitchFamily="49" charset="-128"/>
                <a:cs typeface="Arial" panose="020B0604020202020204" pitchFamily="34" charset="0"/>
              </a:rPr>
            </a:br>
            <a:r>
              <a:rPr lang="en-US" sz="5400" b="1" dirty="0">
                <a:effectLst/>
                <a:latin typeface="Arial" panose="020B0604020202020204" pitchFamily="34" charset="0"/>
                <a:ea typeface="MS Mincho" panose="02020609040205080304" pitchFamily="49" charset="-128"/>
                <a:cs typeface="Arial" panose="020B0604020202020204" pitchFamily="34" charset="0"/>
              </a:rPr>
              <a:t>Re-Integration Team </a:t>
            </a:r>
            <a:br>
              <a:rPr lang="en-US" sz="5400" b="1" dirty="0">
                <a:effectLst/>
                <a:latin typeface="Arial" panose="020B0604020202020204" pitchFamily="34" charset="0"/>
                <a:ea typeface="MS Mincho" panose="02020609040205080304" pitchFamily="49" charset="-128"/>
                <a:cs typeface="Arial" panose="020B0604020202020204" pitchFamily="34" charset="0"/>
              </a:rPr>
            </a:br>
            <a:r>
              <a:rPr lang="en-US" sz="5400" b="1" dirty="0">
                <a:effectLst/>
                <a:latin typeface="Arial" panose="020B0604020202020204" pitchFamily="34" charset="0"/>
                <a:ea typeface="MS Mincho" panose="02020609040205080304" pitchFamily="49" charset="-128"/>
                <a:cs typeface="Arial" panose="020B0604020202020204" pitchFamily="34" charset="0"/>
              </a:rPr>
              <a:t>Ladder Update</a:t>
            </a:r>
            <a:br>
              <a:rPr lang="en-GB" sz="3200" dirty="0">
                <a:effectLst/>
                <a:latin typeface="Cambria" panose="02040503050406030204" pitchFamily="18" charset="0"/>
                <a:ea typeface="MS Mincho" panose="02020609040205080304" pitchFamily="49" charset="-128"/>
                <a:cs typeface="Arial" panose="020B0604020202020204" pitchFamily="34" charset="0"/>
              </a:rPr>
            </a:br>
            <a:endParaRPr lang="en-GB" sz="3200" dirty="0"/>
          </a:p>
        </p:txBody>
      </p:sp>
    </p:spTree>
    <p:extLst>
      <p:ext uri="{BB962C8B-B14F-4D97-AF65-F5344CB8AC3E}">
        <p14:creationId xmlns:p14="http://schemas.microsoft.com/office/powerpoint/2010/main" val="27822893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057275-80C4-99B2-2BCA-A213BBB6494B}"/>
              </a:ext>
            </a:extLst>
          </p:cNvPr>
          <p:cNvSpPr txBox="1"/>
          <p:nvPr/>
        </p:nvSpPr>
        <p:spPr>
          <a:xfrm>
            <a:off x="1111539" y="434323"/>
            <a:ext cx="8233664" cy="1200329"/>
          </a:xfrm>
          <a:prstGeom prst="rect">
            <a:avLst/>
          </a:prstGeom>
        </p:spPr>
        <p:txBody>
          <a:bodyPr vert="horz" lIns="91440" tIns="45720" rIns="91440" bIns="45720" rtlCol="0" anchor="t">
            <a:normAutofit fontScale="32500" lnSpcReduction="20000"/>
          </a:bodyPr>
          <a:lstStyle/>
          <a:p>
            <a:pPr defTabSz="457200">
              <a:spcBef>
                <a:spcPct val="0"/>
              </a:spcBef>
              <a:spcAft>
                <a:spcPts val="600"/>
              </a:spcAft>
            </a:pPr>
            <a:r>
              <a:rPr lang="en-US" sz="8600" b="1" dirty="0">
                <a:solidFill>
                  <a:srgbClr val="92D050"/>
                </a:solidFill>
                <a:effectLst/>
                <a:latin typeface="+mj-lt"/>
                <a:ea typeface="MS Mincho" panose="02020609040205080304" pitchFamily="49" charset="-128"/>
                <a:cs typeface="Arial" panose="020B0604020202020204" pitchFamily="34" charset="0"/>
              </a:rPr>
              <a:t>Using Screening Tools as part of the Lincolnshire Ladder of </a:t>
            </a:r>
            <a:r>
              <a:rPr lang="en-US" sz="8600" b="1" dirty="0" err="1">
                <a:solidFill>
                  <a:srgbClr val="92D050"/>
                </a:solidFill>
                <a:effectLst/>
                <a:latin typeface="+mj-lt"/>
                <a:ea typeface="MS Mincho" panose="02020609040205080304" pitchFamily="49" charset="-128"/>
                <a:cs typeface="Arial" panose="020B0604020202020204" pitchFamily="34" charset="0"/>
              </a:rPr>
              <a:t>Behavioural</a:t>
            </a:r>
            <a:r>
              <a:rPr lang="en-US" sz="8600" b="1" dirty="0">
                <a:solidFill>
                  <a:srgbClr val="92D050"/>
                </a:solidFill>
                <a:effectLst/>
                <a:latin typeface="+mj-lt"/>
                <a:ea typeface="MS Mincho" panose="02020609040205080304" pitchFamily="49" charset="-128"/>
                <a:cs typeface="Arial" panose="020B0604020202020204" pitchFamily="34" charset="0"/>
              </a:rPr>
              <a:t> Intervention.</a:t>
            </a:r>
            <a:br>
              <a:rPr lang="en-GB" sz="3600" dirty="0">
                <a:effectLst/>
                <a:latin typeface="Cambria" panose="02040503050406030204" pitchFamily="18" charset="0"/>
                <a:ea typeface="MS Mincho" panose="02020609040205080304" pitchFamily="49" charset="-128"/>
                <a:cs typeface="Arial" panose="020B0604020202020204" pitchFamily="34" charset="0"/>
              </a:rPr>
            </a:br>
            <a:endParaRPr lang="en-US" sz="2400" b="1" dirty="0">
              <a:solidFill>
                <a:schemeClr val="tx1">
                  <a:lumMod val="75000"/>
                  <a:lumOff val="25000"/>
                </a:schemeClr>
              </a:solidFill>
              <a:latin typeface="+mj-lt"/>
              <a:ea typeface="+mj-ea"/>
              <a:cs typeface="+mj-cs"/>
            </a:endParaRPr>
          </a:p>
        </p:txBody>
      </p:sp>
      <p:graphicFrame>
        <p:nvGraphicFramePr>
          <p:cNvPr id="3" name="Table 2">
            <a:extLst>
              <a:ext uri="{FF2B5EF4-FFF2-40B4-BE49-F238E27FC236}">
                <a16:creationId xmlns:a16="http://schemas.microsoft.com/office/drawing/2014/main" id="{2026AFC7-38C9-6C4F-F872-138F6EDCF3C7}"/>
              </a:ext>
            </a:extLst>
          </p:cNvPr>
          <p:cNvGraphicFramePr>
            <a:graphicFrameLocks noGrp="1"/>
          </p:cNvGraphicFramePr>
          <p:nvPr/>
        </p:nvGraphicFramePr>
        <p:xfrm>
          <a:off x="1126599" y="1555086"/>
          <a:ext cx="7497215" cy="4474521"/>
        </p:xfrm>
        <a:graphic>
          <a:graphicData uri="http://schemas.openxmlformats.org/drawingml/2006/table">
            <a:tbl>
              <a:tblPr/>
              <a:tblGrid>
                <a:gridCol w="1073546">
                  <a:extLst>
                    <a:ext uri="{9D8B030D-6E8A-4147-A177-3AD203B41FA5}">
                      <a16:colId xmlns:a16="http://schemas.microsoft.com/office/drawing/2014/main" val="2139670867"/>
                    </a:ext>
                  </a:extLst>
                </a:gridCol>
                <a:gridCol w="894221">
                  <a:extLst>
                    <a:ext uri="{9D8B030D-6E8A-4147-A177-3AD203B41FA5}">
                      <a16:colId xmlns:a16="http://schemas.microsoft.com/office/drawing/2014/main" val="40393012"/>
                    </a:ext>
                  </a:extLst>
                </a:gridCol>
                <a:gridCol w="5529448">
                  <a:extLst>
                    <a:ext uri="{9D8B030D-6E8A-4147-A177-3AD203B41FA5}">
                      <a16:colId xmlns:a16="http://schemas.microsoft.com/office/drawing/2014/main" val="3382126006"/>
                    </a:ext>
                  </a:extLst>
                </a:gridCol>
              </a:tblGrid>
              <a:tr h="721044">
                <a:tc>
                  <a:txBody>
                    <a:bodyPr/>
                    <a:lstStyle/>
                    <a:p>
                      <a:pPr algn="l" rtl="0" fontAlgn="base">
                        <a:lnSpc>
                          <a:spcPts val="1200"/>
                        </a:lnSpc>
                        <a:spcBef>
                          <a:spcPts val="500"/>
                        </a:spcBef>
                        <a:buNone/>
                      </a:pPr>
                      <a:r>
                        <a:rPr lang="en-GB" sz="1000" b="0" i="0">
                          <a:effectLst/>
                          <a:latin typeface="Aptos" panose="020B0004020202020204" pitchFamily="34" charset="0"/>
                        </a:rPr>
                        <a:t>Responsive Co-regulation Planning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B7D"/>
                    </a:solidFill>
                  </a:tcPr>
                </a:tc>
                <a:tc>
                  <a:txBody>
                    <a:bodyPr/>
                    <a:lstStyle/>
                    <a:p>
                      <a:pPr algn="l" rtl="0" fontAlgn="base">
                        <a:lnSpc>
                          <a:spcPts val="1200"/>
                        </a:lnSpc>
                        <a:spcBef>
                          <a:spcPts val="500"/>
                        </a:spcBef>
                        <a:buNone/>
                      </a:pPr>
                      <a:r>
                        <a:rPr lang="en-GB" sz="1000" b="0" i="0">
                          <a:effectLst/>
                          <a:latin typeface="Aptos" panose="020B0004020202020204" pitchFamily="34" charset="0"/>
                        </a:rPr>
                        <a:t>Whole School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spcBef>
                          <a:spcPts val="500"/>
                        </a:spcBef>
                        <a:buNone/>
                      </a:pPr>
                      <a:r>
                        <a:rPr lang="en-GB" sz="1000" b="0" i="1">
                          <a:solidFill>
                            <a:srgbClr val="404040"/>
                          </a:solidFill>
                          <a:effectLst/>
                          <a:latin typeface="Aptos" panose="020B0004020202020204" pitchFamily="34" charset="0"/>
                        </a:rPr>
                        <a:t>The responsive co-regulation plan is about how to respond in the moment to ensure de-escalation and also ensures that the child experiences co-regulation (repeated experiences of being regulated leads to increased self-regulation). The plan also outlines what needs to happen when the child is calm to enable them to develop their ability to regulate.</a:t>
                      </a:r>
                      <a:r>
                        <a:rPr lang="en-GB" sz="1000" b="0" i="0">
                          <a:solidFill>
                            <a:srgbClr val="404040"/>
                          </a:solidFill>
                          <a:effectLst/>
                          <a:latin typeface="Helvetica" panose="020B0604020202020204" pitchFamily="34" charset="0"/>
                        </a:rPr>
                        <a:t> </a:t>
                      </a:r>
                      <a:r>
                        <a:rPr lang="en-GB" sz="1000" b="0" i="0">
                          <a:effectLst/>
                          <a:latin typeface="Aptos" panose="020B0004020202020204" pitchFamily="34" charset="0"/>
                        </a:rPr>
                        <a:t>  </a:t>
                      </a:r>
                      <a:r>
                        <a:rPr lang="en-GB" sz="1000" b="0" i="0">
                          <a:solidFill>
                            <a:srgbClr val="FF0000"/>
                          </a:solidFill>
                          <a:effectLst/>
                          <a:latin typeface="Aptos" panose="020B00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10432424"/>
                  </a:ext>
                </a:extLst>
              </a:tr>
              <a:tr h="620190">
                <a:tc>
                  <a:txBody>
                    <a:bodyPr/>
                    <a:lstStyle/>
                    <a:p>
                      <a:pPr algn="l" rtl="0" fontAlgn="base">
                        <a:lnSpc>
                          <a:spcPts val="1200"/>
                        </a:lnSpc>
                        <a:spcBef>
                          <a:spcPts val="500"/>
                        </a:spcBef>
                        <a:buNone/>
                      </a:pPr>
                      <a:r>
                        <a:rPr lang="en-GB" sz="1000" b="0" i="0">
                          <a:effectLst/>
                          <a:latin typeface="Aptos" panose="020B0004020202020204" pitchFamily="34" charset="0"/>
                        </a:rPr>
                        <a:t>Pupil PSP Questionnaire </a:t>
                      </a:r>
                      <a:endParaRPr lang="en-GB" sz="1000" b="0" i="0">
                        <a:effectLst/>
                      </a:endParaRPr>
                    </a:p>
                    <a:p>
                      <a:pPr algn="l" rtl="0" fontAlgn="base">
                        <a:lnSpc>
                          <a:spcPts val="1200"/>
                        </a:lnSpc>
                        <a:spcBef>
                          <a:spcPts val="500"/>
                        </a:spcBef>
                        <a:buNone/>
                      </a:pPr>
                      <a:r>
                        <a:rPr lang="en-GB" sz="1000" b="0" i="0">
                          <a:effectLst/>
                          <a:latin typeface="Aptos" panose="020B00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B7D"/>
                    </a:solidFill>
                  </a:tcPr>
                </a:tc>
                <a:tc>
                  <a:txBody>
                    <a:bodyPr/>
                    <a:lstStyle/>
                    <a:p>
                      <a:pPr algn="l" rtl="0" fontAlgn="base">
                        <a:lnSpc>
                          <a:spcPts val="1200"/>
                        </a:lnSpc>
                        <a:spcBef>
                          <a:spcPts val="500"/>
                        </a:spcBef>
                        <a:buNone/>
                      </a:pPr>
                      <a:r>
                        <a:rPr lang="en-GB" sz="1000" b="0" i="0">
                          <a:effectLst/>
                          <a:latin typeface="Aptos" panose="020B0004020202020204" pitchFamily="34" charset="0"/>
                        </a:rPr>
                        <a:t>Pupils KS1-KS4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spcBef>
                          <a:spcPts val="500"/>
                        </a:spcBef>
                        <a:buNone/>
                      </a:pPr>
                      <a:r>
                        <a:rPr lang="en-GB" sz="1000" b="0" i="1">
                          <a:solidFill>
                            <a:srgbClr val="000000"/>
                          </a:solidFill>
                          <a:effectLst/>
                          <a:latin typeface="Aptos" panose="020B0004020202020204" pitchFamily="34" charset="0"/>
                        </a:rPr>
                        <a:t>The Pupil PSP questionnaire is a brief behavioural screening questionnaire to be completed with pupils</a:t>
                      </a:r>
                      <a:r>
                        <a:rPr lang="en-GB" sz="1000" b="0" i="0">
                          <a:solidFill>
                            <a:srgbClr val="000000"/>
                          </a:solidFill>
                          <a:effectLst/>
                          <a:latin typeface="Times New Roman" panose="02020603050405020304" pitchFamily="18" charset="0"/>
                        </a:rPr>
                        <a:t>   </a:t>
                      </a:r>
                      <a:endParaRPr lang="en-GB" sz="1000" b="0" i="0">
                        <a:effectLst/>
                      </a:endParaRPr>
                    </a:p>
                    <a:p>
                      <a:pPr algn="l" rtl="0" fontAlgn="base">
                        <a:lnSpc>
                          <a:spcPts val="1200"/>
                        </a:lnSpc>
                        <a:spcBef>
                          <a:spcPts val="500"/>
                        </a:spcBef>
                        <a:buNone/>
                      </a:pP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5193621"/>
                  </a:ext>
                </a:extLst>
              </a:tr>
              <a:tr h="793083">
                <a:tc>
                  <a:txBody>
                    <a:bodyPr/>
                    <a:lstStyle/>
                    <a:p>
                      <a:pPr algn="l" rtl="0" fontAlgn="base">
                        <a:lnSpc>
                          <a:spcPts val="1200"/>
                        </a:lnSpc>
                        <a:spcBef>
                          <a:spcPts val="500"/>
                        </a:spcBef>
                        <a:buNone/>
                      </a:pPr>
                      <a:r>
                        <a:rPr lang="en-GB" sz="1000" b="0" i="0">
                          <a:effectLst/>
                          <a:latin typeface="Aptos" panose="020B0004020202020204" pitchFamily="34" charset="0"/>
                        </a:rPr>
                        <a:t>Class Teacher PSP Questionnaire </a:t>
                      </a:r>
                      <a:endParaRPr lang="en-GB" sz="1000" b="0" i="0">
                        <a:effectLst/>
                      </a:endParaRPr>
                    </a:p>
                    <a:p>
                      <a:pPr algn="l" rtl="0" fontAlgn="base">
                        <a:lnSpc>
                          <a:spcPts val="1200"/>
                        </a:lnSpc>
                        <a:spcBef>
                          <a:spcPts val="500"/>
                        </a:spcBef>
                        <a:buNone/>
                      </a:pPr>
                      <a:r>
                        <a:rPr lang="en-GB" sz="1000" b="0" i="0">
                          <a:effectLst/>
                          <a:latin typeface="Aptos" panose="020B00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B7D"/>
                    </a:solidFill>
                  </a:tcPr>
                </a:tc>
                <a:tc>
                  <a:txBody>
                    <a:bodyPr/>
                    <a:lstStyle/>
                    <a:p>
                      <a:pPr algn="l" rtl="0" fontAlgn="base">
                        <a:lnSpc>
                          <a:spcPts val="1200"/>
                        </a:lnSpc>
                        <a:spcBef>
                          <a:spcPts val="500"/>
                        </a:spcBef>
                        <a:buNone/>
                      </a:pPr>
                      <a:r>
                        <a:rPr lang="en-GB" sz="1000" b="0" i="0">
                          <a:effectLst/>
                          <a:latin typeface="Aptos" panose="020B0004020202020204" pitchFamily="34" charset="0"/>
                        </a:rPr>
                        <a:t>Class Teachers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spcBef>
                          <a:spcPts val="500"/>
                        </a:spcBef>
                        <a:buNone/>
                      </a:pPr>
                      <a:r>
                        <a:rPr lang="en-GB" sz="1000" b="0" i="1">
                          <a:solidFill>
                            <a:srgbClr val="000000"/>
                          </a:solidFill>
                          <a:effectLst/>
                          <a:latin typeface="Aptos" panose="020B0004020202020204" pitchFamily="34" charset="0"/>
                        </a:rPr>
                        <a:t>The Class Teacher PSP questionnaire is a brief behavioural screening questionnaire to be completed by the child’s class teacher or someone who works closely with them</a:t>
                      </a:r>
                      <a:r>
                        <a:rPr lang="en-GB" sz="1000" b="0" i="0">
                          <a:solidFill>
                            <a:srgbClr val="000000"/>
                          </a:solidFill>
                          <a:effectLst/>
                          <a:latin typeface="Aptos" panose="020B0004020202020204" pitchFamily="34" charset="0"/>
                        </a:rPr>
                        <a:t> </a:t>
                      </a:r>
                      <a:endParaRPr lang="en-GB" sz="1000" b="0" i="0">
                        <a:effectLst/>
                      </a:endParaRPr>
                    </a:p>
                    <a:p>
                      <a:pPr algn="l" rtl="0" fontAlgn="base">
                        <a:lnSpc>
                          <a:spcPts val="1200"/>
                        </a:lnSpc>
                        <a:spcBef>
                          <a:spcPts val="500"/>
                        </a:spcBef>
                        <a:buNone/>
                      </a:pPr>
                      <a:r>
                        <a:rPr lang="en-GB" sz="1000" b="0" i="1">
                          <a:solidFill>
                            <a:srgbClr val="000000"/>
                          </a:solidFill>
                          <a:effectLst/>
                          <a:latin typeface="Aptos" panose="020B00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638709"/>
                  </a:ext>
                </a:extLst>
              </a:tr>
              <a:tr h="620190">
                <a:tc>
                  <a:txBody>
                    <a:bodyPr/>
                    <a:lstStyle/>
                    <a:p>
                      <a:pPr algn="l" rtl="0" fontAlgn="base">
                        <a:lnSpc>
                          <a:spcPts val="1200"/>
                        </a:lnSpc>
                        <a:spcBef>
                          <a:spcPts val="500"/>
                        </a:spcBef>
                        <a:buNone/>
                      </a:pPr>
                      <a:r>
                        <a:rPr lang="en-GB" sz="1000" b="0" i="0">
                          <a:effectLst/>
                          <a:latin typeface="Aptos" panose="020B0004020202020204" pitchFamily="34" charset="0"/>
                        </a:rPr>
                        <a:t>Parent/Carer PSP Questionnaire </a:t>
                      </a:r>
                      <a:endParaRPr lang="en-GB" sz="1000" b="0" i="0">
                        <a:effectLst/>
                      </a:endParaRPr>
                    </a:p>
                    <a:p>
                      <a:pPr algn="l" rtl="0" fontAlgn="base">
                        <a:lnSpc>
                          <a:spcPts val="1200"/>
                        </a:lnSpc>
                        <a:spcBef>
                          <a:spcPts val="500"/>
                        </a:spcBef>
                        <a:buNone/>
                      </a:pPr>
                      <a:r>
                        <a:rPr lang="en-GB" sz="1000" b="0" i="0">
                          <a:effectLst/>
                          <a:latin typeface="Aptos" panose="020B00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B7D"/>
                    </a:solidFill>
                  </a:tcPr>
                </a:tc>
                <a:tc>
                  <a:txBody>
                    <a:bodyPr/>
                    <a:lstStyle/>
                    <a:p>
                      <a:pPr algn="l" rtl="0" fontAlgn="base">
                        <a:lnSpc>
                          <a:spcPts val="1200"/>
                        </a:lnSpc>
                        <a:spcBef>
                          <a:spcPts val="500"/>
                        </a:spcBef>
                        <a:buNone/>
                      </a:pPr>
                      <a:r>
                        <a:rPr lang="en-GB" sz="1000" b="0" i="0">
                          <a:effectLst/>
                          <a:latin typeface="Aptos" panose="020B0004020202020204" pitchFamily="34" charset="0"/>
                        </a:rPr>
                        <a:t>Parents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spcBef>
                          <a:spcPts val="500"/>
                        </a:spcBef>
                        <a:buNone/>
                      </a:pPr>
                      <a:r>
                        <a:rPr lang="en-GB" sz="1000" b="0" i="1">
                          <a:solidFill>
                            <a:srgbClr val="000000"/>
                          </a:solidFill>
                          <a:effectLst/>
                          <a:latin typeface="Aptos" panose="020B0004020202020204" pitchFamily="34" charset="0"/>
                        </a:rPr>
                        <a:t>The Parent/Carer PSP questionnaire is a brief behavioural screening questionnaire to be completed by parents/carers</a:t>
                      </a:r>
                      <a:r>
                        <a:rPr lang="en-GB" sz="1000" b="0" i="0">
                          <a:solidFill>
                            <a:srgbClr val="000000"/>
                          </a:solidFill>
                          <a:effectLst/>
                          <a:latin typeface="Aptos" panose="020B0004020202020204" pitchFamily="34" charset="0"/>
                        </a:rPr>
                        <a:t> </a:t>
                      </a:r>
                      <a:endParaRPr lang="en-GB" sz="1000" b="0" i="0">
                        <a:effectLst/>
                      </a:endParaRPr>
                    </a:p>
                    <a:p>
                      <a:pPr algn="l" rtl="0" fontAlgn="base">
                        <a:lnSpc>
                          <a:spcPts val="1200"/>
                        </a:lnSpc>
                        <a:spcBef>
                          <a:spcPts val="500"/>
                        </a:spcBef>
                        <a:buNone/>
                      </a:pP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2974208"/>
                  </a:ext>
                </a:extLst>
              </a:tr>
              <a:tr h="793083">
                <a:tc>
                  <a:txBody>
                    <a:bodyPr/>
                    <a:lstStyle/>
                    <a:p>
                      <a:pPr algn="l" rtl="0" fontAlgn="base">
                        <a:lnSpc>
                          <a:spcPts val="1200"/>
                        </a:lnSpc>
                        <a:spcBef>
                          <a:spcPts val="500"/>
                        </a:spcBef>
                        <a:buNone/>
                      </a:pPr>
                      <a:r>
                        <a:rPr lang="en-GB" sz="1000" b="0" i="0">
                          <a:effectLst/>
                          <a:latin typeface="Aptos" panose="020B0004020202020204" pitchFamily="34" charset="0"/>
                        </a:rPr>
                        <a:t>Behaviour Risk Screening Tool </a:t>
                      </a:r>
                      <a:endParaRPr lang="en-GB" sz="1000" b="0" i="0">
                        <a:effectLst/>
                      </a:endParaRPr>
                    </a:p>
                    <a:p>
                      <a:pPr algn="l" rtl="0" fontAlgn="base">
                        <a:lnSpc>
                          <a:spcPts val="1200"/>
                        </a:lnSpc>
                        <a:spcBef>
                          <a:spcPts val="500"/>
                        </a:spcBef>
                        <a:buNone/>
                      </a:pPr>
                      <a:r>
                        <a:rPr lang="en-GB" sz="1000" b="0" i="0">
                          <a:effectLst/>
                          <a:latin typeface="Aptos" panose="020B00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B7D"/>
                    </a:solidFill>
                  </a:tcPr>
                </a:tc>
                <a:tc>
                  <a:txBody>
                    <a:bodyPr/>
                    <a:lstStyle/>
                    <a:p>
                      <a:pPr algn="l" rtl="0" fontAlgn="base">
                        <a:lnSpc>
                          <a:spcPts val="1200"/>
                        </a:lnSpc>
                        <a:spcBef>
                          <a:spcPts val="500"/>
                        </a:spcBef>
                        <a:buNone/>
                      </a:pPr>
                      <a:r>
                        <a:rPr lang="en-GB" sz="1000" b="0" i="0">
                          <a:effectLst/>
                          <a:latin typeface="Aptos" panose="020B0004020202020204" pitchFamily="34" charset="0"/>
                        </a:rPr>
                        <a:t>All Staff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200"/>
                        </a:lnSpc>
                        <a:spcBef>
                          <a:spcPts val="500"/>
                        </a:spcBef>
                        <a:buNone/>
                      </a:pPr>
                      <a:r>
                        <a:rPr lang="en-GB" sz="1000" b="0" i="1">
                          <a:solidFill>
                            <a:srgbClr val="001D35"/>
                          </a:solidFill>
                          <a:effectLst/>
                          <a:latin typeface="Arial" panose="020B0604020202020204" pitchFamily="34" charset="0"/>
                        </a:rPr>
                        <a:t>Individual risk screening tools help to identify potential triggers by assessing extenuating factors. By understanding individual risk factors, interventions can be tailored to address specific needs and promote safer outcomes.</a:t>
                      </a:r>
                      <a:r>
                        <a:rPr lang="en-GB" sz="1000" b="0" i="0">
                          <a:solidFill>
                            <a:srgbClr val="001D35"/>
                          </a:solidFill>
                          <a:effectLst/>
                          <a:latin typeface="Arial" panose="020B0604020202020204" pitchFamily="34" charset="0"/>
                        </a:rPr>
                        <a:t> </a:t>
                      </a:r>
                      <a:r>
                        <a:rPr lang="en-GB" sz="1000" b="0" i="0">
                          <a:effectLst/>
                          <a:latin typeface="Aptos" panose="020B0004020202020204" pitchFamily="34" charset="0"/>
                        </a:rPr>
                        <a:t> </a:t>
                      </a:r>
                      <a:endParaRPr lang="en-GB" sz="1000" b="0" i="0">
                        <a:effectLst/>
                      </a:endParaRPr>
                    </a:p>
                    <a:p>
                      <a:pPr algn="l" rtl="0" fontAlgn="base">
                        <a:lnSpc>
                          <a:spcPts val="1200"/>
                        </a:lnSpc>
                        <a:spcBef>
                          <a:spcPts val="500"/>
                        </a:spcBef>
                        <a:buNone/>
                      </a:pPr>
                      <a:r>
                        <a:rPr lang="en-GB" sz="1000" b="0" i="0">
                          <a:effectLst/>
                          <a:latin typeface="Aptos" panose="020B00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631984"/>
                  </a:ext>
                </a:extLst>
              </a:tr>
              <a:tr h="926931">
                <a:tc>
                  <a:txBody>
                    <a:bodyPr/>
                    <a:lstStyle/>
                    <a:p>
                      <a:pPr algn="l" rtl="0" fontAlgn="base">
                        <a:lnSpc>
                          <a:spcPts val="1200"/>
                        </a:lnSpc>
                        <a:spcBef>
                          <a:spcPts val="500"/>
                        </a:spcBef>
                        <a:buNone/>
                      </a:pPr>
                      <a:r>
                        <a:rPr lang="en-GB" sz="1000" b="0" i="0">
                          <a:effectLst/>
                          <a:latin typeface="Aptos" panose="020B0004020202020204" pitchFamily="34" charset="0"/>
                        </a:rPr>
                        <a:t>Individual Pupil Risk Assessment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ADB7D"/>
                    </a:solidFill>
                  </a:tcPr>
                </a:tc>
                <a:tc>
                  <a:txBody>
                    <a:bodyPr/>
                    <a:lstStyle/>
                    <a:p>
                      <a:pPr algn="l" rtl="0" fontAlgn="base">
                        <a:lnSpc>
                          <a:spcPts val="1200"/>
                        </a:lnSpc>
                        <a:spcBef>
                          <a:spcPts val="500"/>
                        </a:spcBef>
                        <a:buNone/>
                      </a:pPr>
                      <a:r>
                        <a:rPr lang="en-GB" sz="1000" b="0" i="0">
                          <a:effectLst/>
                          <a:latin typeface="Aptos" panose="020B0004020202020204" pitchFamily="34" charset="0"/>
                        </a:rPr>
                        <a:t>All Staff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base">
                        <a:lnSpc>
                          <a:spcPts val="1575"/>
                        </a:lnSpc>
                        <a:spcBef>
                          <a:spcPts val="500"/>
                        </a:spcBef>
                        <a:buNone/>
                      </a:pPr>
                      <a:r>
                        <a:rPr lang="en-GB" sz="1000" b="0" i="1">
                          <a:solidFill>
                            <a:srgbClr val="001D35"/>
                          </a:solidFill>
                          <a:effectLst/>
                          <a:latin typeface="Arial" panose="020B0604020202020204" pitchFamily="34" charset="0"/>
                        </a:rPr>
                        <a:t>Individual pupil risk assessments for behaviour help to ensure the safety and well-being of students and staff, especially when a student's behaviour poses a risk to themselves or others. These assessments help identify potential hazards, evaluate the level of risk, and implement appropriate control measures to mitigate those risks.</a:t>
                      </a:r>
                      <a:r>
                        <a:rPr lang="en-GB" sz="1000" b="0" i="0">
                          <a:solidFill>
                            <a:srgbClr val="001D35"/>
                          </a:solidFill>
                          <a:effectLst/>
                          <a:latin typeface="Arial" panose="020B0604020202020204" pitchFamily="34" charset="0"/>
                        </a:rPr>
                        <a:t>  </a:t>
                      </a:r>
                      <a:endParaRPr lang="en-GB" sz="1000" b="0" i="0">
                        <a:effectLst/>
                      </a:endParaRPr>
                    </a:p>
                  </a:txBody>
                  <a:tcPr marL="25978" marR="25978" marT="12989" marB="129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039481"/>
                  </a:ext>
                </a:extLst>
              </a:tr>
            </a:tbl>
          </a:graphicData>
        </a:graphic>
      </p:graphicFrame>
    </p:spTree>
    <p:extLst>
      <p:ext uri="{BB962C8B-B14F-4D97-AF65-F5344CB8AC3E}">
        <p14:creationId xmlns:p14="http://schemas.microsoft.com/office/powerpoint/2010/main" val="19495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5032-82A6-17AF-EBD0-26B44CE23332}"/>
            </a:ext>
          </a:extLst>
        </p:cNvPr>
        <p:cNvGrpSpPr/>
        <p:nvPr/>
      </p:nvGrpSpPr>
      <p:grpSpPr>
        <a:xfrm>
          <a:off x="0" y="0"/>
          <a:ext cx="0" cy="0"/>
          <a:chOff x="0" y="0"/>
          <a:chExt cx="0" cy="0"/>
        </a:xfrm>
      </p:grpSpPr>
      <p:pic>
        <p:nvPicPr>
          <p:cNvPr id="8" name="Picture 2" descr="Image result for lincolnshire cc imp">
            <a:extLst>
              <a:ext uri="{FF2B5EF4-FFF2-40B4-BE49-F238E27FC236}">
                <a16:creationId xmlns:a16="http://schemas.microsoft.com/office/drawing/2014/main" id="{40F63811-E896-693D-17EA-F83582131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792" y="310102"/>
            <a:ext cx="1452438" cy="1452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66E08AE-31F3-66BB-D594-1B27DF16B341}"/>
              </a:ext>
            </a:extLst>
          </p:cNvPr>
          <p:cNvSpPr txBox="1"/>
          <p:nvPr/>
        </p:nvSpPr>
        <p:spPr>
          <a:xfrm>
            <a:off x="1262614" y="649009"/>
            <a:ext cx="8233664" cy="901496"/>
          </a:xfrm>
          <a:prstGeom prst="rect">
            <a:avLst/>
          </a:prstGeom>
        </p:spPr>
        <p:txBody>
          <a:bodyPr vert="horz" lIns="91440" tIns="45720" rIns="91440" bIns="45720" rtlCol="0" anchor="t">
            <a:normAutofit/>
          </a:bodyPr>
          <a:lstStyle/>
          <a:p>
            <a:pPr defTabSz="457200">
              <a:spcBef>
                <a:spcPct val="0"/>
              </a:spcBef>
              <a:spcAft>
                <a:spcPts val="600"/>
              </a:spcAft>
            </a:pPr>
            <a:r>
              <a:rPr lang="en-GB" sz="3600" b="1" dirty="0">
                <a:solidFill>
                  <a:srgbClr val="92D050"/>
                </a:solidFill>
                <a:latin typeface="+mj-lt"/>
                <a:ea typeface="MS Mincho" panose="02020609040205080304" pitchFamily="49" charset="-128"/>
                <a:cs typeface="Arial" panose="020B0604020202020204" pitchFamily="34" charset="0"/>
              </a:rPr>
              <a:t>Additional Screening including SEND</a:t>
            </a:r>
            <a:endParaRPr lang="en-US" sz="2400" b="1" dirty="0">
              <a:solidFill>
                <a:schemeClr val="tx1">
                  <a:lumMod val="75000"/>
                  <a:lumOff val="25000"/>
                </a:schemeClr>
              </a:solidFill>
              <a:latin typeface="+mj-lt"/>
              <a:ea typeface="+mj-ea"/>
              <a:cs typeface="+mj-cs"/>
            </a:endParaRPr>
          </a:p>
        </p:txBody>
      </p:sp>
      <p:sp>
        <p:nvSpPr>
          <p:cNvPr id="4" name="TextBox 3">
            <a:extLst>
              <a:ext uri="{FF2B5EF4-FFF2-40B4-BE49-F238E27FC236}">
                <a16:creationId xmlns:a16="http://schemas.microsoft.com/office/drawing/2014/main" id="{0FBB0704-C87E-4714-705E-DB40FDF99768}"/>
              </a:ext>
            </a:extLst>
          </p:cNvPr>
          <p:cNvSpPr txBox="1"/>
          <p:nvPr/>
        </p:nvSpPr>
        <p:spPr>
          <a:xfrm>
            <a:off x="1113576" y="1550505"/>
            <a:ext cx="8050793" cy="4427302"/>
          </a:xfrm>
          <a:prstGeom prst="rect">
            <a:avLst/>
          </a:prstGeom>
          <a:noFill/>
          <a:ln w="12700">
            <a:solidFill>
              <a:schemeClr val="tx1"/>
            </a:solidFill>
          </a:ln>
        </p:spPr>
        <p:txBody>
          <a:bodyPr wrap="square">
            <a:spAutoFit/>
          </a:bodyPr>
          <a:lstStyle/>
          <a:p>
            <a:pPr lvl="0">
              <a:lnSpc>
                <a:spcPct val="115000"/>
              </a:lnSpc>
              <a:spcBef>
                <a:spcPts val="500"/>
              </a:spcBef>
              <a:spcAft>
                <a:spcPts val="1000"/>
              </a:spcAft>
            </a:pPr>
            <a:r>
              <a:rPr lang="en-GB" sz="1600" dirty="0">
                <a:effectLst/>
                <a:ea typeface="Calibri" panose="020F0502020204030204" pitchFamily="34" charset="0"/>
                <a:cs typeface="Times New Roman" panose="02020603050405020304" pitchFamily="18" charset="0"/>
              </a:rPr>
              <a:t>Additional screening for pupils may </a:t>
            </a:r>
            <a:r>
              <a:rPr lang="en-GB" sz="1600" dirty="0">
                <a:ea typeface="Calibri" panose="020F0502020204030204" pitchFamily="34" charset="0"/>
                <a:cs typeface="Times New Roman" panose="02020603050405020304" pitchFamily="18" charset="0"/>
              </a:rPr>
              <a:t>be appropriate including those pupils with SEND .</a:t>
            </a:r>
            <a:endParaRPr lang="en-GB" sz="1600" dirty="0">
              <a:effectLst/>
              <a:ea typeface="Times New Roman" panose="02020603050405020304" pitchFamily="18" charset="0"/>
              <a:cs typeface="Arial" panose="020B0604020202020204" pitchFamily="34" charset="0"/>
            </a:endParaRPr>
          </a:p>
          <a:p>
            <a:pPr>
              <a:lnSpc>
                <a:spcPct val="115000"/>
              </a:lnSpc>
              <a:spcBef>
                <a:spcPts val="500"/>
              </a:spcBef>
              <a:spcAft>
                <a:spcPts val="1000"/>
              </a:spcAft>
              <a:buNone/>
            </a:pPr>
            <a:r>
              <a:rPr lang="en-GB" sz="1600" dirty="0">
                <a:effectLst/>
                <a:ea typeface="Calibri" panose="020F0502020204030204" pitchFamily="34" charset="0"/>
                <a:cs typeface="Times New Roman" panose="02020603050405020304" pitchFamily="18" charset="0"/>
              </a:rPr>
              <a:t>  Screening could include:</a:t>
            </a:r>
            <a:endParaRPr lang="en-GB" sz="1600" dirty="0">
              <a:effectLst/>
              <a:ea typeface="Times New Roman" panose="02020603050405020304" pitchFamily="18" charset="0"/>
              <a:cs typeface="Arial" panose="020B0604020202020204" pitchFamily="34" charset="0"/>
            </a:endParaRPr>
          </a:p>
          <a:p>
            <a:pPr marL="742950" lvl="1" indent="-285750">
              <a:lnSpc>
                <a:spcPct val="115000"/>
              </a:lnSpc>
              <a:spcBef>
                <a:spcPts val="500"/>
              </a:spcBef>
              <a:buFont typeface="Courier New" panose="02070309020205020404" pitchFamily="49" charset="0"/>
              <a:buChar char="o"/>
            </a:pPr>
            <a:r>
              <a:rPr lang="en-GB" sz="1600" dirty="0">
                <a:effectLst/>
                <a:ea typeface="Calibri" panose="020F0502020204030204" pitchFamily="34" charset="0"/>
                <a:cs typeface="Arial" panose="020B0604020202020204" pitchFamily="34" charset="0"/>
              </a:rPr>
              <a:t>Academic Assessments such as reading, spelling, writing, maths and </a:t>
            </a:r>
            <a:r>
              <a:rPr lang="en-GB" sz="1600" dirty="0">
                <a:ea typeface="Calibri" panose="020F0502020204030204" pitchFamily="34" charset="0"/>
                <a:cs typeface="Arial" panose="020B0604020202020204" pitchFamily="34" charset="0"/>
              </a:rPr>
              <a:t>speech &amp; language </a:t>
            </a:r>
            <a:r>
              <a:rPr lang="en-GB" sz="1600" dirty="0">
                <a:effectLst/>
                <a:ea typeface="Calibri" panose="020F0502020204030204" pitchFamily="34" charset="0"/>
                <a:cs typeface="Arial" panose="020B0604020202020204" pitchFamily="34" charset="0"/>
              </a:rPr>
              <a:t>assessments.</a:t>
            </a:r>
            <a:endParaRPr lang="en-GB" sz="1600" dirty="0">
              <a:effectLst/>
              <a:ea typeface="Times New Roman" panose="02020603050405020304" pitchFamily="18" charset="0"/>
              <a:cs typeface="Arial" panose="020B0604020202020204" pitchFamily="34" charset="0"/>
            </a:endParaRPr>
          </a:p>
          <a:p>
            <a:pPr marL="914400">
              <a:lnSpc>
                <a:spcPct val="115000"/>
              </a:lnSpc>
              <a:buNone/>
            </a:pPr>
            <a:r>
              <a:rPr lang="en-GB" sz="1600" dirty="0">
                <a:effectLst/>
                <a:ea typeface="Calibri" panose="020F0502020204030204" pitchFamily="34" charset="0"/>
                <a:cs typeface="Times New Roman" panose="02020603050405020304" pitchFamily="18" charset="0"/>
              </a:rPr>
              <a:t> </a:t>
            </a:r>
            <a:endParaRPr lang="en-GB" sz="1600" dirty="0">
              <a:effectLst/>
              <a:ea typeface="Times New Roman" panose="02020603050405020304" pitchFamily="18" charset="0"/>
              <a:cs typeface="Arial" panose="020B0604020202020204" pitchFamily="34" charset="0"/>
            </a:endParaRPr>
          </a:p>
          <a:p>
            <a:pPr marL="742950" lvl="1" indent="-285750">
              <a:lnSpc>
                <a:spcPct val="115000"/>
              </a:lnSpc>
              <a:buFont typeface="Courier New" panose="02070309020205020404" pitchFamily="49" charset="0"/>
              <a:buChar char="o"/>
            </a:pPr>
            <a:r>
              <a:rPr lang="en-GB" sz="1600" dirty="0">
                <a:effectLst/>
                <a:ea typeface="Calibri" panose="020F0502020204030204" pitchFamily="34" charset="0"/>
                <a:cs typeface="Arial" panose="020B0604020202020204" pitchFamily="34" charset="0"/>
              </a:rPr>
              <a:t>Cognitive and learning assessments such as working memory, processing speed, reasoning , dyslexia, dyscalculia, or dyspraxia screening tools.</a:t>
            </a:r>
            <a:endParaRPr lang="en-GB" sz="1600" dirty="0">
              <a:effectLst/>
              <a:ea typeface="Times New Roman" panose="02020603050405020304" pitchFamily="18" charset="0"/>
              <a:cs typeface="Arial" panose="020B0604020202020204" pitchFamily="34" charset="0"/>
            </a:endParaRPr>
          </a:p>
          <a:p>
            <a:pPr marL="914400">
              <a:lnSpc>
                <a:spcPct val="115000"/>
              </a:lnSpc>
              <a:buNone/>
            </a:pPr>
            <a:r>
              <a:rPr lang="en-GB" sz="1600" dirty="0">
                <a:effectLst/>
                <a:ea typeface="Calibri" panose="020F0502020204030204" pitchFamily="34" charset="0"/>
                <a:cs typeface="Times New Roman" panose="02020603050405020304" pitchFamily="18" charset="0"/>
              </a:rPr>
              <a:t> </a:t>
            </a:r>
            <a:endParaRPr lang="en-GB" sz="1600" dirty="0">
              <a:effectLst/>
              <a:ea typeface="Times New Roman" panose="02020603050405020304" pitchFamily="18" charset="0"/>
              <a:cs typeface="Arial" panose="020B0604020202020204" pitchFamily="34" charset="0"/>
            </a:endParaRPr>
          </a:p>
          <a:p>
            <a:pPr marL="742950" lvl="1" indent="-285750">
              <a:lnSpc>
                <a:spcPct val="115000"/>
              </a:lnSpc>
              <a:buFont typeface="Courier New" panose="02070309020205020404" pitchFamily="49" charset="0"/>
              <a:buChar char="o"/>
            </a:pPr>
            <a:r>
              <a:rPr lang="en-GB" sz="1600" dirty="0">
                <a:effectLst/>
                <a:ea typeface="Calibri" panose="020F0502020204030204" pitchFamily="34" charset="0"/>
                <a:cs typeface="Times New Roman" panose="02020603050405020304" pitchFamily="18" charset="0"/>
              </a:rPr>
              <a:t>Developmental and Functional assessments such as developmental checklists, Occupational Therapy or Physiotherapy assessments.</a:t>
            </a:r>
            <a:endParaRPr lang="en-GB" sz="1600" dirty="0">
              <a:effectLst/>
              <a:ea typeface="Times New Roman" panose="02020603050405020304" pitchFamily="18" charset="0"/>
              <a:cs typeface="Arial" panose="020B0604020202020204" pitchFamily="34" charset="0"/>
            </a:endParaRPr>
          </a:p>
          <a:p>
            <a:pPr marL="914400">
              <a:lnSpc>
                <a:spcPct val="115000"/>
              </a:lnSpc>
              <a:buNone/>
            </a:pPr>
            <a:r>
              <a:rPr lang="en-GB" sz="1600" dirty="0">
                <a:effectLst/>
                <a:ea typeface="Calibri" panose="020F0502020204030204" pitchFamily="34" charset="0"/>
                <a:cs typeface="Times New Roman" panose="02020603050405020304" pitchFamily="18" charset="0"/>
              </a:rPr>
              <a:t> </a:t>
            </a:r>
            <a:endParaRPr lang="en-GB" sz="1600" dirty="0">
              <a:effectLst/>
              <a:ea typeface="Times New Roman" panose="02020603050405020304" pitchFamily="18" charset="0"/>
              <a:cs typeface="Arial" panose="020B0604020202020204" pitchFamily="34" charset="0"/>
            </a:endParaRPr>
          </a:p>
          <a:p>
            <a:pPr marL="742950" lvl="1" indent="-285750">
              <a:lnSpc>
                <a:spcPct val="115000"/>
              </a:lnSpc>
              <a:buFont typeface="Courier New" panose="02070309020205020404" pitchFamily="49" charset="0"/>
              <a:buChar char="o"/>
            </a:pPr>
            <a:r>
              <a:rPr lang="en-GB" sz="1600" dirty="0">
                <a:effectLst/>
                <a:ea typeface="Calibri" panose="020F0502020204030204" pitchFamily="34" charset="0"/>
                <a:cs typeface="Times New Roman" panose="02020603050405020304" pitchFamily="18" charset="0"/>
              </a:rPr>
              <a:t>External Agency reports such as CAMHS assessments, community paediatrician reports or hearing and vision assessments.</a:t>
            </a:r>
            <a:endParaRPr lang="en-GB" sz="1600" dirty="0">
              <a:effectLst/>
              <a:ea typeface="Times New Roman" panose="02020603050405020304" pitchFamily="18" charset="0"/>
              <a:cs typeface="Arial" panose="020B0604020202020204" pitchFamily="34" charset="0"/>
            </a:endParaRPr>
          </a:p>
          <a:p>
            <a:pPr marL="914400">
              <a:lnSpc>
                <a:spcPct val="115000"/>
              </a:lnSpc>
              <a:spcAft>
                <a:spcPts val="1000"/>
              </a:spcAft>
            </a:pPr>
            <a:r>
              <a:rPr lang="en-GB" sz="1600" dirty="0">
                <a:effectLst/>
                <a:latin typeface="Aptos" panose="020B0004020202020204" pitchFamily="34" charset="0"/>
                <a:ea typeface="Calibri" panose="020F0502020204030204" pitchFamily="34" charset="0"/>
                <a:cs typeface="Times New Roman" panose="02020603050405020304" pitchFamily="18" charset="0"/>
              </a:rPr>
              <a:t> </a:t>
            </a:r>
            <a:endParaRPr lang="en-GB" sz="1600" dirty="0">
              <a:effectLst/>
              <a:latin typeface="Aptos" panose="020B00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34232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057275-80C4-99B2-2BCA-A213BBB6494B}"/>
              </a:ext>
            </a:extLst>
          </p:cNvPr>
          <p:cNvSpPr txBox="1"/>
          <p:nvPr/>
        </p:nvSpPr>
        <p:spPr>
          <a:xfrm>
            <a:off x="5536734" y="609600"/>
            <a:ext cx="3737268" cy="1320800"/>
          </a:xfrm>
          <a:prstGeom prst="rect">
            <a:avLst/>
          </a:prstGeom>
        </p:spPr>
        <p:txBody>
          <a:bodyPr vert="horz" lIns="91440" tIns="45720" rIns="91440" bIns="45720" rtlCol="0" anchor="t">
            <a:normAutofit/>
          </a:bodyPr>
          <a:lstStyle/>
          <a:p>
            <a:pPr defTabSz="457200">
              <a:spcBef>
                <a:spcPct val="0"/>
              </a:spcBef>
              <a:spcAft>
                <a:spcPts val="600"/>
              </a:spcAft>
            </a:pPr>
            <a:r>
              <a:rPr lang="en-US" sz="3600" b="1" dirty="0">
                <a:solidFill>
                  <a:schemeClr val="accent1"/>
                </a:solidFill>
                <a:latin typeface="+mj-lt"/>
                <a:ea typeface="+mj-ea"/>
                <a:cs typeface="+mj-cs"/>
              </a:rPr>
              <a:t>Why assess SLCN?</a:t>
            </a:r>
            <a:r>
              <a:rPr lang="en-US" sz="3600" b="1" dirty="0">
                <a:solidFill>
                  <a:schemeClr val="accent1"/>
                </a:solidFill>
                <a:effectLst/>
                <a:latin typeface="+mj-lt"/>
                <a:ea typeface="+mj-ea"/>
                <a:cs typeface="+mj-cs"/>
              </a:rPr>
              <a:t> </a:t>
            </a:r>
          </a:p>
          <a:p>
            <a:pPr defTabSz="457200">
              <a:spcBef>
                <a:spcPct val="0"/>
              </a:spcBef>
              <a:spcAft>
                <a:spcPts val="600"/>
              </a:spcAft>
            </a:pPr>
            <a:endParaRPr lang="en-US" sz="3600" b="1" dirty="0">
              <a:solidFill>
                <a:schemeClr val="accent1"/>
              </a:solidFill>
              <a:latin typeface="+mj-lt"/>
              <a:ea typeface="+mj-ea"/>
              <a:cs typeface="+mj-cs"/>
            </a:endParaRPr>
          </a:p>
        </p:txBody>
      </p:sp>
      <p:sp>
        <p:nvSpPr>
          <p:cNvPr id="5" name="TextBox 4">
            <a:extLst>
              <a:ext uri="{FF2B5EF4-FFF2-40B4-BE49-F238E27FC236}">
                <a16:creationId xmlns:a16="http://schemas.microsoft.com/office/drawing/2014/main" id="{84C1D1EE-2DCE-48C1-A8F9-D3E4D0125471}"/>
              </a:ext>
            </a:extLst>
          </p:cNvPr>
          <p:cNvSpPr txBox="1"/>
          <p:nvPr/>
        </p:nvSpPr>
        <p:spPr>
          <a:xfrm>
            <a:off x="5209563" y="2160589"/>
            <a:ext cx="4064439" cy="3880773"/>
          </a:xfrm>
          <a:prstGeom prst="rect">
            <a:avLst/>
          </a:prstGeom>
        </p:spPr>
        <p:txBody>
          <a:bodyPr vert="horz" lIns="91440" tIns="45720" rIns="91440" bIns="45720" rtlCol="0">
            <a:noAutofit/>
          </a:bodyPr>
          <a:lstStyle/>
          <a:p>
            <a:pPr marL="457200" defTabSz="457200">
              <a:lnSpc>
                <a:spcPct val="90000"/>
              </a:lnSpc>
              <a:spcBef>
                <a:spcPts val="1000"/>
              </a:spcBef>
              <a:buClr>
                <a:schemeClr val="accent1"/>
              </a:buClr>
              <a:buSzPct val="80000"/>
            </a:pPr>
            <a:r>
              <a:rPr lang="en-US" sz="1600" i="1" dirty="0">
                <a:solidFill>
                  <a:schemeClr val="tx1">
                    <a:lumMod val="75000"/>
                    <a:lumOff val="25000"/>
                  </a:schemeClr>
                </a:solidFill>
                <a:effectLst/>
              </a:rPr>
              <a:t>UK data reports prevalence of speech, language and communication needs in young offenders to be around 60–70%, with international prevalence studies mirroring these statistics.</a:t>
            </a:r>
            <a:r>
              <a:rPr lang="en-US" sz="1600" dirty="0">
                <a:solidFill>
                  <a:schemeClr val="tx1">
                    <a:lumMod val="75000"/>
                    <a:lumOff val="25000"/>
                  </a:schemeClr>
                </a:solidFill>
                <a:effectLst/>
              </a:rPr>
              <a:t>  </a:t>
            </a:r>
            <a:r>
              <a:rPr lang="en-US" sz="1600" i="1" dirty="0">
                <a:solidFill>
                  <a:schemeClr val="tx1">
                    <a:lumMod val="75000"/>
                    <a:lumOff val="25000"/>
                  </a:schemeClr>
                </a:solidFill>
                <a:effectLst/>
              </a:rPr>
              <a:t>However, studies have shown that only 5–8% of those with measurable SLCN have had these previously identified .  In addition to this 81% of children with emotional and </a:t>
            </a:r>
            <a:r>
              <a:rPr lang="en-US" sz="1600" i="1" dirty="0" err="1">
                <a:solidFill>
                  <a:schemeClr val="tx1">
                    <a:lumMod val="75000"/>
                    <a:lumOff val="25000"/>
                  </a:schemeClr>
                </a:solidFill>
                <a:effectLst/>
              </a:rPr>
              <a:t>behavioural</a:t>
            </a:r>
            <a:r>
              <a:rPr lang="en-US" sz="1600" i="1" dirty="0">
                <a:solidFill>
                  <a:schemeClr val="tx1">
                    <a:lumMod val="75000"/>
                    <a:lumOff val="25000"/>
                  </a:schemeClr>
                </a:solidFill>
                <a:effectLst/>
              </a:rPr>
              <a:t> disorders have unidentified SLCN (Bercow: Ten Years On, 2018). These </a:t>
            </a:r>
            <a:r>
              <a:rPr lang="en-US" sz="1600" i="1" dirty="0" err="1">
                <a:solidFill>
                  <a:schemeClr val="tx1">
                    <a:lumMod val="75000"/>
                    <a:lumOff val="25000"/>
                  </a:schemeClr>
                </a:solidFill>
                <a:effectLst/>
              </a:rPr>
              <a:t>behavioural</a:t>
            </a:r>
            <a:r>
              <a:rPr lang="en-US" sz="1600" i="1" dirty="0">
                <a:solidFill>
                  <a:schemeClr val="tx1">
                    <a:lumMod val="75000"/>
                    <a:lumOff val="25000"/>
                  </a:schemeClr>
                </a:solidFill>
                <a:effectLst/>
              </a:rPr>
              <a:t> difficulties can leave SLCN unidentified as they are often the more overt behaviour and therefore the focus of concern.</a:t>
            </a:r>
            <a:endParaRPr lang="en-US" sz="1600" dirty="0">
              <a:solidFill>
                <a:schemeClr val="tx1">
                  <a:lumMod val="75000"/>
                  <a:lumOff val="25000"/>
                </a:schemeClr>
              </a:solidFill>
              <a:effectLst/>
            </a:endParaRPr>
          </a:p>
          <a:p>
            <a:pPr defTabSz="457200">
              <a:lnSpc>
                <a:spcPct val="90000"/>
              </a:lnSpc>
              <a:spcBef>
                <a:spcPts val="1000"/>
              </a:spcBef>
              <a:buClr>
                <a:schemeClr val="accent1"/>
              </a:buClr>
              <a:buSzPct val="80000"/>
            </a:pPr>
            <a:r>
              <a:rPr lang="en-US" sz="1600" dirty="0">
                <a:solidFill>
                  <a:schemeClr val="tx1">
                    <a:lumMod val="75000"/>
                    <a:lumOff val="25000"/>
                  </a:schemeClr>
                </a:solidFill>
                <a:effectLst/>
              </a:rPr>
              <a:t>Bryan et al., 2015</a:t>
            </a:r>
          </a:p>
        </p:txBody>
      </p:sp>
      <p:pic>
        <p:nvPicPr>
          <p:cNvPr id="3" name="Picture 2" descr="Quizzical burrowing owl looking forward">
            <a:extLst>
              <a:ext uri="{FF2B5EF4-FFF2-40B4-BE49-F238E27FC236}">
                <a16:creationId xmlns:a16="http://schemas.microsoft.com/office/drawing/2014/main" id="{7BA06F73-7E39-45B0-D475-AC5305D2DD7C}"/>
              </a:ext>
            </a:extLst>
          </p:cNvPr>
          <p:cNvPicPr>
            <a:picLocks noChangeAspect="1"/>
          </p:cNvPicPr>
          <p:nvPr/>
        </p:nvPicPr>
        <p:blipFill>
          <a:blip r:embed="rId2">
            <a:extLst>
              <a:ext uri="{28A0092B-C50C-407E-A947-70E740481C1C}">
                <a14:useLocalDpi xmlns:a14="http://schemas.microsoft.com/office/drawing/2010/main" val="0"/>
              </a:ext>
            </a:extLst>
          </a:blip>
          <a:srcRect l="3639" r="41688"/>
          <a:stretch>
            <a:fillRect/>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Tree>
    <p:extLst>
      <p:ext uri="{BB962C8B-B14F-4D97-AF65-F5344CB8AC3E}">
        <p14:creationId xmlns:p14="http://schemas.microsoft.com/office/powerpoint/2010/main" val="1891677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BCCD4-75C5-6259-F134-7A6213472569}"/>
            </a:ext>
          </a:extLst>
        </p:cNvPr>
        <p:cNvGrpSpPr/>
        <p:nvPr/>
      </p:nvGrpSpPr>
      <p:grpSpPr>
        <a:xfrm>
          <a:off x="0" y="0"/>
          <a:ext cx="0" cy="0"/>
          <a:chOff x="0" y="0"/>
          <a:chExt cx="0" cy="0"/>
        </a:xfrm>
      </p:grpSpPr>
      <p:pic>
        <p:nvPicPr>
          <p:cNvPr id="8" name="Picture 2" descr="Image result for lincolnshire cc imp">
            <a:extLst>
              <a:ext uri="{FF2B5EF4-FFF2-40B4-BE49-F238E27FC236}">
                <a16:creationId xmlns:a16="http://schemas.microsoft.com/office/drawing/2014/main" id="{0E9682BB-D3D5-ECEE-5B07-AFD73E8AD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8792" y="310102"/>
            <a:ext cx="1452438" cy="14524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66E7E8-C0D2-CE38-6587-094D3249F3DB}"/>
              </a:ext>
            </a:extLst>
          </p:cNvPr>
          <p:cNvSpPr txBox="1"/>
          <p:nvPr/>
        </p:nvSpPr>
        <p:spPr>
          <a:xfrm>
            <a:off x="1262614" y="649009"/>
            <a:ext cx="8233664" cy="901496"/>
          </a:xfrm>
          <a:prstGeom prst="rect">
            <a:avLst/>
          </a:prstGeom>
        </p:spPr>
        <p:txBody>
          <a:bodyPr vert="horz" lIns="91440" tIns="45720" rIns="91440" bIns="45720" rtlCol="0" anchor="t">
            <a:normAutofit/>
          </a:bodyPr>
          <a:lstStyle/>
          <a:p>
            <a:pPr defTabSz="457200">
              <a:spcBef>
                <a:spcPct val="0"/>
              </a:spcBef>
              <a:spcAft>
                <a:spcPts val="600"/>
              </a:spcAft>
            </a:pPr>
            <a:r>
              <a:rPr lang="en-GB" sz="3600" b="1" dirty="0">
                <a:solidFill>
                  <a:srgbClr val="92D050"/>
                </a:solidFill>
                <a:latin typeface="+mj-lt"/>
                <a:ea typeface="MS Mincho" panose="02020609040205080304" pitchFamily="49" charset="-128"/>
                <a:cs typeface="Arial" panose="020B0604020202020204" pitchFamily="34" charset="0"/>
              </a:rPr>
              <a:t>Pupils with Attachment and Trauma</a:t>
            </a:r>
            <a:endParaRPr lang="en-US" sz="2400" b="1" dirty="0">
              <a:solidFill>
                <a:schemeClr val="tx1">
                  <a:lumMod val="75000"/>
                  <a:lumOff val="25000"/>
                </a:schemeClr>
              </a:solidFill>
              <a:latin typeface="+mj-lt"/>
              <a:ea typeface="+mj-ea"/>
              <a:cs typeface="+mj-cs"/>
            </a:endParaRPr>
          </a:p>
        </p:txBody>
      </p:sp>
      <p:sp>
        <p:nvSpPr>
          <p:cNvPr id="3" name="TextBox 2">
            <a:extLst>
              <a:ext uri="{FF2B5EF4-FFF2-40B4-BE49-F238E27FC236}">
                <a16:creationId xmlns:a16="http://schemas.microsoft.com/office/drawing/2014/main" id="{55F1DD84-30E4-B4EB-CB91-85228F6156A9}"/>
              </a:ext>
            </a:extLst>
          </p:cNvPr>
          <p:cNvSpPr txBox="1"/>
          <p:nvPr/>
        </p:nvSpPr>
        <p:spPr>
          <a:xfrm>
            <a:off x="1262614" y="1378568"/>
            <a:ext cx="3771113" cy="5162504"/>
          </a:xfrm>
          <a:prstGeom prst="rect">
            <a:avLst/>
          </a:prstGeom>
          <a:noFill/>
        </p:spPr>
        <p:txBody>
          <a:bodyPr wrap="square">
            <a:spAutoFit/>
          </a:bodyPr>
          <a:lstStyle/>
          <a:p>
            <a:pPr lvl="0" rtl="0">
              <a:lnSpc>
                <a:spcPct val="115000"/>
              </a:lnSpc>
              <a:spcBef>
                <a:spcPts val="500"/>
              </a:spcBef>
              <a:spcAft>
                <a:spcPts val="1000"/>
              </a:spcAft>
            </a:pPr>
            <a:r>
              <a:rPr lang="en-GB" sz="1800" dirty="0">
                <a:effectLst/>
                <a:ea typeface="Calibri" panose="020F0502020204030204" pitchFamily="34" charset="0"/>
                <a:cs typeface="Arial" panose="020B0604020202020204" pitchFamily="34" charset="0"/>
              </a:rPr>
              <a:t>Consideration should be given to how attachment or trauma could be impacting on healthy development, and particularly a pupil's capacity for self-regulation. Resources to support with attachment, trauma-informed practice and Adverse Childhood Experiences (ACEs) can be found in the </a:t>
            </a:r>
            <a:r>
              <a:rPr lang="en-GB" dirty="0">
                <a:ea typeface="Calibri" panose="020F0502020204030204" pitchFamily="34" charset="0"/>
                <a:cs typeface="Arial" panose="020B0604020202020204" pitchFamily="34" charset="0"/>
              </a:rPr>
              <a:t>Ladder Toolkit.</a:t>
            </a:r>
            <a:r>
              <a:rPr lang="en-GB" sz="1800" dirty="0">
                <a:effectLst/>
                <a:ea typeface="Calibri" panose="020F0502020204030204" pitchFamily="34" charset="0"/>
                <a:cs typeface="Arial" panose="020B0604020202020204" pitchFamily="34" charset="0"/>
              </a:rPr>
              <a:t>  The work of authors such as Bruce Perry (see below for his 3 Rs model) and Louise Bomber can be particularly useful when seeking information around supporting pupils with attachment and trauma.</a:t>
            </a:r>
            <a:endParaRPr lang="en-GB" sz="1200" dirty="0">
              <a:effectLst/>
              <a:ea typeface="Times New Roman" panose="02020603050405020304" pitchFamily="18" charset="0"/>
              <a:cs typeface="Arial" panose="020B0604020202020204" pitchFamily="34" charset="0"/>
            </a:endParaRPr>
          </a:p>
        </p:txBody>
      </p:sp>
      <p:pic>
        <p:nvPicPr>
          <p:cNvPr id="6" name="Picture 5" descr="A diagram of a child's behavior&#10;&#10;AI-generated content may be incorrect.">
            <a:extLst>
              <a:ext uri="{FF2B5EF4-FFF2-40B4-BE49-F238E27FC236}">
                <a16:creationId xmlns:a16="http://schemas.microsoft.com/office/drawing/2014/main" id="{1F51D4D4-4C7F-4C46-75E6-158400E33A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5008" y="1623665"/>
            <a:ext cx="4200525" cy="4200525"/>
          </a:xfrm>
          <a:prstGeom prst="rect">
            <a:avLst/>
          </a:prstGeom>
          <a:noFill/>
          <a:ln>
            <a:noFill/>
          </a:ln>
        </p:spPr>
      </p:pic>
    </p:spTree>
    <p:extLst>
      <p:ext uri="{BB962C8B-B14F-4D97-AF65-F5344CB8AC3E}">
        <p14:creationId xmlns:p14="http://schemas.microsoft.com/office/powerpoint/2010/main" val="3029934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057275-80C4-99B2-2BCA-A213BBB6494B}"/>
              </a:ext>
            </a:extLst>
          </p:cNvPr>
          <p:cNvSpPr txBox="1"/>
          <p:nvPr/>
        </p:nvSpPr>
        <p:spPr>
          <a:xfrm>
            <a:off x="1268145" y="531445"/>
            <a:ext cx="7687653" cy="1320800"/>
          </a:xfrm>
          <a:prstGeom prst="rect">
            <a:avLst/>
          </a:prstGeom>
        </p:spPr>
        <p:txBody>
          <a:bodyPr vert="horz" lIns="91440" tIns="45720" rIns="91440" bIns="45720" rtlCol="0" anchor="t">
            <a:normAutofit lnSpcReduction="10000"/>
          </a:bodyPr>
          <a:lstStyle/>
          <a:p>
            <a:pPr algn="ctr" defTabSz="457200">
              <a:spcBef>
                <a:spcPct val="0"/>
              </a:spcBef>
              <a:spcAft>
                <a:spcPts val="600"/>
              </a:spcAft>
            </a:pPr>
            <a:r>
              <a:rPr lang="en-GB" sz="3600" b="1" dirty="0">
                <a:solidFill>
                  <a:schemeClr val="accent1">
                    <a:lumMod val="75000"/>
                  </a:schemeClr>
                </a:solidFill>
              </a:rPr>
              <a:t>Early Intervention </a:t>
            </a:r>
          </a:p>
          <a:p>
            <a:pPr algn="ctr" defTabSz="457200">
              <a:spcBef>
                <a:spcPct val="0"/>
              </a:spcBef>
              <a:spcAft>
                <a:spcPts val="600"/>
              </a:spcAft>
            </a:pPr>
            <a:r>
              <a:rPr lang="en-GB" sz="3600" b="1" dirty="0">
                <a:solidFill>
                  <a:schemeClr val="accent1">
                    <a:lumMod val="75000"/>
                  </a:schemeClr>
                </a:solidFill>
              </a:rPr>
              <a:t>– Next Steps (Plan, Do)</a:t>
            </a:r>
            <a:endParaRPr lang="en-US" sz="3600" b="1" dirty="0">
              <a:solidFill>
                <a:schemeClr val="accent1">
                  <a:lumMod val="75000"/>
                </a:schemeClr>
              </a:solidFill>
              <a:ea typeface="+mj-ea"/>
              <a:cs typeface="+mj-cs"/>
            </a:endParaRPr>
          </a:p>
          <a:p>
            <a:pPr defTabSz="457200">
              <a:spcBef>
                <a:spcPct val="0"/>
              </a:spcBef>
              <a:spcAft>
                <a:spcPts val="600"/>
              </a:spcAft>
            </a:pPr>
            <a:endParaRPr lang="en-US" sz="2400" b="1" dirty="0">
              <a:solidFill>
                <a:schemeClr val="tx1">
                  <a:lumMod val="75000"/>
                  <a:lumOff val="25000"/>
                </a:schemeClr>
              </a:solidFill>
              <a:latin typeface="+mj-lt"/>
              <a:ea typeface="+mj-ea"/>
              <a:cs typeface="+mj-cs"/>
            </a:endParaRPr>
          </a:p>
        </p:txBody>
      </p:sp>
      <p:sp>
        <p:nvSpPr>
          <p:cNvPr id="4" name="Text Box 2">
            <a:extLst>
              <a:ext uri="{FF2B5EF4-FFF2-40B4-BE49-F238E27FC236}">
                <a16:creationId xmlns:a16="http://schemas.microsoft.com/office/drawing/2014/main" id="{A1D4FD9C-6D70-8849-9A2D-88E1C10AFC4B}"/>
              </a:ext>
            </a:extLst>
          </p:cNvPr>
          <p:cNvSpPr txBox="1">
            <a:spLocks noChangeArrowheads="1"/>
          </p:cNvSpPr>
          <p:nvPr/>
        </p:nvSpPr>
        <p:spPr bwMode="auto">
          <a:xfrm>
            <a:off x="1151114" y="1814195"/>
            <a:ext cx="8449153" cy="1767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just">
              <a:lnSpc>
                <a:spcPct val="115000"/>
              </a:lnSpc>
              <a:spcBef>
                <a:spcPts val="500"/>
              </a:spcBef>
              <a:spcAft>
                <a:spcPts val="1000"/>
              </a:spcAft>
              <a:buNone/>
            </a:pPr>
            <a:r>
              <a:rPr lang="en-GB" sz="1600" dirty="0">
                <a:effectLst/>
                <a:ea typeface="Times New Roman" panose="02020603050405020304" pitchFamily="18" charset="0"/>
                <a:cs typeface="Arial" panose="020B0604020202020204" pitchFamily="34" charset="0"/>
              </a:rPr>
              <a:t>It is important for schools to seek to understand the underlying causes of behaviour through </a:t>
            </a:r>
            <a:r>
              <a:rPr lang="en-GB" sz="1600" b="1" dirty="0">
                <a:effectLst/>
                <a:ea typeface="Times New Roman" panose="02020603050405020304" pitchFamily="18" charset="0"/>
                <a:cs typeface="Arial" panose="020B0604020202020204" pitchFamily="34" charset="0"/>
              </a:rPr>
              <a:t>Early Intervention</a:t>
            </a:r>
            <a:r>
              <a:rPr lang="en-GB" sz="1600" dirty="0">
                <a:effectLst/>
                <a:ea typeface="Times New Roman" panose="02020603050405020304" pitchFamily="18" charset="0"/>
                <a:cs typeface="Arial" panose="020B0604020202020204" pitchFamily="34" charset="0"/>
              </a:rPr>
              <a:t> and whether additional support is needed.  Underlying causes of persistent disruptive behaviour should be investigated, and support provided such that permanent exclusion is only ever a "last resort." The assessments and information that has been gathered in the </a:t>
            </a:r>
            <a:r>
              <a:rPr lang="en-GB" sz="1600" b="1" dirty="0">
                <a:effectLst/>
                <a:ea typeface="Times New Roman" panose="02020603050405020304" pitchFamily="18" charset="0"/>
                <a:cs typeface="Arial" panose="020B0604020202020204" pitchFamily="34" charset="0"/>
              </a:rPr>
              <a:t>Identifying Factors</a:t>
            </a:r>
            <a:r>
              <a:rPr lang="en-GB" sz="1600" dirty="0">
                <a:effectLst/>
                <a:ea typeface="Times New Roman" panose="02020603050405020304" pitchFamily="18" charset="0"/>
                <a:cs typeface="Arial" panose="020B0604020202020204" pitchFamily="34" charset="0"/>
              </a:rPr>
              <a:t> stage will be crucial here when planning for the </a:t>
            </a:r>
            <a:r>
              <a:rPr lang="en-GB" sz="1600" b="1" dirty="0">
                <a:effectLst/>
                <a:ea typeface="Times New Roman" panose="02020603050405020304" pitchFamily="18" charset="0"/>
                <a:cs typeface="Arial" panose="020B0604020202020204" pitchFamily="34" charset="0"/>
              </a:rPr>
              <a:t>Next Steps</a:t>
            </a:r>
            <a:r>
              <a:rPr lang="en-GB" sz="1600" dirty="0">
                <a:effectLst/>
                <a:ea typeface="Times New Roman" panose="02020603050405020304" pitchFamily="18" charset="0"/>
                <a:cs typeface="Arial" panose="020B0604020202020204" pitchFamily="34" charset="0"/>
              </a:rPr>
              <a:t>.</a:t>
            </a:r>
          </a:p>
        </p:txBody>
      </p:sp>
      <p:pic>
        <p:nvPicPr>
          <p:cNvPr id="1026" name="Picture 2" descr="Failing to Plan is Planning to Fail">
            <a:extLst>
              <a:ext uri="{FF2B5EF4-FFF2-40B4-BE49-F238E27FC236}">
                <a16:creationId xmlns:a16="http://schemas.microsoft.com/office/drawing/2014/main" id="{7DEC6F7A-9C4E-6DD1-7AA3-7B49854D9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15" y="3740696"/>
            <a:ext cx="4806711" cy="288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38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Word Cloud in a Brain shape with 12 words – Cause , control of behaviour,  effect , emotions, Flexibility | WordCloud.app">
            <a:extLst>
              <a:ext uri="{FF2B5EF4-FFF2-40B4-BE49-F238E27FC236}">
                <a16:creationId xmlns:a16="http://schemas.microsoft.com/office/drawing/2014/main" id="{AA7DE4FF-ECEA-1473-3503-9A082833B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014" r="-2" b="15643"/>
          <a:stretch>
            <a:fillRect/>
          </a:stretch>
        </p:blipFill>
        <p:spPr bwMode="auto">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9C1AE4E-3836-1D83-1ED9-0F3DE2E9D2FE}"/>
              </a:ext>
            </a:extLst>
          </p:cNvPr>
          <p:cNvSpPr txBox="1"/>
          <p:nvPr/>
        </p:nvSpPr>
        <p:spPr>
          <a:xfrm>
            <a:off x="4159225" y="609600"/>
            <a:ext cx="5114776" cy="1320800"/>
          </a:xfrm>
          <a:prstGeom prst="rect">
            <a:avLst/>
          </a:prstGeom>
        </p:spPr>
        <p:txBody>
          <a:bodyPr vert="horz" lIns="91440" tIns="45720" rIns="91440" bIns="45720" rtlCol="0" anchor="t">
            <a:normAutofit fontScale="92500" lnSpcReduction="20000"/>
          </a:bodyPr>
          <a:lstStyle/>
          <a:p>
            <a:pPr defTabSz="457200">
              <a:spcBef>
                <a:spcPct val="0"/>
              </a:spcBef>
              <a:spcAft>
                <a:spcPts val="600"/>
              </a:spcAft>
            </a:pPr>
            <a:r>
              <a:rPr lang="en-US" sz="3600" b="1" dirty="0" err="1">
                <a:solidFill>
                  <a:schemeClr val="accent1"/>
                </a:solidFill>
                <a:ea typeface="+mj-ea"/>
                <a:cs typeface="+mj-cs"/>
              </a:rPr>
              <a:t>Utilising</a:t>
            </a:r>
            <a:r>
              <a:rPr lang="en-US" sz="3600" b="1" dirty="0">
                <a:solidFill>
                  <a:schemeClr val="accent1"/>
                </a:solidFill>
                <a:ea typeface="+mj-ea"/>
                <a:cs typeface="+mj-cs"/>
              </a:rPr>
              <a:t> a PSP </a:t>
            </a:r>
          </a:p>
          <a:p>
            <a:pPr defTabSz="457200">
              <a:spcBef>
                <a:spcPct val="0"/>
              </a:spcBef>
              <a:spcAft>
                <a:spcPts val="600"/>
              </a:spcAft>
            </a:pPr>
            <a:r>
              <a:rPr lang="en-US" sz="2800" b="1" dirty="0">
                <a:solidFill>
                  <a:schemeClr val="accent1">
                    <a:lumMod val="50000"/>
                  </a:schemeClr>
                </a:solidFill>
                <a:ea typeface="+mj-ea"/>
                <a:cs typeface="+mj-cs"/>
              </a:rPr>
              <a:t>What does a good PSP Look Like?</a:t>
            </a:r>
          </a:p>
        </p:txBody>
      </p:sp>
      <p:pic>
        <p:nvPicPr>
          <p:cNvPr id="8" name="Picture 2" descr="Image result for lincolnshire cc imp">
            <a:extLst>
              <a:ext uri="{FF2B5EF4-FFF2-40B4-BE49-F238E27FC236}">
                <a16:creationId xmlns:a16="http://schemas.microsoft.com/office/drawing/2014/main" id="{E422FD03-9051-D30B-89DA-BEA5FD708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8" r="1" b="42"/>
          <a:stretch>
            <a:fillRect/>
          </a:stretch>
        </p:blipFill>
        <p:spPr bwMode="auto">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3F0BE2-A36A-C4E9-C901-CF27B342F0CB}"/>
              </a:ext>
            </a:extLst>
          </p:cNvPr>
          <p:cNvSpPr txBox="1"/>
          <p:nvPr/>
        </p:nvSpPr>
        <p:spPr>
          <a:xfrm>
            <a:off x="4799031" y="1912347"/>
            <a:ext cx="5114776" cy="4639282"/>
          </a:xfrm>
          <a:prstGeom prst="rect">
            <a:avLst/>
          </a:prstGeom>
        </p:spPr>
        <p:txBody>
          <a:bodyPr vert="horz" lIns="91440" tIns="45720" rIns="91440" bIns="45720" rtlCol="0">
            <a:noAutofit/>
          </a:bodyPr>
          <a:lstStyle/>
          <a:p>
            <a:pPr marL="0" marR="0" lvl="0" indent="0" defTabSz="457200" fontAlgn="base">
              <a:lnSpc>
                <a:spcPct val="90000"/>
              </a:lnSpc>
              <a:spcBef>
                <a:spcPts val="1000"/>
              </a:spcBef>
              <a:buClr>
                <a:schemeClr val="accent1"/>
              </a:buClr>
              <a:buSzPct val="80000"/>
              <a:tabLst/>
            </a:pPr>
            <a:r>
              <a:rPr kumimoji="0" lang="en-US" altLang="en-US" sz="1600" i="0" u="none" strike="noStrike" cap="none" normalizeH="0" baseline="0" dirty="0">
                <a:ln>
                  <a:noFill/>
                </a:ln>
                <a:solidFill>
                  <a:schemeClr val="tx1">
                    <a:lumMod val="75000"/>
                    <a:lumOff val="25000"/>
                  </a:schemeClr>
                </a:solidFill>
                <a:effectLst/>
              </a:rPr>
              <a:t>It should contain:</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Student Information</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Reason for the Plan</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Strengths and Interests</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Areas of Concern</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Targets (SMART Goals)</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Strategies and Interventions</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Staff Roles and Responsibilities</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Student Voice</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Parental/Carer Involvement</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Review Dates and Monitoring</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Consequences and Rewards</a:t>
            </a:r>
          </a:p>
          <a:p>
            <a:pPr marL="0" marR="0" lvl="0" indent="0" defTabSz="457200" fontAlgn="base">
              <a:lnSpc>
                <a:spcPct val="90000"/>
              </a:lnSpc>
              <a:spcBef>
                <a:spcPts val="1000"/>
              </a:spcBef>
              <a:buClr>
                <a:schemeClr val="accent1"/>
              </a:buClr>
              <a:buSzPct val="80000"/>
              <a:buFont typeface="Wingdings 3" charset="2"/>
              <a:buChar char=""/>
              <a:tabLst/>
            </a:pPr>
            <a:r>
              <a:rPr kumimoji="0" lang="en-US" altLang="en-US" sz="1600" i="0" u="none" strike="noStrike" cap="none" normalizeH="0" baseline="0" dirty="0">
                <a:ln>
                  <a:noFill/>
                </a:ln>
                <a:solidFill>
                  <a:schemeClr val="tx1">
                    <a:lumMod val="75000"/>
                    <a:lumOff val="25000"/>
                  </a:schemeClr>
                </a:solidFill>
                <a:effectLst/>
              </a:rPr>
              <a:t> Exit Strategy</a:t>
            </a:r>
          </a:p>
        </p:txBody>
      </p:sp>
    </p:spTree>
    <p:extLst>
      <p:ext uri="{BB962C8B-B14F-4D97-AF65-F5344CB8AC3E}">
        <p14:creationId xmlns:p14="http://schemas.microsoft.com/office/powerpoint/2010/main" val="2639366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eagues huddle">
            <a:extLst>
              <a:ext uri="{FF2B5EF4-FFF2-40B4-BE49-F238E27FC236}">
                <a16:creationId xmlns:a16="http://schemas.microsoft.com/office/drawing/2014/main" id="{396E2689-3899-8EA7-316B-5FF7B492D65B}"/>
              </a:ext>
            </a:extLst>
          </p:cNvPr>
          <p:cNvPicPr>
            <a:picLocks noChangeAspect="1"/>
          </p:cNvPicPr>
          <p:nvPr/>
        </p:nvPicPr>
        <p:blipFill>
          <a:blip r:embed="rId2">
            <a:extLst>
              <a:ext uri="{28A0092B-C50C-407E-A947-70E740481C1C}">
                <a14:useLocalDpi xmlns:a14="http://schemas.microsoft.com/office/drawing/2010/main" val="0"/>
              </a:ext>
            </a:extLst>
          </a:blip>
          <a:srcRect l="4438" r="6967" b="2"/>
          <a:stretch>
            <a:fillRect/>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9" name="TextBox 8">
            <a:extLst>
              <a:ext uri="{FF2B5EF4-FFF2-40B4-BE49-F238E27FC236}">
                <a16:creationId xmlns:a16="http://schemas.microsoft.com/office/drawing/2014/main" id="{3701DE99-2587-CCB8-8732-774FD44B458F}"/>
              </a:ext>
            </a:extLst>
          </p:cNvPr>
          <p:cNvSpPr txBox="1"/>
          <p:nvPr/>
        </p:nvSpPr>
        <p:spPr>
          <a:xfrm>
            <a:off x="4236102" y="147875"/>
            <a:ext cx="5114776" cy="1320800"/>
          </a:xfrm>
          <a:prstGeom prst="rect">
            <a:avLst/>
          </a:prstGeom>
        </p:spPr>
        <p:txBody>
          <a:bodyPr vert="horz" lIns="91440" tIns="45720" rIns="91440" bIns="45720" rtlCol="0" anchor="t">
            <a:normAutofit/>
          </a:bodyPr>
          <a:lstStyle/>
          <a:p>
            <a:pPr defTabSz="457200">
              <a:spcBef>
                <a:spcPct val="0"/>
              </a:spcBef>
              <a:spcAft>
                <a:spcPts val="600"/>
              </a:spcAft>
            </a:pPr>
            <a:r>
              <a:rPr lang="en-US" sz="3600" b="1" dirty="0">
                <a:solidFill>
                  <a:schemeClr val="accent1"/>
                </a:solidFill>
                <a:ea typeface="+mj-ea"/>
                <a:cs typeface="+mj-cs"/>
              </a:rPr>
              <a:t>PRT – How can we support? </a:t>
            </a:r>
          </a:p>
        </p:txBody>
      </p:sp>
      <p:pic>
        <p:nvPicPr>
          <p:cNvPr id="8" name="Picture 2" descr="Image result for lincolnshire cc imp">
            <a:extLst>
              <a:ext uri="{FF2B5EF4-FFF2-40B4-BE49-F238E27FC236}">
                <a16:creationId xmlns:a16="http://schemas.microsoft.com/office/drawing/2014/main" id="{E422FD03-9051-D30B-89DA-BEA5FD708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8" r="1" b="42"/>
          <a:stretch>
            <a:fillRect/>
          </a:stretch>
        </p:blipFill>
        <p:spPr bwMode="auto">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279407-5BE0-BBB8-1665-79C87BB90E72}"/>
              </a:ext>
            </a:extLst>
          </p:cNvPr>
          <p:cNvSpPr txBox="1"/>
          <p:nvPr/>
        </p:nvSpPr>
        <p:spPr>
          <a:xfrm>
            <a:off x="3939201" y="1413390"/>
            <a:ext cx="5820056" cy="4615419"/>
          </a:xfrm>
          <a:prstGeom prst="rect">
            <a:avLst/>
          </a:prstGeom>
        </p:spPr>
        <p:txBody>
          <a:bodyPr vert="horz" lIns="91440" tIns="45720" rIns="91440" bIns="45720" rtlCol="0">
            <a:normAutofit lnSpcReduction="10000"/>
          </a:bodyPr>
          <a:lstStyle/>
          <a:p>
            <a:pPr marL="228600" defTabSz="457200">
              <a:lnSpc>
                <a:spcPct val="90000"/>
              </a:lnSpc>
              <a:spcBef>
                <a:spcPts val="1000"/>
              </a:spcBef>
              <a:buClr>
                <a:schemeClr val="accent1"/>
              </a:buClr>
              <a:buSzPct val="80000"/>
            </a:pPr>
            <a:r>
              <a:rPr lang="en-US" sz="1400" dirty="0">
                <a:solidFill>
                  <a:schemeClr val="tx1">
                    <a:lumMod val="75000"/>
                    <a:lumOff val="25000"/>
                  </a:schemeClr>
                </a:solidFill>
                <a:effectLst/>
              </a:rPr>
              <a:t>Support from PRT can include:</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Support for Pupils with Challenging Behaviour</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Promote Inclusion and Reduce Isolation</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Prevent Suspensions and Exclusions</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Provide Guidance and Early Intervention for Schools and Governors</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Offer Best Practice Solutions for Behaviour Management</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Support Development of Effective Behaviour Management Systems</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Encourage Partnership Working Across Agencies</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Attend and Support PSP and Related Meetings</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Provide Exclusion Training for Governors</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PRT Caseworker Support </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Access to PRT Funding to Reduce Risk of Exclusion</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Funding Available for Therapies, Resources, and Skill-Building Projects</a:t>
            </a:r>
          </a:p>
          <a:p>
            <a:pPr lvl="0" defTabSz="457200" fontAlgn="base">
              <a:lnSpc>
                <a:spcPct val="90000"/>
              </a:lnSpc>
              <a:spcBef>
                <a:spcPts val="1000"/>
              </a:spcBef>
              <a:buClr>
                <a:schemeClr val="accent1"/>
              </a:buClr>
              <a:buSzPct val="80000"/>
              <a:buFont typeface="Wingdings 3" charset="2"/>
              <a:buChar char=""/>
            </a:pPr>
            <a:r>
              <a:rPr lang="en-US" altLang="en-US" sz="1400" dirty="0">
                <a:solidFill>
                  <a:schemeClr val="tx1">
                    <a:lumMod val="75000"/>
                    <a:lumOff val="25000"/>
                  </a:schemeClr>
                </a:solidFill>
              </a:rPr>
              <a:t> Support in Creating Inclusive Educational Environments</a:t>
            </a:r>
          </a:p>
          <a:p>
            <a:pPr marL="228600" defTabSz="457200">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ffectLst/>
            </a:endParaRPr>
          </a:p>
        </p:txBody>
      </p:sp>
      <p:sp>
        <p:nvSpPr>
          <p:cNvPr id="2" name="Rectangle 1">
            <a:extLst>
              <a:ext uri="{FF2B5EF4-FFF2-40B4-BE49-F238E27FC236}">
                <a16:creationId xmlns:a16="http://schemas.microsoft.com/office/drawing/2014/main" id="{01FF7E63-D0A3-0DDC-BDD5-EED30E30D37E}"/>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F76179E5-70AD-894E-FE8E-09EFBAB52905}"/>
              </a:ext>
            </a:extLst>
          </p:cNvPr>
          <p:cNvSpPr txBox="1"/>
          <p:nvPr/>
        </p:nvSpPr>
        <p:spPr>
          <a:xfrm>
            <a:off x="5168726" y="5981739"/>
            <a:ext cx="2512828" cy="461665"/>
          </a:xfrm>
          <a:prstGeom prst="rect">
            <a:avLst/>
          </a:prstGeom>
          <a:noFill/>
        </p:spPr>
        <p:txBody>
          <a:bodyPr wrap="square" rtlCol="0">
            <a:spAutoFit/>
          </a:bodyPr>
          <a:lstStyle/>
          <a:p>
            <a:r>
              <a:rPr lang="en-GB" sz="2400" b="1" dirty="0">
                <a:solidFill>
                  <a:schemeClr val="accent1">
                    <a:lumMod val="75000"/>
                  </a:schemeClr>
                </a:solidFill>
              </a:rPr>
              <a:t>Anything else?</a:t>
            </a:r>
          </a:p>
        </p:txBody>
      </p:sp>
    </p:spTree>
    <p:extLst>
      <p:ext uri="{BB962C8B-B14F-4D97-AF65-F5344CB8AC3E}">
        <p14:creationId xmlns:p14="http://schemas.microsoft.com/office/powerpoint/2010/main" val="239697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n image of people walking and their shadows">
            <a:extLst>
              <a:ext uri="{FF2B5EF4-FFF2-40B4-BE49-F238E27FC236}">
                <a16:creationId xmlns:a16="http://schemas.microsoft.com/office/drawing/2014/main" id="{7E963238-A654-9AD1-CC36-E6C8CDBBD448}"/>
              </a:ext>
            </a:extLst>
          </p:cNvPr>
          <p:cNvPicPr>
            <a:picLocks noChangeAspect="1"/>
          </p:cNvPicPr>
          <p:nvPr/>
        </p:nvPicPr>
        <p:blipFill>
          <a:blip r:embed="rId2">
            <a:extLst>
              <a:ext uri="{28A0092B-C50C-407E-A947-70E740481C1C}">
                <a14:useLocalDpi xmlns:a14="http://schemas.microsoft.com/office/drawing/2010/main" val="0"/>
              </a:ext>
            </a:extLst>
          </a:blip>
          <a:srcRect r="10407"/>
          <a:stretch>
            <a:fillRect/>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9" name="TextBox 8">
            <a:extLst>
              <a:ext uri="{FF2B5EF4-FFF2-40B4-BE49-F238E27FC236}">
                <a16:creationId xmlns:a16="http://schemas.microsoft.com/office/drawing/2014/main" id="{0197B68A-3C8F-F088-77AD-0E1491E39F1D}"/>
              </a:ext>
            </a:extLst>
          </p:cNvPr>
          <p:cNvSpPr txBox="1"/>
          <p:nvPr/>
        </p:nvSpPr>
        <p:spPr>
          <a:xfrm>
            <a:off x="4253427" y="725943"/>
            <a:ext cx="5114776" cy="734351"/>
          </a:xfrm>
          <a:prstGeom prst="rect">
            <a:avLst/>
          </a:prstGeom>
        </p:spPr>
        <p:txBody>
          <a:bodyPr vert="horz" lIns="91440" tIns="45720" rIns="91440" bIns="45720" rtlCol="0" anchor="t">
            <a:normAutofit fontScale="92500"/>
          </a:bodyPr>
          <a:lstStyle/>
          <a:p>
            <a:pPr defTabSz="457200">
              <a:spcBef>
                <a:spcPct val="0"/>
              </a:spcBef>
              <a:spcAft>
                <a:spcPts val="600"/>
              </a:spcAft>
            </a:pPr>
            <a:r>
              <a:rPr lang="en-US" sz="3600" b="1" dirty="0">
                <a:solidFill>
                  <a:schemeClr val="accent1"/>
                </a:solidFill>
                <a:ea typeface="+mj-ea"/>
                <a:cs typeface="+mj-cs"/>
              </a:rPr>
              <a:t>Using Off Site Direction</a:t>
            </a:r>
          </a:p>
        </p:txBody>
      </p:sp>
      <p:pic>
        <p:nvPicPr>
          <p:cNvPr id="8" name="Picture 2" descr="Image result for lincolnshire cc imp">
            <a:extLst>
              <a:ext uri="{FF2B5EF4-FFF2-40B4-BE49-F238E27FC236}">
                <a16:creationId xmlns:a16="http://schemas.microsoft.com/office/drawing/2014/main" id="{E422FD03-9051-D30B-89DA-BEA5FD708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8" r="1" b="42"/>
          <a:stretch>
            <a:fillRect/>
          </a:stretch>
        </p:blipFill>
        <p:spPr bwMode="auto">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AC2C795-7BB5-F621-641C-5508809BD8EF}"/>
              </a:ext>
            </a:extLst>
          </p:cNvPr>
          <p:cNvSpPr txBox="1"/>
          <p:nvPr/>
        </p:nvSpPr>
        <p:spPr>
          <a:xfrm>
            <a:off x="4036451" y="1714499"/>
            <a:ext cx="5328942" cy="4889296"/>
          </a:xfrm>
          <a:prstGeom prst="rect">
            <a:avLst/>
          </a:prstGeom>
        </p:spPr>
        <p:txBody>
          <a:bodyPr vert="horz" lIns="91440" tIns="45720" rIns="91440" bIns="45720" rtlCol="0">
            <a:normAutofit lnSpcReduction="10000"/>
          </a:bodyPr>
          <a:lstStyle/>
          <a:p>
            <a:pPr defTabSz="457200">
              <a:lnSpc>
                <a:spcPct val="90000"/>
              </a:lnSpc>
              <a:spcBef>
                <a:spcPts val="1000"/>
              </a:spcBef>
              <a:buClr>
                <a:schemeClr val="accent1"/>
              </a:buClr>
              <a:buSzPct val="80000"/>
            </a:pPr>
            <a:r>
              <a:rPr lang="en-US" dirty="0">
                <a:solidFill>
                  <a:schemeClr val="tx1">
                    <a:lumMod val="75000"/>
                    <a:lumOff val="25000"/>
                  </a:schemeClr>
                </a:solidFill>
              </a:rPr>
              <a:t>Using off site direction (OSD) as early as possible can have real benefits.  </a:t>
            </a:r>
          </a:p>
          <a:p>
            <a:pPr defTabSz="457200">
              <a:lnSpc>
                <a:spcPct val="90000"/>
              </a:lnSpc>
              <a:spcBef>
                <a:spcPts val="1000"/>
              </a:spcBef>
              <a:buClr>
                <a:schemeClr val="accent1"/>
              </a:buClr>
              <a:buSzPct val="80000"/>
            </a:pPr>
            <a:r>
              <a:rPr lang="en-US" dirty="0">
                <a:solidFill>
                  <a:schemeClr val="tx1">
                    <a:lumMod val="75000"/>
                    <a:lumOff val="25000"/>
                  </a:schemeClr>
                </a:solidFill>
              </a:rPr>
              <a:t>Planning for an OSD includes:</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Identify Need for Intervention</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Case-by-Case Decision Making</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Plan the Off-Site Direction Placement</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Agree on Type and Duration of Placement</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Transition Planning and Support</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Implement the Placement</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Review and Evaluate</a:t>
            </a:r>
          </a:p>
          <a:p>
            <a:pPr lvl="0" defTabSz="457200" fontAlgn="base">
              <a:lnSpc>
                <a:spcPct val="90000"/>
              </a:lnSpc>
              <a:spcBef>
                <a:spcPts val="1000"/>
              </a:spcBef>
              <a:buClr>
                <a:schemeClr val="accent1"/>
              </a:buClr>
              <a:buSzPct val="80000"/>
              <a:buFont typeface="Wingdings 3" charset="2"/>
              <a:buChar char=""/>
            </a:pPr>
            <a:r>
              <a:rPr lang="en-US" altLang="en-US" dirty="0">
                <a:solidFill>
                  <a:schemeClr val="tx1">
                    <a:lumMod val="75000"/>
                    <a:lumOff val="25000"/>
                  </a:schemeClr>
                </a:solidFill>
              </a:rPr>
              <a:t> Plan for Reintegration or Next Steps</a:t>
            </a:r>
          </a:p>
          <a:p>
            <a:pPr lvl="0" defTabSz="457200" fontAlgn="base">
              <a:lnSpc>
                <a:spcPct val="90000"/>
              </a:lnSpc>
              <a:spcBef>
                <a:spcPts val="1000"/>
              </a:spcBef>
              <a:buClr>
                <a:schemeClr val="accent1"/>
              </a:buClr>
              <a:buSzPct val="80000"/>
              <a:buFont typeface="Wingdings 3" charset="2"/>
              <a:buChar char=""/>
            </a:pPr>
            <a:endParaRPr lang="en-US" altLang="en-US" dirty="0">
              <a:solidFill>
                <a:schemeClr val="tx1">
                  <a:lumMod val="75000"/>
                  <a:lumOff val="25000"/>
                </a:schemeClr>
              </a:solidFill>
            </a:endParaRPr>
          </a:p>
          <a:p>
            <a:pPr lvl="0" defTabSz="457200" fontAlgn="base">
              <a:lnSpc>
                <a:spcPct val="90000"/>
              </a:lnSpc>
              <a:spcBef>
                <a:spcPts val="1000"/>
              </a:spcBef>
              <a:buClr>
                <a:schemeClr val="accent1"/>
              </a:buClr>
              <a:buSzPct val="80000"/>
            </a:pPr>
            <a:r>
              <a:rPr lang="en-US" altLang="en-US" dirty="0">
                <a:solidFill>
                  <a:schemeClr val="tx1">
                    <a:lumMod val="75000"/>
                    <a:lumOff val="25000"/>
                  </a:schemeClr>
                </a:solidFill>
              </a:rPr>
              <a:t>Some schools are starting to use OSD as a short-term intervention.  Could this be more widely used? </a:t>
            </a:r>
          </a:p>
          <a:p>
            <a:pPr defTabSz="457200">
              <a:lnSpc>
                <a:spcPct val="90000"/>
              </a:lnSpc>
              <a:spcBef>
                <a:spcPts val="1000"/>
              </a:spcBef>
              <a:buClr>
                <a:schemeClr val="accent1"/>
              </a:buClr>
              <a:buSzPct val="80000"/>
              <a:buFont typeface="Wingdings 3" charset="2"/>
              <a:buChar char=""/>
            </a:pPr>
            <a:endParaRPr lang="en-US" sz="1100" dirty="0">
              <a:solidFill>
                <a:schemeClr val="tx1">
                  <a:lumMod val="75000"/>
                  <a:lumOff val="25000"/>
                </a:schemeClr>
              </a:solidFill>
            </a:endParaRPr>
          </a:p>
        </p:txBody>
      </p:sp>
      <p:sp>
        <p:nvSpPr>
          <p:cNvPr id="10" name="Rectangle 1">
            <a:extLst>
              <a:ext uri="{FF2B5EF4-FFF2-40B4-BE49-F238E27FC236}">
                <a16:creationId xmlns:a16="http://schemas.microsoft.com/office/drawing/2014/main" id="{3BEF0A76-5BCF-3F7B-54D5-EB6A8292B3CA}"/>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66285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5032-82A6-17AF-EBD0-26B44CE2333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66E08AE-31F3-66BB-D594-1B27DF16B341}"/>
              </a:ext>
            </a:extLst>
          </p:cNvPr>
          <p:cNvSpPr txBox="1"/>
          <p:nvPr/>
        </p:nvSpPr>
        <p:spPr>
          <a:xfrm>
            <a:off x="989768" y="609600"/>
            <a:ext cx="5498361" cy="1320800"/>
          </a:xfrm>
          <a:prstGeom prst="rect">
            <a:avLst/>
          </a:prstGeom>
        </p:spPr>
        <p:txBody>
          <a:bodyPr vert="horz" lIns="91440" tIns="45720" rIns="91440" bIns="45720" rtlCol="0" anchor="ctr">
            <a:normAutofit/>
          </a:bodyPr>
          <a:lstStyle/>
          <a:p>
            <a:pPr defTabSz="457200">
              <a:lnSpc>
                <a:spcPct val="90000"/>
              </a:lnSpc>
              <a:spcBef>
                <a:spcPct val="0"/>
              </a:spcBef>
              <a:spcAft>
                <a:spcPts val="600"/>
              </a:spcAft>
            </a:pPr>
            <a:r>
              <a:rPr lang="en-US" sz="2800" b="1" cap="all" dirty="0">
                <a:solidFill>
                  <a:schemeClr val="accent1"/>
                </a:solidFill>
                <a:latin typeface="+mj-lt"/>
                <a:ea typeface="+mj-ea"/>
                <a:cs typeface="+mj-cs"/>
              </a:rPr>
              <a:t>Early Support from the Behaviour Outreach Support Service (BOSS)</a:t>
            </a:r>
          </a:p>
          <a:p>
            <a:pPr defTabSz="457200">
              <a:lnSpc>
                <a:spcPct val="90000"/>
              </a:lnSpc>
              <a:spcBef>
                <a:spcPct val="0"/>
              </a:spcBef>
              <a:spcAft>
                <a:spcPts val="600"/>
              </a:spcAft>
            </a:pPr>
            <a:endParaRPr lang="en-US" sz="2800" b="1" dirty="0">
              <a:solidFill>
                <a:schemeClr val="accent1"/>
              </a:solidFill>
              <a:latin typeface="+mj-lt"/>
              <a:ea typeface="+mj-ea"/>
              <a:cs typeface="+mj-cs"/>
            </a:endParaRPr>
          </a:p>
        </p:txBody>
      </p:sp>
      <p:sp>
        <p:nvSpPr>
          <p:cNvPr id="4" name="TextBox 3">
            <a:extLst>
              <a:ext uri="{FF2B5EF4-FFF2-40B4-BE49-F238E27FC236}">
                <a16:creationId xmlns:a16="http://schemas.microsoft.com/office/drawing/2014/main" id="{0FBB0704-C87E-4714-705E-DB40FDF99768}"/>
              </a:ext>
            </a:extLst>
          </p:cNvPr>
          <p:cNvSpPr txBox="1"/>
          <p:nvPr/>
        </p:nvSpPr>
        <p:spPr>
          <a:xfrm>
            <a:off x="989770" y="1730477"/>
            <a:ext cx="5549732" cy="4778478"/>
          </a:xfrm>
          <a:prstGeom prst="rect">
            <a:avLst/>
          </a:prstGeom>
        </p:spPr>
        <p:txBody>
          <a:bodyPr vert="horz" lIns="91440" tIns="45720" rIns="91440" bIns="45720" rtlCol="0">
            <a:normAutofit/>
          </a:bodyPr>
          <a:lstStyle/>
          <a:p>
            <a:pPr lvl="0" defTabSz="457200">
              <a:lnSpc>
                <a:spcPct val="90000"/>
              </a:lnSpc>
              <a:spcBef>
                <a:spcPts val="1000"/>
              </a:spcBef>
              <a:buClr>
                <a:schemeClr val="accent1"/>
              </a:buClr>
              <a:buSzPct val="80000"/>
            </a:pPr>
            <a:r>
              <a:rPr lang="en-US" sz="1400" dirty="0">
                <a:solidFill>
                  <a:schemeClr val="tx1">
                    <a:lumMod val="75000"/>
                    <a:lumOff val="25000"/>
                  </a:schemeClr>
                </a:solidFill>
              </a:rPr>
              <a:t>Lincolnshire BOSS’ ‘Toolkit for Regulation’ (Primary and Secondary) should be consulted for additional ideas of how to maintain positive behaviours in the classroom. </a:t>
            </a:r>
            <a:r>
              <a:rPr lang="en-US" sz="1400" u="sng" dirty="0">
                <a:solidFill>
                  <a:schemeClr val="tx1">
                    <a:lumMod val="75000"/>
                    <a:lumOff val="25000"/>
                  </a:schemeClr>
                </a:solidFill>
                <a:hlinkClick r:id="rId2"/>
              </a:rPr>
              <a:t>BOSS Toolkits for Regulation</a:t>
            </a:r>
            <a:endParaRPr lang="en-US" sz="1400" dirty="0">
              <a:solidFill>
                <a:schemeClr val="tx1">
                  <a:lumMod val="75000"/>
                  <a:lumOff val="25000"/>
                </a:schemeClr>
              </a:solidFill>
            </a:endParaRPr>
          </a:p>
          <a:p>
            <a:pPr defTabSz="457200">
              <a:lnSpc>
                <a:spcPct val="90000"/>
              </a:lnSpc>
              <a:spcBef>
                <a:spcPts val="1000"/>
              </a:spcBef>
              <a:buClr>
                <a:schemeClr val="accent1"/>
              </a:buClr>
              <a:buSzPct val="80000"/>
            </a:pPr>
            <a:endParaRPr lang="en-US" sz="1400" dirty="0">
              <a:solidFill>
                <a:schemeClr val="tx1">
                  <a:lumMod val="75000"/>
                  <a:lumOff val="25000"/>
                </a:schemeClr>
              </a:solidFill>
            </a:endParaRPr>
          </a:p>
          <a:p>
            <a:pPr lvl="0" defTabSz="457200">
              <a:lnSpc>
                <a:spcPct val="90000"/>
              </a:lnSpc>
              <a:spcBef>
                <a:spcPts val="1000"/>
              </a:spcBef>
              <a:buClr>
                <a:schemeClr val="accent1"/>
              </a:buClr>
              <a:buSzPct val="80000"/>
            </a:pPr>
            <a:r>
              <a:rPr lang="en-US" sz="1400" dirty="0">
                <a:solidFill>
                  <a:schemeClr val="tx1">
                    <a:lumMod val="75000"/>
                    <a:lumOff val="25000"/>
                  </a:schemeClr>
                </a:solidFill>
              </a:rPr>
              <a:t>An </a:t>
            </a:r>
            <a:r>
              <a:rPr lang="en-US" sz="1400" dirty="0" err="1">
                <a:solidFill>
                  <a:schemeClr val="tx1">
                    <a:lumMod val="75000"/>
                    <a:lumOff val="25000"/>
                  </a:schemeClr>
                </a:solidFill>
              </a:rPr>
              <a:t>anonymised</a:t>
            </a:r>
            <a:r>
              <a:rPr lang="en-US" sz="1400" dirty="0">
                <a:solidFill>
                  <a:schemeClr val="tx1">
                    <a:lumMod val="75000"/>
                    <a:lumOff val="25000"/>
                  </a:schemeClr>
                </a:solidFill>
              </a:rPr>
              <a:t>, bookable consultation with BOSS (40 minutes) may be appropriate or supportive as part of early intervention.  This can be identified through consultation with PRT Case Worker in the following cases prior to the 12 week referral process and is for:</a:t>
            </a:r>
          </a:p>
          <a:p>
            <a:pPr defTabSz="457200">
              <a:lnSpc>
                <a:spcPct val="90000"/>
              </a:lnSpc>
              <a:spcBef>
                <a:spcPts val="1000"/>
              </a:spcBef>
              <a:buClr>
                <a:schemeClr val="accent1"/>
              </a:buClr>
              <a:buSzPct val="80000"/>
              <a:buFont typeface="Wingdings 3" charset="2"/>
              <a:buChar char=""/>
            </a:pPr>
            <a:endParaRPr lang="en-US" sz="1400" dirty="0">
              <a:solidFill>
                <a:schemeClr val="tx1">
                  <a:lumMod val="75000"/>
                  <a:lumOff val="25000"/>
                </a:schemeClr>
              </a:solidFill>
            </a:endParaRPr>
          </a:p>
          <a:p>
            <a:pPr marL="285750" lvl="0" indent="-285750" defTabSz="45720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Children moving into Lincolnshire displaying significant needs</a:t>
            </a:r>
          </a:p>
          <a:p>
            <a:pPr marL="285750" lvl="0" indent="-285750" defTabSz="45720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Where a child has entered school through the mid-year admissions process and additional support is required to enable their transition</a:t>
            </a:r>
          </a:p>
          <a:p>
            <a:pPr marL="285750" lvl="0" indent="-285750" defTabSz="45720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Children showing a rapid increase in challenging behaviours</a:t>
            </a:r>
          </a:p>
          <a:p>
            <a:pPr marL="285750" lvl="0" indent="-285750" defTabSz="45720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Where risk of exclusion is felt to be 8+</a:t>
            </a:r>
          </a:p>
          <a:p>
            <a:pPr marL="285750" lvl="0" indent="-285750" defTabSz="457200">
              <a:lnSpc>
                <a:spcPct val="90000"/>
              </a:lnSpc>
              <a:spcBef>
                <a:spcPts val="1000"/>
              </a:spcBef>
              <a:buClr>
                <a:schemeClr val="accent1"/>
              </a:buClr>
              <a:buSzPct val="80000"/>
              <a:buFont typeface="Wingdings 3" charset="2"/>
              <a:buChar char=""/>
            </a:pPr>
            <a:r>
              <a:rPr lang="en-US" sz="1400" dirty="0">
                <a:solidFill>
                  <a:schemeClr val="tx1">
                    <a:lumMod val="75000"/>
                    <a:lumOff val="25000"/>
                  </a:schemeClr>
                </a:solidFill>
              </a:rPr>
              <a:t>Where a PSP has been started but impact is minimal, and it is felt that specialist advice would be useful to inform outcomes</a:t>
            </a:r>
          </a:p>
          <a:p>
            <a:pPr marL="914400" defTabSz="457200">
              <a:lnSpc>
                <a:spcPct val="90000"/>
              </a:lnSpc>
              <a:spcBef>
                <a:spcPts val="1000"/>
              </a:spcBef>
              <a:buClr>
                <a:schemeClr val="accent1"/>
              </a:buClr>
              <a:buSzPct val="80000"/>
            </a:pPr>
            <a:endParaRPr lang="en-US" sz="1100" dirty="0">
              <a:solidFill>
                <a:schemeClr val="tx1">
                  <a:lumMod val="75000"/>
                  <a:lumOff val="25000"/>
                </a:schemeClr>
              </a:solidFill>
              <a:effectLst/>
            </a:endParaRPr>
          </a:p>
        </p:txBody>
      </p:sp>
      <p:pic>
        <p:nvPicPr>
          <p:cNvPr id="3" name="Picture 2" descr="Image result for lincolnshire cc imp">
            <a:extLst>
              <a:ext uri="{FF2B5EF4-FFF2-40B4-BE49-F238E27FC236}">
                <a16:creationId xmlns:a16="http://schemas.microsoft.com/office/drawing/2014/main" id="{ADEDE2B3-F548-7F71-CF52-32A46DBF9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7869" y="-8467"/>
            <a:ext cx="3684131" cy="36441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over of a book&#10;&#10;AI-generated content may be incorrect.">
            <a:extLst>
              <a:ext uri="{FF2B5EF4-FFF2-40B4-BE49-F238E27FC236}">
                <a16:creationId xmlns:a16="http://schemas.microsoft.com/office/drawing/2014/main" id="{52625069-56FD-7F2C-2065-AA447C3762FB}"/>
              </a:ext>
            </a:extLst>
          </p:cNvPr>
          <p:cNvPicPr>
            <a:picLocks noChangeAspect="1"/>
          </p:cNvPicPr>
          <p:nvPr/>
        </p:nvPicPr>
        <p:blipFill>
          <a:blip r:embed="rId4">
            <a:extLst>
              <a:ext uri="{28A0092B-C50C-407E-A947-70E740481C1C}">
                <a14:useLocalDpi xmlns:a14="http://schemas.microsoft.com/office/drawing/2010/main" val="0"/>
              </a:ext>
            </a:extLst>
          </a:blip>
          <a:srcRect b="17742"/>
          <a:stretch>
            <a:fillRect/>
          </a:stretch>
        </p:blipFill>
        <p:spPr>
          <a:xfrm>
            <a:off x="8507869" y="3621187"/>
            <a:ext cx="3680955" cy="3245280"/>
          </a:xfrm>
          <a:prstGeom prst="rect">
            <a:avLst/>
          </a:prstGeom>
          <a:ln w="12700">
            <a:noFill/>
          </a:ln>
        </p:spPr>
      </p:pic>
    </p:spTree>
    <p:extLst>
      <p:ext uri="{BB962C8B-B14F-4D97-AF65-F5344CB8AC3E}">
        <p14:creationId xmlns:p14="http://schemas.microsoft.com/office/powerpoint/2010/main" val="3742389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18AB2CB2-BB92-728C-652F-ADEA94BBEFF4}"/>
              </a:ext>
            </a:extLst>
          </p:cNvPr>
          <p:cNvSpPr txBox="1">
            <a:spLocks noChangeArrowheads="1"/>
          </p:cNvSpPr>
          <p:nvPr/>
        </p:nvSpPr>
        <p:spPr bwMode="auto">
          <a:xfrm>
            <a:off x="1828801" y="1388550"/>
            <a:ext cx="6629400" cy="196739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Bef>
                <a:spcPts val="500"/>
              </a:spcBef>
              <a:spcAft>
                <a:spcPts val="1000"/>
              </a:spcAft>
              <a:buNone/>
            </a:pPr>
            <a:r>
              <a:rPr lang="en-GB" sz="1200" dirty="0">
                <a:effectLst/>
                <a:ea typeface="Times New Roman" panose="02020603050405020304" pitchFamily="18" charset="0"/>
                <a:cs typeface="Arial" panose="020B0604020202020204" pitchFamily="34" charset="0"/>
              </a:rPr>
              <a:t>If after following the earlier steps of the ladder, there are continued concerns regarding a pupil displaying challenging behaviour then the </a:t>
            </a:r>
            <a:r>
              <a:rPr lang="en-GB" sz="1200" b="1" dirty="0">
                <a:effectLst/>
                <a:ea typeface="Times New Roman" panose="02020603050405020304" pitchFamily="18" charset="0"/>
                <a:cs typeface="Arial" panose="020B0604020202020204" pitchFamily="34" charset="0"/>
              </a:rPr>
              <a:t>Further Steps</a:t>
            </a:r>
            <a:r>
              <a:rPr lang="en-GB" sz="1200" dirty="0">
                <a:effectLst/>
                <a:ea typeface="Times New Roman" panose="02020603050405020304" pitchFamily="18" charset="0"/>
                <a:cs typeface="Arial" panose="020B0604020202020204" pitchFamily="34" charset="0"/>
              </a:rPr>
              <a:t> stage of the ladder looks at more significant support from specialist outside agencies. Support from specialists is crucial in addressing pupil behaviour in order to bring expert knowledge and experience in understanding and managing complex needs. Specialists can assess underlying issues that often contribute to challenging behaviour. Involving specialists ensures a more holistic and coordinated approach, helping to create a supportive environment where pupils can thrive both emotionally and academically. Further information on what specialist outside agencies are available can be found in the Ladder Toolkit.</a:t>
            </a:r>
            <a:endParaRPr lang="en-GB" sz="1000" dirty="0">
              <a:effectLst/>
              <a:ea typeface="Times New Roman" panose="02020603050405020304" pitchFamily="18" charset="0"/>
              <a:cs typeface="Arial" panose="020B0604020202020204" pitchFamily="34" charset="0"/>
            </a:endParaRPr>
          </a:p>
        </p:txBody>
      </p:sp>
      <p:sp>
        <p:nvSpPr>
          <p:cNvPr id="6" name="TextBox 5">
            <a:extLst>
              <a:ext uri="{FF2B5EF4-FFF2-40B4-BE49-F238E27FC236}">
                <a16:creationId xmlns:a16="http://schemas.microsoft.com/office/drawing/2014/main" id="{D373DE1D-7B63-2645-0E47-4CF5ECBECB13}"/>
              </a:ext>
            </a:extLst>
          </p:cNvPr>
          <p:cNvSpPr txBox="1"/>
          <p:nvPr/>
        </p:nvSpPr>
        <p:spPr>
          <a:xfrm>
            <a:off x="642961" y="509127"/>
            <a:ext cx="5114776" cy="734351"/>
          </a:xfrm>
          <a:prstGeom prst="rect">
            <a:avLst/>
          </a:prstGeom>
        </p:spPr>
        <p:txBody>
          <a:bodyPr vert="horz" lIns="91440" tIns="45720" rIns="91440" bIns="45720" rtlCol="0" anchor="t">
            <a:normAutofit/>
          </a:bodyPr>
          <a:lstStyle/>
          <a:p>
            <a:pPr defTabSz="457200">
              <a:spcBef>
                <a:spcPct val="0"/>
              </a:spcBef>
              <a:spcAft>
                <a:spcPts val="600"/>
              </a:spcAft>
            </a:pPr>
            <a:r>
              <a:rPr lang="en-GB" sz="2000" b="1" cap="all" dirty="0">
                <a:solidFill>
                  <a:srgbClr val="92D050"/>
                </a:solidFill>
              </a:rPr>
              <a:t>Targeted Involvement – Further Steps (Do, Review, assess)</a:t>
            </a:r>
          </a:p>
        </p:txBody>
      </p:sp>
      <p:sp>
        <p:nvSpPr>
          <p:cNvPr id="8" name="TextBox 7">
            <a:extLst>
              <a:ext uri="{FF2B5EF4-FFF2-40B4-BE49-F238E27FC236}">
                <a16:creationId xmlns:a16="http://schemas.microsoft.com/office/drawing/2014/main" id="{F9EA893D-DB27-74E7-690B-F65E2A5927B8}"/>
              </a:ext>
            </a:extLst>
          </p:cNvPr>
          <p:cNvSpPr txBox="1"/>
          <p:nvPr/>
        </p:nvSpPr>
        <p:spPr>
          <a:xfrm>
            <a:off x="1094688" y="3949831"/>
            <a:ext cx="3998422" cy="2308324"/>
          </a:xfrm>
          <a:prstGeom prst="rect">
            <a:avLst/>
          </a:prstGeom>
          <a:noFill/>
        </p:spPr>
        <p:txBody>
          <a:bodyPr wrap="square" rtlCol="0">
            <a:spAutoFit/>
          </a:bodyPr>
          <a:lstStyle/>
          <a:p>
            <a:r>
              <a:rPr lang="en-GB" dirty="0"/>
              <a:t>Targeted Involvement can include:</a:t>
            </a:r>
          </a:p>
          <a:p>
            <a:pPr marL="285750" indent="-285750">
              <a:buFont typeface="Arial" panose="020B0604020202020204" pitchFamily="34" charset="0"/>
              <a:buChar char="•"/>
            </a:pPr>
            <a:r>
              <a:rPr lang="en-GB" dirty="0"/>
              <a:t>Requesting BOSS Support</a:t>
            </a:r>
          </a:p>
          <a:p>
            <a:pPr marL="285750" indent="-285750">
              <a:buFont typeface="Arial" panose="020B0604020202020204" pitchFamily="34" charset="0"/>
              <a:buChar char="•"/>
            </a:pPr>
            <a:r>
              <a:rPr lang="en-GB" dirty="0"/>
              <a:t>Specialist Teaching Team</a:t>
            </a:r>
          </a:p>
          <a:p>
            <a:pPr marL="285750" indent="-285750">
              <a:buFont typeface="Arial" panose="020B0604020202020204" pitchFamily="34" charset="0"/>
              <a:buChar char="•"/>
            </a:pPr>
            <a:r>
              <a:rPr lang="en-GB" dirty="0"/>
              <a:t>Educational Psychologist</a:t>
            </a:r>
          </a:p>
          <a:p>
            <a:pPr marL="285750" indent="-285750">
              <a:buFont typeface="Arial" panose="020B0604020202020204" pitchFamily="34" charset="0"/>
              <a:buChar char="•"/>
            </a:pPr>
            <a:r>
              <a:rPr lang="en-GB" dirty="0"/>
              <a:t>Occupational Therapist</a:t>
            </a:r>
          </a:p>
          <a:p>
            <a:pPr marL="285750" indent="-285750">
              <a:buFont typeface="Arial" panose="020B0604020202020204" pitchFamily="34" charset="0"/>
              <a:buChar char="•"/>
            </a:pPr>
            <a:r>
              <a:rPr lang="en-GB" dirty="0"/>
              <a:t>Clinical Psychologist</a:t>
            </a:r>
          </a:p>
          <a:p>
            <a:pPr marL="285750" indent="-285750">
              <a:buFont typeface="Arial" panose="020B0604020202020204" pitchFamily="34" charset="0"/>
              <a:buChar char="•"/>
            </a:pPr>
            <a:r>
              <a:rPr lang="en-GB" dirty="0"/>
              <a:t>Speech and Language Therapist</a:t>
            </a:r>
          </a:p>
          <a:p>
            <a:r>
              <a:rPr lang="en-GB" dirty="0"/>
              <a:t>As well as many others</a:t>
            </a:r>
          </a:p>
        </p:txBody>
      </p:sp>
      <p:pic>
        <p:nvPicPr>
          <p:cNvPr id="10" name="Picture 9" descr="Close-up of two people's hands pointing at laptop screen with stack of 4 books in background, one person holding a pen">
            <a:extLst>
              <a:ext uri="{FF2B5EF4-FFF2-40B4-BE49-F238E27FC236}">
                <a16:creationId xmlns:a16="http://schemas.microsoft.com/office/drawing/2014/main" id="{50CC92E1-FBA6-5476-105F-AD8902C85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0871" y="4025312"/>
            <a:ext cx="3236042" cy="2157361"/>
          </a:xfrm>
          <a:prstGeom prst="rect">
            <a:avLst/>
          </a:prstGeom>
        </p:spPr>
      </p:pic>
    </p:spTree>
    <p:extLst>
      <p:ext uri="{BB962C8B-B14F-4D97-AF65-F5344CB8AC3E}">
        <p14:creationId xmlns:p14="http://schemas.microsoft.com/office/powerpoint/2010/main" val="978889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666E8F3-C94B-713F-D044-66D474B6CFAD}"/>
              </a:ext>
            </a:extLst>
          </p:cNvPr>
          <p:cNvSpPr txBox="1"/>
          <p:nvPr/>
        </p:nvSpPr>
        <p:spPr>
          <a:xfrm>
            <a:off x="6306133" y="1344446"/>
            <a:ext cx="3497565" cy="3002662"/>
          </a:xfrm>
          <a:prstGeom prst="rect">
            <a:avLst/>
          </a:prstGeom>
        </p:spPr>
        <p:txBody>
          <a:bodyPr vert="horz" lIns="91440" tIns="45720" rIns="91440" bIns="45720" rtlCol="0" anchor="b">
            <a:normAutofit/>
          </a:bodyPr>
          <a:lstStyle/>
          <a:p>
            <a:pPr defTabSz="457200">
              <a:spcBef>
                <a:spcPct val="0"/>
              </a:spcBef>
              <a:spcAft>
                <a:spcPts val="600"/>
              </a:spcAft>
            </a:pPr>
            <a:r>
              <a:rPr lang="en-US" sz="4400" b="1" i="0" kern="1200" dirty="0">
                <a:solidFill>
                  <a:schemeClr val="accent1"/>
                </a:solidFill>
                <a:effectLst/>
                <a:latin typeface="+mj-lt"/>
                <a:ea typeface="+mj-ea"/>
                <a:cs typeface="+mj-cs"/>
              </a:rPr>
              <a:t>The R</a:t>
            </a:r>
            <a:r>
              <a:rPr lang="en-US" sz="4400" b="1" kern="1200" dirty="0">
                <a:solidFill>
                  <a:schemeClr val="accent1"/>
                </a:solidFill>
                <a:latin typeface="+mj-lt"/>
                <a:ea typeface="+mj-ea"/>
                <a:cs typeface="+mj-cs"/>
              </a:rPr>
              <a:t>evised Ladder</a:t>
            </a:r>
            <a:endParaRPr lang="en-US" sz="4400" b="0" i="0" kern="1200" dirty="0">
              <a:solidFill>
                <a:schemeClr val="accent1"/>
              </a:solidFill>
              <a:effectLst/>
              <a:latin typeface="+mj-lt"/>
              <a:ea typeface="+mj-ea"/>
              <a:cs typeface="+mj-cs"/>
            </a:endParaRPr>
          </a:p>
        </p:txBody>
      </p:sp>
      <p:sp>
        <p:nvSpPr>
          <p:cNvPr id="3106" name="Isosceles Triangle 3105">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2" name="Picture 1" descr="A screenshot of a computer&#10;&#10;AI-generated content may be incorrect.">
            <a:extLst>
              <a:ext uri="{FF2B5EF4-FFF2-40B4-BE49-F238E27FC236}">
                <a16:creationId xmlns:a16="http://schemas.microsoft.com/office/drawing/2014/main" id="{6196E296-3314-8656-0AEF-52B648A3CDDF}"/>
              </a:ext>
            </a:extLst>
          </p:cNvPr>
          <p:cNvPicPr>
            <a:picLocks noChangeAspect="1"/>
          </p:cNvPicPr>
          <p:nvPr/>
        </p:nvPicPr>
        <p:blipFill rotWithShape="1">
          <a:blip r:embed="rId2"/>
          <a:srcRect l="64145" t="7867" r="17805" b="45298"/>
          <a:stretch/>
        </p:blipFill>
        <p:spPr bwMode="auto">
          <a:xfrm>
            <a:off x="1012131" y="901052"/>
            <a:ext cx="5294002" cy="539159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1337504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E21BD0-8FAD-CAB8-91A5-070BEFDDEE0F}"/>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CC2270-AE89-444E-D158-CFBDB072CAF6}"/>
              </a:ext>
            </a:extLst>
          </p:cNvPr>
          <p:cNvSpPr txBox="1"/>
          <p:nvPr/>
        </p:nvSpPr>
        <p:spPr>
          <a:xfrm>
            <a:off x="652481" y="1382486"/>
            <a:ext cx="3547581" cy="4093028"/>
          </a:xfrm>
          <a:prstGeom prst="rect">
            <a:avLst/>
          </a:prstGeom>
        </p:spPr>
        <p:txBody>
          <a:bodyPr vert="horz" lIns="91440" tIns="45720" rIns="91440" bIns="45720" rtlCol="0" anchor="ctr">
            <a:normAutofit/>
          </a:bodyPr>
          <a:lstStyle/>
          <a:p>
            <a:pPr defTabSz="457200">
              <a:spcBef>
                <a:spcPct val="0"/>
              </a:spcBef>
              <a:spcAft>
                <a:spcPts val="600"/>
              </a:spcAft>
            </a:pPr>
            <a:r>
              <a:rPr lang="en-US" sz="4400" b="1" cap="all" dirty="0">
                <a:solidFill>
                  <a:schemeClr val="accent1"/>
                </a:solidFill>
                <a:latin typeface="+mj-lt"/>
                <a:ea typeface="+mj-ea"/>
                <a:cs typeface="+mj-cs"/>
              </a:rPr>
              <a:t>Why use outside specialist support?</a:t>
            </a:r>
          </a:p>
        </p:txBody>
      </p:sp>
      <p:grpSp>
        <p:nvGrpSpPr>
          <p:cNvPr id="14" name="Group 13">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5" name="Straight Connector 14">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8"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9" name="Isosceles Triangle 18">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0"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5" name="Rectangle 24">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extBox 3">
            <a:extLst>
              <a:ext uri="{FF2B5EF4-FFF2-40B4-BE49-F238E27FC236}">
                <a16:creationId xmlns:a16="http://schemas.microsoft.com/office/drawing/2014/main" id="{47740D9D-D981-509F-C907-0BF1B664AA30}"/>
              </a:ext>
            </a:extLst>
          </p:cNvPr>
          <p:cNvGraphicFramePr/>
          <p:nvPr>
            <p:extLst>
              <p:ext uri="{D42A27DB-BD31-4B8C-83A1-F6EECF244321}">
                <p14:modId xmlns:p14="http://schemas.microsoft.com/office/powerpoint/2010/main" val="2495489103"/>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6803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15684-E06F-6C6D-25CB-CA34C68498A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0387DB7-ACC8-35E6-0D2B-EC3E85F4FBCC}"/>
              </a:ext>
            </a:extLst>
          </p:cNvPr>
          <p:cNvSpPr txBox="1"/>
          <p:nvPr/>
        </p:nvSpPr>
        <p:spPr>
          <a:xfrm>
            <a:off x="1579230" y="263453"/>
            <a:ext cx="7687653" cy="736898"/>
          </a:xfrm>
          <a:prstGeom prst="rect">
            <a:avLst/>
          </a:prstGeom>
        </p:spPr>
        <p:txBody>
          <a:bodyPr vert="horz" lIns="91440" tIns="45720" rIns="91440" bIns="45720" rtlCol="0" anchor="t">
            <a:normAutofit/>
          </a:bodyPr>
          <a:lstStyle/>
          <a:p>
            <a:pPr algn="ctr" defTabSz="457200">
              <a:spcBef>
                <a:spcPct val="0"/>
              </a:spcBef>
              <a:spcAft>
                <a:spcPts val="600"/>
              </a:spcAft>
            </a:pPr>
            <a:r>
              <a:rPr lang="en-GB" sz="3600" b="1" dirty="0">
                <a:solidFill>
                  <a:schemeClr val="accent1">
                    <a:lumMod val="75000"/>
                  </a:schemeClr>
                </a:solidFill>
                <a:ea typeface="+mj-ea"/>
                <a:cs typeface="+mj-cs"/>
              </a:rPr>
              <a:t>What else is there to help?</a:t>
            </a:r>
            <a:endParaRPr lang="en-US" sz="3600" b="1" dirty="0">
              <a:solidFill>
                <a:schemeClr val="accent1">
                  <a:lumMod val="75000"/>
                </a:schemeClr>
              </a:solidFill>
              <a:ea typeface="+mj-ea"/>
              <a:cs typeface="+mj-cs"/>
            </a:endParaRPr>
          </a:p>
          <a:p>
            <a:pPr defTabSz="457200">
              <a:spcBef>
                <a:spcPct val="0"/>
              </a:spcBef>
              <a:spcAft>
                <a:spcPts val="600"/>
              </a:spcAft>
            </a:pPr>
            <a:endParaRPr lang="en-US" sz="2400" b="1" dirty="0">
              <a:solidFill>
                <a:schemeClr val="tx1">
                  <a:lumMod val="75000"/>
                  <a:lumOff val="25000"/>
                </a:schemeClr>
              </a:solidFill>
              <a:latin typeface="+mj-lt"/>
              <a:ea typeface="+mj-ea"/>
              <a:cs typeface="+mj-cs"/>
            </a:endParaRPr>
          </a:p>
        </p:txBody>
      </p:sp>
      <p:sp>
        <p:nvSpPr>
          <p:cNvPr id="3" name="TextBox 2">
            <a:extLst>
              <a:ext uri="{FF2B5EF4-FFF2-40B4-BE49-F238E27FC236}">
                <a16:creationId xmlns:a16="http://schemas.microsoft.com/office/drawing/2014/main" id="{2402A8E1-2B4E-CB60-23FB-02A1487317E4}"/>
              </a:ext>
            </a:extLst>
          </p:cNvPr>
          <p:cNvSpPr txBox="1"/>
          <p:nvPr/>
        </p:nvSpPr>
        <p:spPr>
          <a:xfrm>
            <a:off x="7897806" y="2216173"/>
            <a:ext cx="2115983" cy="646331"/>
          </a:xfrm>
          <a:prstGeom prst="rect">
            <a:avLst/>
          </a:prstGeom>
          <a:noFill/>
        </p:spPr>
        <p:txBody>
          <a:bodyPr wrap="square">
            <a:spAutoFit/>
          </a:bodyPr>
          <a:lstStyle/>
          <a:p>
            <a:r>
              <a:rPr lang="en-GB" dirty="0">
                <a:hlinkClick r:id="rId2"/>
              </a:rPr>
              <a:t>Ladder Resources</a:t>
            </a:r>
            <a:endParaRPr lang="en-GB" dirty="0"/>
          </a:p>
          <a:p>
            <a:endParaRPr lang="en-GB" dirty="0"/>
          </a:p>
        </p:txBody>
      </p:sp>
      <p:sp>
        <p:nvSpPr>
          <p:cNvPr id="6" name="TextBox 5">
            <a:extLst>
              <a:ext uri="{FF2B5EF4-FFF2-40B4-BE49-F238E27FC236}">
                <a16:creationId xmlns:a16="http://schemas.microsoft.com/office/drawing/2014/main" id="{44DAB524-47BE-BB5A-3AB2-819E9C62A2D9}"/>
              </a:ext>
            </a:extLst>
          </p:cNvPr>
          <p:cNvSpPr txBox="1"/>
          <p:nvPr/>
        </p:nvSpPr>
        <p:spPr>
          <a:xfrm>
            <a:off x="6304341" y="1669840"/>
            <a:ext cx="1814325" cy="369332"/>
          </a:xfrm>
          <a:prstGeom prst="rect">
            <a:avLst/>
          </a:prstGeom>
          <a:noFill/>
        </p:spPr>
        <p:txBody>
          <a:bodyPr wrap="square">
            <a:spAutoFit/>
          </a:bodyPr>
          <a:lstStyle/>
          <a:p>
            <a:r>
              <a:rPr lang="en-GB" dirty="0">
                <a:hlinkClick r:id="rId3"/>
              </a:rPr>
              <a:t>Ladder Toolkit</a:t>
            </a:r>
            <a:r>
              <a:rPr lang="en-GB" dirty="0"/>
              <a:t> </a:t>
            </a:r>
          </a:p>
        </p:txBody>
      </p:sp>
      <p:sp>
        <p:nvSpPr>
          <p:cNvPr id="9" name="TextBox 8">
            <a:extLst>
              <a:ext uri="{FF2B5EF4-FFF2-40B4-BE49-F238E27FC236}">
                <a16:creationId xmlns:a16="http://schemas.microsoft.com/office/drawing/2014/main" id="{BF5036E3-87B1-E215-CC6A-769FA28F0530}"/>
              </a:ext>
            </a:extLst>
          </p:cNvPr>
          <p:cNvSpPr txBox="1"/>
          <p:nvPr/>
        </p:nvSpPr>
        <p:spPr>
          <a:xfrm>
            <a:off x="4592569" y="6271381"/>
            <a:ext cx="2388726" cy="369332"/>
          </a:xfrm>
          <a:prstGeom prst="rect">
            <a:avLst/>
          </a:prstGeom>
          <a:noFill/>
        </p:spPr>
        <p:txBody>
          <a:bodyPr wrap="square">
            <a:spAutoFit/>
          </a:bodyPr>
          <a:lstStyle/>
          <a:p>
            <a:r>
              <a:rPr lang="en-GB" dirty="0">
                <a:hlinkClick r:id="rId4"/>
              </a:rPr>
              <a:t>Ladder Interventions</a:t>
            </a:r>
            <a:endParaRPr lang="en-GB" dirty="0"/>
          </a:p>
        </p:txBody>
      </p:sp>
      <p:sp>
        <p:nvSpPr>
          <p:cNvPr id="11" name="TextBox 10">
            <a:extLst>
              <a:ext uri="{FF2B5EF4-FFF2-40B4-BE49-F238E27FC236}">
                <a16:creationId xmlns:a16="http://schemas.microsoft.com/office/drawing/2014/main" id="{8C2328CB-D0F1-D342-576A-F78F5EDE6933}"/>
              </a:ext>
            </a:extLst>
          </p:cNvPr>
          <p:cNvSpPr txBox="1"/>
          <p:nvPr/>
        </p:nvSpPr>
        <p:spPr>
          <a:xfrm>
            <a:off x="1404594" y="857140"/>
            <a:ext cx="6834434" cy="369332"/>
          </a:xfrm>
          <a:prstGeom prst="rect">
            <a:avLst/>
          </a:prstGeom>
          <a:noFill/>
        </p:spPr>
        <p:txBody>
          <a:bodyPr wrap="square">
            <a:spAutoFit/>
          </a:bodyPr>
          <a:lstStyle/>
          <a:p>
            <a:r>
              <a:rPr lang="en-GB" dirty="0">
                <a:hlinkClick r:id="rId5"/>
              </a:rPr>
              <a:t>Lincolnshire Ladder of Behavioural Intervention</a:t>
            </a:r>
            <a:r>
              <a:rPr lang="en-GB" dirty="0"/>
              <a:t> - Link to Ladder</a:t>
            </a:r>
          </a:p>
        </p:txBody>
      </p:sp>
      <p:pic>
        <p:nvPicPr>
          <p:cNvPr id="13" name="Picture 12">
            <a:extLst>
              <a:ext uri="{FF2B5EF4-FFF2-40B4-BE49-F238E27FC236}">
                <a16:creationId xmlns:a16="http://schemas.microsoft.com/office/drawing/2014/main" id="{862E48F9-317B-765D-F3E0-0EBEFCC0F3F7}"/>
              </a:ext>
            </a:extLst>
          </p:cNvPr>
          <p:cNvPicPr>
            <a:picLocks noChangeAspect="1"/>
          </p:cNvPicPr>
          <p:nvPr/>
        </p:nvPicPr>
        <p:blipFill>
          <a:blip r:embed="rId6"/>
          <a:srcRect l="-1" t="3689" r="1005"/>
          <a:stretch>
            <a:fillRect/>
          </a:stretch>
        </p:blipFill>
        <p:spPr>
          <a:xfrm>
            <a:off x="929041" y="1430738"/>
            <a:ext cx="5375300" cy="3302501"/>
          </a:xfrm>
          <a:prstGeom prst="rect">
            <a:avLst/>
          </a:prstGeom>
          <a:ln>
            <a:solidFill>
              <a:schemeClr val="accent2"/>
            </a:solidFill>
          </a:ln>
        </p:spPr>
      </p:pic>
      <p:pic>
        <p:nvPicPr>
          <p:cNvPr id="17" name="Picture 16">
            <a:extLst>
              <a:ext uri="{FF2B5EF4-FFF2-40B4-BE49-F238E27FC236}">
                <a16:creationId xmlns:a16="http://schemas.microsoft.com/office/drawing/2014/main" id="{1EE9F87A-1A70-7BCE-92B7-F72F91F5E8E7}"/>
              </a:ext>
            </a:extLst>
          </p:cNvPr>
          <p:cNvPicPr>
            <a:picLocks noChangeAspect="1"/>
          </p:cNvPicPr>
          <p:nvPr/>
        </p:nvPicPr>
        <p:blipFill>
          <a:blip r:embed="rId7"/>
          <a:stretch>
            <a:fillRect/>
          </a:stretch>
        </p:blipFill>
        <p:spPr>
          <a:xfrm>
            <a:off x="1163068" y="4545968"/>
            <a:ext cx="7897806" cy="1713519"/>
          </a:xfrm>
          <a:prstGeom prst="rect">
            <a:avLst/>
          </a:prstGeom>
          <a:ln>
            <a:solidFill>
              <a:schemeClr val="accent2"/>
            </a:solidFill>
          </a:ln>
        </p:spPr>
      </p:pic>
      <p:pic>
        <p:nvPicPr>
          <p:cNvPr id="15" name="Picture 14">
            <a:extLst>
              <a:ext uri="{FF2B5EF4-FFF2-40B4-BE49-F238E27FC236}">
                <a16:creationId xmlns:a16="http://schemas.microsoft.com/office/drawing/2014/main" id="{2CBF181C-CF88-3146-BFA4-AA43CB3E08B7}"/>
              </a:ext>
            </a:extLst>
          </p:cNvPr>
          <p:cNvPicPr>
            <a:picLocks noChangeAspect="1"/>
          </p:cNvPicPr>
          <p:nvPr/>
        </p:nvPicPr>
        <p:blipFill>
          <a:blip r:embed="rId8"/>
          <a:srcRect t="3839" r="710"/>
          <a:stretch>
            <a:fillRect/>
          </a:stretch>
        </p:blipFill>
        <p:spPr>
          <a:xfrm>
            <a:off x="5111971" y="2569463"/>
            <a:ext cx="5712645" cy="2456817"/>
          </a:xfrm>
          <a:prstGeom prst="rect">
            <a:avLst/>
          </a:prstGeom>
          <a:solidFill>
            <a:schemeClr val="accent2"/>
          </a:solidFill>
          <a:ln>
            <a:solidFill>
              <a:schemeClr val="accent2"/>
            </a:solidFill>
          </a:ln>
        </p:spPr>
      </p:pic>
    </p:spTree>
    <p:extLst>
      <p:ext uri="{BB962C8B-B14F-4D97-AF65-F5344CB8AC3E}">
        <p14:creationId xmlns:p14="http://schemas.microsoft.com/office/powerpoint/2010/main" val="2306545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871DA-C8AC-5B23-B8C0-C9B81B5E68C5}"/>
              </a:ext>
            </a:extLst>
          </p:cNvPr>
          <p:cNvSpPr txBox="1"/>
          <p:nvPr/>
        </p:nvSpPr>
        <p:spPr>
          <a:xfrm>
            <a:off x="609601" y="4385066"/>
            <a:ext cx="10923638" cy="1317643"/>
          </a:xfrm>
          <a:prstGeom prst="rect">
            <a:avLst/>
          </a:prstGeom>
        </p:spPr>
        <p:txBody>
          <a:bodyPr vert="horz" lIns="91440" tIns="45720" rIns="91440" bIns="45720" rtlCol="0" anchor="b">
            <a:normAutofit/>
          </a:bodyPr>
          <a:lstStyle/>
          <a:p>
            <a:pPr defTabSz="457200">
              <a:spcBef>
                <a:spcPct val="0"/>
              </a:spcBef>
              <a:spcAft>
                <a:spcPts val="600"/>
              </a:spcAft>
            </a:pPr>
            <a:r>
              <a:rPr lang="en-US" sz="5400" b="1" dirty="0">
                <a:solidFill>
                  <a:schemeClr val="accent1"/>
                </a:solidFill>
                <a:latin typeface="+mj-lt"/>
                <a:ea typeface="+mj-ea"/>
                <a:cs typeface="+mj-cs"/>
              </a:rPr>
              <a:t>Any Questions</a:t>
            </a:r>
          </a:p>
        </p:txBody>
      </p:sp>
      <p:sp>
        <p:nvSpPr>
          <p:cNvPr id="13" name="Rectangle 12">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3" name="Picture 2" descr="3D black question marks with one yellow question mark">
            <a:extLst>
              <a:ext uri="{FF2B5EF4-FFF2-40B4-BE49-F238E27FC236}">
                <a16:creationId xmlns:a16="http://schemas.microsoft.com/office/drawing/2014/main" id="{7038453F-6D0A-6FB8-4FC6-B96C88855239}"/>
              </a:ext>
            </a:extLst>
          </p:cNvPr>
          <p:cNvPicPr>
            <a:picLocks noChangeAspect="1"/>
          </p:cNvPicPr>
          <p:nvPr/>
        </p:nvPicPr>
        <p:blipFill rotWithShape="1">
          <a:blip r:embed="rId2">
            <a:extLst>
              <a:ext uri="{28A0092B-C50C-407E-A947-70E740481C1C}">
                <a14:useLocalDpi xmlns:a14="http://schemas.microsoft.com/office/drawing/2010/main" val="0"/>
              </a:ext>
            </a:extLst>
          </a:blip>
          <a:srcRect l="34292" r="11736"/>
          <a:stretch/>
        </p:blipFill>
        <p:spPr>
          <a:xfrm>
            <a:off x="20" y="3"/>
            <a:ext cx="6050260" cy="4091667"/>
          </a:xfrm>
          <a:prstGeom prst="rect">
            <a:avLst/>
          </a:prstGeom>
        </p:spPr>
      </p:pic>
      <p:pic>
        <p:nvPicPr>
          <p:cNvPr id="8" name="Picture 2" descr="Image result for lincolnshire cc imp">
            <a:extLst>
              <a:ext uri="{FF2B5EF4-FFF2-40B4-BE49-F238E27FC236}">
                <a16:creationId xmlns:a16="http://schemas.microsoft.com/office/drawing/2014/main" id="{E422FD03-9051-D30B-89DA-BEA5FD7081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6" b="24705"/>
          <a:stretch/>
        </p:blipFill>
        <p:spPr bwMode="auto">
          <a:xfrm>
            <a:off x="6141719" y="-683"/>
            <a:ext cx="6050280" cy="409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0588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99" name="Group 3078">
            <a:extLst>
              <a:ext uri="{FF2B5EF4-FFF2-40B4-BE49-F238E27FC236}">
                <a16:creationId xmlns:a16="http://schemas.microsoft.com/office/drawing/2014/main" id="{EB0D40EF-BA14-42F1-9492-D38C59DCAB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80" name="Straight Connector 3079">
              <a:extLst>
                <a:ext uri="{FF2B5EF4-FFF2-40B4-BE49-F238E27FC236}">
                  <a16:creationId xmlns:a16="http://schemas.microsoft.com/office/drawing/2014/main" id="{B2C3A70F-581F-48B1-AD94-04AF9A38D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81" name="Straight Connector 3080">
              <a:extLst>
                <a:ext uri="{FF2B5EF4-FFF2-40B4-BE49-F238E27FC236}">
                  <a16:creationId xmlns:a16="http://schemas.microsoft.com/office/drawing/2014/main" id="{13EABD0F-494E-4C0C-8A0C-139AFC4283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082" name="Rectangle 23">
              <a:extLst>
                <a:ext uri="{FF2B5EF4-FFF2-40B4-BE49-F238E27FC236}">
                  <a16:creationId xmlns:a16="http://schemas.microsoft.com/office/drawing/2014/main" id="{739811F7-2462-4463-BE69-32CEBED03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3" name="Rectangle 25">
              <a:extLst>
                <a:ext uri="{FF2B5EF4-FFF2-40B4-BE49-F238E27FC236}">
                  <a16:creationId xmlns:a16="http://schemas.microsoft.com/office/drawing/2014/main" id="{D91A6F9F-54F1-461A-A043-E97203A85F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4" name="Isosceles Triangle 3083">
              <a:extLst>
                <a:ext uri="{FF2B5EF4-FFF2-40B4-BE49-F238E27FC236}">
                  <a16:creationId xmlns:a16="http://schemas.microsoft.com/office/drawing/2014/main" id="{28681C3A-B98D-44BE-8120-45C3F3BA0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5" name="Rectangle 27">
              <a:extLst>
                <a:ext uri="{FF2B5EF4-FFF2-40B4-BE49-F238E27FC236}">
                  <a16:creationId xmlns:a16="http://schemas.microsoft.com/office/drawing/2014/main" id="{37478156-05FD-4D8F-AE53-B3D40AF29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6" name="Rectangle 28">
              <a:extLst>
                <a:ext uri="{FF2B5EF4-FFF2-40B4-BE49-F238E27FC236}">
                  <a16:creationId xmlns:a16="http://schemas.microsoft.com/office/drawing/2014/main" id="{A81F9C83-B446-4703-8B99-C01F0E403E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7" name="Rectangle 29">
              <a:extLst>
                <a:ext uri="{FF2B5EF4-FFF2-40B4-BE49-F238E27FC236}">
                  <a16:creationId xmlns:a16="http://schemas.microsoft.com/office/drawing/2014/main" id="{C2F5F0B6-D807-4AAE-852B-7BECE0CF45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8" name="Isosceles Triangle 3087">
              <a:extLst>
                <a:ext uri="{FF2B5EF4-FFF2-40B4-BE49-F238E27FC236}">
                  <a16:creationId xmlns:a16="http://schemas.microsoft.com/office/drawing/2014/main" id="{0945AE7B-1E9E-491F-976F-155273088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3089" name="Isosceles Triangle 3088">
              <a:extLst>
                <a:ext uri="{FF2B5EF4-FFF2-40B4-BE49-F238E27FC236}">
                  <a16:creationId xmlns:a16="http://schemas.microsoft.com/office/drawing/2014/main" id="{A38028DA-F87E-4372-9295-BC98DB4007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cxnSp>
        <p:nvCxnSpPr>
          <p:cNvPr id="3100" name="Straight Connector 3090">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01"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extBox 1">
            <a:extLst>
              <a:ext uri="{FF2B5EF4-FFF2-40B4-BE49-F238E27FC236}">
                <a16:creationId xmlns:a16="http://schemas.microsoft.com/office/drawing/2014/main" id="{545880E0-8772-B874-908B-77D4D0C47957}"/>
              </a:ext>
            </a:extLst>
          </p:cNvPr>
          <p:cNvSpPr txBox="1"/>
          <p:nvPr/>
        </p:nvSpPr>
        <p:spPr>
          <a:xfrm>
            <a:off x="1437443" y="474345"/>
            <a:ext cx="7109397" cy="1200329"/>
          </a:xfrm>
          <a:prstGeom prst="rect">
            <a:avLst/>
          </a:prstGeom>
          <a:noFill/>
        </p:spPr>
        <p:txBody>
          <a:bodyPr wrap="square">
            <a:spAutoFit/>
          </a:bodyPr>
          <a:lstStyle/>
          <a:p>
            <a:r>
              <a:rPr lang="en-GB" sz="3600" b="1" dirty="0">
                <a:solidFill>
                  <a:schemeClr val="accent2"/>
                </a:solidFill>
                <a:ea typeface="Calibri" panose="020F0502020204030204" pitchFamily="34" charset="0"/>
              </a:rPr>
              <a:t>Numbers of Exclusions Continue to be a Concern in Lincolnshire</a:t>
            </a:r>
          </a:p>
        </p:txBody>
      </p:sp>
      <p:pic>
        <p:nvPicPr>
          <p:cNvPr id="6" name="Picture 5" descr="A graphic of a diagram of social services&#10;&#10;AI-generated content may be incorrect.">
            <a:extLst>
              <a:ext uri="{FF2B5EF4-FFF2-40B4-BE49-F238E27FC236}">
                <a16:creationId xmlns:a16="http://schemas.microsoft.com/office/drawing/2014/main" id="{5ED3194E-13E2-DCDC-28BA-09ECB31225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2544" y="1720483"/>
            <a:ext cx="6865158" cy="3322600"/>
          </a:xfrm>
          <a:prstGeom prst="rect">
            <a:avLst/>
          </a:prstGeom>
          <a:noFill/>
          <a:ln>
            <a:noFill/>
          </a:ln>
        </p:spPr>
      </p:pic>
      <p:sp>
        <p:nvSpPr>
          <p:cNvPr id="8" name="TextBox 7">
            <a:extLst>
              <a:ext uri="{FF2B5EF4-FFF2-40B4-BE49-F238E27FC236}">
                <a16:creationId xmlns:a16="http://schemas.microsoft.com/office/drawing/2014/main" id="{18DE082B-7383-2DE5-13B5-827C8DBFF78D}"/>
              </a:ext>
            </a:extLst>
          </p:cNvPr>
          <p:cNvSpPr txBox="1"/>
          <p:nvPr/>
        </p:nvSpPr>
        <p:spPr>
          <a:xfrm>
            <a:off x="1120149" y="5088892"/>
            <a:ext cx="6115664" cy="260584"/>
          </a:xfrm>
          <a:prstGeom prst="rect">
            <a:avLst/>
          </a:prstGeom>
          <a:noFill/>
        </p:spPr>
        <p:txBody>
          <a:bodyPr wrap="square">
            <a:spAutoFit/>
          </a:bodyPr>
          <a:lstStyle/>
          <a:p>
            <a:pPr marL="457200" indent="457200">
              <a:lnSpc>
                <a:spcPct val="115000"/>
              </a:lnSpc>
              <a:spcBef>
                <a:spcPts val="500"/>
              </a:spcBef>
              <a:spcAft>
                <a:spcPts val="1000"/>
              </a:spcAft>
            </a:pPr>
            <a:r>
              <a:rPr lang="en-GB" sz="1000" dirty="0">
                <a:effectLst/>
                <a:latin typeface="Aptos" panose="020B0004020202020204" pitchFamily="34" charset="0"/>
                <a:ea typeface="Times New Roman" panose="02020603050405020304" pitchFamily="18" charset="0"/>
                <a:cs typeface="Arial" panose="020B0604020202020204" pitchFamily="34" charset="0"/>
              </a:rPr>
              <a:t>(graphic used courtesy of The Difference)</a:t>
            </a:r>
          </a:p>
        </p:txBody>
      </p:sp>
      <p:sp>
        <p:nvSpPr>
          <p:cNvPr id="9" name="TextBox 8">
            <a:extLst>
              <a:ext uri="{FF2B5EF4-FFF2-40B4-BE49-F238E27FC236}">
                <a16:creationId xmlns:a16="http://schemas.microsoft.com/office/drawing/2014/main" id="{7677EAE8-4FAD-0C6A-B149-A7DEB88DDC5E}"/>
              </a:ext>
            </a:extLst>
          </p:cNvPr>
          <p:cNvSpPr txBox="1"/>
          <p:nvPr/>
        </p:nvSpPr>
        <p:spPr>
          <a:xfrm>
            <a:off x="2844002" y="5435600"/>
            <a:ext cx="4802241" cy="1200329"/>
          </a:xfrm>
          <a:prstGeom prst="rect">
            <a:avLst/>
          </a:prstGeom>
          <a:noFill/>
        </p:spPr>
        <p:txBody>
          <a:bodyPr wrap="square" rtlCol="0">
            <a:spAutoFit/>
          </a:bodyPr>
          <a:lstStyle/>
          <a:p>
            <a:r>
              <a:rPr lang="en-GB" sz="2400" dirty="0"/>
              <a:t>Lincolnshire has higher rates of exclusion than national and regional rates</a:t>
            </a:r>
          </a:p>
        </p:txBody>
      </p:sp>
    </p:spTree>
    <p:extLst>
      <p:ext uri="{BB962C8B-B14F-4D97-AF65-F5344CB8AC3E}">
        <p14:creationId xmlns:p14="http://schemas.microsoft.com/office/powerpoint/2010/main" val="1712515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F62024-1B88-896F-462D-CC0A4283B3C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4CEAEE-5A76-8BE8-DC40-366DD8F8C11E}"/>
              </a:ext>
            </a:extLst>
          </p:cNvPr>
          <p:cNvSpPr txBox="1"/>
          <p:nvPr/>
        </p:nvSpPr>
        <p:spPr>
          <a:xfrm>
            <a:off x="1600199" y="4571999"/>
            <a:ext cx="7673801" cy="1087656"/>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3700" b="1" kern="1200">
                <a:solidFill>
                  <a:schemeClr val="accent1"/>
                </a:solidFill>
                <a:latin typeface="+mj-lt"/>
                <a:ea typeface="+mj-ea"/>
                <a:cs typeface="+mj-cs"/>
              </a:rPr>
              <a:t>Following a Graduated Approach</a:t>
            </a:r>
          </a:p>
        </p:txBody>
      </p:sp>
      <p:graphicFrame>
        <p:nvGraphicFramePr>
          <p:cNvPr id="5" name="Table 4">
            <a:extLst>
              <a:ext uri="{FF2B5EF4-FFF2-40B4-BE49-F238E27FC236}">
                <a16:creationId xmlns:a16="http://schemas.microsoft.com/office/drawing/2014/main" id="{FAC3A8CC-1A50-829A-0273-495DDC016A21}"/>
              </a:ext>
            </a:extLst>
          </p:cNvPr>
          <p:cNvGraphicFramePr>
            <a:graphicFrameLocks noGrp="1"/>
          </p:cNvGraphicFramePr>
          <p:nvPr>
            <p:extLst>
              <p:ext uri="{D42A27DB-BD31-4B8C-83A1-F6EECF244321}">
                <p14:modId xmlns:p14="http://schemas.microsoft.com/office/powerpoint/2010/main" val="3876398133"/>
              </p:ext>
            </p:extLst>
          </p:nvPr>
        </p:nvGraphicFramePr>
        <p:xfrm>
          <a:off x="1600201" y="681926"/>
          <a:ext cx="7625163" cy="3561432"/>
        </p:xfrm>
        <a:graphic>
          <a:graphicData uri="http://schemas.openxmlformats.org/drawingml/2006/table">
            <a:tbl>
              <a:tblPr firstRow="1" firstCol="1" bandRow="1">
                <a:tableStyleId>{5C22544A-7EE6-4342-B048-85BDC9FD1C3A}</a:tableStyleId>
              </a:tblPr>
              <a:tblGrid>
                <a:gridCol w="2247436">
                  <a:extLst>
                    <a:ext uri="{9D8B030D-6E8A-4147-A177-3AD203B41FA5}">
                      <a16:colId xmlns:a16="http://schemas.microsoft.com/office/drawing/2014/main" val="1615352008"/>
                    </a:ext>
                  </a:extLst>
                </a:gridCol>
                <a:gridCol w="2834980">
                  <a:extLst>
                    <a:ext uri="{9D8B030D-6E8A-4147-A177-3AD203B41FA5}">
                      <a16:colId xmlns:a16="http://schemas.microsoft.com/office/drawing/2014/main" val="795936979"/>
                    </a:ext>
                  </a:extLst>
                </a:gridCol>
                <a:gridCol w="2542747">
                  <a:extLst>
                    <a:ext uri="{9D8B030D-6E8A-4147-A177-3AD203B41FA5}">
                      <a16:colId xmlns:a16="http://schemas.microsoft.com/office/drawing/2014/main" val="1581679863"/>
                    </a:ext>
                  </a:extLst>
                </a:gridCol>
              </a:tblGrid>
              <a:tr h="862553">
                <a:tc>
                  <a:txBody>
                    <a:bodyPr/>
                    <a:lstStyle/>
                    <a:p>
                      <a:pPr>
                        <a:lnSpc>
                          <a:spcPct val="115000"/>
                        </a:lnSpc>
                        <a:spcBef>
                          <a:spcPts val="500"/>
                        </a:spcBef>
                        <a:spcAft>
                          <a:spcPts val="1000"/>
                        </a:spcAft>
                        <a:buNone/>
                      </a:pPr>
                      <a:r>
                        <a:rPr lang="en-GB" sz="2300">
                          <a:effectLst/>
                        </a:rPr>
                        <a:t>Step of the Ladder</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 </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 </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extLst>
                  <a:ext uri="{0D108BD9-81ED-4DB2-BD59-A6C34878D82A}">
                    <a16:rowId xmlns:a16="http://schemas.microsoft.com/office/drawing/2014/main" val="98700471"/>
                  </a:ext>
                </a:extLst>
              </a:tr>
              <a:tr h="862553">
                <a:tc>
                  <a:txBody>
                    <a:bodyPr/>
                    <a:lstStyle/>
                    <a:p>
                      <a:pPr>
                        <a:lnSpc>
                          <a:spcPct val="115000"/>
                        </a:lnSpc>
                        <a:spcBef>
                          <a:spcPts val="500"/>
                        </a:spcBef>
                        <a:spcAft>
                          <a:spcPts val="1000"/>
                        </a:spcAft>
                        <a:buNone/>
                      </a:pPr>
                      <a:r>
                        <a:rPr lang="en-GB" sz="2300">
                          <a:effectLst/>
                        </a:rPr>
                        <a:t>Initial Steps</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Whole School Approaches</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 Underpins Everything</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extLst>
                  <a:ext uri="{0D108BD9-81ED-4DB2-BD59-A6C34878D82A}">
                    <a16:rowId xmlns:a16="http://schemas.microsoft.com/office/drawing/2014/main" val="1864125444"/>
                  </a:ext>
                </a:extLst>
              </a:tr>
              <a:tr h="455025">
                <a:tc rowSpan="2">
                  <a:txBody>
                    <a:bodyPr/>
                    <a:lstStyle/>
                    <a:p>
                      <a:pPr>
                        <a:lnSpc>
                          <a:spcPct val="115000"/>
                        </a:lnSpc>
                        <a:spcBef>
                          <a:spcPts val="500"/>
                        </a:spcBef>
                        <a:spcAft>
                          <a:spcPts val="1000"/>
                        </a:spcAft>
                        <a:buNone/>
                      </a:pPr>
                      <a:r>
                        <a:rPr lang="en-GB" sz="2300" dirty="0">
                          <a:effectLst/>
                        </a:rPr>
                        <a:t>Next Steps</a:t>
                      </a:r>
                    </a:p>
                    <a:p>
                      <a:pPr>
                        <a:lnSpc>
                          <a:spcPct val="115000"/>
                        </a:lnSpc>
                        <a:spcBef>
                          <a:spcPts val="500"/>
                        </a:spcBef>
                        <a:spcAft>
                          <a:spcPts val="1000"/>
                        </a:spcAft>
                        <a:buNone/>
                      </a:pPr>
                      <a:r>
                        <a:rPr lang="en-GB" sz="2300" dirty="0">
                          <a:effectLst/>
                        </a:rPr>
                        <a:t> </a:t>
                      </a:r>
                      <a:endParaRPr lang="en-GB" sz="1900" dirty="0">
                        <a:effectLst/>
                        <a:latin typeface="Aptos" panose="020B0004020202020204" pitchFamily="34"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Identifying Factors</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Part of Assess</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extLst>
                  <a:ext uri="{0D108BD9-81ED-4DB2-BD59-A6C34878D82A}">
                    <a16:rowId xmlns:a16="http://schemas.microsoft.com/office/drawing/2014/main" val="311544839"/>
                  </a:ext>
                </a:extLst>
              </a:tr>
              <a:tr h="455025">
                <a:tc vMerge="1">
                  <a:txBody>
                    <a:bodyPr/>
                    <a:lstStyle/>
                    <a:p>
                      <a:endParaRPr dirty="0"/>
                    </a:p>
                  </a:txBody>
                  <a:tcPr marL="132890" marR="132890" marT="0" marB="0"/>
                </a:tc>
                <a:tc>
                  <a:txBody>
                    <a:bodyPr/>
                    <a:lstStyle/>
                    <a:p>
                      <a:pPr>
                        <a:spcBef>
                          <a:spcPts val="500"/>
                        </a:spcBef>
                        <a:buNone/>
                      </a:pPr>
                      <a:r>
                        <a:rPr lang="en-GB" sz="2300">
                          <a:effectLst/>
                        </a:rPr>
                        <a:t>Early Intervention </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Part of Plan, Do</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extLst>
                  <a:ext uri="{0D108BD9-81ED-4DB2-BD59-A6C34878D82A}">
                    <a16:rowId xmlns:a16="http://schemas.microsoft.com/office/drawing/2014/main" val="3105021052"/>
                  </a:ext>
                </a:extLst>
              </a:tr>
              <a:tr h="862553">
                <a:tc>
                  <a:txBody>
                    <a:bodyPr/>
                    <a:lstStyle/>
                    <a:p>
                      <a:pPr>
                        <a:lnSpc>
                          <a:spcPct val="115000"/>
                        </a:lnSpc>
                        <a:spcBef>
                          <a:spcPts val="500"/>
                        </a:spcBef>
                        <a:spcAft>
                          <a:spcPts val="1000"/>
                        </a:spcAft>
                        <a:buNone/>
                      </a:pPr>
                      <a:r>
                        <a:rPr lang="en-GB" sz="2300">
                          <a:effectLst/>
                        </a:rPr>
                        <a:t>Further Steps</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a:effectLst/>
                        </a:rPr>
                        <a:t>Targeted Involvement</a:t>
                      </a:r>
                      <a:endParaRPr lang="en-GB" sz="190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tc>
                  <a:txBody>
                    <a:bodyPr/>
                    <a:lstStyle/>
                    <a:p>
                      <a:pPr>
                        <a:lnSpc>
                          <a:spcPct val="115000"/>
                        </a:lnSpc>
                        <a:spcBef>
                          <a:spcPts val="500"/>
                        </a:spcBef>
                        <a:spcAft>
                          <a:spcPts val="1000"/>
                        </a:spcAft>
                        <a:buNone/>
                      </a:pPr>
                      <a:r>
                        <a:rPr lang="en-GB" sz="2300" dirty="0">
                          <a:effectLst/>
                        </a:rPr>
                        <a:t>Part of Do, Review, Assess</a:t>
                      </a:r>
                      <a:endParaRPr lang="en-GB" sz="1900" dirty="0">
                        <a:effectLst/>
                        <a:latin typeface="Aptos" panose="020B0004020202020204" pitchFamily="34" charset="0"/>
                        <a:ea typeface="Times New Roman" panose="02020603050405020304" pitchFamily="18" charset="0"/>
                        <a:cs typeface="Arial" panose="020B0604020202020204" pitchFamily="34" charset="0"/>
                      </a:endParaRPr>
                    </a:p>
                  </a:txBody>
                  <a:tcPr marL="132890" marR="132890" marT="0" marB="0"/>
                </a:tc>
                <a:extLst>
                  <a:ext uri="{0D108BD9-81ED-4DB2-BD59-A6C34878D82A}">
                    <a16:rowId xmlns:a16="http://schemas.microsoft.com/office/drawing/2014/main" val="1603468144"/>
                  </a:ext>
                </a:extLst>
              </a:tr>
            </a:tbl>
          </a:graphicData>
        </a:graphic>
      </p:graphicFrame>
    </p:spTree>
    <p:extLst>
      <p:ext uri="{BB962C8B-B14F-4D97-AF65-F5344CB8AC3E}">
        <p14:creationId xmlns:p14="http://schemas.microsoft.com/office/powerpoint/2010/main" val="3603546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AFC2A5-80C3-17D6-890A-A69CD350F1E6}"/>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A90FC2E-D496-C9F6-AE64-58D32101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2A13660F-913D-C68A-767D-8C052A615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5" name="Isosceles Triangle 1034">
            <a:extLst>
              <a:ext uri="{FF2B5EF4-FFF2-40B4-BE49-F238E27FC236}">
                <a16:creationId xmlns:a16="http://schemas.microsoft.com/office/drawing/2014/main" id="{A58B7AA2-9B18-3C52-5CDF-290B81A9A7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37" name="Isosceles Triangle 1036">
            <a:extLst>
              <a:ext uri="{FF2B5EF4-FFF2-40B4-BE49-F238E27FC236}">
                <a16:creationId xmlns:a16="http://schemas.microsoft.com/office/drawing/2014/main" id="{87206C9D-2050-C5AF-341E-6168F3ADEC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 name="Picture 2" descr="A diagram of a school approach&#10;&#10;AI-generated content may be incorrect.">
            <a:extLst>
              <a:ext uri="{FF2B5EF4-FFF2-40B4-BE49-F238E27FC236}">
                <a16:creationId xmlns:a16="http://schemas.microsoft.com/office/drawing/2014/main" id="{1C98803F-73E6-A940-6D3C-4BE5F37465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60026" y="780826"/>
            <a:ext cx="5787122" cy="5787122"/>
          </a:xfrm>
          <a:prstGeom prst="rect">
            <a:avLst/>
          </a:prstGeom>
          <a:noFill/>
          <a:ln>
            <a:noFill/>
          </a:ln>
        </p:spPr>
      </p:pic>
      <p:sp>
        <p:nvSpPr>
          <p:cNvPr id="5" name="Title 4">
            <a:extLst>
              <a:ext uri="{FF2B5EF4-FFF2-40B4-BE49-F238E27FC236}">
                <a16:creationId xmlns:a16="http://schemas.microsoft.com/office/drawing/2014/main" id="{2D2AA5EB-F94D-64D6-4A22-5304CAF8F3ED}"/>
              </a:ext>
            </a:extLst>
          </p:cNvPr>
          <p:cNvSpPr>
            <a:spLocks noGrp="1"/>
          </p:cNvSpPr>
          <p:nvPr>
            <p:ph type="title"/>
          </p:nvPr>
        </p:nvSpPr>
        <p:spPr>
          <a:xfrm>
            <a:off x="544852" y="2219629"/>
            <a:ext cx="3246748" cy="2418735"/>
          </a:xfrm>
        </p:spPr>
        <p:txBody>
          <a:bodyPr>
            <a:normAutofit fontScale="90000"/>
          </a:bodyPr>
          <a:lstStyle/>
          <a:p>
            <a:r>
              <a:rPr lang="en-GB" sz="4900" b="1" dirty="0">
                <a:solidFill>
                  <a:schemeClr val="bg1"/>
                </a:solidFill>
                <a:ea typeface="Calibri" panose="020F0502020204030204" pitchFamily="34" charset="0"/>
              </a:rPr>
              <a:t>Following a Graduated Approach</a:t>
            </a:r>
            <a:br>
              <a:rPr lang="en-GB" sz="3600" b="1" dirty="0">
                <a:solidFill>
                  <a:schemeClr val="accent2"/>
                </a:solidFill>
                <a:ea typeface="Calibri" panose="020F0502020204030204" pitchFamily="34" charset="0"/>
              </a:rPr>
            </a:br>
            <a:endParaRPr lang="en-GB" dirty="0"/>
          </a:p>
        </p:txBody>
      </p:sp>
    </p:spTree>
    <p:extLst>
      <p:ext uri="{BB962C8B-B14F-4D97-AF65-F5344CB8AC3E}">
        <p14:creationId xmlns:p14="http://schemas.microsoft.com/office/powerpoint/2010/main" val="2702769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2C5ABA-C413-40D2-1DC1-8CCD212BDE44}"/>
              </a:ext>
            </a:extLst>
          </p:cNvPr>
          <p:cNvSpPr>
            <a:spLocks noGrp="1"/>
          </p:cNvSpPr>
          <p:nvPr>
            <p:ph idx="1"/>
          </p:nvPr>
        </p:nvSpPr>
        <p:spPr>
          <a:xfrm>
            <a:off x="527815" y="1049732"/>
            <a:ext cx="8908417" cy="2102537"/>
          </a:xfrm>
          <a:ln>
            <a:solidFill>
              <a:schemeClr val="tx1"/>
            </a:solidFill>
          </a:ln>
        </p:spPr>
        <p:txBody>
          <a:bodyPr/>
          <a:lstStyle/>
          <a:p>
            <a:pPr marL="0" indent="0">
              <a:buNone/>
            </a:pPr>
            <a:r>
              <a:rPr lang="en-GB" dirty="0"/>
              <a:t>A whole school approach to managing behaviour underpins all elements of the Ladder and is essential for creating a consistent, supportive, and inclusive learning environment. A unified approach promotes a shared responsibility among teachers, support staff, and leadership, fostering a positive school culture built on respect and accountability. Ultimately, a whole school approach not only improves classroom behaviour but also enhances pupil wellbeing and academic outcomes by creating a safe and structured environment where everyone can thrive.</a:t>
            </a:r>
          </a:p>
        </p:txBody>
      </p:sp>
      <p:sp>
        <p:nvSpPr>
          <p:cNvPr id="8" name="TextBox 7">
            <a:extLst>
              <a:ext uri="{FF2B5EF4-FFF2-40B4-BE49-F238E27FC236}">
                <a16:creationId xmlns:a16="http://schemas.microsoft.com/office/drawing/2014/main" id="{B80BEBAA-397C-E4F0-9165-28BD7E68BB1D}"/>
              </a:ext>
            </a:extLst>
          </p:cNvPr>
          <p:cNvSpPr txBox="1"/>
          <p:nvPr/>
        </p:nvSpPr>
        <p:spPr>
          <a:xfrm>
            <a:off x="401871" y="267913"/>
            <a:ext cx="8144970" cy="646331"/>
          </a:xfrm>
          <a:prstGeom prst="rect">
            <a:avLst/>
          </a:prstGeom>
          <a:noFill/>
        </p:spPr>
        <p:txBody>
          <a:bodyPr wrap="square">
            <a:spAutoFit/>
          </a:bodyPr>
          <a:lstStyle/>
          <a:p>
            <a:r>
              <a:rPr lang="en-GB" sz="3600" b="1" dirty="0">
                <a:solidFill>
                  <a:schemeClr val="accent2"/>
                </a:solidFill>
                <a:ea typeface="Calibri" panose="020F0502020204030204" pitchFamily="34" charset="0"/>
              </a:rPr>
              <a:t>Whole School Approaches</a:t>
            </a:r>
          </a:p>
        </p:txBody>
      </p:sp>
      <p:graphicFrame>
        <p:nvGraphicFramePr>
          <p:cNvPr id="12" name="TextBox 9">
            <a:extLst>
              <a:ext uri="{FF2B5EF4-FFF2-40B4-BE49-F238E27FC236}">
                <a16:creationId xmlns:a16="http://schemas.microsoft.com/office/drawing/2014/main" id="{C3B7960B-377F-4333-05AC-32C258A14712}"/>
              </a:ext>
            </a:extLst>
          </p:cNvPr>
          <p:cNvGraphicFramePr/>
          <p:nvPr>
            <p:extLst>
              <p:ext uri="{D42A27DB-BD31-4B8C-83A1-F6EECF244321}">
                <p14:modId xmlns:p14="http://schemas.microsoft.com/office/powerpoint/2010/main" val="319343720"/>
              </p:ext>
            </p:extLst>
          </p:nvPr>
        </p:nvGraphicFramePr>
        <p:xfrm>
          <a:off x="972642" y="3429000"/>
          <a:ext cx="7128826" cy="2585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4125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6AC6C-EF2A-F0ED-4BCC-1693EC87F2C0}"/>
              </a:ext>
            </a:extLst>
          </p:cNvPr>
          <p:cNvSpPr>
            <a:spLocks noGrp="1"/>
          </p:cNvSpPr>
          <p:nvPr>
            <p:ph idx="1"/>
          </p:nvPr>
        </p:nvSpPr>
        <p:spPr>
          <a:xfrm>
            <a:off x="430064" y="634627"/>
            <a:ext cx="9165145" cy="1926770"/>
          </a:xfrm>
        </p:spPr>
        <p:txBody>
          <a:bodyPr/>
          <a:lstStyle/>
          <a:p>
            <a:pPr marL="0" indent="0">
              <a:buNone/>
            </a:pPr>
            <a:r>
              <a:rPr lang="en-GB" sz="2000" b="1" noProof="0" dirty="0">
                <a:solidFill>
                  <a:srgbClr val="000000"/>
                </a:solidFill>
              </a:rPr>
              <a:t>Audit tools </a:t>
            </a:r>
            <a:r>
              <a:rPr lang="en-GB" noProof="0" dirty="0">
                <a:solidFill>
                  <a:srgbClr val="000000"/>
                </a:solidFill>
              </a:rPr>
              <a:t>are a useful resource for identifying areas for development and celebrate areas of success.  The Ladder Toolkit provides several audits for completion on a whole school or class basis such as the Behavioural Environment Audit or the DfE audit and action planning tools.  These audit tools should be used and reviewed on a regular basis to monitor implementation and adjustment of policy and practice.  </a:t>
            </a:r>
            <a:endParaRPr lang="en-GB" noProof="0" dirty="0"/>
          </a:p>
        </p:txBody>
      </p:sp>
      <p:pic>
        <p:nvPicPr>
          <p:cNvPr id="7" name="Picture 6">
            <a:extLst>
              <a:ext uri="{FF2B5EF4-FFF2-40B4-BE49-F238E27FC236}">
                <a16:creationId xmlns:a16="http://schemas.microsoft.com/office/drawing/2014/main" id="{12E51711-4D23-DCBA-BEF1-C5600772C297}"/>
              </a:ext>
            </a:extLst>
          </p:cNvPr>
          <p:cNvPicPr>
            <a:picLocks noChangeAspect="1"/>
          </p:cNvPicPr>
          <p:nvPr/>
        </p:nvPicPr>
        <p:blipFill>
          <a:blip r:embed="rId2"/>
          <a:stretch>
            <a:fillRect/>
          </a:stretch>
        </p:blipFill>
        <p:spPr>
          <a:xfrm>
            <a:off x="1955931" y="2218423"/>
            <a:ext cx="6773289" cy="4360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392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F58AC9-A9F5-9E27-29EA-740B5C2B2FBB}"/>
              </a:ext>
            </a:extLst>
          </p:cNvPr>
          <p:cNvSpPr>
            <a:spLocks noGrp="1"/>
          </p:cNvSpPr>
          <p:nvPr>
            <p:ph idx="1"/>
          </p:nvPr>
        </p:nvSpPr>
        <p:spPr>
          <a:xfrm>
            <a:off x="176590" y="277361"/>
            <a:ext cx="9587895" cy="3880773"/>
          </a:xfrm>
        </p:spPr>
        <p:txBody>
          <a:bodyPr/>
          <a:lstStyle/>
          <a:p>
            <a:pPr marL="0" indent="0">
              <a:buNone/>
            </a:pPr>
            <a:r>
              <a:rPr lang="en-GB" sz="2000" b="1" dirty="0"/>
              <a:t>Create a responsive co regulation plan for your school.  </a:t>
            </a:r>
            <a:r>
              <a:rPr lang="en-GB" dirty="0"/>
              <a:t>This will set out a consistent response for staff when they are faced with dysregulated behaviours.  Develop the plan with input from all staff to ensure ownership.  A template for a plan and guidance can be found in the Ladder Toolkit.</a:t>
            </a:r>
          </a:p>
        </p:txBody>
      </p:sp>
      <p:pic>
        <p:nvPicPr>
          <p:cNvPr id="4" name="Picture 3">
            <a:extLst>
              <a:ext uri="{FF2B5EF4-FFF2-40B4-BE49-F238E27FC236}">
                <a16:creationId xmlns:a16="http://schemas.microsoft.com/office/drawing/2014/main" id="{B8037580-8ECF-2AC6-9713-99F4639E45C9}"/>
              </a:ext>
            </a:extLst>
          </p:cNvPr>
          <p:cNvPicPr>
            <a:picLocks noChangeAspect="1"/>
          </p:cNvPicPr>
          <p:nvPr/>
        </p:nvPicPr>
        <p:blipFill>
          <a:blip r:embed="rId2"/>
          <a:stretch>
            <a:fillRect/>
          </a:stretch>
        </p:blipFill>
        <p:spPr>
          <a:xfrm>
            <a:off x="801974" y="1547730"/>
            <a:ext cx="7180288" cy="5087085"/>
          </a:xfrm>
          <a:prstGeom prst="rect">
            <a:avLst/>
          </a:prstGeom>
        </p:spPr>
      </p:pic>
      <p:pic>
        <p:nvPicPr>
          <p:cNvPr id="1028" name="Picture 4">
            <a:extLst>
              <a:ext uri="{FF2B5EF4-FFF2-40B4-BE49-F238E27FC236}">
                <a16:creationId xmlns:a16="http://schemas.microsoft.com/office/drawing/2014/main" id="{C7608C2A-01BC-A15C-73DF-87B76895C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4160" y="2895056"/>
            <a:ext cx="4222436" cy="252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387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057275-80C4-99B2-2BCA-A213BBB6494B}"/>
              </a:ext>
            </a:extLst>
          </p:cNvPr>
          <p:cNvSpPr txBox="1"/>
          <p:nvPr/>
        </p:nvSpPr>
        <p:spPr>
          <a:xfrm>
            <a:off x="1268145" y="531445"/>
            <a:ext cx="7687653" cy="1320800"/>
          </a:xfrm>
          <a:prstGeom prst="rect">
            <a:avLst/>
          </a:prstGeom>
        </p:spPr>
        <p:txBody>
          <a:bodyPr vert="horz" lIns="91440" tIns="45720" rIns="91440" bIns="45720" rtlCol="0" anchor="t">
            <a:normAutofit fontScale="92500" lnSpcReduction="10000"/>
          </a:bodyPr>
          <a:lstStyle/>
          <a:p>
            <a:pPr defTabSz="457200">
              <a:spcBef>
                <a:spcPct val="0"/>
              </a:spcBef>
              <a:spcAft>
                <a:spcPts val="600"/>
              </a:spcAft>
            </a:pPr>
            <a:r>
              <a:rPr lang="en-GB" sz="4000" b="1" cap="all" dirty="0">
                <a:solidFill>
                  <a:srgbClr val="92D050"/>
                </a:solidFill>
              </a:rPr>
              <a:t>Identifying Factors – </a:t>
            </a:r>
          </a:p>
          <a:p>
            <a:pPr defTabSz="457200">
              <a:spcBef>
                <a:spcPct val="0"/>
              </a:spcBef>
              <a:spcAft>
                <a:spcPts val="600"/>
              </a:spcAft>
            </a:pPr>
            <a:r>
              <a:rPr lang="en-GB" sz="4000" b="1" cap="all" dirty="0">
                <a:solidFill>
                  <a:srgbClr val="92D050"/>
                </a:solidFill>
              </a:rPr>
              <a:t>Next Steps (assess)</a:t>
            </a:r>
          </a:p>
          <a:p>
            <a:pPr defTabSz="457200">
              <a:spcBef>
                <a:spcPct val="0"/>
              </a:spcBef>
              <a:spcAft>
                <a:spcPts val="600"/>
              </a:spcAft>
            </a:pPr>
            <a:endParaRPr lang="en-US" sz="3600" b="1" dirty="0">
              <a:solidFill>
                <a:schemeClr val="accent1"/>
              </a:solidFill>
              <a:latin typeface="+mj-lt"/>
              <a:ea typeface="+mj-ea"/>
              <a:cs typeface="+mj-cs"/>
            </a:endParaRPr>
          </a:p>
          <a:p>
            <a:pPr defTabSz="457200">
              <a:spcBef>
                <a:spcPct val="0"/>
              </a:spcBef>
              <a:spcAft>
                <a:spcPts val="600"/>
              </a:spcAft>
            </a:pPr>
            <a:endParaRPr lang="en-US" sz="2400" b="1" dirty="0">
              <a:solidFill>
                <a:schemeClr val="tx1">
                  <a:lumMod val="75000"/>
                  <a:lumOff val="25000"/>
                </a:schemeClr>
              </a:solidFill>
              <a:latin typeface="+mj-lt"/>
              <a:ea typeface="+mj-ea"/>
              <a:cs typeface="+mj-cs"/>
            </a:endParaRPr>
          </a:p>
        </p:txBody>
      </p:sp>
      <p:sp>
        <p:nvSpPr>
          <p:cNvPr id="2" name="Text Box 2">
            <a:extLst>
              <a:ext uri="{FF2B5EF4-FFF2-40B4-BE49-F238E27FC236}">
                <a16:creationId xmlns:a16="http://schemas.microsoft.com/office/drawing/2014/main" id="{7224992A-67FB-7E19-D4B7-2813FB4C6CEB}"/>
              </a:ext>
            </a:extLst>
          </p:cNvPr>
          <p:cNvSpPr txBox="1">
            <a:spLocks noChangeArrowheads="1"/>
          </p:cNvSpPr>
          <p:nvPr/>
        </p:nvSpPr>
        <p:spPr bwMode="auto">
          <a:xfrm>
            <a:off x="1075027" y="1943791"/>
            <a:ext cx="8103275" cy="148520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Bef>
                <a:spcPts val="500"/>
              </a:spcBef>
              <a:spcAft>
                <a:spcPts val="1000"/>
              </a:spcAft>
            </a:pPr>
            <a:r>
              <a:rPr lang="en-GB" sz="1600" dirty="0">
                <a:effectLst/>
                <a:ea typeface="Times New Roman" panose="02020603050405020304" pitchFamily="18" charset="0"/>
                <a:cs typeface="Arial" panose="020B0604020202020204" pitchFamily="34" charset="0"/>
              </a:rPr>
              <a:t>Where the Initial Steps aren’t enough, identifying and assessing learning needs as part of behaviour support in schools is crucial because pupils' behaviour is often influenced by their academic challenges, learning difficulties, and social-emotional needs. Addressing the root causes of behaviour is essential for providing effective support and fostering an environment where all pupils can succeed.</a:t>
            </a:r>
          </a:p>
        </p:txBody>
      </p:sp>
      <p:sp>
        <p:nvSpPr>
          <p:cNvPr id="5" name="TextBox 4">
            <a:extLst>
              <a:ext uri="{FF2B5EF4-FFF2-40B4-BE49-F238E27FC236}">
                <a16:creationId xmlns:a16="http://schemas.microsoft.com/office/drawing/2014/main" id="{35BC8808-E223-FBB9-0671-CBD4390D1AFB}"/>
              </a:ext>
            </a:extLst>
          </p:cNvPr>
          <p:cNvSpPr txBox="1"/>
          <p:nvPr/>
        </p:nvSpPr>
        <p:spPr>
          <a:xfrm>
            <a:off x="1168676" y="3804503"/>
            <a:ext cx="7704282" cy="2507225"/>
          </a:xfrm>
          <a:prstGeom prst="rect">
            <a:avLst/>
          </a:prstGeom>
          <a:noFill/>
        </p:spPr>
        <p:txBody>
          <a:bodyPr wrap="square">
            <a:spAutoFit/>
          </a:bodyPr>
          <a:lstStyle/>
          <a:p>
            <a:pPr marL="457200" algn="ctr">
              <a:lnSpc>
                <a:spcPct val="115000"/>
              </a:lnSpc>
              <a:spcBef>
                <a:spcPts val="500"/>
              </a:spcBef>
              <a:buNone/>
            </a:pPr>
            <a:r>
              <a:rPr lang="en-GB" sz="1800" i="1" dirty="0">
                <a:effectLst/>
                <a:ea typeface="Times New Roman" panose="02020603050405020304" pitchFamily="18" charset="0"/>
                <a:cs typeface="Arial" panose="020B0604020202020204" pitchFamily="34" charset="0"/>
              </a:rPr>
              <a:t>An analysis by the DfES of all pupils permanently excluded in Year 9 in the 2004-5 academic year data showed that pupils who entered secondary school with very low literacy skills (below National Curriculum Level 3 in English) had an exclusion rate five times that of pupils entering Key Stage 3 at Level 4 or above (0.5% of those with severe literacy difficulties were excluded, compared to 0.1% of those with at least average literacy levels).</a:t>
            </a:r>
            <a:endParaRPr lang="en-GB" sz="1200" dirty="0">
              <a:effectLst/>
              <a:ea typeface="Times New Roman" panose="02020603050405020304" pitchFamily="18" charset="0"/>
              <a:cs typeface="Arial" panose="020B0604020202020204" pitchFamily="34" charset="0"/>
            </a:endParaRPr>
          </a:p>
          <a:p>
            <a:pPr marL="457200" algn="ctr">
              <a:lnSpc>
                <a:spcPct val="115000"/>
              </a:lnSpc>
              <a:spcAft>
                <a:spcPts val="1000"/>
              </a:spcAft>
            </a:pPr>
            <a:r>
              <a:rPr lang="en-GB" sz="1100" dirty="0">
                <a:effectLst/>
                <a:latin typeface="Aptos" panose="020B0004020202020204" pitchFamily="34" charset="0"/>
                <a:ea typeface="Times New Roman" panose="02020603050405020304" pitchFamily="18" charset="0"/>
                <a:cs typeface="Arial" panose="020B0604020202020204" pitchFamily="34" charset="0"/>
              </a:rPr>
              <a:t>-</a:t>
            </a:r>
            <a:r>
              <a:rPr lang="en-GB" sz="1100" dirty="0">
                <a:effectLst/>
                <a:ea typeface="Times New Roman" panose="02020603050405020304" pitchFamily="18" charset="0"/>
                <a:cs typeface="Arial" panose="020B0604020202020204" pitchFamily="34" charset="0"/>
              </a:rPr>
              <a:t>Timpson Review of School Exclusion, May 2019</a:t>
            </a:r>
            <a:endParaRPr lang="en-GB" sz="12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610645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1802</Words>
  <Application>Microsoft Office PowerPoint</Application>
  <PresentationFormat>Widescreen</PresentationFormat>
  <Paragraphs>160</Paragraphs>
  <Slides>22</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22</vt:i4>
      </vt:variant>
    </vt:vector>
  </HeadingPairs>
  <TitlesOfParts>
    <vt:vector size="34" baseType="lpstr">
      <vt:lpstr>Aptos</vt:lpstr>
      <vt:lpstr>Arial</vt:lpstr>
      <vt:lpstr>Calibri</vt:lpstr>
      <vt:lpstr>Cambria</vt:lpstr>
      <vt:lpstr>Courier New</vt:lpstr>
      <vt:lpstr>Helvetica</vt:lpstr>
      <vt:lpstr>Open Sans</vt:lpstr>
      <vt:lpstr>Times New Roman</vt:lpstr>
      <vt:lpstr>Trebuchet MS</vt:lpstr>
      <vt:lpstr>Wingdings 3</vt:lpstr>
      <vt:lpstr>Facet</vt:lpstr>
      <vt:lpstr>Office Theme</vt:lpstr>
      <vt:lpstr>Pupil  Re-Integration Team  Ladder Update </vt:lpstr>
      <vt:lpstr>PowerPoint Presentation</vt:lpstr>
      <vt:lpstr>PowerPoint Presentation</vt:lpstr>
      <vt:lpstr>PowerPoint Presentation</vt:lpstr>
      <vt:lpstr>Following a Graduated Approach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Lincolnshire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Support is There?</dc:title>
  <dc:creator>Karen Richardson3</dc:creator>
  <cp:lastModifiedBy>Karen Richardson3</cp:lastModifiedBy>
  <cp:revision>13</cp:revision>
  <cp:lastPrinted>2023-01-24T18:34:30Z</cp:lastPrinted>
  <dcterms:created xsi:type="dcterms:W3CDTF">2023-01-18T19:10:19Z</dcterms:created>
  <dcterms:modified xsi:type="dcterms:W3CDTF">2025-11-24T15:43:26Z</dcterms:modified>
</cp:coreProperties>
</file>