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695" r:id="rId6"/>
  </p:sldMasterIdLst>
  <p:notesMasterIdLst>
    <p:notesMasterId r:id="rId39"/>
  </p:notesMasterIdLst>
  <p:sldIdLst>
    <p:sldId id="2147480529" r:id="rId7"/>
    <p:sldId id="258" r:id="rId8"/>
    <p:sldId id="256" r:id="rId9"/>
    <p:sldId id="272" r:id="rId10"/>
    <p:sldId id="268" r:id="rId11"/>
    <p:sldId id="269" r:id="rId12"/>
    <p:sldId id="270" r:id="rId13"/>
    <p:sldId id="271" r:id="rId14"/>
    <p:sldId id="266" r:id="rId15"/>
    <p:sldId id="273" r:id="rId16"/>
    <p:sldId id="352" r:id="rId17"/>
    <p:sldId id="291" r:id="rId18"/>
    <p:sldId id="676" r:id="rId19"/>
    <p:sldId id="689" r:id="rId20"/>
    <p:sldId id="683" r:id="rId21"/>
    <p:sldId id="686" r:id="rId22"/>
    <p:sldId id="688" r:id="rId23"/>
    <p:sldId id="262" r:id="rId24"/>
    <p:sldId id="260" r:id="rId25"/>
    <p:sldId id="261" r:id="rId26"/>
    <p:sldId id="2362" r:id="rId27"/>
    <p:sldId id="2363" r:id="rId28"/>
    <p:sldId id="2364" r:id="rId29"/>
    <p:sldId id="265" r:id="rId30"/>
    <p:sldId id="2046" r:id="rId31"/>
    <p:sldId id="2048" r:id="rId32"/>
    <p:sldId id="2147480526" r:id="rId33"/>
    <p:sldId id="2147480527" r:id="rId34"/>
    <p:sldId id="2147480528" r:id="rId35"/>
    <p:sldId id="2367" r:id="rId36"/>
    <p:sldId id="2370" r:id="rId37"/>
    <p:sldId id="236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65754D-B10B-435D-9108-DBD4B68547B7}">
          <p14:sldIdLst>
            <p14:sldId id="2147480529"/>
            <p14:sldId id="258"/>
            <p14:sldId id="256"/>
            <p14:sldId id="272"/>
            <p14:sldId id="268"/>
            <p14:sldId id="269"/>
            <p14:sldId id="270"/>
            <p14:sldId id="271"/>
            <p14:sldId id="266"/>
            <p14:sldId id="273"/>
            <p14:sldId id="352"/>
            <p14:sldId id="291"/>
            <p14:sldId id="676"/>
            <p14:sldId id="689"/>
            <p14:sldId id="683"/>
            <p14:sldId id="686"/>
            <p14:sldId id="688"/>
            <p14:sldId id="262"/>
            <p14:sldId id="260"/>
            <p14:sldId id="261"/>
            <p14:sldId id="2362"/>
            <p14:sldId id="2363"/>
            <p14:sldId id="2364"/>
            <p14:sldId id="265"/>
            <p14:sldId id="2046"/>
            <p14:sldId id="2048"/>
            <p14:sldId id="2147480526"/>
            <p14:sldId id="2147480527"/>
            <p14:sldId id="2147480528"/>
            <p14:sldId id="2367"/>
            <p14:sldId id="2370"/>
            <p14:sldId id="2368"/>
          </p14:sldIdLst>
        </p14:section>
        <p14:section name="Default Section" id="{39B68EBA-8B30-4BC4-A152-FCDC851EF16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9DBC7F-CA70-08CD-9BC0-9984B00396CC}" name="Amanda Wright" initials="AW" userId="S::amandaw@nasen.org.uk::88a22b1f-655f-4225-a2f1-d6d8f7972c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B2CA19-B3C4-4812-A461-7FA705867C62}" v="10" dt="2025-11-11T11:47:58.1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5268" autoAdjust="0"/>
  </p:normalViewPr>
  <p:slideViewPr>
    <p:cSldViewPr snapToGrid="0">
      <p:cViewPr varScale="1">
        <p:scale>
          <a:sx n="71" d="100"/>
          <a:sy n="71" d="100"/>
        </p:scale>
        <p:origin x="1109"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90F6DC-0AD7-4672-9865-406815198E60}" type="doc">
      <dgm:prSet loTypeId="urn:microsoft.com/office/officeart/2005/8/layout/vList4" loCatId="list" qsTypeId="urn:microsoft.com/office/officeart/2005/8/quickstyle/simple1" qsCatId="simple" csTypeId="urn:microsoft.com/office/officeart/2005/8/colors/accent2_2" csCatId="accent2" phldr="1"/>
      <dgm:spPr/>
      <dgm:t>
        <a:bodyPr/>
        <a:lstStyle/>
        <a:p>
          <a:endParaRPr lang="en-GB"/>
        </a:p>
      </dgm:t>
    </dgm:pt>
    <dgm:pt modelId="{845535A7-731E-4F95-B995-AD37B6F91A7D}">
      <dgm:prSet phldrT="[Text]" custT="1"/>
      <dgm:spPr>
        <a:ln>
          <a:noFill/>
        </a:ln>
      </dgm:spPr>
      <dgm:t>
        <a:bodyPr/>
        <a:lstStyle/>
        <a:p>
          <a:r>
            <a:rPr lang="en-GB" sz="1200" b="0" cap="none" spc="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Developed in partnership with young people, specialists and mainstream practitioners.</a:t>
          </a:r>
        </a:p>
      </dgm:t>
    </dgm:pt>
    <dgm:pt modelId="{83FF2C7B-8E5B-42DC-A13B-D1372C06DD17}" type="parTrans" cxnId="{19F1F0CA-4B10-4A52-9FD5-39123CEB0B21}">
      <dgm:prSet/>
      <dgm:spPr/>
      <dgm:t>
        <a:bodyPr/>
        <a:lstStyle/>
        <a:p>
          <a:endParaRPr lang="en-GB" sz="1200" b="0" cap="none" spc="0">
            <a:ln w="0"/>
            <a:solidFill>
              <a:srgbClr val="FFFFFF"/>
            </a:solidFill>
            <a:effectLst>
              <a:outerShdw blurRad="38100" dist="19050" dir="2700000" algn="tl" rotWithShape="0">
                <a:schemeClr val="dk1">
                  <a:alpha val="40000"/>
                </a:schemeClr>
              </a:outerShdw>
            </a:effectLst>
          </a:endParaRPr>
        </a:p>
      </dgm:t>
    </dgm:pt>
    <dgm:pt modelId="{93A3756E-5C79-4747-A8AF-9EC82C08CAB2}" type="sibTrans" cxnId="{19F1F0CA-4B10-4A52-9FD5-39123CEB0B21}">
      <dgm:prSet/>
      <dgm:spPr/>
      <dgm:t>
        <a:bodyPr/>
        <a:lstStyle/>
        <a:p>
          <a:endParaRPr lang="en-GB" sz="1200" b="0" cap="none" spc="0">
            <a:ln w="0"/>
            <a:solidFill>
              <a:srgbClr val="FFFFFF"/>
            </a:solidFill>
            <a:effectLst>
              <a:outerShdw blurRad="38100" dist="19050" dir="2700000" algn="tl" rotWithShape="0">
                <a:schemeClr val="dk1">
                  <a:alpha val="40000"/>
                </a:schemeClr>
              </a:outerShdw>
            </a:effectLst>
          </a:endParaRPr>
        </a:p>
      </dgm:t>
    </dgm:pt>
    <dgm:pt modelId="{22C76F0C-693D-4261-B6EE-ED77C2082372}">
      <dgm:prSet phldrT="[Text]" custT="1"/>
      <dgm:spPr>
        <a:ln>
          <a:noFill/>
        </a:ln>
      </dgm:spPr>
      <dgm:t>
        <a:bodyPr/>
        <a:lstStyle/>
        <a:p>
          <a:r>
            <a:rPr lang="en-GB" sz="1200" b="0" cap="none" spc="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Explore some of the most commonly observed barriers to learning, regardless of age, label or area of need.</a:t>
          </a:r>
        </a:p>
      </dgm:t>
    </dgm:pt>
    <dgm:pt modelId="{F367D0AE-86C3-42E5-B3E4-08F17974F753}" type="parTrans" cxnId="{6A82AB5A-D3A4-421D-A400-DD45B80ADE22}">
      <dgm:prSet/>
      <dgm:spPr/>
      <dgm:t>
        <a:bodyPr/>
        <a:lstStyle/>
        <a:p>
          <a:endParaRPr lang="en-GB" sz="1200" b="0" cap="none" spc="0">
            <a:ln w="0"/>
            <a:solidFill>
              <a:srgbClr val="FFFFFF"/>
            </a:solidFill>
            <a:effectLst>
              <a:outerShdw blurRad="38100" dist="19050" dir="2700000" algn="tl" rotWithShape="0">
                <a:schemeClr val="dk1">
                  <a:alpha val="40000"/>
                </a:schemeClr>
              </a:outerShdw>
            </a:effectLst>
          </a:endParaRPr>
        </a:p>
      </dgm:t>
    </dgm:pt>
    <dgm:pt modelId="{94BBD88F-3138-461F-8770-7C9238C70353}" type="sibTrans" cxnId="{6A82AB5A-D3A4-421D-A400-DD45B80ADE22}">
      <dgm:prSet/>
      <dgm:spPr/>
      <dgm:t>
        <a:bodyPr/>
        <a:lstStyle/>
        <a:p>
          <a:endParaRPr lang="en-GB" sz="1200" b="0" cap="none" spc="0">
            <a:ln w="0"/>
            <a:solidFill>
              <a:srgbClr val="FFFFFF"/>
            </a:solidFill>
            <a:effectLst>
              <a:outerShdw blurRad="38100" dist="19050" dir="2700000" algn="tl" rotWithShape="0">
                <a:schemeClr val="dk1">
                  <a:alpha val="40000"/>
                </a:schemeClr>
              </a:outerShdw>
            </a:effectLst>
          </a:endParaRPr>
        </a:p>
      </dgm:t>
    </dgm:pt>
    <dgm:pt modelId="{1030DDAD-E776-4941-90FA-66BBCFFD7B36}">
      <dgm:prSet phldrT="[Text]" custT="1"/>
      <dgm:spPr>
        <a:ln>
          <a:noFill/>
        </a:ln>
      </dgm:spPr>
      <dgm:t>
        <a:bodyPr/>
        <a:lstStyle/>
        <a:p>
          <a:r>
            <a:rPr lang="en-GB" sz="1200" b="0" cap="none" spc="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Each unit can be completed in under an hour.  No need to complete units in a single session – progress is saved.</a:t>
          </a:r>
        </a:p>
      </dgm:t>
    </dgm:pt>
    <dgm:pt modelId="{3032A656-8340-4523-9A7A-99ABF4979E1A}" type="parTrans" cxnId="{D8E6792D-9F75-489F-9F0D-8F64C5E033FD}">
      <dgm:prSet/>
      <dgm:spPr/>
      <dgm:t>
        <a:bodyPr/>
        <a:lstStyle/>
        <a:p>
          <a:endParaRPr lang="en-GB" sz="1200" b="0" cap="none" spc="0">
            <a:ln w="0"/>
            <a:solidFill>
              <a:srgbClr val="FFFFFF"/>
            </a:solidFill>
            <a:effectLst>
              <a:outerShdw blurRad="38100" dist="19050" dir="2700000" algn="tl" rotWithShape="0">
                <a:schemeClr val="dk1">
                  <a:alpha val="40000"/>
                </a:schemeClr>
              </a:outerShdw>
            </a:effectLst>
          </a:endParaRPr>
        </a:p>
      </dgm:t>
    </dgm:pt>
    <dgm:pt modelId="{1B78662E-5C26-44F5-B618-BCC72FBF6740}" type="sibTrans" cxnId="{D8E6792D-9F75-489F-9F0D-8F64C5E033FD}">
      <dgm:prSet/>
      <dgm:spPr/>
      <dgm:t>
        <a:bodyPr/>
        <a:lstStyle/>
        <a:p>
          <a:endParaRPr lang="en-GB" sz="1200" b="0" cap="none" spc="0">
            <a:ln w="0"/>
            <a:solidFill>
              <a:srgbClr val="FFFFFF"/>
            </a:solidFill>
            <a:effectLst>
              <a:outerShdw blurRad="38100" dist="19050" dir="2700000" algn="tl" rotWithShape="0">
                <a:schemeClr val="dk1">
                  <a:alpha val="40000"/>
                </a:schemeClr>
              </a:outerShdw>
            </a:effectLst>
          </a:endParaRPr>
        </a:p>
      </dgm:t>
    </dgm:pt>
    <dgm:pt modelId="{67BF2E31-8C61-4D1A-8BE4-6F97A8D2FB9A}" type="pres">
      <dgm:prSet presAssocID="{D390F6DC-0AD7-4672-9865-406815198E60}" presName="linear" presStyleCnt="0">
        <dgm:presLayoutVars>
          <dgm:dir/>
          <dgm:resizeHandles val="exact"/>
        </dgm:presLayoutVars>
      </dgm:prSet>
      <dgm:spPr/>
    </dgm:pt>
    <dgm:pt modelId="{C3240F12-5401-4870-9847-D16F7DD46389}" type="pres">
      <dgm:prSet presAssocID="{22C76F0C-693D-4261-B6EE-ED77C2082372}" presName="comp" presStyleCnt="0"/>
      <dgm:spPr/>
    </dgm:pt>
    <dgm:pt modelId="{0B4A3FCD-5A05-4037-B525-4B88E24E0638}" type="pres">
      <dgm:prSet presAssocID="{22C76F0C-693D-4261-B6EE-ED77C2082372}" presName="box" presStyleLbl="node1" presStyleIdx="0" presStyleCnt="3"/>
      <dgm:spPr/>
    </dgm:pt>
    <dgm:pt modelId="{194D5863-BE0B-49AD-9C1E-202EC2586050}" type="pres">
      <dgm:prSet presAssocID="{22C76F0C-693D-4261-B6EE-ED77C2082372}" presName="img"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000" r="-2000"/>
          </a:stretch>
        </a:blipFill>
        <a:ln>
          <a:noFill/>
        </a:ln>
      </dgm:spPr>
      <dgm:extLst>
        <a:ext uri="{E40237B7-FDA0-4F09-8148-C483321AD2D9}">
          <dgm14:cNvPr xmlns:dgm14="http://schemas.microsoft.com/office/drawing/2010/diagram" id="0" name="" descr="Idea with solid fill"/>
        </a:ext>
      </dgm:extLst>
    </dgm:pt>
    <dgm:pt modelId="{78B7EA36-C1C9-4838-96D7-4FDCD2F2B518}" type="pres">
      <dgm:prSet presAssocID="{22C76F0C-693D-4261-B6EE-ED77C2082372}" presName="text" presStyleLbl="node1" presStyleIdx="0" presStyleCnt="3">
        <dgm:presLayoutVars>
          <dgm:bulletEnabled val="1"/>
        </dgm:presLayoutVars>
      </dgm:prSet>
      <dgm:spPr/>
    </dgm:pt>
    <dgm:pt modelId="{A9F235A1-0AED-40E3-AC5D-0D80DFD5EF89}" type="pres">
      <dgm:prSet presAssocID="{94BBD88F-3138-461F-8770-7C9238C70353}" presName="spacer" presStyleCnt="0"/>
      <dgm:spPr/>
    </dgm:pt>
    <dgm:pt modelId="{C8AC6DBA-842E-4BC2-B52F-F7A187B35EA9}" type="pres">
      <dgm:prSet presAssocID="{845535A7-731E-4F95-B995-AD37B6F91A7D}" presName="comp" presStyleCnt="0"/>
      <dgm:spPr/>
    </dgm:pt>
    <dgm:pt modelId="{479FC6AB-858C-4A4D-805D-9935056272F0}" type="pres">
      <dgm:prSet presAssocID="{845535A7-731E-4F95-B995-AD37B6F91A7D}" presName="box" presStyleLbl="node1" presStyleIdx="1" presStyleCnt="3"/>
      <dgm:spPr/>
    </dgm:pt>
    <dgm:pt modelId="{16DD901B-A22A-462C-9C2B-C2EB9869575A}" type="pres">
      <dgm:prSet presAssocID="{845535A7-731E-4F95-B995-AD37B6F91A7D}" presName="img"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000" r="-2000"/>
          </a:stretch>
        </a:blipFill>
        <a:ln>
          <a:noFill/>
        </a:ln>
      </dgm:spPr>
      <dgm:extLst>
        <a:ext uri="{E40237B7-FDA0-4F09-8148-C483321AD2D9}">
          <dgm14:cNvPr xmlns:dgm14="http://schemas.microsoft.com/office/drawing/2010/diagram" id="0" name="" descr="Group brainstorm with solid fill"/>
        </a:ext>
      </dgm:extLst>
    </dgm:pt>
    <dgm:pt modelId="{222B538A-E0FF-4C06-AA03-0A6691F072F0}" type="pres">
      <dgm:prSet presAssocID="{845535A7-731E-4F95-B995-AD37B6F91A7D}" presName="text" presStyleLbl="node1" presStyleIdx="1" presStyleCnt="3">
        <dgm:presLayoutVars>
          <dgm:bulletEnabled val="1"/>
        </dgm:presLayoutVars>
      </dgm:prSet>
      <dgm:spPr/>
    </dgm:pt>
    <dgm:pt modelId="{38CEA84D-DA5D-4944-9EEF-79C0F1A84F17}" type="pres">
      <dgm:prSet presAssocID="{93A3756E-5C79-4747-A8AF-9EC82C08CAB2}" presName="spacer" presStyleCnt="0"/>
      <dgm:spPr/>
    </dgm:pt>
    <dgm:pt modelId="{0CE9B136-4753-4D5E-9DA0-2BD1C5A311BD}" type="pres">
      <dgm:prSet presAssocID="{1030DDAD-E776-4941-90FA-66BBCFFD7B36}" presName="comp" presStyleCnt="0"/>
      <dgm:spPr/>
    </dgm:pt>
    <dgm:pt modelId="{15E5FE27-C7BA-46E6-8FEA-38D27ED596D7}" type="pres">
      <dgm:prSet presAssocID="{1030DDAD-E776-4941-90FA-66BBCFFD7B36}" presName="box" presStyleLbl="node1" presStyleIdx="2" presStyleCnt="3"/>
      <dgm:spPr/>
    </dgm:pt>
    <dgm:pt modelId="{F5A6F44B-0156-4A7C-AA0D-1A99A2DE91B7}" type="pres">
      <dgm:prSet presAssocID="{1030DDAD-E776-4941-90FA-66BBCFFD7B36}" presName="img"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000" r="-2000"/>
          </a:stretch>
        </a:blipFill>
        <a:ln>
          <a:noFill/>
        </a:ln>
      </dgm:spPr>
      <dgm:extLst>
        <a:ext uri="{E40237B7-FDA0-4F09-8148-C483321AD2D9}">
          <dgm14:cNvPr xmlns:dgm14="http://schemas.microsoft.com/office/drawing/2010/diagram" id="0" name="" descr="Clock with solid fill"/>
        </a:ext>
      </dgm:extLst>
    </dgm:pt>
    <dgm:pt modelId="{88B1DD40-78A0-4156-9768-28269F998C04}" type="pres">
      <dgm:prSet presAssocID="{1030DDAD-E776-4941-90FA-66BBCFFD7B36}" presName="text" presStyleLbl="node1" presStyleIdx="2" presStyleCnt="3">
        <dgm:presLayoutVars>
          <dgm:bulletEnabled val="1"/>
        </dgm:presLayoutVars>
      </dgm:prSet>
      <dgm:spPr/>
    </dgm:pt>
  </dgm:ptLst>
  <dgm:cxnLst>
    <dgm:cxn modelId="{D8E6792D-9F75-489F-9F0D-8F64C5E033FD}" srcId="{D390F6DC-0AD7-4672-9865-406815198E60}" destId="{1030DDAD-E776-4941-90FA-66BBCFFD7B36}" srcOrd="2" destOrd="0" parTransId="{3032A656-8340-4523-9A7A-99ABF4979E1A}" sibTransId="{1B78662E-5C26-44F5-B618-BCC72FBF6740}"/>
    <dgm:cxn modelId="{02437D44-2609-48BA-9F7F-698A3189C747}" type="presOf" srcId="{845535A7-731E-4F95-B995-AD37B6F91A7D}" destId="{479FC6AB-858C-4A4D-805D-9935056272F0}" srcOrd="0" destOrd="0" presId="urn:microsoft.com/office/officeart/2005/8/layout/vList4"/>
    <dgm:cxn modelId="{BE83C858-5D1C-4940-8A43-0CB981CEB2A9}" type="presOf" srcId="{D390F6DC-0AD7-4672-9865-406815198E60}" destId="{67BF2E31-8C61-4D1A-8BE4-6F97A8D2FB9A}" srcOrd="0" destOrd="0" presId="urn:microsoft.com/office/officeart/2005/8/layout/vList4"/>
    <dgm:cxn modelId="{6A82AB5A-D3A4-421D-A400-DD45B80ADE22}" srcId="{D390F6DC-0AD7-4672-9865-406815198E60}" destId="{22C76F0C-693D-4261-B6EE-ED77C2082372}" srcOrd="0" destOrd="0" parTransId="{F367D0AE-86C3-42E5-B3E4-08F17974F753}" sibTransId="{94BBD88F-3138-461F-8770-7C9238C70353}"/>
    <dgm:cxn modelId="{CBB28685-4959-4F03-8ADC-36FFA06D5A62}" type="presOf" srcId="{22C76F0C-693D-4261-B6EE-ED77C2082372}" destId="{0B4A3FCD-5A05-4037-B525-4B88E24E0638}" srcOrd="0" destOrd="0" presId="urn:microsoft.com/office/officeart/2005/8/layout/vList4"/>
    <dgm:cxn modelId="{F9F738CA-25AC-4EC9-AD83-06FFF71E4AA3}" type="presOf" srcId="{1030DDAD-E776-4941-90FA-66BBCFFD7B36}" destId="{88B1DD40-78A0-4156-9768-28269F998C04}" srcOrd="1" destOrd="0" presId="urn:microsoft.com/office/officeart/2005/8/layout/vList4"/>
    <dgm:cxn modelId="{19F1F0CA-4B10-4A52-9FD5-39123CEB0B21}" srcId="{D390F6DC-0AD7-4672-9865-406815198E60}" destId="{845535A7-731E-4F95-B995-AD37B6F91A7D}" srcOrd="1" destOrd="0" parTransId="{83FF2C7B-8E5B-42DC-A13B-D1372C06DD17}" sibTransId="{93A3756E-5C79-4747-A8AF-9EC82C08CAB2}"/>
    <dgm:cxn modelId="{8E6F44D3-886E-4A5B-B330-AF22A73177C1}" type="presOf" srcId="{1030DDAD-E776-4941-90FA-66BBCFFD7B36}" destId="{15E5FE27-C7BA-46E6-8FEA-38D27ED596D7}" srcOrd="0" destOrd="0" presId="urn:microsoft.com/office/officeart/2005/8/layout/vList4"/>
    <dgm:cxn modelId="{692BD1DF-4143-4A2E-8046-9FB6D8BE0D26}" type="presOf" srcId="{845535A7-731E-4F95-B995-AD37B6F91A7D}" destId="{222B538A-E0FF-4C06-AA03-0A6691F072F0}" srcOrd="1" destOrd="0" presId="urn:microsoft.com/office/officeart/2005/8/layout/vList4"/>
    <dgm:cxn modelId="{B280A9EC-C596-4FCE-9403-78E5A1589557}" type="presOf" srcId="{22C76F0C-693D-4261-B6EE-ED77C2082372}" destId="{78B7EA36-C1C9-4838-96D7-4FDCD2F2B518}" srcOrd="1" destOrd="0" presId="urn:microsoft.com/office/officeart/2005/8/layout/vList4"/>
    <dgm:cxn modelId="{24EA7ABA-7FD3-4FAE-8830-88CBDED32328}" type="presParOf" srcId="{67BF2E31-8C61-4D1A-8BE4-6F97A8D2FB9A}" destId="{C3240F12-5401-4870-9847-D16F7DD46389}" srcOrd="0" destOrd="0" presId="urn:microsoft.com/office/officeart/2005/8/layout/vList4"/>
    <dgm:cxn modelId="{A32E2089-BC0C-4ED5-A9D4-E3323338AD58}" type="presParOf" srcId="{C3240F12-5401-4870-9847-D16F7DD46389}" destId="{0B4A3FCD-5A05-4037-B525-4B88E24E0638}" srcOrd="0" destOrd="0" presId="urn:microsoft.com/office/officeart/2005/8/layout/vList4"/>
    <dgm:cxn modelId="{6FF16391-318F-488A-9341-32EC64A284F1}" type="presParOf" srcId="{C3240F12-5401-4870-9847-D16F7DD46389}" destId="{194D5863-BE0B-49AD-9C1E-202EC2586050}" srcOrd="1" destOrd="0" presId="urn:microsoft.com/office/officeart/2005/8/layout/vList4"/>
    <dgm:cxn modelId="{412E78E9-49D0-4673-B2E7-83DA2F2F5787}" type="presParOf" srcId="{C3240F12-5401-4870-9847-D16F7DD46389}" destId="{78B7EA36-C1C9-4838-96D7-4FDCD2F2B518}" srcOrd="2" destOrd="0" presId="urn:microsoft.com/office/officeart/2005/8/layout/vList4"/>
    <dgm:cxn modelId="{8A4B3680-FBF2-4C82-BFE1-023BE6D0F916}" type="presParOf" srcId="{67BF2E31-8C61-4D1A-8BE4-6F97A8D2FB9A}" destId="{A9F235A1-0AED-40E3-AC5D-0D80DFD5EF89}" srcOrd="1" destOrd="0" presId="urn:microsoft.com/office/officeart/2005/8/layout/vList4"/>
    <dgm:cxn modelId="{D9FC1649-9282-42AA-93B3-FE3515B73E2B}" type="presParOf" srcId="{67BF2E31-8C61-4D1A-8BE4-6F97A8D2FB9A}" destId="{C8AC6DBA-842E-4BC2-B52F-F7A187B35EA9}" srcOrd="2" destOrd="0" presId="urn:microsoft.com/office/officeart/2005/8/layout/vList4"/>
    <dgm:cxn modelId="{C4BE7DB1-B528-4566-8B68-58D2F9BC4224}" type="presParOf" srcId="{C8AC6DBA-842E-4BC2-B52F-F7A187B35EA9}" destId="{479FC6AB-858C-4A4D-805D-9935056272F0}" srcOrd="0" destOrd="0" presId="urn:microsoft.com/office/officeart/2005/8/layout/vList4"/>
    <dgm:cxn modelId="{9869D1B5-F7BD-4258-B366-CF1F36A0B857}" type="presParOf" srcId="{C8AC6DBA-842E-4BC2-B52F-F7A187B35EA9}" destId="{16DD901B-A22A-462C-9C2B-C2EB9869575A}" srcOrd="1" destOrd="0" presId="urn:microsoft.com/office/officeart/2005/8/layout/vList4"/>
    <dgm:cxn modelId="{26028C5E-9E2D-48A4-BDA8-BCE500BC788A}" type="presParOf" srcId="{C8AC6DBA-842E-4BC2-B52F-F7A187B35EA9}" destId="{222B538A-E0FF-4C06-AA03-0A6691F072F0}" srcOrd="2" destOrd="0" presId="urn:microsoft.com/office/officeart/2005/8/layout/vList4"/>
    <dgm:cxn modelId="{118F9408-BC26-43CA-A8AC-50B947709124}" type="presParOf" srcId="{67BF2E31-8C61-4D1A-8BE4-6F97A8D2FB9A}" destId="{38CEA84D-DA5D-4944-9EEF-79C0F1A84F17}" srcOrd="3" destOrd="0" presId="urn:microsoft.com/office/officeart/2005/8/layout/vList4"/>
    <dgm:cxn modelId="{36C5F68A-B1C9-4658-8968-ADED674262B1}" type="presParOf" srcId="{67BF2E31-8C61-4D1A-8BE4-6F97A8D2FB9A}" destId="{0CE9B136-4753-4D5E-9DA0-2BD1C5A311BD}" srcOrd="4" destOrd="0" presId="urn:microsoft.com/office/officeart/2005/8/layout/vList4"/>
    <dgm:cxn modelId="{8375DB7D-0700-43E3-805C-B172F9DFDFAC}" type="presParOf" srcId="{0CE9B136-4753-4D5E-9DA0-2BD1C5A311BD}" destId="{15E5FE27-C7BA-46E6-8FEA-38D27ED596D7}" srcOrd="0" destOrd="0" presId="urn:microsoft.com/office/officeart/2005/8/layout/vList4"/>
    <dgm:cxn modelId="{0BF4C0A9-68C8-4956-9D3F-6FD9D98BCDDA}" type="presParOf" srcId="{0CE9B136-4753-4D5E-9DA0-2BD1C5A311BD}" destId="{F5A6F44B-0156-4A7C-AA0D-1A99A2DE91B7}" srcOrd="1" destOrd="0" presId="urn:microsoft.com/office/officeart/2005/8/layout/vList4"/>
    <dgm:cxn modelId="{D03B286D-50C8-4DEE-ACAE-EEE5EAA77D74}" type="presParOf" srcId="{0CE9B136-4753-4D5E-9DA0-2BD1C5A311BD}" destId="{88B1DD40-78A0-4156-9768-28269F998C04}"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90F6DC-0AD7-4672-9865-406815198E60}" type="doc">
      <dgm:prSet loTypeId="urn:microsoft.com/office/officeart/2005/8/layout/vList4" loCatId="list" qsTypeId="urn:microsoft.com/office/officeart/2005/8/quickstyle/simple1" qsCatId="simple" csTypeId="urn:microsoft.com/office/officeart/2005/8/colors/accent2_2" csCatId="accent2" phldr="1"/>
      <dgm:spPr/>
      <dgm:t>
        <a:bodyPr/>
        <a:lstStyle/>
        <a:p>
          <a:endParaRPr lang="en-GB"/>
        </a:p>
      </dgm:t>
    </dgm:pt>
    <dgm:pt modelId="{845535A7-731E-4F95-B995-AD37B6F91A7D}">
      <dgm:prSet phldrT="[Text]" custT="1"/>
      <dgm:spPr>
        <a:ln>
          <a:noFill/>
        </a:ln>
      </dgm:spPr>
      <dgm:t>
        <a:bodyPr/>
        <a:lstStyle/>
        <a:p>
          <a:r>
            <a:rPr lang="en-GB" sz="1200" b="0" cap="none" spc="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Provides</a:t>
          </a:r>
          <a:r>
            <a:rPr lang="en-GB" sz="1200" b="0" cap="none" spc="0" baseline="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knowledge and skills required to build a holistic understanding of individual learners’ characteristics.</a:t>
          </a:r>
          <a:endParaRPr lang="en-GB" sz="1200" b="0" cap="none" spc="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gm:t>
    </dgm:pt>
    <dgm:pt modelId="{83FF2C7B-8E5B-42DC-A13B-D1372C06DD17}" type="parTrans" cxnId="{19F1F0CA-4B10-4A52-9FD5-39123CEB0B21}">
      <dgm:prSet/>
      <dgm:spPr/>
      <dgm:t>
        <a:bodyPr/>
        <a:lstStyle/>
        <a:p>
          <a:endParaRPr lang="en-GB" sz="1200" b="0" cap="none" spc="0">
            <a:ln w="0"/>
            <a:solidFill>
              <a:srgbClr val="FFFFFF"/>
            </a:solidFill>
            <a:effectLst>
              <a:outerShdw blurRad="38100" dist="19050" dir="2700000" algn="tl" rotWithShape="0">
                <a:schemeClr val="dk1">
                  <a:alpha val="40000"/>
                </a:schemeClr>
              </a:outerShdw>
            </a:effectLst>
          </a:endParaRPr>
        </a:p>
      </dgm:t>
    </dgm:pt>
    <dgm:pt modelId="{93A3756E-5C79-4747-A8AF-9EC82C08CAB2}" type="sibTrans" cxnId="{19F1F0CA-4B10-4A52-9FD5-39123CEB0B21}">
      <dgm:prSet/>
      <dgm:spPr/>
      <dgm:t>
        <a:bodyPr/>
        <a:lstStyle/>
        <a:p>
          <a:endParaRPr lang="en-GB" sz="1200" b="0" cap="none" spc="0">
            <a:ln w="0"/>
            <a:solidFill>
              <a:srgbClr val="FFFFFF"/>
            </a:solidFill>
            <a:effectLst>
              <a:outerShdw blurRad="38100" dist="19050" dir="2700000" algn="tl" rotWithShape="0">
                <a:schemeClr val="dk1">
                  <a:alpha val="40000"/>
                </a:schemeClr>
              </a:outerShdw>
            </a:effectLst>
          </a:endParaRPr>
        </a:p>
      </dgm:t>
    </dgm:pt>
    <dgm:pt modelId="{22C76F0C-693D-4261-B6EE-ED77C2082372}">
      <dgm:prSet phldrT="[Text]" custT="1"/>
      <dgm:spPr>
        <a:ln>
          <a:noFill/>
        </a:ln>
      </dgm:spPr>
      <dgm:t>
        <a:bodyPr/>
        <a:lstStyle/>
        <a:p>
          <a:r>
            <a:rPr lang="en-GB" sz="1200" b="0" cap="none" spc="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Provides clear guidance and strategies to enable practitioners to adapt their teaching, across the age range, to meet the needs of a wider range of learners.</a:t>
          </a:r>
        </a:p>
      </dgm:t>
    </dgm:pt>
    <dgm:pt modelId="{F367D0AE-86C3-42E5-B3E4-08F17974F753}" type="parTrans" cxnId="{6A82AB5A-D3A4-421D-A400-DD45B80ADE22}">
      <dgm:prSet/>
      <dgm:spPr/>
      <dgm:t>
        <a:bodyPr/>
        <a:lstStyle/>
        <a:p>
          <a:endParaRPr lang="en-GB" sz="1200" b="0" cap="none" spc="0">
            <a:ln w="0"/>
            <a:solidFill>
              <a:srgbClr val="FFFFFF"/>
            </a:solidFill>
            <a:effectLst>
              <a:outerShdw blurRad="38100" dist="19050" dir="2700000" algn="tl" rotWithShape="0">
                <a:schemeClr val="dk1">
                  <a:alpha val="40000"/>
                </a:schemeClr>
              </a:outerShdw>
            </a:effectLst>
          </a:endParaRPr>
        </a:p>
      </dgm:t>
    </dgm:pt>
    <dgm:pt modelId="{94BBD88F-3138-461F-8770-7C9238C70353}" type="sibTrans" cxnId="{6A82AB5A-D3A4-421D-A400-DD45B80ADE22}">
      <dgm:prSet/>
      <dgm:spPr/>
      <dgm:t>
        <a:bodyPr/>
        <a:lstStyle/>
        <a:p>
          <a:endParaRPr lang="en-GB" sz="1200" b="0" cap="none" spc="0">
            <a:ln w="0"/>
            <a:solidFill>
              <a:srgbClr val="FFFFFF"/>
            </a:solidFill>
            <a:effectLst>
              <a:outerShdw blurRad="38100" dist="19050" dir="2700000" algn="tl" rotWithShape="0">
                <a:schemeClr val="dk1">
                  <a:alpha val="40000"/>
                </a:schemeClr>
              </a:outerShdw>
            </a:effectLst>
          </a:endParaRPr>
        </a:p>
      </dgm:t>
    </dgm:pt>
    <dgm:pt modelId="{E4F81E2F-1EBD-49BC-ACE2-A1FDA372D201}">
      <dgm:prSet custT="1"/>
      <dgm:spPr>
        <a:ln>
          <a:noFill/>
        </a:ln>
      </dgm:spPr>
      <dgm:t>
        <a:bodyPr/>
        <a:lstStyle/>
        <a:p>
          <a:r>
            <a:rPr lang="en-GB" sz="1200" b="0" cap="none" spc="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Badges and certificates awarded for completion of multiple units.</a:t>
          </a:r>
          <a:endParaRPr lang="en-GB" sz="1200" dirty="0">
            <a:latin typeface="Arial" panose="020B0604020202020204" pitchFamily="34" charset="0"/>
            <a:cs typeface="Arial" panose="020B0604020202020204" pitchFamily="34" charset="0"/>
          </a:endParaRPr>
        </a:p>
      </dgm:t>
    </dgm:pt>
    <dgm:pt modelId="{CCC7984D-1A22-4F2F-A676-51235AD5001F}" type="parTrans" cxnId="{3A019B08-0994-405F-8011-9B96131E0448}">
      <dgm:prSet/>
      <dgm:spPr/>
      <dgm:t>
        <a:bodyPr/>
        <a:lstStyle/>
        <a:p>
          <a:endParaRPr lang="en-GB" sz="1200"/>
        </a:p>
      </dgm:t>
    </dgm:pt>
    <dgm:pt modelId="{5888E00D-4DA3-4D26-92F8-C04B52CC40F9}" type="sibTrans" cxnId="{3A019B08-0994-405F-8011-9B96131E0448}">
      <dgm:prSet/>
      <dgm:spPr/>
      <dgm:t>
        <a:bodyPr/>
        <a:lstStyle/>
        <a:p>
          <a:endParaRPr lang="en-GB" sz="1200"/>
        </a:p>
      </dgm:t>
    </dgm:pt>
    <dgm:pt modelId="{67BF2E31-8C61-4D1A-8BE4-6F97A8D2FB9A}" type="pres">
      <dgm:prSet presAssocID="{D390F6DC-0AD7-4672-9865-406815198E60}" presName="linear" presStyleCnt="0">
        <dgm:presLayoutVars>
          <dgm:dir/>
          <dgm:resizeHandles val="exact"/>
        </dgm:presLayoutVars>
      </dgm:prSet>
      <dgm:spPr/>
    </dgm:pt>
    <dgm:pt modelId="{C6DD358D-B6B9-485A-B852-B4E150508ADB}" type="pres">
      <dgm:prSet presAssocID="{E4F81E2F-1EBD-49BC-ACE2-A1FDA372D201}" presName="comp" presStyleCnt="0"/>
      <dgm:spPr/>
    </dgm:pt>
    <dgm:pt modelId="{F49D7258-4F9B-417E-A4FF-13ACE7EBF5B8}" type="pres">
      <dgm:prSet presAssocID="{E4F81E2F-1EBD-49BC-ACE2-A1FDA372D201}" presName="box" presStyleLbl="node1" presStyleIdx="0" presStyleCnt="3"/>
      <dgm:spPr/>
    </dgm:pt>
    <dgm:pt modelId="{28D0A6A5-7F18-4A57-8193-19CBF73333C0}" type="pres">
      <dgm:prSet presAssocID="{E4F81E2F-1EBD-49BC-ACE2-A1FDA372D201}" presName="img"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000" r="-2000"/>
          </a:stretch>
        </a:blipFill>
        <a:ln>
          <a:noFill/>
        </a:ln>
      </dgm:spPr>
      <dgm:extLst>
        <a:ext uri="{E40237B7-FDA0-4F09-8148-C483321AD2D9}">
          <dgm14:cNvPr xmlns:dgm14="http://schemas.microsoft.com/office/drawing/2010/diagram" id="0" name="" descr="Ribbon with solid fill"/>
        </a:ext>
      </dgm:extLst>
    </dgm:pt>
    <dgm:pt modelId="{12FDD2D7-7F40-4902-887C-E1D0EC925ADC}" type="pres">
      <dgm:prSet presAssocID="{E4F81E2F-1EBD-49BC-ACE2-A1FDA372D201}" presName="text" presStyleLbl="node1" presStyleIdx="0" presStyleCnt="3">
        <dgm:presLayoutVars>
          <dgm:bulletEnabled val="1"/>
        </dgm:presLayoutVars>
      </dgm:prSet>
      <dgm:spPr/>
    </dgm:pt>
    <dgm:pt modelId="{56DFA06E-56D3-4DBF-B0B0-75FC8D2BE9F3}" type="pres">
      <dgm:prSet presAssocID="{5888E00D-4DA3-4D26-92F8-C04B52CC40F9}" presName="spacer" presStyleCnt="0"/>
      <dgm:spPr/>
    </dgm:pt>
    <dgm:pt modelId="{C8AC6DBA-842E-4BC2-B52F-F7A187B35EA9}" type="pres">
      <dgm:prSet presAssocID="{845535A7-731E-4F95-B995-AD37B6F91A7D}" presName="comp" presStyleCnt="0"/>
      <dgm:spPr/>
    </dgm:pt>
    <dgm:pt modelId="{479FC6AB-858C-4A4D-805D-9935056272F0}" type="pres">
      <dgm:prSet presAssocID="{845535A7-731E-4F95-B995-AD37B6F91A7D}" presName="box" presStyleLbl="node1" presStyleIdx="1" presStyleCnt="3"/>
      <dgm:spPr/>
    </dgm:pt>
    <dgm:pt modelId="{16DD901B-A22A-462C-9C2B-C2EB9869575A}" type="pres">
      <dgm:prSet presAssocID="{845535A7-731E-4F95-B995-AD37B6F91A7D}" presName="img"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000" r="-2000"/>
          </a:stretch>
        </a:blipFill>
        <a:ln>
          <a:noFill/>
        </a:ln>
      </dgm:spPr>
      <dgm:extLst>
        <a:ext uri="{E40237B7-FDA0-4F09-8148-C483321AD2D9}">
          <dgm14:cNvPr xmlns:dgm14="http://schemas.microsoft.com/office/drawing/2010/diagram" id="0" name="" descr="Person with idea with solid fill"/>
        </a:ext>
      </dgm:extLst>
    </dgm:pt>
    <dgm:pt modelId="{222B538A-E0FF-4C06-AA03-0A6691F072F0}" type="pres">
      <dgm:prSet presAssocID="{845535A7-731E-4F95-B995-AD37B6F91A7D}" presName="text" presStyleLbl="node1" presStyleIdx="1" presStyleCnt="3">
        <dgm:presLayoutVars>
          <dgm:bulletEnabled val="1"/>
        </dgm:presLayoutVars>
      </dgm:prSet>
      <dgm:spPr/>
    </dgm:pt>
    <dgm:pt modelId="{38CEA84D-DA5D-4944-9EEF-79C0F1A84F17}" type="pres">
      <dgm:prSet presAssocID="{93A3756E-5C79-4747-A8AF-9EC82C08CAB2}" presName="spacer" presStyleCnt="0"/>
      <dgm:spPr/>
    </dgm:pt>
    <dgm:pt modelId="{C3240F12-5401-4870-9847-D16F7DD46389}" type="pres">
      <dgm:prSet presAssocID="{22C76F0C-693D-4261-B6EE-ED77C2082372}" presName="comp" presStyleCnt="0"/>
      <dgm:spPr/>
    </dgm:pt>
    <dgm:pt modelId="{0B4A3FCD-5A05-4037-B525-4B88E24E0638}" type="pres">
      <dgm:prSet presAssocID="{22C76F0C-693D-4261-B6EE-ED77C2082372}" presName="box" presStyleLbl="node1" presStyleIdx="2" presStyleCnt="3"/>
      <dgm:spPr/>
    </dgm:pt>
    <dgm:pt modelId="{194D5863-BE0B-49AD-9C1E-202EC2586050}" type="pres">
      <dgm:prSet presAssocID="{22C76F0C-693D-4261-B6EE-ED77C2082372}" presName="img"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000" r="-2000"/>
          </a:stretch>
        </a:blipFill>
        <a:ln>
          <a:noFill/>
        </a:ln>
      </dgm:spPr>
      <dgm:extLst>
        <a:ext uri="{E40237B7-FDA0-4F09-8148-C483321AD2D9}">
          <dgm14:cNvPr xmlns:dgm14="http://schemas.microsoft.com/office/drawing/2010/diagram" id="0" name="" descr="Classroom with solid fill"/>
        </a:ext>
      </dgm:extLst>
    </dgm:pt>
    <dgm:pt modelId="{78B7EA36-C1C9-4838-96D7-4FDCD2F2B518}" type="pres">
      <dgm:prSet presAssocID="{22C76F0C-693D-4261-B6EE-ED77C2082372}" presName="text" presStyleLbl="node1" presStyleIdx="2" presStyleCnt="3">
        <dgm:presLayoutVars>
          <dgm:bulletEnabled val="1"/>
        </dgm:presLayoutVars>
      </dgm:prSet>
      <dgm:spPr/>
    </dgm:pt>
  </dgm:ptLst>
  <dgm:cxnLst>
    <dgm:cxn modelId="{3A019B08-0994-405F-8011-9B96131E0448}" srcId="{D390F6DC-0AD7-4672-9865-406815198E60}" destId="{E4F81E2F-1EBD-49BC-ACE2-A1FDA372D201}" srcOrd="0" destOrd="0" parTransId="{CCC7984D-1A22-4F2F-A676-51235AD5001F}" sibTransId="{5888E00D-4DA3-4D26-92F8-C04B52CC40F9}"/>
    <dgm:cxn modelId="{2E8FBA15-DABB-4858-9C67-896F51405A4D}" type="presOf" srcId="{22C76F0C-693D-4261-B6EE-ED77C2082372}" destId="{78B7EA36-C1C9-4838-96D7-4FDCD2F2B518}" srcOrd="1" destOrd="0" presId="urn:microsoft.com/office/officeart/2005/8/layout/vList4"/>
    <dgm:cxn modelId="{F7D30330-36BB-408C-BF26-479D3B843246}" type="presOf" srcId="{E4F81E2F-1EBD-49BC-ACE2-A1FDA372D201}" destId="{12FDD2D7-7F40-4902-887C-E1D0EC925ADC}" srcOrd="1" destOrd="0" presId="urn:microsoft.com/office/officeart/2005/8/layout/vList4"/>
    <dgm:cxn modelId="{87E4AA44-68CD-4FE9-8295-D5E9AEC53F1A}" type="presOf" srcId="{845535A7-731E-4F95-B995-AD37B6F91A7D}" destId="{222B538A-E0FF-4C06-AA03-0A6691F072F0}" srcOrd="1" destOrd="0" presId="urn:microsoft.com/office/officeart/2005/8/layout/vList4"/>
    <dgm:cxn modelId="{5DCA874F-5A96-454F-BB3C-26F1AA3D70DB}" type="presOf" srcId="{845535A7-731E-4F95-B995-AD37B6F91A7D}" destId="{479FC6AB-858C-4A4D-805D-9935056272F0}" srcOrd="0" destOrd="0" presId="urn:microsoft.com/office/officeart/2005/8/layout/vList4"/>
    <dgm:cxn modelId="{EC832B52-0541-46B4-B298-676747935B95}" type="presOf" srcId="{22C76F0C-693D-4261-B6EE-ED77C2082372}" destId="{0B4A3FCD-5A05-4037-B525-4B88E24E0638}" srcOrd="0" destOrd="0" presId="urn:microsoft.com/office/officeart/2005/8/layout/vList4"/>
    <dgm:cxn modelId="{BE83C858-5D1C-4940-8A43-0CB981CEB2A9}" type="presOf" srcId="{D390F6DC-0AD7-4672-9865-406815198E60}" destId="{67BF2E31-8C61-4D1A-8BE4-6F97A8D2FB9A}" srcOrd="0" destOrd="0" presId="urn:microsoft.com/office/officeart/2005/8/layout/vList4"/>
    <dgm:cxn modelId="{6A82AB5A-D3A4-421D-A400-DD45B80ADE22}" srcId="{D390F6DC-0AD7-4672-9865-406815198E60}" destId="{22C76F0C-693D-4261-B6EE-ED77C2082372}" srcOrd="2" destOrd="0" parTransId="{F367D0AE-86C3-42E5-B3E4-08F17974F753}" sibTransId="{94BBD88F-3138-461F-8770-7C9238C70353}"/>
    <dgm:cxn modelId="{B4109181-F015-4C81-95EC-BA5704EFDA3F}" type="presOf" srcId="{E4F81E2F-1EBD-49BC-ACE2-A1FDA372D201}" destId="{F49D7258-4F9B-417E-A4FF-13ACE7EBF5B8}" srcOrd="0" destOrd="0" presId="urn:microsoft.com/office/officeart/2005/8/layout/vList4"/>
    <dgm:cxn modelId="{19F1F0CA-4B10-4A52-9FD5-39123CEB0B21}" srcId="{D390F6DC-0AD7-4672-9865-406815198E60}" destId="{845535A7-731E-4F95-B995-AD37B6F91A7D}" srcOrd="1" destOrd="0" parTransId="{83FF2C7B-8E5B-42DC-A13B-D1372C06DD17}" sibTransId="{93A3756E-5C79-4747-A8AF-9EC82C08CAB2}"/>
    <dgm:cxn modelId="{D257FA74-CEFF-45F9-A8AD-019D2B0ECCA0}" type="presParOf" srcId="{67BF2E31-8C61-4D1A-8BE4-6F97A8D2FB9A}" destId="{C6DD358D-B6B9-485A-B852-B4E150508ADB}" srcOrd="0" destOrd="0" presId="urn:microsoft.com/office/officeart/2005/8/layout/vList4"/>
    <dgm:cxn modelId="{BF8D5C7F-A51A-421D-988B-032622BA8D7B}" type="presParOf" srcId="{C6DD358D-B6B9-485A-B852-B4E150508ADB}" destId="{F49D7258-4F9B-417E-A4FF-13ACE7EBF5B8}" srcOrd="0" destOrd="0" presId="urn:microsoft.com/office/officeart/2005/8/layout/vList4"/>
    <dgm:cxn modelId="{152865A9-52A2-4797-8678-E5AE36EADFCF}" type="presParOf" srcId="{C6DD358D-B6B9-485A-B852-B4E150508ADB}" destId="{28D0A6A5-7F18-4A57-8193-19CBF73333C0}" srcOrd="1" destOrd="0" presId="urn:microsoft.com/office/officeart/2005/8/layout/vList4"/>
    <dgm:cxn modelId="{7DD2E857-C329-4380-A4B7-905CFE096DFB}" type="presParOf" srcId="{C6DD358D-B6B9-485A-B852-B4E150508ADB}" destId="{12FDD2D7-7F40-4902-887C-E1D0EC925ADC}" srcOrd="2" destOrd="0" presId="urn:microsoft.com/office/officeart/2005/8/layout/vList4"/>
    <dgm:cxn modelId="{61A22E7D-7AC3-44B7-AFD7-05ADF794DCBB}" type="presParOf" srcId="{67BF2E31-8C61-4D1A-8BE4-6F97A8D2FB9A}" destId="{56DFA06E-56D3-4DBF-B0B0-75FC8D2BE9F3}" srcOrd="1" destOrd="0" presId="urn:microsoft.com/office/officeart/2005/8/layout/vList4"/>
    <dgm:cxn modelId="{B59E533D-1E14-4522-BB58-EE9C3F7F780B}" type="presParOf" srcId="{67BF2E31-8C61-4D1A-8BE4-6F97A8D2FB9A}" destId="{C8AC6DBA-842E-4BC2-B52F-F7A187B35EA9}" srcOrd="2" destOrd="0" presId="urn:microsoft.com/office/officeart/2005/8/layout/vList4"/>
    <dgm:cxn modelId="{89CAACE6-66B1-46C3-A62E-4F07AF8E24FD}" type="presParOf" srcId="{C8AC6DBA-842E-4BC2-B52F-F7A187B35EA9}" destId="{479FC6AB-858C-4A4D-805D-9935056272F0}" srcOrd="0" destOrd="0" presId="urn:microsoft.com/office/officeart/2005/8/layout/vList4"/>
    <dgm:cxn modelId="{5330A7FB-AC05-4292-9527-9D8189BADFB6}" type="presParOf" srcId="{C8AC6DBA-842E-4BC2-B52F-F7A187B35EA9}" destId="{16DD901B-A22A-462C-9C2B-C2EB9869575A}" srcOrd="1" destOrd="0" presId="urn:microsoft.com/office/officeart/2005/8/layout/vList4"/>
    <dgm:cxn modelId="{06F79833-9595-428E-BF28-E7FD11188707}" type="presParOf" srcId="{C8AC6DBA-842E-4BC2-B52F-F7A187B35EA9}" destId="{222B538A-E0FF-4C06-AA03-0A6691F072F0}" srcOrd="2" destOrd="0" presId="urn:microsoft.com/office/officeart/2005/8/layout/vList4"/>
    <dgm:cxn modelId="{5AB650F9-45DF-420B-9603-C12B78DFC195}" type="presParOf" srcId="{67BF2E31-8C61-4D1A-8BE4-6F97A8D2FB9A}" destId="{38CEA84D-DA5D-4944-9EEF-79C0F1A84F17}" srcOrd="3" destOrd="0" presId="urn:microsoft.com/office/officeart/2005/8/layout/vList4"/>
    <dgm:cxn modelId="{E9430F1A-ECB4-4F5C-858D-A956036845EB}" type="presParOf" srcId="{67BF2E31-8C61-4D1A-8BE4-6F97A8D2FB9A}" destId="{C3240F12-5401-4870-9847-D16F7DD46389}" srcOrd="4" destOrd="0" presId="urn:microsoft.com/office/officeart/2005/8/layout/vList4"/>
    <dgm:cxn modelId="{BA05244A-BD95-40C1-B757-0C20A794E08F}" type="presParOf" srcId="{C3240F12-5401-4870-9847-D16F7DD46389}" destId="{0B4A3FCD-5A05-4037-B525-4B88E24E0638}" srcOrd="0" destOrd="0" presId="urn:microsoft.com/office/officeart/2005/8/layout/vList4"/>
    <dgm:cxn modelId="{96BABD79-A715-4498-8416-A7136DDD2CE3}" type="presParOf" srcId="{C3240F12-5401-4870-9847-D16F7DD46389}" destId="{194D5863-BE0B-49AD-9C1E-202EC2586050}" srcOrd="1" destOrd="0" presId="urn:microsoft.com/office/officeart/2005/8/layout/vList4"/>
    <dgm:cxn modelId="{CEF3CF6D-4CAA-4844-9850-A089BC82435D}" type="presParOf" srcId="{C3240F12-5401-4870-9847-D16F7DD46389}" destId="{78B7EA36-C1C9-4838-96D7-4FDCD2F2B518}" srcOrd="2" destOrd="0" presId="urn:microsoft.com/office/officeart/2005/8/layout/vList4"/>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A3FCD-5A05-4037-B525-4B88E24E0638}">
      <dsp:nvSpPr>
        <dsp:cNvPr id="0" name=""/>
        <dsp:cNvSpPr/>
      </dsp:nvSpPr>
      <dsp:spPr>
        <a:xfrm>
          <a:off x="0" y="0"/>
          <a:ext cx="3835023" cy="798280"/>
        </a:xfrm>
        <a:prstGeom prst="roundRect">
          <a:avLst>
            <a:gd name="adj" fmla="val 10000"/>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0" kern="1200" cap="none" spc="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Explore some of the most commonly observed barriers to learning, regardless of age, label or area of need.</a:t>
          </a:r>
        </a:p>
      </dsp:txBody>
      <dsp:txXfrm>
        <a:off x="846832" y="0"/>
        <a:ext cx="2988190" cy="798280"/>
      </dsp:txXfrm>
    </dsp:sp>
    <dsp:sp modelId="{194D5863-BE0B-49AD-9C1E-202EC2586050}">
      <dsp:nvSpPr>
        <dsp:cNvPr id="0" name=""/>
        <dsp:cNvSpPr/>
      </dsp:nvSpPr>
      <dsp:spPr>
        <a:xfrm>
          <a:off x="79828" y="79828"/>
          <a:ext cx="767004" cy="638624"/>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000" r="-2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479FC6AB-858C-4A4D-805D-9935056272F0}">
      <dsp:nvSpPr>
        <dsp:cNvPr id="0" name=""/>
        <dsp:cNvSpPr/>
      </dsp:nvSpPr>
      <dsp:spPr>
        <a:xfrm>
          <a:off x="0" y="878107"/>
          <a:ext cx="3835023" cy="798280"/>
        </a:xfrm>
        <a:prstGeom prst="roundRect">
          <a:avLst>
            <a:gd name="adj" fmla="val 10000"/>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0" kern="1200" cap="none" spc="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Developed in partnership with young people, specialists and mainstream practitioners.</a:t>
          </a:r>
        </a:p>
      </dsp:txBody>
      <dsp:txXfrm>
        <a:off x="846832" y="878107"/>
        <a:ext cx="2988190" cy="798280"/>
      </dsp:txXfrm>
    </dsp:sp>
    <dsp:sp modelId="{16DD901B-A22A-462C-9C2B-C2EB9869575A}">
      <dsp:nvSpPr>
        <dsp:cNvPr id="0" name=""/>
        <dsp:cNvSpPr/>
      </dsp:nvSpPr>
      <dsp:spPr>
        <a:xfrm>
          <a:off x="79828" y="957935"/>
          <a:ext cx="767004" cy="638624"/>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000" r="-2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15E5FE27-C7BA-46E6-8FEA-38D27ED596D7}">
      <dsp:nvSpPr>
        <dsp:cNvPr id="0" name=""/>
        <dsp:cNvSpPr/>
      </dsp:nvSpPr>
      <dsp:spPr>
        <a:xfrm>
          <a:off x="0" y="1756216"/>
          <a:ext cx="3835023" cy="798280"/>
        </a:xfrm>
        <a:prstGeom prst="roundRect">
          <a:avLst>
            <a:gd name="adj" fmla="val 10000"/>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0" kern="1200" cap="none" spc="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Each unit can be completed in under an hour.  No need to complete units in a single session – progress is saved.</a:t>
          </a:r>
        </a:p>
      </dsp:txBody>
      <dsp:txXfrm>
        <a:off x="846832" y="1756216"/>
        <a:ext cx="2988190" cy="798280"/>
      </dsp:txXfrm>
    </dsp:sp>
    <dsp:sp modelId="{F5A6F44B-0156-4A7C-AA0D-1A99A2DE91B7}">
      <dsp:nvSpPr>
        <dsp:cNvPr id="0" name=""/>
        <dsp:cNvSpPr/>
      </dsp:nvSpPr>
      <dsp:spPr>
        <a:xfrm>
          <a:off x="79828" y="1836044"/>
          <a:ext cx="767004" cy="638624"/>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000" r="-2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D7258-4F9B-417E-A4FF-13ACE7EBF5B8}">
      <dsp:nvSpPr>
        <dsp:cNvPr id="0" name=""/>
        <dsp:cNvSpPr/>
      </dsp:nvSpPr>
      <dsp:spPr>
        <a:xfrm>
          <a:off x="0" y="0"/>
          <a:ext cx="3835023" cy="798280"/>
        </a:xfrm>
        <a:prstGeom prst="roundRect">
          <a:avLst>
            <a:gd name="adj" fmla="val 10000"/>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0" kern="1200" cap="none" spc="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Badges and certificates awarded for completion of multiple units.</a:t>
          </a:r>
          <a:endParaRPr lang="en-GB" sz="1200" kern="1200" dirty="0">
            <a:latin typeface="Arial" panose="020B0604020202020204" pitchFamily="34" charset="0"/>
            <a:cs typeface="Arial" panose="020B0604020202020204" pitchFamily="34" charset="0"/>
          </a:endParaRPr>
        </a:p>
      </dsp:txBody>
      <dsp:txXfrm>
        <a:off x="846832" y="0"/>
        <a:ext cx="2988190" cy="798280"/>
      </dsp:txXfrm>
    </dsp:sp>
    <dsp:sp modelId="{28D0A6A5-7F18-4A57-8193-19CBF73333C0}">
      <dsp:nvSpPr>
        <dsp:cNvPr id="0" name=""/>
        <dsp:cNvSpPr/>
      </dsp:nvSpPr>
      <dsp:spPr>
        <a:xfrm>
          <a:off x="79828" y="79828"/>
          <a:ext cx="767004" cy="638624"/>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000" r="-2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479FC6AB-858C-4A4D-805D-9935056272F0}">
      <dsp:nvSpPr>
        <dsp:cNvPr id="0" name=""/>
        <dsp:cNvSpPr/>
      </dsp:nvSpPr>
      <dsp:spPr>
        <a:xfrm>
          <a:off x="0" y="878107"/>
          <a:ext cx="3835023" cy="798280"/>
        </a:xfrm>
        <a:prstGeom prst="roundRect">
          <a:avLst>
            <a:gd name="adj" fmla="val 10000"/>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0" kern="1200" cap="none" spc="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Provides</a:t>
          </a:r>
          <a:r>
            <a:rPr lang="en-GB" sz="1200" b="0" kern="1200" cap="none" spc="0" baseline="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knowledge and skills required to build a holistic understanding of individual learners’ characteristics.</a:t>
          </a:r>
          <a:endParaRPr lang="en-GB" sz="1200" b="0" kern="1200" cap="none" spc="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sp:txBody>
      <dsp:txXfrm>
        <a:off x="846832" y="878107"/>
        <a:ext cx="2988190" cy="798280"/>
      </dsp:txXfrm>
    </dsp:sp>
    <dsp:sp modelId="{16DD901B-A22A-462C-9C2B-C2EB9869575A}">
      <dsp:nvSpPr>
        <dsp:cNvPr id="0" name=""/>
        <dsp:cNvSpPr/>
      </dsp:nvSpPr>
      <dsp:spPr>
        <a:xfrm>
          <a:off x="79828" y="957935"/>
          <a:ext cx="767004" cy="638624"/>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000" r="-2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0B4A3FCD-5A05-4037-B525-4B88E24E0638}">
      <dsp:nvSpPr>
        <dsp:cNvPr id="0" name=""/>
        <dsp:cNvSpPr/>
      </dsp:nvSpPr>
      <dsp:spPr>
        <a:xfrm>
          <a:off x="0" y="1756216"/>
          <a:ext cx="3835023" cy="798280"/>
        </a:xfrm>
        <a:prstGeom prst="roundRect">
          <a:avLst>
            <a:gd name="adj" fmla="val 10000"/>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0" kern="1200" cap="none" spc="0" dirty="0">
              <a:ln w="0"/>
              <a:solidFill>
                <a:srgbClr val="FFFFFF"/>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Provides clear guidance and strategies to enable practitioners to adapt their teaching, across the age range, to meet the needs of a wider range of learners.</a:t>
          </a:r>
        </a:p>
      </dsp:txBody>
      <dsp:txXfrm>
        <a:off x="846832" y="1756216"/>
        <a:ext cx="2988190" cy="798280"/>
      </dsp:txXfrm>
    </dsp:sp>
    <dsp:sp modelId="{194D5863-BE0B-49AD-9C1E-202EC2586050}">
      <dsp:nvSpPr>
        <dsp:cNvPr id="0" name=""/>
        <dsp:cNvSpPr/>
      </dsp:nvSpPr>
      <dsp:spPr>
        <a:xfrm>
          <a:off x="79828" y="1836044"/>
          <a:ext cx="767004" cy="638624"/>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000" r="-2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7A63B-791D-4E28-94FA-1F8D3AB46E0B}" type="datetimeFigureOut">
              <a:rPr lang="en-GB" smtClean="0"/>
              <a:t>22/11/2025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A3B7A0-F991-4B83-81FD-6539823E5311}" type="slidenum">
              <a:rPr lang="en-GB" smtClean="0"/>
              <a:t>‹#›</a:t>
            </a:fld>
            <a:endParaRPr lang="en-GB"/>
          </a:p>
        </p:txBody>
      </p:sp>
    </p:spTree>
    <p:extLst>
      <p:ext uri="{BB962C8B-B14F-4D97-AF65-F5344CB8AC3E}">
        <p14:creationId xmlns:p14="http://schemas.microsoft.com/office/powerpoint/2010/main" val="2947181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holeschoolsend.org.uk/autism-awareness-and-inclus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22438" y="606425"/>
            <a:ext cx="5384800" cy="3028950"/>
          </a:xfrm>
        </p:spPr>
      </p:sp>
      <p:sp>
        <p:nvSpPr>
          <p:cNvPr id="3" name="Notes Placeholder 2"/>
          <p:cNvSpPr>
            <a:spLocks noGrp="1"/>
          </p:cNvSpPr>
          <p:nvPr>
            <p:ph type="body" idx="1"/>
          </p:nvPr>
        </p:nvSpPr>
        <p:spPr/>
        <p:txBody>
          <a:bodyPr/>
          <a:lstStyle/>
          <a:p>
            <a:r>
              <a:rPr lang="en-GB" dirty="0"/>
              <a:t>Welcome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574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D7DEA9-C29A-4C85-BC47-50BC380F86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9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
            </a:r>
            <a:r>
              <a:rPr lang="en-US" baseline="0"/>
              <a:t> SEND Workforce Development project continues to be accessed by staff in schools across Lincolnshire.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7530-7A66-0C4B-8A0C-42BFE1DEF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52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 these modules are live and available to</a:t>
            </a:r>
            <a:r>
              <a:rPr lang="en-US" baseline="0"/>
              <a:t> access</a:t>
            </a:r>
            <a:r>
              <a:rPr lang="en-US"/>
              <a:t>.</a:t>
            </a:r>
            <a:r>
              <a:rPr lang="en-US" baseline="0"/>
              <a:t> If any staff need support, they can contact us through the QR code and a member of the team will get in touch.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7530-7A66-0C4B-8A0C-42BFE1DEF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74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Next stage of the project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7530-7A66-0C4B-8A0C-42BFE1DEF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634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A reminder that any member of staff who has an account on the Lincolnshire Safeguarding Children Partnership platform, should be able to see and access all of the modules that have gone live when they sign into the platform.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7530-7A66-0C4B-8A0C-42BFE1DEF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907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Induction Tier modules are available to parents for free. If you would like a flyer about the content that you can send to parents and </a:t>
            </a:r>
            <a:r>
              <a:rPr lang="en-US" baseline="0" err="1"/>
              <a:t>carers</a:t>
            </a:r>
            <a:r>
              <a:rPr lang="en-US" baseline="0"/>
              <a:t>, please contact Chris on the email address at the bottom of the slide. We are really looking to promote this content to as many parents as possible.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7530-7A66-0C4B-8A0C-42BFE1DEF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69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You can pick and choose the modules most relevant to your staff and school. Here are some examples of how schools have used the modules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7530-7A66-0C4B-8A0C-42BFE1DEF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907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2238-D06B-15C1-8EBA-EBD9A7C06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CD36E-01B9-AADD-0D27-914F1F92B6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7FEEE7-E748-4CD5-6F6E-81035F3205D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6C3F5AC-145E-8C38-89DE-C8AC20B4C2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9A93B-E2D4-45F2-9459-B5C2CA47F8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7778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36141-97BE-3AD0-2D9F-7EF485462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82714-96C3-DCAD-2CC0-E0FDCCE30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110C8-114F-4913-AFC5-103A90E2C6E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AF8FE04-7CD1-075A-9A39-7A0E183404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9A93B-E2D4-45F2-9459-B5C2CA47F8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4719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0AC15-9AF4-A5AE-2E1D-37BF31A54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5A1C1-E496-0B87-17AE-007A45CCA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3246D-E34B-BB71-89A8-33B59D1DD84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4CF3AB-261E-E10E-1B77-2326EA2BDE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9A93B-E2D4-45F2-9459-B5C2CA47F8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4297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826492" cy="404756"/>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002342" y="1"/>
            <a:ext cx="3826492" cy="404756"/>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1722438" y="606425"/>
            <a:ext cx="5384800" cy="302895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883037" y="3837688"/>
            <a:ext cx="7064293" cy="3637184"/>
          </a:xfrm>
          <a:prstGeom prst="rect">
            <a:avLst/>
          </a:prstGeom>
        </p:spPr>
        <p:txBody>
          <a:bodyPr vert="horz" lIns="91440" tIns="45720" rIns="91440" bIns="45720" rtlCol="0"/>
          <a:lstStyle/>
          <a:p>
            <a:r>
              <a:rPr lang="en-US"/>
              <a:t>Our first cohort is underway – 57 participants in total </a:t>
            </a:r>
          </a:p>
          <a:p>
            <a:endParaRPr lang="en-US"/>
          </a:p>
          <a:p>
            <a:r>
              <a:rPr lang="en-US"/>
              <a:t>Unsure as to whether there is going to be further funding for this </a:t>
            </a:r>
            <a:r>
              <a:rPr lang="en-US" err="1"/>
              <a:t>programme</a:t>
            </a:r>
            <a:r>
              <a:rPr lang="en-US"/>
              <a:t> – we suspect there will be as this is mandatory.</a:t>
            </a:r>
          </a:p>
          <a:p>
            <a:endParaRPr lang="en-US"/>
          </a:p>
          <a:p>
            <a:r>
              <a:rPr lang="en-US"/>
              <a:t>The next cohort is due to run in April 2025 IF the DfE decide to continue on a two cohort a year model moving forwards.</a:t>
            </a:r>
          </a:p>
          <a:p>
            <a:endParaRPr lang="en-US"/>
          </a:p>
          <a:p>
            <a:r>
              <a:rPr lang="en-US"/>
              <a:t>We will make everyone aware when the DfE registration platform opens but in the meantime you can submit an EOI using the QR code which will give us your name and contact details – we will then be able to contact you directly once we know that registration is open – this will give you more of a chance of getting a funded place.</a:t>
            </a:r>
          </a:p>
        </p:txBody>
      </p:sp>
      <p:sp>
        <p:nvSpPr>
          <p:cNvPr id="6" name="Footer Placeholder 5"/>
          <p:cNvSpPr>
            <a:spLocks noGrp="1"/>
          </p:cNvSpPr>
          <p:nvPr>
            <p:ph type="ftr" sz="quarter" idx="4"/>
          </p:nvPr>
        </p:nvSpPr>
        <p:spPr>
          <a:xfrm>
            <a:off x="1" y="7675375"/>
            <a:ext cx="3826492" cy="40288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002342" y="7675375"/>
            <a:ext cx="3826492" cy="40288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42940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BDF2C-0716-5BCE-FD31-D04E6A68E3C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DDCFCA-0F94-C6E8-00D7-20B2B259D561}"/>
              </a:ext>
            </a:extLst>
          </p:cNvPr>
          <p:cNvSpPr>
            <a:spLocks noGrp="1"/>
          </p:cNvSpPr>
          <p:nvPr>
            <p:ph type="hdr" sz="quarter"/>
          </p:nvPr>
        </p:nvSpPr>
        <p:spPr>
          <a:xfrm>
            <a:off x="1" y="1"/>
            <a:ext cx="3826492" cy="404756"/>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A895AC81-6DFD-200B-12A2-505BD140E9E5}"/>
              </a:ext>
            </a:extLst>
          </p:cNvPr>
          <p:cNvSpPr>
            <a:spLocks noGrp="1"/>
          </p:cNvSpPr>
          <p:nvPr>
            <p:ph type="dt" idx="1"/>
          </p:nvPr>
        </p:nvSpPr>
        <p:spPr>
          <a:xfrm>
            <a:off x="5002342" y="1"/>
            <a:ext cx="3826492" cy="404756"/>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8CAAA905-2000-5FC1-F479-5D330B301D2A}"/>
              </a:ext>
            </a:extLst>
          </p:cNvPr>
          <p:cNvSpPr>
            <a:spLocks noGrp="1" noRot="1" noChangeAspect="1"/>
          </p:cNvSpPr>
          <p:nvPr>
            <p:ph type="sldImg" idx="2"/>
          </p:nvPr>
        </p:nvSpPr>
        <p:spPr>
          <a:xfrm>
            <a:off x="1722438" y="606425"/>
            <a:ext cx="5384800" cy="302895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82F867D-8129-0816-381C-3D9E7C0A60BA}"/>
              </a:ext>
            </a:extLst>
          </p:cNvPr>
          <p:cNvSpPr>
            <a:spLocks noGrp="1"/>
          </p:cNvSpPr>
          <p:nvPr>
            <p:ph type="body" sz="quarter" idx="3"/>
          </p:nvPr>
        </p:nvSpPr>
        <p:spPr>
          <a:xfrm>
            <a:off x="883037" y="3837688"/>
            <a:ext cx="7064293" cy="3637184"/>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83BD1CD6-4078-1294-F6F2-AA25502B5F7D}"/>
              </a:ext>
            </a:extLst>
          </p:cNvPr>
          <p:cNvSpPr>
            <a:spLocks noGrp="1"/>
          </p:cNvSpPr>
          <p:nvPr>
            <p:ph type="ftr" sz="quarter" idx="4"/>
          </p:nvPr>
        </p:nvSpPr>
        <p:spPr>
          <a:xfrm>
            <a:off x="1" y="7675375"/>
            <a:ext cx="3826492" cy="40288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7900998D-BF20-5B38-C412-82859EA4670C}"/>
              </a:ext>
            </a:extLst>
          </p:cNvPr>
          <p:cNvSpPr>
            <a:spLocks noGrp="1"/>
          </p:cNvSpPr>
          <p:nvPr>
            <p:ph type="sldNum" sz="quarter" idx="5"/>
          </p:nvPr>
        </p:nvSpPr>
        <p:spPr>
          <a:xfrm>
            <a:off x="5002342" y="7675375"/>
            <a:ext cx="3826492" cy="40288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309697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Highlight strategic partners – ETF &amp; delivery partners - AET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14C9E8-22EA-4C98-A0E6-23F1FC92C88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041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20 minute interactive CPD units which are free once you register with Whole School SEND. </a:t>
            </a:r>
          </a:p>
        </p:txBody>
      </p:sp>
    </p:spTree>
    <p:extLst>
      <p:ext uri="{BB962C8B-B14F-4D97-AF65-F5344CB8AC3E}">
        <p14:creationId xmlns:p14="http://schemas.microsoft.com/office/powerpoint/2010/main" val="3585414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0AF31-1164-BAD2-7F2A-66A9CE14A9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77463-DFB7-F4F0-2F71-5A6A67C70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7892F-C0B8-66BA-5B79-B133D18AB23F}"/>
              </a:ext>
            </a:extLst>
          </p:cNvPr>
          <p:cNvSpPr>
            <a:spLocks noGrp="1"/>
          </p:cNvSpPr>
          <p:nvPr>
            <p:ph type="body" idx="1"/>
          </p:nvPr>
        </p:nvSpPr>
        <p:spPr/>
        <p:txBody>
          <a:bodyPr/>
          <a:lstStyle/>
          <a:p>
            <a:r>
              <a:rPr lang="en-GB" dirty="0"/>
              <a:t>NEW train the trainer programme. </a:t>
            </a:r>
          </a:p>
          <a:p>
            <a:endParaRPr lang="en-GB" dirty="0"/>
          </a:p>
          <a:p>
            <a:r>
              <a:rPr lang="en-GB" dirty="0"/>
              <a:t>Details from the website about it; </a:t>
            </a:r>
          </a:p>
          <a:p>
            <a:endParaRPr lang="en-GB" dirty="0"/>
          </a:p>
          <a:p>
            <a:r>
              <a:rPr lang="en-GB" sz="1200" b="0" i="0" kern="1200" dirty="0" err="1">
                <a:solidFill>
                  <a:schemeClr val="tx1"/>
                </a:solidFill>
                <a:effectLst/>
                <a:latin typeface="+mn-lt"/>
                <a:ea typeface="+mn-ea"/>
                <a:cs typeface="+mn-cs"/>
              </a:rPr>
              <a:t>ur</a:t>
            </a:r>
            <a:r>
              <a:rPr lang="en-GB" sz="1200" b="0" i="0" kern="1200" dirty="0">
                <a:solidFill>
                  <a:schemeClr val="tx1"/>
                </a:solidFill>
                <a:effectLst/>
                <a:latin typeface="+mn-lt"/>
                <a:ea typeface="+mn-ea"/>
                <a:cs typeface="+mn-cs"/>
              </a:rPr>
              <a:t> DfE-funded 'Train the Trainer' packages are designed for leaders, SENCOs, and inclusion teams who want to deliver high-quality, evidence-based autism training to staff — with clarity, confidence, and minimal preparation time.</a:t>
            </a:r>
          </a:p>
          <a:p>
            <a:r>
              <a:rPr lang="en-GB" sz="1200" b="0" i="0" kern="1200" dirty="0">
                <a:solidFill>
                  <a:schemeClr val="tx1"/>
                </a:solidFill>
                <a:effectLst/>
                <a:latin typeface="+mn-lt"/>
                <a:ea typeface="+mn-ea"/>
                <a:cs typeface="+mn-cs"/>
              </a:rPr>
              <a:t>We know that the most effective training comes from people who understand their own setting. That’s why our packages give you the tools to deliver it yourself — with everything you need to lead quality-assured sessions tailored to your setting.</a:t>
            </a:r>
          </a:p>
          <a:p>
            <a:r>
              <a:rPr lang="en-GB" sz="1200" b="0" i="0" kern="1200" dirty="0">
                <a:solidFill>
                  <a:schemeClr val="tx1"/>
                </a:solidFill>
                <a:effectLst/>
                <a:latin typeface="+mn-lt"/>
                <a:ea typeface="+mn-ea"/>
                <a:cs typeface="+mn-cs"/>
              </a:rPr>
              <a:t>They're designed to be:</a:t>
            </a:r>
          </a:p>
          <a:p>
            <a:r>
              <a:rPr lang="en-GB" sz="1200" b="1" i="0" kern="1200" dirty="0">
                <a:solidFill>
                  <a:schemeClr val="tx1"/>
                </a:solidFill>
                <a:effectLst/>
                <a:latin typeface="+mn-lt"/>
                <a:ea typeface="+mn-ea"/>
                <a:cs typeface="+mn-cs"/>
              </a:rPr>
              <a:t>Relevant</a:t>
            </a:r>
            <a:r>
              <a:rPr lang="en-GB" sz="1200" b="0" i="0" kern="1200" dirty="0">
                <a:solidFill>
                  <a:schemeClr val="tx1"/>
                </a:solidFill>
                <a:effectLst/>
                <a:latin typeface="+mn-lt"/>
                <a:ea typeface="+mn-ea"/>
                <a:cs typeface="+mn-cs"/>
              </a:rPr>
              <a:t> – easily tailored to your setting’s context</a:t>
            </a:r>
          </a:p>
          <a:p>
            <a:r>
              <a:rPr lang="en-GB" sz="1200" b="1" i="0" kern="1200" dirty="0">
                <a:solidFill>
                  <a:schemeClr val="tx1"/>
                </a:solidFill>
                <a:effectLst/>
                <a:latin typeface="+mn-lt"/>
                <a:ea typeface="+mn-ea"/>
                <a:cs typeface="+mn-cs"/>
              </a:rPr>
              <a:t>Flexible</a:t>
            </a:r>
            <a:r>
              <a:rPr lang="en-GB" sz="1200" b="0" i="0" kern="1200" dirty="0">
                <a:solidFill>
                  <a:schemeClr val="tx1"/>
                </a:solidFill>
                <a:effectLst/>
                <a:latin typeface="+mn-lt"/>
                <a:ea typeface="+mn-ea"/>
                <a:cs typeface="+mn-cs"/>
              </a:rPr>
              <a:t> – run as a half-day session or split into shorter 1-hour modules</a:t>
            </a:r>
          </a:p>
          <a:p>
            <a:r>
              <a:rPr lang="en-GB" sz="1200" b="1" i="0" kern="1200" dirty="0">
                <a:solidFill>
                  <a:schemeClr val="tx1"/>
                </a:solidFill>
                <a:effectLst/>
                <a:latin typeface="+mn-lt"/>
                <a:ea typeface="+mn-ea"/>
                <a:cs typeface="+mn-cs"/>
              </a:rPr>
              <a:t>Sustainable</a:t>
            </a:r>
            <a:r>
              <a:rPr lang="en-GB" sz="1200" b="0" i="0" kern="1200" dirty="0">
                <a:solidFill>
                  <a:schemeClr val="tx1"/>
                </a:solidFill>
                <a:effectLst/>
                <a:latin typeface="+mn-lt"/>
                <a:ea typeface="+mn-ea"/>
                <a:cs typeface="+mn-cs"/>
              </a:rPr>
              <a:t> – ideal for ongoing CPD and long-term staff development</a:t>
            </a:r>
          </a:p>
          <a:p>
            <a:r>
              <a:rPr lang="en-GB" sz="1200" b="0" i="0" kern="1200" dirty="0">
                <a:solidFill>
                  <a:schemeClr val="tx1"/>
                </a:solidFill>
                <a:effectLst/>
                <a:latin typeface="+mn-lt"/>
                <a:ea typeface="+mn-ea"/>
                <a:cs typeface="+mn-cs"/>
              </a:rPr>
              <a:t>Aligned with the latest DfE and EEF standards, the packages include:</a:t>
            </a:r>
          </a:p>
          <a:p>
            <a:r>
              <a:rPr lang="en-GB" sz="1200" b="0" i="0" kern="1200" dirty="0">
                <a:solidFill>
                  <a:schemeClr val="tx1"/>
                </a:solidFill>
                <a:effectLst/>
                <a:latin typeface="+mn-lt"/>
                <a:ea typeface="+mn-ea"/>
                <a:cs typeface="+mn-cs"/>
              </a:rPr>
              <a:t>A </a:t>
            </a:r>
            <a:r>
              <a:rPr lang="en-GB" sz="1200" b="1" i="0" kern="1200" dirty="0">
                <a:solidFill>
                  <a:schemeClr val="tx1"/>
                </a:solidFill>
                <a:effectLst/>
                <a:latin typeface="+mn-lt"/>
                <a:ea typeface="+mn-ea"/>
                <a:cs typeface="+mn-cs"/>
              </a:rPr>
              <a:t>recorded webinar</a:t>
            </a:r>
            <a:r>
              <a:rPr lang="en-GB" sz="1200" b="0" i="0" kern="1200" dirty="0">
                <a:solidFill>
                  <a:schemeClr val="tx1"/>
                </a:solidFill>
                <a:effectLst/>
                <a:latin typeface="+mn-lt"/>
                <a:ea typeface="+mn-ea"/>
                <a:cs typeface="+mn-cs"/>
              </a:rPr>
              <a:t> that provides essential context and planning guidance</a:t>
            </a:r>
          </a:p>
          <a:p>
            <a:r>
              <a:rPr lang="en-GB" sz="1200" b="0" i="0" kern="1200" dirty="0">
                <a:solidFill>
                  <a:schemeClr val="tx1"/>
                </a:solidFill>
                <a:effectLst/>
                <a:latin typeface="+mn-lt"/>
                <a:ea typeface="+mn-ea"/>
                <a:cs typeface="+mn-cs"/>
              </a:rPr>
              <a:t>A set of </a:t>
            </a:r>
            <a:r>
              <a:rPr lang="en-GB" sz="1200" b="1" i="0" kern="1200" dirty="0">
                <a:solidFill>
                  <a:schemeClr val="tx1"/>
                </a:solidFill>
                <a:effectLst/>
                <a:latin typeface="+mn-lt"/>
                <a:ea typeface="+mn-ea"/>
                <a:cs typeface="+mn-cs"/>
              </a:rPr>
              <a:t>ready-made training slides</a:t>
            </a:r>
            <a:r>
              <a:rPr lang="en-GB" sz="1200" b="0" i="0" kern="1200" dirty="0">
                <a:solidFill>
                  <a:schemeClr val="tx1"/>
                </a:solidFill>
                <a:effectLst/>
                <a:latin typeface="+mn-lt"/>
                <a:ea typeface="+mn-ea"/>
                <a:cs typeface="+mn-cs"/>
              </a:rPr>
              <a:t> with speaker notes, activities, and recommended reading</a:t>
            </a:r>
          </a:p>
          <a:p>
            <a:r>
              <a:rPr lang="en-GB" sz="1200" b="0" i="0" kern="1200" dirty="0">
                <a:solidFill>
                  <a:schemeClr val="tx1"/>
                </a:solidFill>
                <a:effectLst/>
                <a:latin typeface="+mn-lt"/>
                <a:ea typeface="+mn-ea"/>
                <a:cs typeface="+mn-cs"/>
              </a:rPr>
              <a:t>A </a:t>
            </a:r>
            <a:r>
              <a:rPr lang="en-GB" sz="1200" b="1" i="0" kern="1200" dirty="0">
                <a:solidFill>
                  <a:schemeClr val="tx1"/>
                </a:solidFill>
                <a:effectLst/>
                <a:latin typeface="+mn-lt"/>
                <a:ea typeface="+mn-ea"/>
                <a:cs typeface="+mn-cs"/>
              </a:rPr>
              <a:t>step-by-step video </a:t>
            </a:r>
            <a:r>
              <a:rPr lang="en-GB" sz="1200" b="1" i="0" kern="1200" dirty="0" err="1">
                <a:solidFill>
                  <a:schemeClr val="tx1"/>
                </a:solidFill>
                <a:effectLst/>
                <a:latin typeface="+mn-lt"/>
                <a:ea typeface="+mn-ea"/>
                <a:cs typeface="+mn-cs"/>
              </a:rPr>
              <a:t>guide</a:t>
            </a:r>
            <a:r>
              <a:rPr lang="en-GB" sz="1200" b="0" i="0" kern="1200" dirty="0" err="1">
                <a:solidFill>
                  <a:schemeClr val="tx1"/>
                </a:solidFill>
                <a:effectLst/>
                <a:latin typeface="+mn-lt"/>
                <a:ea typeface="+mn-ea"/>
                <a:cs typeface="+mn-cs"/>
              </a:rPr>
              <a:t>that</a:t>
            </a:r>
            <a:r>
              <a:rPr lang="en-GB" sz="1200" b="0" i="0" kern="1200" dirty="0">
                <a:solidFill>
                  <a:schemeClr val="tx1"/>
                </a:solidFill>
                <a:effectLst/>
                <a:latin typeface="+mn-lt"/>
                <a:ea typeface="+mn-ea"/>
                <a:cs typeface="+mn-cs"/>
              </a:rPr>
              <a:t> walks you through the training slides and how to use them effectively, available to watch at any time</a:t>
            </a:r>
          </a:p>
          <a:p>
            <a:r>
              <a:rPr lang="en-GB" sz="1200" b="0" i="0" kern="1200" dirty="0">
                <a:solidFill>
                  <a:schemeClr val="tx1"/>
                </a:solidFill>
                <a:effectLst/>
                <a:latin typeface="+mn-lt"/>
                <a:ea typeface="+mn-ea"/>
                <a:cs typeface="+mn-cs"/>
              </a:rPr>
              <a:t>Getting set up takes just three simple steps — our approach saves time, builds staff confidence, and supports a consistent, inclusive experience for autistic learners across your school.</a:t>
            </a:r>
          </a:p>
          <a:p>
            <a:endParaRPr lang="en-GB" dirty="0"/>
          </a:p>
        </p:txBody>
      </p:sp>
      <p:sp>
        <p:nvSpPr>
          <p:cNvPr id="4" name="Slide Number Placeholder 3">
            <a:extLst>
              <a:ext uri="{FF2B5EF4-FFF2-40B4-BE49-F238E27FC236}">
                <a16:creationId xmlns:a16="http://schemas.microsoft.com/office/drawing/2014/main" id="{174E5BAF-77BD-BF70-BE6D-DF806A9AF826}"/>
              </a:ext>
            </a:extLst>
          </p:cNvPr>
          <p:cNvSpPr>
            <a:spLocks noGrp="1"/>
          </p:cNvSpPr>
          <p:nvPr>
            <p:ph type="sldNum" sz="quarter" idx="5"/>
          </p:nvPr>
        </p:nvSpPr>
        <p:spPr/>
        <p:txBody>
          <a:bodyPr/>
          <a:lstStyle/>
          <a:p>
            <a:fld id="{39D7DEA9-C29A-4C85-BC47-50BC380F8616}" type="slidenum">
              <a:rPr lang="en-GB" smtClean="0"/>
              <a:t>13</a:t>
            </a:fld>
            <a:endParaRPr lang="en-GB"/>
          </a:p>
        </p:txBody>
      </p:sp>
    </p:spTree>
    <p:extLst>
      <p:ext uri="{BB962C8B-B14F-4D97-AF65-F5344CB8AC3E}">
        <p14:creationId xmlns:p14="http://schemas.microsoft.com/office/powerpoint/2010/main" val="1820592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Autism Awareness and Inclusion | Whole School SEND</a:t>
            </a:r>
            <a:endParaRPr lang="en-GB" dirty="0"/>
          </a:p>
          <a:p>
            <a:endParaRPr lang="en-GB" dirty="0"/>
          </a:p>
          <a:p>
            <a:r>
              <a:rPr lang="en-GB" dirty="0"/>
              <a:t>What is looks like for the three packages on the website. </a:t>
            </a:r>
          </a:p>
        </p:txBody>
      </p:sp>
      <p:sp>
        <p:nvSpPr>
          <p:cNvPr id="4" name="Slide Number Placeholder 3"/>
          <p:cNvSpPr>
            <a:spLocks noGrp="1"/>
          </p:cNvSpPr>
          <p:nvPr>
            <p:ph type="sldNum" sz="quarter" idx="5"/>
          </p:nvPr>
        </p:nvSpPr>
        <p:spPr/>
        <p:txBody>
          <a:bodyPr/>
          <a:lstStyle/>
          <a:p>
            <a:fld id="{24A3B7A0-F991-4B83-81FD-6539823E5311}" type="slidenum">
              <a:rPr lang="en-GB" smtClean="0"/>
              <a:t>14</a:t>
            </a:fld>
            <a:endParaRPr lang="en-GB"/>
          </a:p>
        </p:txBody>
      </p:sp>
    </p:spTree>
    <p:extLst>
      <p:ext uri="{BB962C8B-B14F-4D97-AF65-F5344CB8AC3E}">
        <p14:creationId xmlns:p14="http://schemas.microsoft.com/office/powerpoint/2010/main" val="2070379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760B7-9B6C-7814-0C78-E51CBDF0B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0948E-F244-8840-B8EA-3FB8EDD59F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DACF7-D194-2F77-E5FF-92DCCD722D5D}"/>
              </a:ext>
            </a:extLst>
          </p:cNvPr>
          <p:cNvSpPr>
            <a:spLocks noGrp="1"/>
          </p:cNvSpPr>
          <p:nvPr>
            <p:ph type="body" idx="1"/>
          </p:nvPr>
        </p:nvSpPr>
        <p:spPr/>
        <p:txBody>
          <a:bodyPr/>
          <a:lstStyle/>
          <a:p>
            <a:r>
              <a:rPr lang="en-GB" dirty="0"/>
              <a:t>Interactive PDFs to help navigate the whole school send website to look for suitable resources </a:t>
            </a:r>
            <a:r>
              <a:rPr lang="en-GB"/>
              <a:t>and training.. </a:t>
            </a:r>
            <a:endParaRPr lang="en-GB" dirty="0"/>
          </a:p>
        </p:txBody>
      </p:sp>
      <p:sp>
        <p:nvSpPr>
          <p:cNvPr id="4" name="Slide Number Placeholder 3">
            <a:extLst>
              <a:ext uri="{FF2B5EF4-FFF2-40B4-BE49-F238E27FC236}">
                <a16:creationId xmlns:a16="http://schemas.microsoft.com/office/drawing/2014/main" id="{541E66BC-3FD3-5677-A5D1-D69A1E0F37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D7DEA9-C29A-4C85-BC47-50BC380F861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0932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10E1B-E03A-DED2-48C7-776DADCC4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EBAC2-D1A5-51B1-34FD-D0F672596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09909-2FB7-4EE0-591D-B7082D2D4B98}"/>
              </a:ext>
            </a:extLst>
          </p:cNvPr>
          <p:cNvSpPr>
            <a:spLocks noGrp="1"/>
          </p:cNvSpPr>
          <p:nvPr>
            <p:ph type="body" idx="1"/>
          </p:nvPr>
        </p:nvSpPr>
        <p:spPr/>
        <p:txBody>
          <a:bodyPr/>
          <a:lstStyle/>
          <a:p>
            <a:r>
              <a:rPr lang="en-GB" dirty="0"/>
              <a:t>2</a:t>
            </a:r>
          </a:p>
          <a:p>
            <a:r>
              <a:rPr lang="en-GB" dirty="0"/>
              <a:t>Other DfE SEND contracts – NNPCF, </a:t>
            </a:r>
            <a:r>
              <a:rPr lang="en-GB" dirty="0" err="1"/>
              <a:t>NDTi</a:t>
            </a:r>
            <a:r>
              <a:rPr lang="en-GB" dirty="0"/>
              <a:t>, BASE, Project Search, Local Government Association</a:t>
            </a:r>
          </a:p>
        </p:txBody>
      </p:sp>
      <p:sp>
        <p:nvSpPr>
          <p:cNvPr id="4" name="Slide Number Placeholder 3">
            <a:extLst>
              <a:ext uri="{FF2B5EF4-FFF2-40B4-BE49-F238E27FC236}">
                <a16:creationId xmlns:a16="http://schemas.microsoft.com/office/drawing/2014/main" id="{0D696E42-ED5C-790B-A121-17E3EBCD48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D7DEA9-C29A-4C85-BC47-50BC380F861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890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452DC-EE57-A4F3-F462-D382A502E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1A8A2-5092-E81D-CD21-A28C785ED8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341FC-89DA-5892-8EA5-BE5FCC04B70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DF91425-69B6-6B79-6BE7-4153EB87F6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D7DEA9-C29A-4C85-BC47-50BC380F861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8393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reserve="1">
  <p:cSld name="2_Content Slide">
    <p:spTree>
      <p:nvGrpSpPr>
        <p:cNvPr id="1" name=""/>
        <p:cNvGrpSpPr/>
        <p:nvPr/>
      </p:nvGrpSpPr>
      <p:grpSpPr>
        <a:xfrm>
          <a:off x="0" y="0"/>
          <a:ext cx="0" cy="0"/>
          <a:chOff x="0" y="0"/>
          <a:chExt cx="0" cy="0"/>
        </a:xfrm>
      </p:grpSpPr>
      <p:grpSp>
        <p:nvGrpSpPr>
          <p:cNvPr id="32" name="Group"/>
          <p:cNvGrpSpPr/>
          <p:nvPr/>
        </p:nvGrpSpPr>
        <p:grpSpPr>
          <a:xfrm>
            <a:off x="242049" y="6455407"/>
            <a:ext cx="11707901" cy="250940"/>
            <a:chOff x="0" y="0"/>
            <a:chExt cx="11707899" cy="250938"/>
          </a:xfrm>
        </p:grpSpPr>
        <p:sp>
          <p:nvSpPr>
            <p:cNvPr id="30" name="Line"/>
            <p:cNvSpPr/>
            <p:nvPr/>
          </p:nvSpPr>
          <p:spPr>
            <a:xfrm>
              <a:off x="1399357" y="112768"/>
              <a:ext cx="10308542" cy="1"/>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a:p>
          </p:txBody>
        </p:sp>
        <p:sp>
          <p:nvSpPr>
            <p:cNvPr id="31" name="Subtitle 2"/>
            <p:cNvSpPr txBox="1"/>
            <p:nvPr/>
          </p:nvSpPr>
          <p:spPr>
            <a:xfrm>
              <a:off x="0" y="0"/>
              <a:ext cx="1792854" cy="2509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rmAutofit/>
            </a:bodyPr>
            <a:lstStyle>
              <a:lvl1pPr>
                <a:lnSpc>
                  <a:spcPct val="81000"/>
                </a:lnSpc>
                <a:spcBef>
                  <a:spcPts val="1000"/>
                </a:spcBef>
                <a:defRPr sz="900">
                  <a:solidFill>
                    <a:srgbClr val="5C8469"/>
                  </a:solidFill>
                </a:defRPr>
              </a:lvl1pPr>
            </a:lstStyle>
            <a:p>
              <a:r>
                <a:t>Universal SEND Services</a:t>
              </a:r>
            </a:p>
          </p:txBody>
        </p:sp>
      </p:grpSp>
    </p:spTree>
    <p:extLst>
      <p:ext uri="{BB962C8B-B14F-4D97-AF65-F5344CB8AC3E}">
        <p14:creationId xmlns:p14="http://schemas.microsoft.com/office/powerpoint/2010/main" val="383976263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28B7-B4EB-5E74-1FF1-0A405C75E112}"/>
              </a:ext>
            </a:extLst>
          </p:cNvPr>
          <p:cNvSpPr>
            <a:spLocks noGrp="1"/>
          </p:cNvSpPr>
          <p:nvPr>
            <p:ph type="title"/>
          </p:nvPr>
        </p:nvSpPr>
        <p:spPr/>
        <p:txBody>
          <a:bodyPr/>
          <a:lstStyle/>
          <a:p>
            <a:r>
              <a:rPr lang="en-US"/>
              <a:t>Click to edit Master title style</a:t>
            </a:r>
            <a:endParaRPr lang="en-GB"/>
          </a:p>
        </p:txBody>
      </p:sp>
      <p:sp>
        <p:nvSpPr>
          <p:cNvPr id="6" name="Rectangle 5">
            <a:extLst>
              <a:ext uri="{FF2B5EF4-FFF2-40B4-BE49-F238E27FC236}">
                <a16:creationId xmlns:a16="http://schemas.microsoft.com/office/drawing/2014/main" id="{9B32BFA6-97CF-76C9-48ED-123DD3B02210}"/>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5FEF59B-7FB9-4415-70D9-6F81EF10C6A3}"/>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9DAEBC9-8BB1-D2A9-4B38-685A2E48A3F3}"/>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4771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932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3930C-544E-6DBB-FB39-486886F22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5AC784-34BA-9BB9-294B-D005149042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B07358-D38C-7407-5A22-316207E1D6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38724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54A0-0D5F-5987-1A72-E908E298E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ACF6AB2-A088-457D-BBDF-F4CAC6A4D6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20D29990-059E-12C3-F0D9-7C65C01F58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49270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A887-FF2F-C034-FE62-0BBC40918E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9A1CF7-9A69-8077-4334-9F72EB2356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61910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A90EE7-53C1-5987-0C36-7553F21A9F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40566-BBE4-7875-DCC8-B85F9F690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75217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1C9F-1957-6B4E-BEAC-BED1D479E9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5ED10C-6B75-AE42-849A-3EC020B99D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8F7A38-B077-AB4E-8348-85D3EB13F842}"/>
              </a:ext>
            </a:extLst>
          </p:cNvPr>
          <p:cNvSpPr>
            <a:spLocks noGrp="1"/>
          </p:cNvSpPr>
          <p:nvPr>
            <p:ph type="dt" sz="half" idx="10"/>
          </p:nvPr>
        </p:nvSpPr>
        <p:spPr/>
        <p:txBody>
          <a:bodyPr/>
          <a:lstStyle/>
          <a:p>
            <a:fld id="{61003019-3CAA-3E4E-A7F3-2F915E438735}" type="datetimeFigureOut">
              <a:rPr lang="en-US" smtClean="0"/>
              <a:t>11/22/2025</a:t>
            </a:fld>
            <a:endParaRPr lang="en-US"/>
          </a:p>
        </p:txBody>
      </p:sp>
      <p:sp>
        <p:nvSpPr>
          <p:cNvPr id="5" name="Footer Placeholder 4">
            <a:extLst>
              <a:ext uri="{FF2B5EF4-FFF2-40B4-BE49-F238E27FC236}">
                <a16:creationId xmlns:a16="http://schemas.microsoft.com/office/drawing/2014/main" id="{75488C42-6C71-BC49-8F3E-281DA12AE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87D5F-AEEA-1443-B3BD-CDB48CAC15DB}"/>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378738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B731C-CABA-CD4A-9844-6BEC167674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FAE269-CC97-AC40-B968-80FBD281A5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E755F-D942-9D46-A6E4-9F131A80D575}"/>
              </a:ext>
            </a:extLst>
          </p:cNvPr>
          <p:cNvSpPr>
            <a:spLocks noGrp="1"/>
          </p:cNvSpPr>
          <p:nvPr>
            <p:ph type="dt" sz="half" idx="10"/>
          </p:nvPr>
        </p:nvSpPr>
        <p:spPr/>
        <p:txBody>
          <a:bodyPr/>
          <a:lstStyle/>
          <a:p>
            <a:fld id="{61003019-3CAA-3E4E-A7F3-2F915E438735}" type="datetimeFigureOut">
              <a:rPr lang="en-US" smtClean="0"/>
              <a:t>11/22/2025</a:t>
            </a:fld>
            <a:endParaRPr lang="en-US"/>
          </a:p>
        </p:txBody>
      </p:sp>
      <p:sp>
        <p:nvSpPr>
          <p:cNvPr id="5" name="Footer Placeholder 4">
            <a:extLst>
              <a:ext uri="{FF2B5EF4-FFF2-40B4-BE49-F238E27FC236}">
                <a16:creationId xmlns:a16="http://schemas.microsoft.com/office/drawing/2014/main" id="{9EA63B98-EA09-9C4C-889D-854AC5A4D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9104B-23C5-264D-A8BB-CE023973E6F0}"/>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893240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820F6-895E-9347-9209-CEF84B7EE0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948C3F-0FFA-2049-A8BC-94C1DB8BDD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72A43A5-AE97-F54F-8736-4F6A0EA501B2}"/>
              </a:ext>
            </a:extLst>
          </p:cNvPr>
          <p:cNvSpPr>
            <a:spLocks noGrp="1"/>
          </p:cNvSpPr>
          <p:nvPr>
            <p:ph type="dt" sz="half" idx="10"/>
          </p:nvPr>
        </p:nvSpPr>
        <p:spPr/>
        <p:txBody>
          <a:bodyPr/>
          <a:lstStyle/>
          <a:p>
            <a:fld id="{61003019-3CAA-3E4E-A7F3-2F915E438735}" type="datetimeFigureOut">
              <a:rPr lang="en-US" smtClean="0"/>
              <a:t>11/22/2025</a:t>
            </a:fld>
            <a:endParaRPr lang="en-US"/>
          </a:p>
        </p:txBody>
      </p:sp>
      <p:sp>
        <p:nvSpPr>
          <p:cNvPr id="5" name="Footer Placeholder 4">
            <a:extLst>
              <a:ext uri="{FF2B5EF4-FFF2-40B4-BE49-F238E27FC236}">
                <a16:creationId xmlns:a16="http://schemas.microsoft.com/office/drawing/2014/main" id="{9E723F29-DBED-3141-A76F-74B07C653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FA2A5-9C54-164F-AD9C-190C774DC651}"/>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4122215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D056-8CE5-044A-886B-C5A6F4699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92DAE-E7F1-C441-80E5-0102A00736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C09393-2054-D545-807B-2BC218CB87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423B10-4FCA-E449-B6FA-37E013AB74F0}"/>
              </a:ext>
            </a:extLst>
          </p:cNvPr>
          <p:cNvSpPr>
            <a:spLocks noGrp="1"/>
          </p:cNvSpPr>
          <p:nvPr>
            <p:ph type="dt" sz="half" idx="10"/>
          </p:nvPr>
        </p:nvSpPr>
        <p:spPr/>
        <p:txBody>
          <a:bodyPr/>
          <a:lstStyle/>
          <a:p>
            <a:fld id="{61003019-3CAA-3E4E-A7F3-2F915E438735}" type="datetimeFigureOut">
              <a:rPr lang="en-US" smtClean="0"/>
              <a:t>11/22/2025</a:t>
            </a:fld>
            <a:endParaRPr lang="en-US"/>
          </a:p>
        </p:txBody>
      </p:sp>
      <p:sp>
        <p:nvSpPr>
          <p:cNvPr id="6" name="Footer Placeholder 5">
            <a:extLst>
              <a:ext uri="{FF2B5EF4-FFF2-40B4-BE49-F238E27FC236}">
                <a16:creationId xmlns:a16="http://schemas.microsoft.com/office/drawing/2014/main" id="{C1B46073-BB6D-AA45-BEAA-CF8BD32556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9CDE1-41A9-C843-AA73-BDBD983B0D4F}"/>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405227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A5566A-116E-7539-29C2-310635FEB145}"/>
              </a:ext>
            </a:extLst>
          </p:cNvPr>
          <p:cNvSpPr>
            <a:spLocks noGrp="1"/>
          </p:cNvSpPr>
          <p:nvPr>
            <p:ph type="dt" sz="half" idx="10"/>
          </p:nvPr>
        </p:nvSpPr>
        <p:spPr/>
        <p:txBody>
          <a:bodyPr/>
          <a:lstStyle/>
          <a:p>
            <a:fld id="{7A43F176-329B-42F9-B7AF-C1C6132C337A}" type="datetimeFigureOut">
              <a:rPr lang="en-GB" smtClean="0"/>
              <a:t>22/11/2025</a:t>
            </a:fld>
            <a:endParaRPr lang="en-GB"/>
          </a:p>
        </p:txBody>
      </p:sp>
      <p:sp>
        <p:nvSpPr>
          <p:cNvPr id="3" name="Footer Placeholder 2">
            <a:extLst>
              <a:ext uri="{FF2B5EF4-FFF2-40B4-BE49-F238E27FC236}">
                <a16:creationId xmlns:a16="http://schemas.microsoft.com/office/drawing/2014/main" id="{EC4A4892-BF7E-E82C-6044-419AADA717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6910C5-46C1-6C22-93C3-6DF3E893DFEA}"/>
              </a:ext>
            </a:extLst>
          </p:cNvPr>
          <p:cNvSpPr>
            <a:spLocks noGrp="1"/>
          </p:cNvSpPr>
          <p:nvPr>
            <p:ph type="sldNum" sz="quarter" idx="12"/>
          </p:nvPr>
        </p:nvSpPr>
        <p:spPr/>
        <p:txBody>
          <a:bodyPr/>
          <a:lstStyle/>
          <a:p>
            <a:fld id="{2197BA7F-83A5-4766-9108-55FD1BCFE0AC}" type="slidenum">
              <a:rPr lang="en-GB" smtClean="0"/>
              <a:t>‹#›</a:t>
            </a:fld>
            <a:endParaRPr lang="en-GB"/>
          </a:p>
        </p:txBody>
      </p:sp>
    </p:spTree>
    <p:extLst>
      <p:ext uri="{BB962C8B-B14F-4D97-AF65-F5344CB8AC3E}">
        <p14:creationId xmlns:p14="http://schemas.microsoft.com/office/powerpoint/2010/main" val="1310129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E852-2A95-3E4C-A3E6-4B9270583F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FD282D-28A8-6941-9355-207425DAC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9384B9-E58D-274E-B498-5A7235BAE3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031F9D-3C54-0B48-A8AE-7CA43515C6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73C0CD-7795-5C40-A769-F59E2F4619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3EE03B-DDB8-5648-9D67-067C0398A386}"/>
              </a:ext>
            </a:extLst>
          </p:cNvPr>
          <p:cNvSpPr>
            <a:spLocks noGrp="1"/>
          </p:cNvSpPr>
          <p:nvPr>
            <p:ph type="dt" sz="half" idx="10"/>
          </p:nvPr>
        </p:nvSpPr>
        <p:spPr/>
        <p:txBody>
          <a:bodyPr/>
          <a:lstStyle/>
          <a:p>
            <a:fld id="{61003019-3CAA-3E4E-A7F3-2F915E438735}" type="datetimeFigureOut">
              <a:rPr lang="en-US" smtClean="0"/>
              <a:t>11/22/2025</a:t>
            </a:fld>
            <a:endParaRPr lang="en-US"/>
          </a:p>
        </p:txBody>
      </p:sp>
      <p:sp>
        <p:nvSpPr>
          <p:cNvPr id="8" name="Footer Placeholder 7">
            <a:extLst>
              <a:ext uri="{FF2B5EF4-FFF2-40B4-BE49-F238E27FC236}">
                <a16:creationId xmlns:a16="http://schemas.microsoft.com/office/drawing/2014/main" id="{98509128-831A-B04C-9A0C-24F55084FB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A419AF-F201-B54C-99E2-712EBB22C8FF}"/>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2156106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F8089-DA19-4A4B-AB45-04AA49E6A3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138AD3-057D-7247-9A8C-7B70955966A3}"/>
              </a:ext>
            </a:extLst>
          </p:cNvPr>
          <p:cNvSpPr>
            <a:spLocks noGrp="1"/>
          </p:cNvSpPr>
          <p:nvPr>
            <p:ph type="dt" sz="half" idx="10"/>
          </p:nvPr>
        </p:nvSpPr>
        <p:spPr/>
        <p:txBody>
          <a:bodyPr/>
          <a:lstStyle/>
          <a:p>
            <a:fld id="{61003019-3CAA-3E4E-A7F3-2F915E438735}" type="datetimeFigureOut">
              <a:rPr lang="en-US" smtClean="0"/>
              <a:t>11/22/2025</a:t>
            </a:fld>
            <a:endParaRPr lang="en-US"/>
          </a:p>
        </p:txBody>
      </p:sp>
      <p:sp>
        <p:nvSpPr>
          <p:cNvPr id="4" name="Footer Placeholder 3">
            <a:extLst>
              <a:ext uri="{FF2B5EF4-FFF2-40B4-BE49-F238E27FC236}">
                <a16:creationId xmlns:a16="http://schemas.microsoft.com/office/drawing/2014/main" id="{DD06C835-2BA9-9B45-8942-A9CC6A00A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841DF7-95B3-8F4B-A384-63DCB99A2ECD}"/>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1577942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388994-EAEC-7249-8E85-CE2F803ECE1B}"/>
              </a:ext>
            </a:extLst>
          </p:cNvPr>
          <p:cNvSpPr>
            <a:spLocks noGrp="1"/>
          </p:cNvSpPr>
          <p:nvPr>
            <p:ph type="dt" sz="half" idx="10"/>
          </p:nvPr>
        </p:nvSpPr>
        <p:spPr/>
        <p:txBody>
          <a:bodyPr/>
          <a:lstStyle/>
          <a:p>
            <a:fld id="{61003019-3CAA-3E4E-A7F3-2F915E438735}" type="datetimeFigureOut">
              <a:rPr lang="en-US" smtClean="0"/>
              <a:t>11/22/2025</a:t>
            </a:fld>
            <a:endParaRPr lang="en-US"/>
          </a:p>
        </p:txBody>
      </p:sp>
      <p:sp>
        <p:nvSpPr>
          <p:cNvPr id="3" name="Footer Placeholder 2">
            <a:extLst>
              <a:ext uri="{FF2B5EF4-FFF2-40B4-BE49-F238E27FC236}">
                <a16:creationId xmlns:a16="http://schemas.microsoft.com/office/drawing/2014/main" id="{9EDD3760-553C-BC44-8CC7-05C6207199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FF3ABD-3EA8-2B40-9700-A36F3DD32086}"/>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3940343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BDEDD-5A5C-6042-97AB-8008FD147D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CBAB34-668D-0D4D-A0BC-FEEE5C21C3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F4B6D6-8CE0-2F43-9FC3-DB033382BB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F1495F-DD35-7E43-BEB7-9247C0735384}"/>
              </a:ext>
            </a:extLst>
          </p:cNvPr>
          <p:cNvSpPr>
            <a:spLocks noGrp="1"/>
          </p:cNvSpPr>
          <p:nvPr>
            <p:ph type="dt" sz="half" idx="10"/>
          </p:nvPr>
        </p:nvSpPr>
        <p:spPr/>
        <p:txBody>
          <a:bodyPr/>
          <a:lstStyle/>
          <a:p>
            <a:fld id="{61003019-3CAA-3E4E-A7F3-2F915E438735}" type="datetimeFigureOut">
              <a:rPr lang="en-US" smtClean="0"/>
              <a:t>11/22/2025</a:t>
            </a:fld>
            <a:endParaRPr lang="en-US"/>
          </a:p>
        </p:txBody>
      </p:sp>
      <p:sp>
        <p:nvSpPr>
          <p:cNvPr id="6" name="Footer Placeholder 5">
            <a:extLst>
              <a:ext uri="{FF2B5EF4-FFF2-40B4-BE49-F238E27FC236}">
                <a16:creationId xmlns:a16="http://schemas.microsoft.com/office/drawing/2014/main" id="{AED76BF0-47C9-484B-9818-58E7BDA87C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910E25-6FFA-8A4E-9788-448DCFF983FE}"/>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578319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B025-ACF1-A945-BAC6-D3EB7BF28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B238F-18D3-8C4F-9436-E6DD8821FE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AD780B-BC82-8F47-A462-01227C3A5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BD1390-1592-7F4E-9895-262F248A3DD9}"/>
              </a:ext>
            </a:extLst>
          </p:cNvPr>
          <p:cNvSpPr>
            <a:spLocks noGrp="1"/>
          </p:cNvSpPr>
          <p:nvPr>
            <p:ph type="dt" sz="half" idx="10"/>
          </p:nvPr>
        </p:nvSpPr>
        <p:spPr/>
        <p:txBody>
          <a:bodyPr/>
          <a:lstStyle/>
          <a:p>
            <a:fld id="{61003019-3CAA-3E4E-A7F3-2F915E438735}" type="datetimeFigureOut">
              <a:rPr lang="en-US" smtClean="0"/>
              <a:t>11/22/2025</a:t>
            </a:fld>
            <a:endParaRPr lang="en-US"/>
          </a:p>
        </p:txBody>
      </p:sp>
      <p:sp>
        <p:nvSpPr>
          <p:cNvPr id="6" name="Footer Placeholder 5">
            <a:extLst>
              <a:ext uri="{FF2B5EF4-FFF2-40B4-BE49-F238E27FC236}">
                <a16:creationId xmlns:a16="http://schemas.microsoft.com/office/drawing/2014/main" id="{2A100521-FEB5-0A47-81F3-0F3E2813D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7CE7D-E40E-E14A-9A39-77B8153B891C}"/>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864260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68903-466B-8E43-8A0C-E64E04F760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0E00A6-1118-6549-89AD-A222D59B07C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CD25F-EFAF-7446-9EE7-EEC21DA34932}"/>
              </a:ext>
            </a:extLst>
          </p:cNvPr>
          <p:cNvSpPr>
            <a:spLocks noGrp="1"/>
          </p:cNvSpPr>
          <p:nvPr>
            <p:ph type="dt" sz="half" idx="10"/>
          </p:nvPr>
        </p:nvSpPr>
        <p:spPr/>
        <p:txBody>
          <a:bodyPr/>
          <a:lstStyle/>
          <a:p>
            <a:fld id="{61003019-3CAA-3E4E-A7F3-2F915E438735}" type="datetimeFigureOut">
              <a:rPr lang="en-US" smtClean="0"/>
              <a:t>11/22/2025</a:t>
            </a:fld>
            <a:endParaRPr lang="en-US"/>
          </a:p>
        </p:txBody>
      </p:sp>
      <p:sp>
        <p:nvSpPr>
          <p:cNvPr id="5" name="Footer Placeholder 4">
            <a:extLst>
              <a:ext uri="{FF2B5EF4-FFF2-40B4-BE49-F238E27FC236}">
                <a16:creationId xmlns:a16="http://schemas.microsoft.com/office/drawing/2014/main" id="{94E14A63-2005-9647-AD96-216176C3E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CFCA25-220A-FA42-B291-AADD82F40D64}"/>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4056081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A4EB09-1AC2-E348-84AE-57E34F9EF5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F0C733-D3A0-7846-89FF-2D476ECF6B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81275-623B-A241-85E5-D7EAF309D199}"/>
              </a:ext>
            </a:extLst>
          </p:cNvPr>
          <p:cNvSpPr>
            <a:spLocks noGrp="1"/>
          </p:cNvSpPr>
          <p:nvPr>
            <p:ph type="dt" sz="half" idx="10"/>
          </p:nvPr>
        </p:nvSpPr>
        <p:spPr/>
        <p:txBody>
          <a:bodyPr/>
          <a:lstStyle/>
          <a:p>
            <a:fld id="{61003019-3CAA-3E4E-A7F3-2F915E438735}" type="datetimeFigureOut">
              <a:rPr lang="en-US" smtClean="0"/>
              <a:t>11/22/2025</a:t>
            </a:fld>
            <a:endParaRPr lang="en-US"/>
          </a:p>
        </p:txBody>
      </p:sp>
      <p:sp>
        <p:nvSpPr>
          <p:cNvPr id="5" name="Footer Placeholder 4">
            <a:extLst>
              <a:ext uri="{FF2B5EF4-FFF2-40B4-BE49-F238E27FC236}">
                <a16:creationId xmlns:a16="http://schemas.microsoft.com/office/drawing/2014/main" id="{BF17C168-7379-3549-82C1-DB936E753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8DF47-4FB1-5C46-9438-EFC0F2D096E1}"/>
              </a:ext>
            </a:extLst>
          </p:cNvPr>
          <p:cNvSpPr>
            <a:spLocks noGrp="1"/>
          </p:cNvSpPr>
          <p:nvPr>
            <p:ph type="sldNum" sz="quarter" idx="12"/>
          </p:nvPr>
        </p:nvSpPr>
        <p:spPr/>
        <p:txBody>
          <a:bodyPr/>
          <a:lstStyle/>
          <a:p>
            <a:fld id="{3D9AA398-7739-5B44-9E9A-131B3F53E007}" type="slidenum">
              <a:rPr lang="en-US" smtClean="0"/>
              <a:t>‹#›</a:t>
            </a:fld>
            <a:endParaRPr lang="en-US"/>
          </a:p>
        </p:txBody>
      </p:sp>
    </p:spTree>
    <p:extLst>
      <p:ext uri="{BB962C8B-B14F-4D97-AF65-F5344CB8AC3E}">
        <p14:creationId xmlns:p14="http://schemas.microsoft.com/office/powerpoint/2010/main" val="133776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851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93FA-166A-3AC0-9B01-443C63191A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23971E-22CC-BAFD-AA54-EC87FF19BC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8D0EB2-096E-25D0-F544-B0B5308CA447}"/>
              </a:ext>
            </a:extLst>
          </p:cNvPr>
          <p:cNvSpPr>
            <a:spLocks noGrp="1"/>
          </p:cNvSpPr>
          <p:nvPr>
            <p:ph type="dt" sz="half" idx="10"/>
          </p:nvPr>
        </p:nvSpPr>
        <p:spPr/>
        <p:txBody>
          <a:bodyPr/>
          <a:lstStyle/>
          <a:p>
            <a:fld id="{0ABB6D1D-1326-49FB-8AEA-1E908E95AED7}" type="datetimeFigureOut">
              <a:rPr lang="en-GB" smtClean="0"/>
              <a:t>22/11/2025</a:t>
            </a:fld>
            <a:endParaRPr lang="en-GB"/>
          </a:p>
        </p:txBody>
      </p:sp>
      <p:sp>
        <p:nvSpPr>
          <p:cNvPr id="5" name="Footer Placeholder 4">
            <a:extLst>
              <a:ext uri="{FF2B5EF4-FFF2-40B4-BE49-F238E27FC236}">
                <a16:creationId xmlns:a16="http://schemas.microsoft.com/office/drawing/2014/main" id="{770F1FFA-9ECA-B0A2-CBE9-1EDE9DA619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14A898-4215-0DC6-9913-B9C5975C8E42}"/>
              </a:ext>
            </a:extLst>
          </p:cNvPr>
          <p:cNvSpPr>
            <a:spLocks noGrp="1"/>
          </p:cNvSpPr>
          <p:nvPr>
            <p:ph type="sldNum" sz="quarter" idx="12"/>
          </p:nvPr>
        </p:nvSpPr>
        <p:spPr/>
        <p:txBody>
          <a:bodyPr/>
          <a:lstStyle/>
          <a:p>
            <a:fld id="{C9984C00-A706-4065-BC77-DFA2A6FB5744}" type="slidenum">
              <a:rPr lang="en-GB" smtClean="0"/>
              <a:t>‹#›</a:t>
            </a:fld>
            <a:endParaRPr lang="en-GB"/>
          </a:p>
        </p:txBody>
      </p:sp>
    </p:spTree>
    <p:extLst>
      <p:ext uri="{BB962C8B-B14F-4D97-AF65-F5344CB8AC3E}">
        <p14:creationId xmlns:p14="http://schemas.microsoft.com/office/powerpoint/2010/main" val="2450910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FDE07-62B1-43C5-EC3B-EA9CAB08BD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931F141-85E9-9E0B-FA58-BD916D07FF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464D30-3FF5-1954-EDB6-877F7858FD2B}"/>
              </a:ext>
            </a:extLst>
          </p:cNvPr>
          <p:cNvSpPr>
            <a:spLocks noGrp="1"/>
          </p:cNvSpPr>
          <p:nvPr>
            <p:ph type="dt" sz="half" idx="10"/>
          </p:nvPr>
        </p:nvSpPr>
        <p:spPr/>
        <p:txBody>
          <a:bodyPr/>
          <a:lstStyle/>
          <a:p>
            <a:fld id="{0ABB6D1D-1326-49FB-8AEA-1E908E95AED7}" type="datetimeFigureOut">
              <a:rPr lang="en-GB" smtClean="0"/>
              <a:t>22/11/2025</a:t>
            </a:fld>
            <a:endParaRPr lang="en-GB"/>
          </a:p>
        </p:txBody>
      </p:sp>
      <p:sp>
        <p:nvSpPr>
          <p:cNvPr id="5" name="Footer Placeholder 4">
            <a:extLst>
              <a:ext uri="{FF2B5EF4-FFF2-40B4-BE49-F238E27FC236}">
                <a16:creationId xmlns:a16="http://schemas.microsoft.com/office/drawing/2014/main" id="{0462BEA8-8BA0-1C75-FD18-4012CECB4F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2E1068-F828-CAEB-3A0C-2998D45EE5E7}"/>
              </a:ext>
            </a:extLst>
          </p:cNvPr>
          <p:cNvSpPr>
            <a:spLocks noGrp="1"/>
          </p:cNvSpPr>
          <p:nvPr>
            <p:ph type="sldNum" sz="quarter" idx="12"/>
          </p:nvPr>
        </p:nvSpPr>
        <p:spPr/>
        <p:txBody>
          <a:bodyPr/>
          <a:lstStyle/>
          <a:p>
            <a:fld id="{C9984C00-A706-4065-BC77-DFA2A6FB5744}" type="slidenum">
              <a:rPr lang="en-GB" smtClean="0"/>
              <a:t>‹#›</a:t>
            </a:fld>
            <a:endParaRPr lang="en-GB"/>
          </a:p>
        </p:txBody>
      </p:sp>
    </p:spTree>
    <p:extLst>
      <p:ext uri="{BB962C8B-B14F-4D97-AF65-F5344CB8AC3E}">
        <p14:creationId xmlns:p14="http://schemas.microsoft.com/office/powerpoint/2010/main" val="2083497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108E-45E2-8FB8-9FDE-1E6776D8AF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4EBC466-2CCE-3CD1-2BE1-2677CAD5F9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Rectangle 6">
            <a:extLst>
              <a:ext uri="{FF2B5EF4-FFF2-40B4-BE49-F238E27FC236}">
                <a16:creationId xmlns:a16="http://schemas.microsoft.com/office/drawing/2014/main" id="{B66B6F8C-C500-304B-2A0A-11B4FB33A0E6}"/>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529B8F2-833A-556D-095C-E950A5D72097}"/>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D447B4B-89D4-C215-71CC-97AB1BB5A463}"/>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sign&#10;&#10;Description automatically generated">
            <a:extLst>
              <a:ext uri="{FF2B5EF4-FFF2-40B4-BE49-F238E27FC236}">
                <a16:creationId xmlns:a16="http://schemas.microsoft.com/office/drawing/2014/main" id="{7405D6ED-4A9E-F5F1-9307-7D5992D746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067" y="6174748"/>
            <a:ext cx="1573865" cy="535114"/>
          </a:xfrm>
          <a:prstGeom prst="rect">
            <a:avLst/>
          </a:prstGeom>
        </p:spPr>
      </p:pic>
      <p:pic>
        <p:nvPicPr>
          <p:cNvPr id="11" name="Picture 10" descr="A picture containing computer&#10;&#10;Description automatically generated">
            <a:extLst>
              <a:ext uri="{FF2B5EF4-FFF2-40B4-BE49-F238E27FC236}">
                <a16:creationId xmlns:a16="http://schemas.microsoft.com/office/drawing/2014/main" id="{82ABDA1C-0E16-9765-B6F2-7F1FC24518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64" y="6047000"/>
            <a:ext cx="857148" cy="662862"/>
          </a:xfrm>
          <a:prstGeom prst="rect">
            <a:avLst/>
          </a:prstGeom>
        </p:spPr>
      </p:pic>
      <p:pic>
        <p:nvPicPr>
          <p:cNvPr id="12" name="Picture 11" descr="A close up of a logo&#10;&#10;Description automatically generated">
            <a:extLst>
              <a:ext uri="{FF2B5EF4-FFF2-40B4-BE49-F238E27FC236}">
                <a16:creationId xmlns:a16="http://schemas.microsoft.com/office/drawing/2014/main" id="{5393AE3D-AA11-B100-C03D-7F0274C5AD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679" y="6246303"/>
            <a:ext cx="1458389" cy="463559"/>
          </a:xfrm>
          <a:prstGeom prst="rect">
            <a:avLst/>
          </a:prstGeom>
        </p:spPr>
      </p:pic>
    </p:spTree>
    <p:extLst>
      <p:ext uri="{BB962C8B-B14F-4D97-AF65-F5344CB8AC3E}">
        <p14:creationId xmlns:p14="http://schemas.microsoft.com/office/powerpoint/2010/main" val="3199098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47B0-8570-689D-9831-A6321DAA9D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CE70C2-DB07-7E46-3C39-9B9E66F426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close up of a sign&#10;&#10;Description automatically generated">
            <a:extLst>
              <a:ext uri="{FF2B5EF4-FFF2-40B4-BE49-F238E27FC236}">
                <a16:creationId xmlns:a16="http://schemas.microsoft.com/office/drawing/2014/main" id="{F9EB2FD4-E676-68D8-4A6E-B784FED71D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068" y="6266774"/>
            <a:ext cx="1303200" cy="443088"/>
          </a:xfrm>
          <a:prstGeom prst="rect">
            <a:avLst/>
          </a:prstGeom>
        </p:spPr>
      </p:pic>
      <p:pic>
        <p:nvPicPr>
          <p:cNvPr id="8" name="Picture 7" descr="A picture containing computer&#10;&#10;Description automatically generated">
            <a:extLst>
              <a:ext uri="{FF2B5EF4-FFF2-40B4-BE49-F238E27FC236}">
                <a16:creationId xmlns:a16="http://schemas.microsoft.com/office/drawing/2014/main" id="{0254910E-B1A8-A5DD-C757-3C26A7203F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64" y="6160996"/>
            <a:ext cx="709740" cy="548866"/>
          </a:xfrm>
          <a:prstGeom prst="rect">
            <a:avLst/>
          </a:prstGeom>
        </p:spPr>
      </p:pic>
      <p:pic>
        <p:nvPicPr>
          <p:cNvPr id="9" name="Picture 8" descr="A close up of a logo&#10;&#10;Description automatically generated">
            <a:extLst>
              <a:ext uri="{FF2B5EF4-FFF2-40B4-BE49-F238E27FC236}">
                <a16:creationId xmlns:a16="http://schemas.microsoft.com/office/drawing/2014/main" id="{437D0BC4-0ED8-8C6F-D783-66DAFC4DD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679" y="6326023"/>
            <a:ext cx="1207583" cy="383839"/>
          </a:xfrm>
          <a:prstGeom prst="rect">
            <a:avLst/>
          </a:prstGeom>
        </p:spPr>
      </p:pic>
      <p:sp>
        <p:nvSpPr>
          <p:cNvPr id="10" name="Rectangle 9">
            <a:extLst>
              <a:ext uri="{FF2B5EF4-FFF2-40B4-BE49-F238E27FC236}">
                <a16:creationId xmlns:a16="http://schemas.microsoft.com/office/drawing/2014/main" id="{A2743CB7-4917-240E-DE0A-8712104E842E}"/>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62A878E-FA8E-C8E7-76D3-B206A5639EEB}"/>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A297FF9-FAB7-4FCA-93F4-1DAD1BBD31B4}"/>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5397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DB7A-C2F5-B6EB-8CAD-83F1C9230E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42B6269-CA41-0A2D-3B7A-084794B050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A close up of a sign&#10;&#10;Description automatically generated">
            <a:extLst>
              <a:ext uri="{FF2B5EF4-FFF2-40B4-BE49-F238E27FC236}">
                <a16:creationId xmlns:a16="http://schemas.microsoft.com/office/drawing/2014/main" id="{4641D98D-7FDF-6D68-C47E-3380E65C6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068" y="6266774"/>
            <a:ext cx="1303200" cy="443088"/>
          </a:xfrm>
          <a:prstGeom prst="rect">
            <a:avLst/>
          </a:prstGeom>
        </p:spPr>
      </p:pic>
      <p:pic>
        <p:nvPicPr>
          <p:cNvPr id="8" name="Picture 7" descr="A picture containing computer&#10;&#10;Description automatically generated">
            <a:extLst>
              <a:ext uri="{FF2B5EF4-FFF2-40B4-BE49-F238E27FC236}">
                <a16:creationId xmlns:a16="http://schemas.microsoft.com/office/drawing/2014/main" id="{3F5462B7-B63E-8807-A82C-FEA01F3538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64" y="6160996"/>
            <a:ext cx="709740" cy="548866"/>
          </a:xfrm>
          <a:prstGeom prst="rect">
            <a:avLst/>
          </a:prstGeom>
        </p:spPr>
      </p:pic>
      <p:pic>
        <p:nvPicPr>
          <p:cNvPr id="9" name="Picture 8" descr="A close up of a logo&#10;&#10;Description automatically generated">
            <a:extLst>
              <a:ext uri="{FF2B5EF4-FFF2-40B4-BE49-F238E27FC236}">
                <a16:creationId xmlns:a16="http://schemas.microsoft.com/office/drawing/2014/main" id="{210AEBDB-562A-AC53-B5A9-D98EEEF7C1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679" y="6326023"/>
            <a:ext cx="1207583" cy="383839"/>
          </a:xfrm>
          <a:prstGeom prst="rect">
            <a:avLst/>
          </a:prstGeom>
        </p:spPr>
      </p:pic>
      <p:sp>
        <p:nvSpPr>
          <p:cNvPr id="10" name="Rectangle 9">
            <a:extLst>
              <a:ext uri="{FF2B5EF4-FFF2-40B4-BE49-F238E27FC236}">
                <a16:creationId xmlns:a16="http://schemas.microsoft.com/office/drawing/2014/main" id="{EBB53572-882B-19E3-5A3E-32026BD893B3}"/>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E79D162-AB3F-26B4-11CF-5ECB1F50DDC7}"/>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1A2F9DB-4667-FBBD-4CB7-DC516F9F3044}"/>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1791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50C04-91E3-2CF8-E0EA-41889522E5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7E877B-D4D9-B9A7-89B3-14D4CA22C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4B3968-8BA7-4A4B-0CF1-3AB2317042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close up of a sign&#10;&#10;Description automatically generated">
            <a:extLst>
              <a:ext uri="{FF2B5EF4-FFF2-40B4-BE49-F238E27FC236}">
                <a16:creationId xmlns:a16="http://schemas.microsoft.com/office/drawing/2014/main" id="{6D97BA7C-53F1-A5D5-57FA-E671AB0533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068" y="6266774"/>
            <a:ext cx="1303200" cy="443088"/>
          </a:xfrm>
          <a:prstGeom prst="rect">
            <a:avLst/>
          </a:prstGeom>
        </p:spPr>
      </p:pic>
      <p:pic>
        <p:nvPicPr>
          <p:cNvPr id="9" name="Picture 8" descr="A picture containing computer&#10;&#10;Description automatically generated">
            <a:extLst>
              <a:ext uri="{FF2B5EF4-FFF2-40B4-BE49-F238E27FC236}">
                <a16:creationId xmlns:a16="http://schemas.microsoft.com/office/drawing/2014/main" id="{916E4A7E-57E8-C45C-7498-083A6F7648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64" y="6160996"/>
            <a:ext cx="709740" cy="548866"/>
          </a:xfrm>
          <a:prstGeom prst="rect">
            <a:avLst/>
          </a:prstGeom>
        </p:spPr>
      </p:pic>
      <p:pic>
        <p:nvPicPr>
          <p:cNvPr id="10" name="Picture 9" descr="A close up of a logo&#10;&#10;Description automatically generated">
            <a:extLst>
              <a:ext uri="{FF2B5EF4-FFF2-40B4-BE49-F238E27FC236}">
                <a16:creationId xmlns:a16="http://schemas.microsoft.com/office/drawing/2014/main" id="{9AEAC44E-EC9A-AC6B-6703-E17A9D76F3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679" y="6326023"/>
            <a:ext cx="1207583" cy="383839"/>
          </a:xfrm>
          <a:prstGeom prst="rect">
            <a:avLst/>
          </a:prstGeom>
        </p:spPr>
      </p:pic>
      <p:sp>
        <p:nvSpPr>
          <p:cNvPr id="11" name="Rectangle 10">
            <a:extLst>
              <a:ext uri="{FF2B5EF4-FFF2-40B4-BE49-F238E27FC236}">
                <a16:creationId xmlns:a16="http://schemas.microsoft.com/office/drawing/2014/main" id="{7063D1A9-C42D-3D59-A38D-1D4CAFA59F39}"/>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F38CCEB-AFF4-152F-2DE7-2467A596455A}"/>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0E5925E-3DA3-3142-D9E8-35BA945D1D01}"/>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7128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423A2-9A33-13DD-9E00-D398B0EF1DA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D1DE3B-74D7-E616-79F8-AA71DF1F81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E145D2-616F-E341-9CFA-175E49FFF6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3EDEF4-6BEC-5E92-3695-F2AA240935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8C96A-D369-CA26-EB37-32AF488422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descr="A close up of a sign&#10;&#10;Description automatically generated">
            <a:extLst>
              <a:ext uri="{FF2B5EF4-FFF2-40B4-BE49-F238E27FC236}">
                <a16:creationId xmlns:a16="http://schemas.microsoft.com/office/drawing/2014/main" id="{272F1F92-DD18-2FF2-CC48-83B0929519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068" y="6266774"/>
            <a:ext cx="1303200" cy="443088"/>
          </a:xfrm>
          <a:prstGeom prst="rect">
            <a:avLst/>
          </a:prstGeom>
        </p:spPr>
      </p:pic>
      <p:pic>
        <p:nvPicPr>
          <p:cNvPr id="11" name="Picture 10" descr="A picture containing computer&#10;&#10;Description automatically generated">
            <a:extLst>
              <a:ext uri="{FF2B5EF4-FFF2-40B4-BE49-F238E27FC236}">
                <a16:creationId xmlns:a16="http://schemas.microsoft.com/office/drawing/2014/main" id="{FEDE800B-3BA2-A85B-6A7E-04338BCDA0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64" y="6160996"/>
            <a:ext cx="709740" cy="548866"/>
          </a:xfrm>
          <a:prstGeom prst="rect">
            <a:avLst/>
          </a:prstGeom>
        </p:spPr>
      </p:pic>
      <p:pic>
        <p:nvPicPr>
          <p:cNvPr id="12" name="Picture 11" descr="A close up of a logo&#10;&#10;Description automatically generated">
            <a:extLst>
              <a:ext uri="{FF2B5EF4-FFF2-40B4-BE49-F238E27FC236}">
                <a16:creationId xmlns:a16="http://schemas.microsoft.com/office/drawing/2014/main" id="{4F74DFDC-E021-9F36-FC58-DABB5AD14D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9679" y="6326023"/>
            <a:ext cx="1207583" cy="383839"/>
          </a:xfrm>
          <a:prstGeom prst="rect">
            <a:avLst/>
          </a:prstGeom>
        </p:spPr>
      </p:pic>
      <p:sp>
        <p:nvSpPr>
          <p:cNvPr id="13" name="Rectangle 12">
            <a:extLst>
              <a:ext uri="{FF2B5EF4-FFF2-40B4-BE49-F238E27FC236}">
                <a16:creationId xmlns:a16="http://schemas.microsoft.com/office/drawing/2014/main" id="{0AA16D88-EF97-A766-019C-5398139A1E79}"/>
              </a:ext>
            </a:extLst>
          </p:cNvPr>
          <p:cNvSpPr/>
          <p:nvPr userDrawn="1"/>
        </p:nvSpPr>
        <p:spPr>
          <a:xfrm>
            <a:off x="0" y="0"/>
            <a:ext cx="191966" cy="6858000"/>
          </a:xfrm>
          <a:prstGeom prst="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53EF4C9-26D2-DCCC-7CAB-AD6EA558E08A}"/>
              </a:ext>
            </a:extLst>
          </p:cNvPr>
          <p:cNvSpPr/>
          <p:nvPr userDrawn="1"/>
        </p:nvSpPr>
        <p:spPr>
          <a:xfrm>
            <a:off x="383932" y="1"/>
            <a:ext cx="191966" cy="6857999"/>
          </a:xfrm>
          <a:prstGeom prst="rect">
            <a:avLst/>
          </a:prstGeom>
          <a:solidFill>
            <a:srgbClr val="2A8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5B1140D-DF20-2A26-8905-534BB694A676}"/>
              </a:ext>
            </a:extLst>
          </p:cNvPr>
          <p:cNvSpPr/>
          <p:nvPr userDrawn="1"/>
        </p:nvSpPr>
        <p:spPr>
          <a:xfrm>
            <a:off x="191966" y="2"/>
            <a:ext cx="191966" cy="6857998"/>
          </a:xfrm>
          <a:prstGeom prst="rect">
            <a:avLst/>
          </a:prstGeom>
          <a:solidFill>
            <a:srgbClr val="CC0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5928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 name="Picture 5" descr="Picture 5"/>
          <p:cNvPicPr>
            <a:picLocks noChangeAspect="1"/>
          </p:cNvPicPr>
          <p:nvPr userDrawn="1"/>
        </p:nvPicPr>
        <p:blipFill>
          <a:blip r:embed="rId6"/>
          <a:stretch>
            <a:fillRect/>
          </a:stretch>
        </p:blipFill>
        <p:spPr>
          <a:xfrm>
            <a:off x="344049" y="218809"/>
            <a:ext cx="1189383" cy="919792"/>
          </a:xfrm>
          <a:prstGeom prst="rect">
            <a:avLst/>
          </a:prstGeom>
          <a:ln w="12700">
            <a:miter lim="400000"/>
          </a:ln>
        </p:spPr>
      </p:pic>
      <p:pic>
        <p:nvPicPr>
          <p:cNvPr id="3" name="Picture 12" descr="Picture 12"/>
          <p:cNvPicPr>
            <a:picLocks noChangeAspect="1"/>
          </p:cNvPicPr>
          <p:nvPr userDrawn="1"/>
        </p:nvPicPr>
        <p:blipFill>
          <a:blip r:embed="rId7"/>
          <a:stretch>
            <a:fillRect/>
          </a:stretch>
        </p:blipFill>
        <p:spPr>
          <a:xfrm>
            <a:off x="470019" y="6226909"/>
            <a:ext cx="1273644" cy="433040"/>
          </a:xfrm>
          <a:prstGeom prst="rect">
            <a:avLst/>
          </a:prstGeom>
          <a:ln w="12700">
            <a:miter lim="400000"/>
          </a:ln>
        </p:spPr>
      </p:pic>
      <p:pic>
        <p:nvPicPr>
          <p:cNvPr id="4" name="Picture 8" descr="Picture 8"/>
          <p:cNvPicPr>
            <a:picLocks noChangeAspect="1"/>
          </p:cNvPicPr>
          <p:nvPr userDrawn="1"/>
        </p:nvPicPr>
        <p:blipFill>
          <a:blip r:embed="rId8"/>
          <a:stretch>
            <a:fillRect/>
          </a:stretch>
        </p:blipFill>
        <p:spPr>
          <a:xfrm>
            <a:off x="10599165" y="6296628"/>
            <a:ext cx="1009507" cy="320879"/>
          </a:xfrm>
          <a:prstGeom prst="rect">
            <a:avLst/>
          </a:prstGeom>
          <a:ln w="12700">
            <a:miter lim="400000"/>
          </a:ln>
        </p:spPr>
      </p:pic>
      <p:pic>
        <p:nvPicPr>
          <p:cNvPr id="5" name="Picture 13" descr="Picture 13"/>
          <p:cNvPicPr>
            <a:picLocks noChangeAspect="1"/>
          </p:cNvPicPr>
          <p:nvPr userDrawn="1"/>
        </p:nvPicPr>
        <p:blipFill>
          <a:blip r:embed="rId9"/>
          <a:stretch>
            <a:fillRect/>
          </a:stretch>
        </p:blipFill>
        <p:spPr>
          <a:xfrm>
            <a:off x="5820701" y="6226909"/>
            <a:ext cx="701425" cy="372652"/>
          </a:xfrm>
          <a:prstGeom prst="rect">
            <a:avLst/>
          </a:prstGeom>
          <a:ln w="12700">
            <a:miter lim="400000"/>
          </a:ln>
        </p:spPr>
      </p:pic>
      <p:grpSp>
        <p:nvGrpSpPr>
          <p:cNvPr id="9" name="Group"/>
          <p:cNvGrpSpPr/>
          <p:nvPr/>
        </p:nvGrpSpPr>
        <p:grpSpPr>
          <a:xfrm>
            <a:off x="198695" y="5886063"/>
            <a:ext cx="11707900" cy="250939"/>
            <a:chOff x="0" y="0"/>
            <a:chExt cx="11707898" cy="250937"/>
          </a:xfrm>
        </p:grpSpPr>
        <p:sp>
          <p:nvSpPr>
            <p:cNvPr id="7" name="Line"/>
            <p:cNvSpPr/>
            <p:nvPr/>
          </p:nvSpPr>
          <p:spPr>
            <a:xfrm>
              <a:off x="1399357" y="112768"/>
              <a:ext cx="10308542" cy="1"/>
            </a:xfrm>
            <a:prstGeom prst="line">
              <a:avLst/>
            </a:prstGeom>
            <a:noFill/>
            <a:ln w="12700" cap="flat">
              <a:solidFill>
                <a:schemeClr val="accent1"/>
              </a:solidFill>
              <a:prstDash val="solid"/>
              <a:miter lim="800000"/>
            </a:ln>
            <a:effectLst/>
          </p:spPr>
          <p:txBody>
            <a:bodyPr wrap="square" lIns="45719" tIns="45719" rIns="45719" bIns="45719" numCol="1" anchor="t">
              <a:noAutofit/>
            </a:bodyPr>
            <a:lstStyle/>
            <a:p>
              <a:endParaRPr/>
            </a:p>
          </p:txBody>
        </p:sp>
        <p:sp>
          <p:nvSpPr>
            <p:cNvPr id="8" name="Subtitle 2"/>
            <p:cNvSpPr txBox="1"/>
            <p:nvPr/>
          </p:nvSpPr>
          <p:spPr>
            <a:xfrm>
              <a:off x="0" y="0"/>
              <a:ext cx="1792854" cy="2509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rmAutofit/>
            </a:bodyPr>
            <a:lstStyle>
              <a:lvl1pPr>
                <a:lnSpc>
                  <a:spcPct val="81000"/>
                </a:lnSpc>
                <a:spcBef>
                  <a:spcPts val="1000"/>
                </a:spcBef>
                <a:defRPr sz="900">
                  <a:solidFill>
                    <a:srgbClr val="5C8469"/>
                  </a:solidFill>
                </a:defRPr>
              </a:lvl1pPr>
            </a:lstStyle>
            <a:p>
              <a:r>
                <a:t>Universal SEND Services</a:t>
              </a:r>
            </a:p>
          </p:txBody>
        </p:sp>
      </p:grpSp>
      <p:sp>
        <p:nvSpPr>
          <p:cNvPr id="10"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11"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a:t>
            </a:r>
            <a:r>
              <a:rPr lang="en-GB" err="1"/>
              <a:t>ve</a:t>
            </a:r>
            <a:endParaRPr/>
          </a:p>
        </p:txBody>
      </p:sp>
      <p:sp>
        <p:nvSpPr>
          <p:cNvPr id="12" name="Slide Number"/>
          <p:cNvSpPr txBox="1">
            <a:spLocks noGrp="1"/>
          </p:cNvSpPr>
          <p:nvPr>
            <p:ph type="sldNum" sz="quarter" idx="2"/>
          </p:nvPr>
        </p:nvSpPr>
        <p:spPr>
          <a:xfrm>
            <a:off x="11080144" y="6406785"/>
            <a:ext cx="273657" cy="264255"/>
          </a:xfrm>
          <a:prstGeom prst="rect">
            <a:avLst/>
          </a:prstGeom>
          <a:ln w="12700">
            <a:miter lim="400000"/>
          </a:ln>
        </p:spPr>
        <p:txBody>
          <a:bodyPr wrap="none" lIns="45719" rIns="45719" anchor="ctr">
            <a:spAutoFit/>
          </a:bodyPr>
          <a:lstStyle>
            <a:lvl1pPr algn="r">
              <a:defRPr sz="1200">
                <a:solidFill>
                  <a:srgbClr val="889294"/>
                </a:solidFill>
              </a:defRPr>
            </a:lvl1pPr>
          </a:lstStyle>
          <a:p>
            <a:fld id="{86CB4B4D-7CA3-9044-876B-883B54F8677D}" type="slidenum">
              <a:rPr lang="en-GB" smtClean="0"/>
              <a:t>‹#›</a:t>
            </a:fld>
            <a:endParaRPr/>
          </a:p>
        </p:txBody>
      </p:sp>
    </p:spTree>
    <p:extLst>
      <p:ext uri="{BB962C8B-B14F-4D97-AF65-F5344CB8AC3E}">
        <p14:creationId xmlns:p14="http://schemas.microsoft.com/office/powerpoint/2010/main" val="3163116046"/>
      </p:ext>
    </p:extLst>
  </p:cSld>
  <p:clrMap bg1="lt1" tx1="dk1" bg2="lt2" tx2="dk2" accent1="accent1" accent2="accent2" accent3="accent3" accent4="accent4" accent5="accent5" accent6="accent6" hlink="hlink" folHlink="folHlink"/>
  <p:sldLayoutIdLst>
    <p:sldLayoutId id="2147483662" r:id="rId1"/>
    <p:sldLayoutId id="2147483682" r:id="rId2"/>
    <p:sldLayoutId id="2147483708" r:id="rId3"/>
    <p:sldLayoutId id="2147483709" r:id="rId4"/>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1454C"/>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1454C"/>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1454C"/>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1454C"/>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1454C"/>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1454C"/>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1454C"/>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1454C"/>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1454C"/>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1454C"/>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1454C"/>
          </a:solidFill>
          <a:uFillTx/>
          <a:latin typeface="Arial"/>
          <a:ea typeface="Arial"/>
          <a:cs typeface="Arial"/>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1454C"/>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1454C"/>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1454C"/>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1454C"/>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1454C"/>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1454C"/>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1454C"/>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FA917-556B-09E0-99B1-48757A789B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93B159-853E-0708-F8AE-7E545DD93C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B00F30D-0881-C0B2-1588-6446BF8B38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DE00E-8745-4564-857B-A06E93E44804}" type="slidenum">
              <a:rPr lang="en-GB" smtClean="0"/>
              <a:t>‹#›</a:t>
            </a:fld>
            <a:endParaRPr lang="en-GB"/>
          </a:p>
        </p:txBody>
      </p:sp>
    </p:spTree>
    <p:extLst>
      <p:ext uri="{BB962C8B-B14F-4D97-AF65-F5344CB8AC3E}">
        <p14:creationId xmlns:p14="http://schemas.microsoft.com/office/powerpoint/2010/main" val="23964762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39BF72-4032-A44F-8537-B65947D72B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64ACB-0D54-CB42-81E9-AD5AFE860A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995BE-D678-DD48-8DAE-418C5F3AB8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03019-3CAA-3E4E-A7F3-2F915E438735}" type="datetimeFigureOut">
              <a:rPr lang="en-US" smtClean="0"/>
              <a:t>11/22/2025</a:t>
            </a:fld>
            <a:endParaRPr lang="en-US"/>
          </a:p>
        </p:txBody>
      </p:sp>
      <p:sp>
        <p:nvSpPr>
          <p:cNvPr id="5" name="Footer Placeholder 4">
            <a:extLst>
              <a:ext uri="{FF2B5EF4-FFF2-40B4-BE49-F238E27FC236}">
                <a16:creationId xmlns:a16="http://schemas.microsoft.com/office/drawing/2014/main" id="{C301BEB7-4ECB-E342-A3A9-9252BC1065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62FFEC-FC7D-434F-9138-41B1087563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9AA398-7739-5B44-9E9A-131B3F53E007}" type="slidenum">
              <a:rPr lang="en-US" smtClean="0"/>
              <a:t>‹#›</a:t>
            </a:fld>
            <a:endParaRPr lang="en-US"/>
          </a:p>
        </p:txBody>
      </p:sp>
    </p:spTree>
    <p:extLst>
      <p:ext uri="{BB962C8B-B14F-4D97-AF65-F5344CB8AC3E}">
        <p14:creationId xmlns:p14="http://schemas.microsoft.com/office/powerpoint/2010/main" val="62722040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x8YH4BXvD3Q" TargetMode="External"/><Relationship Id="rId2" Type="http://schemas.openxmlformats.org/officeDocument/2006/relationships/hyperlink" Target="https://www.youtube.com/watch?v=VBnLKUGz0a0" TargetMode="Externa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hyperlink" Target="https://www.youtube.com/watch?v=VpLQQ00eBYA" TargetMode="External"/><Relationship Id="rId4" Type="http://schemas.openxmlformats.org/officeDocument/2006/relationships/hyperlink" Target="https://www.youtube.com/watch?v=Kw8XD6wz0c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6.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38.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wholeschoolsend.org.uk/toolkits" TargetMode="External"/><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www.wholeschoolsend.org.uk/teacher-handbook"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hyperlink" Target="https://www.wholeschoolsend.org.uk/resources/ask-listen-do-guide-making-conversations-count-all-families" TargetMode="External"/><Relationship Id="rId3" Type="http://schemas.openxmlformats.org/officeDocument/2006/relationships/image" Target="../media/image1.png"/><Relationship Id="rId7" Type="http://schemas.openxmlformats.org/officeDocument/2006/relationships/image" Target="../media/image51.png"/><Relationship Id="rId12" Type="http://schemas.openxmlformats.org/officeDocument/2006/relationships/hyperlink" Target="https://www.wholeschoolsend.org.uk/resources/senco-induction-pack-revised-edition"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hyperlink" Target="https://www.wholeschoolsend.org.uk/page/condition-specific-videos" TargetMode="External"/><Relationship Id="rId5" Type="http://schemas.openxmlformats.org/officeDocument/2006/relationships/image" Target="../media/image49.png"/><Relationship Id="rId10" Type="http://schemas.openxmlformats.org/officeDocument/2006/relationships/hyperlink" Target="https://www.wholeschoolsend.org.uk/resources/send-development-pathways-interactive-powerpoint" TargetMode="External"/><Relationship Id="rId4" Type="http://schemas.openxmlformats.org/officeDocument/2006/relationships/image" Target="../media/image48.png"/><Relationship Id="rId9" Type="http://schemas.openxmlformats.org/officeDocument/2006/relationships/hyperlink" Target="https://www.wholeschoolsend.org.uk/itt-resource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63.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5892058" y="3760163"/>
            <a:ext cx="7349378" cy="7349378"/>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AAD0"/>
            </a:solidFill>
          </p:spPr>
          <p:txBody>
            <a:bodyPr/>
            <a:lstStyle/>
            <a:p>
              <a:endParaRPr lang="en-GB"/>
            </a:p>
          </p:txBody>
        </p:sp>
        <p:sp>
          <p:nvSpPr>
            <p:cNvPr id="7" name="TextBox 7"/>
            <p:cNvSpPr txBox="1"/>
            <p:nvPr/>
          </p:nvSpPr>
          <p:spPr>
            <a:xfrm>
              <a:off x="76200" y="66675"/>
              <a:ext cx="660400" cy="669925"/>
            </a:xfrm>
            <a:prstGeom prst="rect">
              <a:avLst/>
            </a:prstGeom>
          </p:spPr>
          <p:txBody>
            <a:bodyPr lIns="35719" tIns="35719" rIns="35719" bIns="35719" rtlCol="0" anchor="ctr"/>
            <a:lstStyle/>
            <a:p>
              <a:pPr algn="ctr" defTabSz="457200">
                <a:lnSpc>
                  <a:spcPts val="1170"/>
                </a:lnSpc>
              </a:pPr>
              <a:endParaRPr sz="900">
                <a:solidFill>
                  <a:prstClr val="black"/>
                </a:solidFill>
                <a:latin typeface="Calibri"/>
              </a:endParaRPr>
            </a:p>
          </p:txBody>
        </p:sp>
      </p:grpSp>
      <p:grpSp>
        <p:nvGrpSpPr>
          <p:cNvPr id="8" name="Group 8"/>
          <p:cNvGrpSpPr/>
          <p:nvPr/>
        </p:nvGrpSpPr>
        <p:grpSpPr>
          <a:xfrm>
            <a:off x="6993018" y="2474884"/>
            <a:ext cx="3160632" cy="3160632"/>
            <a:chOff x="0" y="0"/>
            <a:chExt cx="8428351" cy="8428351"/>
          </a:xfrm>
        </p:grpSpPr>
        <p:grpSp>
          <p:nvGrpSpPr>
            <p:cNvPr id="9" name="Group 9"/>
            <p:cNvGrpSpPr/>
            <p:nvPr/>
          </p:nvGrpSpPr>
          <p:grpSpPr>
            <a:xfrm>
              <a:off x="0" y="0"/>
              <a:ext cx="8428351" cy="8428351"/>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txBody>
              <a:bodyPr/>
              <a:lstStyle/>
              <a:p>
                <a:endParaRPr lang="en-GB"/>
              </a:p>
            </p:txBody>
          </p:sp>
          <p:sp>
            <p:nvSpPr>
              <p:cNvPr id="11" name="TextBox 11"/>
              <p:cNvSpPr txBox="1"/>
              <p:nvPr/>
            </p:nvSpPr>
            <p:spPr>
              <a:xfrm>
                <a:off x="76200" y="66675"/>
                <a:ext cx="660400" cy="669925"/>
              </a:xfrm>
              <a:prstGeom prst="rect">
                <a:avLst/>
              </a:prstGeom>
            </p:spPr>
            <p:txBody>
              <a:bodyPr lIns="25791" tIns="25791" rIns="25791" bIns="25791" rtlCol="0" anchor="ctr"/>
              <a:lstStyle/>
              <a:p>
                <a:pPr algn="ctr" defTabSz="457200">
                  <a:lnSpc>
                    <a:spcPts val="1170"/>
                  </a:lnSpc>
                </a:pPr>
                <a:endParaRPr sz="900">
                  <a:solidFill>
                    <a:prstClr val="black"/>
                  </a:solidFill>
                  <a:latin typeface="Calibri"/>
                </a:endParaRPr>
              </a:p>
            </p:txBody>
          </p:sp>
        </p:grpSp>
        <p:grpSp>
          <p:nvGrpSpPr>
            <p:cNvPr id="12" name="Group 12"/>
            <p:cNvGrpSpPr>
              <a:grpSpLocks noChangeAspect="1"/>
            </p:cNvGrpSpPr>
            <p:nvPr/>
          </p:nvGrpSpPr>
          <p:grpSpPr>
            <a:xfrm>
              <a:off x="219498" y="219514"/>
              <a:ext cx="7989355" cy="7989323"/>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r="-24999"/>
                </a:stretch>
              </a:blipFill>
            </p:spPr>
            <p:txBody>
              <a:bodyPr/>
              <a:lstStyle/>
              <a:p>
                <a:endParaRPr lang="en-GB"/>
              </a:p>
            </p:txBody>
          </p:sp>
        </p:grpSp>
      </p:grpSp>
      <p:sp>
        <p:nvSpPr>
          <p:cNvPr id="15" name="TextBox 15"/>
          <p:cNvSpPr txBox="1"/>
          <p:nvPr/>
        </p:nvSpPr>
        <p:spPr>
          <a:xfrm>
            <a:off x="1804202" y="557546"/>
            <a:ext cx="7274267" cy="602729"/>
          </a:xfrm>
          <a:prstGeom prst="rect">
            <a:avLst/>
          </a:prstGeom>
        </p:spPr>
        <p:txBody>
          <a:bodyPr wrap="square" lIns="0" tIns="0" rIns="0" bIns="0" rtlCol="0" anchor="t">
            <a:spAutoFit/>
          </a:bodyPr>
          <a:lstStyle/>
          <a:p>
            <a:pPr defTabSz="457200">
              <a:lnSpc>
                <a:spcPts val="4665"/>
              </a:lnSpc>
            </a:pPr>
            <a:r>
              <a:rPr lang="en-US" sz="4529" spc="-181" dirty="0">
                <a:solidFill>
                  <a:srgbClr val="002060"/>
                </a:solidFill>
                <a:latin typeface="Calibri 1"/>
              </a:rPr>
              <a:t>L.E.A.D. Professional Development</a:t>
            </a:r>
          </a:p>
        </p:txBody>
      </p:sp>
      <p:sp>
        <p:nvSpPr>
          <p:cNvPr id="16" name="TextBox 16"/>
          <p:cNvSpPr txBox="1"/>
          <p:nvPr/>
        </p:nvSpPr>
        <p:spPr>
          <a:xfrm>
            <a:off x="1703513" y="5858190"/>
            <a:ext cx="5940767" cy="243656"/>
          </a:xfrm>
          <a:prstGeom prst="rect">
            <a:avLst/>
          </a:prstGeom>
        </p:spPr>
        <p:txBody>
          <a:bodyPr wrap="square" lIns="0" tIns="0" rIns="0" bIns="0" rtlCol="0" anchor="t">
            <a:spAutoFit/>
          </a:bodyPr>
          <a:lstStyle/>
          <a:p>
            <a:pPr defTabSz="457200">
              <a:lnSpc>
                <a:spcPts val="1902"/>
              </a:lnSpc>
            </a:pPr>
            <a:r>
              <a:rPr lang="en-US" sz="1585" dirty="0">
                <a:solidFill>
                  <a:srgbClr val="00AAD0"/>
                </a:solidFill>
                <a:latin typeface="Calibri 2"/>
              </a:rPr>
              <a:t>‘</a:t>
            </a:r>
            <a:r>
              <a:rPr lang="en-US" sz="1585" i="1" dirty="0">
                <a:latin typeface="Calibri 2"/>
              </a:rPr>
              <a:t>Working in Partnership, Achieving the Highest Outcomes for All’ </a:t>
            </a:r>
          </a:p>
        </p:txBody>
      </p:sp>
      <p:sp>
        <p:nvSpPr>
          <p:cNvPr id="17" name="TextBox 17"/>
          <p:cNvSpPr txBox="1"/>
          <p:nvPr/>
        </p:nvSpPr>
        <p:spPr>
          <a:xfrm>
            <a:off x="1790917" y="1231723"/>
            <a:ext cx="5033198" cy="307777"/>
          </a:xfrm>
          <a:prstGeom prst="rect">
            <a:avLst/>
          </a:prstGeom>
        </p:spPr>
        <p:txBody>
          <a:bodyPr lIns="0" tIns="0" rIns="0" bIns="0" rtlCol="0" anchor="t">
            <a:spAutoFit/>
          </a:bodyPr>
          <a:lstStyle/>
          <a:p>
            <a:pPr defTabSz="457200">
              <a:lnSpc>
                <a:spcPts val="2355"/>
              </a:lnSpc>
              <a:spcBef>
                <a:spcPct val="0"/>
              </a:spcBef>
            </a:pPr>
            <a:r>
              <a:rPr lang="en-US" sz="1962" spc="-78" dirty="0">
                <a:solidFill>
                  <a:srgbClr val="A0144D"/>
                </a:solidFill>
                <a:latin typeface="Calibri 3"/>
              </a:rPr>
              <a:t>Updates and Headlines</a:t>
            </a:r>
          </a:p>
        </p:txBody>
      </p:sp>
      <p:pic>
        <p:nvPicPr>
          <p:cNvPr id="18" name="Picture 17"/>
          <p:cNvPicPr>
            <a:picLocks noChangeAspect="1"/>
          </p:cNvPicPr>
          <p:nvPr/>
        </p:nvPicPr>
        <p:blipFill rotWithShape="1">
          <a:blip r:embed="rId4"/>
          <a:srcRect l="36666" t="26296" r="40416" b="33705"/>
          <a:stretch/>
        </p:blipFill>
        <p:spPr>
          <a:xfrm>
            <a:off x="6938409" y="2510652"/>
            <a:ext cx="3269847" cy="3203734"/>
          </a:xfrm>
          <a:prstGeom prst="ellipse">
            <a:avLst/>
          </a:prstGeom>
        </p:spPr>
      </p:pic>
      <p:pic>
        <p:nvPicPr>
          <p:cNvPr id="3" name="Picture 2" descr="A logo with colorful circles and text&#10;&#10;AI-generated content may be incorrect.">
            <a:extLst>
              <a:ext uri="{FF2B5EF4-FFF2-40B4-BE49-F238E27FC236}">
                <a16:creationId xmlns:a16="http://schemas.microsoft.com/office/drawing/2014/main" id="{C773F5C0-6A2A-2D70-BCB8-D684FBA8A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0917" y="2050424"/>
            <a:ext cx="3060192" cy="3060192"/>
          </a:xfrm>
          <a:prstGeom prst="rect">
            <a:avLst/>
          </a:prstGeom>
        </p:spPr>
      </p:pic>
    </p:spTree>
    <p:extLst>
      <p:ext uri="{BB962C8B-B14F-4D97-AF65-F5344CB8AC3E}">
        <p14:creationId xmlns:p14="http://schemas.microsoft.com/office/powerpoint/2010/main" val="1636219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E3D8F-6BFD-1DE8-4EE6-2639BC86D5C0}"/>
              </a:ext>
            </a:extLst>
          </p:cNvPr>
          <p:cNvSpPr>
            <a:spLocks noGrp="1"/>
          </p:cNvSpPr>
          <p:nvPr>
            <p:ph type="title"/>
          </p:nvPr>
        </p:nvSpPr>
        <p:spPr/>
        <p:txBody>
          <a:bodyPr/>
          <a:lstStyle/>
          <a:p>
            <a:r>
              <a:rPr lang="en-GB" dirty="0"/>
              <a:t>The Year of Reading</a:t>
            </a:r>
          </a:p>
        </p:txBody>
      </p:sp>
      <p:sp>
        <p:nvSpPr>
          <p:cNvPr id="3" name="Content Placeholder 2">
            <a:extLst>
              <a:ext uri="{FF2B5EF4-FFF2-40B4-BE49-F238E27FC236}">
                <a16:creationId xmlns:a16="http://schemas.microsoft.com/office/drawing/2014/main" id="{9B78471C-2DAD-37D4-CFE7-E034BC7A685C}"/>
              </a:ext>
            </a:extLst>
          </p:cNvPr>
          <p:cNvSpPr>
            <a:spLocks noGrp="1"/>
          </p:cNvSpPr>
          <p:nvPr>
            <p:ph idx="1"/>
          </p:nvPr>
        </p:nvSpPr>
        <p:spPr>
          <a:xfrm>
            <a:off x="609600" y="1600200"/>
            <a:ext cx="10363200" cy="4112111"/>
          </a:xfrm>
        </p:spPr>
        <p:txBody>
          <a:bodyPr>
            <a:normAutofit fontScale="70000" lnSpcReduction="20000"/>
          </a:bodyPr>
          <a:lstStyle/>
          <a:p>
            <a:pPr marL="0" indent="0">
              <a:buNone/>
            </a:pPr>
            <a:r>
              <a:rPr lang="en-GB" u="sng" dirty="0">
                <a:hlinkClick r:id="rId2"/>
              </a:rPr>
              <a:t>Overview</a:t>
            </a:r>
            <a:r>
              <a:rPr lang="en-GB" dirty="0"/>
              <a:t> </a:t>
            </a:r>
          </a:p>
          <a:p>
            <a:pPr marL="0" indent="0">
              <a:buNone/>
            </a:pPr>
            <a:r>
              <a:rPr lang="en-GB" u="sng" dirty="0">
                <a:hlinkClick r:id="rId3"/>
              </a:rPr>
              <a:t>Early years</a:t>
            </a:r>
            <a:r>
              <a:rPr lang="en-GB" dirty="0"/>
              <a:t> </a:t>
            </a:r>
          </a:p>
          <a:p>
            <a:pPr marL="0" indent="0">
              <a:buNone/>
            </a:pPr>
            <a:r>
              <a:rPr lang="en-GB" u="sng" dirty="0">
                <a:hlinkClick r:id="rId4"/>
              </a:rPr>
              <a:t>Primary</a:t>
            </a:r>
            <a:r>
              <a:rPr lang="en-GB" dirty="0"/>
              <a:t> </a:t>
            </a:r>
          </a:p>
          <a:p>
            <a:pPr marL="0" indent="0">
              <a:buNone/>
            </a:pPr>
            <a:r>
              <a:rPr lang="en-GB" u="sng" dirty="0">
                <a:hlinkClick r:id="rId5"/>
              </a:rPr>
              <a:t>Secondary</a:t>
            </a:r>
            <a:r>
              <a:rPr lang="en-GB" dirty="0"/>
              <a:t> </a:t>
            </a:r>
          </a:p>
          <a:p>
            <a:pPr marL="0" indent="0">
              <a:buNone/>
            </a:pPr>
            <a:endParaRPr lang="en-GB" dirty="0"/>
          </a:p>
          <a:p>
            <a:pPr marL="0" indent="0">
              <a:buNone/>
            </a:pPr>
            <a:r>
              <a:rPr lang="en-GB" dirty="0">
                <a:latin typeface="Aptos" panose="020B0004020202020204" pitchFamily="34" charset="0"/>
              </a:rPr>
              <a:t>The </a:t>
            </a:r>
            <a:r>
              <a:rPr lang="en-GB" dirty="0" err="1">
                <a:latin typeface="Aptos" panose="020B0004020202020204" pitchFamily="34" charset="0"/>
              </a:rPr>
              <a:t>Dfe</a:t>
            </a:r>
            <a:r>
              <a:rPr lang="en-GB" dirty="0">
                <a:latin typeface="Aptos" panose="020B0004020202020204" pitchFamily="34" charset="0"/>
              </a:rPr>
              <a:t> announced that a UK-wide National Year of Reading will be launching in 2026. </a:t>
            </a:r>
          </a:p>
          <a:p>
            <a:pPr marL="0" indent="0">
              <a:buNone/>
            </a:pPr>
            <a:r>
              <a:rPr lang="en-GB" dirty="0">
                <a:latin typeface="Aptos" panose="020B0004020202020204" pitchFamily="34" charset="0"/>
              </a:rPr>
              <a:t>The theme is 'Go All In' - inspiring people across the nation to discover that whatever they're passionate about, there's a book for it. Whether that be football, music, gaming or something else entirely, we want to help them dive deeper through reading. If you’re into it, read into it. </a:t>
            </a:r>
          </a:p>
          <a:p>
            <a:pPr marL="0" indent="0">
              <a:buNone/>
            </a:pPr>
            <a:r>
              <a:rPr lang="en-GB" dirty="0">
                <a:latin typeface="Aptos" panose="020B0004020202020204" pitchFamily="34" charset="0"/>
              </a:rPr>
              <a:t>Working with the National Literacy Trust and their partners, we're bringing you a full year of engaging events, practical resources and expert support - all designed to make reading come alive in your classroom. The programme has been tailored with dedicated support and resources for early years, primary and secondary phases, all led by experts. </a:t>
            </a:r>
          </a:p>
          <a:p>
            <a:pPr marL="0" indent="0">
              <a:buNone/>
            </a:pPr>
            <a:endParaRPr lang="en-GB" dirty="0"/>
          </a:p>
        </p:txBody>
      </p:sp>
      <p:sp>
        <p:nvSpPr>
          <p:cNvPr id="5" name="TextBox 4">
            <a:extLst>
              <a:ext uri="{FF2B5EF4-FFF2-40B4-BE49-F238E27FC236}">
                <a16:creationId xmlns:a16="http://schemas.microsoft.com/office/drawing/2014/main" id="{769527D2-1265-42B1-BB5F-F24F18A91A47}"/>
              </a:ext>
            </a:extLst>
          </p:cNvPr>
          <p:cNvSpPr txBox="1"/>
          <p:nvPr/>
        </p:nvSpPr>
        <p:spPr>
          <a:xfrm>
            <a:off x="0" y="6575898"/>
            <a:ext cx="12200184" cy="369332"/>
          </a:xfrm>
          <a:prstGeom prst="rect">
            <a:avLst/>
          </a:prstGeom>
          <a:solidFill>
            <a:srgbClr val="333399"/>
          </a:solidFill>
        </p:spPr>
        <p:txBody>
          <a:bodyPr wrap="square" rtlCol="0">
            <a:spAutoFit/>
          </a:bodyPr>
          <a:lstStyle/>
          <a:p>
            <a:pPr algn="ctr"/>
            <a:r>
              <a:rPr lang="en-GB" i="1" dirty="0">
                <a:solidFill>
                  <a:srgbClr val="FFFFFF"/>
                </a:solidFill>
                <a:latin typeface="Aptos Light" panose="020B0004020202020204" pitchFamily="34" charset="0"/>
              </a:rPr>
              <a:t>Working in partnership, achieving the highest outcomes for all. </a:t>
            </a:r>
          </a:p>
        </p:txBody>
      </p:sp>
      <p:pic>
        <p:nvPicPr>
          <p:cNvPr id="6" name="Picture 5">
            <a:extLst>
              <a:ext uri="{FF2B5EF4-FFF2-40B4-BE49-F238E27FC236}">
                <a16:creationId xmlns:a16="http://schemas.microsoft.com/office/drawing/2014/main" id="{14C5F857-6947-43FB-50FD-5D85D7BB4588}"/>
              </a:ext>
            </a:extLst>
          </p:cNvPr>
          <p:cNvPicPr>
            <a:picLocks noChangeAspect="1"/>
          </p:cNvPicPr>
          <p:nvPr/>
        </p:nvPicPr>
        <p:blipFill>
          <a:blip r:embed="rId6"/>
          <a:stretch>
            <a:fillRect/>
          </a:stretch>
        </p:blipFill>
        <p:spPr>
          <a:xfrm>
            <a:off x="7741948" y="754620"/>
            <a:ext cx="2619375" cy="1743075"/>
          </a:xfrm>
          <a:prstGeom prst="rect">
            <a:avLst/>
          </a:prstGeom>
        </p:spPr>
      </p:pic>
    </p:spTree>
    <p:extLst>
      <p:ext uri="{BB962C8B-B14F-4D97-AF65-F5344CB8AC3E}">
        <p14:creationId xmlns:p14="http://schemas.microsoft.com/office/powerpoint/2010/main" val="3880552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9DBE0C65-3F71-4F88-AFDA-42B0328EC4AD}"/>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itle 1">
            <a:extLst>
              <a:ext uri="{FF2B5EF4-FFF2-40B4-BE49-F238E27FC236}">
                <a16:creationId xmlns:a16="http://schemas.microsoft.com/office/drawing/2014/main" id="{58840EDF-4005-C75B-7F07-B5F5B1244A9F}"/>
              </a:ext>
            </a:extLst>
          </p:cNvPr>
          <p:cNvSpPr txBox="1">
            <a:spLocks/>
          </p:cNvSpPr>
          <p:nvPr/>
        </p:nvSpPr>
        <p:spPr>
          <a:xfrm>
            <a:off x="1676400" y="1789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26973"/>
                </a:solidFill>
                <a:effectLst/>
                <a:uLnTx/>
                <a:uFillTx/>
                <a:latin typeface="Arial"/>
                <a:cs typeface="Arial"/>
              </a:rPr>
              <a:t>Whole School SEND?</a:t>
            </a:r>
            <a:endParaRPr lang="en-GB" sz="4400" b="1" i="0" u="none" strike="noStrike" kern="1200" cap="none" spc="0" normalizeH="0" baseline="0" noProof="0" dirty="0">
              <a:ln>
                <a:noFill/>
              </a:ln>
              <a:solidFill>
                <a:srgbClr val="026973"/>
              </a:solidFill>
              <a:effectLst/>
              <a:uLnTx/>
              <a:uFillTx/>
              <a:latin typeface="Arial"/>
              <a:cs typeface="Arial"/>
            </a:endParaRPr>
          </a:p>
        </p:txBody>
      </p:sp>
      <p:pic>
        <p:nvPicPr>
          <p:cNvPr id="17" name="Picture 16" descr="Two school pupils looking at the camera.  The child at the front has their hand raised.&#10;&#10;">
            <a:extLst>
              <a:ext uri="{FF2B5EF4-FFF2-40B4-BE49-F238E27FC236}">
                <a16:creationId xmlns:a16="http://schemas.microsoft.com/office/drawing/2014/main" id="{8D781D3E-1D1F-5131-7B8C-4447A32F3191}"/>
              </a:ext>
            </a:extLst>
          </p:cNvPr>
          <p:cNvPicPr>
            <a:picLocks noChangeAspect="1"/>
          </p:cNvPicPr>
          <p:nvPr/>
        </p:nvPicPr>
        <p:blipFill rotWithShape="1">
          <a:blip r:embed="rId3">
            <a:extLst>
              <a:ext uri="{28A0092B-C50C-407E-A947-70E740481C1C}">
                <a14:useLocalDpi xmlns:a14="http://schemas.microsoft.com/office/drawing/2010/main" val="0"/>
              </a:ext>
            </a:extLst>
          </a:blip>
          <a:srcRect t="32654" r="2" b="15442"/>
          <a:stretch/>
        </p:blipFill>
        <p:spPr>
          <a:xfrm>
            <a:off x="680884" y="1668709"/>
            <a:ext cx="4685290" cy="3736991"/>
          </a:xfrm>
          <a:prstGeom prst="rect">
            <a:avLst/>
          </a:prstGeom>
          <a:ln>
            <a:noFill/>
          </a:ln>
          <a:effectLst>
            <a:outerShdw blurRad="292100" dist="139700" dir="2700000" algn="tl" rotWithShape="0">
              <a:srgbClr val="333333">
                <a:alpha val="65000"/>
              </a:srgbClr>
            </a:outerShdw>
          </a:effectLst>
        </p:spPr>
      </p:pic>
      <p:sp>
        <p:nvSpPr>
          <p:cNvPr id="18" name="Content Placeholder 2">
            <a:extLst>
              <a:ext uri="{FF2B5EF4-FFF2-40B4-BE49-F238E27FC236}">
                <a16:creationId xmlns:a16="http://schemas.microsoft.com/office/drawing/2014/main" id="{6E715A8A-0EFE-15EC-F15D-C9F6D2B1CB4B}"/>
              </a:ext>
            </a:extLst>
          </p:cNvPr>
          <p:cNvSpPr txBox="1">
            <a:spLocks/>
          </p:cNvSpPr>
          <p:nvPr/>
        </p:nvSpPr>
        <p:spPr>
          <a:xfrm>
            <a:off x="5598174" y="725095"/>
            <a:ext cx="6091093" cy="562421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Whole School SEND (WSS), as part of </a:t>
            </a:r>
            <a:r>
              <a:rPr kumimoji="0" lang="en-GB" sz="1800" b="0" i="0" u="none" strike="noStrike" kern="1200" cap="none" spc="0" normalizeH="0" baseline="0" noProof="0" dirty="0" err="1">
                <a:ln>
                  <a:noFill/>
                </a:ln>
                <a:solidFill>
                  <a:schemeClr val="accent6"/>
                </a:solidFill>
                <a:effectLst/>
                <a:uLnTx/>
                <a:uFillTx/>
                <a:latin typeface="Arial" panose="020B0604020202020204" pitchFamily="34" charset="0"/>
                <a:cs typeface="Arial" panose="020B0604020202020204" pitchFamily="34" charset="0"/>
              </a:rPr>
              <a:t>nasen</a:t>
            </a:r>
            <a:r>
              <a:rPr lang="en-GB" sz="1800" dirty="0">
                <a:solidFill>
                  <a:schemeClr val="accent6"/>
                </a:solidFill>
                <a:latin typeface="Arial" panose="020B0604020202020204" pitchFamily="34" charset="0"/>
                <a:cs typeface="Arial" panose="020B0604020202020204" pitchFamily="34" charset="0"/>
              </a:rPr>
              <a:t>, leads the Universal SEND Services Programme (USS) on behalf of the DfE.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The WSS team comprises of experienced SEND leaders from across the education sector, including mainstream, special settings and local authorities.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800" dirty="0">
                <a:solidFill>
                  <a:schemeClr val="accent6"/>
                </a:solidFill>
                <a:latin typeface="Arial" panose="020B0604020202020204" pitchFamily="34" charset="0"/>
                <a:cs typeface="Arial" panose="020B0604020202020204" pitchFamily="34" charset="0"/>
              </a:rPr>
              <a:t>The work of WSS is based on 5 key principles: </a:t>
            </a:r>
          </a:p>
          <a:p>
            <a:pPr lvl="1">
              <a:spcBef>
                <a:spcPts val="1000"/>
              </a:spcBef>
              <a:defRPr/>
            </a:pPr>
            <a:r>
              <a:rPr kumimoji="0" lang="en-GB" sz="1800" b="0"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Collaboration and Knowledge Exchange</a:t>
            </a:r>
          </a:p>
          <a:p>
            <a:pPr lvl="1">
              <a:spcBef>
                <a:spcPts val="1000"/>
              </a:spcBef>
              <a:defRPr/>
            </a:pPr>
            <a:r>
              <a:rPr lang="en-GB" sz="1800" dirty="0">
                <a:solidFill>
                  <a:schemeClr val="accent6"/>
                </a:solidFill>
                <a:latin typeface="Arial" panose="020B0604020202020204" pitchFamily="34" charset="0"/>
                <a:cs typeface="Arial" panose="020B0604020202020204" pitchFamily="34" charset="0"/>
              </a:rPr>
              <a:t>Every Leader a Leader of SEND</a:t>
            </a:r>
          </a:p>
          <a:p>
            <a:pPr lvl="1">
              <a:spcBef>
                <a:spcPts val="1000"/>
              </a:spcBef>
              <a:defRPr/>
            </a:pPr>
            <a:r>
              <a:rPr kumimoji="0" lang="en-GB" sz="1800" b="0"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Inclusive Pedagogy – Universal First</a:t>
            </a:r>
          </a:p>
          <a:p>
            <a:pPr lvl="1">
              <a:spcBef>
                <a:spcPts val="1000"/>
              </a:spcBef>
              <a:defRPr/>
            </a:pPr>
            <a:r>
              <a:rPr lang="en-GB" sz="1800" dirty="0">
                <a:solidFill>
                  <a:schemeClr val="accent6"/>
                </a:solidFill>
                <a:latin typeface="Arial" panose="020B0604020202020204" pitchFamily="34" charset="0"/>
                <a:cs typeface="Arial" panose="020B0604020202020204" pitchFamily="34" charset="0"/>
              </a:rPr>
              <a:t>Regional Expertise for National Impact</a:t>
            </a:r>
          </a:p>
          <a:p>
            <a:pPr lvl="1">
              <a:spcBef>
                <a:spcPts val="1000"/>
              </a:spcBef>
              <a:defRPr/>
            </a:pPr>
            <a:r>
              <a:rPr kumimoji="0" lang="en-GB" sz="1800" b="0" i="0" u="none" strike="noStrike" kern="1200" cap="none" spc="0" normalizeH="0" baseline="0" noProof="0" dirty="0">
                <a:ln>
                  <a:noFill/>
                </a:ln>
                <a:solidFill>
                  <a:schemeClr val="accent6"/>
                </a:solidFill>
                <a:effectLst/>
                <a:uLnTx/>
                <a:uFillTx/>
                <a:latin typeface="Arial" panose="020B0604020202020204" pitchFamily="34" charset="0"/>
                <a:cs typeface="Arial" panose="020B0604020202020204" pitchFamily="34" charset="0"/>
              </a:rPr>
              <a:t>Equity, Evidence, and Sustainability</a:t>
            </a:r>
          </a:p>
        </p:txBody>
      </p:sp>
    </p:spTree>
    <p:extLst>
      <p:ext uri="{BB962C8B-B14F-4D97-AF65-F5344CB8AC3E}">
        <p14:creationId xmlns:p14="http://schemas.microsoft.com/office/powerpoint/2010/main" val="4019307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28522-9583-55BF-A39B-B5D49084007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7249531-9907-C8FC-F0C3-1362EFA2C790}"/>
              </a:ext>
            </a:extLst>
          </p:cNvPr>
          <p:cNvSpPr txBox="1"/>
          <p:nvPr/>
        </p:nvSpPr>
        <p:spPr>
          <a:xfrm>
            <a:off x="253651" y="264423"/>
            <a:ext cx="5995552" cy="707886"/>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6A75"/>
                </a:solidFill>
                <a:effectLst/>
                <a:uLnTx/>
                <a:uFillTx/>
                <a:latin typeface="Arial"/>
                <a:ea typeface="+mn-ea"/>
                <a:cs typeface="+mn-cs"/>
              </a:rPr>
              <a:t>Online SEND CPD Units</a:t>
            </a:r>
            <a:endParaRPr lang="en-GB" sz="4000" b="1" i="0" u="none" strike="noStrike" kern="1200" cap="none" spc="0" normalizeH="0" baseline="0" noProof="0" dirty="0">
              <a:ln>
                <a:noFill/>
              </a:ln>
              <a:solidFill>
                <a:srgbClr val="006A75"/>
              </a:solidFill>
              <a:effectLst/>
              <a:uLnTx/>
              <a:uFillTx/>
              <a:latin typeface="Arial"/>
              <a:ea typeface="+mn-ea"/>
              <a:cs typeface="+mn-cs"/>
            </a:endParaRPr>
          </a:p>
        </p:txBody>
      </p:sp>
      <p:graphicFrame>
        <p:nvGraphicFramePr>
          <p:cNvPr id="5" name="Diagram 4">
            <a:extLst>
              <a:ext uri="{FF2B5EF4-FFF2-40B4-BE49-F238E27FC236}">
                <a16:creationId xmlns:a16="http://schemas.microsoft.com/office/drawing/2014/main" id="{B33D18DE-C29D-179B-8988-6387870B9598}"/>
              </a:ext>
            </a:extLst>
          </p:cNvPr>
          <p:cNvGraphicFramePr/>
          <p:nvPr>
            <p:extLst>
              <p:ext uri="{D42A27DB-BD31-4B8C-83A1-F6EECF244321}">
                <p14:modId xmlns:p14="http://schemas.microsoft.com/office/powerpoint/2010/main" val="3753141386"/>
              </p:ext>
            </p:extLst>
          </p:nvPr>
        </p:nvGraphicFramePr>
        <p:xfrm>
          <a:off x="358152" y="1045302"/>
          <a:ext cx="3835023" cy="255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BC95CD5C-535D-6AD7-23AE-A0BD16017ED9}"/>
              </a:ext>
            </a:extLst>
          </p:cNvPr>
          <p:cNvGraphicFramePr/>
          <p:nvPr>
            <p:extLst>
              <p:ext uri="{D42A27DB-BD31-4B8C-83A1-F6EECF244321}">
                <p14:modId xmlns:p14="http://schemas.microsoft.com/office/powerpoint/2010/main" val="3254391874"/>
              </p:ext>
            </p:extLst>
          </p:nvPr>
        </p:nvGraphicFramePr>
        <p:xfrm>
          <a:off x="358152" y="3674666"/>
          <a:ext cx="3835023" cy="25544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a:extLst>
              <a:ext uri="{FF2B5EF4-FFF2-40B4-BE49-F238E27FC236}">
                <a16:creationId xmlns:a16="http://schemas.microsoft.com/office/drawing/2014/main" id="{1DA21DF2-0406-C8F9-08FC-BB5DFB61FECF}"/>
              </a:ext>
            </a:extLst>
          </p:cNvPr>
          <p:cNvSpPr txBox="1"/>
          <p:nvPr/>
        </p:nvSpPr>
        <p:spPr>
          <a:xfrm>
            <a:off x="4841626" y="5369772"/>
            <a:ext cx="7238872"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tabLst>
                <a:tab pos="457200" algn="l"/>
              </a:tabLst>
            </a:pPr>
            <a:r>
              <a:rPr lang="en-GB" sz="1600" i="1" dirty="0">
                <a:solidFill>
                  <a:schemeClr val="bg1">
                    <a:lumMod val="49000"/>
                  </a:schemeClr>
                </a:solidFill>
                <a:latin typeface="Arial"/>
                <a:ea typeface="+mn-lt"/>
                <a:cs typeface="+mn-lt"/>
              </a:rPr>
              <a:t>"Another unit that puts the learner at the forefront of practice and enables us as educators to adapt our environment to support children with a range of needs</a:t>
            </a:r>
            <a:r>
              <a:rPr lang="en-GB" sz="1600" dirty="0">
                <a:solidFill>
                  <a:schemeClr val="bg1">
                    <a:lumMod val="49000"/>
                  </a:schemeClr>
                </a:solidFill>
                <a:latin typeface="Arial"/>
                <a:ea typeface="+mn-lt"/>
                <a:cs typeface="+mn-lt"/>
              </a:rPr>
              <a:t>" </a:t>
            </a:r>
            <a:r>
              <a:rPr lang="en-GB" sz="1400" b="1" dirty="0">
                <a:solidFill>
                  <a:schemeClr val="bg1">
                    <a:lumMod val="49000"/>
                  </a:schemeClr>
                </a:solidFill>
                <a:latin typeface="Arial"/>
                <a:ea typeface="+mn-lt"/>
                <a:cs typeface="+mn-lt"/>
              </a:rPr>
              <a:t>(Unit 12)</a:t>
            </a:r>
            <a:endParaRPr lang="en-US" sz="1400" dirty="0">
              <a:solidFill>
                <a:schemeClr val="bg1">
                  <a:lumMod val="49000"/>
                </a:schemeClr>
              </a:solidFill>
              <a:latin typeface="Arial"/>
              <a:ea typeface="+mn-lt"/>
              <a:cs typeface="+mn-lt"/>
            </a:endParaRPr>
          </a:p>
        </p:txBody>
      </p:sp>
      <p:pic>
        <p:nvPicPr>
          <p:cNvPr id="2" name="Picture 1">
            <a:extLst>
              <a:ext uri="{FF2B5EF4-FFF2-40B4-BE49-F238E27FC236}">
                <a16:creationId xmlns:a16="http://schemas.microsoft.com/office/drawing/2014/main" id="{10FC0246-A64B-57CE-49EE-202348061C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53050" y="1077654"/>
            <a:ext cx="3746398" cy="4151658"/>
          </a:xfrm>
          <a:prstGeom prst="rect">
            <a:avLst/>
          </a:prstGeom>
        </p:spPr>
      </p:pic>
      <p:pic>
        <p:nvPicPr>
          <p:cNvPr id="3" name="Picture 2">
            <a:extLst>
              <a:ext uri="{FF2B5EF4-FFF2-40B4-BE49-F238E27FC236}">
                <a16:creationId xmlns:a16="http://schemas.microsoft.com/office/drawing/2014/main" id="{926A0B0E-EA54-7296-4CE3-996BF3918D4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99448" y="1077654"/>
            <a:ext cx="3789068" cy="4151658"/>
          </a:xfrm>
          <a:prstGeom prst="rect">
            <a:avLst/>
          </a:prstGeom>
        </p:spPr>
      </p:pic>
      <p:pic>
        <p:nvPicPr>
          <p:cNvPr id="8" name="Picture 7">
            <a:extLst>
              <a:ext uri="{FF2B5EF4-FFF2-40B4-BE49-F238E27FC236}">
                <a16:creationId xmlns:a16="http://schemas.microsoft.com/office/drawing/2014/main" id="{CB9D097D-0FA5-FCFC-D6D4-CDCD680AFDFE}"/>
              </a:ext>
            </a:extLst>
          </p:cNvPr>
          <p:cNvPicPr>
            <a:picLocks noChangeAspect="1"/>
          </p:cNvPicPr>
          <p:nvPr/>
        </p:nvPicPr>
        <p:blipFill>
          <a:blip r:embed="rId15"/>
          <a:stretch>
            <a:fillRect/>
          </a:stretch>
        </p:blipFill>
        <p:spPr>
          <a:xfrm>
            <a:off x="10920388" y="159078"/>
            <a:ext cx="924783" cy="918576"/>
          </a:xfrm>
          <a:prstGeom prst="rect">
            <a:avLst/>
          </a:prstGeom>
        </p:spPr>
      </p:pic>
    </p:spTree>
    <p:extLst>
      <p:ext uri="{BB962C8B-B14F-4D97-AF65-F5344CB8AC3E}">
        <p14:creationId xmlns:p14="http://schemas.microsoft.com/office/powerpoint/2010/main" val="37362750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21ACF-0887-5079-0D4D-CCC54C6F9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240515-18A1-9DC8-161D-4976ABDCEC0C}"/>
              </a:ext>
            </a:extLst>
          </p:cNvPr>
          <p:cNvSpPr txBox="1">
            <a:spLocks/>
          </p:cNvSpPr>
          <p:nvPr/>
        </p:nvSpPr>
        <p:spPr>
          <a:xfrm>
            <a:off x="107507" y="149877"/>
            <a:ext cx="119493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026973"/>
                </a:solidFill>
                <a:latin typeface="Arial" panose="020B0604020202020204" pitchFamily="34" charset="0"/>
                <a:cs typeface="Arial" panose="020B0604020202020204" pitchFamily="34" charset="0"/>
              </a:rPr>
              <a:t>Autism Training</a:t>
            </a:r>
            <a:endParaRPr lang="en-GB" sz="3600" b="1" dirty="0">
              <a:solidFill>
                <a:srgbClr val="026973"/>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F4B483C-9BA8-55DF-C4E5-A534B78988C5}"/>
              </a:ext>
            </a:extLst>
          </p:cNvPr>
          <p:cNvSpPr txBox="1"/>
          <p:nvPr/>
        </p:nvSpPr>
        <p:spPr>
          <a:xfrm>
            <a:off x="775481" y="1791596"/>
            <a:ext cx="10641037" cy="3266985"/>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GB" sz="2000" i="0" dirty="0">
                <a:solidFill>
                  <a:schemeClr val="accent6"/>
                </a:solidFill>
                <a:effectLst/>
                <a:latin typeface="Arial"/>
              </a:rPr>
              <a:t>High-quality, autism-focused training programme for the workforce across all education settings. </a:t>
            </a:r>
          </a:p>
          <a:p>
            <a:pPr marL="285750" indent="-285750">
              <a:lnSpc>
                <a:spcPct val="150000"/>
              </a:lnSpc>
              <a:buFont typeface="Arial" panose="020B0604020202020204" pitchFamily="34" charset="0"/>
              <a:buChar char="•"/>
            </a:pPr>
            <a:r>
              <a:rPr lang="en-GB" sz="2000" dirty="0">
                <a:solidFill>
                  <a:schemeClr val="accent6"/>
                </a:solidFill>
                <a:latin typeface="Arial"/>
              </a:rPr>
              <a:t>Development of 3 training packages for teachers and leaders to deliver autism training in their settings. </a:t>
            </a:r>
          </a:p>
          <a:p>
            <a:pPr marL="285750" indent="-285750">
              <a:lnSpc>
                <a:spcPct val="150000"/>
              </a:lnSpc>
              <a:buFont typeface="Arial" panose="020B0604020202020204" pitchFamily="34" charset="0"/>
              <a:buChar char="•"/>
            </a:pPr>
            <a:r>
              <a:rPr lang="en-GB" sz="2000" i="0" dirty="0">
                <a:solidFill>
                  <a:schemeClr val="accent6"/>
                </a:solidFill>
                <a:effectLst/>
                <a:latin typeface="Arial"/>
              </a:rPr>
              <a:t>Delivery </a:t>
            </a:r>
            <a:r>
              <a:rPr lang="en-GB" sz="2000" dirty="0">
                <a:solidFill>
                  <a:schemeClr val="accent6"/>
                </a:solidFill>
                <a:latin typeface="Arial"/>
              </a:rPr>
              <a:t>of webinars to support the implementation of training packages using a ‘train-the-trainer’ model. </a:t>
            </a:r>
          </a:p>
          <a:p>
            <a:pPr marL="285750" indent="-285750">
              <a:lnSpc>
                <a:spcPct val="150000"/>
              </a:lnSpc>
              <a:buFont typeface="Arial" panose="020B0604020202020204" pitchFamily="34" charset="0"/>
              <a:buChar char="•"/>
            </a:pPr>
            <a:r>
              <a:rPr lang="en-GB" sz="2000" dirty="0">
                <a:solidFill>
                  <a:schemeClr val="accent6"/>
                </a:solidFill>
                <a:latin typeface="Arial"/>
              </a:rPr>
              <a:t>Launch of five new autism online units. </a:t>
            </a:r>
          </a:p>
        </p:txBody>
      </p:sp>
      <p:sp>
        <p:nvSpPr>
          <p:cNvPr id="4" name="Content Placeholder 21">
            <a:extLst>
              <a:ext uri="{FF2B5EF4-FFF2-40B4-BE49-F238E27FC236}">
                <a16:creationId xmlns:a16="http://schemas.microsoft.com/office/drawing/2014/main" id="{03C79480-C965-CD37-4B89-8D579285F231}"/>
              </a:ext>
            </a:extLst>
          </p:cNvPr>
          <p:cNvSpPr txBox="1">
            <a:spLocks/>
          </p:cNvSpPr>
          <p:nvPr/>
        </p:nvSpPr>
        <p:spPr>
          <a:xfrm>
            <a:off x="1074022" y="1475440"/>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b="1" dirty="0">
              <a:solidFill>
                <a:schemeClr val="bg2">
                  <a:lumMod val="25000"/>
                </a:schemeClr>
              </a:solidFill>
              <a:latin typeface="Arial" panose="020B0604020202020204" pitchFamily="34" charset="0"/>
              <a:cs typeface="Arial" panose="020B0604020202020204" pitchFamily="34" charset="0"/>
            </a:endParaRPr>
          </a:p>
        </p:txBody>
      </p:sp>
      <p:pic>
        <p:nvPicPr>
          <p:cNvPr id="5" name="Picture 4" descr="A qr code with a few black squares&#10;&#10;AI-generated content may be incorrect.">
            <a:extLst>
              <a:ext uri="{FF2B5EF4-FFF2-40B4-BE49-F238E27FC236}">
                <a16:creationId xmlns:a16="http://schemas.microsoft.com/office/drawing/2014/main" id="{33B2D0CA-B4E9-96CB-1016-7C46E2469A84}"/>
              </a:ext>
            </a:extLst>
          </p:cNvPr>
          <p:cNvPicPr>
            <a:picLocks noChangeAspect="1"/>
          </p:cNvPicPr>
          <p:nvPr/>
        </p:nvPicPr>
        <p:blipFill>
          <a:blip r:embed="rId3"/>
          <a:stretch>
            <a:fillRect/>
          </a:stretch>
        </p:blipFill>
        <p:spPr>
          <a:xfrm>
            <a:off x="10531560" y="348279"/>
            <a:ext cx="901015" cy="942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02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0E29E3-C74D-6B09-23AF-87C79E33C6C2}"/>
              </a:ext>
            </a:extLst>
          </p:cNvPr>
          <p:cNvPicPr>
            <a:picLocks noChangeAspect="1"/>
          </p:cNvPicPr>
          <p:nvPr/>
        </p:nvPicPr>
        <p:blipFill>
          <a:blip r:embed="rId3"/>
          <a:stretch>
            <a:fillRect/>
          </a:stretch>
        </p:blipFill>
        <p:spPr>
          <a:xfrm>
            <a:off x="1959770" y="510202"/>
            <a:ext cx="8515319" cy="5090477"/>
          </a:xfrm>
          <a:prstGeom prst="rect">
            <a:avLst/>
          </a:prstGeom>
        </p:spPr>
      </p:pic>
    </p:spTree>
    <p:extLst>
      <p:ext uri="{BB962C8B-B14F-4D97-AF65-F5344CB8AC3E}">
        <p14:creationId xmlns:p14="http://schemas.microsoft.com/office/powerpoint/2010/main" val="2566848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A3C53-7223-14A6-7A3A-E39E39193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0E94E-8077-2E5B-5B54-37A50AB4093B}"/>
              </a:ext>
            </a:extLst>
          </p:cNvPr>
          <p:cNvSpPr txBox="1">
            <a:spLocks/>
          </p:cNvSpPr>
          <p:nvPr/>
        </p:nvSpPr>
        <p:spPr>
          <a:xfrm>
            <a:off x="1630005" y="1498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26973"/>
                </a:solidFill>
                <a:effectLst/>
                <a:uLnTx/>
                <a:uFillTx/>
                <a:latin typeface="Arial" panose="020B0604020202020204" pitchFamily="34" charset="0"/>
                <a:cs typeface="Arial" panose="020B0604020202020204" pitchFamily="34" charset="0"/>
              </a:rPr>
              <a:t>Toolkits</a:t>
            </a:r>
            <a:endParaRPr kumimoji="0" lang="en-GB" sz="3600" b="1" i="0" u="none" strike="noStrike" kern="1200" cap="none" spc="0" normalizeH="0" baseline="0" noProof="0" dirty="0">
              <a:ln>
                <a:noFill/>
              </a:ln>
              <a:solidFill>
                <a:srgbClr val="026973"/>
              </a:solidFill>
              <a:effectLst/>
              <a:uLnTx/>
              <a:uFillTx/>
              <a:latin typeface="Arial" panose="020B0604020202020204" pitchFamily="34" charset="0"/>
              <a:cs typeface="Arial" panose="020B0604020202020204" pitchFamily="34" charset="0"/>
            </a:endParaRPr>
          </a:p>
        </p:txBody>
      </p:sp>
      <p:sp>
        <p:nvSpPr>
          <p:cNvPr id="4" name="Content Placeholder 21">
            <a:extLst>
              <a:ext uri="{FF2B5EF4-FFF2-40B4-BE49-F238E27FC236}">
                <a16:creationId xmlns:a16="http://schemas.microsoft.com/office/drawing/2014/main" id="{3DF107C1-CAE1-5B7D-37FE-0D7E999949EE}"/>
              </a:ext>
            </a:extLst>
          </p:cNvPr>
          <p:cNvSpPr txBox="1">
            <a:spLocks/>
          </p:cNvSpPr>
          <p:nvPr/>
        </p:nvSpPr>
        <p:spPr>
          <a:xfrm>
            <a:off x="1074022" y="1475440"/>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535353">
                  <a:lumMod val="25000"/>
                </a:srgbClr>
              </a:solidFill>
              <a:effectLst/>
              <a:uLnTx/>
              <a:uFillTx/>
              <a:latin typeface="Arial" panose="020B0604020202020204" pitchFamily="34" charset="0"/>
              <a:ea typeface="Calibri"/>
              <a:cs typeface="Arial" panose="020B0604020202020204" pitchFamily="34" charset="0"/>
            </a:endParaRPr>
          </a:p>
        </p:txBody>
      </p:sp>
      <p:sp>
        <p:nvSpPr>
          <p:cNvPr id="5" name="TextBox 4">
            <a:extLst>
              <a:ext uri="{FF2B5EF4-FFF2-40B4-BE49-F238E27FC236}">
                <a16:creationId xmlns:a16="http://schemas.microsoft.com/office/drawing/2014/main" id="{1B4236B7-D3D8-D223-1C52-152EEE9C9588}"/>
              </a:ext>
            </a:extLst>
          </p:cNvPr>
          <p:cNvSpPr txBox="1"/>
          <p:nvPr/>
        </p:nvSpPr>
        <p:spPr>
          <a:xfrm>
            <a:off x="331064" y="5988465"/>
            <a:ext cx="1099097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16C76"/>
                </a:solidFill>
                <a:effectLst/>
                <a:uLnTx/>
                <a:uFillTx/>
                <a:latin typeface="Arial" panose="020B0604020202020204" pitchFamily="34" charset="0"/>
                <a:ea typeface="Calibri" panose="020F0502020204030204" pitchFamily="34" charset="0"/>
                <a:cs typeface="Times New Roman" panose="02020603050405020304" pitchFamily="18" charset="0"/>
              </a:rPr>
              <a:t>Find out more here</a:t>
            </a:r>
            <a:r>
              <a:rPr kumimoji="0" lang="en-GB" b="0" i="0" u="none" strike="noStrike" kern="1200" cap="none" spc="0" normalizeH="0" baseline="0" noProof="0" dirty="0">
                <a:ln>
                  <a:noFill/>
                </a:ln>
                <a:solidFill>
                  <a:srgbClr val="016C76"/>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GB" b="0" i="0" u="none" strike="noStrike" kern="1200" cap="none" spc="0" normalizeH="0" baseline="0" noProof="0" dirty="0">
                <a:ln>
                  <a:noFill/>
                </a:ln>
                <a:solidFill>
                  <a:srgbClr val="016C76"/>
                </a:solidFill>
                <a:effectLst/>
                <a:uLnTx/>
                <a:uFillTx/>
                <a:latin typeface="Arial" panose="020B0604020202020204" pitchFamily="34" charset="0"/>
                <a:ea typeface="Calibri" panose="020F0502020204030204" pitchFamily="34" charset="0"/>
                <a:cs typeface="Times New Roman" panose="02020603050405020304" pitchFamily="18" charset="0"/>
                <a:hlinkClick r:id="rId3"/>
              </a:rPr>
              <a:t>https://www.wholeschoolsend.org.uk/toolkits</a:t>
            </a:r>
            <a:r>
              <a:rPr kumimoji="0" lang="en-GB" b="0" i="0" u="none" strike="noStrike" kern="1200" cap="none" spc="0" normalizeH="0" baseline="0" noProof="0" dirty="0">
                <a:ln>
                  <a:noFill/>
                </a:ln>
                <a:solidFill>
                  <a:srgbClr val="016C76"/>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GB" b="0" i="0" u="none" strike="noStrike" kern="1200" cap="none" spc="0" normalizeH="0" baseline="0" noProof="0" dirty="0">
              <a:ln>
                <a:noFill/>
              </a:ln>
              <a:solidFill>
                <a:srgbClr val="01454C"/>
              </a:solidFill>
              <a:effectLst/>
              <a:uLnTx/>
              <a:uFillTx/>
              <a:latin typeface="Arial" panose="020B0604020202020204" pitchFamily="34" charset="0"/>
              <a:ea typeface="Calibri"/>
              <a:cs typeface="Arial" panose="020B0604020202020204" pitchFamily="34" charset="0"/>
            </a:endParaRPr>
          </a:p>
        </p:txBody>
      </p:sp>
      <p:pic>
        <p:nvPicPr>
          <p:cNvPr id="6" name="Picture 5" descr="A screen shot of a computer&#10;&#10;AI-generated content may be incorrect.">
            <a:extLst>
              <a:ext uri="{FF2B5EF4-FFF2-40B4-BE49-F238E27FC236}">
                <a16:creationId xmlns:a16="http://schemas.microsoft.com/office/drawing/2014/main" id="{D099BA2E-E24B-BADC-17C8-32DDDAA0B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039" y="1443485"/>
            <a:ext cx="2038274" cy="2952000"/>
          </a:xfrm>
          <a:prstGeom prst="rect">
            <a:avLst/>
          </a:prstGeom>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6C303C8-36C8-CE2D-D0DB-60EBCAF7481F}"/>
              </a:ext>
            </a:extLst>
          </p:cNvPr>
          <p:cNvPicPr>
            <a:picLocks noChangeAspect="1"/>
          </p:cNvPicPr>
          <p:nvPr/>
        </p:nvPicPr>
        <p:blipFill>
          <a:blip r:embed="rId5"/>
          <a:srcRect t="630" r="2454" b="1795"/>
          <a:stretch/>
        </p:blipFill>
        <p:spPr>
          <a:xfrm>
            <a:off x="3428522" y="1443485"/>
            <a:ext cx="2096494" cy="295200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E2BA6E0-9A06-1137-F277-81AB82E607CC}"/>
              </a:ext>
            </a:extLst>
          </p:cNvPr>
          <p:cNvPicPr>
            <a:picLocks noChangeAspect="1"/>
          </p:cNvPicPr>
          <p:nvPr/>
        </p:nvPicPr>
        <p:blipFill>
          <a:blip r:embed="rId6"/>
          <a:stretch>
            <a:fillRect/>
          </a:stretch>
        </p:blipFill>
        <p:spPr>
          <a:xfrm>
            <a:off x="6397225" y="1443485"/>
            <a:ext cx="2091164" cy="295200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8625B468-1F07-7F7A-4C62-97EF287F8BB1}"/>
              </a:ext>
            </a:extLst>
          </p:cNvPr>
          <p:cNvPicPr>
            <a:picLocks noChangeAspect="1"/>
          </p:cNvPicPr>
          <p:nvPr/>
        </p:nvPicPr>
        <p:blipFill>
          <a:blip r:embed="rId7"/>
          <a:stretch>
            <a:fillRect/>
          </a:stretch>
        </p:blipFill>
        <p:spPr>
          <a:xfrm>
            <a:off x="9360599" y="1443485"/>
            <a:ext cx="2109614" cy="2952000"/>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7E453C62-B7B8-A3B4-B090-C3ED7303406E}"/>
              </a:ext>
            </a:extLst>
          </p:cNvPr>
          <p:cNvSpPr txBox="1"/>
          <p:nvPr/>
        </p:nvSpPr>
        <p:spPr>
          <a:xfrm>
            <a:off x="441366" y="4557172"/>
            <a:ext cx="11309268" cy="828000"/>
          </a:xfrm>
          <a:prstGeom prst="rect">
            <a:avLst/>
          </a:prstGeom>
          <a:solidFill>
            <a:schemeClr val="bg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1454C"/>
                </a:solidFill>
                <a:effectLst/>
                <a:uFillTx/>
                <a:latin typeface="Arial"/>
                <a:ea typeface="Arial"/>
                <a:cs typeface="Arial"/>
                <a:sym typeface="Arial"/>
              </a:rPr>
              <a:t>Interactive resource directories tailored for a range of roles.  The toolkits make it easy to find the information and resources you need.</a:t>
            </a:r>
          </a:p>
        </p:txBody>
      </p:sp>
      <p:pic>
        <p:nvPicPr>
          <p:cNvPr id="14" name="Picture 13">
            <a:extLst>
              <a:ext uri="{FF2B5EF4-FFF2-40B4-BE49-F238E27FC236}">
                <a16:creationId xmlns:a16="http://schemas.microsoft.com/office/drawing/2014/main" id="{8F03B94D-26E6-DDF7-A0EF-5313A596271B}"/>
              </a:ext>
            </a:extLst>
          </p:cNvPr>
          <p:cNvPicPr>
            <a:picLocks noChangeAspect="1"/>
          </p:cNvPicPr>
          <p:nvPr/>
        </p:nvPicPr>
        <p:blipFill>
          <a:blip r:embed="rId8"/>
          <a:stretch>
            <a:fillRect/>
          </a:stretch>
        </p:blipFill>
        <p:spPr>
          <a:xfrm>
            <a:off x="10818076" y="207193"/>
            <a:ext cx="1017546" cy="10746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6378586C-7615-4F99-24CF-7EF5FCAAD12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1064" y="210275"/>
            <a:ext cx="1155989" cy="893745"/>
          </a:xfrm>
          <a:prstGeom prst="rect">
            <a:avLst/>
          </a:prstGeom>
          <a:noFill/>
          <a:ln>
            <a:noFill/>
          </a:ln>
        </p:spPr>
      </p:pic>
    </p:spTree>
    <p:extLst>
      <p:ext uri="{BB962C8B-B14F-4D97-AF65-F5344CB8AC3E}">
        <p14:creationId xmlns:p14="http://schemas.microsoft.com/office/powerpoint/2010/main" val="413649934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F6298-85E3-1B3A-B2C7-CF816A3DC3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FF8C0-671D-6A43-0B8A-1FCE45F55F89}"/>
              </a:ext>
            </a:extLst>
          </p:cNvPr>
          <p:cNvSpPr txBox="1">
            <a:spLocks/>
          </p:cNvSpPr>
          <p:nvPr/>
        </p:nvSpPr>
        <p:spPr>
          <a:xfrm>
            <a:off x="1630005" y="1498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26973"/>
                </a:solidFill>
                <a:effectLst/>
                <a:uLnTx/>
                <a:uFillTx/>
                <a:latin typeface="Arial" panose="020B0604020202020204" pitchFamily="34" charset="0"/>
                <a:cs typeface="Arial" panose="020B0604020202020204" pitchFamily="34" charset="0"/>
              </a:rPr>
              <a:t>The Teacher Handbook: SEND</a:t>
            </a:r>
            <a:endParaRPr kumimoji="0" lang="en-GB" sz="3600" b="1" i="0" u="none" strike="noStrike" kern="1200" cap="none" spc="0" normalizeH="0" baseline="0" noProof="0" dirty="0">
              <a:ln>
                <a:noFill/>
              </a:ln>
              <a:solidFill>
                <a:srgbClr val="026973"/>
              </a:solidFill>
              <a:effectLst/>
              <a:uLnTx/>
              <a:uFillTx/>
              <a:latin typeface="Arial" panose="020B0604020202020204" pitchFamily="34" charset="0"/>
              <a:cs typeface="Arial" panose="020B0604020202020204" pitchFamily="34" charset="0"/>
            </a:endParaRPr>
          </a:p>
        </p:txBody>
      </p:sp>
      <p:sp>
        <p:nvSpPr>
          <p:cNvPr id="4" name="Content Placeholder 21">
            <a:extLst>
              <a:ext uri="{FF2B5EF4-FFF2-40B4-BE49-F238E27FC236}">
                <a16:creationId xmlns:a16="http://schemas.microsoft.com/office/drawing/2014/main" id="{6FB7471D-6789-4BC8-F911-84D19102F760}"/>
              </a:ext>
            </a:extLst>
          </p:cNvPr>
          <p:cNvSpPr txBox="1">
            <a:spLocks/>
          </p:cNvSpPr>
          <p:nvPr/>
        </p:nvSpPr>
        <p:spPr>
          <a:xfrm>
            <a:off x="1074022" y="1475440"/>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535353">
                  <a:lumMod val="25000"/>
                </a:srgbClr>
              </a:solidFill>
              <a:effectLst/>
              <a:uLnTx/>
              <a:uFillTx/>
              <a:latin typeface="Arial" panose="020B0604020202020204" pitchFamily="34" charset="0"/>
              <a:ea typeface="Calibri"/>
              <a:cs typeface="Arial" panose="020B0604020202020204" pitchFamily="34" charset="0"/>
            </a:endParaRPr>
          </a:p>
        </p:txBody>
      </p:sp>
      <p:pic>
        <p:nvPicPr>
          <p:cNvPr id="6" name="Picture 5">
            <a:extLst>
              <a:ext uri="{FF2B5EF4-FFF2-40B4-BE49-F238E27FC236}">
                <a16:creationId xmlns:a16="http://schemas.microsoft.com/office/drawing/2014/main" id="{7EF103C7-7F45-9E8A-A388-D92B9A6F64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064" y="210275"/>
            <a:ext cx="1155989" cy="893745"/>
          </a:xfrm>
          <a:prstGeom prst="rect">
            <a:avLst/>
          </a:prstGeom>
          <a:noFill/>
          <a:ln>
            <a:noFill/>
          </a:ln>
        </p:spPr>
      </p:pic>
      <p:sp>
        <p:nvSpPr>
          <p:cNvPr id="7" name="TextBox 6">
            <a:extLst>
              <a:ext uri="{FF2B5EF4-FFF2-40B4-BE49-F238E27FC236}">
                <a16:creationId xmlns:a16="http://schemas.microsoft.com/office/drawing/2014/main" id="{19F102BD-B5B4-9756-4FD9-21BEC20C1A43}"/>
              </a:ext>
            </a:extLst>
          </p:cNvPr>
          <p:cNvSpPr txBox="1"/>
          <p:nvPr/>
        </p:nvSpPr>
        <p:spPr>
          <a:xfrm>
            <a:off x="242830" y="6046422"/>
            <a:ext cx="1099097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16C76"/>
                </a:solidFill>
                <a:effectLst/>
                <a:uLnTx/>
                <a:uFillTx/>
                <a:latin typeface="Arial" panose="020B0604020202020204" pitchFamily="34" charset="0"/>
                <a:ea typeface="Calibri" panose="020F0502020204030204" pitchFamily="34" charset="0"/>
                <a:cs typeface="Times New Roman" panose="02020603050405020304" pitchFamily="18" charset="0"/>
              </a:rPr>
              <a:t>Find out more here</a:t>
            </a:r>
            <a:r>
              <a:rPr kumimoji="0" lang="en-GB" b="0" i="0" u="none" strike="noStrike" kern="1200" cap="none" spc="0" normalizeH="0" baseline="0" noProof="0" dirty="0">
                <a:ln>
                  <a:noFill/>
                </a:ln>
                <a:solidFill>
                  <a:srgbClr val="016C76"/>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GB" b="0" i="0" u="none" strike="noStrike" kern="1200" cap="none" spc="0" normalizeH="0" baseline="0" noProof="0" dirty="0">
                <a:ln>
                  <a:noFill/>
                </a:ln>
                <a:solidFill>
                  <a:srgbClr val="016C76"/>
                </a:solidFill>
                <a:effectLst/>
                <a:uLnTx/>
                <a:uFillTx/>
                <a:latin typeface="Arial" panose="020B0604020202020204" pitchFamily="34" charset="0"/>
                <a:ea typeface="Calibri" panose="020F0502020204030204" pitchFamily="34" charset="0"/>
                <a:cs typeface="Times New Roman" panose="02020603050405020304" pitchFamily="18" charset="0"/>
                <a:hlinkClick r:id="rId4"/>
              </a:rPr>
              <a:t>https://www.wholeschoolsend.org.uk/teacher-handbook</a:t>
            </a:r>
            <a:r>
              <a:rPr kumimoji="0" lang="en-GB" b="0" i="0" u="none" strike="noStrike" kern="1200" cap="none" spc="0" normalizeH="0" baseline="0" noProof="0" dirty="0">
                <a:ln>
                  <a:noFill/>
                </a:ln>
                <a:solidFill>
                  <a:srgbClr val="016C76"/>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GB" b="0" i="0" u="none" strike="noStrike" kern="1200" cap="none" spc="0" normalizeH="0" baseline="0" noProof="0" dirty="0">
              <a:ln>
                <a:noFill/>
              </a:ln>
              <a:solidFill>
                <a:srgbClr val="01454C"/>
              </a:solidFill>
              <a:effectLst/>
              <a:uLnTx/>
              <a:uFillTx/>
              <a:latin typeface="Arial" panose="020B0604020202020204" pitchFamily="34" charset="0"/>
              <a:ea typeface="Calibri"/>
              <a:cs typeface="Arial" panose="020B0604020202020204" pitchFamily="34" charset="0"/>
            </a:endParaRPr>
          </a:p>
        </p:txBody>
      </p:sp>
      <p:pic>
        <p:nvPicPr>
          <p:cNvPr id="9" name="Picture 8">
            <a:extLst>
              <a:ext uri="{FF2B5EF4-FFF2-40B4-BE49-F238E27FC236}">
                <a16:creationId xmlns:a16="http://schemas.microsoft.com/office/drawing/2014/main" id="{F9434485-C99A-9147-D723-D0260499CBB8}"/>
              </a:ext>
            </a:extLst>
          </p:cNvPr>
          <p:cNvPicPr>
            <a:picLocks noChangeAspect="1"/>
          </p:cNvPicPr>
          <p:nvPr/>
        </p:nvPicPr>
        <p:blipFill>
          <a:blip r:embed="rId5"/>
          <a:stretch>
            <a:fillRect/>
          </a:stretch>
        </p:blipFill>
        <p:spPr>
          <a:xfrm>
            <a:off x="5761259" y="1492808"/>
            <a:ext cx="5472542" cy="387238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C8FE4650-A721-4966-940D-2CF35FE63DD9}"/>
              </a:ext>
            </a:extLst>
          </p:cNvPr>
          <p:cNvSpPr txBox="1"/>
          <p:nvPr/>
        </p:nvSpPr>
        <p:spPr>
          <a:xfrm>
            <a:off x="629599" y="1564675"/>
            <a:ext cx="4638216" cy="3728649"/>
          </a:xfrm>
          <a:prstGeom prst="rect">
            <a:avLst/>
          </a:prstGeom>
          <a:noFill/>
        </p:spPr>
        <p:txBody>
          <a:bodyPr wrap="square" lIns="91440" tIns="45720" rIns="91440" bIns="45720" anchor="t">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2000" b="0" i="0" u="none" strike="noStrike" kern="1200" cap="none" spc="0" normalizeH="0" baseline="0" noProof="0" dirty="0">
                <a:ln>
                  <a:noFill/>
                </a:ln>
                <a:solidFill>
                  <a:srgbClr val="016C76"/>
                </a:solidFill>
                <a:effectLst/>
                <a:uLnTx/>
                <a:uFillTx/>
                <a:latin typeface="Arial"/>
                <a:ea typeface="Calibri"/>
                <a:cs typeface="Calibri"/>
              </a:rPr>
              <a:t>A comprehensive resource for teachers.  The Handbook brings together practical examples of high quality, inclusive teaching – placing a focus on removing barriers to learning, getting to know and understand individual learners and bringing the graduates approach to life.</a:t>
            </a:r>
          </a:p>
        </p:txBody>
      </p:sp>
      <p:pic>
        <p:nvPicPr>
          <p:cNvPr id="12" name="Picture 11">
            <a:extLst>
              <a:ext uri="{FF2B5EF4-FFF2-40B4-BE49-F238E27FC236}">
                <a16:creationId xmlns:a16="http://schemas.microsoft.com/office/drawing/2014/main" id="{6CEC7638-F966-A131-2306-6C60BB59FB24}"/>
              </a:ext>
            </a:extLst>
          </p:cNvPr>
          <p:cNvPicPr>
            <a:picLocks noChangeAspect="1"/>
          </p:cNvPicPr>
          <p:nvPr/>
        </p:nvPicPr>
        <p:blipFill>
          <a:blip r:embed="rId6"/>
          <a:stretch>
            <a:fillRect/>
          </a:stretch>
        </p:blipFill>
        <p:spPr>
          <a:xfrm>
            <a:off x="10889336" y="263873"/>
            <a:ext cx="971600" cy="958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702086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A3AE1-AECE-73AC-F2B0-C747FE9B6F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8CE4C-8C82-8083-0D43-2D899F7C15D2}"/>
              </a:ext>
            </a:extLst>
          </p:cNvPr>
          <p:cNvSpPr txBox="1">
            <a:spLocks/>
          </p:cNvSpPr>
          <p:nvPr/>
        </p:nvSpPr>
        <p:spPr>
          <a:xfrm>
            <a:off x="1630005" y="1498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026973"/>
                </a:solidFill>
                <a:effectLst/>
                <a:uLnTx/>
                <a:uFillTx/>
                <a:latin typeface="Arial" panose="020B0604020202020204" pitchFamily="34" charset="0"/>
                <a:cs typeface="Arial" panose="020B0604020202020204" pitchFamily="34" charset="0"/>
              </a:rPr>
              <a:t>Other resources</a:t>
            </a:r>
            <a:endParaRPr kumimoji="0" lang="en-GB" sz="3600" b="1" i="0" u="none" strike="noStrike" kern="1200" cap="none" spc="0" normalizeH="0" baseline="0" noProof="0" dirty="0">
              <a:ln>
                <a:noFill/>
              </a:ln>
              <a:solidFill>
                <a:srgbClr val="026973"/>
              </a:solidFill>
              <a:effectLst/>
              <a:uLnTx/>
              <a:uFillTx/>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A8ACC4DE-CA3D-F160-36A2-0D925C7681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064" y="210275"/>
            <a:ext cx="1155989" cy="893745"/>
          </a:xfrm>
          <a:prstGeom prst="rect">
            <a:avLst/>
          </a:prstGeom>
          <a:noFill/>
          <a:ln>
            <a:noFill/>
          </a:ln>
        </p:spPr>
      </p:pic>
      <p:sp>
        <p:nvSpPr>
          <p:cNvPr id="30" name="Rectangle 29">
            <a:extLst>
              <a:ext uri="{FF2B5EF4-FFF2-40B4-BE49-F238E27FC236}">
                <a16:creationId xmlns:a16="http://schemas.microsoft.com/office/drawing/2014/main" id="{B5AFF4CC-B698-2292-9BFD-CC7181F460C3}"/>
              </a:ext>
            </a:extLst>
          </p:cNvPr>
          <p:cNvSpPr/>
          <p:nvPr/>
        </p:nvSpPr>
        <p:spPr>
          <a:xfrm>
            <a:off x="8188474" y="1505023"/>
            <a:ext cx="3807799" cy="2021305"/>
          </a:xfrm>
          <a:prstGeom prst="rect">
            <a:avLst/>
          </a:prstGeom>
          <a:solidFill>
            <a:schemeClr val="bg2">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1454C"/>
              </a:solidFill>
              <a:effectLst/>
              <a:uFillTx/>
              <a:latin typeface="Arial"/>
              <a:ea typeface="Arial"/>
              <a:cs typeface="Arial"/>
              <a:sym typeface="Arial"/>
            </a:endParaRPr>
          </a:p>
        </p:txBody>
      </p:sp>
      <p:sp>
        <p:nvSpPr>
          <p:cNvPr id="28" name="Rectangle 27">
            <a:extLst>
              <a:ext uri="{FF2B5EF4-FFF2-40B4-BE49-F238E27FC236}">
                <a16:creationId xmlns:a16="http://schemas.microsoft.com/office/drawing/2014/main" id="{5DC03201-EF6C-8C9C-8A00-FEB900F47DBD}"/>
              </a:ext>
            </a:extLst>
          </p:cNvPr>
          <p:cNvSpPr/>
          <p:nvPr/>
        </p:nvSpPr>
        <p:spPr>
          <a:xfrm>
            <a:off x="1391932" y="4016655"/>
            <a:ext cx="3807799" cy="2021305"/>
          </a:xfrm>
          <a:prstGeom prst="rect">
            <a:avLst/>
          </a:prstGeom>
          <a:solidFill>
            <a:schemeClr val="bg2">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1454C"/>
              </a:solidFill>
              <a:effectLst/>
              <a:uFillTx/>
              <a:latin typeface="Arial"/>
              <a:ea typeface="Arial"/>
              <a:cs typeface="Arial"/>
              <a:sym typeface="Arial"/>
            </a:endParaRPr>
          </a:p>
        </p:txBody>
      </p:sp>
      <p:pic>
        <p:nvPicPr>
          <p:cNvPr id="9" name="Picture 8">
            <a:extLst>
              <a:ext uri="{FF2B5EF4-FFF2-40B4-BE49-F238E27FC236}">
                <a16:creationId xmlns:a16="http://schemas.microsoft.com/office/drawing/2014/main" id="{A3A05864-0C40-A54F-B068-C3A3AF84CFE2}"/>
              </a:ext>
            </a:extLst>
          </p:cNvPr>
          <p:cNvPicPr>
            <a:picLocks noChangeAspect="1"/>
          </p:cNvPicPr>
          <p:nvPr/>
        </p:nvPicPr>
        <p:blipFill>
          <a:blip r:embed="rId4"/>
          <a:stretch>
            <a:fillRect/>
          </a:stretch>
        </p:blipFill>
        <p:spPr>
          <a:xfrm>
            <a:off x="1636768" y="4251028"/>
            <a:ext cx="1091236" cy="1552557"/>
          </a:xfrm>
          <a:prstGeom prst="rect">
            <a:avLst/>
          </a:prstGeom>
          <a:ln>
            <a:noFill/>
          </a:ln>
          <a:effectLst>
            <a:outerShdw blurRad="292100" dist="139700" dir="2700000" algn="tl" rotWithShape="0">
              <a:srgbClr val="333333">
                <a:alpha val="65000"/>
              </a:srgbClr>
            </a:outerShdw>
          </a:effectLst>
        </p:spPr>
      </p:pic>
      <p:sp>
        <p:nvSpPr>
          <p:cNvPr id="29" name="Rectangle 28">
            <a:extLst>
              <a:ext uri="{FF2B5EF4-FFF2-40B4-BE49-F238E27FC236}">
                <a16:creationId xmlns:a16="http://schemas.microsoft.com/office/drawing/2014/main" id="{590C0460-BBB2-7CA0-3BA3-ED9BC7B65124}"/>
              </a:ext>
            </a:extLst>
          </p:cNvPr>
          <p:cNvSpPr/>
          <p:nvPr/>
        </p:nvSpPr>
        <p:spPr>
          <a:xfrm>
            <a:off x="6284574" y="4016111"/>
            <a:ext cx="3807799" cy="2021305"/>
          </a:xfrm>
          <a:prstGeom prst="rect">
            <a:avLst/>
          </a:prstGeom>
          <a:solidFill>
            <a:schemeClr val="bg2">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1454C"/>
              </a:solidFill>
              <a:effectLst/>
              <a:uFillTx/>
              <a:latin typeface="Arial"/>
              <a:ea typeface="Arial"/>
              <a:cs typeface="Arial"/>
              <a:sym typeface="Arial"/>
            </a:endParaRPr>
          </a:p>
        </p:txBody>
      </p:sp>
      <p:pic>
        <p:nvPicPr>
          <p:cNvPr id="23" name="Picture 22">
            <a:extLst>
              <a:ext uri="{FF2B5EF4-FFF2-40B4-BE49-F238E27FC236}">
                <a16:creationId xmlns:a16="http://schemas.microsoft.com/office/drawing/2014/main" id="{53139392-E890-71DC-6115-936A83331A3D}"/>
              </a:ext>
            </a:extLst>
          </p:cNvPr>
          <p:cNvPicPr>
            <a:picLocks noChangeAspect="1"/>
          </p:cNvPicPr>
          <p:nvPr/>
        </p:nvPicPr>
        <p:blipFill>
          <a:blip r:embed="rId5"/>
          <a:stretch>
            <a:fillRect/>
          </a:stretch>
        </p:blipFill>
        <p:spPr>
          <a:xfrm>
            <a:off x="6437144" y="4154105"/>
            <a:ext cx="832177" cy="174817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A604F12-E92C-D7B3-AE73-2FA287A28676}"/>
              </a:ext>
            </a:extLst>
          </p:cNvPr>
          <p:cNvPicPr>
            <a:picLocks noChangeAspect="1"/>
          </p:cNvPicPr>
          <p:nvPr/>
        </p:nvPicPr>
        <p:blipFill>
          <a:blip r:embed="rId6"/>
          <a:srcRect t="2248"/>
          <a:stretch/>
        </p:blipFill>
        <p:spPr>
          <a:xfrm>
            <a:off x="9157026" y="1656311"/>
            <a:ext cx="1870691" cy="1031225"/>
          </a:xfrm>
          <a:prstGeom prst="rect">
            <a:avLst/>
          </a:prstGeom>
          <a:ln>
            <a:noFill/>
          </a:ln>
          <a:effectLst>
            <a:outerShdw blurRad="292100" dist="139700" dir="2700000" algn="tl" rotWithShape="0">
              <a:srgbClr val="333333">
                <a:alpha val="65000"/>
              </a:srgbClr>
            </a:outerShdw>
          </a:effectLst>
        </p:spPr>
      </p:pic>
      <p:sp>
        <p:nvSpPr>
          <p:cNvPr id="32" name="Rectangle 31">
            <a:extLst>
              <a:ext uri="{FF2B5EF4-FFF2-40B4-BE49-F238E27FC236}">
                <a16:creationId xmlns:a16="http://schemas.microsoft.com/office/drawing/2014/main" id="{DF043015-8FAA-139E-B09A-6814481B3003}"/>
              </a:ext>
            </a:extLst>
          </p:cNvPr>
          <p:cNvSpPr/>
          <p:nvPr/>
        </p:nvSpPr>
        <p:spPr>
          <a:xfrm>
            <a:off x="331064" y="1505023"/>
            <a:ext cx="3807799" cy="2021305"/>
          </a:xfrm>
          <a:prstGeom prst="rect">
            <a:avLst/>
          </a:prstGeom>
          <a:solidFill>
            <a:schemeClr val="bg2">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1454C"/>
              </a:solidFill>
              <a:effectLst/>
              <a:uFillTx/>
              <a:latin typeface="Arial"/>
              <a:ea typeface="Arial"/>
              <a:cs typeface="Arial"/>
              <a:sym typeface="Arial"/>
            </a:endParaRPr>
          </a:p>
        </p:txBody>
      </p:sp>
      <p:pic>
        <p:nvPicPr>
          <p:cNvPr id="6" name="Picture 5">
            <a:extLst>
              <a:ext uri="{FF2B5EF4-FFF2-40B4-BE49-F238E27FC236}">
                <a16:creationId xmlns:a16="http://schemas.microsoft.com/office/drawing/2014/main" id="{170A1024-9813-D0A4-EE48-9A2289077C4A}"/>
              </a:ext>
            </a:extLst>
          </p:cNvPr>
          <p:cNvPicPr>
            <a:picLocks noChangeAspect="1"/>
          </p:cNvPicPr>
          <p:nvPr/>
        </p:nvPicPr>
        <p:blipFill>
          <a:blip r:embed="rId7"/>
          <a:stretch>
            <a:fillRect/>
          </a:stretch>
        </p:blipFill>
        <p:spPr>
          <a:xfrm>
            <a:off x="981845" y="1692763"/>
            <a:ext cx="2640030" cy="822912"/>
          </a:xfrm>
          <a:prstGeom prst="rect">
            <a:avLst/>
          </a:prstGeom>
          <a:ln>
            <a:noFill/>
          </a:ln>
          <a:effectLst>
            <a:outerShdw blurRad="292100" dist="139700" dir="2700000" algn="tl" rotWithShape="0">
              <a:srgbClr val="333333">
                <a:alpha val="65000"/>
              </a:srgbClr>
            </a:outerShdw>
          </a:effectLst>
        </p:spPr>
      </p:pic>
      <p:sp>
        <p:nvSpPr>
          <p:cNvPr id="31" name="Rectangle 30">
            <a:extLst>
              <a:ext uri="{FF2B5EF4-FFF2-40B4-BE49-F238E27FC236}">
                <a16:creationId xmlns:a16="http://schemas.microsoft.com/office/drawing/2014/main" id="{29DFBEE4-1331-B1FE-564C-8DDD4ADD83E5}"/>
              </a:ext>
            </a:extLst>
          </p:cNvPr>
          <p:cNvSpPr/>
          <p:nvPr/>
        </p:nvSpPr>
        <p:spPr>
          <a:xfrm>
            <a:off x="4259769" y="1505023"/>
            <a:ext cx="3807799" cy="2021305"/>
          </a:xfrm>
          <a:prstGeom prst="rect">
            <a:avLst/>
          </a:prstGeom>
          <a:solidFill>
            <a:schemeClr val="bg2">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1454C"/>
              </a:solidFill>
              <a:effectLst/>
              <a:uFillTx/>
              <a:latin typeface="Arial"/>
              <a:ea typeface="Arial"/>
              <a:cs typeface="Arial"/>
              <a:sym typeface="Arial"/>
            </a:endParaRPr>
          </a:p>
        </p:txBody>
      </p:sp>
      <p:pic>
        <p:nvPicPr>
          <p:cNvPr id="19" name="Picture 18">
            <a:extLst>
              <a:ext uri="{FF2B5EF4-FFF2-40B4-BE49-F238E27FC236}">
                <a16:creationId xmlns:a16="http://schemas.microsoft.com/office/drawing/2014/main" id="{191A0D50-919B-A34D-D5C5-C9C64FCE56E1}"/>
              </a:ext>
            </a:extLst>
          </p:cNvPr>
          <p:cNvPicPr>
            <a:picLocks noChangeAspect="1"/>
          </p:cNvPicPr>
          <p:nvPr/>
        </p:nvPicPr>
        <p:blipFill>
          <a:blip r:embed="rId8"/>
          <a:stretch>
            <a:fillRect/>
          </a:stretch>
        </p:blipFill>
        <p:spPr>
          <a:xfrm>
            <a:off x="5301716" y="1692763"/>
            <a:ext cx="1770412" cy="994773"/>
          </a:xfrm>
          <a:prstGeom prst="rect">
            <a:avLst/>
          </a:prstGeom>
          <a:ln>
            <a:noFill/>
          </a:ln>
          <a:effectLst>
            <a:outerShdw blurRad="292100" dist="139700" dir="2700000" algn="tl" rotWithShape="0">
              <a:srgbClr val="333333">
                <a:alpha val="65000"/>
              </a:srgbClr>
            </a:outerShdw>
          </a:effectLst>
        </p:spPr>
      </p:pic>
      <p:sp>
        <p:nvSpPr>
          <p:cNvPr id="37" name="Rectangle 36">
            <a:extLst>
              <a:ext uri="{FF2B5EF4-FFF2-40B4-BE49-F238E27FC236}">
                <a16:creationId xmlns:a16="http://schemas.microsoft.com/office/drawing/2014/main" id="{FF7FE4F6-51AC-DD00-EEB9-2A32BDC0B23B}"/>
              </a:ext>
            </a:extLst>
          </p:cNvPr>
          <p:cNvSpPr/>
          <p:nvPr/>
        </p:nvSpPr>
        <p:spPr>
          <a:xfrm>
            <a:off x="815775" y="2747762"/>
            <a:ext cx="2972170" cy="369330"/>
          </a:xfrm>
          <a:prstGeom prst="rect">
            <a:avLst/>
          </a:prstGeom>
          <a:solidFill>
            <a:srgbClr val="F2F2F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1454C"/>
                </a:solidFill>
                <a:effectLst/>
                <a:uFillTx/>
                <a:latin typeface="Arial"/>
                <a:ea typeface="Arial"/>
                <a:cs typeface="Arial"/>
                <a:sym typeface="Arial"/>
              </a:rPr>
              <a:t>ITT and mentor resources</a:t>
            </a:r>
          </a:p>
        </p:txBody>
      </p:sp>
      <p:sp>
        <p:nvSpPr>
          <p:cNvPr id="7" name="TextBox 6">
            <a:extLst>
              <a:ext uri="{FF2B5EF4-FFF2-40B4-BE49-F238E27FC236}">
                <a16:creationId xmlns:a16="http://schemas.microsoft.com/office/drawing/2014/main" id="{9F462485-D3CB-3A0C-4598-4FA0C18730A2}"/>
              </a:ext>
            </a:extLst>
          </p:cNvPr>
          <p:cNvSpPr txBox="1"/>
          <p:nvPr/>
        </p:nvSpPr>
        <p:spPr>
          <a:xfrm>
            <a:off x="496052" y="3219422"/>
            <a:ext cx="380779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01454C"/>
                </a:solidFill>
                <a:effectLst/>
                <a:uFillTx/>
                <a:latin typeface="Arial"/>
                <a:ea typeface="Arial"/>
                <a:cs typeface="Arial"/>
                <a:sym typeface="Arial"/>
                <a:hlinkClick r:id="rId9"/>
              </a:rPr>
              <a:t>https://www.wholeschoolsend.org.uk/itt-resources</a:t>
            </a:r>
            <a:r>
              <a:rPr kumimoji="0" lang="en-GB" sz="1200" b="0" i="0" u="none" strike="noStrike" cap="none" spc="0" normalizeH="0" baseline="0" dirty="0">
                <a:ln>
                  <a:noFill/>
                </a:ln>
                <a:solidFill>
                  <a:srgbClr val="01454C"/>
                </a:solidFill>
                <a:effectLst/>
                <a:uFillTx/>
                <a:latin typeface="Arial"/>
                <a:ea typeface="Arial"/>
                <a:cs typeface="Arial"/>
                <a:sym typeface="Arial"/>
              </a:rPr>
              <a:t> </a:t>
            </a:r>
          </a:p>
        </p:txBody>
      </p:sp>
      <p:sp>
        <p:nvSpPr>
          <p:cNvPr id="38" name="Rectangle 37">
            <a:extLst>
              <a:ext uri="{FF2B5EF4-FFF2-40B4-BE49-F238E27FC236}">
                <a16:creationId xmlns:a16="http://schemas.microsoft.com/office/drawing/2014/main" id="{CC389635-FEF4-234F-D7A0-A97BCA0329B5}"/>
              </a:ext>
            </a:extLst>
          </p:cNvPr>
          <p:cNvSpPr/>
          <p:nvPr/>
        </p:nvSpPr>
        <p:spPr>
          <a:xfrm>
            <a:off x="7703618" y="4478372"/>
            <a:ext cx="1954457" cy="369330"/>
          </a:xfrm>
          <a:prstGeom prst="rect">
            <a:avLst/>
          </a:prstGeom>
          <a:solidFill>
            <a:srgbClr val="F2F2F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GB" dirty="0">
                <a:solidFill>
                  <a:srgbClr val="01454C"/>
                </a:solidFill>
                <a:latin typeface="Arial"/>
                <a:ea typeface="Arial"/>
                <a:cs typeface="Arial"/>
                <a:sym typeface="Arial"/>
              </a:rPr>
              <a:t>Parent Leaflets</a:t>
            </a:r>
            <a:endParaRPr kumimoji="0" lang="en-GB" sz="1800" b="0" i="0" u="none" strike="noStrike" cap="none" spc="0" normalizeH="0" baseline="0" dirty="0">
              <a:ln>
                <a:noFill/>
              </a:ln>
              <a:solidFill>
                <a:srgbClr val="01454C"/>
              </a:solidFill>
              <a:effectLst/>
              <a:uFillTx/>
              <a:latin typeface="Arial"/>
              <a:ea typeface="Arial"/>
              <a:cs typeface="Arial"/>
              <a:sym typeface="Arial"/>
            </a:endParaRPr>
          </a:p>
        </p:txBody>
      </p:sp>
      <p:sp>
        <p:nvSpPr>
          <p:cNvPr id="39" name="Rectangle 38">
            <a:extLst>
              <a:ext uri="{FF2B5EF4-FFF2-40B4-BE49-F238E27FC236}">
                <a16:creationId xmlns:a16="http://schemas.microsoft.com/office/drawing/2014/main" id="{80F001F3-50E3-DAC9-A73E-21F20DFCF484}"/>
              </a:ext>
            </a:extLst>
          </p:cNvPr>
          <p:cNvSpPr/>
          <p:nvPr/>
        </p:nvSpPr>
        <p:spPr>
          <a:xfrm>
            <a:off x="3094901" y="4359831"/>
            <a:ext cx="1737933" cy="646329"/>
          </a:xfrm>
          <a:prstGeom prst="rect">
            <a:avLst/>
          </a:prstGeom>
          <a:solidFill>
            <a:srgbClr val="F2F2F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1454C"/>
                </a:solidFill>
                <a:effectLst/>
                <a:uFillTx/>
                <a:latin typeface="Arial"/>
                <a:ea typeface="Arial"/>
                <a:cs typeface="Arial"/>
                <a:sym typeface="Arial"/>
              </a:rPr>
              <a:t>SENCO Induction Pack</a:t>
            </a:r>
          </a:p>
        </p:txBody>
      </p:sp>
      <p:sp>
        <p:nvSpPr>
          <p:cNvPr id="40" name="Rectangle 39">
            <a:extLst>
              <a:ext uri="{FF2B5EF4-FFF2-40B4-BE49-F238E27FC236}">
                <a16:creationId xmlns:a16="http://schemas.microsoft.com/office/drawing/2014/main" id="{E4127D67-C74B-4076-7ADA-2A55786823EE}"/>
              </a:ext>
            </a:extLst>
          </p:cNvPr>
          <p:cNvSpPr/>
          <p:nvPr/>
        </p:nvSpPr>
        <p:spPr>
          <a:xfrm>
            <a:off x="4700837" y="2763151"/>
            <a:ext cx="2972170" cy="338552"/>
          </a:xfrm>
          <a:prstGeom prst="rect">
            <a:avLst/>
          </a:prstGeom>
          <a:solidFill>
            <a:srgbClr val="F2F2F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01454C"/>
                </a:solidFill>
                <a:effectLst/>
                <a:uFillTx/>
                <a:latin typeface="Arial"/>
                <a:ea typeface="Arial"/>
                <a:cs typeface="Arial"/>
                <a:sym typeface="Arial"/>
              </a:rPr>
              <a:t>SEND Development Pathways</a:t>
            </a:r>
          </a:p>
        </p:txBody>
      </p:sp>
      <p:sp>
        <p:nvSpPr>
          <p:cNvPr id="41" name="Rectangle 40">
            <a:extLst>
              <a:ext uri="{FF2B5EF4-FFF2-40B4-BE49-F238E27FC236}">
                <a16:creationId xmlns:a16="http://schemas.microsoft.com/office/drawing/2014/main" id="{FDA54E54-0334-8A5B-32FB-9F3AFE439393}"/>
              </a:ext>
            </a:extLst>
          </p:cNvPr>
          <p:cNvSpPr/>
          <p:nvPr/>
        </p:nvSpPr>
        <p:spPr>
          <a:xfrm>
            <a:off x="8606286" y="2737602"/>
            <a:ext cx="2972170" cy="369330"/>
          </a:xfrm>
          <a:prstGeom prst="rect">
            <a:avLst/>
          </a:prstGeom>
          <a:solidFill>
            <a:srgbClr val="F2F2F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1454C"/>
                </a:solidFill>
                <a:effectLst/>
                <a:uFillTx/>
                <a:latin typeface="Arial"/>
                <a:ea typeface="Arial"/>
                <a:cs typeface="Arial"/>
                <a:sym typeface="Arial"/>
              </a:rPr>
              <a:t>Condition-specific videos</a:t>
            </a:r>
          </a:p>
        </p:txBody>
      </p:sp>
      <p:sp>
        <p:nvSpPr>
          <p:cNvPr id="21" name="TextBox 20">
            <a:extLst>
              <a:ext uri="{FF2B5EF4-FFF2-40B4-BE49-F238E27FC236}">
                <a16:creationId xmlns:a16="http://schemas.microsoft.com/office/drawing/2014/main" id="{0B0AB37C-D052-0D8C-4A49-50113A558124}"/>
              </a:ext>
            </a:extLst>
          </p:cNvPr>
          <p:cNvSpPr txBox="1"/>
          <p:nvPr/>
        </p:nvSpPr>
        <p:spPr>
          <a:xfrm>
            <a:off x="4272656" y="3122692"/>
            <a:ext cx="3749288"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000" dirty="0">
                <a:hlinkClick r:id="rId10"/>
              </a:rPr>
              <a:t>https://www.wholeschoolsend.org.uk/resources/send-development-pathways-interactive-powerpoint</a:t>
            </a:r>
            <a:r>
              <a:rPr lang="en-GB" sz="1000" dirty="0"/>
              <a:t> </a:t>
            </a:r>
          </a:p>
          <a:p>
            <a:endParaRPr lang="en-GB" sz="1200" dirty="0"/>
          </a:p>
        </p:txBody>
      </p:sp>
      <p:sp>
        <p:nvSpPr>
          <p:cNvPr id="17" name="TextBox 16">
            <a:extLst>
              <a:ext uri="{FF2B5EF4-FFF2-40B4-BE49-F238E27FC236}">
                <a16:creationId xmlns:a16="http://schemas.microsoft.com/office/drawing/2014/main" id="{687C0151-4C52-1733-2115-B8F0AC1EF6E8}"/>
              </a:ext>
            </a:extLst>
          </p:cNvPr>
          <p:cNvSpPr txBox="1"/>
          <p:nvPr/>
        </p:nvSpPr>
        <p:spPr>
          <a:xfrm>
            <a:off x="8188474" y="3101703"/>
            <a:ext cx="3794912"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100" dirty="0">
                <a:hlinkClick r:id="rId11"/>
              </a:rPr>
              <a:t>https://www.wholeschoolsend.org.uk/page/condition-specific-videos</a:t>
            </a:r>
            <a:r>
              <a:rPr lang="en-GB" sz="1100" dirty="0"/>
              <a:t> </a:t>
            </a:r>
          </a:p>
        </p:txBody>
      </p:sp>
      <p:sp>
        <p:nvSpPr>
          <p:cNvPr id="43" name="TextBox 42">
            <a:extLst>
              <a:ext uri="{FF2B5EF4-FFF2-40B4-BE49-F238E27FC236}">
                <a16:creationId xmlns:a16="http://schemas.microsoft.com/office/drawing/2014/main" id="{7843FB04-17D4-50A9-1FE2-E9FD292BA4C9}"/>
              </a:ext>
            </a:extLst>
          </p:cNvPr>
          <p:cNvSpPr txBox="1"/>
          <p:nvPr/>
        </p:nvSpPr>
        <p:spPr>
          <a:xfrm>
            <a:off x="2974905" y="5240401"/>
            <a:ext cx="2104830" cy="6001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100" dirty="0">
                <a:hlinkClick r:id="rId12"/>
              </a:rPr>
              <a:t>https://www.wholeschoolsend.org.uk/resources/senco-induction-pack-revised-edition</a:t>
            </a:r>
            <a:r>
              <a:rPr lang="en-GB" sz="1100" dirty="0"/>
              <a:t> </a:t>
            </a:r>
          </a:p>
        </p:txBody>
      </p:sp>
      <p:sp>
        <p:nvSpPr>
          <p:cNvPr id="25" name="TextBox 24">
            <a:extLst>
              <a:ext uri="{FF2B5EF4-FFF2-40B4-BE49-F238E27FC236}">
                <a16:creationId xmlns:a16="http://schemas.microsoft.com/office/drawing/2014/main" id="{FC5817BB-E6D5-0E71-3489-E5B7647219AC}"/>
              </a:ext>
            </a:extLst>
          </p:cNvPr>
          <p:cNvSpPr txBox="1"/>
          <p:nvPr/>
        </p:nvSpPr>
        <p:spPr>
          <a:xfrm>
            <a:off x="7513641" y="5071279"/>
            <a:ext cx="2532992"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dirty="0">
                <a:hlinkClick r:id="rId13"/>
              </a:rPr>
              <a:t>https://www.wholeschoolsend.org.uk/resources/ask-listen-do-guide-making-conversations-count-all-families</a:t>
            </a:r>
            <a:r>
              <a:rPr lang="en-GB" sz="1200" dirty="0"/>
              <a:t> </a:t>
            </a:r>
          </a:p>
        </p:txBody>
      </p:sp>
    </p:spTree>
    <p:extLst>
      <p:ext uri="{BB962C8B-B14F-4D97-AF65-F5344CB8AC3E}">
        <p14:creationId xmlns:p14="http://schemas.microsoft.com/office/powerpoint/2010/main" val="198931943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D50F6B3-FCD5-A840-2E40-326243077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4714" y="6064217"/>
            <a:ext cx="1860406" cy="632538"/>
          </a:xfrm>
          <a:prstGeom prst="rect">
            <a:avLst/>
          </a:prstGeom>
        </p:spPr>
      </p:pic>
      <p:sp>
        <p:nvSpPr>
          <p:cNvPr id="5" name="Rectangle: Rounded Corners 4">
            <a:extLst>
              <a:ext uri="{FF2B5EF4-FFF2-40B4-BE49-F238E27FC236}">
                <a16:creationId xmlns:a16="http://schemas.microsoft.com/office/drawing/2014/main" id="{6E973AE7-4492-86F9-308E-8EBF6D330B19}"/>
              </a:ext>
            </a:extLst>
          </p:cNvPr>
          <p:cNvSpPr/>
          <p:nvPr/>
        </p:nvSpPr>
        <p:spPr>
          <a:xfrm>
            <a:off x="-947451" y="0"/>
            <a:ext cx="6444868" cy="6858000"/>
          </a:xfrm>
          <a:prstGeom prst="roundRect">
            <a:avLst/>
          </a:prstGeom>
          <a:solidFill>
            <a:srgbClr val="03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Marketing">
            <a:extLst>
              <a:ext uri="{FF2B5EF4-FFF2-40B4-BE49-F238E27FC236}">
                <a16:creationId xmlns:a16="http://schemas.microsoft.com/office/drawing/2014/main" id="{F51C8B49-080A-1FE0-6B80-5ECBB8DE26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2586" y="382659"/>
            <a:ext cx="1706451" cy="1706451"/>
          </a:xfrm>
          <a:prstGeom prst="rect">
            <a:avLst/>
          </a:prstGeom>
        </p:spPr>
      </p:pic>
      <p:sp>
        <p:nvSpPr>
          <p:cNvPr id="8" name="TextBox 7">
            <a:extLst>
              <a:ext uri="{FF2B5EF4-FFF2-40B4-BE49-F238E27FC236}">
                <a16:creationId xmlns:a16="http://schemas.microsoft.com/office/drawing/2014/main" id="{D9604C93-9E18-B0AA-F6AC-4D18D97753D0}"/>
              </a:ext>
            </a:extLst>
          </p:cNvPr>
          <p:cNvSpPr txBox="1"/>
          <p:nvPr/>
        </p:nvSpPr>
        <p:spPr>
          <a:xfrm>
            <a:off x="807030" y="2117826"/>
            <a:ext cx="34966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Stay in touch</a:t>
            </a:r>
          </a:p>
        </p:txBody>
      </p:sp>
      <p:sp>
        <p:nvSpPr>
          <p:cNvPr id="9" name="TextBox 8">
            <a:extLst>
              <a:ext uri="{FF2B5EF4-FFF2-40B4-BE49-F238E27FC236}">
                <a16:creationId xmlns:a16="http://schemas.microsoft.com/office/drawing/2014/main" id="{12E8CDAA-5D3C-6E2B-254E-E48F24952338}"/>
              </a:ext>
            </a:extLst>
          </p:cNvPr>
          <p:cNvSpPr txBox="1"/>
          <p:nvPr/>
        </p:nvSpPr>
        <p:spPr>
          <a:xfrm>
            <a:off x="-104427" y="3118306"/>
            <a:ext cx="531952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a:cs typeface="Arial"/>
              </a:rPr>
              <a:t>info@wholeschoolsend</a:t>
            </a:r>
            <a:r>
              <a:rPr lang="en-GB" sz="2000" dirty="0">
                <a:solidFill>
                  <a:prstClr val="white"/>
                </a:solidFill>
                <a:latin typeface="Arial"/>
                <a:cs typeface="Arial"/>
              </a:rPr>
              <a:t>.org.</a:t>
            </a:r>
            <a:r>
              <a:rPr kumimoji="0" lang="en-GB" sz="2000" b="0" i="0" u="none" strike="noStrike" kern="1200" cap="none" spc="0" normalizeH="0" baseline="0" noProof="0" dirty="0">
                <a:ln>
                  <a:noFill/>
                </a:ln>
                <a:solidFill>
                  <a:prstClr val="white"/>
                </a:solidFill>
                <a:effectLst/>
                <a:uLnTx/>
                <a:uFillTx/>
                <a:latin typeface="Arial"/>
                <a:cs typeface="Arial"/>
              </a:rPr>
              <a:t>uk</a:t>
            </a:r>
          </a:p>
        </p:txBody>
      </p:sp>
      <p:sp>
        <p:nvSpPr>
          <p:cNvPr id="11" name="TextBox 10">
            <a:extLst>
              <a:ext uri="{FF2B5EF4-FFF2-40B4-BE49-F238E27FC236}">
                <a16:creationId xmlns:a16="http://schemas.microsoft.com/office/drawing/2014/main" id="{F2BBACF7-E317-4231-F9A2-3A757E73275E}"/>
              </a:ext>
            </a:extLst>
          </p:cNvPr>
          <p:cNvSpPr txBox="1"/>
          <p:nvPr/>
        </p:nvSpPr>
        <p:spPr>
          <a:xfrm>
            <a:off x="5452004" y="5524121"/>
            <a:ext cx="65692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A8C96">
                    <a:lumMod val="75000"/>
                  </a:srgbClr>
                </a:solidFill>
                <a:effectLst/>
                <a:uLnTx/>
                <a:uFillTx/>
                <a:latin typeface="Arial" panose="020B0604020202020204" pitchFamily="34" charset="0"/>
                <a:ea typeface="+mn-ea"/>
                <a:cs typeface="Arial" panose="020B0604020202020204" pitchFamily="34" charset="0"/>
              </a:rPr>
              <a:t>www.wholeschoolsend.org.uk</a:t>
            </a:r>
          </a:p>
        </p:txBody>
      </p:sp>
      <p:sp>
        <p:nvSpPr>
          <p:cNvPr id="12" name="Oval 11">
            <a:extLst>
              <a:ext uri="{FF2B5EF4-FFF2-40B4-BE49-F238E27FC236}">
                <a16:creationId xmlns:a16="http://schemas.microsoft.com/office/drawing/2014/main" id="{EEB3D46D-DB96-B5C9-121B-AC3C1955D7F8}"/>
              </a:ext>
            </a:extLst>
          </p:cNvPr>
          <p:cNvSpPr/>
          <p:nvPr/>
        </p:nvSpPr>
        <p:spPr>
          <a:xfrm>
            <a:off x="807030" y="3833062"/>
            <a:ext cx="696970" cy="743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Who Made That Twitter Bird? - The New York Times">
            <a:extLst>
              <a:ext uri="{FF2B5EF4-FFF2-40B4-BE49-F238E27FC236}">
                <a16:creationId xmlns:a16="http://schemas.microsoft.com/office/drawing/2014/main" id="{ACCB4CAC-5DBC-BEEF-6FC0-A9A5D190AC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82" t="16089" r="19826" b="10534"/>
          <a:stretch/>
        </p:blipFill>
        <p:spPr bwMode="auto">
          <a:xfrm>
            <a:off x="943125" y="4039507"/>
            <a:ext cx="409779" cy="334448"/>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99C3C6DA-8859-A339-09D8-37E93BF38128}"/>
              </a:ext>
            </a:extLst>
          </p:cNvPr>
          <p:cNvSpPr/>
          <p:nvPr/>
        </p:nvSpPr>
        <p:spPr>
          <a:xfrm>
            <a:off x="855357" y="4851414"/>
            <a:ext cx="696970" cy="743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6" descr="Image result for facebook">
            <a:extLst>
              <a:ext uri="{FF2B5EF4-FFF2-40B4-BE49-F238E27FC236}">
                <a16:creationId xmlns:a16="http://schemas.microsoft.com/office/drawing/2014/main" id="{D9DACC31-818B-15E8-9438-E1D216E2493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960" t="13489" r="50493" b="11472"/>
          <a:stretch/>
        </p:blipFill>
        <p:spPr bwMode="auto">
          <a:xfrm>
            <a:off x="1021162" y="5008380"/>
            <a:ext cx="365360" cy="4293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5606D42-EDA3-C5CF-E5CC-9F0078191427}"/>
              </a:ext>
            </a:extLst>
          </p:cNvPr>
          <p:cNvSpPr txBox="1"/>
          <p:nvPr/>
        </p:nvSpPr>
        <p:spPr>
          <a:xfrm>
            <a:off x="1650534" y="3952872"/>
            <a:ext cx="3486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@WholeSchoolSEND</a:t>
            </a:r>
          </a:p>
        </p:txBody>
      </p:sp>
      <p:sp>
        <p:nvSpPr>
          <p:cNvPr id="17" name="TextBox 16">
            <a:extLst>
              <a:ext uri="{FF2B5EF4-FFF2-40B4-BE49-F238E27FC236}">
                <a16:creationId xmlns:a16="http://schemas.microsoft.com/office/drawing/2014/main" id="{2521D1F6-5CA1-EFBD-4558-DFCDAE710FA2}"/>
              </a:ext>
            </a:extLst>
          </p:cNvPr>
          <p:cNvSpPr txBox="1"/>
          <p:nvPr/>
        </p:nvSpPr>
        <p:spPr>
          <a:xfrm>
            <a:off x="1650534" y="4988153"/>
            <a:ext cx="3486316"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Arial"/>
                <a:cs typeface="Arial"/>
              </a:rPr>
              <a:t>@wholeschoolsend</a:t>
            </a:r>
            <a:endPar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Oval 18">
            <a:extLst>
              <a:ext uri="{FF2B5EF4-FFF2-40B4-BE49-F238E27FC236}">
                <a16:creationId xmlns:a16="http://schemas.microsoft.com/office/drawing/2014/main" id="{058B6747-7857-CF33-C6F4-5461DF4AE00C}"/>
              </a:ext>
            </a:extLst>
          </p:cNvPr>
          <p:cNvSpPr/>
          <p:nvPr/>
        </p:nvSpPr>
        <p:spPr>
          <a:xfrm>
            <a:off x="869516" y="5893453"/>
            <a:ext cx="696970" cy="743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B93FDFCF-1672-0477-4E46-CEBB8C67C176}"/>
              </a:ext>
            </a:extLst>
          </p:cNvPr>
          <p:cNvPicPr>
            <a:picLocks noChangeAspect="1"/>
          </p:cNvPicPr>
          <p:nvPr/>
        </p:nvPicPr>
        <p:blipFill rotWithShape="1">
          <a:blip r:embed="rId8"/>
          <a:srcRect l="66807" t="35185" r="13291" b="35185"/>
          <a:stretch/>
        </p:blipFill>
        <p:spPr>
          <a:xfrm>
            <a:off x="1035321" y="6069068"/>
            <a:ext cx="372542" cy="377510"/>
          </a:xfrm>
          <a:prstGeom prst="rect">
            <a:avLst/>
          </a:prstGeom>
        </p:spPr>
      </p:pic>
      <p:sp>
        <p:nvSpPr>
          <p:cNvPr id="20" name="TextBox 19">
            <a:extLst>
              <a:ext uri="{FF2B5EF4-FFF2-40B4-BE49-F238E27FC236}">
                <a16:creationId xmlns:a16="http://schemas.microsoft.com/office/drawing/2014/main" id="{B4DFF097-0431-C48F-CB79-29AB9FF2477E}"/>
              </a:ext>
            </a:extLst>
          </p:cNvPr>
          <p:cNvSpPr txBox="1"/>
          <p:nvPr/>
        </p:nvSpPr>
        <p:spPr>
          <a:xfrm>
            <a:off x="1650534" y="6057768"/>
            <a:ext cx="3486316"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Arial"/>
                <a:cs typeface="Arial"/>
              </a:rPr>
              <a:t>@whole-school-send</a:t>
            </a:r>
            <a:endParaRPr kumimoji="0" lang="en-GB" sz="2000" b="0" i="0" u="none" strike="noStrike" kern="1200" cap="none" spc="0" normalizeH="0" baseline="0" noProof="0" dirty="0">
              <a:ln>
                <a:noFill/>
              </a:ln>
              <a:solidFill>
                <a:prstClr val="white"/>
              </a:solidFill>
              <a:effectLst/>
              <a:uLnTx/>
              <a:uFillTx/>
              <a:latin typeface="Arial"/>
              <a:cs typeface="Arial"/>
            </a:endParaRPr>
          </a:p>
        </p:txBody>
      </p:sp>
      <p:sp>
        <p:nvSpPr>
          <p:cNvPr id="21" name="TextBox 20">
            <a:extLst>
              <a:ext uri="{FF2B5EF4-FFF2-40B4-BE49-F238E27FC236}">
                <a16:creationId xmlns:a16="http://schemas.microsoft.com/office/drawing/2014/main" id="{3CEC09CF-EDEC-C223-6A50-A42D51645413}"/>
              </a:ext>
            </a:extLst>
          </p:cNvPr>
          <p:cNvSpPr txBox="1"/>
          <p:nvPr/>
        </p:nvSpPr>
        <p:spPr>
          <a:xfrm>
            <a:off x="6340441" y="1055997"/>
            <a:ext cx="4792371"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2A8852"/>
                </a:solidFill>
                <a:effectLst/>
                <a:uLnTx/>
                <a:uFillTx/>
                <a:latin typeface="Arial" panose="020B0604020202020204" pitchFamily="34" charset="0"/>
                <a:ea typeface="+mn-ea"/>
                <a:cs typeface="Arial" panose="020B0604020202020204" pitchFamily="34" charset="0"/>
              </a:rPr>
              <a:t>Find out more and join our member community</a:t>
            </a:r>
          </a:p>
        </p:txBody>
      </p:sp>
      <p:pic>
        <p:nvPicPr>
          <p:cNvPr id="23" name="Picture 22">
            <a:extLst>
              <a:ext uri="{FF2B5EF4-FFF2-40B4-BE49-F238E27FC236}">
                <a16:creationId xmlns:a16="http://schemas.microsoft.com/office/drawing/2014/main" id="{EF37D9A0-91CA-E75F-64E9-A28576F361D7}"/>
              </a:ext>
            </a:extLst>
          </p:cNvPr>
          <p:cNvPicPr>
            <a:picLocks noChangeAspect="1"/>
          </p:cNvPicPr>
          <p:nvPr/>
        </p:nvPicPr>
        <p:blipFill>
          <a:blip r:embed="rId9"/>
          <a:stretch>
            <a:fillRect/>
          </a:stretch>
        </p:blipFill>
        <p:spPr>
          <a:xfrm>
            <a:off x="7811015" y="3318361"/>
            <a:ext cx="1851221" cy="1851221"/>
          </a:xfrm>
          <a:prstGeom prst="rect">
            <a:avLst/>
          </a:prstGeom>
          <a:ln w="3175">
            <a:solidFill>
              <a:schemeClr val="tx1"/>
            </a:solidFill>
          </a:ln>
        </p:spPr>
      </p:pic>
    </p:spTree>
    <p:extLst>
      <p:ext uri="{BB962C8B-B14F-4D97-AF65-F5344CB8AC3E}">
        <p14:creationId xmlns:p14="http://schemas.microsoft.com/office/powerpoint/2010/main" val="1770944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1009" y="284568"/>
            <a:ext cx="118709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Gill Sans" charset="0"/>
                <a:ea typeface="Gill Sans" charset="0"/>
                <a:cs typeface="Gill Sans" charset="0"/>
              </a:rPr>
              <a:t>SEND Workforce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black"/>
                </a:solidFill>
                <a:effectLst/>
                <a:uLnTx/>
                <a:uFillTx/>
                <a:latin typeface="Gill Sans" charset="0"/>
                <a:ea typeface="Gill Sans" charset="0"/>
                <a:cs typeface="Gill Sans" charset="0"/>
              </a:rPr>
              <a:t>Scan the QR code to register for </a:t>
            </a:r>
            <a:r>
              <a:rPr kumimoji="0" lang="en-US" sz="3600" b="0" i="1" u="none" strike="noStrike" kern="1200" cap="none" spc="0" normalizeH="0" baseline="0" noProof="0">
                <a:ln>
                  <a:noFill/>
                </a:ln>
                <a:solidFill>
                  <a:srgbClr val="00B050"/>
                </a:solidFill>
                <a:effectLst/>
                <a:uLnTx/>
                <a:uFillTx/>
                <a:latin typeface="Gill Sans" charset="0"/>
                <a:ea typeface="Gill Sans" charset="0"/>
                <a:cs typeface="Gill Sans" charset="0"/>
              </a:rPr>
              <a:t>FREE!</a:t>
            </a:r>
          </a:p>
        </p:txBody>
      </p:sp>
      <p:sp>
        <p:nvSpPr>
          <p:cNvPr id="14" name="Oval 13"/>
          <p:cNvSpPr/>
          <p:nvPr/>
        </p:nvSpPr>
        <p:spPr>
          <a:xfrm>
            <a:off x="6403737" y="4132416"/>
            <a:ext cx="2340244" cy="2227217"/>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9297868" y="1621594"/>
            <a:ext cx="2340244" cy="226275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8971773" y="26480"/>
            <a:ext cx="2814557" cy="14898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6498077"/>
            <a:ext cx="12192000" cy="3599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p:cNvSpPr/>
          <p:nvPr/>
        </p:nvSpPr>
        <p:spPr>
          <a:xfrm>
            <a:off x="6403737" y="1574223"/>
            <a:ext cx="2340244" cy="230010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6256504" y="2060472"/>
            <a:ext cx="258340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14,000+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Modules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completed</a:t>
            </a:r>
          </a:p>
        </p:txBody>
      </p:sp>
      <p:sp>
        <p:nvSpPr>
          <p:cNvPr id="9" name="TextBox 8"/>
          <p:cNvSpPr txBox="1"/>
          <p:nvPr/>
        </p:nvSpPr>
        <p:spPr>
          <a:xfrm>
            <a:off x="9704698" y="1968141"/>
            <a:ext cx="152658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343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Gill Sans MT" charset="0"/>
                <a:ea typeface="Gill Sans MT" charset="0"/>
                <a:cs typeface="Gill Sans MT" charset="0"/>
              </a:rPr>
              <a:t>Lincs</a:t>
            </a:r>
            <a:r>
              <a:rPr kumimoji="0" lang="en-US" sz="1800" b="0"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 schools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engaged</a:t>
            </a:r>
          </a:p>
        </p:txBody>
      </p:sp>
      <p:sp>
        <p:nvSpPr>
          <p:cNvPr id="11" name="TextBox 10"/>
          <p:cNvSpPr txBox="1"/>
          <p:nvPr/>
        </p:nvSpPr>
        <p:spPr>
          <a:xfrm>
            <a:off x="6663333" y="4461194"/>
            <a:ext cx="182105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Gill Sans MT" charset="0"/>
                <a:ea typeface="Gill Sans MT" charset="0"/>
                <a:cs typeface="Gill Sans MT" charset="0"/>
              </a:rPr>
              <a:t>99%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charset="0"/>
                <a:ea typeface="Gill Sans MT" charset="0"/>
                <a:cs typeface="Gill Sans MT" charset="0"/>
              </a:rPr>
              <a:t>Satisfaction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charset="0"/>
                <a:ea typeface="Gill Sans MT" charset="0"/>
                <a:cs typeface="Gill Sans MT" charset="0"/>
              </a:rPr>
              <a:t>rate</a:t>
            </a:r>
          </a:p>
        </p:txBody>
      </p:sp>
      <p:sp>
        <p:nvSpPr>
          <p:cNvPr id="16" name="Oval 15"/>
          <p:cNvSpPr/>
          <p:nvPr/>
        </p:nvSpPr>
        <p:spPr>
          <a:xfrm>
            <a:off x="9297868" y="4132415"/>
            <a:ext cx="2340244" cy="2227217"/>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9704698" y="4461193"/>
            <a:ext cx="152658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Gill Sans MT" charset="0"/>
                <a:ea typeface="Gill Sans MT" charset="0"/>
                <a:cs typeface="Gill Sans MT" charset="0"/>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charset="0"/>
                <a:ea typeface="Gill Sans MT" charset="0"/>
                <a:cs typeface="Gill Sans MT" charset="0"/>
              </a:rPr>
              <a:t>Average mins per module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243" y="1855165"/>
            <a:ext cx="4272643" cy="4272643"/>
          </a:xfrm>
          <a:prstGeom prst="rect">
            <a:avLst/>
          </a:prstGeom>
        </p:spPr>
      </p:pic>
      <p:sp>
        <p:nvSpPr>
          <p:cNvPr id="18" name="TextBox 17"/>
          <p:cNvSpPr txBox="1"/>
          <p:nvPr/>
        </p:nvSpPr>
        <p:spPr>
          <a:xfrm>
            <a:off x="160504" y="6448092"/>
            <a:ext cx="118709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chris.lincoln@learnsendhub.co.uk</a:t>
            </a:r>
            <a:r>
              <a:rPr kumimoji="0" lang="en-US" sz="2000" b="0" i="0" u="none" strike="noStrike" kern="1200" cap="none" spc="0" normalizeH="0" baseline="0" noProof="0" dirty="0">
                <a:ln>
                  <a:noFill/>
                </a:ln>
                <a:solidFill>
                  <a:prstClr val="white"/>
                </a:solidFill>
                <a:effectLst/>
                <a:uLnTx/>
                <a:uFillTx/>
                <a:latin typeface="Gill Sans" charset="0"/>
                <a:ea typeface="Gill Sans" charset="0"/>
                <a:cs typeface="Gill Sans" charset="0"/>
              </a:rPr>
              <a:t> | </a:t>
            </a:r>
            <a:r>
              <a:rPr kumimoji="0" lang="en-US" sz="20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sendworkforcedevelopment.my.canva.site</a:t>
            </a:r>
            <a:endParaRPr kumimoji="0" lang="en-US" sz="2000" b="0"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32315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9ECD-F241-E567-5924-C04BD0A1C688}"/>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1E7C90AC-85B1-D23F-08F0-AF0EE84DE455}"/>
              </a:ext>
            </a:extLst>
          </p:cNvPr>
          <p:cNvPicPr>
            <a:picLocks noChangeAspect="1"/>
          </p:cNvPicPr>
          <p:nvPr/>
        </p:nvPicPr>
        <p:blipFill>
          <a:blip r:embed="rId2"/>
          <a:stretch>
            <a:fillRect/>
          </a:stretch>
        </p:blipFill>
        <p:spPr>
          <a:xfrm>
            <a:off x="1500187" y="342900"/>
            <a:ext cx="9191625" cy="6172200"/>
          </a:xfrm>
          <a:prstGeom prst="rect">
            <a:avLst/>
          </a:prstGeom>
        </p:spPr>
      </p:pic>
      <p:sp>
        <p:nvSpPr>
          <p:cNvPr id="6" name="TextBox 5">
            <a:extLst>
              <a:ext uri="{FF2B5EF4-FFF2-40B4-BE49-F238E27FC236}">
                <a16:creationId xmlns:a16="http://schemas.microsoft.com/office/drawing/2014/main" id="{A2718A96-EFEA-03C4-FD98-E1E64B426F9F}"/>
              </a:ext>
            </a:extLst>
          </p:cNvPr>
          <p:cNvSpPr txBox="1"/>
          <p:nvPr/>
        </p:nvSpPr>
        <p:spPr>
          <a:xfrm>
            <a:off x="0" y="6575898"/>
            <a:ext cx="12200184" cy="369332"/>
          </a:xfrm>
          <a:prstGeom prst="rect">
            <a:avLst/>
          </a:prstGeom>
          <a:solidFill>
            <a:srgbClr val="333399"/>
          </a:solidFill>
        </p:spPr>
        <p:txBody>
          <a:bodyPr wrap="square" rtlCol="0">
            <a:spAutoFit/>
          </a:bodyPr>
          <a:lstStyle/>
          <a:p>
            <a:pPr algn="ctr"/>
            <a:r>
              <a:rPr lang="en-GB" i="1" dirty="0">
                <a:solidFill>
                  <a:srgbClr val="FFFFFF"/>
                </a:solidFill>
                <a:latin typeface="Aptos Light" panose="020B0004020202020204" pitchFamily="34" charset="0"/>
              </a:rPr>
              <a:t>Working in partnership, achieving the highest outcomes for all. </a:t>
            </a:r>
          </a:p>
        </p:txBody>
      </p:sp>
      <p:pic>
        <p:nvPicPr>
          <p:cNvPr id="8" name="Picture 7">
            <a:extLst>
              <a:ext uri="{FF2B5EF4-FFF2-40B4-BE49-F238E27FC236}">
                <a16:creationId xmlns:a16="http://schemas.microsoft.com/office/drawing/2014/main" id="{3CDB8256-2689-E834-8AF8-05343CEEDEF0}"/>
              </a:ext>
            </a:extLst>
          </p:cNvPr>
          <p:cNvPicPr>
            <a:picLocks noChangeAspect="1"/>
          </p:cNvPicPr>
          <p:nvPr/>
        </p:nvPicPr>
        <p:blipFill>
          <a:blip r:embed="rId3"/>
          <a:stretch>
            <a:fillRect/>
          </a:stretch>
        </p:blipFill>
        <p:spPr>
          <a:xfrm>
            <a:off x="257176" y="0"/>
            <a:ext cx="1345714" cy="1531052"/>
          </a:xfrm>
          <a:prstGeom prst="rect">
            <a:avLst/>
          </a:prstGeom>
        </p:spPr>
      </p:pic>
    </p:spTree>
    <p:extLst>
      <p:ext uri="{BB962C8B-B14F-4D97-AF65-F5344CB8AC3E}">
        <p14:creationId xmlns:p14="http://schemas.microsoft.com/office/powerpoint/2010/main" val="4143846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8971773" y="26480"/>
            <a:ext cx="2814557" cy="14898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6498077"/>
            <a:ext cx="12192000" cy="3599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60504" y="6448092"/>
            <a:ext cx="11870991" cy="707886"/>
          </a:xfrm>
          <a:prstGeom prst="rect">
            <a:avLst/>
          </a:prstGeom>
          <a:noFill/>
        </p:spPr>
        <p:txBody>
          <a:bodyPr wrap="square" rtlCol="0">
            <a:spAutoFit/>
          </a:bodyPr>
          <a:lstStyle/>
          <a:p>
            <a:pPr algn="ctr">
              <a:defRPr/>
            </a:pPr>
            <a:r>
              <a:rPr kumimoji="0" lang="en-US" sz="20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chris.lincoln@learnsendhub.co.uk</a:t>
            </a:r>
            <a:r>
              <a:rPr lang="en-US" sz="2000" dirty="0">
                <a:solidFill>
                  <a:prstClr val="white"/>
                </a:solidFill>
                <a:latin typeface="Gill Sans" charset="0"/>
                <a:ea typeface="Gill Sans" charset="0"/>
                <a:cs typeface="Gill Sans" charset="0"/>
              </a:rPr>
              <a:t> | </a:t>
            </a:r>
            <a:r>
              <a:rPr lang="en-US" sz="2000" dirty="0" err="1">
                <a:solidFill>
                  <a:prstClr val="white"/>
                </a:solidFill>
                <a:latin typeface="Gill Sans" charset="0"/>
                <a:ea typeface="Gill Sans" charset="0"/>
                <a:cs typeface="Gill Sans" charset="0"/>
              </a:rPr>
              <a:t>sendworkforcedevelopment.my.canva.site</a:t>
            </a:r>
            <a:endParaRPr lang="en-US" sz="2000" dirty="0">
              <a:solidFill>
                <a:prstClr val="white"/>
              </a:solidFill>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8" name="TextBox 7"/>
          <p:cNvSpPr txBox="1"/>
          <p:nvPr/>
        </p:nvSpPr>
        <p:spPr>
          <a:xfrm>
            <a:off x="9165655" y="1909114"/>
            <a:ext cx="2865840" cy="4278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7030A0"/>
                </a:solidFill>
                <a:effectLst/>
                <a:uLnTx/>
                <a:uFillTx/>
                <a:latin typeface="Gill Sans" charset="0"/>
                <a:ea typeface="Gill Sans" charset="0"/>
                <a:cs typeface="Gill Sans" charset="0"/>
              </a:rPr>
              <a:t>Scan the QR code to register for free: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rPr>
              <a:t>@SENDworkforce</a:t>
            </a:r>
          </a:p>
        </p:txBody>
      </p:sp>
      <p:sp>
        <p:nvSpPr>
          <p:cNvPr id="11" name="TextBox 10"/>
          <p:cNvSpPr txBox="1"/>
          <p:nvPr/>
        </p:nvSpPr>
        <p:spPr>
          <a:xfrm>
            <a:off x="321009" y="284568"/>
            <a:ext cx="118709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Gill Sans" charset="0"/>
                <a:ea typeface="Gill Sans" charset="0"/>
                <a:cs typeface="Gill Sans" charset="0"/>
              </a:rPr>
              <a:t>SEND Workforce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black"/>
                </a:solidFill>
                <a:effectLst/>
                <a:uLnTx/>
                <a:uFillTx/>
                <a:latin typeface="Gill Sans" charset="0"/>
                <a:ea typeface="Gill Sans" charset="0"/>
                <a:cs typeface="Gill Sans" charset="0"/>
              </a:rPr>
              <a:t>Modules available include:</a:t>
            </a:r>
          </a:p>
        </p:txBody>
      </p:sp>
      <p:sp>
        <p:nvSpPr>
          <p:cNvPr id="12" name="TextBox 11"/>
          <p:cNvSpPr txBox="1"/>
          <p:nvPr/>
        </p:nvSpPr>
        <p:spPr>
          <a:xfrm>
            <a:off x="321009" y="1443223"/>
            <a:ext cx="4282813"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Gill Sans" charset="0"/>
                <a:ea typeface="Gill Sans" charset="0"/>
                <a:cs typeface="Gill Sans" charset="0"/>
              </a:rPr>
              <a:t>Induction Tier: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charset="0"/>
                <a:ea typeface="Gill Sans" charset="0"/>
                <a:cs typeface="Gill Sans" charset="0"/>
              </a:rPr>
              <a:t>(Now also available to parents)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Types of SEND</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Awareness of a Neuro-Typical Child</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What is Inclusion?</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SEND Code of Practice</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Respecting Individuals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Working with Professionals</a:t>
            </a:r>
          </a:p>
        </p:txBody>
      </p:sp>
      <p:sp>
        <p:nvSpPr>
          <p:cNvPr id="13" name="TextBox 12"/>
          <p:cNvSpPr txBox="1"/>
          <p:nvPr/>
        </p:nvSpPr>
        <p:spPr>
          <a:xfrm>
            <a:off x="4703122" y="1441104"/>
            <a:ext cx="4462532"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AD47"/>
                </a:solidFill>
                <a:effectLst/>
                <a:uLnTx/>
                <a:uFillTx/>
                <a:latin typeface="Gill Sans" charset="0"/>
                <a:ea typeface="Gill Sans" charset="0"/>
                <a:cs typeface="Gill Sans" charset="0"/>
              </a:rPr>
              <a:t>Tier 1:</a:t>
            </a:r>
            <a:endParaRPr kumimoji="0" lang="en-US" sz="2400" b="0"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rPr>
              <a:t>Sensory Processing and Integration</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rPr>
              <a:t>Supporting Transitions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rPr>
              <a:t>Support Interventions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rPr>
              <a:t>Restorative Practice</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rPr>
              <a:t>Four Areas of Need</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rPr>
              <a:t>Nurture Principles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rPr>
              <a:t>Personal Care and Dignity</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rPr>
              <a:t>Introduction to Attachment</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rPr>
              <a:t>Introduction to Trauma </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endParaRPr>
          </a:p>
        </p:txBody>
      </p:sp>
      <p:sp>
        <p:nvSpPr>
          <p:cNvPr id="15" name="Oval Callout 14"/>
          <p:cNvSpPr/>
          <p:nvPr/>
        </p:nvSpPr>
        <p:spPr>
          <a:xfrm>
            <a:off x="-1" y="4674877"/>
            <a:ext cx="3644053" cy="1906514"/>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100751" y="5084263"/>
            <a:ext cx="354330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Have your</a:t>
            </a:r>
            <a:r>
              <a:rPr kumimoji="0" lang="en-US" sz="1800" b="0" i="1" u="none" strike="noStrike" kern="1200" cap="none" spc="0" normalizeH="0" noProof="0" dirty="0">
                <a:ln>
                  <a:noFill/>
                </a:ln>
                <a:solidFill>
                  <a:prstClr val="black"/>
                </a:solidFill>
                <a:effectLst/>
                <a:uLnTx/>
                <a:uFillTx/>
                <a:latin typeface="Calibri" panose="020F0502020204030204"/>
                <a:ea typeface="+mn-ea"/>
                <a:cs typeface="+mn-cs"/>
              </a:rPr>
              <a:t> staff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completed some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of these modules?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i="1" dirty="0">
                <a:solidFill>
                  <a:prstClr val="black"/>
                </a:solidFill>
                <a:latin typeface="Calibri" panose="020F0502020204030204"/>
              </a:rPr>
              <a:t>Have they helped to make a positive impact in your school?</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114" y="2944135"/>
            <a:ext cx="2518921" cy="2518921"/>
          </a:xfrm>
          <a:prstGeom prst="rect">
            <a:avLst/>
          </a:prstGeom>
        </p:spPr>
      </p:pic>
    </p:spTree>
    <p:extLst>
      <p:ext uri="{BB962C8B-B14F-4D97-AF65-F5344CB8AC3E}">
        <p14:creationId xmlns:p14="http://schemas.microsoft.com/office/powerpoint/2010/main" val="2134356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8971773" y="26480"/>
            <a:ext cx="2814557" cy="14898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6498077"/>
            <a:ext cx="12192000" cy="3599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60504" y="6448092"/>
            <a:ext cx="11870991" cy="707886"/>
          </a:xfrm>
          <a:prstGeom prst="rect">
            <a:avLst/>
          </a:prstGeom>
          <a:noFill/>
        </p:spPr>
        <p:txBody>
          <a:bodyPr wrap="square" rtlCol="0">
            <a:spAutoFit/>
          </a:bodyPr>
          <a:lstStyle/>
          <a:p>
            <a:pPr algn="ctr">
              <a:defRPr/>
            </a:pPr>
            <a:r>
              <a:rPr kumimoji="0" lang="en-US" sz="20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chris.lincoln@learnsendhub.co.uk</a:t>
            </a:r>
            <a:r>
              <a:rPr lang="en-US" sz="2000" dirty="0">
                <a:solidFill>
                  <a:prstClr val="white"/>
                </a:solidFill>
                <a:latin typeface="Gill Sans" charset="0"/>
                <a:ea typeface="Gill Sans" charset="0"/>
                <a:cs typeface="Gill Sans" charset="0"/>
              </a:rPr>
              <a:t> | </a:t>
            </a:r>
            <a:r>
              <a:rPr lang="en-US" sz="2000" dirty="0" err="1">
                <a:solidFill>
                  <a:prstClr val="white"/>
                </a:solidFill>
                <a:latin typeface="Gill Sans" charset="0"/>
                <a:ea typeface="Gill Sans" charset="0"/>
                <a:cs typeface="Gill Sans" charset="0"/>
              </a:rPr>
              <a:t>sendworkforcedevelopment.my.canva.site</a:t>
            </a:r>
            <a:endParaRPr lang="en-US" sz="2000" dirty="0">
              <a:solidFill>
                <a:prstClr val="white"/>
              </a:solidFill>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8" name="TextBox 7"/>
          <p:cNvSpPr txBox="1"/>
          <p:nvPr/>
        </p:nvSpPr>
        <p:spPr>
          <a:xfrm>
            <a:off x="9165655" y="1909114"/>
            <a:ext cx="2865840" cy="4278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7030A0"/>
                </a:solidFill>
                <a:effectLst/>
                <a:uLnTx/>
                <a:uFillTx/>
                <a:latin typeface="Gill Sans" charset="0"/>
                <a:ea typeface="Gill Sans" charset="0"/>
                <a:cs typeface="Gill Sans" charset="0"/>
              </a:rPr>
              <a:t>Scan the QR code to register for free: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rPr>
              <a:t>@SENDworkforce</a:t>
            </a:r>
          </a:p>
        </p:txBody>
      </p:sp>
      <p:sp>
        <p:nvSpPr>
          <p:cNvPr id="11" name="TextBox 10"/>
          <p:cNvSpPr txBox="1"/>
          <p:nvPr/>
        </p:nvSpPr>
        <p:spPr>
          <a:xfrm>
            <a:off x="321009" y="284568"/>
            <a:ext cx="118709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l Sans" charset="0"/>
                <a:ea typeface="Gill Sans" charset="0"/>
                <a:cs typeface="Gill Sans" charset="0"/>
              </a:rPr>
              <a:t>SEND Workforce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Gill Sans" charset="0"/>
                <a:ea typeface="Gill Sans" charset="0"/>
                <a:cs typeface="Gill Sans" charset="0"/>
              </a:rPr>
              <a:t>Modules available include:</a:t>
            </a:r>
          </a:p>
        </p:txBody>
      </p:sp>
      <p:sp>
        <p:nvSpPr>
          <p:cNvPr id="12" name="TextBox 11"/>
          <p:cNvSpPr txBox="1"/>
          <p:nvPr/>
        </p:nvSpPr>
        <p:spPr>
          <a:xfrm>
            <a:off x="321009" y="1443223"/>
            <a:ext cx="462286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Gill Sans" charset="0"/>
                <a:ea typeface="Gill Sans" charset="0"/>
                <a:cs typeface="Gill Sans" charset="0"/>
              </a:rPr>
              <a:t>Tier 1 Extension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Belonging in Your School</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Parent/</a:t>
            </a:r>
            <a:r>
              <a:rPr kumimoji="0" lang="en-US" sz="2000" b="0" i="0" u="none" strike="noStrike" kern="1200" cap="none" spc="0" normalizeH="0" baseline="0" noProof="0" dirty="0" err="1">
                <a:ln>
                  <a:noFill/>
                </a:ln>
                <a:solidFill>
                  <a:prstClr val="black"/>
                </a:solidFill>
                <a:effectLst/>
                <a:uLnTx/>
                <a:uFillTx/>
                <a:latin typeface="Gill Sans" charset="0"/>
                <a:ea typeface="Gill Sans" charset="0"/>
                <a:cs typeface="Gill Sans" charset="0"/>
              </a:rPr>
              <a:t>Carer</a:t>
            </a: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 Engagement</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Every Teacher is a Teacher of SEND</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Understanding Neurodiversity</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Enabling and </a:t>
            </a:r>
            <a:r>
              <a:rPr kumimoji="0" lang="en-US" sz="2000" b="0" i="0" u="none" strike="noStrike" kern="1200" cap="none" spc="0" normalizeH="0" baseline="0" noProof="0" dirty="0" err="1">
                <a:ln>
                  <a:noFill/>
                </a:ln>
                <a:solidFill>
                  <a:prstClr val="black"/>
                </a:solidFill>
                <a:effectLst/>
                <a:uLnTx/>
                <a:uFillTx/>
                <a:latin typeface="Gill Sans" charset="0"/>
                <a:ea typeface="Gill Sans" charset="0"/>
                <a:cs typeface="Gill Sans" charset="0"/>
              </a:rPr>
              <a:t>Inclusiv</a:t>
            </a:r>
            <a:r>
              <a:rPr lang="en-US" sz="2000" dirty="0">
                <a:solidFill>
                  <a:prstClr val="black"/>
                </a:solidFill>
                <a:latin typeface="Gill Sans" charset="0"/>
                <a:ea typeface="Gill Sans" charset="0"/>
                <a:cs typeface="Gill Sans" charset="0"/>
              </a:rPr>
              <a:t>e </a:t>
            </a: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Environments</a:t>
            </a:r>
          </a:p>
          <a:p>
            <a:pPr marL="342900" indent="-342900">
              <a:buFont typeface="Arial" charset="0"/>
              <a:buChar char="•"/>
              <a:defRPr/>
            </a:pPr>
            <a:r>
              <a:rPr lang="en-US" sz="2000" dirty="0">
                <a:solidFill>
                  <a:prstClr val="black"/>
                </a:solidFill>
                <a:latin typeface="Gill Sans" charset="0"/>
                <a:ea typeface="Gill Sans" charset="0"/>
                <a:cs typeface="Gill Sans" charset="0"/>
              </a:rPr>
              <a:t>Introduction to DLD</a:t>
            </a:r>
          </a:p>
          <a:p>
            <a:pPr marL="342900" indent="-342900">
              <a:buFont typeface="Arial" charset="0"/>
              <a:buChar char="•"/>
              <a:defRPr/>
            </a:pPr>
            <a:r>
              <a:rPr lang="en-US" sz="2000" dirty="0" err="1">
                <a:solidFill>
                  <a:prstClr val="black"/>
                </a:solidFill>
                <a:latin typeface="Gill Sans" charset="0"/>
                <a:ea typeface="Gill Sans" charset="0"/>
                <a:cs typeface="Gill Sans" charset="0"/>
              </a:rPr>
              <a:t>Behaviour</a:t>
            </a:r>
            <a:r>
              <a:rPr lang="en-US" sz="2000" dirty="0">
                <a:solidFill>
                  <a:prstClr val="black"/>
                </a:solidFill>
                <a:latin typeface="Gill Sans" charset="0"/>
                <a:ea typeface="Gill Sans" charset="0"/>
                <a:cs typeface="Gill Sans" charset="0"/>
              </a:rPr>
              <a:t> as a form of Communication</a:t>
            </a:r>
          </a:p>
          <a:p>
            <a:pPr marL="342900" indent="-342900">
              <a:buFont typeface="Arial" charset="0"/>
              <a:buChar char="•"/>
              <a:defRPr/>
            </a:pPr>
            <a:r>
              <a:rPr lang="en-US" sz="2000" dirty="0">
                <a:solidFill>
                  <a:prstClr val="black"/>
                </a:solidFill>
                <a:latin typeface="Gill Sans" charset="0"/>
                <a:ea typeface="Gill Sans" charset="0"/>
                <a:cs typeface="Gill Sans" charset="0"/>
              </a:rPr>
              <a:t>De-Escalation</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p:txBody>
      </p:sp>
      <p:sp>
        <p:nvSpPr>
          <p:cNvPr id="13" name="TextBox 12"/>
          <p:cNvSpPr txBox="1"/>
          <p:nvPr/>
        </p:nvSpPr>
        <p:spPr>
          <a:xfrm>
            <a:off x="4996957" y="1940513"/>
            <a:ext cx="4462532"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Dual Coding (1</a:t>
            </a:r>
            <a:r>
              <a:rPr kumimoji="0" lang="en-US" sz="2000" b="0" i="0" u="none" strike="noStrike" kern="1200" cap="none" spc="0" normalizeH="0" baseline="30000" noProof="0" dirty="0">
                <a:ln>
                  <a:noFill/>
                </a:ln>
                <a:solidFill>
                  <a:prstClr val="black"/>
                </a:solidFill>
                <a:effectLst/>
                <a:uLnTx/>
                <a:uFillTx/>
                <a:latin typeface="Gill Sans" charset="0"/>
                <a:ea typeface="Gill Sans" charset="0"/>
                <a:cs typeface="Gill Sans" charset="0"/>
              </a:rPr>
              <a:t>st</a:t>
            </a: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 December)</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Regulation Strategies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Speech and Language and </a:t>
            </a:r>
            <a:r>
              <a:rPr kumimoji="0" lang="en-US" sz="2000" b="0" i="0" u="none" strike="noStrike" kern="1200" cap="none" spc="0" normalizeH="0" baseline="0" noProof="0" dirty="0" err="1">
                <a:ln>
                  <a:noFill/>
                </a:ln>
                <a:solidFill>
                  <a:prstClr val="black"/>
                </a:solidFill>
                <a:effectLst/>
                <a:uLnTx/>
                <a:uFillTx/>
                <a:latin typeface="Gill Sans" charset="0"/>
                <a:ea typeface="Gill Sans" charset="0"/>
                <a:cs typeface="Gill Sans" charset="0"/>
              </a:rPr>
              <a:t>Behaviour</a:t>
            </a:r>
            <a:endPar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Trauma (extension of Tier 1)</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Relationships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rPr>
              <a:t>ADHD</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p:txBody>
      </p:sp>
      <p:sp>
        <p:nvSpPr>
          <p:cNvPr id="15" name="Oval Callout 14"/>
          <p:cNvSpPr/>
          <p:nvPr/>
        </p:nvSpPr>
        <p:spPr>
          <a:xfrm>
            <a:off x="3654993" y="4563836"/>
            <a:ext cx="3950646" cy="1636263"/>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3824161" y="4856569"/>
            <a:ext cx="354330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 very clear and concise toolkit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of strategies. I enjoyed working through the scenarios and the downloadable content”</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114" y="2944135"/>
            <a:ext cx="2518921" cy="2518921"/>
          </a:xfrm>
          <a:prstGeom prst="rect">
            <a:avLst/>
          </a:prstGeom>
        </p:spPr>
      </p:pic>
    </p:spTree>
    <p:extLst>
      <p:ext uri="{BB962C8B-B14F-4D97-AF65-F5344CB8AC3E}">
        <p14:creationId xmlns:p14="http://schemas.microsoft.com/office/powerpoint/2010/main" val="1294133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8971773" y="26480"/>
            <a:ext cx="2814557" cy="14898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6498077"/>
            <a:ext cx="12192000" cy="3599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60504" y="6448092"/>
            <a:ext cx="11870991" cy="707886"/>
          </a:xfrm>
          <a:prstGeom prst="rect">
            <a:avLst/>
          </a:prstGeom>
          <a:noFill/>
        </p:spPr>
        <p:txBody>
          <a:bodyPr wrap="square" rtlCol="0">
            <a:spAutoFit/>
          </a:bodyPr>
          <a:lstStyle/>
          <a:p>
            <a:pPr algn="ctr">
              <a:defRPr/>
            </a:pPr>
            <a:r>
              <a:rPr lang="en-US" sz="2000" dirty="0" err="1">
                <a:solidFill>
                  <a:prstClr val="white"/>
                </a:solidFill>
                <a:latin typeface="Gill Sans" charset="0"/>
                <a:ea typeface="Gill Sans" charset="0"/>
                <a:cs typeface="Gill Sans" charset="0"/>
              </a:rPr>
              <a:t>chris.lincoln@learnsendhub.co.uk</a:t>
            </a:r>
            <a:r>
              <a:rPr lang="en-US" sz="2000" dirty="0">
                <a:solidFill>
                  <a:prstClr val="white"/>
                </a:solidFill>
                <a:latin typeface="Gill Sans" charset="0"/>
                <a:ea typeface="Gill Sans" charset="0"/>
                <a:cs typeface="Gill Sans" charset="0"/>
              </a:rPr>
              <a:t> | </a:t>
            </a:r>
            <a:r>
              <a:rPr lang="en-US" sz="2000" dirty="0" err="1">
                <a:solidFill>
                  <a:prstClr val="white"/>
                </a:solidFill>
                <a:latin typeface="Gill Sans" charset="0"/>
                <a:ea typeface="Gill Sans" charset="0"/>
                <a:cs typeface="Gill Sans" charset="0"/>
              </a:rPr>
              <a:t>sendworkforcedevelopment.my.canva.site</a:t>
            </a:r>
            <a:endParaRPr lang="en-US" sz="2000" dirty="0">
              <a:solidFill>
                <a:prstClr val="white"/>
              </a:solidFill>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1" name="TextBox 10"/>
          <p:cNvSpPr txBox="1"/>
          <p:nvPr/>
        </p:nvSpPr>
        <p:spPr>
          <a:xfrm>
            <a:off x="321009" y="284568"/>
            <a:ext cx="118709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Gill Sans" charset="0"/>
                <a:ea typeface="Gill Sans" charset="0"/>
                <a:cs typeface="Gill Sans" charset="0"/>
              </a:rPr>
              <a:t>SEND Workforce Development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428" y="907023"/>
            <a:ext cx="8328248" cy="352649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880" y="4516863"/>
            <a:ext cx="6613375" cy="1915779"/>
          </a:xfrm>
          <a:prstGeom prst="rect">
            <a:avLst/>
          </a:prstGeom>
        </p:spPr>
      </p:pic>
    </p:spTree>
    <p:extLst>
      <p:ext uri="{BB962C8B-B14F-4D97-AF65-F5344CB8AC3E}">
        <p14:creationId xmlns:p14="http://schemas.microsoft.com/office/powerpoint/2010/main" val="1745409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8971773" y="26480"/>
            <a:ext cx="2814557" cy="14898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6498077"/>
            <a:ext cx="12192000" cy="3599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60504" y="6448092"/>
            <a:ext cx="11870991" cy="707886"/>
          </a:xfrm>
          <a:prstGeom prst="rect">
            <a:avLst/>
          </a:prstGeom>
          <a:noFill/>
        </p:spPr>
        <p:txBody>
          <a:bodyPr wrap="square" rtlCol="0">
            <a:spAutoFit/>
          </a:bodyPr>
          <a:lstStyle/>
          <a:p>
            <a:pPr algn="ctr">
              <a:defRPr/>
            </a:pPr>
            <a:r>
              <a:rPr lang="en-US" sz="2000" dirty="0" err="1">
                <a:solidFill>
                  <a:prstClr val="white"/>
                </a:solidFill>
                <a:latin typeface="Gill Sans" charset="0"/>
                <a:ea typeface="Gill Sans" charset="0"/>
                <a:cs typeface="Gill Sans" charset="0"/>
              </a:rPr>
              <a:t>chris.lincoln@learnsendhub.co.uk</a:t>
            </a:r>
            <a:r>
              <a:rPr lang="en-US" sz="2000" dirty="0">
                <a:solidFill>
                  <a:prstClr val="white"/>
                </a:solidFill>
                <a:latin typeface="Gill Sans" charset="0"/>
                <a:ea typeface="Gill Sans" charset="0"/>
                <a:cs typeface="Gill Sans" charset="0"/>
              </a:rPr>
              <a:t> | </a:t>
            </a:r>
            <a:r>
              <a:rPr lang="en-US" sz="2000" dirty="0" err="1">
                <a:solidFill>
                  <a:prstClr val="white"/>
                </a:solidFill>
                <a:latin typeface="Gill Sans" charset="0"/>
                <a:ea typeface="Gill Sans" charset="0"/>
                <a:cs typeface="Gill Sans" charset="0"/>
              </a:rPr>
              <a:t>sendworkforcedevelopment.my.canva.site</a:t>
            </a:r>
            <a:endParaRPr lang="en-US" sz="2000" dirty="0">
              <a:solidFill>
                <a:prstClr val="white"/>
              </a:solidFill>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8" name="TextBox 7"/>
          <p:cNvSpPr txBox="1"/>
          <p:nvPr/>
        </p:nvSpPr>
        <p:spPr>
          <a:xfrm>
            <a:off x="9165655" y="1909114"/>
            <a:ext cx="2865840" cy="4278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7030A0"/>
                </a:solidFill>
                <a:effectLst/>
                <a:uLnTx/>
                <a:uFillTx/>
                <a:latin typeface="Gill Sans" charset="0"/>
                <a:ea typeface="Gill Sans" charset="0"/>
                <a:cs typeface="Gill Sans" charset="0"/>
              </a:rPr>
              <a:t>Scan the QR code to register for free: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rPr>
              <a:t>@SENDworkforce</a:t>
            </a:r>
          </a:p>
        </p:txBody>
      </p:sp>
      <p:sp>
        <p:nvSpPr>
          <p:cNvPr id="11" name="TextBox 10"/>
          <p:cNvSpPr txBox="1"/>
          <p:nvPr/>
        </p:nvSpPr>
        <p:spPr>
          <a:xfrm>
            <a:off x="321009" y="284568"/>
            <a:ext cx="118709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Gill Sans" charset="0"/>
                <a:ea typeface="Gill Sans" charset="0"/>
                <a:cs typeface="Gill Sans" charset="0"/>
              </a:rPr>
              <a:t>SEND Workforce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black"/>
                </a:solidFill>
                <a:effectLst/>
                <a:uLnTx/>
                <a:uFillTx/>
                <a:latin typeface="Gill Sans" charset="0"/>
                <a:ea typeface="Gill Sans" charset="0"/>
                <a:cs typeface="Gill Sans" charset="0"/>
              </a:rPr>
              <a:t>Parent Flyer</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114" y="2944135"/>
            <a:ext cx="2518921" cy="251892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1785" y="1045215"/>
            <a:ext cx="3718094" cy="5272435"/>
          </a:xfrm>
          <a:prstGeom prst="rect">
            <a:avLst/>
          </a:prstGeom>
        </p:spPr>
      </p:pic>
    </p:spTree>
    <p:extLst>
      <p:ext uri="{BB962C8B-B14F-4D97-AF65-F5344CB8AC3E}">
        <p14:creationId xmlns:p14="http://schemas.microsoft.com/office/powerpoint/2010/main" val="607952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3F692-0976-3E43-A881-41FCB45E7CAA}"/>
              </a:ext>
            </a:extLst>
          </p:cNvPr>
          <p:cNvPicPr>
            <a:picLocks noChangeAspect="1"/>
          </p:cNvPicPr>
          <p:nvPr/>
        </p:nvPicPr>
        <p:blipFill>
          <a:blip r:embed="rId3"/>
          <a:stretch>
            <a:fillRect/>
          </a:stretch>
        </p:blipFill>
        <p:spPr>
          <a:xfrm>
            <a:off x="8971773" y="26480"/>
            <a:ext cx="2814557" cy="14898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Rectangle 6">
            <a:extLst>
              <a:ext uri="{FF2B5EF4-FFF2-40B4-BE49-F238E27FC236}">
                <a16:creationId xmlns:a16="http://schemas.microsoft.com/office/drawing/2014/main" id="{1C730631-B97F-D546-AB88-96F6C97DDE44}"/>
              </a:ext>
            </a:extLst>
          </p:cNvPr>
          <p:cNvSpPr/>
          <p:nvPr/>
        </p:nvSpPr>
        <p:spPr>
          <a:xfrm>
            <a:off x="0" y="6498077"/>
            <a:ext cx="12192000" cy="3599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60504" y="6448092"/>
            <a:ext cx="11870991" cy="707886"/>
          </a:xfrm>
          <a:prstGeom prst="rect">
            <a:avLst/>
          </a:prstGeom>
          <a:noFill/>
        </p:spPr>
        <p:txBody>
          <a:bodyPr wrap="square" rtlCol="0">
            <a:spAutoFit/>
          </a:bodyPr>
          <a:lstStyle/>
          <a:p>
            <a:pPr algn="ctr">
              <a:defRPr/>
            </a:pPr>
            <a:r>
              <a:rPr lang="en-US" sz="2000" dirty="0" err="1">
                <a:solidFill>
                  <a:prstClr val="white"/>
                </a:solidFill>
                <a:latin typeface="Gill Sans" charset="0"/>
                <a:ea typeface="Gill Sans" charset="0"/>
                <a:cs typeface="Gill Sans" charset="0"/>
              </a:rPr>
              <a:t>chris.lincoln@learnsendhub.co.uk</a:t>
            </a:r>
            <a:r>
              <a:rPr lang="en-US" sz="2000" dirty="0">
                <a:solidFill>
                  <a:prstClr val="white"/>
                </a:solidFill>
                <a:latin typeface="Gill Sans" charset="0"/>
                <a:ea typeface="Gill Sans" charset="0"/>
                <a:cs typeface="Gill Sans" charset="0"/>
              </a:rPr>
              <a:t> | </a:t>
            </a:r>
            <a:r>
              <a:rPr lang="en-US" sz="2000" dirty="0" err="1">
                <a:solidFill>
                  <a:prstClr val="white"/>
                </a:solidFill>
                <a:latin typeface="Gill Sans" charset="0"/>
                <a:ea typeface="Gill Sans" charset="0"/>
                <a:cs typeface="Gill Sans" charset="0"/>
              </a:rPr>
              <a:t>sendworkforcedevelopment.my.canva.site</a:t>
            </a:r>
            <a:endParaRPr lang="en-US" sz="2000" dirty="0">
              <a:solidFill>
                <a:prstClr val="white"/>
              </a:solidFill>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8" name="TextBox 7"/>
          <p:cNvSpPr txBox="1"/>
          <p:nvPr/>
        </p:nvSpPr>
        <p:spPr>
          <a:xfrm>
            <a:off x="9165655" y="1909114"/>
            <a:ext cx="2865840" cy="4278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7030A0"/>
                </a:solidFill>
                <a:effectLst/>
                <a:uLnTx/>
                <a:uFillTx/>
                <a:latin typeface="Gill Sans" charset="0"/>
                <a:ea typeface="Gill Sans" charset="0"/>
                <a:cs typeface="Gill Sans" charset="0"/>
              </a:rPr>
              <a:t>Scan the QR code to register for free: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Gill Sans" charset="0"/>
                <a:ea typeface="Gill Sans" charset="0"/>
                <a:cs typeface="Gill Sans" charset="0"/>
              </a:rPr>
              <a:t>@SENDworkforce</a:t>
            </a:r>
          </a:p>
        </p:txBody>
      </p:sp>
      <p:sp>
        <p:nvSpPr>
          <p:cNvPr id="11" name="TextBox 10"/>
          <p:cNvSpPr txBox="1"/>
          <p:nvPr/>
        </p:nvSpPr>
        <p:spPr>
          <a:xfrm>
            <a:off x="321009" y="284568"/>
            <a:ext cx="118709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Gill Sans" charset="0"/>
                <a:ea typeface="Gill Sans" charset="0"/>
                <a:cs typeface="Gill Sans" charset="0"/>
              </a:rPr>
              <a:t>SEND Workforce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black"/>
                </a:solidFill>
                <a:effectLst/>
                <a:uLnTx/>
                <a:uFillTx/>
                <a:latin typeface="Gill Sans" charset="0"/>
                <a:ea typeface="Gill Sans" charset="0"/>
                <a:cs typeface="Gill Sans" charset="0"/>
              </a:rPr>
              <a:t>How schools use the modules</a:t>
            </a:r>
            <a:r>
              <a:rPr kumimoji="0" lang="mr-IN" sz="3600" b="0" i="1" u="none" strike="noStrike" kern="1200" cap="none" spc="0" normalizeH="0" baseline="0" noProof="0">
                <a:ln>
                  <a:noFill/>
                </a:ln>
                <a:solidFill>
                  <a:prstClr val="black"/>
                </a:solidFill>
                <a:effectLst/>
                <a:uLnTx/>
                <a:uFillTx/>
                <a:latin typeface="Gill Sans" charset="0"/>
                <a:ea typeface="Gill Sans" charset="0"/>
                <a:cs typeface="Gill Sans" charset="0"/>
              </a:rPr>
              <a:t>…</a:t>
            </a:r>
            <a:endParaRPr kumimoji="0" lang="en-US" sz="3600" b="0" i="1" u="none" strike="noStrike" kern="1200" cap="none" spc="0" normalizeH="0" baseline="0" noProof="0">
              <a:ln>
                <a:noFill/>
              </a:ln>
              <a:solidFill>
                <a:prstClr val="black"/>
              </a:solidFill>
              <a:effectLst/>
              <a:uLnTx/>
              <a:uFillTx/>
              <a:latin typeface="Gill Sans" charset="0"/>
              <a:ea typeface="Gill Sans" charset="0"/>
              <a:cs typeface="Gill Sans"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114" y="2944135"/>
            <a:ext cx="2518921" cy="2518921"/>
          </a:xfrm>
          <a:prstGeom prst="rect">
            <a:avLst/>
          </a:prstGeom>
        </p:spPr>
      </p:pic>
      <p:sp>
        <p:nvSpPr>
          <p:cNvPr id="9" name="TextBox 8"/>
          <p:cNvSpPr txBox="1"/>
          <p:nvPr/>
        </p:nvSpPr>
        <p:spPr>
          <a:xfrm>
            <a:off x="321009" y="1742985"/>
            <a:ext cx="8477304" cy="347787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rPr>
              <a:t>Whole staff training during Inset Days or remotely</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rPr>
              <a:t>Inset Day or remote training for specific staff members such as 	   Teaching Assistants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rPr>
              <a:t>Part of an induction for new staff members</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rPr>
              <a:t>Specific modules for specific staff. For example, Personal Care and Dignity for staff members who support a young person with toileting</a:t>
            </a: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endParaRPr>
          </a:p>
          <a:p>
            <a:pPr marL="342900" marR="0" lvl="0" indent="-342900" algn="l" defTabSz="914400" rtl="0" eaLnBrk="1" fontAlgn="auto" latinLnBrk="0" hangingPunct="1">
              <a:lnSpc>
                <a:spcPct val="100000"/>
              </a:lnSpc>
              <a:spcBef>
                <a:spcPts val="0"/>
              </a:spcBef>
              <a:spcAft>
                <a:spcPts val="0"/>
              </a:spcAft>
              <a:buClrTx/>
              <a:buSzTx/>
              <a:buFont typeface="Arial" charset="0"/>
              <a:buChar char="•"/>
              <a:tabLst/>
              <a:defRPr/>
            </a:pPr>
            <a:r>
              <a:rPr kumimoji="0" lang="en-US" sz="2000" b="0" i="0" u="none" strike="noStrike" kern="1200" cap="none" spc="0" normalizeH="0" baseline="0" noProof="0">
                <a:ln>
                  <a:noFill/>
                </a:ln>
                <a:solidFill>
                  <a:prstClr val="black"/>
                </a:solidFill>
                <a:effectLst/>
                <a:uLnTx/>
                <a:uFillTx/>
                <a:latin typeface="Gill Sans" charset="0"/>
                <a:ea typeface="Gill Sans" charset="0"/>
                <a:cs typeface="Gill Sans" charset="0"/>
              </a:rPr>
              <a:t>Signposting for staff who wish to explore further CPD</a:t>
            </a:r>
          </a:p>
        </p:txBody>
      </p:sp>
      <p:sp>
        <p:nvSpPr>
          <p:cNvPr id="10" name="TextBox 9"/>
          <p:cNvSpPr txBox="1"/>
          <p:nvPr/>
        </p:nvSpPr>
        <p:spPr>
          <a:xfrm>
            <a:off x="321009" y="5463056"/>
            <a:ext cx="84773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AD47"/>
                </a:solidFill>
                <a:effectLst/>
                <a:uLnTx/>
                <a:uFillTx/>
                <a:latin typeface="Gill Sans" charset="0"/>
                <a:ea typeface="Gill Sans" charset="0"/>
                <a:cs typeface="Gill Sans" charset="0"/>
              </a:rPr>
              <a:t>All of the content remains free to access</a:t>
            </a:r>
          </a:p>
        </p:txBody>
      </p:sp>
    </p:spTree>
    <p:extLst>
      <p:ext uri="{BB962C8B-B14F-4D97-AF65-F5344CB8AC3E}">
        <p14:creationId xmlns:p14="http://schemas.microsoft.com/office/powerpoint/2010/main" val="10006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48977-D180-881A-2059-9AD2281302AC}"/>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59A4688F-78CB-EEEF-577F-0CF6D2EBD5B5}"/>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1AD2EC8-FE1E-DA22-5CD3-3DDA0658C2BA}"/>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E16927B-325B-CB74-D660-57B3F59F9CFE}"/>
              </a:ext>
            </a:extLst>
          </p:cNvPr>
          <p:cNvPicPr>
            <a:picLocks noChangeAspect="1"/>
          </p:cNvPicPr>
          <p:nvPr/>
        </p:nvPicPr>
        <p:blipFill rotWithShape="1">
          <a:blip r:embed="rId2">
            <a:extLst>
              <a:ext uri="{28A0092B-C50C-407E-A947-70E740481C1C}">
                <a14:useLocalDpi xmlns:a14="http://schemas.microsoft.com/office/drawing/2010/main" val="0"/>
              </a:ext>
            </a:extLst>
          </a:blip>
          <a:srcRect l="-30225" r="30225"/>
          <a:stretch/>
        </p:blipFill>
        <p:spPr>
          <a:xfrm>
            <a:off x="9095226" y="1619045"/>
            <a:ext cx="3096774" cy="5327915"/>
          </a:xfrm>
          <a:prstGeom prst="rect">
            <a:avLst/>
          </a:prstGeom>
        </p:spPr>
      </p:pic>
      <p:sp>
        <p:nvSpPr>
          <p:cNvPr id="16" name="TextBox 15">
            <a:extLst>
              <a:ext uri="{FF2B5EF4-FFF2-40B4-BE49-F238E27FC236}">
                <a16:creationId xmlns:a16="http://schemas.microsoft.com/office/drawing/2014/main" id="{230B3923-0E16-A238-B12D-A4E79AF9EFF6}"/>
              </a:ext>
            </a:extLst>
          </p:cNvPr>
          <p:cNvSpPr txBox="1"/>
          <p:nvPr/>
        </p:nvSpPr>
        <p:spPr>
          <a:xfrm>
            <a:off x="5033513" y="6384734"/>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
        <p:nvSpPr>
          <p:cNvPr id="2" name="Google Shape;753;p99">
            <a:extLst>
              <a:ext uri="{FF2B5EF4-FFF2-40B4-BE49-F238E27FC236}">
                <a16:creationId xmlns:a16="http://schemas.microsoft.com/office/drawing/2014/main" id="{4EEBDA74-73FA-A842-935A-672BC4B5971D}"/>
              </a:ext>
            </a:extLst>
          </p:cNvPr>
          <p:cNvSpPr txBox="1">
            <a:spLocks noGrp="1"/>
          </p:cNvSpPr>
          <p:nvPr>
            <p:ph type="ctrTitle"/>
          </p:nvPr>
        </p:nvSpPr>
        <p:spPr>
          <a:xfrm>
            <a:off x="1524000" y="1106144"/>
            <a:ext cx="9144000" cy="2387600"/>
          </a:xfrm>
          <a:noFill/>
          <a:ln>
            <a:noFill/>
          </a:ln>
        </p:spPr>
        <p:txBody>
          <a:bodyPr spcFirstLastPara="1" wrap="square" lIns="91425" tIns="45700" rIns="91425" bIns="45700" anchor="b" anchorCtr="0">
            <a:noAutofit/>
          </a:bodyPr>
          <a:lstStyle/>
          <a:p>
            <a:pPr lvl="0"/>
            <a:r>
              <a:rPr lang="en-GB"/>
              <a:t>  	</a:t>
            </a:r>
          </a:p>
        </p:txBody>
      </p:sp>
      <p:sp>
        <p:nvSpPr>
          <p:cNvPr id="3" name="TextBox 2">
            <a:extLst>
              <a:ext uri="{FF2B5EF4-FFF2-40B4-BE49-F238E27FC236}">
                <a16:creationId xmlns:a16="http://schemas.microsoft.com/office/drawing/2014/main" id="{326B8A65-F4BD-F7FC-E2D7-36FE6873F18D}"/>
              </a:ext>
            </a:extLst>
          </p:cNvPr>
          <p:cNvSpPr txBox="1"/>
          <p:nvPr/>
        </p:nvSpPr>
        <p:spPr>
          <a:xfrm>
            <a:off x="727113" y="2107306"/>
            <a:ext cx="80423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0088"/>
                </a:solidFill>
                <a:effectLst/>
                <a:uLnTx/>
                <a:uFillTx/>
                <a:latin typeface="Gill Sans MT" panose="020B0502020104020203" pitchFamily="34" charset="0"/>
                <a:ea typeface="+mn-ea"/>
                <a:cs typeface="+mn-cs"/>
              </a:rPr>
              <a:t> </a:t>
            </a:r>
          </a:p>
        </p:txBody>
      </p:sp>
      <p:sp>
        <p:nvSpPr>
          <p:cNvPr id="12" name="TextBox 11">
            <a:extLst>
              <a:ext uri="{FF2B5EF4-FFF2-40B4-BE49-F238E27FC236}">
                <a16:creationId xmlns:a16="http://schemas.microsoft.com/office/drawing/2014/main" id="{367BEA09-AC96-9CA0-C3CF-47E7CDAE6663}"/>
              </a:ext>
            </a:extLst>
          </p:cNvPr>
          <p:cNvSpPr txBox="1"/>
          <p:nvPr/>
        </p:nvSpPr>
        <p:spPr>
          <a:xfrm>
            <a:off x="577444" y="2299944"/>
            <a:ext cx="851778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C2F88"/>
                </a:solidFill>
                <a:effectLst/>
                <a:uLnTx/>
                <a:uFillTx/>
                <a:latin typeface="Gill Sans MT" panose="020B0502020104020203" pitchFamily="34" charset="0"/>
                <a:ea typeface="+mn-ea"/>
                <a:cs typeface="+mn-cs"/>
              </a:rPr>
              <a:t>LEARN CPD</a:t>
            </a:r>
          </a:p>
        </p:txBody>
      </p:sp>
    </p:spTree>
    <p:extLst>
      <p:ext uri="{BB962C8B-B14F-4D97-AF65-F5344CB8AC3E}">
        <p14:creationId xmlns:p14="http://schemas.microsoft.com/office/powerpoint/2010/main" val="3706187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6813D7-64DE-6288-8A39-B3FCD46018D3}"/>
              </a:ext>
            </a:extLst>
          </p:cNvPr>
          <p:cNvPicPr>
            <a:picLocks noChangeAspect="1"/>
          </p:cNvPicPr>
          <p:nvPr/>
        </p:nvPicPr>
        <p:blipFill>
          <a:blip r:embed="rId2"/>
          <a:stretch>
            <a:fillRect/>
          </a:stretch>
        </p:blipFill>
        <p:spPr>
          <a:xfrm>
            <a:off x="1336790" y="215619"/>
            <a:ext cx="9518420" cy="6149832"/>
          </a:xfrm>
          <a:prstGeom prst="rect">
            <a:avLst/>
          </a:prstGeom>
        </p:spPr>
      </p:pic>
      <p:sp>
        <p:nvSpPr>
          <p:cNvPr id="2" name="Rectangle 1">
            <a:extLst>
              <a:ext uri="{FF2B5EF4-FFF2-40B4-BE49-F238E27FC236}">
                <a16:creationId xmlns:a16="http://schemas.microsoft.com/office/drawing/2014/main" id="{DEC32FFB-52CF-0E1F-2421-A635FC6207BB}"/>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1129D8-8E25-7A6B-7FDF-7258F97531C8}"/>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44EC25A-82C5-AAB8-B2FD-00C6AD019C0E}"/>
              </a:ext>
            </a:extLst>
          </p:cNvPr>
          <p:cNvSpPr txBox="1"/>
          <p:nvPr/>
        </p:nvSpPr>
        <p:spPr>
          <a:xfrm>
            <a:off x="5033513" y="6384734"/>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Tree>
    <p:extLst>
      <p:ext uri="{BB962C8B-B14F-4D97-AF65-F5344CB8AC3E}">
        <p14:creationId xmlns:p14="http://schemas.microsoft.com/office/powerpoint/2010/main" val="3081493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3A5BA-F027-6668-5B67-32744BC6230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8B6DA33-26C7-8629-4CB1-4928C6AE936D}"/>
              </a:ext>
            </a:extLst>
          </p:cNvPr>
          <p:cNvSpPr/>
          <p:nvPr/>
        </p:nvSpPr>
        <p:spPr>
          <a:xfrm>
            <a:off x="6900661" y="301752"/>
            <a:ext cx="5020067" cy="12329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DCBE7F3-F96F-E050-26B6-04CB705A8235}"/>
              </a:ext>
            </a:extLst>
          </p:cNvPr>
          <p:cNvSpPr/>
          <p:nvPr/>
        </p:nvSpPr>
        <p:spPr>
          <a:xfrm>
            <a:off x="0" y="188640"/>
            <a:ext cx="9480376" cy="619268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8C9B38A-A4F2-E2F3-D988-3DAD75A7A444}"/>
              </a:ext>
            </a:extLst>
          </p:cNvPr>
          <p:cNvPicPr>
            <a:picLocks noChangeAspect="1"/>
          </p:cNvPicPr>
          <p:nvPr/>
        </p:nvPicPr>
        <p:blipFill>
          <a:blip r:embed="rId3"/>
          <a:stretch>
            <a:fillRect/>
          </a:stretch>
        </p:blipFill>
        <p:spPr>
          <a:xfrm>
            <a:off x="293990" y="1052736"/>
            <a:ext cx="11541146" cy="4032448"/>
          </a:xfrm>
          <a:prstGeom prst="rect">
            <a:avLst/>
          </a:prstGeom>
        </p:spPr>
      </p:pic>
      <p:sp>
        <p:nvSpPr>
          <p:cNvPr id="2" name="Rectangle 1">
            <a:extLst>
              <a:ext uri="{FF2B5EF4-FFF2-40B4-BE49-F238E27FC236}">
                <a16:creationId xmlns:a16="http://schemas.microsoft.com/office/drawing/2014/main" id="{F014DEF3-9218-3A75-3D80-4EB9CDDCE11B}"/>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1CFB5D7-5852-5143-FC3F-ED4134C04AF1}"/>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EB493F-4CF0-CD5D-8A3A-831C2E0E08E7}"/>
              </a:ext>
            </a:extLst>
          </p:cNvPr>
          <p:cNvSpPr txBox="1"/>
          <p:nvPr/>
        </p:nvSpPr>
        <p:spPr>
          <a:xfrm>
            <a:off x="5033513" y="6384734"/>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Tree>
    <p:extLst>
      <p:ext uri="{BB962C8B-B14F-4D97-AF65-F5344CB8AC3E}">
        <p14:creationId xmlns:p14="http://schemas.microsoft.com/office/powerpoint/2010/main" val="3418558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1CE22-42B2-E5B0-ED2C-DABFBDFB1C5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5ED9AEF-DEB4-1707-0D01-32B942A080C1}"/>
              </a:ext>
            </a:extLst>
          </p:cNvPr>
          <p:cNvSpPr/>
          <p:nvPr/>
        </p:nvSpPr>
        <p:spPr>
          <a:xfrm>
            <a:off x="6900661" y="301752"/>
            <a:ext cx="5020067" cy="12329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E8DB89F-58FE-46F2-F01A-3917F7619946}"/>
              </a:ext>
            </a:extLst>
          </p:cNvPr>
          <p:cNvSpPr/>
          <p:nvPr/>
        </p:nvSpPr>
        <p:spPr>
          <a:xfrm>
            <a:off x="0" y="188640"/>
            <a:ext cx="9480376" cy="619268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0AA446F-A8DE-2210-7B74-4067DFE8CEBA}"/>
              </a:ext>
            </a:extLst>
          </p:cNvPr>
          <p:cNvPicPr>
            <a:picLocks noChangeAspect="1"/>
          </p:cNvPicPr>
          <p:nvPr/>
        </p:nvPicPr>
        <p:blipFill>
          <a:blip r:embed="rId3"/>
          <a:stretch>
            <a:fillRect/>
          </a:stretch>
        </p:blipFill>
        <p:spPr>
          <a:xfrm>
            <a:off x="419274" y="775885"/>
            <a:ext cx="11293349" cy="5012555"/>
          </a:xfrm>
          <a:prstGeom prst="rect">
            <a:avLst/>
          </a:prstGeom>
        </p:spPr>
      </p:pic>
      <p:sp>
        <p:nvSpPr>
          <p:cNvPr id="2" name="Rectangle 1">
            <a:extLst>
              <a:ext uri="{FF2B5EF4-FFF2-40B4-BE49-F238E27FC236}">
                <a16:creationId xmlns:a16="http://schemas.microsoft.com/office/drawing/2014/main" id="{177EA494-66B7-F66E-D4A8-11CE490C2217}"/>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713EE4B-A843-7248-8D4B-3FC4E9C713A3}"/>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8F56B81-6121-E481-9533-0DA61E052DC1}"/>
              </a:ext>
            </a:extLst>
          </p:cNvPr>
          <p:cNvSpPr txBox="1"/>
          <p:nvPr/>
        </p:nvSpPr>
        <p:spPr>
          <a:xfrm>
            <a:off x="5033513" y="6384734"/>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Tree>
    <p:extLst>
      <p:ext uri="{BB962C8B-B14F-4D97-AF65-F5344CB8AC3E}">
        <p14:creationId xmlns:p14="http://schemas.microsoft.com/office/powerpoint/2010/main" val="1588239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0C09D-B565-07C3-D13D-37725DA452A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DE47272-0C22-7138-8DC6-6D917AE4B992}"/>
              </a:ext>
            </a:extLst>
          </p:cNvPr>
          <p:cNvSpPr/>
          <p:nvPr/>
        </p:nvSpPr>
        <p:spPr>
          <a:xfrm>
            <a:off x="6900661" y="301752"/>
            <a:ext cx="5020067" cy="12329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7DB2140-ED50-29B2-EE85-61B3FF2A871A}"/>
              </a:ext>
            </a:extLst>
          </p:cNvPr>
          <p:cNvSpPr/>
          <p:nvPr/>
        </p:nvSpPr>
        <p:spPr>
          <a:xfrm>
            <a:off x="0" y="188640"/>
            <a:ext cx="9480376" cy="619268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BB82759-3C35-2B2D-1471-8A3002272BF3}"/>
              </a:ext>
            </a:extLst>
          </p:cNvPr>
          <p:cNvPicPr>
            <a:picLocks noChangeAspect="1"/>
          </p:cNvPicPr>
          <p:nvPr/>
        </p:nvPicPr>
        <p:blipFill>
          <a:blip r:embed="rId3"/>
          <a:stretch>
            <a:fillRect/>
          </a:stretch>
        </p:blipFill>
        <p:spPr>
          <a:xfrm>
            <a:off x="695400" y="188640"/>
            <a:ext cx="10123138" cy="6049522"/>
          </a:xfrm>
          <a:prstGeom prst="rect">
            <a:avLst/>
          </a:prstGeom>
        </p:spPr>
      </p:pic>
      <p:sp>
        <p:nvSpPr>
          <p:cNvPr id="2" name="Rectangle 1">
            <a:extLst>
              <a:ext uri="{FF2B5EF4-FFF2-40B4-BE49-F238E27FC236}">
                <a16:creationId xmlns:a16="http://schemas.microsoft.com/office/drawing/2014/main" id="{7718DB01-5A33-C39B-60CD-57F7E8203FE6}"/>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DBFF3A1-E400-B31E-4A18-3A09CBC2544B}"/>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AB37A9D-EF62-52C6-9636-053905A5559B}"/>
              </a:ext>
            </a:extLst>
          </p:cNvPr>
          <p:cNvSpPr txBox="1"/>
          <p:nvPr/>
        </p:nvSpPr>
        <p:spPr>
          <a:xfrm>
            <a:off x="5033513" y="6384734"/>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Tree>
    <p:extLst>
      <p:ext uri="{BB962C8B-B14F-4D97-AF65-F5344CB8AC3E}">
        <p14:creationId xmlns:p14="http://schemas.microsoft.com/office/powerpoint/2010/main" val="3751162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D4323-5BFF-8264-DB17-21BB4891F066}"/>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C07913F1-7AE2-FD97-0A73-6F0D924A3E82}"/>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E7F31367-ADEA-8971-7A4B-0DA91FF7600B}"/>
              </a:ext>
            </a:extLst>
          </p:cNvPr>
          <p:cNvPicPr>
            <a:picLocks noChangeAspect="1"/>
          </p:cNvPicPr>
          <p:nvPr/>
        </p:nvPicPr>
        <p:blipFill>
          <a:blip r:embed="rId2"/>
          <a:stretch>
            <a:fillRect/>
          </a:stretch>
        </p:blipFill>
        <p:spPr>
          <a:xfrm>
            <a:off x="6854179" y="171450"/>
            <a:ext cx="4371975" cy="6515100"/>
          </a:xfrm>
          <a:prstGeom prst="rect">
            <a:avLst/>
          </a:prstGeom>
        </p:spPr>
      </p:pic>
      <p:pic>
        <p:nvPicPr>
          <p:cNvPr id="7" name="Picture 6">
            <a:extLst>
              <a:ext uri="{FF2B5EF4-FFF2-40B4-BE49-F238E27FC236}">
                <a16:creationId xmlns:a16="http://schemas.microsoft.com/office/drawing/2014/main" id="{4C988721-6EB4-8165-84B7-826C219FA571}"/>
              </a:ext>
            </a:extLst>
          </p:cNvPr>
          <p:cNvPicPr>
            <a:picLocks noChangeAspect="1"/>
          </p:cNvPicPr>
          <p:nvPr/>
        </p:nvPicPr>
        <p:blipFill>
          <a:blip r:embed="rId3"/>
          <a:stretch>
            <a:fillRect/>
          </a:stretch>
        </p:blipFill>
        <p:spPr>
          <a:xfrm>
            <a:off x="1685925" y="107949"/>
            <a:ext cx="4410075" cy="6296025"/>
          </a:xfrm>
          <a:prstGeom prst="rect">
            <a:avLst/>
          </a:prstGeom>
        </p:spPr>
      </p:pic>
      <p:sp>
        <p:nvSpPr>
          <p:cNvPr id="8" name="TextBox 7">
            <a:extLst>
              <a:ext uri="{FF2B5EF4-FFF2-40B4-BE49-F238E27FC236}">
                <a16:creationId xmlns:a16="http://schemas.microsoft.com/office/drawing/2014/main" id="{01E313CF-FD57-6590-780D-438D50D52D73}"/>
              </a:ext>
            </a:extLst>
          </p:cNvPr>
          <p:cNvSpPr txBox="1"/>
          <p:nvPr/>
        </p:nvSpPr>
        <p:spPr>
          <a:xfrm>
            <a:off x="0" y="6575898"/>
            <a:ext cx="12200184" cy="369332"/>
          </a:xfrm>
          <a:prstGeom prst="rect">
            <a:avLst/>
          </a:prstGeom>
          <a:solidFill>
            <a:srgbClr val="333399"/>
          </a:solidFill>
        </p:spPr>
        <p:txBody>
          <a:bodyPr wrap="square" rtlCol="0">
            <a:spAutoFit/>
          </a:bodyPr>
          <a:lstStyle/>
          <a:p>
            <a:pPr algn="ctr"/>
            <a:r>
              <a:rPr lang="en-GB" i="1" dirty="0">
                <a:solidFill>
                  <a:srgbClr val="FFFFFF"/>
                </a:solidFill>
                <a:latin typeface="Aptos Light" panose="020B0004020202020204" pitchFamily="34" charset="0"/>
              </a:rPr>
              <a:t>Working in partnership, achieving the highest outcomes for all. </a:t>
            </a:r>
          </a:p>
        </p:txBody>
      </p:sp>
      <p:pic>
        <p:nvPicPr>
          <p:cNvPr id="10" name="Picture 9">
            <a:extLst>
              <a:ext uri="{FF2B5EF4-FFF2-40B4-BE49-F238E27FC236}">
                <a16:creationId xmlns:a16="http://schemas.microsoft.com/office/drawing/2014/main" id="{085A237B-E06F-CF14-3E2B-EDF7EF2D7002}"/>
              </a:ext>
            </a:extLst>
          </p:cNvPr>
          <p:cNvPicPr>
            <a:picLocks noChangeAspect="1"/>
          </p:cNvPicPr>
          <p:nvPr/>
        </p:nvPicPr>
        <p:blipFill>
          <a:blip r:embed="rId4"/>
          <a:stretch>
            <a:fillRect/>
          </a:stretch>
        </p:blipFill>
        <p:spPr>
          <a:xfrm>
            <a:off x="257176" y="0"/>
            <a:ext cx="1324796" cy="1507253"/>
          </a:xfrm>
          <a:prstGeom prst="rect">
            <a:avLst/>
          </a:prstGeom>
        </p:spPr>
      </p:pic>
    </p:spTree>
    <p:extLst>
      <p:ext uri="{BB962C8B-B14F-4D97-AF65-F5344CB8AC3E}">
        <p14:creationId xmlns:p14="http://schemas.microsoft.com/office/powerpoint/2010/main" val="1576758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54205-5773-191A-DCD3-7A4D62D78D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C2423ED-E290-EB89-F0AA-1512C4477B68}"/>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238EDB3-58D9-DB11-F330-AC1BDF71F34A}"/>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7577F63-EC85-2EAB-4608-838ED9B3A17C}"/>
              </a:ext>
            </a:extLst>
          </p:cNvPr>
          <p:cNvSpPr txBox="1"/>
          <p:nvPr/>
        </p:nvSpPr>
        <p:spPr>
          <a:xfrm>
            <a:off x="5033513" y="6413609"/>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
        <p:nvSpPr>
          <p:cNvPr id="8" name="TextBox 7">
            <a:extLst>
              <a:ext uri="{FF2B5EF4-FFF2-40B4-BE49-F238E27FC236}">
                <a16:creationId xmlns:a16="http://schemas.microsoft.com/office/drawing/2014/main" id="{7393598E-81DF-FC60-03C3-E17BFC83BA3B}"/>
              </a:ext>
            </a:extLst>
          </p:cNvPr>
          <p:cNvSpPr txBox="1"/>
          <p:nvPr/>
        </p:nvSpPr>
        <p:spPr>
          <a:xfrm>
            <a:off x="214645" y="396317"/>
            <a:ext cx="75144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2C2F88"/>
                </a:solidFill>
                <a:effectLst/>
                <a:uLnTx/>
                <a:uFillTx/>
                <a:latin typeface="Gill Sans MT" panose="020B0502020104020203" pitchFamily="34" charset="0"/>
                <a:ea typeface="+mn-ea"/>
                <a:cs typeface="+mn-cs"/>
              </a:rPr>
              <a:t>Teaching Assistant Modules</a:t>
            </a:r>
          </a:p>
        </p:txBody>
      </p:sp>
      <p:sp>
        <p:nvSpPr>
          <p:cNvPr id="10" name="TextBox 9">
            <a:extLst>
              <a:ext uri="{FF2B5EF4-FFF2-40B4-BE49-F238E27FC236}">
                <a16:creationId xmlns:a16="http://schemas.microsoft.com/office/drawing/2014/main" id="{E0FDA64D-1218-333D-A49E-29EE4337C0B5}"/>
              </a:ext>
            </a:extLst>
          </p:cNvPr>
          <p:cNvSpPr txBox="1"/>
          <p:nvPr/>
        </p:nvSpPr>
        <p:spPr>
          <a:xfrm>
            <a:off x="241389" y="1310019"/>
            <a:ext cx="96163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C2F88"/>
                </a:solidFill>
                <a:effectLst/>
                <a:uLnTx/>
                <a:uFillTx/>
                <a:latin typeface="Gill Sans MT" panose="020B0502020104020203" pitchFamily="34" charset="0"/>
                <a:ea typeface="+mn-ea"/>
                <a:cs typeface="+mn-cs"/>
              </a:rPr>
              <a:t>A modular toolkit of one-hour webinars for teaching assistants in mainstream primary and secondary schools, designed to enhance skills, effectiveness, and confidence in supporting pupils with SEND.</a:t>
            </a:r>
          </a:p>
        </p:txBody>
      </p:sp>
      <p:graphicFrame>
        <p:nvGraphicFramePr>
          <p:cNvPr id="12" name="Table 11">
            <a:extLst>
              <a:ext uri="{FF2B5EF4-FFF2-40B4-BE49-F238E27FC236}">
                <a16:creationId xmlns:a16="http://schemas.microsoft.com/office/drawing/2014/main" id="{B99068B8-83BF-DFFB-CF21-49F62D7D7EAC}"/>
              </a:ext>
            </a:extLst>
          </p:cNvPr>
          <p:cNvGraphicFramePr>
            <a:graphicFrameLocks noGrp="1"/>
          </p:cNvGraphicFramePr>
          <p:nvPr/>
        </p:nvGraphicFramePr>
        <p:xfrm>
          <a:off x="302084" y="2317920"/>
          <a:ext cx="4679589" cy="3566161"/>
        </p:xfrm>
        <a:graphic>
          <a:graphicData uri="http://schemas.openxmlformats.org/drawingml/2006/table">
            <a:tbl>
              <a:tblPr bandRow="1">
                <a:tableStyleId>{BC89EF96-8CEA-46FF-86C4-4CE0E7609802}</a:tableStyleId>
              </a:tblPr>
              <a:tblGrid>
                <a:gridCol w="1712565">
                  <a:extLst>
                    <a:ext uri="{9D8B030D-6E8A-4147-A177-3AD203B41FA5}">
                      <a16:colId xmlns:a16="http://schemas.microsoft.com/office/drawing/2014/main" val="215686557"/>
                    </a:ext>
                  </a:extLst>
                </a:gridCol>
                <a:gridCol w="2967024">
                  <a:extLst>
                    <a:ext uri="{9D8B030D-6E8A-4147-A177-3AD203B41FA5}">
                      <a16:colId xmlns:a16="http://schemas.microsoft.com/office/drawing/2014/main" val="1552039617"/>
                    </a:ext>
                  </a:extLst>
                </a:gridCol>
              </a:tblGrid>
              <a:tr h="986035">
                <a:tc>
                  <a:txBody>
                    <a:bodyPr/>
                    <a:lstStyle/>
                    <a:p>
                      <a:r>
                        <a:rPr lang="en-GB" b="1">
                          <a:solidFill>
                            <a:srgbClr val="2C2F88"/>
                          </a:solidFill>
                          <a:latin typeface="Gill Sans MT" panose="020B0502020104020203" pitchFamily="34" charset="0"/>
                        </a:rPr>
                        <a:t>Module 1</a:t>
                      </a:r>
                    </a:p>
                  </a:txBody>
                  <a:tcPr/>
                </a:tc>
                <a:tc>
                  <a:txBody>
                    <a:bodyPr/>
                    <a:lstStyle/>
                    <a:p>
                      <a:r>
                        <a:rPr lang="en-GB" b="0">
                          <a:solidFill>
                            <a:srgbClr val="2C2F88"/>
                          </a:solidFill>
                          <a:latin typeface="Gill Sans MT" panose="020B0502020104020203" pitchFamily="34" charset="0"/>
                        </a:rPr>
                        <a:t>The role of the TA with pupils with SEND and development of working relationships</a:t>
                      </a:r>
                    </a:p>
                  </a:txBody>
                  <a:tcPr>
                    <a:solidFill>
                      <a:srgbClr val="DAE3F3"/>
                    </a:solidFill>
                  </a:tcPr>
                </a:tc>
                <a:extLst>
                  <a:ext uri="{0D108BD9-81ED-4DB2-BD59-A6C34878D82A}">
                    <a16:rowId xmlns:a16="http://schemas.microsoft.com/office/drawing/2014/main" val="901686452"/>
                  </a:ext>
                </a:extLst>
              </a:tr>
              <a:tr h="399892">
                <a:tc>
                  <a:txBody>
                    <a:bodyPr/>
                    <a:lstStyle/>
                    <a:p>
                      <a:r>
                        <a:rPr lang="en-GB" b="1">
                          <a:solidFill>
                            <a:srgbClr val="2C2F88"/>
                          </a:solidFill>
                          <a:latin typeface="Gill Sans MT" panose="020B0502020104020203" pitchFamily="34" charset="0"/>
                        </a:rPr>
                        <a:t>Module 2</a:t>
                      </a:r>
                    </a:p>
                  </a:txBody>
                  <a:tcPr/>
                </a:tc>
                <a:tc>
                  <a:txBody>
                    <a:bodyPr/>
                    <a:lstStyle/>
                    <a:p>
                      <a:r>
                        <a:rPr lang="en-GB" b="0">
                          <a:solidFill>
                            <a:srgbClr val="2C2F88"/>
                          </a:solidFill>
                          <a:latin typeface="Gill Sans MT" panose="020B0502020104020203" pitchFamily="34" charset="0"/>
                        </a:rPr>
                        <a:t>High Quality Teaching</a:t>
                      </a:r>
                    </a:p>
                  </a:txBody>
                  <a:tcPr/>
                </a:tc>
                <a:extLst>
                  <a:ext uri="{0D108BD9-81ED-4DB2-BD59-A6C34878D82A}">
                    <a16:rowId xmlns:a16="http://schemas.microsoft.com/office/drawing/2014/main" val="1980640360"/>
                  </a:ext>
                </a:extLst>
              </a:tr>
              <a:tr h="690225">
                <a:tc>
                  <a:txBody>
                    <a:bodyPr/>
                    <a:lstStyle/>
                    <a:p>
                      <a:r>
                        <a:rPr lang="en-GB" b="1">
                          <a:solidFill>
                            <a:srgbClr val="2C2F88"/>
                          </a:solidFill>
                          <a:latin typeface="Gill Sans MT" panose="020B0502020104020203" pitchFamily="34" charset="0"/>
                        </a:rPr>
                        <a:t>Module 3</a:t>
                      </a:r>
                    </a:p>
                  </a:txBody>
                  <a:tcPr/>
                </a:tc>
                <a:tc>
                  <a:txBody>
                    <a:bodyPr/>
                    <a:lstStyle/>
                    <a:p>
                      <a:r>
                        <a:rPr lang="en-GB" b="0">
                          <a:solidFill>
                            <a:srgbClr val="2C2F88"/>
                          </a:solidFill>
                          <a:latin typeface="Gill Sans MT" panose="020B0502020104020203" pitchFamily="34" charset="0"/>
                        </a:rPr>
                        <a:t>Promoting effective group working</a:t>
                      </a:r>
                    </a:p>
                  </a:txBody>
                  <a:tcPr/>
                </a:tc>
                <a:extLst>
                  <a:ext uri="{0D108BD9-81ED-4DB2-BD59-A6C34878D82A}">
                    <a16:rowId xmlns:a16="http://schemas.microsoft.com/office/drawing/2014/main" val="3032845596"/>
                  </a:ext>
                </a:extLst>
              </a:tr>
              <a:tr h="399892">
                <a:tc>
                  <a:txBody>
                    <a:bodyPr/>
                    <a:lstStyle/>
                    <a:p>
                      <a:r>
                        <a:rPr lang="en-GB" b="1">
                          <a:solidFill>
                            <a:srgbClr val="2C2F88"/>
                          </a:solidFill>
                          <a:latin typeface="Gill Sans MT" panose="020B0502020104020203" pitchFamily="34" charset="0"/>
                        </a:rPr>
                        <a:t>Module 4</a:t>
                      </a:r>
                    </a:p>
                  </a:txBody>
                  <a:tcPr/>
                </a:tc>
                <a:tc>
                  <a:txBody>
                    <a:bodyPr/>
                    <a:lstStyle/>
                    <a:p>
                      <a:r>
                        <a:rPr lang="en-GB" b="0">
                          <a:solidFill>
                            <a:srgbClr val="2C2F88"/>
                          </a:solidFill>
                          <a:latin typeface="Gill Sans MT" panose="020B0502020104020203" pitchFamily="34" charset="0"/>
                        </a:rPr>
                        <a:t>Promoting independence</a:t>
                      </a:r>
                    </a:p>
                  </a:txBody>
                  <a:tcPr/>
                </a:tc>
                <a:extLst>
                  <a:ext uri="{0D108BD9-81ED-4DB2-BD59-A6C34878D82A}">
                    <a16:rowId xmlns:a16="http://schemas.microsoft.com/office/drawing/2014/main" val="759240610"/>
                  </a:ext>
                </a:extLst>
              </a:tr>
              <a:tr h="399892">
                <a:tc>
                  <a:txBody>
                    <a:bodyPr/>
                    <a:lstStyle/>
                    <a:p>
                      <a:r>
                        <a:rPr lang="en-GB" b="1">
                          <a:solidFill>
                            <a:srgbClr val="2C2F88"/>
                          </a:solidFill>
                          <a:latin typeface="Gill Sans MT" panose="020B0502020104020203" pitchFamily="34" charset="0"/>
                        </a:rPr>
                        <a:t>Module 5</a:t>
                      </a:r>
                    </a:p>
                  </a:txBody>
                  <a:tcPr/>
                </a:tc>
                <a:tc>
                  <a:txBody>
                    <a:bodyPr/>
                    <a:lstStyle/>
                    <a:p>
                      <a:r>
                        <a:rPr lang="en-GB" b="0">
                          <a:solidFill>
                            <a:srgbClr val="2C2F88"/>
                          </a:solidFill>
                          <a:latin typeface="Gill Sans MT" panose="020B0502020104020203" pitchFamily="34" charset="0"/>
                        </a:rPr>
                        <a:t>Scaffolding and questioning</a:t>
                      </a:r>
                    </a:p>
                  </a:txBody>
                  <a:tcPr/>
                </a:tc>
                <a:extLst>
                  <a:ext uri="{0D108BD9-81ED-4DB2-BD59-A6C34878D82A}">
                    <a16:rowId xmlns:a16="http://schemas.microsoft.com/office/drawing/2014/main" val="3728366913"/>
                  </a:ext>
                </a:extLst>
              </a:tr>
              <a:tr h="690225">
                <a:tc>
                  <a:txBody>
                    <a:bodyPr/>
                    <a:lstStyle/>
                    <a:p>
                      <a:r>
                        <a:rPr lang="en-GB" b="1">
                          <a:solidFill>
                            <a:srgbClr val="2C2F88"/>
                          </a:solidFill>
                          <a:latin typeface="Gill Sans MT" panose="020B0502020104020203" pitchFamily="34" charset="0"/>
                        </a:rPr>
                        <a:t>Module 6</a:t>
                      </a:r>
                    </a:p>
                  </a:txBody>
                  <a:tcPr/>
                </a:tc>
                <a:tc>
                  <a:txBody>
                    <a:bodyPr/>
                    <a:lstStyle/>
                    <a:p>
                      <a:r>
                        <a:rPr lang="en-GB" b="0">
                          <a:solidFill>
                            <a:srgbClr val="2C2F88"/>
                          </a:solidFill>
                          <a:latin typeface="Gill Sans MT" panose="020B0502020104020203" pitchFamily="34" charset="0"/>
                        </a:rPr>
                        <a:t>Delivering effective intervention programmes</a:t>
                      </a:r>
                    </a:p>
                  </a:txBody>
                  <a:tcPr/>
                </a:tc>
                <a:extLst>
                  <a:ext uri="{0D108BD9-81ED-4DB2-BD59-A6C34878D82A}">
                    <a16:rowId xmlns:a16="http://schemas.microsoft.com/office/drawing/2014/main" val="4014570262"/>
                  </a:ext>
                </a:extLst>
              </a:tr>
            </a:tbl>
          </a:graphicData>
        </a:graphic>
      </p:graphicFrame>
      <p:graphicFrame>
        <p:nvGraphicFramePr>
          <p:cNvPr id="13" name="Table 12">
            <a:extLst>
              <a:ext uri="{FF2B5EF4-FFF2-40B4-BE49-F238E27FC236}">
                <a16:creationId xmlns:a16="http://schemas.microsoft.com/office/drawing/2014/main" id="{6187635A-F46A-7E7E-DDBD-3D46132509B7}"/>
              </a:ext>
            </a:extLst>
          </p:cNvPr>
          <p:cNvGraphicFramePr>
            <a:graphicFrameLocks noGrp="1"/>
          </p:cNvGraphicFramePr>
          <p:nvPr/>
        </p:nvGraphicFramePr>
        <p:xfrm>
          <a:off x="5080744" y="2317921"/>
          <a:ext cx="4678716" cy="3566160"/>
        </p:xfrm>
        <a:graphic>
          <a:graphicData uri="http://schemas.openxmlformats.org/drawingml/2006/table">
            <a:tbl>
              <a:tblPr bandRow="1">
                <a:tableStyleId>{BC89EF96-8CEA-46FF-86C4-4CE0E7609802}</a:tableStyleId>
              </a:tblPr>
              <a:tblGrid>
                <a:gridCol w="1712245">
                  <a:extLst>
                    <a:ext uri="{9D8B030D-6E8A-4147-A177-3AD203B41FA5}">
                      <a16:colId xmlns:a16="http://schemas.microsoft.com/office/drawing/2014/main" val="215686557"/>
                    </a:ext>
                  </a:extLst>
                </a:gridCol>
                <a:gridCol w="2966471">
                  <a:extLst>
                    <a:ext uri="{9D8B030D-6E8A-4147-A177-3AD203B41FA5}">
                      <a16:colId xmlns:a16="http://schemas.microsoft.com/office/drawing/2014/main" val="1552039617"/>
                    </a:ext>
                  </a:extLst>
                </a:gridCol>
              </a:tblGrid>
              <a:tr h="326802">
                <a:tc>
                  <a:txBody>
                    <a:bodyPr/>
                    <a:lstStyle/>
                    <a:p>
                      <a:r>
                        <a:rPr lang="en-GB" b="1">
                          <a:solidFill>
                            <a:srgbClr val="2C2F88"/>
                          </a:solidFill>
                          <a:latin typeface="Gill Sans MT" panose="020B0502020104020203" pitchFamily="34" charset="0"/>
                        </a:rPr>
                        <a:t>Module 7</a:t>
                      </a:r>
                    </a:p>
                  </a:txBody>
                  <a:tcPr/>
                </a:tc>
                <a:tc>
                  <a:txBody>
                    <a:bodyPr/>
                    <a:lstStyle/>
                    <a:p>
                      <a:r>
                        <a:rPr lang="en-GB" b="0">
                          <a:solidFill>
                            <a:srgbClr val="2C2F88"/>
                          </a:solidFill>
                          <a:latin typeface="Gill Sans MT" panose="020B0502020104020203" pitchFamily="34" charset="0"/>
                        </a:rPr>
                        <a:t>Providing valuable feedback for teachers and pupil</a:t>
                      </a:r>
                    </a:p>
                  </a:txBody>
                  <a:tcPr/>
                </a:tc>
                <a:extLst>
                  <a:ext uri="{0D108BD9-81ED-4DB2-BD59-A6C34878D82A}">
                    <a16:rowId xmlns:a16="http://schemas.microsoft.com/office/drawing/2014/main" val="901686452"/>
                  </a:ext>
                </a:extLst>
              </a:tr>
              <a:tr h="466859">
                <a:tc>
                  <a:txBody>
                    <a:bodyPr/>
                    <a:lstStyle/>
                    <a:p>
                      <a:r>
                        <a:rPr lang="en-GB" b="1">
                          <a:solidFill>
                            <a:srgbClr val="2C2F88"/>
                          </a:solidFill>
                          <a:latin typeface="Gill Sans MT" panose="020B0502020104020203" pitchFamily="34" charset="0"/>
                        </a:rPr>
                        <a:t>Module 8</a:t>
                      </a:r>
                    </a:p>
                  </a:txBody>
                  <a:tcPr/>
                </a:tc>
                <a:tc>
                  <a:txBody>
                    <a:bodyPr/>
                    <a:lstStyle/>
                    <a:p>
                      <a:r>
                        <a:rPr lang="en-GB" b="0">
                          <a:solidFill>
                            <a:srgbClr val="2C2F88"/>
                          </a:solidFill>
                          <a:latin typeface="Gill Sans MT" panose="020B0502020104020203" pitchFamily="34" charset="0"/>
                        </a:rPr>
                        <a:t>Understanding Communication and Interaction Needs</a:t>
                      </a:r>
                    </a:p>
                  </a:txBody>
                  <a:tcPr/>
                </a:tc>
                <a:extLst>
                  <a:ext uri="{0D108BD9-81ED-4DB2-BD59-A6C34878D82A}">
                    <a16:rowId xmlns:a16="http://schemas.microsoft.com/office/drawing/2014/main" val="1980640360"/>
                  </a:ext>
                </a:extLst>
              </a:tr>
              <a:tr h="326802">
                <a:tc>
                  <a:txBody>
                    <a:bodyPr/>
                    <a:lstStyle/>
                    <a:p>
                      <a:r>
                        <a:rPr lang="en-GB" b="1">
                          <a:solidFill>
                            <a:srgbClr val="2C2F88"/>
                          </a:solidFill>
                          <a:latin typeface="Gill Sans MT" panose="020B0502020104020203" pitchFamily="34" charset="0"/>
                        </a:rPr>
                        <a:t>Module 9</a:t>
                      </a:r>
                    </a:p>
                  </a:txBody>
                  <a:tcPr/>
                </a:tc>
                <a:tc>
                  <a:txBody>
                    <a:bodyPr/>
                    <a:lstStyle/>
                    <a:p>
                      <a:r>
                        <a:rPr lang="en-GB" b="0">
                          <a:solidFill>
                            <a:srgbClr val="2C2F88"/>
                          </a:solidFill>
                          <a:latin typeface="Gill Sans MT" panose="020B0502020104020203" pitchFamily="34" charset="0"/>
                        </a:rPr>
                        <a:t>Understanding Cognition and Learning Needs</a:t>
                      </a:r>
                    </a:p>
                  </a:txBody>
                  <a:tcPr/>
                </a:tc>
                <a:extLst>
                  <a:ext uri="{0D108BD9-81ED-4DB2-BD59-A6C34878D82A}">
                    <a16:rowId xmlns:a16="http://schemas.microsoft.com/office/drawing/2014/main" val="3032845596"/>
                  </a:ext>
                </a:extLst>
              </a:tr>
              <a:tr h="186744">
                <a:tc>
                  <a:txBody>
                    <a:bodyPr/>
                    <a:lstStyle/>
                    <a:p>
                      <a:r>
                        <a:rPr lang="en-GB" b="1">
                          <a:solidFill>
                            <a:srgbClr val="2C2F88"/>
                          </a:solidFill>
                          <a:latin typeface="Gill Sans MT" panose="020B0502020104020203" pitchFamily="34" charset="0"/>
                        </a:rPr>
                        <a:t>Module 10</a:t>
                      </a:r>
                    </a:p>
                  </a:txBody>
                  <a:tcPr/>
                </a:tc>
                <a:tc>
                  <a:txBody>
                    <a:bodyPr/>
                    <a:lstStyle/>
                    <a:p>
                      <a:r>
                        <a:rPr lang="en-GB" b="0">
                          <a:solidFill>
                            <a:srgbClr val="2C2F88"/>
                          </a:solidFill>
                          <a:latin typeface="Gill Sans MT" panose="020B0502020104020203" pitchFamily="34" charset="0"/>
                        </a:rPr>
                        <a:t>Understanding SEMH Needs</a:t>
                      </a:r>
                    </a:p>
                  </a:txBody>
                  <a:tcPr/>
                </a:tc>
                <a:extLst>
                  <a:ext uri="{0D108BD9-81ED-4DB2-BD59-A6C34878D82A}">
                    <a16:rowId xmlns:a16="http://schemas.microsoft.com/office/drawing/2014/main" val="759240610"/>
                  </a:ext>
                </a:extLst>
              </a:tr>
              <a:tr h="326802">
                <a:tc>
                  <a:txBody>
                    <a:bodyPr/>
                    <a:lstStyle/>
                    <a:p>
                      <a:r>
                        <a:rPr lang="en-GB" b="1">
                          <a:solidFill>
                            <a:srgbClr val="2C2F88"/>
                          </a:solidFill>
                          <a:latin typeface="Gill Sans MT" panose="020B0502020104020203" pitchFamily="34" charset="0"/>
                        </a:rPr>
                        <a:t>Module 11</a:t>
                      </a:r>
                    </a:p>
                  </a:txBody>
                  <a:tcPr/>
                </a:tc>
                <a:tc>
                  <a:txBody>
                    <a:bodyPr/>
                    <a:lstStyle/>
                    <a:p>
                      <a:r>
                        <a:rPr lang="en-GB" b="0">
                          <a:solidFill>
                            <a:srgbClr val="2C2F88"/>
                          </a:solidFill>
                          <a:latin typeface="Gill Sans MT" panose="020B0502020104020203" pitchFamily="34" charset="0"/>
                        </a:rPr>
                        <a:t>Understanding Physical and Sensory Needs</a:t>
                      </a:r>
                    </a:p>
                  </a:txBody>
                  <a:tcPr/>
                </a:tc>
                <a:extLst>
                  <a:ext uri="{0D108BD9-81ED-4DB2-BD59-A6C34878D82A}">
                    <a16:rowId xmlns:a16="http://schemas.microsoft.com/office/drawing/2014/main" val="3728366913"/>
                  </a:ext>
                </a:extLst>
              </a:tr>
              <a:tr h="0">
                <a:tc>
                  <a:txBody>
                    <a:bodyPr/>
                    <a:lstStyle/>
                    <a:p>
                      <a:r>
                        <a:rPr lang="en-GB" b="1">
                          <a:solidFill>
                            <a:srgbClr val="2C2F88"/>
                          </a:solidFill>
                          <a:latin typeface="Gill Sans MT" panose="020B0502020104020203" pitchFamily="34" charset="0"/>
                        </a:rPr>
                        <a:t>Module 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solidFill>
                            <a:srgbClr val="2C2F88"/>
                          </a:solidFill>
                          <a:latin typeface="Gill Sans MT" panose="020B0502020104020203" pitchFamily="34" charset="0"/>
                        </a:rPr>
                        <a:t>Calm and ‘ready’ to learn</a:t>
                      </a:r>
                    </a:p>
                  </a:txBody>
                  <a:tcPr/>
                </a:tc>
                <a:extLst>
                  <a:ext uri="{0D108BD9-81ED-4DB2-BD59-A6C34878D82A}">
                    <a16:rowId xmlns:a16="http://schemas.microsoft.com/office/drawing/2014/main" val="2243214920"/>
                  </a:ext>
                </a:extLst>
              </a:tr>
            </a:tbl>
          </a:graphicData>
        </a:graphic>
      </p:graphicFrame>
      <p:sp>
        <p:nvSpPr>
          <p:cNvPr id="16" name="TextBox 15">
            <a:extLst>
              <a:ext uri="{FF2B5EF4-FFF2-40B4-BE49-F238E27FC236}">
                <a16:creationId xmlns:a16="http://schemas.microsoft.com/office/drawing/2014/main" id="{B5C0454A-CE6B-458C-C3DD-FFADC1F703D0}"/>
              </a:ext>
            </a:extLst>
          </p:cNvPr>
          <p:cNvSpPr txBox="1"/>
          <p:nvPr/>
        </p:nvSpPr>
        <p:spPr>
          <a:xfrm>
            <a:off x="9924790" y="2424602"/>
            <a:ext cx="223888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C2F88"/>
                </a:solidFill>
                <a:effectLst/>
                <a:uLnTx/>
                <a:uFillTx/>
                <a:latin typeface="Calibri" panose="020F0502020204030204"/>
                <a:ea typeface="+mn-ea"/>
                <a:cs typeface="+mn-cs"/>
              </a:rPr>
              <a:t>https://bit.ly/4gjqFC0</a:t>
            </a:r>
          </a:p>
        </p:txBody>
      </p:sp>
      <p:sp>
        <p:nvSpPr>
          <p:cNvPr id="17" name="TextBox 16">
            <a:extLst>
              <a:ext uri="{FF2B5EF4-FFF2-40B4-BE49-F238E27FC236}">
                <a16:creationId xmlns:a16="http://schemas.microsoft.com/office/drawing/2014/main" id="{1CE6FFD3-2C40-CA1E-5C85-E38ADE7CA281}"/>
              </a:ext>
            </a:extLst>
          </p:cNvPr>
          <p:cNvSpPr txBox="1"/>
          <p:nvPr/>
        </p:nvSpPr>
        <p:spPr>
          <a:xfrm>
            <a:off x="10067641" y="1973157"/>
            <a:ext cx="19531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2C2F88"/>
                </a:solidFill>
                <a:effectLst/>
                <a:uLnTx/>
                <a:uFillTx/>
                <a:latin typeface="Gill Sans MT" panose="020B0502020104020203" pitchFamily="34" charset="0"/>
                <a:ea typeface="+mn-ea"/>
                <a:cs typeface="+mn-cs"/>
              </a:rPr>
              <a:t>Book here</a:t>
            </a:r>
          </a:p>
        </p:txBody>
      </p:sp>
      <p:pic>
        <p:nvPicPr>
          <p:cNvPr id="4098" name="Picture 2">
            <a:extLst>
              <a:ext uri="{FF2B5EF4-FFF2-40B4-BE49-F238E27FC236}">
                <a16:creationId xmlns:a16="http://schemas.microsoft.com/office/drawing/2014/main" id="{292989B6-99F4-AE9C-0F9C-4BA590FA5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7421" y="782588"/>
            <a:ext cx="1313625" cy="131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288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82619-E44A-8787-4F7D-0902594BF8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B2A478C-B856-F9B5-D628-6D639EAE9038}"/>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7907181-502E-E124-E58C-C0DE31DA4226}"/>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2AF996F-21CD-6864-2BE6-53F6DBB73EE0}"/>
              </a:ext>
            </a:extLst>
          </p:cNvPr>
          <p:cNvSpPr txBox="1"/>
          <p:nvPr/>
        </p:nvSpPr>
        <p:spPr>
          <a:xfrm>
            <a:off x="5033513" y="6413609"/>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
        <p:nvSpPr>
          <p:cNvPr id="5" name="TextBox 4">
            <a:extLst>
              <a:ext uri="{FF2B5EF4-FFF2-40B4-BE49-F238E27FC236}">
                <a16:creationId xmlns:a16="http://schemas.microsoft.com/office/drawing/2014/main" id="{9D13DC81-7B0F-829D-CE3E-D67534F6525C}"/>
              </a:ext>
            </a:extLst>
          </p:cNvPr>
          <p:cNvSpPr txBox="1"/>
          <p:nvPr/>
        </p:nvSpPr>
        <p:spPr>
          <a:xfrm>
            <a:off x="335360" y="244494"/>
            <a:ext cx="77768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2C2F88"/>
                </a:solidFill>
                <a:effectLst/>
                <a:uLnTx/>
                <a:uFillTx/>
                <a:latin typeface="Gill Sans MT" panose="020B0502020104020203" pitchFamily="34" charset="0"/>
                <a:ea typeface="+mn-ea"/>
                <a:cs typeface="+mn-cs"/>
              </a:rPr>
              <a:t>Courses continuing in 2025/26</a:t>
            </a:r>
          </a:p>
        </p:txBody>
      </p:sp>
      <p:graphicFrame>
        <p:nvGraphicFramePr>
          <p:cNvPr id="7" name="Table 6">
            <a:extLst>
              <a:ext uri="{FF2B5EF4-FFF2-40B4-BE49-F238E27FC236}">
                <a16:creationId xmlns:a16="http://schemas.microsoft.com/office/drawing/2014/main" id="{2304E606-EAD9-CA50-346D-58E877FE44ED}"/>
              </a:ext>
            </a:extLst>
          </p:cNvPr>
          <p:cNvGraphicFramePr>
            <a:graphicFrameLocks noGrp="1"/>
          </p:cNvGraphicFramePr>
          <p:nvPr>
            <p:extLst>
              <p:ext uri="{D42A27DB-BD31-4B8C-83A1-F6EECF244321}">
                <p14:modId xmlns:p14="http://schemas.microsoft.com/office/powerpoint/2010/main" val="3681451547"/>
              </p:ext>
            </p:extLst>
          </p:nvPr>
        </p:nvGraphicFramePr>
        <p:xfrm>
          <a:off x="587388" y="1598299"/>
          <a:ext cx="7272808" cy="3661401"/>
        </p:xfrm>
        <a:graphic>
          <a:graphicData uri="http://schemas.openxmlformats.org/drawingml/2006/table">
            <a:tbl>
              <a:tblPr>
                <a:tableStyleId>{5C22544A-7EE6-4342-B048-85BDC9FD1C3A}</a:tableStyleId>
              </a:tblPr>
              <a:tblGrid>
                <a:gridCol w="7272808">
                  <a:extLst>
                    <a:ext uri="{9D8B030D-6E8A-4147-A177-3AD203B41FA5}">
                      <a16:colId xmlns:a16="http://schemas.microsoft.com/office/drawing/2014/main" val="2549424451"/>
                    </a:ext>
                  </a:extLst>
                </a:gridCol>
              </a:tblGrid>
              <a:tr h="307522">
                <a:tc>
                  <a:txBody>
                    <a:bodyPr/>
                    <a:lstStyle/>
                    <a:p>
                      <a:pPr algn="l" fontAlgn="b"/>
                      <a:r>
                        <a:rPr lang="en-GB" sz="2400" b="0" i="0" u="none" strike="noStrike" dirty="0">
                          <a:solidFill>
                            <a:srgbClr val="2C2F88"/>
                          </a:solidFill>
                          <a:effectLst/>
                          <a:latin typeface="Gill Sans MT" panose="020B0502020104020203" pitchFamily="34" charset="0"/>
                        </a:rPr>
                        <a:t>Emergency First Aid at Work</a:t>
                      </a:r>
                    </a:p>
                  </a:txBody>
                  <a:tcPr marL="0" marR="0" marT="0" marB="0" anchor="b"/>
                </a:tc>
                <a:extLst>
                  <a:ext uri="{0D108BD9-81ED-4DB2-BD59-A6C34878D82A}">
                    <a16:rowId xmlns:a16="http://schemas.microsoft.com/office/drawing/2014/main" val="99888575"/>
                  </a:ext>
                </a:extLst>
              </a:tr>
              <a:tr h="307522">
                <a:tc>
                  <a:txBody>
                    <a:bodyPr/>
                    <a:lstStyle/>
                    <a:p>
                      <a:pPr algn="l" fontAlgn="ctr"/>
                      <a:r>
                        <a:rPr lang="en-GB" sz="2400" b="0" i="0" u="none" strike="noStrike">
                          <a:solidFill>
                            <a:srgbClr val="2C2F88"/>
                          </a:solidFill>
                          <a:effectLst/>
                          <a:latin typeface="Gill Sans MT" panose="020B0502020104020203" pitchFamily="34" charset="0"/>
                        </a:rPr>
                        <a:t>Paediatric First Aid</a:t>
                      </a:r>
                    </a:p>
                  </a:txBody>
                  <a:tcPr marL="0" marR="0" marT="0" marB="0" anchor="ctr"/>
                </a:tc>
                <a:extLst>
                  <a:ext uri="{0D108BD9-81ED-4DB2-BD59-A6C34878D82A}">
                    <a16:rowId xmlns:a16="http://schemas.microsoft.com/office/drawing/2014/main" val="3906989669"/>
                  </a:ext>
                </a:extLst>
              </a:tr>
              <a:tr h="307522">
                <a:tc>
                  <a:txBody>
                    <a:bodyPr/>
                    <a:lstStyle/>
                    <a:p>
                      <a:pPr algn="l" fontAlgn="b"/>
                      <a:r>
                        <a:rPr lang="en-GB" sz="2400" b="0" i="0" u="none" strike="noStrike" dirty="0">
                          <a:solidFill>
                            <a:srgbClr val="2C2F88"/>
                          </a:solidFill>
                          <a:effectLst/>
                          <a:latin typeface="Gill Sans MT" panose="020B0502020104020203" pitchFamily="34" charset="0"/>
                        </a:rPr>
                        <a:t>Lego Therapy</a:t>
                      </a:r>
                    </a:p>
                  </a:txBody>
                  <a:tcPr marL="0" marR="0" marT="0" marB="0" anchor="b"/>
                </a:tc>
                <a:extLst>
                  <a:ext uri="{0D108BD9-81ED-4DB2-BD59-A6C34878D82A}">
                    <a16:rowId xmlns:a16="http://schemas.microsoft.com/office/drawing/2014/main" val="745849377"/>
                  </a:ext>
                </a:extLst>
              </a:tr>
              <a:tr h="307522">
                <a:tc>
                  <a:txBody>
                    <a:bodyPr/>
                    <a:lstStyle/>
                    <a:p>
                      <a:pPr algn="l" fontAlgn="b"/>
                      <a:r>
                        <a:rPr lang="en-GB" sz="2400" b="0" i="0" u="none" strike="noStrike">
                          <a:solidFill>
                            <a:srgbClr val="2C2F88"/>
                          </a:solidFill>
                          <a:effectLst/>
                          <a:latin typeface="Gill Sans MT" panose="020B0502020104020203" pitchFamily="34" charset="0"/>
                        </a:rPr>
                        <a:t>SEMH – The Bigger Picture</a:t>
                      </a:r>
                    </a:p>
                  </a:txBody>
                  <a:tcPr marL="0" marR="0" marT="0" marB="0" anchor="b"/>
                </a:tc>
                <a:extLst>
                  <a:ext uri="{0D108BD9-81ED-4DB2-BD59-A6C34878D82A}">
                    <a16:rowId xmlns:a16="http://schemas.microsoft.com/office/drawing/2014/main" val="2184858407"/>
                  </a:ext>
                </a:extLst>
              </a:tr>
              <a:tr h="369561">
                <a:tc>
                  <a:txBody>
                    <a:bodyPr/>
                    <a:lstStyle/>
                    <a:p>
                      <a:pPr algn="l" fontAlgn="b"/>
                      <a:r>
                        <a:rPr lang="en-GB" sz="2400" b="0" i="0" u="none" strike="noStrike" dirty="0">
                          <a:solidFill>
                            <a:srgbClr val="2C2F88"/>
                          </a:solidFill>
                          <a:effectLst/>
                          <a:latin typeface="Gill Sans MT" panose="020B0502020104020203" pitchFamily="34" charset="0"/>
                        </a:rPr>
                        <a:t>SEND Network Meetings</a:t>
                      </a:r>
                    </a:p>
                  </a:txBody>
                  <a:tcPr marL="0" marR="0" marT="0" marB="0" anchor="b"/>
                </a:tc>
                <a:extLst>
                  <a:ext uri="{0D108BD9-81ED-4DB2-BD59-A6C34878D82A}">
                    <a16:rowId xmlns:a16="http://schemas.microsoft.com/office/drawing/2014/main" val="2158772567"/>
                  </a:ext>
                </a:extLst>
              </a:tr>
              <a:tr h="307522">
                <a:tc>
                  <a:txBody>
                    <a:bodyPr/>
                    <a:lstStyle/>
                    <a:p>
                      <a:pPr algn="l" fontAlgn="b"/>
                      <a:r>
                        <a:rPr lang="en-GB" sz="2400" b="0" i="0" u="none" strike="noStrike">
                          <a:solidFill>
                            <a:srgbClr val="2C2F88"/>
                          </a:solidFill>
                          <a:effectLst/>
                          <a:latin typeface="Gill Sans MT" panose="020B0502020104020203" pitchFamily="34" charset="0"/>
                        </a:rPr>
                        <a:t>Specialist School Leadership Meetings</a:t>
                      </a:r>
                    </a:p>
                  </a:txBody>
                  <a:tcPr marL="0" marR="0" marT="0" marB="0" anchor="b"/>
                </a:tc>
                <a:extLst>
                  <a:ext uri="{0D108BD9-81ED-4DB2-BD59-A6C34878D82A}">
                    <a16:rowId xmlns:a16="http://schemas.microsoft.com/office/drawing/2014/main" val="3244774059"/>
                  </a:ext>
                </a:extLst>
              </a:tr>
              <a:tr h="307522">
                <a:tc>
                  <a:txBody>
                    <a:bodyPr/>
                    <a:lstStyle/>
                    <a:p>
                      <a:pPr algn="l" fontAlgn="b"/>
                      <a:r>
                        <a:rPr lang="en-GB" sz="2400" b="0" i="0" u="none" strike="noStrike">
                          <a:solidFill>
                            <a:srgbClr val="2C2F88"/>
                          </a:solidFill>
                          <a:effectLst/>
                          <a:latin typeface="Gill Sans MT" panose="020B0502020104020203" pitchFamily="34" charset="0"/>
                        </a:rPr>
                        <a:t>Meeting Complex Needs in EYFS</a:t>
                      </a:r>
                    </a:p>
                  </a:txBody>
                  <a:tcPr marL="0" marR="0" marT="0" marB="0" anchor="b"/>
                </a:tc>
                <a:extLst>
                  <a:ext uri="{0D108BD9-81ED-4DB2-BD59-A6C34878D82A}">
                    <a16:rowId xmlns:a16="http://schemas.microsoft.com/office/drawing/2014/main" val="3606938568"/>
                  </a:ext>
                </a:extLst>
              </a:tr>
              <a:tr h="307522">
                <a:tc>
                  <a:txBody>
                    <a:bodyPr/>
                    <a:lstStyle/>
                    <a:p>
                      <a:pPr algn="l" fontAlgn="b"/>
                      <a:r>
                        <a:rPr lang="en-GB" sz="2400" b="0" i="0" u="none" strike="noStrike" dirty="0">
                          <a:solidFill>
                            <a:srgbClr val="2C2F88"/>
                          </a:solidFill>
                          <a:effectLst/>
                          <a:latin typeface="Gill Sans MT" panose="020B0502020104020203" pitchFamily="34" charset="0"/>
                        </a:rPr>
                        <a:t>Teaching Assistant Modules</a:t>
                      </a:r>
                    </a:p>
                  </a:txBody>
                  <a:tcPr marL="0" marR="0" marT="0" marB="0" anchor="b"/>
                </a:tc>
                <a:extLst>
                  <a:ext uri="{0D108BD9-81ED-4DB2-BD59-A6C34878D82A}">
                    <a16:rowId xmlns:a16="http://schemas.microsoft.com/office/drawing/2014/main" val="3570055578"/>
                  </a:ext>
                </a:extLst>
              </a:tr>
              <a:tr h="307522">
                <a:tc>
                  <a:txBody>
                    <a:bodyPr/>
                    <a:lstStyle/>
                    <a:p>
                      <a:pPr algn="l" fontAlgn="b"/>
                      <a:r>
                        <a:rPr lang="en-GB" sz="2400" b="0" i="0" u="none" strike="noStrike" dirty="0">
                          <a:solidFill>
                            <a:srgbClr val="2C2F88"/>
                          </a:solidFill>
                          <a:effectLst/>
                          <a:latin typeface="Gill Sans MT" panose="020B0502020104020203" pitchFamily="34" charset="0"/>
                        </a:rPr>
                        <a:t>Managing Behaviour Modules</a:t>
                      </a:r>
                    </a:p>
                  </a:txBody>
                  <a:tcPr marL="0" marR="0" marT="0" marB="0" anchor="b"/>
                </a:tc>
                <a:extLst>
                  <a:ext uri="{0D108BD9-81ED-4DB2-BD59-A6C34878D82A}">
                    <a16:rowId xmlns:a16="http://schemas.microsoft.com/office/drawing/2014/main" val="1016684498"/>
                  </a:ext>
                </a:extLst>
              </a:tr>
              <a:tr h="307522">
                <a:tc>
                  <a:txBody>
                    <a:bodyPr/>
                    <a:lstStyle/>
                    <a:p>
                      <a:pPr algn="l" fontAlgn="b"/>
                      <a:r>
                        <a:rPr lang="en-GB" sz="2400" b="0" i="0" u="none" strike="noStrike" dirty="0">
                          <a:solidFill>
                            <a:srgbClr val="2C2F88"/>
                          </a:solidFill>
                          <a:effectLst/>
                          <a:latin typeface="Gill Sans MT" panose="020B0502020104020203" pitchFamily="34" charset="0"/>
                        </a:rPr>
                        <a:t>Teaching Modules</a:t>
                      </a:r>
                    </a:p>
                  </a:txBody>
                  <a:tcPr marL="0" marR="0" marT="0" marB="0" anchor="b"/>
                </a:tc>
                <a:extLst>
                  <a:ext uri="{0D108BD9-81ED-4DB2-BD59-A6C34878D82A}">
                    <a16:rowId xmlns:a16="http://schemas.microsoft.com/office/drawing/2014/main" val="3158622241"/>
                  </a:ext>
                </a:extLst>
              </a:tr>
            </a:tbl>
          </a:graphicData>
        </a:graphic>
      </p:graphicFrame>
    </p:spTree>
    <p:extLst>
      <p:ext uri="{BB962C8B-B14F-4D97-AF65-F5344CB8AC3E}">
        <p14:creationId xmlns:p14="http://schemas.microsoft.com/office/powerpoint/2010/main" val="2386881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7FF3D-CA2E-174C-0D49-CDECB96D517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A8D729F-2E57-7C77-3CA0-E24DC7CDCAD0}"/>
              </a:ext>
            </a:extLst>
          </p:cNvPr>
          <p:cNvSpPr/>
          <p:nvPr/>
        </p:nvSpPr>
        <p:spPr>
          <a:xfrm>
            <a:off x="0" y="6359616"/>
            <a:ext cx="12192000" cy="498384"/>
          </a:xfrm>
          <a:prstGeom prst="rect">
            <a:avLst/>
          </a:prstGeom>
          <a:solidFill>
            <a:srgbClr val="2C2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C6D754E-9705-5C20-686C-B0488AF58DC6}"/>
              </a:ext>
            </a:extLst>
          </p:cNvPr>
          <p:cNvSpPr/>
          <p:nvPr/>
        </p:nvSpPr>
        <p:spPr>
          <a:xfrm>
            <a:off x="0" y="1"/>
            <a:ext cx="12192000" cy="190500"/>
          </a:xfrm>
          <a:prstGeom prst="rect">
            <a:avLst/>
          </a:prstGeom>
          <a:solidFill>
            <a:srgbClr val="E9B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227155B-FA05-728F-CDA5-AD6BCBF5FF88}"/>
              </a:ext>
            </a:extLst>
          </p:cNvPr>
          <p:cNvSpPr txBox="1"/>
          <p:nvPr/>
        </p:nvSpPr>
        <p:spPr>
          <a:xfrm>
            <a:off x="5033513" y="6413609"/>
            <a:ext cx="2695575" cy="3762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www.learnsendhub.co.uk</a:t>
            </a:r>
          </a:p>
        </p:txBody>
      </p:sp>
      <p:sp>
        <p:nvSpPr>
          <p:cNvPr id="5" name="TextBox 4">
            <a:extLst>
              <a:ext uri="{FF2B5EF4-FFF2-40B4-BE49-F238E27FC236}">
                <a16:creationId xmlns:a16="http://schemas.microsoft.com/office/drawing/2014/main" id="{63A2AF2B-0402-1788-DC68-62C7B05BFDEF}"/>
              </a:ext>
            </a:extLst>
          </p:cNvPr>
          <p:cNvSpPr txBox="1"/>
          <p:nvPr/>
        </p:nvSpPr>
        <p:spPr>
          <a:xfrm>
            <a:off x="335360" y="548680"/>
            <a:ext cx="65527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2C2F88"/>
                </a:solidFill>
                <a:effectLst/>
                <a:uLnTx/>
                <a:uFillTx/>
                <a:latin typeface="Gill Sans MT" panose="020B0502020104020203" pitchFamily="34" charset="0"/>
                <a:ea typeface="+mn-ea"/>
                <a:cs typeface="+mn-cs"/>
              </a:rPr>
              <a:t>New courses for 2025/26</a:t>
            </a:r>
          </a:p>
        </p:txBody>
      </p:sp>
      <p:graphicFrame>
        <p:nvGraphicFramePr>
          <p:cNvPr id="6" name="Table 5">
            <a:extLst>
              <a:ext uri="{FF2B5EF4-FFF2-40B4-BE49-F238E27FC236}">
                <a16:creationId xmlns:a16="http://schemas.microsoft.com/office/drawing/2014/main" id="{934B60AE-2419-60E6-16F6-99BB73B0EB0F}"/>
              </a:ext>
            </a:extLst>
          </p:cNvPr>
          <p:cNvGraphicFramePr>
            <a:graphicFrameLocks noGrp="1"/>
          </p:cNvGraphicFramePr>
          <p:nvPr>
            <p:extLst>
              <p:ext uri="{D42A27DB-BD31-4B8C-83A1-F6EECF244321}">
                <p14:modId xmlns:p14="http://schemas.microsoft.com/office/powerpoint/2010/main" val="2739660734"/>
              </p:ext>
            </p:extLst>
          </p:nvPr>
        </p:nvGraphicFramePr>
        <p:xfrm>
          <a:off x="735133" y="1774152"/>
          <a:ext cx="10145069" cy="3657600"/>
        </p:xfrm>
        <a:graphic>
          <a:graphicData uri="http://schemas.openxmlformats.org/drawingml/2006/table">
            <a:tbl>
              <a:tblPr>
                <a:tableStyleId>{5C22544A-7EE6-4342-B048-85BDC9FD1C3A}</a:tableStyleId>
              </a:tblPr>
              <a:tblGrid>
                <a:gridCol w="10145069">
                  <a:extLst>
                    <a:ext uri="{9D8B030D-6E8A-4147-A177-3AD203B41FA5}">
                      <a16:colId xmlns:a16="http://schemas.microsoft.com/office/drawing/2014/main" val="2549424451"/>
                    </a:ext>
                  </a:extLst>
                </a:gridCol>
              </a:tblGrid>
              <a:tr h="353558">
                <a:tc>
                  <a:txBody>
                    <a:bodyPr/>
                    <a:lstStyle/>
                    <a:p>
                      <a:pPr algn="l" fontAlgn="b"/>
                      <a:r>
                        <a:rPr lang="en-GB" sz="2400" u="none" strike="noStrike">
                          <a:solidFill>
                            <a:srgbClr val="2C2F88"/>
                          </a:solidFill>
                          <a:effectLst/>
                          <a:latin typeface="Gill Sans MT" panose="020B0502020104020203" pitchFamily="34" charset="0"/>
                        </a:rPr>
                        <a:t>Sensory Approaches: Understanding and Meeting Student Needs</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1134728063"/>
                  </a:ext>
                </a:extLst>
              </a:tr>
              <a:tr h="307522">
                <a:tc>
                  <a:txBody>
                    <a:bodyPr/>
                    <a:lstStyle/>
                    <a:p>
                      <a:pPr algn="l" fontAlgn="ctr"/>
                      <a:r>
                        <a:rPr lang="en-GB" sz="2400" u="none" strike="noStrike" dirty="0">
                          <a:solidFill>
                            <a:srgbClr val="2C2F88"/>
                          </a:solidFill>
                          <a:effectLst/>
                          <a:latin typeface="Gill Sans MT" panose="020B0502020104020203" pitchFamily="34" charset="0"/>
                        </a:rPr>
                        <a:t>Readiness to Learn: Approaches to Behaviour </a:t>
                      </a:r>
                      <a:endParaRPr lang="en-GB" sz="2400" b="0" i="0" u="none" strike="noStrike" dirty="0">
                        <a:solidFill>
                          <a:srgbClr val="2C2F88"/>
                        </a:solidFill>
                        <a:effectLst/>
                        <a:latin typeface="Gill Sans MT" panose="020B0502020104020203" pitchFamily="34" charset="0"/>
                      </a:endParaRPr>
                    </a:p>
                  </a:txBody>
                  <a:tcPr marL="0" marR="0" marT="0" marB="0" anchor="ctr"/>
                </a:tc>
                <a:extLst>
                  <a:ext uri="{0D108BD9-81ED-4DB2-BD59-A6C34878D82A}">
                    <a16:rowId xmlns:a16="http://schemas.microsoft.com/office/drawing/2014/main" val="3906989669"/>
                  </a:ext>
                </a:extLst>
              </a:tr>
              <a:tr h="307522">
                <a:tc>
                  <a:txBody>
                    <a:bodyPr/>
                    <a:lstStyle/>
                    <a:p>
                      <a:pPr algn="l" fontAlgn="b"/>
                      <a:r>
                        <a:rPr lang="en-GB" sz="2400" u="none" strike="noStrike">
                          <a:solidFill>
                            <a:srgbClr val="2C2F88"/>
                          </a:solidFill>
                          <a:effectLst/>
                          <a:latin typeface="Gill Sans MT" panose="020B0502020104020203" pitchFamily="34" charset="0"/>
                        </a:rPr>
                        <a:t>Supporting Transitions</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3829144136"/>
                  </a:ext>
                </a:extLst>
              </a:tr>
              <a:tr h="307522">
                <a:tc>
                  <a:txBody>
                    <a:bodyPr/>
                    <a:lstStyle/>
                    <a:p>
                      <a:pPr algn="l" fontAlgn="b"/>
                      <a:r>
                        <a:rPr lang="en-GB" sz="2400" u="none" strike="noStrike">
                          <a:solidFill>
                            <a:srgbClr val="2C2F88"/>
                          </a:solidFill>
                          <a:effectLst/>
                          <a:latin typeface="Gill Sans MT" panose="020B0502020104020203" pitchFamily="34" charset="0"/>
                        </a:rPr>
                        <a:t>Teacher working with Parents and Carers</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745849377"/>
                  </a:ext>
                </a:extLst>
              </a:tr>
              <a:tr h="307522">
                <a:tc>
                  <a:txBody>
                    <a:bodyPr/>
                    <a:lstStyle/>
                    <a:p>
                      <a:pPr algn="l" fontAlgn="b"/>
                      <a:r>
                        <a:rPr lang="en-GB" sz="2400" u="none" strike="noStrike">
                          <a:solidFill>
                            <a:srgbClr val="2C2F88"/>
                          </a:solidFill>
                          <a:effectLst/>
                          <a:latin typeface="Gill Sans MT" panose="020B0502020104020203" pitchFamily="34" charset="0"/>
                        </a:rPr>
                        <a:t>Adult Mental Health Aware</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2184858407"/>
                  </a:ext>
                </a:extLst>
              </a:tr>
              <a:tr h="307522">
                <a:tc>
                  <a:txBody>
                    <a:bodyPr/>
                    <a:lstStyle/>
                    <a:p>
                      <a:pPr algn="l" fontAlgn="b"/>
                      <a:r>
                        <a:rPr lang="en-GB" sz="2400" u="none" strike="noStrike">
                          <a:solidFill>
                            <a:srgbClr val="2C2F88"/>
                          </a:solidFill>
                          <a:effectLst/>
                          <a:latin typeface="Gill Sans MT" panose="020B0502020104020203" pitchFamily="34" charset="0"/>
                        </a:rPr>
                        <a:t>Mental Health Skills for Managers</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2883948325"/>
                  </a:ext>
                </a:extLst>
              </a:tr>
              <a:tr h="307522">
                <a:tc>
                  <a:txBody>
                    <a:bodyPr/>
                    <a:lstStyle/>
                    <a:p>
                      <a:pPr algn="l" fontAlgn="b"/>
                      <a:r>
                        <a:rPr lang="en-GB" sz="2400" u="none" strike="noStrike">
                          <a:solidFill>
                            <a:srgbClr val="2C2F88"/>
                          </a:solidFill>
                          <a:effectLst/>
                          <a:latin typeface="Gill Sans MT" panose="020B0502020104020203" pitchFamily="34" charset="0"/>
                        </a:rPr>
                        <a:t>Mental Health First Aid</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2158772567"/>
                  </a:ext>
                </a:extLst>
              </a:tr>
              <a:tr h="307522">
                <a:tc>
                  <a:txBody>
                    <a:bodyPr/>
                    <a:lstStyle/>
                    <a:p>
                      <a:pPr algn="l" fontAlgn="b"/>
                      <a:r>
                        <a:rPr lang="en-GB" sz="2400" u="none" strike="noStrike">
                          <a:solidFill>
                            <a:srgbClr val="2C2F88"/>
                          </a:solidFill>
                          <a:effectLst/>
                          <a:latin typeface="Gill Sans MT" panose="020B0502020104020203" pitchFamily="34" charset="0"/>
                        </a:rPr>
                        <a:t>Youth Mental Health First Aid</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3244774059"/>
                  </a:ext>
                </a:extLst>
              </a:tr>
              <a:tr h="307522">
                <a:tc>
                  <a:txBody>
                    <a:bodyPr/>
                    <a:lstStyle/>
                    <a:p>
                      <a:pPr algn="l" fontAlgn="b"/>
                      <a:r>
                        <a:rPr lang="en-GB" sz="2400" u="none" strike="noStrike">
                          <a:solidFill>
                            <a:srgbClr val="2C2F88"/>
                          </a:solidFill>
                          <a:effectLst/>
                          <a:latin typeface="Gill Sans MT" panose="020B0502020104020203" pitchFamily="34" charset="0"/>
                        </a:rPr>
                        <a:t>Gestalt Language Processing</a:t>
                      </a:r>
                      <a:endParaRPr lang="en-GB" sz="2400" b="0" i="0" u="none" strike="noStrike">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3606938568"/>
                  </a:ext>
                </a:extLst>
              </a:tr>
              <a:tr h="307522">
                <a:tc>
                  <a:txBody>
                    <a:bodyPr/>
                    <a:lstStyle/>
                    <a:p>
                      <a:pPr algn="l" fontAlgn="b"/>
                      <a:r>
                        <a:rPr lang="en-GB" sz="2400" u="none" strike="noStrike" dirty="0">
                          <a:solidFill>
                            <a:srgbClr val="2C2F88"/>
                          </a:solidFill>
                          <a:effectLst/>
                          <a:latin typeface="Gill Sans MT" panose="020B0502020104020203" pitchFamily="34" charset="0"/>
                        </a:rPr>
                        <a:t>Understanding the Adolescent Brain </a:t>
                      </a:r>
                      <a:endParaRPr lang="en-GB" sz="2400" b="0" i="0" u="none" strike="noStrike" dirty="0">
                        <a:solidFill>
                          <a:srgbClr val="2C2F88"/>
                        </a:solidFill>
                        <a:effectLst/>
                        <a:latin typeface="Gill Sans MT" panose="020B0502020104020203" pitchFamily="34" charset="0"/>
                      </a:endParaRPr>
                    </a:p>
                  </a:txBody>
                  <a:tcPr marL="0" marR="0" marT="0" marB="0" anchor="b"/>
                </a:tc>
                <a:extLst>
                  <a:ext uri="{0D108BD9-81ED-4DB2-BD59-A6C34878D82A}">
                    <a16:rowId xmlns:a16="http://schemas.microsoft.com/office/drawing/2014/main" val="3570055578"/>
                  </a:ext>
                </a:extLst>
              </a:tr>
            </a:tbl>
          </a:graphicData>
        </a:graphic>
      </p:graphicFrame>
    </p:spTree>
    <p:extLst>
      <p:ext uri="{BB962C8B-B14F-4D97-AF65-F5344CB8AC3E}">
        <p14:creationId xmlns:p14="http://schemas.microsoft.com/office/powerpoint/2010/main" val="1488398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EBF0F-F49A-BE10-4302-627A32C55CA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B618AD1-263D-FB1F-213D-20AE9614ACA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FFB1BEC-2200-30A4-EB57-1174B5FE9B68}"/>
              </a:ext>
            </a:extLst>
          </p:cNvPr>
          <p:cNvPicPr>
            <a:picLocks noChangeAspect="1"/>
          </p:cNvPicPr>
          <p:nvPr/>
        </p:nvPicPr>
        <p:blipFill>
          <a:blip r:embed="rId2"/>
          <a:stretch>
            <a:fillRect/>
          </a:stretch>
        </p:blipFill>
        <p:spPr>
          <a:xfrm>
            <a:off x="0" y="42815"/>
            <a:ext cx="12192000" cy="6772370"/>
          </a:xfrm>
          <a:prstGeom prst="rect">
            <a:avLst/>
          </a:prstGeom>
        </p:spPr>
      </p:pic>
    </p:spTree>
    <p:extLst>
      <p:ext uri="{BB962C8B-B14F-4D97-AF65-F5344CB8AC3E}">
        <p14:creationId xmlns:p14="http://schemas.microsoft.com/office/powerpoint/2010/main" val="656933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233502" y="1595572"/>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900">
              <a:solidFill>
                <a:prstClr val="white"/>
              </a:solidFill>
              <a:latin typeface="Calibri"/>
            </a:endParaRPr>
          </a:p>
        </p:txBody>
      </p:sp>
      <p:pic>
        <p:nvPicPr>
          <p:cNvPr id="7" name="Picture 6"/>
          <p:cNvPicPr>
            <a:picLocks noChangeAspect="1"/>
          </p:cNvPicPr>
          <p:nvPr/>
        </p:nvPicPr>
        <p:blipFill rotWithShape="1">
          <a:blip r:embed="rId3"/>
          <a:srcRect l="26750" t="35863" r="64917" b="49259"/>
          <a:stretch/>
        </p:blipFill>
        <p:spPr>
          <a:xfrm>
            <a:off x="367250" y="142560"/>
            <a:ext cx="1236995" cy="1242246"/>
          </a:xfrm>
          <a:prstGeom prst="ellipse">
            <a:avLst/>
          </a:prstGeom>
        </p:spPr>
      </p:pic>
      <p:sp>
        <p:nvSpPr>
          <p:cNvPr id="10" name="Rectangle 9">
            <a:extLst>
              <a:ext uri="{FF2B5EF4-FFF2-40B4-BE49-F238E27FC236}">
                <a16:creationId xmlns:a16="http://schemas.microsoft.com/office/drawing/2014/main" id="{C715D1C7-FA2D-0DB7-7049-444F3EB5A309}"/>
              </a:ext>
            </a:extLst>
          </p:cNvPr>
          <p:cNvSpPr/>
          <p:nvPr/>
        </p:nvSpPr>
        <p:spPr>
          <a:xfrm>
            <a:off x="4583833" y="1711600"/>
            <a:ext cx="90787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E9BC65F-A63A-29C1-4D66-DEEA54AE7527}"/>
              </a:ext>
            </a:extLst>
          </p:cNvPr>
          <p:cNvSpPr/>
          <p:nvPr/>
        </p:nvSpPr>
        <p:spPr>
          <a:xfrm>
            <a:off x="4588234" y="3328928"/>
            <a:ext cx="907873"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14">
            <a:extLst>
              <a:ext uri="{FF2B5EF4-FFF2-40B4-BE49-F238E27FC236}">
                <a16:creationId xmlns:a16="http://schemas.microsoft.com/office/drawing/2014/main" id="{3006CFC8-8D33-5328-CAF1-FE87D29B1EE3}"/>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602" b="23628"/>
          <a:stretch/>
        </p:blipFill>
        <p:spPr>
          <a:xfrm>
            <a:off x="367250" y="5801415"/>
            <a:ext cx="1555760" cy="719973"/>
          </a:xfrm>
          <a:prstGeom prst="rect">
            <a:avLst/>
          </a:prstGeom>
        </p:spPr>
      </p:pic>
      <p:sp>
        <p:nvSpPr>
          <p:cNvPr id="9" name="TextBox 8">
            <a:extLst>
              <a:ext uri="{FF2B5EF4-FFF2-40B4-BE49-F238E27FC236}">
                <a16:creationId xmlns:a16="http://schemas.microsoft.com/office/drawing/2014/main" id="{A272556F-C2CF-7201-F856-186F9F58C18D}"/>
              </a:ext>
            </a:extLst>
          </p:cNvPr>
          <p:cNvSpPr txBox="1"/>
          <p:nvPr/>
        </p:nvSpPr>
        <p:spPr>
          <a:xfrm>
            <a:off x="3389279" y="173383"/>
            <a:ext cx="7791450" cy="830997"/>
          </a:xfrm>
          <a:prstGeom prst="rect">
            <a:avLst/>
          </a:prstGeom>
          <a:noFill/>
        </p:spPr>
        <p:txBody>
          <a:bodyPr wrap="square" rtlCol="0">
            <a:spAutoFit/>
          </a:bodyPr>
          <a:lstStyle/>
          <a:p>
            <a:r>
              <a:rPr lang="en-GB" sz="4800" b="1" dirty="0">
                <a:solidFill>
                  <a:srgbClr val="2C2F88"/>
                </a:solidFill>
              </a:rPr>
              <a:t>Update -  NPQSENCO</a:t>
            </a:r>
          </a:p>
        </p:txBody>
      </p:sp>
      <p:pic>
        <p:nvPicPr>
          <p:cNvPr id="3" name="Picture 2">
            <a:extLst>
              <a:ext uri="{FF2B5EF4-FFF2-40B4-BE49-F238E27FC236}">
                <a16:creationId xmlns:a16="http://schemas.microsoft.com/office/drawing/2014/main" id="{82A225BD-D9C0-620D-2D66-43D42B528DC9}"/>
              </a:ext>
            </a:extLst>
          </p:cNvPr>
          <p:cNvPicPr>
            <a:picLocks noChangeAspect="1"/>
          </p:cNvPicPr>
          <p:nvPr/>
        </p:nvPicPr>
        <p:blipFill>
          <a:blip r:embed="rId6"/>
          <a:stretch>
            <a:fillRect/>
          </a:stretch>
        </p:blipFill>
        <p:spPr>
          <a:xfrm>
            <a:off x="4871877" y="1824172"/>
            <a:ext cx="6894507" cy="3766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325CD5D-F956-5FD3-EA50-803A5E9390CD}"/>
              </a:ext>
            </a:extLst>
          </p:cNvPr>
          <p:cNvPicPr>
            <a:picLocks noChangeAspect="1"/>
          </p:cNvPicPr>
          <p:nvPr/>
        </p:nvPicPr>
        <p:blipFill>
          <a:blip r:embed="rId7"/>
          <a:stretch>
            <a:fillRect/>
          </a:stretch>
        </p:blipFill>
        <p:spPr>
          <a:xfrm>
            <a:off x="985747" y="1940200"/>
            <a:ext cx="3275660" cy="1394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CF6AABBF-F846-FD03-5BC1-EB0A48E7385D}"/>
              </a:ext>
            </a:extLst>
          </p:cNvPr>
          <p:cNvSpPr txBox="1"/>
          <p:nvPr/>
        </p:nvSpPr>
        <p:spPr>
          <a:xfrm>
            <a:off x="1316700" y="3685049"/>
            <a:ext cx="3411155" cy="2308324"/>
          </a:xfrm>
          <a:prstGeom prst="rect">
            <a:avLst/>
          </a:prstGeom>
          <a:noFill/>
        </p:spPr>
        <p:txBody>
          <a:bodyPr wrap="square" rtlCol="0">
            <a:spAutoFit/>
          </a:bodyPr>
          <a:lstStyle/>
          <a:p>
            <a:r>
              <a:rPr lang="en-GB" dirty="0">
                <a:solidFill>
                  <a:srgbClr val="2C2F88"/>
                </a:solidFill>
              </a:rPr>
              <a:t>Cohort 1 – (4a) commenced Autumn 2024</a:t>
            </a:r>
          </a:p>
          <a:p>
            <a:endParaRPr lang="en-GB" dirty="0">
              <a:solidFill>
                <a:srgbClr val="2C2F88"/>
              </a:solidFill>
            </a:endParaRPr>
          </a:p>
          <a:p>
            <a:r>
              <a:rPr lang="en-GB" dirty="0">
                <a:solidFill>
                  <a:srgbClr val="2C2F88"/>
                </a:solidFill>
              </a:rPr>
              <a:t>Cohort 2 – (4b) commenced May 2025</a:t>
            </a:r>
          </a:p>
          <a:p>
            <a:endParaRPr lang="en-GB" dirty="0">
              <a:solidFill>
                <a:srgbClr val="2C2F88"/>
              </a:solidFill>
            </a:endParaRPr>
          </a:p>
          <a:p>
            <a:r>
              <a:rPr lang="en-GB" dirty="0">
                <a:solidFill>
                  <a:srgbClr val="2C2F88"/>
                </a:solidFill>
              </a:rPr>
              <a:t>Cohort 3 (5) November 2025</a:t>
            </a:r>
          </a:p>
          <a:p>
            <a:r>
              <a:rPr lang="en-GB" dirty="0">
                <a:solidFill>
                  <a:srgbClr val="2C2F88"/>
                </a:solidFill>
              </a:rPr>
              <a:t>2 </a:t>
            </a:r>
          </a:p>
        </p:txBody>
      </p:sp>
      <p:sp>
        <p:nvSpPr>
          <p:cNvPr id="8" name="TextBox 7">
            <a:extLst>
              <a:ext uri="{FF2B5EF4-FFF2-40B4-BE49-F238E27FC236}">
                <a16:creationId xmlns:a16="http://schemas.microsoft.com/office/drawing/2014/main" id="{C78B8873-FE2A-DEA3-CACF-40D8FBF011A1}"/>
              </a:ext>
            </a:extLst>
          </p:cNvPr>
          <p:cNvSpPr txBox="1"/>
          <p:nvPr/>
        </p:nvSpPr>
        <p:spPr>
          <a:xfrm>
            <a:off x="0" y="6575898"/>
            <a:ext cx="12200184" cy="369332"/>
          </a:xfrm>
          <a:prstGeom prst="rect">
            <a:avLst/>
          </a:prstGeom>
          <a:solidFill>
            <a:srgbClr val="333399"/>
          </a:solidFill>
        </p:spPr>
        <p:txBody>
          <a:bodyPr wrap="square" rtlCol="0">
            <a:spAutoFit/>
          </a:bodyPr>
          <a:lstStyle/>
          <a:p>
            <a:pPr algn="ctr"/>
            <a:r>
              <a:rPr lang="en-GB" i="1" dirty="0">
                <a:solidFill>
                  <a:srgbClr val="FFFFFF"/>
                </a:solidFill>
                <a:latin typeface="Aptos Light" panose="020B0004020202020204" pitchFamily="34" charset="0"/>
              </a:rPr>
              <a:t>Working in partnership, achieving the highest outcomes for all. </a:t>
            </a:r>
          </a:p>
        </p:txBody>
      </p:sp>
    </p:spTree>
    <p:extLst>
      <p:ext uri="{BB962C8B-B14F-4D97-AF65-F5344CB8AC3E}">
        <p14:creationId xmlns:p14="http://schemas.microsoft.com/office/powerpoint/2010/main" val="1850760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87DAFA-C340-C047-8596-98EBCC86298B}"/>
              </a:ext>
            </a:extLst>
          </p:cNvPr>
          <p:cNvPicPr>
            <a:picLocks noChangeAspect="1"/>
          </p:cNvPicPr>
          <p:nvPr/>
        </p:nvPicPr>
        <p:blipFill>
          <a:blip r:embed="rId2"/>
          <a:stretch>
            <a:fillRect/>
          </a:stretch>
        </p:blipFill>
        <p:spPr>
          <a:xfrm>
            <a:off x="1338262" y="685800"/>
            <a:ext cx="9515475" cy="5486400"/>
          </a:xfrm>
          <a:prstGeom prst="rect">
            <a:avLst/>
          </a:prstGeom>
        </p:spPr>
      </p:pic>
      <p:sp>
        <p:nvSpPr>
          <p:cNvPr id="2" name="TextBox 1">
            <a:extLst>
              <a:ext uri="{FF2B5EF4-FFF2-40B4-BE49-F238E27FC236}">
                <a16:creationId xmlns:a16="http://schemas.microsoft.com/office/drawing/2014/main" id="{051D1EA1-FD4C-8C4D-B61A-9BABBEE77680}"/>
              </a:ext>
            </a:extLst>
          </p:cNvPr>
          <p:cNvSpPr txBox="1"/>
          <p:nvPr/>
        </p:nvSpPr>
        <p:spPr>
          <a:xfrm>
            <a:off x="0" y="6575898"/>
            <a:ext cx="12200184" cy="369332"/>
          </a:xfrm>
          <a:prstGeom prst="rect">
            <a:avLst/>
          </a:prstGeom>
          <a:solidFill>
            <a:srgbClr val="333399"/>
          </a:solidFill>
        </p:spPr>
        <p:txBody>
          <a:bodyPr wrap="square" rtlCol="0">
            <a:spAutoFit/>
          </a:bodyPr>
          <a:lstStyle/>
          <a:p>
            <a:pPr algn="ctr"/>
            <a:r>
              <a:rPr lang="en-GB" i="1" dirty="0">
                <a:solidFill>
                  <a:srgbClr val="FFFFFF"/>
                </a:solidFill>
                <a:latin typeface="Aptos Light" panose="020B0004020202020204" pitchFamily="34" charset="0"/>
              </a:rPr>
              <a:t>Working in partnership, achieving the highest outcomes for all. </a:t>
            </a:r>
          </a:p>
        </p:txBody>
      </p:sp>
      <p:pic>
        <p:nvPicPr>
          <p:cNvPr id="3" name="Picture 2">
            <a:extLst>
              <a:ext uri="{FF2B5EF4-FFF2-40B4-BE49-F238E27FC236}">
                <a16:creationId xmlns:a16="http://schemas.microsoft.com/office/drawing/2014/main" id="{A33BD29B-348D-B285-4F5A-3208B51E09CA}"/>
              </a:ext>
            </a:extLst>
          </p:cNvPr>
          <p:cNvPicPr>
            <a:picLocks noChangeAspect="1"/>
          </p:cNvPicPr>
          <p:nvPr/>
        </p:nvPicPr>
        <p:blipFill rotWithShape="1">
          <a:blip r:embed="rId3"/>
          <a:srcRect l="26750" t="35863" r="64917" b="49259"/>
          <a:stretch/>
        </p:blipFill>
        <p:spPr>
          <a:xfrm>
            <a:off x="367251" y="142560"/>
            <a:ext cx="971012" cy="975134"/>
          </a:xfrm>
          <a:prstGeom prst="ellipse">
            <a:avLst/>
          </a:prstGeom>
        </p:spPr>
      </p:pic>
    </p:spTree>
    <p:extLst>
      <p:ext uri="{BB962C8B-B14F-4D97-AF65-F5344CB8AC3E}">
        <p14:creationId xmlns:p14="http://schemas.microsoft.com/office/powerpoint/2010/main" val="3135878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783AE4-0E27-CB9C-290A-25AA39A944D5}"/>
              </a:ext>
            </a:extLst>
          </p:cNvPr>
          <p:cNvPicPr>
            <a:picLocks noChangeAspect="1"/>
          </p:cNvPicPr>
          <p:nvPr/>
        </p:nvPicPr>
        <p:blipFill>
          <a:blip r:embed="rId2"/>
          <a:srcRect b="21801"/>
          <a:stretch/>
        </p:blipFill>
        <p:spPr>
          <a:xfrm>
            <a:off x="1252422" y="734457"/>
            <a:ext cx="10244462" cy="4548519"/>
          </a:xfrm>
          <a:prstGeom prst="rect">
            <a:avLst/>
          </a:prstGeom>
        </p:spPr>
      </p:pic>
      <p:sp>
        <p:nvSpPr>
          <p:cNvPr id="3" name="TextBox 2">
            <a:extLst>
              <a:ext uri="{FF2B5EF4-FFF2-40B4-BE49-F238E27FC236}">
                <a16:creationId xmlns:a16="http://schemas.microsoft.com/office/drawing/2014/main" id="{389E0B46-1DE3-EB01-92C7-AD2E36E030BB}"/>
              </a:ext>
            </a:extLst>
          </p:cNvPr>
          <p:cNvSpPr txBox="1"/>
          <p:nvPr/>
        </p:nvSpPr>
        <p:spPr>
          <a:xfrm>
            <a:off x="0" y="6575898"/>
            <a:ext cx="12200184" cy="369332"/>
          </a:xfrm>
          <a:prstGeom prst="rect">
            <a:avLst/>
          </a:prstGeom>
          <a:solidFill>
            <a:srgbClr val="333399"/>
          </a:solidFill>
        </p:spPr>
        <p:txBody>
          <a:bodyPr wrap="square" rtlCol="0">
            <a:spAutoFit/>
          </a:bodyPr>
          <a:lstStyle/>
          <a:p>
            <a:pPr algn="ctr"/>
            <a:r>
              <a:rPr lang="en-GB" i="1" dirty="0">
                <a:solidFill>
                  <a:srgbClr val="FFFFFF"/>
                </a:solidFill>
                <a:latin typeface="Aptos Light" panose="020B0004020202020204" pitchFamily="34" charset="0"/>
              </a:rPr>
              <a:t>Working in partnership, achieving the highest outcomes for all. </a:t>
            </a:r>
          </a:p>
        </p:txBody>
      </p:sp>
      <p:pic>
        <p:nvPicPr>
          <p:cNvPr id="4" name="Picture 3">
            <a:extLst>
              <a:ext uri="{FF2B5EF4-FFF2-40B4-BE49-F238E27FC236}">
                <a16:creationId xmlns:a16="http://schemas.microsoft.com/office/drawing/2014/main" id="{ADA52FC8-C6EC-FCA6-BC18-E8955BB14059}"/>
              </a:ext>
            </a:extLst>
          </p:cNvPr>
          <p:cNvPicPr>
            <a:picLocks noChangeAspect="1"/>
          </p:cNvPicPr>
          <p:nvPr/>
        </p:nvPicPr>
        <p:blipFill rotWithShape="1">
          <a:blip r:embed="rId3"/>
          <a:srcRect l="26750" t="35863" r="64917" b="49259"/>
          <a:stretch/>
        </p:blipFill>
        <p:spPr>
          <a:xfrm>
            <a:off x="367251" y="142560"/>
            <a:ext cx="971012" cy="975134"/>
          </a:xfrm>
          <a:prstGeom prst="ellipse">
            <a:avLst/>
          </a:prstGeom>
        </p:spPr>
      </p:pic>
    </p:spTree>
    <p:extLst>
      <p:ext uri="{BB962C8B-B14F-4D97-AF65-F5344CB8AC3E}">
        <p14:creationId xmlns:p14="http://schemas.microsoft.com/office/powerpoint/2010/main" val="1906591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C9A17-E5BA-8413-4F05-CCD901AB8BEB}"/>
              </a:ext>
            </a:extLst>
          </p:cNvPr>
          <p:cNvPicPr>
            <a:picLocks noChangeAspect="1"/>
          </p:cNvPicPr>
          <p:nvPr/>
        </p:nvPicPr>
        <p:blipFill>
          <a:blip r:embed="rId2"/>
          <a:stretch>
            <a:fillRect/>
          </a:stretch>
        </p:blipFill>
        <p:spPr>
          <a:xfrm>
            <a:off x="1362075" y="890587"/>
            <a:ext cx="9467850" cy="5076825"/>
          </a:xfrm>
          <a:prstGeom prst="rect">
            <a:avLst/>
          </a:prstGeom>
        </p:spPr>
      </p:pic>
      <p:sp>
        <p:nvSpPr>
          <p:cNvPr id="3" name="TextBox 2">
            <a:extLst>
              <a:ext uri="{FF2B5EF4-FFF2-40B4-BE49-F238E27FC236}">
                <a16:creationId xmlns:a16="http://schemas.microsoft.com/office/drawing/2014/main" id="{EFFAE6BA-579E-A54E-FB7C-13A144338D29}"/>
              </a:ext>
            </a:extLst>
          </p:cNvPr>
          <p:cNvSpPr txBox="1"/>
          <p:nvPr/>
        </p:nvSpPr>
        <p:spPr>
          <a:xfrm>
            <a:off x="0" y="6575898"/>
            <a:ext cx="12200184" cy="369332"/>
          </a:xfrm>
          <a:prstGeom prst="rect">
            <a:avLst/>
          </a:prstGeom>
          <a:solidFill>
            <a:srgbClr val="333399"/>
          </a:solidFill>
        </p:spPr>
        <p:txBody>
          <a:bodyPr wrap="square" rtlCol="0">
            <a:spAutoFit/>
          </a:bodyPr>
          <a:lstStyle/>
          <a:p>
            <a:pPr algn="ctr"/>
            <a:r>
              <a:rPr lang="en-GB" i="1" dirty="0">
                <a:solidFill>
                  <a:srgbClr val="FFFFFF"/>
                </a:solidFill>
                <a:latin typeface="Aptos Light" panose="020B0004020202020204" pitchFamily="34" charset="0"/>
              </a:rPr>
              <a:t>Working in partnership, achieving the highest outcomes for all. </a:t>
            </a:r>
          </a:p>
        </p:txBody>
      </p:sp>
      <p:pic>
        <p:nvPicPr>
          <p:cNvPr id="4" name="Picture 14">
            <a:extLst>
              <a:ext uri="{FF2B5EF4-FFF2-40B4-BE49-F238E27FC236}">
                <a16:creationId xmlns:a16="http://schemas.microsoft.com/office/drawing/2014/main" id="{0F059983-C17A-18E6-DB47-2D87C8FCE40E}"/>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3602" b="23628"/>
          <a:stretch/>
        </p:blipFill>
        <p:spPr>
          <a:xfrm>
            <a:off x="10149168" y="282101"/>
            <a:ext cx="1555760" cy="719973"/>
          </a:xfrm>
          <a:prstGeom prst="rect">
            <a:avLst/>
          </a:prstGeom>
        </p:spPr>
      </p:pic>
      <p:pic>
        <p:nvPicPr>
          <p:cNvPr id="5" name="Picture 4">
            <a:extLst>
              <a:ext uri="{FF2B5EF4-FFF2-40B4-BE49-F238E27FC236}">
                <a16:creationId xmlns:a16="http://schemas.microsoft.com/office/drawing/2014/main" id="{13053C2D-8DEA-9E23-36BC-3AC7BD277FE2}"/>
              </a:ext>
            </a:extLst>
          </p:cNvPr>
          <p:cNvPicPr>
            <a:picLocks noChangeAspect="1"/>
          </p:cNvPicPr>
          <p:nvPr/>
        </p:nvPicPr>
        <p:blipFill rotWithShape="1">
          <a:blip r:embed="rId5"/>
          <a:srcRect l="26750" t="35863" r="64917" b="49259"/>
          <a:stretch/>
        </p:blipFill>
        <p:spPr>
          <a:xfrm>
            <a:off x="367251" y="142560"/>
            <a:ext cx="971012" cy="975134"/>
          </a:xfrm>
          <a:prstGeom prst="ellipse">
            <a:avLst/>
          </a:prstGeom>
        </p:spPr>
      </p:pic>
    </p:spTree>
    <p:extLst>
      <p:ext uri="{BB962C8B-B14F-4D97-AF65-F5344CB8AC3E}">
        <p14:creationId xmlns:p14="http://schemas.microsoft.com/office/powerpoint/2010/main" val="2523656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10D9-8AD4-C2D7-733F-613298899E8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85E0F6E-D65C-2699-0974-CDA30A9B921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835FF9B-AE23-DFF3-2300-741FEDE2E79B}"/>
              </a:ext>
            </a:extLst>
          </p:cNvPr>
          <p:cNvPicPr>
            <a:picLocks noChangeAspect="1"/>
          </p:cNvPicPr>
          <p:nvPr/>
        </p:nvPicPr>
        <p:blipFill>
          <a:blip r:embed="rId2"/>
          <a:srcRect b="17024"/>
          <a:stretch/>
        </p:blipFill>
        <p:spPr>
          <a:xfrm>
            <a:off x="1676677" y="925158"/>
            <a:ext cx="9676970" cy="4608449"/>
          </a:xfrm>
          <a:prstGeom prst="rect">
            <a:avLst/>
          </a:prstGeom>
        </p:spPr>
      </p:pic>
      <p:sp>
        <p:nvSpPr>
          <p:cNvPr id="4" name="TextBox 3">
            <a:extLst>
              <a:ext uri="{FF2B5EF4-FFF2-40B4-BE49-F238E27FC236}">
                <a16:creationId xmlns:a16="http://schemas.microsoft.com/office/drawing/2014/main" id="{71B1F430-8114-0029-5710-B3B51A4965A0}"/>
              </a:ext>
            </a:extLst>
          </p:cNvPr>
          <p:cNvSpPr txBox="1"/>
          <p:nvPr/>
        </p:nvSpPr>
        <p:spPr>
          <a:xfrm>
            <a:off x="0" y="6575898"/>
            <a:ext cx="12200184" cy="369332"/>
          </a:xfrm>
          <a:prstGeom prst="rect">
            <a:avLst/>
          </a:prstGeom>
          <a:solidFill>
            <a:srgbClr val="333399"/>
          </a:solidFill>
        </p:spPr>
        <p:txBody>
          <a:bodyPr wrap="square" rtlCol="0">
            <a:spAutoFit/>
          </a:bodyPr>
          <a:lstStyle/>
          <a:p>
            <a:pPr algn="ctr"/>
            <a:r>
              <a:rPr lang="en-GB" i="1" dirty="0">
                <a:solidFill>
                  <a:srgbClr val="FFFFFF"/>
                </a:solidFill>
                <a:latin typeface="Aptos Light" panose="020B0004020202020204" pitchFamily="34" charset="0"/>
              </a:rPr>
              <a:t>Working in partnership, achieving the highest outcomes for all. </a:t>
            </a:r>
          </a:p>
        </p:txBody>
      </p:sp>
      <p:pic>
        <p:nvPicPr>
          <p:cNvPr id="6" name="Picture 14">
            <a:extLst>
              <a:ext uri="{FF2B5EF4-FFF2-40B4-BE49-F238E27FC236}">
                <a16:creationId xmlns:a16="http://schemas.microsoft.com/office/drawing/2014/main" id="{9947F794-1F55-1B11-EA14-71202A66D169}"/>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3602" b="23628"/>
          <a:stretch/>
        </p:blipFill>
        <p:spPr>
          <a:xfrm>
            <a:off x="311832" y="5456990"/>
            <a:ext cx="1555760" cy="719973"/>
          </a:xfrm>
          <a:prstGeom prst="rect">
            <a:avLst/>
          </a:prstGeom>
        </p:spPr>
      </p:pic>
      <p:pic>
        <p:nvPicPr>
          <p:cNvPr id="7" name="Picture 6">
            <a:extLst>
              <a:ext uri="{FF2B5EF4-FFF2-40B4-BE49-F238E27FC236}">
                <a16:creationId xmlns:a16="http://schemas.microsoft.com/office/drawing/2014/main" id="{B262A2D7-A9E2-0E5F-9F33-31294D47D8DD}"/>
              </a:ext>
            </a:extLst>
          </p:cNvPr>
          <p:cNvPicPr>
            <a:picLocks noChangeAspect="1"/>
          </p:cNvPicPr>
          <p:nvPr/>
        </p:nvPicPr>
        <p:blipFill rotWithShape="1">
          <a:blip r:embed="rId5"/>
          <a:srcRect l="26750" t="35863" r="64917" b="49259"/>
          <a:stretch/>
        </p:blipFill>
        <p:spPr>
          <a:xfrm>
            <a:off x="367251" y="142560"/>
            <a:ext cx="971012" cy="975134"/>
          </a:xfrm>
          <a:prstGeom prst="ellipse">
            <a:avLst/>
          </a:prstGeom>
        </p:spPr>
      </p:pic>
    </p:spTree>
    <p:extLst>
      <p:ext uri="{BB962C8B-B14F-4D97-AF65-F5344CB8AC3E}">
        <p14:creationId xmlns:p14="http://schemas.microsoft.com/office/powerpoint/2010/main" val="4128580162"/>
      </p:ext>
    </p:extLst>
  </p:cSld>
  <p:clrMapOvr>
    <a:masterClrMapping/>
  </p:clrMapOvr>
</p:sld>
</file>

<file path=ppt/theme/theme1.xml><?xml version="1.0" encoding="utf-8"?>
<a:theme xmlns:a="http://schemas.openxmlformats.org/drawingml/2006/main" name="1_Office Theme">
  <a:themeElements>
    <a:clrScheme name="Custom 3">
      <a:dk1>
        <a:srgbClr val="01454C"/>
      </a:dk1>
      <a:lt1>
        <a:srgbClr val="4C4B4B"/>
      </a:lt1>
      <a:dk2>
        <a:srgbClr val="A7A7A7"/>
      </a:dk2>
      <a:lt2>
        <a:srgbClr val="535353"/>
      </a:lt2>
      <a:accent1>
        <a:srgbClr val="32A563"/>
      </a:accent1>
      <a:accent2>
        <a:srgbClr val="247A49"/>
      </a:accent2>
      <a:accent3>
        <a:srgbClr val="B21026"/>
      </a:accent3>
      <a:accent4>
        <a:srgbClr val="B21026"/>
      </a:accent4>
      <a:accent5>
        <a:srgbClr val="706F6F"/>
      </a:accent5>
      <a:accent6>
        <a:srgbClr val="016C76"/>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F2F2"/>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1454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1454C"/>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SS theme">
  <a:themeElements>
    <a:clrScheme name="WSS 1">
      <a:dk1>
        <a:sysClr val="windowText" lastClr="000000"/>
      </a:dk1>
      <a:lt1>
        <a:sysClr val="window" lastClr="FFFFFF"/>
      </a:lt1>
      <a:dk2>
        <a:srgbClr val="44546A"/>
      </a:dk2>
      <a:lt2>
        <a:srgbClr val="E7E6E6"/>
      </a:lt2>
      <a:accent1>
        <a:srgbClr val="2A8C96"/>
      </a:accent1>
      <a:accent2>
        <a:srgbClr val="DB3535"/>
      </a:accent2>
      <a:accent3>
        <a:srgbClr val="4ABE7E"/>
      </a:accent3>
      <a:accent4>
        <a:srgbClr val="61C1CB"/>
      </a:accent4>
      <a:accent5>
        <a:srgbClr val="5CB60A"/>
      </a:accent5>
      <a:accent6>
        <a:srgbClr val="F0AB1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S 2022 PPT template v1" id="{9BB899FC-82F9-4EAF-A48B-0B7549714EEB}" vid="{EFDEE028-E427-4824-9FEF-0E120C67EC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954DCF7A50DC4E92835BCDF3A6A589" ma:contentTypeVersion="20" ma:contentTypeDescription="Create a new document." ma:contentTypeScope="" ma:versionID="f7db7f0e16f3b6b9e83002293ef76e1e">
  <xsd:schema xmlns:xsd="http://www.w3.org/2001/XMLSchema" xmlns:xs="http://www.w3.org/2001/XMLSchema" xmlns:p="http://schemas.microsoft.com/office/2006/metadata/properties" xmlns:ns2="8acd32bd-fdff-43ba-97da-66b7b0d1e724" xmlns:ns3="6285ff97-8c00-4afd-898e-c92605ca5b53" targetNamespace="http://schemas.microsoft.com/office/2006/metadata/properties" ma:root="true" ma:fieldsID="308c6e24bbab55333f991aa69837b66e" ns2:_="" ns3:_="">
    <xsd:import namespace="8acd32bd-fdff-43ba-97da-66b7b0d1e724"/>
    <xsd:import namespace="6285ff97-8c00-4afd-898e-c92605ca5b5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cd32bd-fdff-43ba-97da-66b7b0d1e7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7eda33-df78-43eb-aeae-47f7c35e749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_Flow_SignoffStatus" ma:index="26" nillable="true" ma:displayName="Sign-off status" ma:internalName="Sign_x002d_off_x0020_status">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85ff97-8c00-4afd-898e-c92605ca5b5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bee7fd1-c6d8-4513-aae9-cda2130646e6}" ma:internalName="TaxCatchAll" ma:showField="CatchAllData" ma:web="6285ff97-8c00-4afd-898e-c92605ca5b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285ff97-8c00-4afd-898e-c92605ca5b53"/>
    <lcf76f155ced4ddcb4097134ff3c332f xmlns="8acd32bd-fdff-43ba-97da-66b7b0d1e724">
      <Terms xmlns="http://schemas.microsoft.com/office/infopath/2007/PartnerControls"/>
    </lcf76f155ced4ddcb4097134ff3c332f>
    <_Flow_SignoffStatus xmlns="8acd32bd-fdff-43ba-97da-66b7b0d1e724" xsi:nil="true"/>
  </documentManagement>
</p:properties>
</file>

<file path=customXml/itemProps1.xml><?xml version="1.0" encoding="utf-8"?>
<ds:datastoreItem xmlns:ds="http://schemas.openxmlformats.org/officeDocument/2006/customXml" ds:itemID="{6287A4BD-26DE-4C74-910A-2E066F7FA54C}">
  <ds:schemaRefs>
    <ds:schemaRef ds:uri="http://schemas.microsoft.com/sharepoint/v3/contenttype/forms"/>
  </ds:schemaRefs>
</ds:datastoreItem>
</file>

<file path=customXml/itemProps2.xml><?xml version="1.0" encoding="utf-8"?>
<ds:datastoreItem xmlns:ds="http://schemas.openxmlformats.org/officeDocument/2006/customXml" ds:itemID="{C64D8FE0-292A-4EA0-A02C-E35A2418AE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cd32bd-fdff-43ba-97da-66b7b0d1e724"/>
    <ds:schemaRef ds:uri="6285ff97-8c00-4afd-898e-c92605ca5b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8751E8-F019-4798-ACCD-9903A53A8459}">
  <ds:schemaRefs>
    <ds:schemaRef ds:uri="http://schemas.microsoft.com/office/infopath/2007/PartnerControls"/>
    <ds:schemaRef ds:uri="http://purl.org/dc/elements/1.1/"/>
    <ds:schemaRef ds:uri="http://schemas.microsoft.com/office/2006/documentManagement/types"/>
    <ds:schemaRef ds:uri="http://purl.org/dc/dcmitype/"/>
    <ds:schemaRef ds:uri="8acd32bd-fdff-43ba-97da-66b7b0d1e724"/>
    <ds:schemaRef ds:uri="6285ff97-8c00-4afd-898e-c92605ca5b53"/>
    <ds:schemaRef ds:uri="http://www.w3.org/XML/1998/namespace"/>
    <ds:schemaRef ds:uri="http://schemas.openxmlformats.org/package/2006/metadata/core-properties"/>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e43d8322-c484-4802-ace6-af5db86103d0}" enabled="0" method="" siteId="{e43d8322-c484-4802-ace6-af5db86103d0}" removed="1"/>
</clbl:labelList>
</file>

<file path=docProps/app.xml><?xml version="1.0" encoding="utf-8"?>
<Properties xmlns="http://schemas.openxmlformats.org/officeDocument/2006/extended-properties" xmlns:vt="http://schemas.openxmlformats.org/officeDocument/2006/docPropsVTypes">
  <TotalTime>35</TotalTime>
  <Words>2149</Words>
  <Application>Microsoft Office PowerPoint</Application>
  <PresentationFormat>Widescreen</PresentationFormat>
  <Paragraphs>314</Paragraphs>
  <Slides>32</Slides>
  <Notes>20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Aptos</vt:lpstr>
      <vt:lpstr>Aptos Light</vt:lpstr>
      <vt:lpstr>Arial</vt:lpstr>
      <vt:lpstr>Calibri</vt:lpstr>
      <vt:lpstr>Calibri 1</vt:lpstr>
      <vt:lpstr>Calibri 2</vt:lpstr>
      <vt:lpstr>Calibri 3</vt:lpstr>
      <vt:lpstr>Calibri Light</vt:lpstr>
      <vt:lpstr>Gill Sans</vt:lpstr>
      <vt:lpstr>Gill Sans MT</vt:lpstr>
      <vt:lpstr>1_Office Theme</vt:lpstr>
      <vt:lpstr>WSS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Year of 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Lee</dc:creator>
  <cp:lastModifiedBy>Colette Duggan</cp:lastModifiedBy>
  <cp:revision>154</cp:revision>
  <dcterms:created xsi:type="dcterms:W3CDTF">2025-01-21T09:17:39Z</dcterms:created>
  <dcterms:modified xsi:type="dcterms:W3CDTF">2025-11-22T04:07:58Z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0x010100E6954DCF7A50DC4E92835BCDF3A6A589</vt:lpwstr>
  </property>
  <property fmtid="{D5CDD505-2E9C-101B-9397-08002B2CF9AE}" pid="3" name="MediaServiceImageTags">
    <vt:lpwstr/>
  </property>
</Properties>
</file>