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358" r:id="rId6"/>
    <p:sldId id="260" r:id="rId7"/>
    <p:sldId id="348" r:id="rId8"/>
    <p:sldId id="369" r:id="rId9"/>
    <p:sldId id="259" r:id="rId10"/>
    <p:sldId id="350" r:id="rId11"/>
    <p:sldId id="366" r:id="rId12"/>
    <p:sldId id="258" r:id="rId13"/>
    <p:sldId id="261" r:id="rId14"/>
    <p:sldId id="351" r:id="rId15"/>
    <p:sldId id="352" r:id="rId16"/>
    <p:sldId id="359" r:id="rId17"/>
    <p:sldId id="367" r:id="rId18"/>
    <p:sldId id="368" r:id="rId19"/>
    <p:sldId id="370" r:id="rId20"/>
    <p:sldId id="34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6308"/>
    <a:srgbClr val="D90D9F"/>
    <a:srgbClr val="A0B419"/>
    <a:srgbClr val="4A8FB1"/>
    <a:srgbClr val="93CDDD"/>
    <a:srgbClr val="6CCDC3"/>
    <a:srgbClr val="F0F0F0"/>
    <a:srgbClr val="F44AC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97" autoAdjust="0"/>
  </p:normalViewPr>
  <p:slideViewPr>
    <p:cSldViewPr snapToGrid="0">
      <p:cViewPr varScale="1">
        <p:scale>
          <a:sx n="49" d="100"/>
          <a:sy n="49" d="100"/>
        </p:scale>
        <p:origin x="1780" y="52"/>
      </p:cViewPr>
      <p:guideLst>
        <p:guide orient="horz" pos="2160"/>
        <p:guide pos="5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No</a:t>
            </a:r>
            <a:r>
              <a:rPr lang="en-GB" baseline="0"/>
              <a:t> Of Pupils PX'd or suspended in the last two academic years. </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Sheet1!$D$1</c:f>
              <c:strCache>
                <c:ptCount val="1"/>
                <c:pt idx="0">
                  <c:v>2023/24</c:v>
                </c:pt>
              </c:strCache>
            </c:strRef>
          </c:tx>
          <c:spPr>
            <a:solidFill>
              <a:schemeClr val="accent1"/>
            </a:solidFill>
            <a:ln>
              <a:noFill/>
            </a:ln>
            <a:effectLst/>
          </c:spPr>
          <c:invertIfNegative val="0"/>
          <c:cat>
            <c:multiLvlStrRef>
              <c:f>Sheet1!$A$2:$C$15</c:f>
              <c:multiLvlStrCache>
                <c:ptCount val="14"/>
                <c:lvl>
                  <c:pt idx="0">
                    <c:v>Suspensions</c:v>
                  </c:pt>
                  <c:pt idx="1">
                    <c:v>Permanent exclusions</c:v>
                  </c:pt>
                  <c:pt idx="2">
                    <c:v>Suspensions</c:v>
                  </c:pt>
                  <c:pt idx="3">
                    <c:v>Permanent exclusions</c:v>
                  </c:pt>
                  <c:pt idx="4">
                    <c:v>Suspensions</c:v>
                  </c:pt>
                  <c:pt idx="5">
                    <c:v>Permanent exclusions</c:v>
                  </c:pt>
                  <c:pt idx="6">
                    <c:v>Suspensions</c:v>
                  </c:pt>
                  <c:pt idx="7">
                    <c:v>Permanent exclusions</c:v>
                  </c:pt>
                  <c:pt idx="8">
                    <c:v>Suspensions</c:v>
                  </c:pt>
                  <c:pt idx="9">
                    <c:v>Permanent exclusions</c:v>
                  </c:pt>
                  <c:pt idx="10">
                    <c:v>Suspensions</c:v>
                  </c:pt>
                  <c:pt idx="11">
                    <c:v>Permanent exclusions</c:v>
                  </c:pt>
                  <c:pt idx="12">
                    <c:v>Suspensions</c:v>
                  </c:pt>
                  <c:pt idx="13">
                    <c:v>Permanent exclusions</c:v>
                  </c:pt>
                </c:lvl>
                <c:lvl>
                  <c:pt idx="0">
                    <c:v>Boston</c:v>
                  </c:pt>
                  <c:pt idx="2">
                    <c:v>East Lindsey</c:v>
                  </c:pt>
                  <c:pt idx="4">
                    <c:v>Lincoln</c:v>
                  </c:pt>
                  <c:pt idx="6">
                    <c:v>North Kesteven</c:v>
                  </c:pt>
                  <c:pt idx="8">
                    <c:v>South Holland</c:v>
                  </c:pt>
                  <c:pt idx="10">
                    <c:v>South Kesteven</c:v>
                  </c:pt>
                  <c:pt idx="12">
                    <c:v>West Lindsey</c:v>
                  </c:pt>
                </c:lvl>
                <c:lvl>
                  <c:pt idx="0">
                    <c:v>East Midlands</c:v>
                  </c:pt>
                </c:lvl>
              </c:multiLvlStrCache>
            </c:multiLvlStrRef>
          </c:cat>
          <c:val>
            <c:numRef>
              <c:f>Sheet1!$D$2:$D$15</c:f>
              <c:numCache>
                <c:formatCode>General</c:formatCode>
                <c:ptCount val="14"/>
                <c:pt idx="0" formatCode="#,##0">
                  <c:v>2948</c:v>
                </c:pt>
                <c:pt idx="1">
                  <c:v>10</c:v>
                </c:pt>
                <c:pt idx="2" formatCode="#,##0">
                  <c:v>5141</c:v>
                </c:pt>
                <c:pt idx="3">
                  <c:v>68</c:v>
                </c:pt>
                <c:pt idx="4" formatCode="#,##0">
                  <c:v>2603</c:v>
                </c:pt>
                <c:pt idx="5">
                  <c:v>47</c:v>
                </c:pt>
                <c:pt idx="6" formatCode="#,##0">
                  <c:v>1568</c:v>
                </c:pt>
                <c:pt idx="7">
                  <c:v>17</c:v>
                </c:pt>
                <c:pt idx="8" formatCode="#,##0">
                  <c:v>1229</c:v>
                </c:pt>
                <c:pt idx="9">
                  <c:v>12</c:v>
                </c:pt>
                <c:pt idx="10" formatCode="#,##0">
                  <c:v>1890</c:v>
                </c:pt>
                <c:pt idx="11">
                  <c:v>21</c:v>
                </c:pt>
                <c:pt idx="12" formatCode="#,##0">
                  <c:v>2059</c:v>
                </c:pt>
                <c:pt idx="13">
                  <c:v>28</c:v>
                </c:pt>
              </c:numCache>
            </c:numRef>
          </c:val>
          <c:extLst>
            <c:ext xmlns:c16="http://schemas.microsoft.com/office/drawing/2014/chart" uri="{C3380CC4-5D6E-409C-BE32-E72D297353CC}">
              <c16:uniqueId val="{00000000-2E02-4569-8C01-B2FFE33151D2}"/>
            </c:ext>
          </c:extLst>
        </c:ser>
        <c:ser>
          <c:idx val="1"/>
          <c:order val="1"/>
          <c:tx>
            <c:strRef>
              <c:f>Sheet1!$E$1</c:f>
              <c:strCache>
                <c:ptCount val="1"/>
                <c:pt idx="0">
                  <c:v>2022/23</c:v>
                </c:pt>
              </c:strCache>
            </c:strRef>
          </c:tx>
          <c:spPr>
            <a:solidFill>
              <a:schemeClr val="accent2"/>
            </a:solidFill>
            <a:ln>
              <a:noFill/>
            </a:ln>
            <a:effectLst/>
          </c:spPr>
          <c:invertIfNegative val="0"/>
          <c:cat>
            <c:multiLvlStrRef>
              <c:f>Sheet1!$A$2:$C$15</c:f>
              <c:multiLvlStrCache>
                <c:ptCount val="14"/>
                <c:lvl>
                  <c:pt idx="0">
                    <c:v>Suspensions</c:v>
                  </c:pt>
                  <c:pt idx="1">
                    <c:v>Permanent exclusions</c:v>
                  </c:pt>
                  <c:pt idx="2">
                    <c:v>Suspensions</c:v>
                  </c:pt>
                  <c:pt idx="3">
                    <c:v>Permanent exclusions</c:v>
                  </c:pt>
                  <c:pt idx="4">
                    <c:v>Suspensions</c:v>
                  </c:pt>
                  <c:pt idx="5">
                    <c:v>Permanent exclusions</c:v>
                  </c:pt>
                  <c:pt idx="6">
                    <c:v>Suspensions</c:v>
                  </c:pt>
                  <c:pt idx="7">
                    <c:v>Permanent exclusions</c:v>
                  </c:pt>
                  <c:pt idx="8">
                    <c:v>Suspensions</c:v>
                  </c:pt>
                  <c:pt idx="9">
                    <c:v>Permanent exclusions</c:v>
                  </c:pt>
                  <c:pt idx="10">
                    <c:v>Suspensions</c:v>
                  </c:pt>
                  <c:pt idx="11">
                    <c:v>Permanent exclusions</c:v>
                  </c:pt>
                  <c:pt idx="12">
                    <c:v>Suspensions</c:v>
                  </c:pt>
                  <c:pt idx="13">
                    <c:v>Permanent exclusions</c:v>
                  </c:pt>
                </c:lvl>
                <c:lvl>
                  <c:pt idx="0">
                    <c:v>Boston</c:v>
                  </c:pt>
                  <c:pt idx="2">
                    <c:v>East Lindsey</c:v>
                  </c:pt>
                  <c:pt idx="4">
                    <c:v>Lincoln</c:v>
                  </c:pt>
                  <c:pt idx="6">
                    <c:v>North Kesteven</c:v>
                  </c:pt>
                  <c:pt idx="8">
                    <c:v>South Holland</c:v>
                  </c:pt>
                  <c:pt idx="10">
                    <c:v>South Kesteven</c:v>
                  </c:pt>
                  <c:pt idx="12">
                    <c:v>West Lindsey</c:v>
                  </c:pt>
                </c:lvl>
                <c:lvl>
                  <c:pt idx="0">
                    <c:v>East Midlands</c:v>
                  </c:pt>
                </c:lvl>
              </c:multiLvlStrCache>
            </c:multiLvlStrRef>
          </c:cat>
          <c:val>
            <c:numRef>
              <c:f>Sheet1!$E$2:$E$15</c:f>
              <c:numCache>
                <c:formatCode>General</c:formatCode>
                <c:ptCount val="14"/>
                <c:pt idx="0" formatCode="#,##0">
                  <c:v>1898</c:v>
                </c:pt>
                <c:pt idx="1">
                  <c:v>15</c:v>
                </c:pt>
                <c:pt idx="2" formatCode="#,##0">
                  <c:v>3377</c:v>
                </c:pt>
                <c:pt idx="3">
                  <c:v>23</c:v>
                </c:pt>
                <c:pt idx="4" formatCode="#,##0">
                  <c:v>2755</c:v>
                </c:pt>
                <c:pt idx="5">
                  <c:v>49</c:v>
                </c:pt>
                <c:pt idx="6" formatCode="#,##0">
                  <c:v>1207</c:v>
                </c:pt>
                <c:pt idx="7">
                  <c:v>19</c:v>
                </c:pt>
                <c:pt idx="8" formatCode="#,##0">
                  <c:v>1240</c:v>
                </c:pt>
                <c:pt idx="9">
                  <c:v>7</c:v>
                </c:pt>
                <c:pt idx="10" formatCode="#,##0">
                  <c:v>1491</c:v>
                </c:pt>
                <c:pt idx="11">
                  <c:v>28</c:v>
                </c:pt>
                <c:pt idx="12" formatCode="#,##0">
                  <c:v>1375</c:v>
                </c:pt>
                <c:pt idx="13">
                  <c:v>24</c:v>
                </c:pt>
              </c:numCache>
            </c:numRef>
          </c:val>
          <c:extLst>
            <c:ext xmlns:c16="http://schemas.microsoft.com/office/drawing/2014/chart" uri="{C3380CC4-5D6E-409C-BE32-E72D297353CC}">
              <c16:uniqueId val="{00000001-2E02-4569-8C01-B2FFE33151D2}"/>
            </c:ext>
          </c:extLst>
        </c:ser>
        <c:dLbls>
          <c:showLegendKey val="0"/>
          <c:showVal val="0"/>
          <c:showCatName val="0"/>
          <c:showSerName val="0"/>
          <c:showPercent val="0"/>
          <c:showBubbleSize val="0"/>
        </c:dLbls>
        <c:gapWidth val="219"/>
        <c:overlap val="-27"/>
        <c:axId val="1154112752"/>
        <c:axId val="1154113232"/>
      </c:barChart>
      <c:catAx>
        <c:axId val="11541127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4113232"/>
        <c:crosses val="autoZero"/>
        <c:auto val="1"/>
        <c:lblAlgn val="ctr"/>
        <c:lblOffset val="100"/>
        <c:noMultiLvlLbl val="0"/>
      </c:catAx>
      <c:valAx>
        <c:axId val="1154113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No</a:t>
                </a:r>
                <a:r>
                  <a:rPr lang="en-GB" baseline="0"/>
                  <a:t> of students</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B"/>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41127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rawing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7BE31E-8741-4697-86A4-66DFEF9F1456}"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36103FBD-F7A5-49E4-B1DE-9A399A3B405F}">
      <dgm:prSet custT="1"/>
      <dgm:spPr/>
      <dgm:t>
        <a:bodyPr/>
        <a:lstStyle/>
        <a:p>
          <a:r>
            <a:rPr lang="en-GB" sz="2000" dirty="0">
              <a:latin typeface="Calibri Light"/>
              <a:ea typeface="Calibri Light"/>
              <a:cs typeface="Calibri Light"/>
            </a:rPr>
            <a:t>To introduce The Inclusion Project &amp; Language for Behaviour and Emotion Resource. </a:t>
          </a:r>
          <a:endParaRPr lang="en-US" sz="2000" dirty="0">
            <a:latin typeface="Calibri Light"/>
            <a:ea typeface="Calibri Light"/>
            <a:cs typeface="Calibri Light"/>
          </a:endParaRPr>
        </a:p>
      </dgm:t>
    </dgm:pt>
    <dgm:pt modelId="{2F0B223D-FDD7-4C05-9ED9-91A2F70E4F7D}" type="parTrans" cxnId="{507F4322-D988-4C6A-8CF4-4A12A1D6B05A}">
      <dgm:prSet/>
      <dgm:spPr/>
      <dgm:t>
        <a:bodyPr/>
        <a:lstStyle/>
        <a:p>
          <a:endParaRPr lang="en-US"/>
        </a:p>
      </dgm:t>
    </dgm:pt>
    <dgm:pt modelId="{42E302D0-D585-419C-87E5-F27D99AAFE46}" type="sibTrans" cxnId="{507F4322-D988-4C6A-8CF4-4A12A1D6B05A}">
      <dgm:prSet/>
      <dgm:spPr/>
      <dgm:t>
        <a:bodyPr/>
        <a:lstStyle/>
        <a:p>
          <a:endParaRPr lang="en-US"/>
        </a:p>
      </dgm:t>
    </dgm:pt>
    <dgm:pt modelId="{0525035D-96CB-4BC7-A469-0FCCD4CD354E}">
      <dgm:prSet custT="1"/>
      <dgm:spPr/>
      <dgm:t>
        <a:bodyPr/>
        <a:lstStyle/>
        <a:p>
          <a:r>
            <a:rPr lang="en-GB" sz="2000">
              <a:latin typeface="Calibri Light"/>
              <a:ea typeface="Calibri Light"/>
              <a:cs typeface="Calibri Light"/>
            </a:rPr>
            <a:t>To reaffirm the need for the resource in schools. </a:t>
          </a:r>
          <a:endParaRPr lang="en-US" sz="2000">
            <a:latin typeface="Calibri Light"/>
            <a:ea typeface="Calibri Light"/>
            <a:cs typeface="Calibri Light"/>
          </a:endParaRPr>
        </a:p>
      </dgm:t>
    </dgm:pt>
    <dgm:pt modelId="{56409CFB-3801-4D39-A277-9B68A8EF2AAE}" type="parTrans" cxnId="{25D62C60-355E-4460-A708-06B0AA5F51A6}">
      <dgm:prSet/>
      <dgm:spPr/>
      <dgm:t>
        <a:bodyPr/>
        <a:lstStyle/>
        <a:p>
          <a:endParaRPr lang="en-US"/>
        </a:p>
      </dgm:t>
    </dgm:pt>
    <dgm:pt modelId="{FACB47BA-91F6-41C5-9D3B-06EE92070B73}" type="sibTrans" cxnId="{25D62C60-355E-4460-A708-06B0AA5F51A6}">
      <dgm:prSet/>
      <dgm:spPr/>
      <dgm:t>
        <a:bodyPr/>
        <a:lstStyle/>
        <a:p>
          <a:endParaRPr lang="en-US"/>
        </a:p>
      </dgm:t>
    </dgm:pt>
    <dgm:pt modelId="{58BB300C-1C78-4B96-8DD4-C1DE5458C5EE}">
      <dgm:prSet custT="1"/>
      <dgm:spPr/>
      <dgm:t>
        <a:bodyPr/>
        <a:lstStyle/>
        <a:p>
          <a:r>
            <a:rPr lang="en-US" sz="2000" dirty="0">
              <a:latin typeface="Calibri Light"/>
              <a:ea typeface="Calibri Light"/>
              <a:cs typeface="Calibri Light"/>
            </a:rPr>
            <a:t>Our Journey so far; The impact of wave 1</a:t>
          </a:r>
        </a:p>
      </dgm:t>
    </dgm:pt>
    <dgm:pt modelId="{9CEAA30A-6FD8-4FA6-A347-AF01C0BC9A06}" type="parTrans" cxnId="{BC62B7DC-D1DE-4F1B-8471-B14C2E605955}">
      <dgm:prSet/>
      <dgm:spPr/>
      <dgm:t>
        <a:bodyPr/>
        <a:lstStyle/>
        <a:p>
          <a:endParaRPr lang="en-US"/>
        </a:p>
      </dgm:t>
    </dgm:pt>
    <dgm:pt modelId="{754BCF08-112E-4A58-967C-127280521465}" type="sibTrans" cxnId="{BC62B7DC-D1DE-4F1B-8471-B14C2E605955}">
      <dgm:prSet/>
      <dgm:spPr/>
      <dgm:t>
        <a:bodyPr/>
        <a:lstStyle/>
        <a:p>
          <a:endParaRPr lang="en-US"/>
        </a:p>
      </dgm:t>
    </dgm:pt>
    <dgm:pt modelId="{749BEE93-0670-4039-AD64-7DA1B6ECA7FB}" type="pres">
      <dgm:prSet presAssocID="{167BE31E-8741-4697-86A4-66DFEF9F1456}" presName="outerComposite" presStyleCnt="0">
        <dgm:presLayoutVars>
          <dgm:chMax val="5"/>
          <dgm:dir/>
          <dgm:resizeHandles val="exact"/>
        </dgm:presLayoutVars>
      </dgm:prSet>
      <dgm:spPr/>
    </dgm:pt>
    <dgm:pt modelId="{6C42920C-D2CF-4DA0-A09F-060D02A77E6B}" type="pres">
      <dgm:prSet presAssocID="{167BE31E-8741-4697-86A4-66DFEF9F1456}" presName="dummyMaxCanvas" presStyleCnt="0">
        <dgm:presLayoutVars/>
      </dgm:prSet>
      <dgm:spPr/>
    </dgm:pt>
    <dgm:pt modelId="{78DBA585-632A-41CC-A61D-FD9C60472655}" type="pres">
      <dgm:prSet presAssocID="{167BE31E-8741-4697-86A4-66DFEF9F1456}" presName="ThreeNodes_1" presStyleLbl="node1" presStyleIdx="0" presStyleCnt="3">
        <dgm:presLayoutVars>
          <dgm:bulletEnabled val="1"/>
        </dgm:presLayoutVars>
      </dgm:prSet>
      <dgm:spPr/>
    </dgm:pt>
    <dgm:pt modelId="{B42F37D7-55C7-476E-A9DD-9C42041B56B8}" type="pres">
      <dgm:prSet presAssocID="{167BE31E-8741-4697-86A4-66DFEF9F1456}" presName="ThreeNodes_2" presStyleLbl="node1" presStyleIdx="1" presStyleCnt="3">
        <dgm:presLayoutVars>
          <dgm:bulletEnabled val="1"/>
        </dgm:presLayoutVars>
      </dgm:prSet>
      <dgm:spPr/>
    </dgm:pt>
    <dgm:pt modelId="{CBC35CB4-052B-4C65-824E-A9CFB6E74F9C}" type="pres">
      <dgm:prSet presAssocID="{167BE31E-8741-4697-86A4-66DFEF9F1456}" presName="ThreeNodes_3" presStyleLbl="node1" presStyleIdx="2" presStyleCnt="3">
        <dgm:presLayoutVars>
          <dgm:bulletEnabled val="1"/>
        </dgm:presLayoutVars>
      </dgm:prSet>
      <dgm:spPr/>
    </dgm:pt>
    <dgm:pt modelId="{406647EB-CFFD-466F-B625-95383928840D}" type="pres">
      <dgm:prSet presAssocID="{167BE31E-8741-4697-86A4-66DFEF9F1456}" presName="ThreeConn_1-2" presStyleLbl="fgAccFollowNode1" presStyleIdx="0" presStyleCnt="2">
        <dgm:presLayoutVars>
          <dgm:bulletEnabled val="1"/>
        </dgm:presLayoutVars>
      </dgm:prSet>
      <dgm:spPr/>
    </dgm:pt>
    <dgm:pt modelId="{91AC6C59-3FDF-448F-A70B-2EE3CEF7AF0C}" type="pres">
      <dgm:prSet presAssocID="{167BE31E-8741-4697-86A4-66DFEF9F1456}" presName="ThreeConn_2-3" presStyleLbl="fgAccFollowNode1" presStyleIdx="1" presStyleCnt="2">
        <dgm:presLayoutVars>
          <dgm:bulletEnabled val="1"/>
        </dgm:presLayoutVars>
      </dgm:prSet>
      <dgm:spPr/>
    </dgm:pt>
    <dgm:pt modelId="{8B9F7AF9-7C44-4404-AF67-C652C96B74D8}" type="pres">
      <dgm:prSet presAssocID="{167BE31E-8741-4697-86A4-66DFEF9F1456}" presName="ThreeNodes_1_text" presStyleLbl="node1" presStyleIdx="2" presStyleCnt="3">
        <dgm:presLayoutVars>
          <dgm:bulletEnabled val="1"/>
        </dgm:presLayoutVars>
      </dgm:prSet>
      <dgm:spPr/>
    </dgm:pt>
    <dgm:pt modelId="{2482AE1B-301D-4509-BA22-F0EDA5282D1D}" type="pres">
      <dgm:prSet presAssocID="{167BE31E-8741-4697-86A4-66DFEF9F1456}" presName="ThreeNodes_2_text" presStyleLbl="node1" presStyleIdx="2" presStyleCnt="3">
        <dgm:presLayoutVars>
          <dgm:bulletEnabled val="1"/>
        </dgm:presLayoutVars>
      </dgm:prSet>
      <dgm:spPr/>
    </dgm:pt>
    <dgm:pt modelId="{F29142FA-CC14-45F4-BDE0-B847133D68F2}" type="pres">
      <dgm:prSet presAssocID="{167BE31E-8741-4697-86A4-66DFEF9F1456}" presName="ThreeNodes_3_text" presStyleLbl="node1" presStyleIdx="2" presStyleCnt="3">
        <dgm:presLayoutVars>
          <dgm:bulletEnabled val="1"/>
        </dgm:presLayoutVars>
      </dgm:prSet>
      <dgm:spPr/>
    </dgm:pt>
  </dgm:ptLst>
  <dgm:cxnLst>
    <dgm:cxn modelId="{507F4322-D988-4C6A-8CF4-4A12A1D6B05A}" srcId="{167BE31E-8741-4697-86A4-66DFEF9F1456}" destId="{36103FBD-F7A5-49E4-B1DE-9A399A3B405F}" srcOrd="0" destOrd="0" parTransId="{2F0B223D-FDD7-4C05-9ED9-91A2F70E4F7D}" sibTransId="{42E302D0-D585-419C-87E5-F27D99AAFE46}"/>
    <dgm:cxn modelId="{25D62C60-355E-4460-A708-06B0AA5F51A6}" srcId="{167BE31E-8741-4697-86A4-66DFEF9F1456}" destId="{0525035D-96CB-4BC7-A469-0FCCD4CD354E}" srcOrd="1" destOrd="0" parTransId="{56409CFB-3801-4D39-A277-9B68A8EF2AAE}" sibTransId="{FACB47BA-91F6-41C5-9D3B-06EE92070B73}"/>
    <dgm:cxn modelId="{501E1662-5F88-4E49-AA79-FC18B9D92194}" type="presOf" srcId="{FACB47BA-91F6-41C5-9D3B-06EE92070B73}" destId="{91AC6C59-3FDF-448F-A70B-2EE3CEF7AF0C}" srcOrd="0" destOrd="0" presId="urn:microsoft.com/office/officeart/2005/8/layout/vProcess5"/>
    <dgm:cxn modelId="{A238114B-37CD-411D-A8EF-34618C89711B}" type="presOf" srcId="{0525035D-96CB-4BC7-A469-0FCCD4CD354E}" destId="{B42F37D7-55C7-476E-A9DD-9C42041B56B8}" srcOrd="0" destOrd="0" presId="urn:microsoft.com/office/officeart/2005/8/layout/vProcess5"/>
    <dgm:cxn modelId="{83FFE670-2183-4337-B626-692D8ED23A30}" type="presOf" srcId="{58BB300C-1C78-4B96-8DD4-C1DE5458C5EE}" destId="{F29142FA-CC14-45F4-BDE0-B847133D68F2}" srcOrd="1" destOrd="0" presId="urn:microsoft.com/office/officeart/2005/8/layout/vProcess5"/>
    <dgm:cxn modelId="{5807DF52-4CEA-4D10-BAEE-FCD21B1551B1}" type="presOf" srcId="{0525035D-96CB-4BC7-A469-0FCCD4CD354E}" destId="{2482AE1B-301D-4509-BA22-F0EDA5282D1D}" srcOrd="1" destOrd="0" presId="urn:microsoft.com/office/officeart/2005/8/layout/vProcess5"/>
    <dgm:cxn modelId="{49E9069C-A8FF-419D-B4C4-B3CBCC58DDB1}" type="presOf" srcId="{42E302D0-D585-419C-87E5-F27D99AAFE46}" destId="{406647EB-CFFD-466F-B625-95383928840D}" srcOrd="0" destOrd="0" presId="urn:microsoft.com/office/officeart/2005/8/layout/vProcess5"/>
    <dgm:cxn modelId="{9684E2B1-D429-4A52-A93E-0160221B7BFB}" type="presOf" srcId="{167BE31E-8741-4697-86A4-66DFEF9F1456}" destId="{749BEE93-0670-4039-AD64-7DA1B6ECA7FB}" srcOrd="0" destOrd="0" presId="urn:microsoft.com/office/officeart/2005/8/layout/vProcess5"/>
    <dgm:cxn modelId="{E7AEEAC0-FE04-4CE3-A97E-94BF037B47D8}" type="presOf" srcId="{58BB300C-1C78-4B96-8DD4-C1DE5458C5EE}" destId="{CBC35CB4-052B-4C65-824E-A9CFB6E74F9C}" srcOrd="0" destOrd="0" presId="urn:microsoft.com/office/officeart/2005/8/layout/vProcess5"/>
    <dgm:cxn modelId="{4D2A59C6-7A31-4D4E-A638-73CA21CDBCAC}" type="presOf" srcId="{36103FBD-F7A5-49E4-B1DE-9A399A3B405F}" destId="{78DBA585-632A-41CC-A61D-FD9C60472655}" srcOrd="0" destOrd="0" presId="urn:microsoft.com/office/officeart/2005/8/layout/vProcess5"/>
    <dgm:cxn modelId="{BC62B7DC-D1DE-4F1B-8471-B14C2E605955}" srcId="{167BE31E-8741-4697-86A4-66DFEF9F1456}" destId="{58BB300C-1C78-4B96-8DD4-C1DE5458C5EE}" srcOrd="2" destOrd="0" parTransId="{9CEAA30A-6FD8-4FA6-A347-AF01C0BC9A06}" sibTransId="{754BCF08-112E-4A58-967C-127280521465}"/>
    <dgm:cxn modelId="{2569B3F9-D6F6-4211-9585-4785AB848A2B}" type="presOf" srcId="{36103FBD-F7A5-49E4-B1DE-9A399A3B405F}" destId="{8B9F7AF9-7C44-4404-AF67-C652C96B74D8}" srcOrd="1" destOrd="0" presId="urn:microsoft.com/office/officeart/2005/8/layout/vProcess5"/>
    <dgm:cxn modelId="{50234902-7753-4ECF-A32B-B2EE14693043}" type="presParOf" srcId="{749BEE93-0670-4039-AD64-7DA1B6ECA7FB}" destId="{6C42920C-D2CF-4DA0-A09F-060D02A77E6B}" srcOrd="0" destOrd="0" presId="urn:microsoft.com/office/officeart/2005/8/layout/vProcess5"/>
    <dgm:cxn modelId="{A45E7499-0370-4083-89AE-C5CA52718068}" type="presParOf" srcId="{749BEE93-0670-4039-AD64-7DA1B6ECA7FB}" destId="{78DBA585-632A-41CC-A61D-FD9C60472655}" srcOrd="1" destOrd="0" presId="urn:microsoft.com/office/officeart/2005/8/layout/vProcess5"/>
    <dgm:cxn modelId="{66B0EA1D-7A49-4AB7-9D93-2480C6594DFD}" type="presParOf" srcId="{749BEE93-0670-4039-AD64-7DA1B6ECA7FB}" destId="{B42F37D7-55C7-476E-A9DD-9C42041B56B8}" srcOrd="2" destOrd="0" presId="urn:microsoft.com/office/officeart/2005/8/layout/vProcess5"/>
    <dgm:cxn modelId="{A7A97E21-32A1-4626-A156-6FA675725C2C}" type="presParOf" srcId="{749BEE93-0670-4039-AD64-7DA1B6ECA7FB}" destId="{CBC35CB4-052B-4C65-824E-A9CFB6E74F9C}" srcOrd="3" destOrd="0" presId="urn:microsoft.com/office/officeart/2005/8/layout/vProcess5"/>
    <dgm:cxn modelId="{17D2CD79-97ED-4DF2-8285-8D0A769FD3D1}" type="presParOf" srcId="{749BEE93-0670-4039-AD64-7DA1B6ECA7FB}" destId="{406647EB-CFFD-466F-B625-95383928840D}" srcOrd="4" destOrd="0" presId="urn:microsoft.com/office/officeart/2005/8/layout/vProcess5"/>
    <dgm:cxn modelId="{1A02DA45-BE1B-4D84-8015-EAA9ABE47D0C}" type="presParOf" srcId="{749BEE93-0670-4039-AD64-7DA1B6ECA7FB}" destId="{91AC6C59-3FDF-448F-A70B-2EE3CEF7AF0C}" srcOrd="5" destOrd="0" presId="urn:microsoft.com/office/officeart/2005/8/layout/vProcess5"/>
    <dgm:cxn modelId="{EDFC3FE9-6468-47F2-8418-F211E1107987}" type="presParOf" srcId="{749BEE93-0670-4039-AD64-7DA1B6ECA7FB}" destId="{8B9F7AF9-7C44-4404-AF67-C652C96B74D8}" srcOrd="6" destOrd="0" presId="urn:microsoft.com/office/officeart/2005/8/layout/vProcess5"/>
    <dgm:cxn modelId="{A7A58F81-C248-4E73-8150-E9281BE0F2E9}" type="presParOf" srcId="{749BEE93-0670-4039-AD64-7DA1B6ECA7FB}" destId="{2482AE1B-301D-4509-BA22-F0EDA5282D1D}" srcOrd="7" destOrd="0" presId="urn:microsoft.com/office/officeart/2005/8/layout/vProcess5"/>
    <dgm:cxn modelId="{55E5FA10-E4D3-44C9-8F4A-86CC6EDDCF9D}" type="presParOf" srcId="{749BEE93-0670-4039-AD64-7DA1B6ECA7FB}" destId="{F29142FA-CC14-45F4-BDE0-B847133D68F2}"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7CBFFA-B835-42F6-B14A-B8A08C5FD099}" type="doc">
      <dgm:prSet loTypeId="urn:microsoft.com/office/officeart/2016/7/layout/RepeatingBendingProcessNew" loCatId="process" qsTypeId="urn:microsoft.com/office/officeart/2005/8/quickstyle/simple1" qsCatId="simple" csTypeId="urn:microsoft.com/office/officeart/2005/8/colors/accent6_2" csCatId="accent6" phldr="1"/>
      <dgm:spPr/>
      <dgm:t>
        <a:bodyPr/>
        <a:lstStyle/>
        <a:p>
          <a:endParaRPr lang="en-US"/>
        </a:p>
      </dgm:t>
    </dgm:pt>
    <dgm:pt modelId="{6AA81704-01EC-4028-A72D-2D8FDD98FED1}">
      <dgm:prSet custT="1"/>
      <dgm:spPr>
        <a:solidFill>
          <a:srgbClr val="0070C0"/>
        </a:solidFill>
      </dgm:spPr>
      <dgm: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2 weeks for pre-assessment which provide a profile of key areas to target</a:t>
          </a:r>
        </a:p>
      </dgm:t>
    </dgm:pt>
    <dgm:pt modelId="{4BD5A353-3D72-43B1-9A92-ADB6B01007A7}" type="parTrans" cxnId="{3A38BBCA-0C3F-4181-82F6-B261F1CAFA52}">
      <dgm:prSet/>
      <dgm:spPr/>
      <dgm:t>
        <a:bodyPr/>
        <a:lstStyle/>
        <a:p>
          <a:endParaRPr lang="en-US"/>
        </a:p>
      </dgm:t>
    </dgm:pt>
    <dgm:pt modelId="{090F1A3F-E433-4698-902D-71F3F3E01F91}" type="sibTrans" cxnId="{3A38BBCA-0C3F-4181-82F6-B261F1CAFA52}">
      <dgm:prSet/>
      <dgm:spPr>
        <a:ln>
          <a:solidFill>
            <a:srgbClr val="D90D9F"/>
          </a:solidFill>
        </a:ln>
      </dgm:spPr>
      <dgm:t>
        <a:bodyPr/>
        <a:lstStyle/>
        <a:p>
          <a:endParaRPr lang="en-US"/>
        </a:p>
      </dgm:t>
    </dgm:pt>
    <dgm:pt modelId="{6A2BE04F-B087-4141-883F-2B56B7836916}">
      <dgm:prSet custT="1"/>
      <dgm:spPr>
        <a:solidFill>
          <a:srgbClr val="0070C0"/>
        </a:solidFill>
      </dgm:spPr>
      <dgm: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10 weeks of intervention – 2 sessions per week (no more than 45 minutes per session)</a:t>
          </a:r>
        </a:p>
      </dgm:t>
    </dgm:pt>
    <dgm:pt modelId="{245C446C-57C4-430D-9D20-A73171C4EAAA}" type="parTrans" cxnId="{51A44047-4E98-411C-B7ED-0758F57D8AC5}">
      <dgm:prSet/>
      <dgm:spPr/>
      <dgm:t>
        <a:bodyPr/>
        <a:lstStyle/>
        <a:p>
          <a:endParaRPr lang="en-US"/>
        </a:p>
      </dgm:t>
    </dgm:pt>
    <dgm:pt modelId="{26B4B659-8912-4486-9FF4-85DAA71F3AD2}" type="sibTrans" cxnId="{51A44047-4E98-411C-B7ED-0758F57D8AC5}">
      <dgm:prSet/>
      <dgm:spPr>
        <a:ln>
          <a:solidFill>
            <a:srgbClr val="D90D9F"/>
          </a:solidFill>
        </a:ln>
      </dgm:spPr>
      <dgm:t>
        <a:bodyPr/>
        <a:lstStyle/>
        <a:p>
          <a:endParaRPr lang="en-US"/>
        </a:p>
      </dgm:t>
    </dgm:pt>
    <dgm:pt modelId="{FB5FDC78-C366-4B65-9BCC-A2F1B16B784D}">
      <dgm:prSet custT="1"/>
      <dgm:spPr>
        <a:solidFill>
          <a:srgbClr val="0070C0"/>
        </a:solidFill>
      </dgm:spPr>
      <dgm: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1 session led by Inclusion Project Caseworker</a:t>
          </a:r>
        </a:p>
      </dgm:t>
    </dgm:pt>
    <dgm:pt modelId="{F0B7374C-279A-4209-B611-E1466A97E5D0}" type="parTrans" cxnId="{419E58C9-3E75-4E31-A0EC-9107703041E5}">
      <dgm:prSet/>
      <dgm:spPr/>
      <dgm:t>
        <a:bodyPr/>
        <a:lstStyle/>
        <a:p>
          <a:endParaRPr lang="en-US"/>
        </a:p>
      </dgm:t>
    </dgm:pt>
    <dgm:pt modelId="{4D596AA8-0DBF-479B-ABC1-D4FD729A5C4E}" type="sibTrans" cxnId="{419E58C9-3E75-4E31-A0EC-9107703041E5}">
      <dgm:prSet/>
      <dgm:spPr>
        <a:ln>
          <a:solidFill>
            <a:srgbClr val="D90D9F"/>
          </a:solidFill>
        </a:ln>
      </dgm:spPr>
      <dgm:t>
        <a:bodyPr/>
        <a:lstStyle/>
        <a:p>
          <a:endParaRPr lang="en-US"/>
        </a:p>
      </dgm:t>
    </dgm:pt>
    <dgm:pt modelId="{4A64C28B-4C87-452C-9B90-5D66CB19B5A1}">
      <dgm:prSet custT="1"/>
      <dgm:spPr>
        <a:solidFill>
          <a:srgbClr val="0070C0"/>
        </a:solidFill>
      </dgm:spPr>
      <dgm: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Second session led by key worker staff following resources provided </a:t>
          </a:r>
        </a:p>
      </dgm:t>
    </dgm:pt>
    <dgm:pt modelId="{9A638A00-6EFF-47E2-A653-CBD07C8E432A}" type="parTrans" cxnId="{0F24721E-670A-42C4-A622-15C84B8F61ED}">
      <dgm:prSet/>
      <dgm:spPr/>
      <dgm:t>
        <a:bodyPr/>
        <a:lstStyle/>
        <a:p>
          <a:endParaRPr lang="en-US"/>
        </a:p>
      </dgm:t>
    </dgm:pt>
    <dgm:pt modelId="{465A9A8F-21B1-4D17-8833-FB251D7FD140}" type="sibTrans" cxnId="{0F24721E-670A-42C4-A622-15C84B8F61ED}">
      <dgm:prSet/>
      <dgm:spPr>
        <a:ln>
          <a:solidFill>
            <a:srgbClr val="D90D9F"/>
          </a:solidFill>
        </a:ln>
      </dgm:spPr>
      <dgm:t>
        <a:bodyPr/>
        <a:lstStyle/>
        <a:p>
          <a:endParaRPr lang="en-US"/>
        </a:p>
      </dgm:t>
    </dgm:pt>
    <dgm:pt modelId="{EC25E8DE-D85A-4F57-B282-D27251A74D09}">
      <dgm:prSet custT="1"/>
      <dgm:spPr>
        <a:solidFill>
          <a:srgbClr val="0070C0"/>
        </a:solidFill>
      </dgm:spPr>
      <dgm: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Post-assessment to review progress and identify new areas to work on </a:t>
          </a:r>
        </a:p>
      </dgm:t>
    </dgm:pt>
    <dgm:pt modelId="{E3179935-9EAC-439C-8898-6A414CC31192}" type="parTrans" cxnId="{8445FB3F-45DE-43B0-8771-19AD0B526E83}">
      <dgm:prSet/>
      <dgm:spPr/>
      <dgm:t>
        <a:bodyPr/>
        <a:lstStyle/>
        <a:p>
          <a:endParaRPr lang="en-US"/>
        </a:p>
      </dgm:t>
    </dgm:pt>
    <dgm:pt modelId="{5A701A2C-FB56-42A6-9531-71BC1F8D4DF8}" type="sibTrans" cxnId="{8445FB3F-45DE-43B0-8771-19AD0B526E83}">
      <dgm:prSet/>
      <dgm:spPr>
        <a:ln>
          <a:solidFill>
            <a:srgbClr val="D90D9F"/>
          </a:solidFill>
        </a:ln>
      </dgm:spPr>
      <dgm:t>
        <a:bodyPr/>
        <a:lstStyle/>
        <a:p>
          <a:endParaRPr lang="en-US"/>
        </a:p>
      </dgm:t>
    </dgm:pt>
    <dgm:pt modelId="{B112F154-3362-4747-8DDE-D1A618D2E778}">
      <dgm:prSet custT="1"/>
      <dgm:spPr>
        <a:solidFill>
          <a:srgbClr val="0070C0"/>
        </a:solidFill>
      </dgm:spPr>
      <dgm: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Each young person to receive an individual report which discussed progress made, targets for future work and recommendations for education settings. </a:t>
          </a:r>
        </a:p>
      </dgm:t>
    </dgm:pt>
    <dgm:pt modelId="{A93B2879-45AF-403E-ABF8-F2E3ACC5216D}" type="parTrans" cxnId="{D431C6BF-923D-419A-80FA-6831D092E97B}">
      <dgm:prSet/>
      <dgm:spPr/>
      <dgm:t>
        <a:bodyPr/>
        <a:lstStyle/>
        <a:p>
          <a:endParaRPr lang="en-US"/>
        </a:p>
      </dgm:t>
    </dgm:pt>
    <dgm:pt modelId="{3FA28948-494F-40B8-8FF0-47347F72CF1E}" type="sibTrans" cxnId="{D431C6BF-923D-419A-80FA-6831D092E97B}">
      <dgm:prSet/>
      <dgm:spPr/>
      <dgm:t>
        <a:bodyPr/>
        <a:lstStyle/>
        <a:p>
          <a:endParaRPr lang="en-US"/>
        </a:p>
      </dgm:t>
    </dgm:pt>
    <dgm:pt modelId="{A1E42A9A-43FC-4E61-BCEC-017E602519EE}">
      <dgm:prSet custT="1"/>
      <dgm:spPr>
        <a:solidFill>
          <a:srgbClr val="0070C0"/>
        </a:solidFill>
      </dgm:spPr>
      <dgm: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5 students identified that fits the criteria of CIC or CSW, high levels of CPOMS and at risk of exclusion</a:t>
          </a:r>
        </a:p>
      </dgm:t>
    </dgm:pt>
    <dgm:pt modelId="{02240C42-D945-48CE-87FF-80FD7487812D}" type="parTrans" cxnId="{EC020926-5253-4DA6-9A80-6428958ADDAF}">
      <dgm:prSet/>
      <dgm:spPr/>
      <dgm:t>
        <a:bodyPr/>
        <a:lstStyle/>
        <a:p>
          <a:endParaRPr lang="en-GB"/>
        </a:p>
      </dgm:t>
    </dgm:pt>
    <dgm:pt modelId="{4132509F-AD5F-473B-8764-F5736A30E319}" type="sibTrans" cxnId="{EC020926-5253-4DA6-9A80-6428958ADDAF}">
      <dgm:prSet/>
      <dgm:spPr>
        <a:ln>
          <a:solidFill>
            <a:srgbClr val="D90D9F"/>
          </a:solidFill>
        </a:ln>
      </dgm:spPr>
      <dgm:t>
        <a:bodyPr/>
        <a:lstStyle/>
        <a:p>
          <a:endParaRPr lang="en-GB"/>
        </a:p>
      </dgm:t>
    </dgm:pt>
    <dgm:pt modelId="{3F6A455E-A772-4E71-870C-978AE20777BB}" type="pres">
      <dgm:prSet presAssocID="{857CBFFA-B835-42F6-B14A-B8A08C5FD099}" presName="Name0" presStyleCnt="0">
        <dgm:presLayoutVars>
          <dgm:dir/>
          <dgm:resizeHandles val="exact"/>
        </dgm:presLayoutVars>
      </dgm:prSet>
      <dgm:spPr/>
    </dgm:pt>
    <dgm:pt modelId="{C2C62662-600C-4AB2-996E-A82011575361}" type="pres">
      <dgm:prSet presAssocID="{A1E42A9A-43FC-4E61-BCEC-017E602519EE}" presName="node" presStyleLbl="node1" presStyleIdx="0" presStyleCnt="7">
        <dgm:presLayoutVars>
          <dgm:bulletEnabled val="1"/>
        </dgm:presLayoutVars>
      </dgm:prSet>
      <dgm:spPr/>
    </dgm:pt>
    <dgm:pt modelId="{7853DAB7-65A1-4FF4-8719-CC81E9CC52E0}" type="pres">
      <dgm:prSet presAssocID="{4132509F-AD5F-473B-8764-F5736A30E319}" presName="sibTrans" presStyleLbl="sibTrans1D1" presStyleIdx="0" presStyleCnt="6"/>
      <dgm:spPr/>
    </dgm:pt>
    <dgm:pt modelId="{F06DF4C4-EFCD-43A6-8ADE-4D814E131606}" type="pres">
      <dgm:prSet presAssocID="{4132509F-AD5F-473B-8764-F5736A30E319}" presName="connectorText" presStyleLbl="sibTrans1D1" presStyleIdx="0" presStyleCnt="6"/>
      <dgm:spPr/>
    </dgm:pt>
    <dgm:pt modelId="{1558CD0B-825D-4187-ABB1-232705EEB848}" type="pres">
      <dgm:prSet presAssocID="{6AA81704-01EC-4028-A72D-2D8FDD98FED1}" presName="node" presStyleLbl="node1" presStyleIdx="1" presStyleCnt="7">
        <dgm:presLayoutVars>
          <dgm:bulletEnabled val="1"/>
        </dgm:presLayoutVars>
      </dgm:prSet>
      <dgm:spPr/>
    </dgm:pt>
    <dgm:pt modelId="{F207C5D2-48CE-4E16-982C-BC1A637BF216}" type="pres">
      <dgm:prSet presAssocID="{090F1A3F-E433-4698-902D-71F3F3E01F91}" presName="sibTrans" presStyleLbl="sibTrans1D1" presStyleIdx="1" presStyleCnt="6"/>
      <dgm:spPr/>
    </dgm:pt>
    <dgm:pt modelId="{B8C7D27D-7D39-43EB-B868-F33B7A5D4AB7}" type="pres">
      <dgm:prSet presAssocID="{090F1A3F-E433-4698-902D-71F3F3E01F91}" presName="connectorText" presStyleLbl="sibTrans1D1" presStyleIdx="1" presStyleCnt="6"/>
      <dgm:spPr/>
    </dgm:pt>
    <dgm:pt modelId="{B3EBBB04-E73E-4D96-85C0-AFC1391D3E8A}" type="pres">
      <dgm:prSet presAssocID="{6A2BE04F-B087-4141-883F-2B56B7836916}" presName="node" presStyleLbl="node1" presStyleIdx="2" presStyleCnt="7">
        <dgm:presLayoutVars>
          <dgm:bulletEnabled val="1"/>
        </dgm:presLayoutVars>
      </dgm:prSet>
      <dgm:spPr/>
    </dgm:pt>
    <dgm:pt modelId="{1BFEA39D-85B5-47A6-8260-D0131822BB9D}" type="pres">
      <dgm:prSet presAssocID="{26B4B659-8912-4486-9FF4-85DAA71F3AD2}" presName="sibTrans" presStyleLbl="sibTrans1D1" presStyleIdx="2" presStyleCnt="6"/>
      <dgm:spPr/>
    </dgm:pt>
    <dgm:pt modelId="{61A36E62-8DF2-4A52-99B4-3AD8134D089F}" type="pres">
      <dgm:prSet presAssocID="{26B4B659-8912-4486-9FF4-85DAA71F3AD2}" presName="connectorText" presStyleLbl="sibTrans1D1" presStyleIdx="2" presStyleCnt="6"/>
      <dgm:spPr/>
    </dgm:pt>
    <dgm:pt modelId="{A869D2D6-1CB8-4DE4-808E-9CDCE71682CA}" type="pres">
      <dgm:prSet presAssocID="{FB5FDC78-C366-4B65-9BCC-A2F1B16B784D}" presName="node" presStyleLbl="node1" presStyleIdx="3" presStyleCnt="7">
        <dgm:presLayoutVars>
          <dgm:bulletEnabled val="1"/>
        </dgm:presLayoutVars>
      </dgm:prSet>
      <dgm:spPr/>
    </dgm:pt>
    <dgm:pt modelId="{D6C08EB1-F40C-49AA-89D5-B86F799A84F3}" type="pres">
      <dgm:prSet presAssocID="{4D596AA8-0DBF-479B-ABC1-D4FD729A5C4E}" presName="sibTrans" presStyleLbl="sibTrans1D1" presStyleIdx="3" presStyleCnt="6"/>
      <dgm:spPr/>
    </dgm:pt>
    <dgm:pt modelId="{8550AAE7-505C-4BCA-A9A2-1FACDF2D661F}" type="pres">
      <dgm:prSet presAssocID="{4D596AA8-0DBF-479B-ABC1-D4FD729A5C4E}" presName="connectorText" presStyleLbl="sibTrans1D1" presStyleIdx="3" presStyleCnt="6"/>
      <dgm:spPr/>
    </dgm:pt>
    <dgm:pt modelId="{2DD9422A-F510-49E1-85FF-E35AAC794B62}" type="pres">
      <dgm:prSet presAssocID="{4A64C28B-4C87-452C-9B90-5D66CB19B5A1}" presName="node" presStyleLbl="node1" presStyleIdx="4" presStyleCnt="7">
        <dgm:presLayoutVars>
          <dgm:bulletEnabled val="1"/>
        </dgm:presLayoutVars>
      </dgm:prSet>
      <dgm:spPr/>
    </dgm:pt>
    <dgm:pt modelId="{A865AA84-08FA-4377-97C9-4CC4E73321AC}" type="pres">
      <dgm:prSet presAssocID="{465A9A8F-21B1-4D17-8833-FB251D7FD140}" presName="sibTrans" presStyleLbl="sibTrans1D1" presStyleIdx="4" presStyleCnt="6"/>
      <dgm:spPr/>
    </dgm:pt>
    <dgm:pt modelId="{46922518-7997-4490-843D-B34394D99B95}" type="pres">
      <dgm:prSet presAssocID="{465A9A8F-21B1-4D17-8833-FB251D7FD140}" presName="connectorText" presStyleLbl="sibTrans1D1" presStyleIdx="4" presStyleCnt="6"/>
      <dgm:spPr/>
    </dgm:pt>
    <dgm:pt modelId="{E2AEE526-B7B8-46BE-9357-4F81355C1E1C}" type="pres">
      <dgm:prSet presAssocID="{EC25E8DE-D85A-4F57-B282-D27251A74D09}" presName="node" presStyleLbl="node1" presStyleIdx="5" presStyleCnt="7">
        <dgm:presLayoutVars>
          <dgm:bulletEnabled val="1"/>
        </dgm:presLayoutVars>
      </dgm:prSet>
      <dgm:spPr/>
    </dgm:pt>
    <dgm:pt modelId="{BBBB1B64-DA0F-4532-B85B-31974B2FF6E7}" type="pres">
      <dgm:prSet presAssocID="{5A701A2C-FB56-42A6-9531-71BC1F8D4DF8}" presName="sibTrans" presStyleLbl="sibTrans1D1" presStyleIdx="5" presStyleCnt="6"/>
      <dgm:spPr/>
    </dgm:pt>
    <dgm:pt modelId="{48A882A6-ED43-495A-8F04-EE283CCD3CA7}" type="pres">
      <dgm:prSet presAssocID="{5A701A2C-FB56-42A6-9531-71BC1F8D4DF8}" presName="connectorText" presStyleLbl="sibTrans1D1" presStyleIdx="5" presStyleCnt="6"/>
      <dgm:spPr/>
    </dgm:pt>
    <dgm:pt modelId="{FF616B4E-BE02-40DE-AD33-DD1E833C1BB6}" type="pres">
      <dgm:prSet presAssocID="{B112F154-3362-4747-8DDE-D1A618D2E778}" presName="node" presStyleLbl="node1" presStyleIdx="6" presStyleCnt="7">
        <dgm:presLayoutVars>
          <dgm:bulletEnabled val="1"/>
        </dgm:presLayoutVars>
      </dgm:prSet>
      <dgm:spPr/>
    </dgm:pt>
  </dgm:ptLst>
  <dgm:cxnLst>
    <dgm:cxn modelId="{7B9DC100-319A-4B94-B2EA-504EF9427E10}" type="presOf" srcId="{465A9A8F-21B1-4D17-8833-FB251D7FD140}" destId="{46922518-7997-4490-843D-B34394D99B95}" srcOrd="1" destOrd="0" presId="urn:microsoft.com/office/officeart/2016/7/layout/RepeatingBendingProcessNew"/>
    <dgm:cxn modelId="{B6CC4D0A-2BB8-4B6E-AA76-5E444596C431}" type="presOf" srcId="{A1E42A9A-43FC-4E61-BCEC-017E602519EE}" destId="{C2C62662-600C-4AB2-996E-A82011575361}" srcOrd="0" destOrd="0" presId="urn:microsoft.com/office/officeart/2016/7/layout/RepeatingBendingProcessNew"/>
    <dgm:cxn modelId="{96556313-0360-49FD-AC71-AEBE7D3A3C53}" type="presOf" srcId="{4132509F-AD5F-473B-8764-F5736A30E319}" destId="{7853DAB7-65A1-4FF4-8719-CC81E9CC52E0}" srcOrd="0" destOrd="0" presId="urn:microsoft.com/office/officeart/2016/7/layout/RepeatingBendingProcessNew"/>
    <dgm:cxn modelId="{0F24721E-670A-42C4-A622-15C84B8F61ED}" srcId="{857CBFFA-B835-42F6-B14A-B8A08C5FD099}" destId="{4A64C28B-4C87-452C-9B90-5D66CB19B5A1}" srcOrd="4" destOrd="0" parTransId="{9A638A00-6EFF-47E2-A653-CBD07C8E432A}" sibTransId="{465A9A8F-21B1-4D17-8833-FB251D7FD140}"/>
    <dgm:cxn modelId="{EC020926-5253-4DA6-9A80-6428958ADDAF}" srcId="{857CBFFA-B835-42F6-B14A-B8A08C5FD099}" destId="{A1E42A9A-43FC-4E61-BCEC-017E602519EE}" srcOrd="0" destOrd="0" parTransId="{02240C42-D945-48CE-87FF-80FD7487812D}" sibTransId="{4132509F-AD5F-473B-8764-F5736A30E319}"/>
    <dgm:cxn modelId="{402A1D2F-8A6B-4117-8F91-9B27ADCC0706}" type="presOf" srcId="{26B4B659-8912-4486-9FF4-85DAA71F3AD2}" destId="{61A36E62-8DF2-4A52-99B4-3AD8134D089F}" srcOrd="1" destOrd="0" presId="urn:microsoft.com/office/officeart/2016/7/layout/RepeatingBendingProcessNew"/>
    <dgm:cxn modelId="{AA57B530-1AA3-407A-818A-0C7DC9CA4015}" type="presOf" srcId="{FB5FDC78-C366-4B65-9BCC-A2F1B16B784D}" destId="{A869D2D6-1CB8-4DE4-808E-9CDCE71682CA}" srcOrd="0" destOrd="0" presId="urn:microsoft.com/office/officeart/2016/7/layout/RepeatingBendingProcessNew"/>
    <dgm:cxn modelId="{8445FB3F-45DE-43B0-8771-19AD0B526E83}" srcId="{857CBFFA-B835-42F6-B14A-B8A08C5FD099}" destId="{EC25E8DE-D85A-4F57-B282-D27251A74D09}" srcOrd="5" destOrd="0" parTransId="{E3179935-9EAC-439C-8898-6A414CC31192}" sibTransId="{5A701A2C-FB56-42A6-9531-71BC1F8D4DF8}"/>
    <dgm:cxn modelId="{7BA9F540-AEEF-438E-8A35-643E8667B94D}" type="presOf" srcId="{EC25E8DE-D85A-4F57-B282-D27251A74D09}" destId="{E2AEE526-B7B8-46BE-9357-4F81355C1E1C}" srcOrd="0" destOrd="0" presId="urn:microsoft.com/office/officeart/2016/7/layout/RepeatingBendingProcessNew"/>
    <dgm:cxn modelId="{51A44047-4E98-411C-B7ED-0758F57D8AC5}" srcId="{857CBFFA-B835-42F6-B14A-B8A08C5FD099}" destId="{6A2BE04F-B087-4141-883F-2B56B7836916}" srcOrd="2" destOrd="0" parTransId="{245C446C-57C4-430D-9D20-A73171C4EAAA}" sibTransId="{26B4B659-8912-4486-9FF4-85DAA71F3AD2}"/>
    <dgm:cxn modelId="{09339748-D684-44B1-8692-475204C598AE}" type="presOf" srcId="{B112F154-3362-4747-8DDE-D1A618D2E778}" destId="{FF616B4E-BE02-40DE-AD33-DD1E833C1BB6}" srcOrd="0" destOrd="0" presId="urn:microsoft.com/office/officeart/2016/7/layout/RepeatingBendingProcessNew"/>
    <dgm:cxn modelId="{C5162E51-348B-4A4F-B180-A8A13A765D0B}" type="presOf" srcId="{090F1A3F-E433-4698-902D-71F3F3E01F91}" destId="{B8C7D27D-7D39-43EB-B868-F33B7A5D4AB7}" srcOrd="1" destOrd="0" presId="urn:microsoft.com/office/officeart/2016/7/layout/RepeatingBendingProcessNew"/>
    <dgm:cxn modelId="{0876BF51-720A-4FEF-866B-72CFF17DC634}" type="presOf" srcId="{26B4B659-8912-4486-9FF4-85DAA71F3AD2}" destId="{1BFEA39D-85B5-47A6-8260-D0131822BB9D}" srcOrd="0" destOrd="0" presId="urn:microsoft.com/office/officeart/2016/7/layout/RepeatingBendingProcessNew"/>
    <dgm:cxn modelId="{D34AFF52-3070-4563-864C-D04CFF7FAAD4}" type="presOf" srcId="{4D596AA8-0DBF-479B-ABC1-D4FD729A5C4E}" destId="{D6C08EB1-F40C-49AA-89D5-B86F799A84F3}" srcOrd="0" destOrd="0" presId="urn:microsoft.com/office/officeart/2016/7/layout/RepeatingBendingProcessNew"/>
    <dgm:cxn modelId="{581ED373-5832-46D0-85C3-008834B51691}" type="presOf" srcId="{6A2BE04F-B087-4141-883F-2B56B7836916}" destId="{B3EBBB04-E73E-4D96-85C0-AFC1391D3E8A}" srcOrd="0" destOrd="0" presId="urn:microsoft.com/office/officeart/2016/7/layout/RepeatingBendingProcessNew"/>
    <dgm:cxn modelId="{D1451656-1260-4240-92B6-8A9DD1E8E613}" type="presOf" srcId="{4132509F-AD5F-473B-8764-F5736A30E319}" destId="{F06DF4C4-EFCD-43A6-8ADE-4D814E131606}" srcOrd="1" destOrd="0" presId="urn:microsoft.com/office/officeart/2016/7/layout/RepeatingBendingProcessNew"/>
    <dgm:cxn modelId="{B21F2076-9FCC-4E4C-AD7A-FECFD4A32196}" type="presOf" srcId="{5A701A2C-FB56-42A6-9531-71BC1F8D4DF8}" destId="{48A882A6-ED43-495A-8F04-EE283CCD3CA7}" srcOrd="1" destOrd="0" presId="urn:microsoft.com/office/officeart/2016/7/layout/RepeatingBendingProcessNew"/>
    <dgm:cxn modelId="{305B857A-3B8A-4DC7-9D61-223B42312384}" type="presOf" srcId="{4A64C28B-4C87-452C-9B90-5D66CB19B5A1}" destId="{2DD9422A-F510-49E1-85FF-E35AAC794B62}" srcOrd="0" destOrd="0" presId="urn:microsoft.com/office/officeart/2016/7/layout/RepeatingBendingProcessNew"/>
    <dgm:cxn modelId="{5EECD299-235D-4BFF-AC32-696FFFE52AAE}" type="presOf" srcId="{090F1A3F-E433-4698-902D-71F3F3E01F91}" destId="{F207C5D2-48CE-4E16-982C-BC1A637BF216}" srcOrd="0" destOrd="0" presId="urn:microsoft.com/office/officeart/2016/7/layout/RepeatingBendingProcessNew"/>
    <dgm:cxn modelId="{5EB5A8A6-13CB-4381-98EF-93256026D49E}" type="presOf" srcId="{5A701A2C-FB56-42A6-9531-71BC1F8D4DF8}" destId="{BBBB1B64-DA0F-4532-B85B-31974B2FF6E7}" srcOrd="0" destOrd="0" presId="urn:microsoft.com/office/officeart/2016/7/layout/RepeatingBendingProcessNew"/>
    <dgm:cxn modelId="{A960EFAE-6C1F-4CD9-ADD7-D2B4449B0D41}" type="presOf" srcId="{4D596AA8-0DBF-479B-ABC1-D4FD729A5C4E}" destId="{8550AAE7-505C-4BCA-A9A2-1FACDF2D661F}" srcOrd="1" destOrd="0" presId="urn:microsoft.com/office/officeart/2016/7/layout/RepeatingBendingProcessNew"/>
    <dgm:cxn modelId="{D431C6BF-923D-419A-80FA-6831D092E97B}" srcId="{857CBFFA-B835-42F6-B14A-B8A08C5FD099}" destId="{B112F154-3362-4747-8DDE-D1A618D2E778}" srcOrd="6" destOrd="0" parTransId="{A93B2879-45AF-403E-ABF8-F2E3ACC5216D}" sibTransId="{3FA28948-494F-40B8-8FF0-47347F72CF1E}"/>
    <dgm:cxn modelId="{419E58C9-3E75-4E31-A0EC-9107703041E5}" srcId="{857CBFFA-B835-42F6-B14A-B8A08C5FD099}" destId="{FB5FDC78-C366-4B65-9BCC-A2F1B16B784D}" srcOrd="3" destOrd="0" parTransId="{F0B7374C-279A-4209-B611-E1466A97E5D0}" sibTransId="{4D596AA8-0DBF-479B-ABC1-D4FD729A5C4E}"/>
    <dgm:cxn modelId="{3A38BBCA-0C3F-4181-82F6-B261F1CAFA52}" srcId="{857CBFFA-B835-42F6-B14A-B8A08C5FD099}" destId="{6AA81704-01EC-4028-A72D-2D8FDD98FED1}" srcOrd="1" destOrd="0" parTransId="{4BD5A353-3D72-43B1-9A92-ADB6B01007A7}" sibTransId="{090F1A3F-E433-4698-902D-71F3F3E01F91}"/>
    <dgm:cxn modelId="{0D8517D3-81EA-4AA2-8857-77DF7D964342}" type="presOf" srcId="{857CBFFA-B835-42F6-B14A-B8A08C5FD099}" destId="{3F6A455E-A772-4E71-870C-978AE20777BB}" srcOrd="0" destOrd="0" presId="urn:microsoft.com/office/officeart/2016/7/layout/RepeatingBendingProcessNew"/>
    <dgm:cxn modelId="{00B57CFC-9B59-4501-9B10-828F7D314BA9}" type="presOf" srcId="{6AA81704-01EC-4028-A72D-2D8FDD98FED1}" destId="{1558CD0B-825D-4187-ABB1-232705EEB848}" srcOrd="0" destOrd="0" presId="urn:microsoft.com/office/officeart/2016/7/layout/RepeatingBendingProcessNew"/>
    <dgm:cxn modelId="{DDB038FD-32CD-4A02-90D1-E83DE4A83AD7}" type="presOf" srcId="{465A9A8F-21B1-4D17-8833-FB251D7FD140}" destId="{A865AA84-08FA-4377-97C9-4CC4E73321AC}" srcOrd="0" destOrd="0" presId="urn:microsoft.com/office/officeart/2016/7/layout/RepeatingBendingProcessNew"/>
    <dgm:cxn modelId="{C9C75425-F1ED-495B-92EB-A47367DD6058}" type="presParOf" srcId="{3F6A455E-A772-4E71-870C-978AE20777BB}" destId="{C2C62662-600C-4AB2-996E-A82011575361}" srcOrd="0" destOrd="0" presId="urn:microsoft.com/office/officeart/2016/7/layout/RepeatingBendingProcessNew"/>
    <dgm:cxn modelId="{DDEAC6CD-BB2D-4CB3-B075-76EC77A1698F}" type="presParOf" srcId="{3F6A455E-A772-4E71-870C-978AE20777BB}" destId="{7853DAB7-65A1-4FF4-8719-CC81E9CC52E0}" srcOrd="1" destOrd="0" presId="urn:microsoft.com/office/officeart/2016/7/layout/RepeatingBendingProcessNew"/>
    <dgm:cxn modelId="{8EA65CCD-1A9F-4D88-A80F-65F75AD20BDE}" type="presParOf" srcId="{7853DAB7-65A1-4FF4-8719-CC81E9CC52E0}" destId="{F06DF4C4-EFCD-43A6-8ADE-4D814E131606}" srcOrd="0" destOrd="0" presId="urn:microsoft.com/office/officeart/2016/7/layout/RepeatingBendingProcessNew"/>
    <dgm:cxn modelId="{D3B3C6D2-ACF1-4CB4-A285-395C04DBDE9E}" type="presParOf" srcId="{3F6A455E-A772-4E71-870C-978AE20777BB}" destId="{1558CD0B-825D-4187-ABB1-232705EEB848}" srcOrd="2" destOrd="0" presId="urn:microsoft.com/office/officeart/2016/7/layout/RepeatingBendingProcessNew"/>
    <dgm:cxn modelId="{A47E1E74-02FC-4DAE-A83E-42126E161075}" type="presParOf" srcId="{3F6A455E-A772-4E71-870C-978AE20777BB}" destId="{F207C5D2-48CE-4E16-982C-BC1A637BF216}" srcOrd="3" destOrd="0" presId="urn:microsoft.com/office/officeart/2016/7/layout/RepeatingBendingProcessNew"/>
    <dgm:cxn modelId="{D959C3EE-DA5B-4BAD-B664-1C57010D512A}" type="presParOf" srcId="{F207C5D2-48CE-4E16-982C-BC1A637BF216}" destId="{B8C7D27D-7D39-43EB-B868-F33B7A5D4AB7}" srcOrd="0" destOrd="0" presId="urn:microsoft.com/office/officeart/2016/7/layout/RepeatingBendingProcessNew"/>
    <dgm:cxn modelId="{2469128A-EA72-4723-B735-6AF71DCBA83C}" type="presParOf" srcId="{3F6A455E-A772-4E71-870C-978AE20777BB}" destId="{B3EBBB04-E73E-4D96-85C0-AFC1391D3E8A}" srcOrd="4" destOrd="0" presId="urn:microsoft.com/office/officeart/2016/7/layout/RepeatingBendingProcessNew"/>
    <dgm:cxn modelId="{3FEEF849-D11F-4F6C-9A5E-EB6BB99B103A}" type="presParOf" srcId="{3F6A455E-A772-4E71-870C-978AE20777BB}" destId="{1BFEA39D-85B5-47A6-8260-D0131822BB9D}" srcOrd="5" destOrd="0" presId="urn:microsoft.com/office/officeart/2016/7/layout/RepeatingBendingProcessNew"/>
    <dgm:cxn modelId="{C6F415BF-3BA2-40D6-9ABA-E4F4A696B576}" type="presParOf" srcId="{1BFEA39D-85B5-47A6-8260-D0131822BB9D}" destId="{61A36E62-8DF2-4A52-99B4-3AD8134D089F}" srcOrd="0" destOrd="0" presId="urn:microsoft.com/office/officeart/2016/7/layout/RepeatingBendingProcessNew"/>
    <dgm:cxn modelId="{B70813C7-A238-4C1B-A629-C3328C8DE4D1}" type="presParOf" srcId="{3F6A455E-A772-4E71-870C-978AE20777BB}" destId="{A869D2D6-1CB8-4DE4-808E-9CDCE71682CA}" srcOrd="6" destOrd="0" presId="urn:microsoft.com/office/officeart/2016/7/layout/RepeatingBendingProcessNew"/>
    <dgm:cxn modelId="{4ED4153E-7DCE-411B-A75C-0EB6936715A2}" type="presParOf" srcId="{3F6A455E-A772-4E71-870C-978AE20777BB}" destId="{D6C08EB1-F40C-49AA-89D5-B86F799A84F3}" srcOrd="7" destOrd="0" presId="urn:microsoft.com/office/officeart/2016/7/layout/RepeatingBendingProcessNew"/>
    <dgm:cxn modelId="{B113701A-72CA-4EF1-BA40-ECCCDD446CC4}" type="presParOf" srcId="{D6C08EB1-F40C-49AA-89D5-B86F799A84F3}" destId="{8550AAE7-505C-4BCA-A9A2-1FACDF2D661F}" srcOrd="0" destOrd="0" presId="urn:microsoft.com/office/officeart/2016/7/layout/RepeatingBendingProcessNew"/>
    <dgm:cxn modelId="{948A2301-CF92-475C-A072-993D66625F28}" type="presParOf" srcId="{3F6A455E-A772-4E71-870C-978AE20777BB}" destId="{2DD9422A-F510-49E1-85FF-E35AAC794B62}" srcOrd="8" destOrd="0" presId="urn:microsoft.com/office/officeart/2016/7/layout/RepeatingBendingProcessNew"/>
    <dgm:cxn modelId="{BD059294-DFD9-4AB3-BE50-290FE3D5B93C}" type="presParOf" srcId="{3F6A455E-A772-4E71-870C-978AE20777BB}" destId="{A865AA84-08FA-4377-97C9-4CC4E73321AC}" srcOrd="9" destOrd="0" presId="urn:microsoft.com/office/officeart/2016/7/layout/RepeatingBendingProcessNew"/>
    <dgm:cxn modelId="{94B9F0ED-CB91-489E-8168-267E1A53D59D}" type="presParOf" srcId="{A865AA84-08FA-4377-97C9-4CC4E73321AC}" destId="{46922518-7997-4490-843D-B34394D99B95}" srcOrd="0" destOrd="0" presId="urn:microsoft.com/office/officeart/2016/7/layout/RepeatingBendingProcessNew"/>
    <dgm:cxn modelId="{80BB248E-5E8B-4FAD-994A-D2357C80F6F4}" type="presParOf" srcId="{3F6A455E-A772-4E71-870C-978AE20777BB}" destId="{E2AEE526-B7B8-46BE-9357-4F81355C1E1C}" srcOrd="10" destOrd="0" presId="urn:microsoft.com/office/officeart/2016/7/layout/RepeatingBendingProcessNew"/>
    <dgm:cxn modelId="{96E55523-6222-4622-9EE4-CC8ACC235CDF}" type="presParOf" srcId="{3F6A455E-A772-4E71-870C-978AE20777BB}" destId="{BBBB1B64-DA0F-4532-B85B-31974B2FF6E7}" srcOrd="11" destOrd="0" presId="urn:microsoft.com/office/officeart/2016/7/layout/RepeatingBendingProcessNew"/>
    <dgm:cxn modelId="{2F94D69B-76D1-44BA-A987-0B3822763339}" type="presParOf" srcId="{BBBB1B64-DA0F-4532-B85B-31974B2FF6E7}" destId="{48A882A6-ED43-495A-8F04-EE283CCD3CA7}" srcOrd="0" destOrd="0" presId="urn:microsoft.com/office/officeart/2016/7/layout/RepeatingBendingProcessNew"/>
    <dgm:cxn modelId="{A0E97A6B-552D-4682-BC62-44941FD31451}" type="presParOf" srcId="{3F6A455E-A772-4E71-870C-978AE20777BB}" destId="{FF616B4E-BE02-40DE-AD33-DD1E833C1BB6}" srcOrd="12"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5AC056-1023-4CE1-983B-6E8544F85B4A}"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7547209A-B1F3-48FA-B55A-CCCFE73BD4CF}">
      <dgm:prSet/>
      <dgm:spPr/>
      <dgm:t>
        <a:bodyPr/>
        <a:lstStyle/>
        <a:p>
          <a:r>
            <a:rPr lang="en-GB"/>
            <a:t>What to do when things don’t make sense (understanding language)</a:t>
          </a:r>
          <a:endParaRPr lang="en-US"/>
        </a:p>
      </dgm:t>
    </dgm:pt>
    <dgm:pt modelId="{0F680B91-D268-4587-807D-D3F3A85852CB}" type="parTrans" cxnId="{EAA612EC-FBC1-4E78-89D2-98D75F648BF1}">
      <dgm:prSet/>
      <dgm:spPr/>
      <dgm:t>
        <a:bodyPr/>
        <a:lstStyle/>
        <a:p>
          <a:endParaRPr lang="en-US"/>
        </a:p>
      </dgm:t>
    </dgm:pt>
    <dgm:pt modelId="{32B04478-AB62-4129-8453-F5ECEA8785BE}" type="sibTrans" cxnId="{EAA612EC-FBC1-4E78-89D2-98D75F648BF1}">
      <dgm:prSet/>
      <dgm:spPr/>
      <dgm:t>
        <a:bodyPr/>
        <a:lstStyle/>
        <a:p>
          <a:endParaRPr lang="en-US"/>
        </a:p>
      </dgm:t>
    </dgm:pt>
    <dgm:pt modelId="{748FFEA9-F16D-4C3B-82F8-9B96FD65D01C}">
      <dgm:prSet/>
      <dgm:spPr/>
      <dgm:t>
        <a:bodyPr/>
        <a:lstStyle/>
        <a:p>
          <a:r>
            <a:rPr lang="en-GB" dirty="0"/>
            <a:t>Saying when you don’t understand (comprehension monitoring)</a:t>
          </a:r>
          <a:endParaRPr lang="en-US" dirty="0"/>
        </a:p>
      </dgm:t>
    </dgm:pt>
    <dgm:pt modelId="{9EE95869-9B78-4A43-8640-E92700AD59F4}" type="parTrans" cxnId="{568B08F3-2896-42E4-AF6D-5790247BD57C}">
      <dgm:prSet/>
      <dgm:spPr/>
      <dgm:t>
        <a:bodyPr/>
        <a:lstStyle/>
        <a:p>
          <a:endParaRPr lang="en-US"/>
        </a:p>
      </dgm:t>
    </dgm:pt>
    <dgm:pt modelId="{3E787C88-66C4-4A24-B5AA-F973AC51FB85}" type="sibTrans" cxnId="{568B08F3-2896-42E4-AF6D-5790247BD57C}">
      <dgm:prSet/>
      <dgm:spPr/>
      <dgm:t>
        <a:bodyPr/>
        <a:lstStyle/>
        <a:p>
          <a:endParaRPr lang="en-US"/>
        </a:p>
      </dgm:t>
    </dgm:pt>
    <dgm:pt modelId="{CB2F7A10-BFDA-4360-BEE4-B269D54C6497}">
      <dgm:prSet/>
      <dgm:spPr/>
      <dgm:t>
        <a:bodyPr/>
        <a:lstStyle/>
        <a:p>
          <a:r>
            <a:rPr lang="en-GB"/>
            <a:t>Understanding words (vocabulary)</a:t>
          </a:r>
          <a:endParaRPr lang="en-US"/>
        </a:p>
      </dgm:t>
    </dgm:pt>
    <dgm:pt modelId="{1FEDBB4E-35AB-46F1-8DFB-04970BAF542C}" type="parTrans" cxnId="{9BBBFC2D-4E48-4E72-BBE5-D6C6AA848836}">
      <dgm:prSet/>
      <dgm:spPr/>
      <dgm:t>
        <a:bodyPr/>
        <a:lstStyle/>
        <a:p>
          <a:endParaRPr lang="en-US"/>
        </a:p>
      </dgm:t>
    </dgm:pt>
    <dgm:pt modelId="{BF9A5ED3-E8C8-49A9-81D4-502D0AA37B41}" type="sibTrans" cxnId="{9BBBFC2D-4E48-4E72-BBE5-D6C6AA848836}">
      <dgm:prSet/>
      <dgm:spPr/>
      <dgm:t>
        <a:bodyPr/>
        <a:lstStyle/>
        <a:p>
          <a:endParaRPr lang="en-US"/>
        </a:p>
      </dgm:t>
    </dgm:pt>
    <dgm:pt modelId="{7F2C7A13-015D-461E-9EB2-4AD3EFB51379}">
      <dgm:prSet/>
      <dgm:spPr/>
      <dgm:t>
        <a:bodyPr/>
        <a:lstStyle/>
        <a:p>
          <a:r>
            <a:rPr lang="en-GB"/>
            <a:t>When people don’t say what they mean (figurative language)</a:t>
          </a:r>
          <a:endParaRPr lang="en-US"/>
        </a:p>
      </dgm:t>
    </dgm:pt>
    <dgm:pt modelId="{83AC5ED1-92E9-49C0-8531-A203FDB998F1}" type="parTrans" cxnId="{2C2CD21B-104B-4C46-B381-D7FD6F70377A}">
      <dgm:prSet/>
      <dgm:spPr/>
      <dgm:t>
        <a:bodyPr/>
        <a:lstStyle/>
        <a:p>
          <a:endParaRPr lang="en-US"/>
        </a:p>
      </dgm:t>
    </dgm:pt>
    <dgm:pt modelId="{B9E1748A-3332-4514-B08B-BA440EAF2D99}" type="sibTrans" cxnId="{2C2CD21B-104B-4C46-B381-D7FD6F70377A}">
      <dgm:prSet/>
      <dgm:spPr/>
      <dgm:t>
        <a:bodyPr/>
        <a:lstStyle/>
        <a:p>
          <a:endParaRPr lang="en-US"/>
        </a:p>
      </dgm:t>
    </dgm:pt>
    <dgm:pt modelId="{84B9C9C6-1AC0-405C-BF6F-574349DC5B06}">
      <dgm:prSet/>
      <dgm:spPr/>
      <dgm:t>
        <a:bodyPr/>
        <a:lstStyle/>
        <a:p>
          <a:r>
            <a:rPr lang="en-GB"/>
            <a:t>Talking about feelings (emotional literacy)</a:t>
          </a:r>
          <a:endParaRPr lang="en-US"/>
        </a:p>
      </dgm:t>
    </dgm:pt>
    <dgm:pt modelId="{C2C4A294-DD90-4F4F-802F-E87E37CC7D7F}" type="parTrans" cxnId="{132518D7-54E7-4CC7-9BCC-CD12EC9EEFF5}">
      <dgm:prSet/>
      <dgm:spPr/>
      <dgm:t>
        <a:bodyPr/>
        <a:lstStyle/>
        <a:p>
          <a:endParaRPr lang="en-US"/>
        </a:p>
      </dgm:t>
    </dgm:pt>
    <dgm:pt modelId="{B97948C3-D1CE-4375-9512-AF7CEE106931}" type="sibTrans" cxnId="{132518D7-54E7-4CC7-9BCC-CD12EC9EEFF5}">
      <dgm:prSet/>
      <dgm:spPr/>
      <dgm:t>
        <a:bodyPr/>
        <a:lstStyle/>
        <a:p>
          <a:endParaRPr lang="en-US"/>
        </a:p>
      </dgm:t>
    </dgm:pt>
    <dgm:pt modelId="{2EF480A6-7C8E-46F8-8635-A39EA283034D}">
      <dgm:prSet/>
      <dgm:spPr/>
      <dgm:t>
        <a:bodyPr/>
        <a:lstStyle/>
        <a:p>
          <a:r>
            <a:rPr lang="en-GB" dirty="0"/>
            <a:t>What’s that feeling called (naming emotions) </a:t>
          </a:r>
          <a:endParaRPr lang="en-US" dirty="0"/>
        </a:p>
      </dgm:t>
    </dgm:pt>
    <dgm:pt modelId="{6B8FA5DB-26FA-4DA7-98CF-B5F26139193D}" type="parTrans" cxnId="{30D1B3CF-FB34-4479-8512-59D5B6DBDA51}">
      <dgm:prSet/>
      <dgm:spPr/>
      <dgm:t>
        <a:bodyPr/>
        <a:lstStyle/>
        <a:p>
          <a:endParaRPr lang="en-US"/>
        </a:p>
      </dgm:t>
    </dgm:pt>
    <dgm:pt modelId="{DE25451C-E3B6-4ACD-895A-5C2B91CCB6B6}" type="sibTrans" cxnId="{30D1B3CF-FB34-4479-8512-59D5B6DBDA51}">
      <dgm:prSet/>
      <dgm:spPr/>
      <dgm:t>
        <a:bodyPr/>
        <a:lstStyle/>
        <a:p>
          <a:endParaRPr lang="en-US"/>
        </a:p>
      </dgm:t>
    </dgm:pt>
    <dgm:pt modelId="{327E4DFF-22CF-410A-AAF4-C08275DE36DA}">
      <dgm:prSet/>
      <dgm:spPr/>
      <dgm:t>
        <a:bodyPr/>
        <a:lstStyle/>
        <a:p>
          <a:r>
            <a:rPr lang="en-GB"/>
            <a:t>Dealing with feelings (emotional regulation) </a:t>
          </a:r>
          <a:endParaRPr lang="en-US"/>
        </a:p>
      </dgm:t>
    </dgm:pt>
    <dgm:pt modelId="{C5E37178-7426-42D0-8E35-29AE5C2D942F}" type="parTrans" cxnId="{F757226F-7643-4E90-97DF-E74A2D492122}">
      <dgm:prSet/>
      <dgm:spPr/>
      <dgm:t>
        <a:bodyPr/>
        <a:lstStyle/>
        <a:p>
          <a:endParaRPr lang="en-US"/>
        </a:p>
      </dgm:t>
    </dgm:pt>
    <dgm:pt modelId="{626D4637-E75B-41D0-9ACA-8C8C09676436}" type="sibTrans" cxnId="{F757226F-7643-4E90-97DF-E74A2D492122}">
      <dgm:prSet/>
      <dgm:spPr/>
      <dgm:t>
        <a:bodyPr/>
        <a:lstStyle/>
        <a:p>
          <a:endParaRPr lang="en-US"/>
        </a:p>
      </dgm:t>
    </dgm:pt>
    <dgm:pt modelId="{598F1D63-0B74-4A8E-AA59-99437A9B7508}">
      <dgm:prSet/>
      <dgm:spPr/>
      <dgm:t>
        <a:bodyPr/>
        <a:lstStyle/>
        <a:p>
          <a:r>
            <a:rPr lang="en-GB"/>
            <a:t>Finding clues and explaining thinking (inferencing and verbal reasoning)</a:t>
          </a:r>
          <a:endParaRPr lang="en-US"/>
        </a:p>
      </dgm:t>
    </dgm:pt>
    <dgm:pt modelId="{42DDD464-2EBA-44FC-9EE4-538F5B3B2CC5}" type="parTrans" cxnId="{2C1F2D40-7641-4649-9CFC-DBD54CE0B55B}">
      <dgm:prSet/>
      <dgm:spPr/>
      <dgm:t>
        <a:bodyPr/>
        <a:lstStyle/>
        <a:p>
          <a:endParaRPr lang="en-US"/>
        </a:p>
      </dgm:t>
    </dgm:pt>
    <dgm:pt modelId="{DADD4FD7-E4AC-4B9B-A133-F36454111B9E}" type="sibTrans" cxnId="{2C1F2D40-7641-4649-9CFC-DBD54CE0B55B}">
      <dgm:prSet/>
      <dgm:spPr/>
      <dgm:t>
        <a:bodyPr/>
        <a:lstStyle/>
        <a:p>
          <a:endParaRPr lang="en-US"/>
        </a:p>
      </dgm:t>
    </dgm:pt>
    <dgm:pt modelId="{26046286-F54C-4D8C-AFC7-A716E97D2793}">
      <dgm:prSet/>
      <dgm:spPr/>
      <dgm:t>
        <a:bodyPr/>
        <a:lstStyle/>
        <a:p>
          <a:r>
            <a:rPr lang="en-GB"/>
            <a:t>The story (narrative) </a:t>
          </a:r>
          <a:endParaRPr lang="en-US"/>
        </a:p>
      </dgm:t>
    </dgm:pt>
    <dgm:pt modelId="{EB4F1BEB-49F1-4668-930B-FA7FDE72B7E0}" type="parTrans" cxnId="{323C949C-4814-4F62-BE2E-52B7E21D04F2}">
      <dgm:prSet/>
      <dgm:spPr/>
      <dgm:t>
        <a:bodyPr/>
        <a:lstStyle/>
        <a:p>
          <a:endParaRPr lang="en-US"/>
        </a:p>
      </dgm:t>
    </dgm:pt>
    <dgm:pt modelId="{7DEA6BA2-BD93-4E9A-BB37-4C1966A627F3}" type="sibTrans" cxnId="{323C949C-4814-4F62-BE2E-52B7E21D04F2}">
      <dgm:prSet/>
      <dgm:spPr/>
      <dgm:t>
        <a:bodyPr/>
        <a:lstStyle/>
        <a:p>
          <a:endParaRPr lang="en-US"/>
        </a:p>
      </dgm:t>
    </dgm:pt>
    <dgm:pt modelId="{DC8A014F-5295-4530-902F-D201A8C833DE}">
      <dgm:prSet/>
      <dgm:spPr/>
      <dgm:t>
        <a:bodyPr/>
        <a:lstStyle/>
        <a:p>
          <a:r>
            <a:rPr lang="en-GB"/>
            <a:t>Bringing it all together and solving people problems</a:t>
          </a:r>
          <a:endParaRPr lang="en-US"/>
        </a:p>
      </dgm:t>
    </dgm:pt>
    <dgm:pt modelId="{DF431CDE-01C7-4455-8008-36E5B1FE4522}" type="parTrans" cxnId="{06DE9FA8-2584-4468-BF98-9F0F05D4F94F}">
      <dgm:prSet/>
      <dgm:spPr/>
      <dgm:t>
        <a:bodyPr/>
        <a:lstStyle/>
        <a:p>
          <a:endParaRPr lang="en-US"/>
        </a:p>
      </dgm:t>
    </dgm:pt>
    <dgm:pt modelId="{D3B6BB2F-242F-459A-845A-3FCC6D00348F}" type="sibTrans" cxnId="{06DE9FA8-2584-4468-BF98-9F0F05D4F94F}">
      <dgm:prSet/>
      <dgm:spPr/>
      <dgm:t>
        <a:bodyPr/>
        <a:lstStyle/>
        <a:p>
          <a:endParaRPr lang="en-US"/>
        </a:p>
      </dgm:t>
    </dgm:pt>
    <dgm:pt modelId="{B35142C7-CEF7-4521-9BE2-5FD8AECD6EA3}" type="pres">
      <dgm:prSet presAssocID="{365AC056-1023-4CE1-983B-6E8544F85B4A}" presName="diagram" presStyleCnt="0">
        <dgm:presLayoutVars>
          <dgm:dir/>
          <dgm:resizeHandles val="exact"/>
        </dgm:presLayoutVars>
      </dgm:prSet>
      <dgm:spPr/>
    </dgm:pt>
    <dgm:pt modelId="{00E93247-5947-4075-9D8F-3655113339D7}" type="pres">
      <dgm:prSet presAssocID="{7547209A-B1F3-48FA-B55A-CCCFE73BD4CF}" presName="node" presStyleLbl="node1" presStyleIdx="0" presStyleCnt="10">
        <dgm:presLayoutVars>
          <dgm:bulletEnabled val="1"/>
        </dgm:presLayoutVars>
      </dgm:prSet>
      <dgm:spPr/>
    </dgm:pt>
    <dgm:pt modelId="{5720EB37-F0BB-4312-8192-3EAEC24B2ADB}" type="pres">
      <dgm:prSet presAssocID="{32B04478-AB62-4129-8453-F5ECEA8785BE}" presName="sibTrans" presStyleCnt="0"/>
      <dgm:spPr/>
    </dgm:pt>
    <dgm:pt modelId="{AC8FE4E5-12CC-4F47-8CE3-11923ABE9CF6}" type="pres">
      <dgm:prSet presAssocID="{748FFEA9-F16D-4C3B-82F8-9B96FD65D01C}" presName="node" presStyleLbl="node1" presStyleIdx="1" presStyleCnt="10">
        <dgm:presLayoutVars>
          <dgm:bulletEnabled val="1"/>
        </dgm:presLayoutVars>
      </dgm:prSet>
      <dgm:spPr/>
    </dgm:pt>
    <dgm:pt modelId="{518744DD-D182-4F7A-8865-DB4D62C7137A}" type="pres">
      <dgm:prSet presAssocID="{3E787C88-66C4-4A24-B5AA-F973AC51FB85}" presName="sibTrans" presStyleCnt="0"/>
      <dgm:spPr/>
    </dgm:pt>
    <dgm:pt modelId="{485E079D-B3C8-469B-9418-AD9834B6CF1A}" type="pres">
      <dgm:prSet presAssocID="{CB2F7A10-BFDA-4360-BEE4-B269D54C6497}" presName="node" presStyleLbl="node1" presStyleIdx="2" presStyleCnt="10">
        <dgm:presLayoutVars>
          <dgm:bulletEnabled val="1"/>
        </dgm:presLayoutVars>
      </dgm:prSet>
      <dgm:spPr/>
    </dgm:pt>
    <dgm:pt modelId="{4CBDCE7F-8606-4C31-BD9F-D6660BEC5F38}" type="pres">
      <dgm:prSet presAssocID="{BF9A5ED3-E8C8-49A9-81D4-502D0AA37B41}" presName="sibTrans" presStyleCnt="0"/>
      <dgm:spPr/>
    </dgm:pt>
    <dgm:pt modelId="{2E262073-3C0E-4152-BF69-3DB75F3560E5}" type="pres">
      <dgm:prSet presAssocID="{7F2C7A13-015D-461E-9EB2-4AD3EFB51379}" presName="node" presStyleLbl="node1" presStyleIdx="3" presStyleCnt="10">
        <dgm:presLayoutVars>
          <dgm:bulletEnabled val="1"/>
        </dgm:presLayoutVars>
      </dgm:prSet>
      <dgm:spPr/>
    </dgm:pt>
    <dgm:pt modelId="{775199B0-952A-417E-90BC-DED50D40D24B}" type="pres">
      <dgm:prSet presAssocID="{B9E1748A-3332-4514-B08B-BA440EAF2D99}" presName="sibTrans" presStyleCnt="0"/>
      <dgm:spPr/>
    </dgm:pt>
    <dgm:pt modelId="{48F09CC4-D8CF-4BE1-86FA-6DA2820872C6}" type="pres">
      <dgm:prSet presAssocID="{84B9C9C6-1AC0-405C-BF6F-574349DC5B06}" presName="node" presStyleLbl="node1" presStyleIdx="4" presStyleCnt="10">
        <dgm:presLayoutVars>
          <dgm:bulletEnabled val="1"/>
        </dgm:presLayoutVars>
      </dgm:prSet>
      <dgm:spPr/>
    </dgm:pt>
    <dgm:pt modelId="{D527B635-A83B-422B-9E73-22E86577B117}" type="pres">
      <dgm:prSet presAssocID="{B97948C3-D1CE-4375-9512-AF7CEE106931}" presName="sibTrans" presStyleCnt="0"/>
      <dgm:spPr/>
    </dgm:pt>
    <dgm:pt modelId="{24737351-5A99-42A2-A4A9-F0B0BA8F6333}" type="pres">
      <dgm:prSet presAssocID="{2EF480A6-7C8E-46F8-8635-A39EA283034D}" presName="node" presStyleLbl="node1" presStyleIdx="5" presStyleCnt="10">
        <dgm:presLayoutVars>
          <dgm:bulletEnabled val="1"/>
        </dgm:presLayoutVars>
      </dgm:prSet>
      <dgm:spPr/>
    </dgm:pt>
    <dgm:pt modelId="{9B1F69BA-05E1-4AF3-8F25-EB97FBF81C76}" type="pres">
      <dgm:prSet presAssocID="{DE25451C-E3B6-4ACD-895A-5C2B91CCB6B6}" presName="sibTrans" presStyleCnt="0"/>
      <dgm:spPr/>
    </dgm:pt>
    <dgm:pt modelId="{A30715D4-257A-4802-A251-27F5AD85695C}" type="pres">
      <dgm:prSet presAssocID="{327E4DFF-22CF-410A-AAF4-C08275DE36DA}" presName="node" presStyleLbl="node1" presStyleIdx="6" presStyleCnt="10">
        <dgm:presLayoutVars>
          <dgm:bulletEnabled val="1"/>
        </dgm:presLayoutVars>
      </dgm:prSet>
      <dgm:spPr/>
    </dgm:pt>
    <dgm:pt modelId="{5BF7753E-7E4E-419C-ACC4-3044ACFC60DD}" type="pres">
      <dgm:prSet presAssocID="{626D4637-E75B-41D0-9ACA-8C8C09676436}" presName="sibTrans" presStyleCnt="0"/>
      <dgm:spPr/>
    </dgm:pt>
    <dgm:pt modelId="{B67E8B34-F8BA-47D2-8283-B8D78D1B5DF1}" type="pres">
      <dgm:prSet presAssocID="{598F1D63-0B74-4A8E-AA59-99437A9B7508}" presName="node" presStyleLbl="node1" presStyleIdx="7" presStyleCnt="10">
        <dgm:presLayoutVars>
          <dgm:bulletEnabled val="1"/>
        </dgm:presLayoutVars>
      </dgm:prSet>
      <dgm:spPr/>
    </dgm:pt>
    <dgm:pt modelId="{C249EC7A-DA37-4D7D-A9B0-69B85A5368BB}" type="pres">
      <dgm:prSet presAssocID="{DADD4FD7-E4AC-4B9B-A133-F36454111B9E}" presName="sibTrans" presStyleCnt="0"/>
      <dgm:spPr/>
    </dgm:pt>
    <dgm:pt modelId="{40B2BF7C-B53B-4A59-BD5A-C403233D2752}" type="pres">
      <dgm:prSet presAssocID="{26046286-F54C-4D8C-AFC7-A716E97D2793}" presName="node" presStyleLbl="node1" presStyleIdx="8" presStyleCnt="10">
        <dgm:presLayoutVars>
          <dgm:bulletEnabled val="1"/>
        </dgm:presLayoutVars>
      </dgm:prSet>
      <dgm:spPr/>
    </dgm:pt>
    <dgm:pt modelId="{81FB7441-0A62-4E96-B4F2-2407B1988E35}" type="pres">
      <dgm:prSet presAssocID="{7DEA6BA2-BD93-4E9A-BB37-4C1966A627F3}" presName="sibTrans" presStyleCnt="0"/>
      <dgm:spPr/>
    </dgm:pt>
    <dgm:pt modelId="{FF7D0B96-D37B-4731-92E5-BA5B1EE13CB8}" type="pres">
      <dgm:prSet presAssocID="{DC8A014F-5295-4530-902F-D201A8C833DE}" presName="node" presStyleLbl="node1" presStyleIdx="9" presStyleCnt="10">
        <dgm:presLayoutVars>
          <dgm:bulletEnabled val="1"/>
        </dgm:presLayoutVars>
      </dgm:prSet>
      <dgm:spPr/>
    </dgm:pt>
  </dgm:ptLst>
  <dgm:cxnLst>
    <dgm:cxn modelId="{9B16A400-E1B9-40EC-84DC-E1A0CD822256}" type="presOf" srcId="{598F1D63-0B74-4A8E-AA59-99437A9B7508}" destId="{B67E8B34-F8BA-47D2-8283-B8D78D1B5DF1}" srcOrd="0" destOrd="0" presId="urn:microsoft.com/office/officeart/2005/8/layout/default"/>
    <dgm:cxn modelId="{F60FCC1B-6847-4BEB-BD77-76650E265988}" type="presOf" srcId="{84B9C9C6-1AC0-405C-BF6F-574349DC5B06}" destId="{48F09CC4-D8CF-4BE1-86FA-6DA2820872C6}" srcOrd="0" destOrd="0" presId="urn:microsoft.com/office/officeart/2005/8/layout/default"/>
    <dgm:cxn modelId="{2C2CD21B-104B-4C46-B381-D7FD6F70377A}" srcId="{365AC056-1023-4CE1-983B-6E8544F85B4A}" destId="{7F2C7A13-015D-461E-9EB2-4AD3EFB51379}" srcOrd="3" destOrd="0" parTransId="{83AC5ED1-92E9-49C0-8531-A203FDB998F1}" sibTransId="{B9E1748A-3332-4514-B08B-BA440EAF2D99}"/>
    <dgm:cxn modelId="{9BBBFC2D-4E48-4E72-BBE5-D6C6AA848836}" srcId="{365AC056-1023-4CE1-983B-6E8544F85B4A}" destId="{CB2F7A10-BFDA-4360-BEE4-B269D54C6497}" srcOrd="2" destOrd="0" parTransId="{1FEDBB4E-35AB-46F1-8DFB-04970BAF542C}" sibTransId="{BF9A5ED3-E8C8-49A9-81D4-502D0AA37B41}"/>
    <dgm:cxn modelId="{DA38513A-E989-4B8C-A8D0-482DDC7A97A8}" type="presOf" srcId="{CB2F7A10-BFDA-4360-BEE4-B269D54C6497}" destId="{485E079D-B3C8-469B-9418-AD9834B6CF1A}" srcOrd="0" destOrd="0" presId="urn:microsoft.com/office/officeart/2005/8/layout/default"/>
    <dgm:cxn modelId="{2C1F2D40-7641-4649-9CFC-DBD54CE0B55B}" srcId="{365AC056-1023-4CE1-983B-6E8544F85B4A}" destId="{598F1D63-0B74-4A8E-AA59-99437A9B7508}" srcOrd="7" destOrd="0" parTransId="{42DDD464-2EBA-44FC-9EE4-538F5B3B2CC5}" sibTransId="{DADD4FD7-E4AC-4B9B-A133-F36454111B9E}"/>
    <dgm:cxn modelId="{8CBA9141-0C71-4A2E-9138-D75F34874246}" type="presOf" srcId="{365AC056-1023-4CE1-983B-6E8544F85B4A}" destId="{B35142C7-CEF7-4521-9BE2-5FD8AECD6EA3}" srcOrd="0" destOrd="0" presId="urn:microsoft.com/office/officeart/2005/8/layout/default"/>
    <dgm:cxn modelId="{6C47F443-2D59-400D-8FAD-7AB4F1C5D1CA}" type="presOf" srcId="{2EF480A6-7C8E-46F8-8635-A39EA283034D}" destId="{24737351-5A99-42A2-A4A9-F0B0BA8F6333}" srcOrd="0" destOrd="0" presId="urn:microsoft.com/office/officeart/2005/8/layout/default"/>
    <dgm:cxn modelId="{59793B6C-7544-4451-962E-5869B598DD15}" type="presOf" srcId="{748FFEA9-F16D-4C3B-82F8-9B96FD65D01C}" destId="{AC8FE4E5-12CC-4F47-8CE3-11923ABE9CF6}" srcOrd="0" destOrd="0" presId="urn:microsoft.com/office/officeart/2005/8/layout/default"/>
    <dgm:cxn modelId="{F757226F-7643-4E90-97DF-E74A2D492122}" srcId="{365AC056-1023-4CE1-983B-6E8544F85B4A}" destId="{327E4DFF-22CF-410A-AAF4-C08275DE36DA}" srcOrd="6" destOrd="0" parTransId="{C5E37178-7426-42D0-8E35-29AE5C2D942F}" sibTransId="{626D4637-E75B-41D0-9ACA-8C8C09676436}"/>
    <dgm:cxn modelId="{CC838059-45CC-4AA0-9727-07B7DCF5473C}" type="presOf" srcId="{DC8A014F-5295-4530-902F-D201A8C833DE}" destId="{FF7D0B96-D37B-4731-92E5-BA5B1EE13CB8}" srcOrd="0" destOrd="0" presId="urn:microsoft.com/office/officeart/2005/8/layout/default"/>
    <dgm:cxn modelId="{323C949C-4814-4F62-BE2E-52B7E21D04F2}" srcId="{365AC056-1023-4CE1-983B-6E8544F85B4A}" destId="{26046286-F54C-4D8C-AFC7-A716E97D2793}" srcOrd="8" destOrd="0" parTransId="{EB4F1BEB-49F1-4668-930B-FA7FDE72B7E0}" sibTransId="{7DEA6BA2-BD93-4E9A-BB37-4C1966A627F3}"/>
    <dgm:cxn modelId="{E4593B9E-4AFC-4ABF-83A8-B18FA38CC9E0}" type="presOf" srcId="{7F2C7A13-015D-461E-9EB2-4AD3EFB51379}" destId="{2E262073-3C0E-4152-BF69-3DB75F3560E5}" srcOrd="0" destOrd="0" presId="urn:microsoft.com/office/officeart/2005/8/layout/default"/>
    <dgm:cxn modelId="{06DE9FA8-2584-4468-BF98-9F0F05D4F94F}" srcId="{365AC056-1023-4CE1-983B-6E8544F85B4A}" destId="{DC8A014F-5295-4530-902F-D201A8C833DE}" srcOrd="9" destOrd="0" parTransId="{DF431CDE-01C7-4455-8008-36E5B1FE4522}" sibTransId="{D3B6BB2F-242F-459A-845A-3FCC6D00348F}"/>
    <dgm:cxn modelId="{30D1B3CF-FB34-4479-8512-59D5B6DBDA51}" srcId="{365AC056-1023-4CE1-983B-6E8544F85B4A}" destId="{2EF480A6-7C8E-46F8-8635-A39EA283034D}" srcOrd="5" destOrd="0" parTransId="{6B8FA5DB-26FA-4DA7-98CF-B5F26139193D}" sibTransId="{DE25451C-E3B6-4ACD-895A-5C2B91CCB6B6}"/>
    <dgm:cxn modelId="{C1F3BAD6-D286-41E1-84EE-B11E4CAB779F}" type="presOf" srcId="{26046286-F54C-4D8C-AFC7-A716E97D2793}" destId="{40B2BF7C-B53B-4A59-BD5A-C403233D2752}" srcOrd="0" destOrd="0" presId="urn:microsoft.com/office/officeart/2005/8/layout/default"/>
    <dgm:cxn modelId="{132518D7-54E7-4CC7-9BCC-CD12EC9EEFF5}" srcId="{365AC056-1023-4CE1-983B-6E8544F85B4A}" destId="{84B9C9C6-1AC0-405C-BF6F-574349DC5B06}" srcOrd="4" destOrd="0" parTransId="{C2C4A294-DD90-4F4F-802F-E87E37CC7D7F}" sibTransId="{B97948C3-D1CE-4375-9512-AF7CEE106931}"/>
    <dgm:cxn modelId="{EAA612EC-FBC1-4E78-89D2-98D75F648BF1}" srcId="{365AC056-1023-4CE1-983B-6E8544F85B4A}" destId="{7547209A-B1F3-48FA-B55A-CCCFE73BD4CF}" srcOrd="0" destOrd="0" parTransId="{0F680B91-D268-4587-807D-D3F3A85852CB}" sibTransId="{32B04478-AB62-4129-8453-F5ECEA8785BE}"/>
    <dgm:cxn modelId="{F9A03BEE-42D8-463C-9305-1B88A9C00EC3}" type="presOf" srcId="{327E4DFF-22CF-410A-AAF4-C08275DE36DA}" destId="{A30715D4-257A-4802-A251-27F5AD85695C}" srcOrd="0" destOrd="0" presId="urn:microsoft.com/office/officeart/2005/8/layout/default"/>
    <dgm:cxn modelId="{568B08F3-2896-42E4-AF6D-5790247BD57C}" srcId="{365AC056-1023-4CE1-983B-6E8544F85B4A}" destId="{748FFEA9-F16D-4C3B-82F8-9B96FD65D01C}" srcOrd="1" destOrd="0" parTransId="{9EE95869-9B78-4A43-8640-E92700AD59F4}" sibTransId="{3E787C88-66C4-4A24-B5AA-F973AC51FB85}"/>
    <dgm:cxn modelId="{C0B15DF9-6C82-4E1A-AC2A-DC9A3D148F4C}" type="presOf" srcId="{7547209A-B1F3-48FA-B55A-CCCFE73BD4CF}" destId="{00E93247-5947-4075-9D8F-3655113339D7}" srcOrd="0" destOrd="0" presId="urn:microsoft.com/office/officeart/2005/8/layout/default"/>
    <dgm:cxn modelId="{0E7298DC-BFE5-4F3E-B84C-60C3EBBFA056}" type="presParOf" srcId="{B35142C7-CEF7-4521-9BE2-5FD8AECD6EA3}" destId="{00E93247-5947-4075-9D8F-3655113339D7}" srcOrd="0" destOrd="0" presId="urn:microsoft.com/office/officeart/2005/8/layout/default"/>
    <dgm:cxn modelId="{5CBB62A7-3946-45A6-A26D-69396BD0CC83}" type="presParOf" srcId="{B35142C7-CEF7-4521-9BE2-5FD8AECD6EA3}" destId="{5720EB37-F0BB-4312-8192-3EAEC24B2ADB}" srcOrd="1" destOrd="0" presId="urn:microsoft.com/office/officeart/2005/8/layout/default"/>
    <dgm:cxn modelId="{334A8443-01D8-4817-B3F4-3C937FDC2D9D}" type="presParOf" srcId="{B35142C7-CEF7-4521-9BE2-5FD8AECD6EA3}" destId="{AC8FE4E5-12CC-4F47-8CE3-11923ABE9CF6}" srcOrd="2" destOrd="0" presId="urn:microsoft.com/office/officeart/2005/8/layout/default"/>
    <dgm:cxn modelId="{912ED677-497C-41DE-86EC-DAB15DD3CA2F}" type="presParOf" srcId="{B35142C7-CEF7-4521-9BE2-5FD8AECD6EA3}" destId="{518744DD-D182-4F7A-8865-DB4D62C7137A}" srcOrd="3" destOrd="0" presId="urn:microsoft.com/office/officeart/2005/8/layout/default"/>
    <dgm:cxn modelId="{B6C2FD18-F6FF-49AB-A2D2-8BE2B705482D}" type="presParOf" srcId="{B35142C7-CEF7-4521-9BE2-5FD8AECD6EA3}" destId="{485E079D-B3C8-469B-9418-AD9834B6CF1A}" srcOrd="4" destOrd="0" presId="urn:microsoft.com/office/officeart/2005/8/layout/default"/>
    <dgm:cxn modelId="{2B7A5729-8020-40CF-8C37-679844F5DD73}" type="presParOf" srcId="{B35142C7-CEF7-4521-9BE2-5FD8AECD6EA3}" destId="{4CBDCE7F-8606-4C31-BD9F-D6660BEC5F38}" srcOrd="5" destOrd="0" presId="urn:microsoft.com/office/officeart/2005/8/layout/default"/>
    <dgm:cxn modelId="{FBE7CC42-4E01-4351-91EE-33FD7843B670}" type="presParOf" srcId="{B35142C7-CEF7-4521-9BE2-5FD8AECD6EA3}" destId="{2E262073-3C0E-4152-BF69-3DB75F3560E5}" srcOrd="6" destOrd="0" presId="urn:microsoft.com/office/officeart/2005/8/layout/default"/>
    <dgm:cxn modelId="{11D70A99-6904-4F94-83C1-8395F090F2C5}" type="presParOf" srcId="{B35142C7-CEF7-4521-9BE2-5FD8AECD6EA3}" destId="{775199B0-952A-417E-90BC-DED50D40D24B}" srcOrd="7" destOrd="0" presId="urn:microsoft.com/office/officeart/2005/8/layout/default"/>
    <dgm:cxn modelId="{706D14F5-6B9D-4D94-8FD1-8083948318BB}" type="presParOf" srcId="{B35142C7-CEF7-4521-9BE2-5FD8AECD6EA3}" destId="{48F09CC4-D8CF-4BE1-86FA-6DA2820872C6}" srcOrd="8" destOrd="0" presId="urn:microsoft.com/office/officeart/2005/8/layout/default"/>
    <dgm:cxn modelId="{FF0F83A9-C7EA-4CA0-B227-7658066F62F3}" type="presParOf" srcId="{B35142C7-CEF7-4521-9BE2-5FD8AECD6EA3}" destId="{D527B635-A83B-422B-9E73-22E86577B117}" srcOrd="9" destOrd="0" presId="urn:microsoft.com/office/officeart/2005/8/layout/default"/>
    <dgm:cxn modelId="{844C0D94-E2BE-4053-97F1-C75DE3BFBED2}" type="presParOf" srcId="{B35142C7-CEF7-4521-9BE2-5FD8AECD6EA3}" destId="{24737351-5A99-42A2-A4A9-F0B0BA8F6333}" srcOrd="10" destOrd="0" presId="urn:microsoft.com/office/officeart/2005/8/layout/default"/>
    <dgm:cxn modelId="{FD988EB9-E649-49D6-9086-29486F0BC57D}" type="presParOf" srcId="{B35142C7-CEF7-4521-9BE2-5FD8AECD6EA3}" destId="{9B1F69BA-05E1-4AF3-8F25-EB97FBF81C76}" srcOrd="11" destOrd="0" presId="urn:microsoft.com/office/officeart/2005/8/layout/default"/>
    <dgm:cxn modelId="{8C61D3EC-F2DA-4477-A42A-7B6DE0297407}" type="presParOf" srcId="{B35142C7-CEF7-4521-9BE2-5FD8AECD6EA3}" destId="{A30715D4-257A-4802-A251-27F5AD85695C}" srcOrd="12" destOrd="0" presId="urn:microsoft.com/office/officeart/2005/8/layout/default"/>
    <dgm:cxn modelId="{1724DC7A-7811-4C2F-A947-542958A5909E}" type="presParOf" srcId="{B35142C7-CEF7-4521-9BE2-5FD8AECD6EA3}" destId="{5BF7753E-7E4E-419C-ACC4-3044ACFC60DD}" srcOrd="13" destOrd="0" presId="urn:microsoft.com/office/officeart/2005/8/layout/default"/>
    <dgm:cxn modelId="{C7604F8B-9F5A-4E52-80A8-1DE647AD5513}" type="presParOf" srcId="{B35142C7-CEF7-4521-9BE2-5FD8AECD6EA3}" destId="{B67E8B34-F8BA-47D2-8283-B8D78D1B5DF1}" srcOrd="14" destOrd="0" presId="urn:microsoft.com/office/officeart/2005/8/layout/default"/>
    <dgm:cxn modelId="{CDCD8442-D5F2-4D09-9C8A-1969234F9482}" type="presParOf" srcId="{B35142C7-CEF7-4521-9BE2-5FD8AECD6EA3}" destId="{C249EC7A-DA37-4D7D-A9B0-69B85A5368BB}" srcOrd="15" destOrd="0" presId="urn:microsoft.com/office/officeart/2005/8/layout/default"/>
    <dgm:cxn modelId="{A96D0DB4-3EF8-4F46-991F-E717655E4DD9}" type="presParOf" srcId="{B35142C7-CEF7-4521-9BE2-5FD8AECD6EA3}" destId="{40B2BF7C-B53B-4A59-BD5A-C403233D2752}" srcOrd="16" destOrd="0" presId="urn:microsoft.com/office/officeart/2005/8/layout/default"/>
    <dgm:cxn modelId="{0C856A6B-3E0F-4976-90D4-5095921B0C34}" type="presParOf" srcId="{B35142C7-CEF7-4521-9BE2-5FD8AECD6EA3}" destId="{81FB7441-0A62-4E96-B4F2-2407B1988E35}" srcOrd="17" destOrd="0" presId="urn:microsoft.com/office/officeart/2005/8/layout/default"/>
    <dgm:cxn modelId="{10A5E135-2DEA-48D9-974A-D51281FE02B5}" type="presParOf" srcId="{B35142C7-CEF7-4521-9BE2-5FD8AECD6EA3}" destId="{FF7D0B96-D37B-4731-92E5-BA5B1EE13CB8}" srcOrd="1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83EFCA-23A0-4939-960E-0C1D2730D98D}"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GB"/>
        </a:p>
      </dgm:t>
    </dgm:pt>
    <dgm:pt modelId="{B58DA7A6-9976-4688-9950-4A1CB8D3FF69}">
      <dgm:prSet phldrT="[Text]" phldr="0"/>
      <dgm:spPr/>
      <dgm:t>
        <a:bodyPr/>
        <a:lstStyle/>
        <a:p>
          <a:endParaRPr lang="en-GB"/>
        </a:p>
      </dgm:t>
    </dgm:pt>
    <dgm:pt modelId="{2059FFF3-0462-4E26-BCF1-7673786879AA}" type="parTrans" cxnId="{DA203730-6BA5-4A5E-ABC0-25A9217AA74A}">
      <dgm:prSet/>
      <dgm:spPr/>
      <dgm:t>
        <a:bodyPr/>
        <a:lstStyle/>
        <a:p>
          <a:endParaRPr lang="en-GB"/>
        </a:p>
      </dgm:t>
    </dgm:pt>
    <dgm:pt modelId="{83981321-79DF-421B-8A9D-EEAC0F943740}" type="sibTrans" cxnId="{DA203730-6BA5-4A5E-ABC0-25A9217AA74A}">
      <dgm:prSet/>
      <dgm:spPr/>
      <dgm:t>
        <a:bodyPr/>
        <a:lstStyle/>
        <a:p>
          <a:endParaRPr lang="en-GB"/>
        </a:p>
      </dgm:t>
    </dgm:pt>
    <dgm:pt modelId="{102463A2-48EB-4571-B6E5-B3A49D655047}">
      <dgm:prSet phldrT="[Text]" phldr="0"/>
      <dgm:spPr/>
      <dgm:t>
        <a:bodyPr/>
        <a:lstStyle/>
        <a:p>
          <a:pPr rtl="0"/>
          <a:r>
            <a:rPr lang="en-GB" dirty="0">
              <a:latin typeface="The Serif Hand Black"/>
            </a:rPr>
            <a:t>Gaps in Language and Behaviour </a:t>
          </a:r>
          <a:endParaRPr lang="en-GB" dirty="0"/>
        </a:p>
      </dgm:t>
    </dgm:pt>
    <dgm:pt modelId="{D803AA04-C36A-488B-862D-7ECD8431596B}" type="parTrans" cxnId="{6115CB92-197A-422A-8A09-A97FD9A992D9}">
      <dgm:prSet/>
      <dgm:spPr/>
      <dgm:t>
        <a:bodyPr/>
        <a:lstStyle/>
        <a:p>
          <a:endParaRPr lang="en-GB"/>
        </a:p>
      </dgm:t>
    </dgm:pt>
    <dgm:pt modelId="{A051CC2B-7415-4331-93F5-08F5D76118D5}" type="sibTrans" cxnId="{6115CB92-197A-422A-8A09-A97FD9A992D9}">
      <dgm:prSet/>
      <dgm:spPr/>
      <dgm:t>
        <a:bodyPr/>
        <a:lstStyle/>
        <a:p>
          <a:endParaRPr lang="en-GB"/>
        </a:p>
      </dgm:t>
    </dgm:pt>
    <dgm:pt modelId="{2033331C-1265-4DCB-9E5A-57B955BB0591}">
      <dgm:prSet phldrT="[Text]" phldr="0"/>
      <dgm:spPr/>
      <dgm:t>
        <a:bodyPr/>
        <a:lstStyle/>
        <a:p>
          <a:pPr rtl="0"/>
          <a:r>
            <a:rPr lang="en-GB" sz="1800">
              <a:latin typeface="The Serif Hand Black"/>
            </a:rPr>
            <a:t> </a:t>
          </a:r>
          <a:endParaRPr lang="en-GB" sz="1800"/>
        </a:p>
      </dgm:t>
    </dgm:pt>
    <dgm:pt modelId="{525D250B-32A4-410F-999C-A42F7DD6B1A8}" type="parTrans" cxnId="{928F7A93-86CC-457B-A0C9-EEC796CD18AA}">
      <dgm:prSet/>
      <dgm:spPr/>
      <dgm:t>
        <a:bodyPr/>
        <a:lstStyle/>
        <a:p>
          <a:endParaRPr lang="en-GB"/>
        </a:p>
      </dgm:t>
    </dgm:pt>
    <dgm:pt modelId="{494988E6-0A09-4B09-83EC-C62EA2FBF89C}" type="sibTrans" cxnId="{928F7A93-86CC-457B-A0C9-EEC796CD18AA}">
      <dgm:prSet/>
      <dgm:spPr/>
      <dgm:t>
        <a:bodyPr/>
        <a:lstStyle/>
        <a:p>
          <a:endParaRPr lang="en-GB"/>
        </a:p>
      </dgm:t>
    </dgm:pt>
    <dgm:pt modelId="{CDD55F80-334E-49E1-8B24-2E9B760D7FC2}">
      <dgm:prSet phldrT="[Text]" phldr="0"/>
      <dgm:spPr/>
      <dgm:t>
        <a:bodyPr/>
        <a:lstStyle/>
        <a:p>
          <a:pPr rtl="0"/>
          <a:r>
            <a:rPr lang="en-GB">
              <a:latin typeface="The Serif Hand Black"/>
            </a:rPr>
            <a:t>Can have a negative Impact</a:t>
          </a:r>
          <a:endParaRPr lang="en-GB"/>
        </a:p>
      </dgm:t>
    </dgm:pt>
    <dgm:pt modelId="{068553A7-8E54-48A9-9C14-A6ED407F9632}" type="parTrans" cxnId="{39815F3B-9785-454B-9FE5-229971829935}">
      <dgm:prSet/>
      <dgm:spPr/>
      <dgm:t>
        <a:bodyPr/>
        <a:lstStyle/>
        <a:p>
          <a:endParaRPr lang="en-GB"/>
        </a:p>
      </dgm:t>
    </dgm:pt>
    <dgm:pt modelId="{BDE228BB-8E8F-4E7E-8950-3C09B02183BB}" type="sibTrans" cxnId="{39815F3B-9785-454B-9FE5-229971829935}">
      <dgm:prSet/>
      <dgm:spPr/>
      <dgm:t>
        <a:bodyPr/>
        <a:lstStyle/>
        <a:p>
          <a:endParaRPr lang="en-GB"/>
        </a:p>
      </dgm:t>
    </dgm:pt>
    <dgm:pt modelId="{B08F31A9-38AC-44A3-AAE3-B4E279799CE1}">
      <dgm:prSet phldrT="[Text]" phldr="0"/>
      <dgm:spPr/>
      <dgm:t>
        <a:bodyPr/>
        <a:lstStyle/>
        <a:p>
          <a:pPr rtl="0"/>
          <a:r>
            <a:rPr lang="en-GB" sz="1800">
              <a:latin typeface="The Serif Hand Black"/>
            </a:rPr>
            <a:t> </a:t>
          </a:r>
          <a:endParaRPr lang="en-GB" sz="1800"/>
        </a:p>
      </dgm:t>
    </dgm:pt>
    <dgm:pt modelId="{823C51B3-002D-4464-9626-6A0200D63630}" type="parTrans" cxnId="{7F3001BA-D218-4803-AFEE-A0137D2E3DDC}">
      <dgm:prSet/>
      <dgm:spPr/>
      <dgm:t>
        <a:bodyPr/>
        <a:lstStyle/>
        <a:p>
          <a:endParaRPr lang="en-GB"/>
        </a:p>
      </dgm:t>
    </dgm:pt>
    <dgm:pt modelId="{51F9C282-B1B5-4E17-9BBA-0929D67C0F2A}" type="sibTrans" cxnId="{7F3001BA-D218-4803-AFEE-A0137D2E3DDC}">
      <dgm:prSet/>
      <dgm:spPr/>
      <dgm:t>
        <a:bodyPr/>
        <a:lstStyle/>
        <a:p>
          <a:endParaRPr lang="en-GB"/>
        </a:p>
      </dgm:t>
    </dgm:pt>
    <dgm:pt modelId="{F02E1477-F096-4023-9692-EEF972F9A472}">
      <dgm:prSet phldrT="[Text]" phldr="0"/>
      <dgm:spPr/>
      <dgm:t>
        <a:bodyPr/>
        <a:lstStyle/>
        <a:p>
          <a:pPr rtl="0"/>
          <a:r>
            <a:rPr lang="en-GB">
              <a:latin typeface="The Serif Hand Black"/>
            </a:rPr>
            <a:t>Using the LFBE resource and strategies</a:t>
          </a:r>
          <a:endParaRPr lang="en-GB"/>
        </a:p>
      </dgm:t>
    </dgm:pt>
    <dgm:pt modelId="{028C863B-02CC-4231-A52C-4FA8B47BFA9F}" type="parTrans" cxnId="{242F1EFF-CBC2-42EA-8BC0-04D1DE76A283}">
      <dgm:prSet/>
      <dgm:spPr/>
      <dgm:t>
        <a:bodyPr/>
        <a:lstStyle/>
        <a:p>
          <a:endParaRPr lang="en-GB"/>
        </a:p>
      </dgm:t>
    </dgm:pt>
    <dgm:pt modelId="{6B70255E-8507-4829-A8F5-0CE8ADEDE806}" type="sibTrans" cxnId="{242F1EFF-CBC2-42EA-8BC0-04D1DE76A283}">
      <dgm:prSet/>
      <dgm:spPr/>
      <dgm:t>
        <a:bodyPr/>
        <a:lstStyle/>
        <a:p>
          <a:endParaRPr lang="en-GB"/>
        </a:p>
      </dgm:t>
    </dgm:pt>
    <dgm:pt modelId="{3DE784CC-A14E-4ACB-896A-20E1DA0B6025}">
      <dgm:prSet phldrT="[Text]" phldr="0"/>
      <dgm:spPr/>
      <dgm:t>
        <a:bodyPr/>
        <a:lstStyle/>
        <a:p>
          <a:endParaRPr lang="en-GB" sz="2200"/>
        </a:p>
      </dgm:t>
    </dgm:pt>
    <dgm:pt modelId="{1C55329B-FD39-4BE7-90C1-0E711BE6AF95}" type="parTrans" cxnId="{A98A72D6-81CF-44D9-877A-026BC71B31A4}">
      <dgm:prSet/>
      <dgm:spPr/>
      <dgm:t>
        <a:bodyPr/>
        <a:lstStyle/>
        <a:p>
          <a:endParaRPr lang="en-GB"/>
        </a:p>
      </dgm:t>
    </dgm:pt>
    <dgm:pt modelId="{62545AE2-F059-44A3-AB02-C99855513C3D}" type="sibTrans" cxnId="{A98A72D6-81CF-44D9-877A-026BC71B31A4}">
      <dgm:prSet/>
      <dgm:spPr/>
      <dgm:t>
        <a:bodyPr/>
        <a:lstStyle/>
        <a:p>
          <a:endParaRPr lang="en-GB"/>
        </a:p>
      </dgm:t>
    </dgm:pt>
    <dgm:pt modelId="{4290E0DF-6C49-4047-B82D-E57B90C0A22A}">
      <dgm:prSet phldr="0"/>
      <dgm:spPr/>
      <dgm:t>
        <a:bodyPr/>
        <a:lstStyle/>
        <a:p>
          <a:pPr rtl="0"/>
          <a:r>
            <a:rPr lang="en-GB" sz="1800">
              <a:latin typeface="The Serif Hand Black"/>
            </a:rPr>
            <a:t>Improves social Interaction Difficulties </a:t>
          </a:r>
        </a:p>
      </dgm:t>
    </dgm:pt>
    <dgm:pt modelId="{29E5E77F-3A36-41BD-A4EA-732B93635171}" type="parTrans" cxnId="{82259ECA-7411-43EC-8C7D-E3379F89A0BF}">
      <dgm:prSet/>
      <dgm:spPr/>
      <dgm:t>
        <a:bodyPr/>
        <a:lstStyle/>
        <a:p>
          <a:endParaRPr lang="en-GB"/>
        </a:p>
      </dgm:t>
    </dgm:pt>
    <dgm:pt modelId="{210D6995-20E2-474D-B9A1-941BD89A7286}" type="sibTrans" cxnId="{82259ECA-7411-43EC-8C7D-E3379F89A0BF}">
      <dgm:prSet/>
      <dgm:spPr/>
      <dgm:t>
        <a:bodyPr/>
        <a:lstStyle/>
        <a:p>
          <a:endParaRPr lang="en-GB"/>
        </a:p>
      </dgm:t>
    </dgm:pt>
    <dgm:pt modelId="{C7FEB005-AB92-46F6-BC9E-A4113A6CF34F}" type="pres">
      <dgm:prSet presAssocID="{7D83EFCA-23A0-4939-960E-0C1D2730D98D}" presName="linearFlow" presStyleCnt="0">
        <dgm:presLayoutVars>
          <dgm:dir/>
          <dgm:animLvl val="lvl"/>
          <dgm:resizeHandles val="exact"/>
        </dgm:presLayoutVars>
      </dgm:prSet>
      <dgm:spPr/>
    </dgm:pt>
    <dgm:pt modelId="{8FB0350F-F392-4D83-A10F-F485A48B8C09}" type="pres">
      <dgm:prSet presAssocID="{B58DA7A6-9976-4688-9950-4A1CB8D3FF69}" presName="composite" presStyleCnt="0"/>
      <dgm:spPr/>
    </dgm:pt>
    <dgm:pt modelId="{C9B91252-2CDB-4469-B3FD-5923BE340422}" type="pres">
      <dgm:prSet presAssocID="{B58DA7A6-9976-4688-9950-4A1CB8D3FF69}" presName="parentText" presStyleLbl="alignNode1" presStyleIdx="0" presStyleCnt="4">
        <dgm:presLayoutVars>
          <dgm:chMax val="1"/>
          <dgm:bulletEnabled val="1"/>
        </dgm:presLayoutVars>
      </dgm:prSet>
      <dgm:spPr/>
    </dgm:pt>
    <dgm:pt modelId="{0D64F35F-FCCC-4862-AD8A-BEAA3B6A497E}" type="pres">
      <dgm:prSet presAssocID="{B58DA7A6-9976-4688-9950-4A1CB8D3FF69}" presName="descendantText" presStyleLbl="alignAcc1" presStyleIdx="0" presStyleCnt="4">
        <dgm:presLayoutVars>
          <dgm:bulletEnabled val="1"/>
        </dgm:presLayoutVars>
      </dgm:prSet>
      <dgm:spPr/>
    </dgm:pt>
    <dgm:pt modelId="{CD022F86-3E8A-4ADE-83C2-C9B05B668E92}" type="pres">
      <dgm:prSet presAssocID="{83981321-79DF-421B-8A9D-EEAC0F943740}" presName="sp" presStyleCnt="0"/>
      <dgm:spPr/>
    </dgm:pt>
    <dgm:pt modelId="{584E94AD-164B-4155-82BE-1F6BEFFAEA79}" type="pres">
      <dgm:prSet presAssocID="{2033331C-1265-4DCB-9E5A-57B955BB0591}" presName="composite" presStyleCnt="0"/>
      <dgm:spPr/>
    </dgm:pt>
    <dgm:pt modelId="{2B126F6A-265C-4907-888F-B2916BD97F60}" type="pres">
      <dgm:prSet presAssocID="{2033331C-1265-4DCB-9E5A-57B955BB0591}" presName="parentText" presStyleLbl="alignNode1" presStyleIdx="1" presStyleCnt="4">
        <dgm:presLayoutVars>
          <dgm:chMax val="1"/>
          <dgm:bulletEnabled val="1"/>
        </dgm:presLayoutVars>
      </dgm:prSet>
      <dgm:spPr/>
    </dgm:pt>
    <dgm:pt modelId="{495431A3-F75F-426D-B025-C0AC8EC8C63D}" type="pres">
      <dgm:prSet presAssocID="{2033331C-1265-4DCB-9E5A-57B955BB0591}" presName="descendantText" presStyleLbl="alignAcc1" presStyleIdx="1" presStyleCnt="4">
        <dgm:presLayoutVars>
          <dgm:bulletEnabled val="1"/>
        </dgm:presLayoutVars>
      </dgm:prSet>
      <dgm:spPr/>
    </dgm:pt>
    <dgm:pt modelId="{58B98F0E-BFCF-4459-8052-BEA74B6342B9}" type="pres">
      <dgm:prSet presAssocID="{494988E6-0A09-4B09-83EC-C62EA2FBF89C}" presName="sp" presStyleCnt="0"/>
      <dgm:spPr/>
    </dgm:pt>
    <dgm:pt modelId="{EFCEEE21-9F9B-4400-A2BC-2FF1278107CD}" type="pres">
      <dgm:prSet presAssocID="{B08F31A9-38AC-44A3-AAE3-B4E279799CE1}" presName="composite" presStyleCnt="0"/>
      <dgm:spPr/>
    </dgm:pt>
    <dgm:pt modelId="{5AA139F1-87ED-4A8C-9121-F4D4BFB2474C}" type="pres">
      <dgm:prSet presAssocID="{B08F31A9-38AC-44A3-AAE3-B4E279799CE1}" presName="parentText" presStyleLbl="alignNode1" presStyleIdx="2" presStyleCnt="4">
        <dgm:presLayoutVars>
          <dgm:chMax val="1"/>
          <dgm:bulletEnabled val="1"/>
        </dgm:presLayoutVars>
      </dgm:prSet>
      <dgm:spPr/>
    </dgm:pt>
    <dgm:pt modelId="{EF1F4511-0C7E-485A-9160-E96B27D2426E}" type="pres">
      <dgm:prSet presAssocID="{B08F31A9-38AC-44A3-AAE3-B4E279799CE1}" presName="descendantText" presStyleLbl="alignAcc1" presStyleIdx="2" presStyleCnt="4">
        <dgm:presLayoutVars>
          <dgm:bulletEnabled val="1"/>
        </dgm:presLayoutVars>
      </dgm:prSet>
      <dgm:spPr/>
    </dgm:pt>
    <dgm:pt modelId="{13D12397-4955-4C9C-B66B-646BBBFFAC6E}" type="pres">
      <dgm:prSet presAssocID="{51F9C282-B1B5-4E17-9BBA-0929D67C0F2A}" presName="sp" presStyleCnt="0"/>
      <dgm:spPr/>
    </dgm:pt>
    <dgm:pt modelId="{8AE8320B-A71D-402F-8404-9504702AA618}" type="pres">
      <dgm:prSet presAssocID="{3DE784CC-A14E-4ACB-896A-20E1DA0B6025}" presName="composite" presStyleCnt="0"/>
      <dgm:spPr/>
    </dgm:pt>
    <dgm:pt modelId="{00D1A7ED-B06E-4141-8777-DC182563418B}" type="pres">
      <dgm:prSet presAssocID="{3DE784CC-A14E-4ACB-896A-20E1DA0B6025}" presName="parentText" presStyleLbl="alignNode1" presStyleIdx="3" presStyleCnt="4">
        <dgm:presLayoutVars>
          <dgm:chMax val="1"/>
          <dgm:bulletEnabled val="1"/>
        </dgm:presLayoutVars>
      </dgm:prSet>
      <dgm:spPr/>
    </dgm:pt>
    <dgm:pt modelId="{01A5BA8D-E746-4FC9-A284-980BA4A4D02B}" type="pres">
      <dgm:prSet presAssocID="{3DE784CC-A14E-4ACB-896A-20E1DA0B6025}" presName="descendantText" presStyleLbl="alignAcc1" presStyleIdx="3" presStyleCnt="4">
        <dgm:presLayoutVars>
          <dgm:bulletEnabled val="1"/>
        </dgm:presLayoutVars>
      </dgm:prSet>
      <dgm:spPr/>
    </dgm:pt>
  </dgm:ptLst>
  <dgm:cxnLst>
    <dgm:cxn modelId="{DA203730-6BA5-4A5E-ABC0-25A9217AA74A}" srcId="{7D83EFCA-23A0-4939-960E-0C1D2730D98D}" destId="{B58DA7A6-9976-4688-9950-4A1CB8D3FF69}" srcOrd="0" destOrd="0" parTransId="{2059FFF3-0462-4E26-BCF1-7673786879AA}" sibTransId="{83981321-79DF-421B-8A9D-EEAC0F943740}"/>
    <dgm:cxn modelId="{39815F3B-9785-454B-9FE5-229971829935}" srcId="{2033331C-1265-4DCB-9E5A-57B955BB0591}" destId="{CDD55F80-334E-49E1-8B24-2E9B760D7FC2}" srcOrd="0" destOrd="0" parTransId="{068553A7-8E54-48A9-9C14-A6ED407F9632}" sibTransId="{BDE228BB-8E8F-4E7E-8950-3C09B02183BB}"/>
    <dgm:cxn modelId="{D539A367-C80D-4758-9A3E-51FC16F6C22D}" type="presOf" srcId="{3DE784CC-A14E-4ACB-896A-20E1DA0B6025}" destId="{00D1A7ED-B06E-4141-8777-DC182563418B}" srcOrd="0" destOrd="0" presId="urn:microsoft.com/office/officeart/2005/8/layout/chevron2"/>
    <dgm:cxn modelId="{6115CB92-197A-422A-8A09-A97FD9A992D9}" srcId="{B58DA7A6-9976-4688-9950-4A1CB8D3FF69}" destId="{102463A2-48EB-4571-B6E5-B3A49D655047}" srcOrd="0" destOrd="0" parTransId="{D803AA04-C36A-488B-862D-7ECD8431596B}" sibTransId="{A051CC2B-7415-4331-93F5-08F5D76118D5}"/>
    <dgm:cxn modelId="{928F7A93-86CC-457B-A0C9-EEC796CD18AA}" srcId="{7D83EFCA-23A0-4939-960E-0C1D2730D98D}" destId="{2033331C-1265-4DCB-9E5A-57B955BB0591}" srcOrd="1" destOrd="0" parTransId="{525D250B-32A4-410F-999C-A42F7DD6B1A8}" sibTransId="{494988E6-0A09-4B09-83EC-C62EA2FBF89C}"/>
    <dgm:cxn modelId="{2B31C49E-8BDB-4686-9759-77F64B10DFD5}" type="presOf" srcId="{4290E0DF-6C49-4047-B82D-E57B90C0A22A}" destId="{01A5BA8D-E746-4FC9-A284-980BA4A4D02B}" srcOrd="0" destOrd="0" presId="urn:microsoft.com/office/officeart/2005/8/layout/chevron2"/>
    <dgm:cxn modelId="{2109A2A2-6E65-4969-A506-F2231E9A917A}" type="presOf" srcId="{B08F31A9-38AC-44A3-AAE3-B4E279799CE1}" destId="{5AA139F1-87ED-4A8C-9121-F4D4BFB2474C}" srcOrd="0" destOrd="0" presId="urn:microsoft.com/office/officeart/2005/8/layout/chevron2"/>
    <dgm:cxn modelId="{E76F60B6-97B9-449A-BE9B-B2FB7A17E119}" type="presOf" srcId="{CDD55F80-334E-49E1-8B24-2E9B760D7FC2}" destId="{495431A3-F75F-426D-B025-C0AC8EC8C63D}" srcOrd="0" destOrd="0" presId="urn:microsoft.com/office/officeart/2005/8/layout/chevron2"/>
    <dgm:cxn modelId="{7F3001BA-D218-4803-AFEE-A0137D2E3DDC}" srcId="{7D83EFCA-23A0-4939-960E-0C1D2730D98D}" destId="{B08F31A9-38AC-44A3-AAE3-B4E279799CE1}" srcOrd="2" destOrd="0" parTransId="{823C51B3-002D-4464-9626-6A0200D63630}" sibTransId="{51F9C282-B1B5-4E17-9BBA-0929D67C0F2A}"/>
    <dgm:cxn modelId="{82259ECA-7411-43EC-8C7D-E3379F89A0BF}" srcId="{3DE784CC-A14E-4ACB-896A-20E1DA0B6025}" destId="{4290E0DF-6C49-4047-B82D-E57B90C0A22A}" srcOrd="0" destOrd="0" parTransId="{29E5E77F-3A36-41BD-A4EA-732B93635171}" sibTransId="{210D6995-20E2-474D-B9A1-941BD89A7286}"/>
    <dgm:cxn modelId="{5E10A4D3-D40F-4FA4-AE64-C022BE8E6FE7}" type="presOf" srcId="{F02E1477-F096-4023-9692-EEF972F9A472}" destId="{EF1F4511-0C7E-485A-9160-E96B27D2426E}" srcOrd="0" destOrd="0" presId="urn:microsoft.com/office/officeart/2005/8/layout/chevron2"/>
    <dgm:cxn modelId="{C4FBE6D3-148D-4647-AC28-CD385EA8ECFA}" type="presOf" srcId="{B58DA7A6-9976-4688-9950-4A1CB8D3FF69}" destId="{C9B91252-2CDB-4469-B3FD-5923BE340422}" srcOrd="0" destOrd="0" presId="urn:microsoft.com/office/officeart/2005/8/layout/chevron2"/>
    <dgm:cxn modelId="{A98A72D6-81CF-44D9-877A-026BC71B31A4}" srcId="{7D83EFCA-23A0-4939-960E-0C1D2730D98D}" destId="{3DE784CC-A14E-4ACB-896A-20E1DA0B6025}" srcOrd="3" destOrd="0" parTransId="{1C55329B-FD39-4BE7-90C1-0E711BE6AF95}" sibTransId="{62545AE2-F059-44A3-AB02-C99855513C3D}"/>
    <dgm:cxn modelId="{2DF9B7F4-B923-44ED-9782-BF0725DE7B59}" type="presOf" srcId="{7D83EFCA-23A0-4939-960E-0C1D2730D98D}" destId="{C7FEB005-AB92-46F6-BC9E-A4113A6CF34F}" srcOrd="0" destOrd="0" presId="urn:microsoft.com/office/officeart/2005/8/layout/chevron2"/>
    <dgm:cxn modelId="{A47FDEF5-4F03-45D2-825A-B133C58950D8}" type="presOf" srcId="{2033331C-1265-4DCB-9E5A-57B955BB0591}" destId="{2B126F6A-265C-4907-888F-B2916BD97F60}" srcOrd="0" destOrd="0" presId="urn:microsoft.com/office/officeart/2005/8/layout/chevron2"/>
    <dgm:cxn modelId="{83EC56F8-E5C2-4F91-AC43-85E91BAC2ACD}" type="presOf" srcId="{102463A2-48EB-4571-B6E5-B3A49D655047}" destId="{0D64F35F-FCCC-4862-AD8A-BEAA3B6A497E}" srcOrd="0" destOrd="0" presId="urn:microsoft.com/office/officeart/2005/8/layout/chevron2"/>
    <dgm:cxn modelId="{242F1EFF-CBC2-42EA-8BC0-04D1DE76A283}" srcId="{B08F31A9-38AC-44A3-AAE3-B4E279799CE1}" destId="{F02E1477-F096-4023-9692-EEF972F9A472}" srcOrd="0" destOrd="0" parTransId="{028C863B-02CC-4231-A52C-4FA8B47BFA9F}" sibTransId="{6B70255E-8507-4829-A8F5-0CE8ADEDE806}"/>
    <dgm:cxn modelId="{15C6D4F5-8DAF-4CDA-8102-F5352D87FF23}" type="presParOf" srcId="{C7FEB005-AB92-46F6-BC9E-A4113A6CF34F}" destId="{8FB0350F-F392-4D83-A10F-F485A48B8C09}" srcOrd="0" destOrd="0" presId="urn:microsoft.com/office/officeart/2005/8/layout/chevron2"/>
    <dgm:cxn modelId="{11B4BF0F-0065-48E0-B8A5-F763C46D31A3}" type="presParOf" srcId="{8FB0350F-F392-4D83-A10F-F485A48B8C09}" destId="{C9B91252-2CDB-4469-B3FD-5923BE340422}" srcOrd="0" destOrd="0" presId="urn:microsoft.com/office/officeart/2005/8/layout/chevron2"/>
    <dgm:cxn modelId="{09CA0913-8724-4A76-B7F0-8EC644E0F05D}" type="presParOf" srcId="{8FB0350F-F392-4D83-A10F-F485A48B8C09}" destId="{0D64F35F-FCCC-4862-AD8A-BEAA3B6A497E}" srcOrd="1" destOrd="0" presId="urn:microsoft.com/office/officeart/2005/8/layout/chevron2"/>
    <dgm:cxn modelId="{DAF70A5A-8199-408F-A463-25937BC0B45B}" type="presParOf" srcId="{C7FEB005-AB92-46F6-BC9E-A4113A6CF34F}" destId="{CD022F86-3E8A-4ADE-83C2-C9B05B668E92}" srcOrd="1" destOrd="0" presId="urn:microsoft.com/office/officeart/2005/8/layout/chevron2"/>
    <dgm:cxn modelId="{CBC32651-F294-4118-B3CF-C94AE062E063}" type="presParOf" srcId="{C7FEB005-AB92-46F6-BC9E-A4113A6CF34F}" destId="{584E94AD-164B-4155-82BE-1F6BEFFAEA79}" srcOrd="2" destOrd="0" presId="urn:microsoft.com/office/officeart/2005/8/layout/chevron2"/>
    <dgm:cxn modelId="{7FACE1C8-9D23-4CEA-B943-C1CA55EC14A9}" type="presParOf" srcId="{584E94AD-164B-4155-82BE-1F6BEFFAEA79}" destId="{2B126F6A-265C-4907-888F-B2916BD97F60}" srcOrd="0" destOrd="0" presId="urn:microsoft.com/office/officeart/2005/8/layout/chevron2"/>
    <dgm:cxn modelId="{9A6AD4D8-E4FF-4363-B619-D3D0380C055C}" type="presParOf" srcId="{584E94AD-164B-4155-82BE-1F6BEFFAEA79}" destId="{495431A3-F75F-426D-B025-C0AC8EC8C63D}" srcOrd="1" destOrd="0" presId="urn:microsoft.com/office/officeart/2005/8/layout/chevron2"/>
    <dgm:cxn modelId="{4807D6DD-E48D-4E54-A3C2-1CC524848A00}" type="presParOf" srcId="{C7FEB005-AB92-46F6-BC9E-A4113A6CF34F}" destId="{58B98F0E-BFCF-4459-8052-BEA74B6342B9}" srcOrd="3" destOrd="0" presId="urn:microsoft.com/office/officeart/2005/8/layout/chevron2"/>
    <dgm:cxn modelId="{3A210DBA-B981-462B-987F-942D5688AEDB}" type="presParOf" srcId="{C7FEB005-AB92-46F6-BC9E-A4113A6CF34F}" destId="{EFCEEE21-9F9B-4400-A2BC-2FF1278107CD}" srcOrd="4" destOrd="0" presId="urn:microsoft.com/office/officeart/2005/8/layout/chevron2"/>
    <dgm:cxn modelId="{795C7BFB-142E-4E00-B24E-6722F4681478}" type="presParOf" srcId="{EFCEEE21-9F9B-4400-A2BC-2FF1278107CD}" destId="{5AA139F1-87ED-4A8C-9121-F4D4BFB2474C}" srcOrd="0" destOrd="0" presId="urn:microsoft.com/office/officeart/2005/8/layout/chevron2"/>
    <dgm:cxn modelId="{BA0517A2-3B33-4F16-A412-422AEA34993D}" type="presParOf" srcId="{EFCEEE21-9F9B-4400-A2BC-2FF1278107CD}" destId="{EF1F4511-0C7E-485A-9160-E96B27D2426E}" srcOrd="1" destOrd="0" presId="urn:microsoft.com/office/officeart/2005/8/layout/chevron2"/>
    <dgm:cxn modelId="{F99F3EF8-898A-4F38-95C4-1753AAEE0426}" type="presParOf" srcId="{C7FEB005-AB92-46F6-BC9E-A4113A6CF34F}" destId="{13D12397-4955-4C9C-B66B-646BBBFFAC6E}" srcOrd="5" destOrd="0" presId="urn:microsoft.com/office/officeart/2005/8/layout/chevron2"/>
    <dgm:cxn modelId="{418DD181-F8B6-4A2C-BB20-E6A54D4F9ED1}" type="presParOf" srcId="{C7FEB005-AB92-46F6-BC9E-A4113A6CF34F}" destId="{8AE8320B-A71D-402F-8404-9504702AA618}" srcOrd="6" destOrd="0" presId="urn:microsoft.com/office/officeart/2005/8/layout/chevron2"/>
    <dgm:cxn modelId="{82096E9A-10DF-409C-9012-90227E8C2331}" type="presParOf" srcId="{8AE8320B-A71D-402F-8404-9504702AA618}" destId="{00D1A7ED-B06E-4141-8777-DC182563418B}" srcOrd="0" destOrd="0" presId="urn:microsoft.com/office/officeart/2005/8/layout/chevron2"/>
    <dgm:cxn modelId="{2433FC9A-5068-4E83-8521-B1F640605459}" type="presParOf" srcId="{8AE8320B-A71D-402F-8404-9504702AA618}" destId="{01A5BA8D-E746-4FC9-A284-980BA4A4D02B}"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6332B0-A011-4F08-B1C1-852B1A36CDC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3352955-EFF5-44B0-885D-9594B8002823}">
      <dgm:prSet/>
      <dgm:spPr/>
      <dgm:t>
        <a:bodyPr/>
        <a:lstStyle/>
        <a:p>
          <a:pPr>
            <a:lnSpc>
              <a:spcPct val="100000"/>
            </a:lnSpc>
          </a:pPr>
          <a:r>
            <a:rPr lang="en-US" dirty="0"/>
            <a:t>Wave 2 has begun</a:t>
          </a:r>
        </a:p>
      </dgm:t>
    </dgm:pt>
    <dgm:pt modelId="{ACB5583A-409A-4D09-BD5C-C12EDF1B1539}" type="parTrans" cxnId="{49848FA9-40D0-452F-A74B-D228E2315530}">
      <dgm:prSet/>
      <dgm:spPr/>
      <dgm:t>
        <a:bodyPr/>
        <a:lstStyle/>
        <a:p>
          <a:endParaRPr lang="en-US"/>
        </a:p>
      </dgm:t>
    </dgm:pt>
    <dgm:pt modelId="{2E906731-8153-489C-824E-C7C7BA8FEBB6}" type="sibTrans" cxnId="{49848FA9-40D0-452F-A74B-D228E2315530}">
      <dgm:prSet/>
      <dgm:spPr/>
      <dgm:t>
        <a:bodyPr/>
        <a:lstStyle/>
        <a:p>
          <a:endParaRPr lang="en-US"/>
        </a:p>
      </dgm:t>
    </dgm:pt>
    <dgm:pt modelId="{925CDAF4-DA6C-4AA7-9BAF-B0C27AF7AD21}">
      <dgm:prSet/>
      <dgm:spPr/>
      <dgm:t>
        <a:bodyPr/>
        <a:lstStyle/>
        <a:p>
          <a:pPr>
            <a:lnSpc>
              <a:spcPct val="100000"/>
            </a:lnSpc>
          </a:pPr>
          <a:r>
            <a:rPr lang="en-US" dirty="0"/>
            <a:t> </a:t>
          </a:r>
        </a:p>
      </dgm:t>
    </dgm:pt>
    <dgm:pt modelId="{526DC83E-DF54-4E7D-8977-0E71BFD9AFB9}" type="parTrans" cxnId="{E01D0E70-B315-491A-A196-02FD362104E4}">
      <dgm:prSet/>
      <dgm:spPr/>
      <dgm:t>
        <a:bodyPr/>
        <a:lstStyle/>
        <a:p>
          <a:endParaRPr lang="en-US"/>
        </a:p>
      </dgm:t>
    </dgm:pt>
    <dgm:pt modelId="{1BF16BC0-B050-44F9-8A4C-DD2BF144E6DC}" type="sibTrans" cxnId="{E01D0E70-B315-491A-A196-02FD362104E4}">
      <dgm:prSet/>
      <dgm:spPr/>
      <dgm:t>
        <a:bodyPr/>
        <a:lstStyle/>
        <a:p>
          <a:endParaRPr lang="en-US"/>
        </a:p>
      </dgm:t>
    </dgm:pt>
    <dgm:pt modelId="{77CA1D0C-7FD2-4BDA-8F54-037447ECD2FF}">
      <dgm:prSet/>
      <dgm:spPr/>
      <dgm:t>
        <a:bodyPr/>
        <a:lstStyle/>
        <a:p>
          <a:pPr>
            <a:lnSpc>
              <a:spcPct val="100000"/>
            </a:lnSpc>
          </a:pPr>
          <a:r>
            <a:rPr lang="en-US"/>
            <a:t>Wave 3 – full ✓</a:t>
          </a:r>
        </a:p>
      </dgm:t>
    </dgm:pt>
    <dgm:pt modelId="{6F04964A-CCF0-42A6-8EC4-14D726210909}" type="parTrans" cxnId="{BE4EA312-5BC9-4686-A35F-5C227526E1B0}">
      <dgm:prSet/>
      <dgm:spPr/>
      <dgm:t>
        <a:bodyPr/>
        <a:lstStyle/>
        <a:p>
          <a:endParaRPr lang="en-US"/>
        </a:p>
      </dgm:t>
    </dgm:pt>
    <dgm:pt modelId="{AEC23C62-E27D-40FA-8DF8-5975E0AFEE87}" type="sibTrans" cxnId="{BE4EA312-5BC9-4686-A35F-5C227526E1B0}">
      <dgm:prSet/>
      <dgm:spPr/>
      <dgm:t>
        <a:bodyPr/>
        <a:lstStyle/>
        <a:p>
          <a:endParaRPr lang="en-US"/>
        </a:p>
      </dgm:t>
    </dgm:pt>
    <dgm:pt modelId="{EA63B1B6-2859-4138-AEBF-8DB60FAA60E7}">
      <dgm:prSet/>
      <dgm:spPr/>
      <dgm:t>
        <a:bodyPr/>
        <a:lstStyle/>
        <a:p>
          <a:pPr>
            <a:lnSpc>
              <a:spcPct val="100000"/>
            </a:lnSpc>
          </a:pPr>
          <a:r>
            <a:rPr lang="en-US" dirty="0"/>
            <a:t>Wave 4 full ✓</a:t>
          </a:r>
        </a:p>
      </dgm:t>
    </dgm:pt>
    <dgm:pt modelId="{783C60D2-36A3-45EA-BE99-1ACD027D4849}" type="parTrans" cxnId="{8CA64B25-1C55-4BF2-B0B9-60D5C59EC18C}">
      <dgm:prSet/>
      <dgm:spPr/>
      <dgm:t>
        <a:bodyPr/>
        <a:lstStyle/>
        <a:p>
          <a:endParaRPr lang="en-US"/>
        </a:p>
      </dgm:t>
    </dgm:pt>
    <dgm:pt modelId="{0BE00B48-A840-4E85-AB2F-3965AB65F10D}" type="sibTrans" cxnId="{8CA64B25-1C55-4BF2-B0B9-60D5C59EC18C}">
      <dgm:prSet/>
      <dgm:spPr/>
      <dgm:t>
        <a:bodyPr/>
        <a:lstStyle/>
        <a:p>
          <a:endParaRPr lang="en-US"/>
        </a:p>
      </dgm:t>
    </dgm:pt>
    <dgm:pt modelId="{930B1511-880D-43D5-974C-BB06BBBF6EA9}">
      <dgm:prSet/>
      <dgm:spPr/>
      <dgm:t>
        <a:bodyPr/>
        <a:lstStyle/>
        <a:p>
          <a:pPr>
            <a:lnSpc>
              <a:spcPct val="100000"/>
            </a:lnSpc>
          </a:pPr>
          <a:r>
            <a:rPr lang="en-US" dirty="0"/>
            <a:t>21 more schools on the waiting list who meet criteria  for December 2026</a:t>
          </a:r>
        </a:p>
      </dgm:t>
    </dgm:pt>
    <dgm:pt modelId="{2C046844-A80F-4786-94F4-90E929650DD5}" type="parTrans" cxnId="{39ED320A-E1F0-4A14-87E1-81222430A27E}">
      <dgm:prSet/>
      <dgm:spPr/>
      <dgm:t>
        <a:bodyPr/>
        <a:lstStyle/>
        <a:p>
          <a:endParaRPr lang="en-US"/>
        </a:p>
      </dgm:t>
    </dgm:pt>
    <dgm:pt modelId="{E8085B69-FE54-41A1-9684-568092A7B0CB}" type="sibTrans" cxnId="{39ED320A-E1F0-4A14-87E1-81222430A27E}">
      <dgm:prSet/>
      <dgm:spPr/>
      <dgm:t>
        <a:bodyPr/>
        <a:lstStyle/>
        <a:p>
          <a:endParaRPr lang="en-US"/>
        </a:p>
      </dgm:t>
    </dgm:pt>
    <dgm:pt modelId="{68A9CDB6-A5F8-46C2-9EC8-B1BFDA07A2C4}">
      <dgm:prSet/>
      <dgm:spPr/>
      <dgm:t>
        <a:bodyPr/>
        <a:lstStyle/>
        <a:p>
          <a:pPr>
            <a:lnSpc>
              <a:spcPct val="100000"/>
            </a:lnSpc>
          </a:pPr>
          <a:r>
            <a:rPr lang="en-US"/>
            <a:t>Meetings still ongoing throughout</a:t>
          </a:r>
        </a:p>
      </dgm:t>
    </dgm:pt>
    <dgm:pt modelId="{3CE4DFE2-147B-4B24-95B8-62D8110B3B77}" type="parTrans" cxnId="{CBBC480B-8D4B-47AB-A05A-C575AECA3136}">
      <dgm:prSet/>
      <dgm:spPr/>
      <dgm:t>
        <a:bodyPr/>
        <a:lstStyle/>
        <a:p>
          <a:endParaRPr lang="en-US"/>
        </a:p>
      </dgm:t>
    </dgm:pt>
    <dgm:pt modelId="{3D7A335A-7E51-4836-916A-1A511B720C3C}" type="sibTrans" cxnId="{CBBC480B-8D4B-47AB-A05A-C575AECA3136}">
      <dgm:prSet/>
      <dgm:spPr/>
      <dgm:t>
        <a:bodyPr/>
        <a:lstStyle/>
        <a:p>
          <a:endParaRPr lang="en-US"/>
        </a:p>
      </dgm:t>
    </dgm:pt>
    <dgm:pt modelId="{66EBC9F7-E338-4D88-B105-54FAAE601745}" type="pres">
      <dgm:prSet presAssocID="{AE6332B0-A011-4F08-B1C1-852B1A36CDCA}" presName="root" presStyleCnt="0">
        <dgm:presLayoutVars>
          <dgm:dir/>
          <dgm:resizeHandles val="exact"/>
        </dgm:presLayoutVars>
      </dgm:prSet>
      <dgm:spPr/>
    </dgm:pt>
    <dgm:pt modelId="{52CC529B-6C6E-4080-8DB1-62785A9ECE10}" type="pres">
      <dgm:prSet presAssocID="{43352955-EFF5-44B0-885D-9594B8002823}" presName="compNode" presStyleCnt="0"/>
      <dgm:spPr/>
    </dgm:pt>
    <dgm:pt modelId="{727A18D1-8279-4C04-B7F6-871BDEA5C8FA}" type="pres">
      <dgm:prSet presAssocID="{43352955-EFF5-44B0-885D-9594B8002823}" presName="bgRect" presStyleLbl="bgShp" presStyleIdx="0" presStyleCnt="5" custLinFactNeighborX="626" custLinFactNeighborY="-763"/>
      <dgm:spPr/>
    </dgm:pt>
    <dgm:pt modelId="{64ADA77D-0E2D-4965-B534-485790BC56A2}" type="pres">
      <dgm:prSet presAssocID="{43352955-EFF5-44B0-885D-9594B800282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hoolhouse"/>
        </a:ext>
      </dgm:extLst>
    </dgm:pt>
    <dgm:pt modelId="{3D07BB06-1B19-40AB-B81E-CE33D46856B5}" type="pres">
      <dgm:prSet presAssocID="{43352955-EFF5-44B0-885D-9594B8002823}" presName="spaceRect" presStyleCnt="0"/>
      <dgm:spPr/>
    </dgm:pt>
    <dgm:pt modelId="{E86CDF42-7992-4F3A-9BA5-B2AECD9434C0}" type="pres">
      <dgm:prSet presAssocID="{43352955-EFF5-44B0-885D-9594B8002823}" presName="parTx" presStyleLbl="revTx" presStyleIdx="0" presStyleCnt="6">
        <dgm:presLayoutVars>
          <dgm:chMax val="0"/>
          <dgm:chPref val="0"/>
        </dgm:presLayoutVars>
      </dgm:prSet>
      <dgm:spPr/>
    </dgm:pt>
    <dgm:pt modelId="{4C9F5ADF-D8CB-4790-A77C-F6396CCF9A61}" type="pres">
      <dgm:prSet presAssocID="{43352955-EFF5-44B0-885D-9594B8002823}" presName="desTx" presStyleLbl="revTx" presStyleIdx="1" presStyleCnt="6">
        <dgm:presLayoutVars/>
      </dgm:prSet>
      <dgm:spPr/>
    </dgm:pt>
    <dgm:pt modelId="{DCBF2627-4C6A-4487-98FF-106FE00A0771}" type="pres">
      <dgm:prSet presAssocID="{2E906731-8153-489C-824E-C7C7BA8FEBB6}" presName="sibTrans" presStyleCnt="0"/>
      <dgm:spPr/>
    </dgm:pt>
    <dgm:pt modelId="{CF1AD49B-FA42-47DB-A953-BF0A47378265}" type="pres">
      <dgm:prSet presAssocID="{77CA1D0C-7FD2-4BDA-8F54-037447ECD2FF}" presName="compNode" presStyleCnt="0"/>
      <dgm:spPr/>
    </dgm:pt>
    <dgm:pt modelId="{B31BDD66-D47E-48E3-A918-8537CFCCA2F0}" type="pres">
      <dgm:prSet presAssocID="{77CA1D0C-7FD2-4BDA-8F54-037447ECD2FF}" presName="bgRect" presStyleLbl="bgShp" presStyleIdx="1" presStyleCnt="5"/>
      <dgm:spPr/>
    </dgm:pt>
    <dgm:pt modelId="{6679B987-D7A8-4187-9215-58FCFE4D02DE}" type="pres">
      <dgm:prSet presAssocID="{77CA1D0C-7FD2-4BDA-8F54-037447ECD2F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ave"/>
        </a:ext>
      </dgm:extLst>
    </dgm:pt>
    <dgm:pt modelId="{5CAD68FA-4AC2-463D-8EF5-945978CF139C}" type="pres">
      <dgm:prSet presAssocID="{77CA1D0C-7FD2-4BDA-8F54-037447ECD2FF}" presName="spaceRect" presStyleCnt="0"/>
      <dgm:spPr/>
    </dgm:pt>
    <dgm:pt modelId="{FF673C54-E0E8-472F-9FEE-46A58E3D9C2F}" type="pres">
      <dgm:prSet presAssocID="{77CA1D0C-7FD2-4BDA-8F54-037447ECD2FF}" presName="parTx" presStyleLbl="revTx" presStyleIdx="2" presStyleCnt="6">
        <dgm:presLayoutVars>
          <dgm:chMax val="0"/>
          <dgm:chPref val="0"/>
        </dgm:presLayoutVars>
      </dgm:prSet>
      <dgm:spPr/>
    </dgm:pt>
    <dgm:pt modelId="{02A82464-4520-4905-BAAC-D654FE32AD4C}" type="pres">
      <dgm:prSet presAssocID="{AEC23C62-E27D-40FA-8DF8-5975E0AFEE87}" presName="sibTrans" presStyleCnt="0"/>
      <dgm:spPr/>
    </dgm:pt>
    <dgm:pt modelId="{3F52B750-A2E6-4D44-AD4E-A2381F2337C0}" type="pres">
      <dgm:prSet presAssocID="{EA63B1B6-2859-4138-AEBF-8DB60FAA60E7}" presName="compNode" presStyleCnt="0"/>
      <dgm:spPr/>
    </dgm:pt>
    <dgm:pt modelId="{614079B2-FFAB-4413-8171-87D6596C580A}" type="pres">
      <dgm:prSet presAssocID="{EA63B1B6-2859-4138-AEBF-8DB60FAA60E7}" presName="bgRect" presStyleLbl="bgShp" presStyleIdx="2" presStyleCnt="5"/>
      <dgm:spPr/>
    </dgm:pt>
    <dgm:pt modelId="{E3C83B31-CF14-4D06-AB65-C95DF092D9AC}" type="pres">
      <dgm:prSet presAssocID="{EA63B1B6-2859-4138-AEBF-8DB60FAA60E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ick"/>
        </a:ext>
      </dgm:extLst>
    </dgm:pt>
    <dgm:pt modelId="{75EDE625-538D-4FC0-8849-40B70032F1E7}" type="pres">
      <dgm:prSet presAssocID="{EA63B1B6-2859-4138-AEBF-8DB60FAA60E7}" presName="spaceRect" presStyleCnt="0"/>
      <dgm:spPr/>
    </dgm:pt>
    <dgm:pt modelId="{00285FAC-E51F-4784-9EE5-4B6A0247B90F}" type="pres">
      <dgm:prSet presAssocID="{EA63B1B6-2859-4138-AEBF-8DB60FAA60E7}" presName="parTx" presStyleLbl="revTx" presStyleIdx="3" presStyleCnt="6">
        <dgm:presLayoutVars>
          <dgm:chMax val="0"/>
          <dgm:chPref val="0"/>
        </dgm:presLayoutVars>
      </dgm:prSet>
      <dgm:spPr/>
    </dgm:pt>
    <dgm:pt modelId="{D7DD6B2F-48C5-412A-ABBD-44FCCDD6E548}" type="pres">
      <dgm:prSet presAssocID="{0BE00B48-A840-4E85-AB2F-3965AB65F10D}" presName="sibTrans" presStyleCnt="0"/>
      <dgm:spPr/>
    </dgm:pt>
    <dgm:pt modelId="{52660E7E-9F64-48D1-B053-AC14704EC072}" type="pres">
      <dgm:prSet presAssocID="{930B1511-880D-43D5-974C-BB06BBBF6EA9}" presName="compNode" presStyleCnt="0"/>
      <dgm:spPr/>
    </dgm:pt>
    <dgm:pt modelId="{90F7B3F9-C0A8-4DA2-B232-37E31985E1B7}" type="pres">
      <dgm:prSet presAssocID="{930B1511-880D-43D5-974C-BB06BBBF6EA9}" presName="bgRect" presStyleLbl="bgShp" presStyleIdx="3" presStyleCnt="5"/>
      <dgm:spPr/>
    </dgm:pt>
    <dgm:pt modelId="{E441612C-737B-4F1C-99DC-9E5632BAC9D7}" type="pres">
      <dgm:prSet presAssocID="{930B1511-880D-43D5-974C-BB06BBBF6EA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a:ext>
      </dgm:extLst>
    </dgm:pt>
    <dgm:pt modelId="{47BBB88D-2B51-4477-BEC5-2229F6C9E199}" type="pres">
      <dgm:prSet presAssocID="{930B1511-880D-43D5-974C-BB06BBBF6EA9}" presName="spaceRect" presStyleCnt="0"/>
      <dgm:spPr/>
    </dgm:pt>
    <dgm:pt modelId="{8BE68C89-A780-4DE4-8A67-AF40389DD683}" type="pres">
      <dgm:prSet presAssocID="{930B1511-880D-43D5-974C-BB06BBBF6EA9}" presName="parTx" presStyleLbl="revTx" presStyleIdx="4" presStyleCnt="6">
        <dgm:presLayoutVars>
          <dgm:chMax val="0"/>
          <dgm:chPref val="0"/>
        </dgm:presLayoutVars>
      </dgm:prSet>
      <dgm:spPr/>
    </dgm:pt>
    <dgm:pt modelId="{99C7BA0E-792A-4791-9F0A-BAE4AD48C2A9}" type="pres">
      <dgm:prSet presAssocID="{E8085B69-FE54-41A1-9684-568092A7B0CB}" presName="sibTrans" presStyleCnt="0"/>
      <dgm:spPr/>
    </dgm:pt>
    <dgm:pt modelId="{E81035F8-6024-44E8-B3C4-EE45B7FE1579}" type="pres">
      <dgm:prSet presAssocID="{68A9CDB6-A5F8-46C2-9EC8-B1BFDA07A2C4}" presName="compNode" presStyleCnt="0"/>
      <dgm:spPr/>
    </dgm:pt>
    <dgm:pt modelId="{8800ED9B-891A-4240-A892-556F3D5512FB}" type="pres">
      <dgm:prSet presAssocID="{68A9CDB6-A5F8-46C2-9EC8-B1BFDA07A2C4}" presName="bgRect" presStyleLbl="bgShp" presStyleIdx="4" presStyleCnt="5"/>
      <dgm:spPr/>
    </dgm:pt>
    <dgm:pt modelId="{C693FDE7-B86A-4F7D-BA34-E1104172259E}" type="pres">
      <dgm:prSet presAssocID="{68A9CDB6-A5F8-46C2-9EC8-B1BFDA07A2C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eeting"/>
        </a:ext>
      </dgm:extLst>
    </dgm:pt>
    <dgm:pt modelId="{A3B61238-CC18-4736-A728-B210FC3BCDCF}" type="pres">
      <dgm:prSet presAssocID="{68A9CDB6-A5F8-46C2-9EC8-B1BFDA07A2C4}" presName="spaceRect" presStyleCnt="0"/>
      <dgm:spPr/>
    </dgm:pt>
    <dgm:pt modelId="{47D45409-7655-4CCC-ABE9-66E3FFC450D7}" type="pres">
      <dgm:prSet presAssocID="{68A9CDB6-A5F8-46C2-9EC8-B1BFDA07A2C4}" presName="parTx" presStyleLbl="revTx" presStyleIdx="5" presStyleCnt="6">
        <dgm:presLayoutVars>
          <dgm:chMax val="0"/>
          <dgm:chPref val="0"/>
        </dgm:presLayoutVars>
      </dgm:prSet>
      <dgm:spPr/>
    </dgm:pt>
  </dgm:ptLst>
  <dgm:cxnLst>
    <dgm:cxn modelId="{39ED320A-E1F0-4A14-87E1-81222430A27E}" srcId="{AE6332B0-A011-4F08-B1C1-852B1A36CDCA}" destId="{930B1511-880D-43D5-974C-BB06BBBF6EA9}" srcOrd="3" destOrd="0" parTransId="{2C046844-A80F-4786-94F4-90E929650DD5}" sibTransId="{E8085B69-FE54-41A1-9684-568092A7B0CB}"/>
    <dgm:cxn modelId="{CBBC480B-8D4B-47AB-A05A-C575AECA3136}" srcId="{AE6332B0-A011-4F08-B1C1-852B1A36CDCA}" destId="{68A9CDB6-A5F8-46C2-9EC8-B1BFDA07A2C4}" srcOrd="4" destOrd="0" parTransId="{3CE4DFE2-147B-4B24-95B8-62D8110B3B77}" sibTransId="{3D7A335A-7E51-4836-916A-1A511B720C3C}"/>
    <dgm:cxn modelId="{BE4EA312-5BC9-4686-A35F-5C227526E1B0}" srcId="{AE6332B0-A011-4F08-B1C1-852B1A36CDCA}" destId="{77CA1D0C-7FD2-4BDA-8F54-037447ECD2FF}" srcOrd="1" destOrd="0" parTransId="{6F04964A-CCF0-42A6-8EC4-14D726210909}" sibTransId="{AEC23C62-E27D-40FA-8DF8-5975E0AFEE87}"/>
    <dgm:cxn modelId="{8CA64B25-1C55-4BF2-B0B9-60D5C59EC18C}" srcId="{AE6332B0-A011-4F08-B1C1-852B1A36CDCA}" destId="{EA63B1B6-2859-4138-AEBF-8DB60FAA60E7}" srcOrd="2" destOrd="0" parTransId="{783C60D2-36A3-45EA-BE99-1ACD027D4849}" sibTransId="{0BE00B48-A840-4E85-AB2F-3965AB65F10D}"/>
    <dgm:cxn modelId="{E01D0E70-B315-491A-A196-02FD362104E4}" srcId="{43352955-EFF5-44B0-885D-9594B8002823}" destId="{925CDAF4-DA6C-4AA7-9BAF-B0C27AF7AD21}" srcOrd="0" destOrd="0" parTransId="{526DC83E-DF54-4E7D-8977-0E71BFD9AFB9}" sibTransId="{1BF16BC0-B050-44F9-8A4C-DD2BF144E6DC}"/>
    <dgm:cxn modelId="{A0741973-A412-4DA8-B050-3650FB5D5CA4}" type="presOf" srcId="{AE6332B0-A011-4F08-B1C1-852B1A36CDCA}" destId="{66EBC9F7-E338-4D88-B105-54FAAE601745}" srcOrd="0" destOrd="0" presId="urn:microsoft.com/office/officeart/2018/2/layout/IconVerticalSolidList"/>
    <dgm:cxn modelId="{30E0C974-7FB5-4E08-B1D8-BC12FB112E74}" type="presOf" srcId="{68A9CDB6-A5F8-46C2-9EC8-B1BFDA07A2C4}" destId="{47D45409-7655-4CCC-ABE9-66E3FFC450D7}" srcOrd="0" destOrd="0" presId="urn:microsoft.com/office/officeart/2018/2/layout/IconVerticalSolidList"/>
    <dgm:cxn modelId="{9A71C379-FA9C-4ED7-AF29-5AEE6F6FD957}" type="presOf" srcId="{43352955-EFF5-44B0-885D-9594B8002823}" destId="{E86CDF42-7992-4F3A-9BA5-B2AECD9434C0}" srcOrd="0" destOrd="0" presId="urn:microsoft.com/office/officeart/2018/2/layout/IconVerticalSolidList"/>
    <dgm:cxn modelId="{E8783C86-9B37-4E32-9226-015399E8D45E}" type="presOf" srcId="{EA63B1B6-2859-4138-AEBF-8DB60FAA60E7}" destId="{00285FAC-E51F-4784-9EE5-4B6A0247B90F}" srcOrd="0" destOrd="0" presId="urn:microsoft.com/office/officeart/2018/2/layout/IconVerticalSolidList"/>
    <dgm:cxn modelId="{49848FA9-40D0-452F-A74B-D228E2315530}" srcId="{AE6332B0-A011-4F08-B1C1-852B1A36CDCA}" destId="{43352955-EFF5-44B0-885D-9594B8002823}" srcOrd="0" destOrd="0" parTransId="{ACB5583A-409A-4D09-BD5C-C12EDF1B1539}" sibTransId="{2E906731-8153-489C-824E-C7C7BA8FEBB6}"/>
    <dgm:cxn modelId="{629FA3D5-38F0-45F1-BE0B-D3F168815FC6}" type="presOf" srcId="{925CDAF4-DA6C-4AA7-9BAF-B0C27AF7AD21}" destId="{4C9F5ADF-D8CB-4790-A77C-F6396CCF9A61}" srcOrd="0" destOrd="0" presId="urn:microsoft.com/office/officeart/2018/2/layout/IconVerticalSolidList"/>
    <dgm:cxn modelId="{466040E3-3AEC-4198-8A85-45D2FBD5A263}" type="presOf" srcId="{77CA1D0C-7FD2-4BDA-8F54-037447ECD2FF}" destId="{FF673C54-E0E8-472F-9FEE-46A58E3D9C2F}" srcOrd="0" destOrd="0" presId="urn:microsoft.com/office/officeart/2018/2/layout/IconVerticalSolidList"/>
    <dgm:cxn modelId="{DD17CCFF-C1E5-453F-9545-3760BF66382D}" type="presOf" srcId="{930B1511-880D-43D5-974C-BB06BBBF6EA9}" destId="{8BE68C89-A780-4DE4-8A67-AF40389DD683}" srcOrd="0" destOrd="0" presId="urn:microsoft.com/office/officeart/2018/2/layout/IconVerticalSolidList"/>
    <dgm:cxn modelId="{B7956FD0-971B-43C2-912C-4F2BDC780B1A}" type="presParOf" srcId="{66EBC9F7-E338-4D88-B105-54FAAE601745}" destId="{52CC529B-6C6E-4080-8DB1-62785A9ECE10}" srcOrd="0" destOrd="0" presId="urn:microsoft.com/office/officeart/2018/2/layout/IconVerticalSolidList"/>
    <dgm:cxn modelId="{FEC881F7-25A4-44C4-B8F9-55A8E744D012}" type="presParOf" srcId="{52CC529B-6C6E-4080-8DB1-62785A9ECE10}" destId="{727A18D1-8279-4C04-B7F6-871BDEA5C8FA}" srcOrd="0" destOrd="0" presId="urn:microsoft.com/office/officeart/2018/2/layout/IconVerticalSolidList"/>
    <dgm:cxn modelId="{A3E5B3BE-19E7-4CA8-856D-984E1C74922A}" type="presParOf" srcId="{52CC529B-6C6E-4080-8DB1-62785A9ECE10}" destId="{64ADA77D-0E2D-4965-B534-485790BC56A2}" srcOrd="1" destOrd="0" presId="urn:microsoft.com/office/officeart/2018/2/layout/IconVerticalSolidList"/>
    <dgm:cxn modelId="{EDE59B57-C17F-49D3-A564-0467EA0C7647}" type="presParOf" srcId="{52CC529B-6C6E-4080-8DB1-62785A9ECE10}" destId="{3D07BB06-1B19-40AB-B81E-CE33D46856B5}" srcOrd="2" destOrd="0" presId="urn:microsoft.com/office/officeart/2018/2/layout/IconVerticalSolidList"/>
    <dgm:cxn modelId="{5E433BBB-F85C-4B0B-A7B1-0795D706D6B5}" type="presParOf" srcId="{52CC529B-6C6E-4080-8DB1-62785A9ECE10}" destId="{E86CDF42-7992-4F3A-9BA5-B2AECD9434C0}" srcOrd="3" destOrd="0" presId="urn:microsoft.com/office/officeart/2018/2/layout/IconVerticalSolidList"/>
    <dgm:cxn modelId="{58A68521-33C9-43F1-84C0-67670E28E1F0}" type="presParOf" srcId="{52CC529B-6C6E-4080-8DB1-62785A9ECE10}" destId="{4C9F5ADF-D8CB-4790-A77C-F6396CCF9A61}" srcOrd="4" destOrd="0" presId="urn:microsoft.com/office/officeart/2018/2/layout/IconVerticalSolidList"/>
    <dgm:cxn modelId="{E6C85508-EE04-4242-8798-52DBAFE28090}" type="presParOf" srcId="{66EBC9F7-E338-4D88-B105-54FAAE601745}" destId="{DCBF2627-4C6A-4487-98FF-106FE00A0771}" srcOrd="1" destOrd="0" presId="urn:microsoft.com/office/officeart/2018/2/layout/IconVerticalSolidList"/>
    <dgm:cxn modelId="{21CF14BB-F971-470A-AF16-BF7E2E0A468D}" type="presParOf" srcId="{66EBC9F7-E338-4D88-B105-54FAAE601745}" destId="{CF1AD49B-FA42-47DB-A953-BF0A47378265}" srcOrd="2" destOrd="0" presId="urn:microsoft.com/office/officeart/2018/2/layout/IconVerticalSolidList"/>
    <dgm:cxn modelId="{0929BDAC-3501-4FA5-93DC-5B222D5B6095}" type="presParOf" srcId="{CF1AD49B-FA42-47DB-A953-BF0A47378265}" destId="{B31BDD66-D47E-48E3-A918-8537CFCCA2F0}" srcOrd="0" destOrd="0" presId="urn:microsoft.com/office/officeart/2018/2/layout/IconVerticalSolidList"/>
    <dgm:cxn modelId="{C4679CBA-A3EB-4FA0-9D32-1CA403A346DE}" type="presParOf" srcId="{CF1AD49B-FA42-47DB-A953-BF0A47378265}" destId="{6679B987-D7A8-4187-9215-58FCFE4D02DE}" srcOrd="1" destOrd="0" presId="urn:microsoft.com/office/officeart/2018/2/layout/IconVerticalSolidList"/>
    <dgm:cxn modelId="{2AED99FC-3937-46C8-BD6B-77DE67DD8604}" type="presParOf" srcId="{CF1AD49B-FA42-47DB-A953-BF0A47378265}" destId="{5CAD68FA-4AC2-463D-8EF5-945978CF139C}" srcOrd="2" destOrd="0" presId="urn:microsoft.com/office/officeart/2018/2/layout/IconVerticalSolidList"/>
    <dgm:cxn modelId="{463E7A62-3D9D-4694-899B-75F447FD88A7}" type="presParOf" srcId="{CF1AD49B-FA42-47DB-A953-BF0A47378265}" destId="{FF673C54-E0E8-472F-9FEE-46A58E3D9C2F}" srcOrd="3" destOrd="0" presId="urn:microsoft.com/office/officeart/2018/2/layout/IconVerticalSolidList"/>
    <dgm:cxn modelId="{A6A493C7-10EC-458B-8247-1F6B4060FFBC}" type="presParOf" srcId="{66EBC9F7-E338-4D88-B105-54FAAE601745}" destId="{02A82464-4520-4905-BAAC-D654FE32AD4C}" srcOrd="3" destOrd="0" presId="urn:microsoft.com/office/officeart/2018/2/layout/IconVerticalSolidList"/>
    <dgm:cxn modelId="{14B91BCB-A6A9-4817-BEA4-6989461AB49D}" type="presParOf" srcId="{66EBC9F7-E338-4D88-B105-54FAAE601745}" destId="{3F52B750-A2E6-4D44-AD4E-A2381F2337C0}" srcOrd="4" destOrd="0" presId="urn:microsoft.com/office/officeart/2018/2/layout/IconVerticalSolidList"/>
    <dgm:cxn modelId="{70D187F6-4462-454C-9171-11604AF1542E}" type="presParOf" srcId="{3F52B750-A2E6-4D44-AD4E-A2381F2337C0}" destId="{614079B2-FFAB-4413-8171-87D6596C580A}" srcOrd="0" destOrd="0" presId="urn:microsoft.com/office/officeart/2018/2/layout/IconVerticalSolidList"/>
    <dgm:cxn modelId="{0A53432F-66C8-41FF-8EB2-6F052674AC8B}" type="presParOf" srcId="{3F52B750-A2E6-4D44-AD4E-A2381F2337C0}" destId="{E3C83B31-CF14-4D06-AB65-C95DF092D9AC}" srcOrd="1" destOrd="0" presId="urn:microsoft.com/office/officeart/2018/2/layout/IconVerticalSolidList"/>
    <dgm:cxn modelId="{73D12A89-A4A3-4A03-AF8F-4C918D20269A}" type="presParOf" srcId="{3F52B750-A2E6-4D44-AD4E-A2381F2337C0}" destId="{75EDE625-538D-4FC0-8849-40B70032F1E7}" srcOrd="2" destOrd="0" presId="urn:microsoft.com/office/officeart/2018/2/layout/IconVerticalSolidList"/>
    <dgm:cxn modelId="{CF4B5755-07B7-4C24-BE71-1A2DB9AA0A16}" type="presParOf" srcId="{3F52B750-A2E6-4D44-AD4E-A2381F2337C0}" destId="{00285FAC-E51F-4784-9EE5-4B6A0247B90F}" srcOrd="3" destOrd="0" presId="urn:microsoft.com/office/officeart/2018/2/layout/IconVerticalSolidList"/>
    <dgm:cxn modelId="{9729D2FD-C40B-4BBE-ADA3-06EDAF4E8200}" type="presParOf" srcId="{66EBC9F7-E338-4D88-B105-54FAAE601745}" destId="{D7DD6B2F-48C5-412A-ABBD-44FCCDD6E548}" srcOrd="5" destOrd="0" presId="urn:microsoft.com/office/officeart/2018/2/layout/IconVerticalSolidList"/>
    <dgm:cxn modelId="{876B53E5-6D82-4096-856F-EC5B1647E45E}" type="presParOf" srcId="{66EBC9F7-E338-4D88-B105-54FAAE601745}" destId="{52660E7E-9F64-48D1-B053-AC14704EC072}" srcOrd="6" destOrd="0" presId="urn:microsoft.com/office/officeart/2018/2/layout/IconVerticalSolidList"/>
    <dgm:cxn modelId="{481BEEF3-0964-4740-8DFB-4373E3E2A51A}" type="presParOf" srcId="{52660E7E-9F64-48D1-B053-AC14704EC072}" destId="{90F7B3F9-C0A8-4DA2-B232-37E31985E1B7}" srcOrd="0" destOrd="0" presId="urn:microsoft.com/office/officeart/2018/2/layout/IconVerticalSolidList"/>
    <dgm:cxn modelId="{61E91040-464A-4A13-9FB2-9587A1389757}" type="presParOf" srcId="{52660E7E-9F64-48D1-B053-AC14704EC072}" destId="{E441612C-737B-4F1C-99DC-9E5632BAC9D7}" srcOrd="1" destOrd="0" presId="urn:microsoft.com/office/officeart/2018/2/layout/IconVerticalSolidList"/>
    <dgm:cxn modelId="{5DA5E748-1DB5-4E2B-A0B6-4CCCB89884BE}" type="presParOf" srcId="{52660E7E-9F64-48D1-B053-AC14704EC072}" destId="{47BBB88D-2B51-4477-BEC5-2229F6C9E199}" srcOrd="2" destOrd="0" presId="urn:microsoft.com/office/officeart/2018/2/layout/IconVerticalSolidList"/>
    <dgm:cxn modelId="{B1871FCA-4EC5-4A60-9FEA-86B5ADE280EB}" type="presParOf" srcId="{52660E7E-9F64-48D1-B053-AC14704EC072}" destId="{8BE68C89-A780-4DE4-8A67-AF40389DD683}" srcOrd="3" destOrd="0" presId="urn:microsoft.com/office/officeart/2018/2/layout/IconVerticalSolidList"/>
    <dgm:cxn modelId="{B47237B3-A062-41C0-BD12-9FCABC2C51CC}" type="presParOf" srcId="{66EBC9F7-E338-4D88-B105-54FAAE601745}" destId="{99C7BA0E-792A-4791-9F0A-BAE4AD48C2A9}" srcOrd="7" destOrd="0" presId="urn:microsoft.com/office/officeart/2018/2/layout/IconVerticalSolidList"/>
    <dgm:cxn modelId="{3310A228-4DAF-4E20-94A2-909284DC04E2}" type="presParOf" srcId="{66EBC9F7-E338-4D88-B105-54FAAE601745}" destId="{E81035F8-6024-44E8-B3C4-EE45B7FE1579}" srcOrd="8" destOrd="0" presId="urn:microsoft.com/office/officeart/2018/2/layout/IconVerticalSolidList"/>
    <dgm:cxn modelId="{156E6FCB-6AE0-4CAC-8D91-FBBA7E9A99DD}" type="presParOf" srcId="{E81035F8-6024-44E8-B3C4-EE45B7FE1579}" destId="{8800ED9B-891A-4240-A892-556F3D5512FB}" srcOrd="0" destOrd="0" presId="urn:microsoft.com/office/officeart/2018/2/layout/IconVerticalSolidList"/>
    <dgm:cxn modelId="{D1B1AC66-BC4A-498E-859C-A88E876F8CB9}" type="presParOf" srcId="{E81035F8-6024-44E8-B3C4-EE45B7FE1579}" destId="{C693FDE7-B86A-4F7D-BA34-E1104172259E}" srcOrd="1" destOrd="0" presId="urn:microsoft.com/office/officeart/2018/2/layout/IconVerticalSolidList"/>
    <dgm:cxn modelId="{F286C069-7CAA-4408-8569-428B7841ED63}" type="presParOf" srcId="{E81035F8-6024-44E8-B3C4-EE45B7FE1579}" destId="{A3B61238-CC18-4736-A728-B210FC3BCDCF}" srcOrd="2" destOrd="0" presId="urn:microsoft.com/office/officeart/2018/2/layout/IconVerticalSolidList"/>
    <dgm:cxn modelId="{E04D5D62-7BFE-42CC-BF43-7E96C1EDF95C}" type="presParOf" srcId="{E81035F8-6024-44E8-B3C4-EE45B7FE1579}" destId="{47D45409-7655-4CCC-ABE9-66E3FFC450D7}"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BA585-632A-41CC-A61D-FD9C60472655}">
      <dsp:nvSpPr>
        <dsp:cNvPr id="0" name=""/>
        <dsp:cNvSpPr/>
      </dsp:nvSpPr>
      <dsp:spPr>
        <a:xfrm>
          <a:off x="0" y="0"/>
          <a:ext cx="3861293" cy="154304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Calibri Light"/>
              <a:ea typeface="Calibri Light"/>
              <a:cs typeface="Calibri Light"/>
            </a:rPr>
            <a:t>To introduce The Inclusion Project &amp; Language for Behaviour and Emotion Resource. </a:t>
          </a:r>
          <a:endParaRPr lang="en-US" sz="2000" kern="1200" dirty="0">
            <a:latin typeface="Calibri Light"/>
            <a:ea typeface="Calibri Light"/>
            <a:cs typeface="Calibri Light"/>
          </a:endParaRPr>
        </a:p>
      </dsp:txBody>
      <dsp:txXfrm>
        <a:off x="45194" y="45194"/>
        <a:ext cx="2196223" cy="1452661"/>
      </dsp:txXfrm>
    </dsp:sp>
    <dsp:sp modelId="{B42F37D7-55C7-476E-A9DD-9C42041B56B8}">
      <dsp:nvSpPr>
        <dsp:cNvPr id="0" name=""/>
        <dsp:cNvSpPr/>
      </dsp:nvSpPr>
      <dsp:spPr>
        <a:xfrm>
          <a:off x="340702" y="1800224"/>
          <a:ext cx="3861293" cy="1543049"/>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latin typeface="Calibri Light"/>
              <a:ea typeface="Calibri Light"/>
              <a:cs typeface="Calibri Light"/>
            </a:rPr>
            <a:t>To reaffirm the need for the resource in schools. </a:t>
          </a:r>
          <a:endParaRPr lang="en-US" sz="2000" kern="1200">
            <a:latin typeface="Calibri Light"/>
            <a:ea typeface="Calibri Light"/>
            <a:cs typeface="Calibri Light"/>
          </a:endParaRPr>
        </a:p>
      </dsp:txBody>
      <dsp:txXfrm>
        <a:off x="385896" y="1845418"/>
        <a:ext cx="2427220" cy="1452661"/>
      </dsp:txXfrm>
    </dsp:sp>
    <dsp:sp modelId="{CBC35CB4-052B-4C65-824E-A9CFB6E74F9C}">
      <dsp:nvSpPr>
        <dsp:cNvPr id="0" name=""/>
        <dsp:cNvSpPr/>
      </dsp:nvSpPr>
      <dsp:spPr>
        <a:xfrm>
          <a:off x="681404" y="3600449"/>
          <a:ext cx="3861293" cy="1543049"/>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libri Light"/>
              <a:ea typeface="Calibri Light"/>
              <a:cs typeface="Calibri Light"/>
            </a:rPr>
            <a:t>Our Journey so far; The impact of wave 1</a:t>
          </a:r>
        </a:p>
      </dsp:txBody>
      <dsp:txXfrm>
        <a:off x="726598" y="3645643"/>
        <a:ext cx="2427220" cy="1452661"/>
      </dsp:txXfrm>
    </dsp:sp>
    <dsp:sp modelId="{406647EB-CFFD-466F-B625-95383928840D}">
      <dsp:nvSpPr>
        <dsp:cNvPr id="0" name=""/>
        <dsp:cNvSpPr/>
      </dsp:nvSpPr>
      <dsp:spPr>
        <a:xfrm>
          <a:off x="2858310" y="1170146"/>
          <a:ext cx="1002982" cy="1002982"/>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083981" y="1170146"/>
        <a:ext cx="551640" cy="754744"/>
      </dsp:txXfrm>
    </dsp:sp>
    <dsp:sp modelId="{91AC6C59-3FDF-448F-A70B-2EE3CEF7AF0C}">
      <dsp:nvSpPr>
        <dsp:cNvPr id="0" name=""/>
        <dsp:cNvSpPr/>
      </dsp:nvSpPr>
      <dsp:spPr>
        <a:xfrm>
          <a:off x="3199013" y="2960083"/>
          <a:ext cx="1002982" cy="1002982"/>
        </a:xfrm>
        <a:prstGeom prst="downArrow">
          <a:avLst>
            <a:gd name="adj1" fmla="val 55000"/>
            <a:gd name="adj2" fmla="val 45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424684" y="2960083"/>
        <a:ext cx="551640" cy="7547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3DAB7-65A1-4FF4-8719-CC81E9CC52E0}">
      <dsp:nvSpPr>
        <dsp:cNvPr id="0" name=""/>
        <dsp:cNvSpPr/>
      </dsp:nvSpPr>
      <dsp:spPr>
        <a:xfrm>
          <a:off x="2626812" y="527071"/>
          <a:ext cx="407767" cy="91440"/>
        </a:xfrm>
        <a:custGeom>
          <a:avLst/>
          <a:gdLst/>
          <a:ahLst/>
          <a:cxnLst/>
          <a:rect l="0" t="0" r="0" b="0"/>
          <a:pathLst>
            <a:path>
              <a:moveTo>
                <a:pt x="0" y="45720"/>
              </a:moveTo>
              <a:lnTo>
                <a:pt x="407767" y="45720"/>
              </a:lnTo>
            </a:path>
          </a:pathLst>
        </a:custGeom>
        <a:noFill/>
        <a:ln w="9525" cap="flat" cmpd="sng" algn="ctr">
          <a:solidFill>
            <a:srgbClr val="D90D9F"/>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819736" y="570599"/>
        <a:ext cx="21918" cy="4383"/>
      </dsp:txXfrm>
    </dsp:sp>
    <dsp:sp modelId="{C2C62662-600C-4AB2-996E-A82011575361}">
      <dsp:nvSpPr>
        <dsp:cNvPr id="0" name=""/>
        <dsp:cNvSpPr/>
      </dsp:nvSpPr>
      <dsp:spPr>
        <a:xfrm>
          <a:off x="722668" y="1008"/>
          <a:ext cx="1905943" cy="1143566"/>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393" tIns="98032" rIns="93393" bIns="98032"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Open Sans" panose="020B0606030504020204" pitchFamily="34" charset="0"/>
              <a:ea typeface="Open Sans" panose="020B0606030504020204" pitchFamily="34" charset="0"/>
              <a:cs typeface="Open Sans" panose="020B0606030504020204" pitchFamily="34" charset="0"/>
            </a:rPr>
            <a:t>5 students identified that fits the criteria of CIC or CSW, high levels of CPOMS and at risk of exclusion</a:t>
          </a:r>
        </a:p>
      </dsp:txBody>
      <dsp:txXfrm>
        <a:off x="722668" y="1008"/>
        <a:ext cx="1905943" cy="1143566"/>
      </dsp:txXfrm>
    </dsp:sp>
    <dsp:sp modelId="{F207C5D2-48CE-4E16-982C-BC1A637BF216}">
      <dsp:nvSpPr>
        <dsp:cNvPr id="0" name=""/>
        <dsp:cNvSpPr/>
      </dsp:nvSpPr>
      <dsp:spPr>
        <a:xfrm>
          <a:off x="4971123" y="527071"/>
          <a:ext cx="407767" cy="91440"/>
        </a:xfrm>
        <a:custGeom>
          <a:avLst/>
          <a:gdLst/>
          <a:ahLst/>
          <a:cxnLst/>
          <a:rect l="0" t="0" r="0" b="0"/>
          <a:pathLst>
            <a:path>
              <a:moveTo>
                <a:pt x="0" y="45720"/>
              </a:moveTo>
              <a:lnTo>
                <a:pt x="407767" y="45720"/>
              </a:lnTo>
            </a:path>
          </a:pathLst>
        </a:custGeom>
        <a:noFill/>
        <a:ln w="9525" cap="flat" cmpd="sng" algn="ctr">
          <a:solidFill>
            <a:srgbClr val="D90D9F"/>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64047" y="570599"/>
        <a:ext cx="21918" cy="4383"/>
      </dsp:txXfrm>
    </dsp:sp>
    <dsp:sp modelId="{1558CD0B-825D-4187-ABB1-232705EEB848}">
      <dsp:nvSpPr>
        <dsp:cNvPr id="0" name=""/>
        <dsp:cNvSpPr/>
      </dsp:nvSpPr>
      <dsp:spPr>
        <a:xfrm>
          <a:off x="3066979" y="1008"/>
          <a:ext cx="1905943" cy="1143566"/>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393" tIns="98032" rIns="93393" bIns="98032"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Open Sans" panose="020B0606030504020204" pitchFamily="34" charset="0"/>
              <a:ea typeface="Open Sans" panose="020B0606030504020204" pitchFamily="34" charset="0"/>
              <a:cs typeface="Open Sans" panose="020B0606030504020204" pitchFamily="34" charset="0"/>
            </a:rPr>
            <a:t>2 weeks for pre-assessment which provide a profile of key areas to target</a:t>
          </a:r>
        </a:p>
      </dsp:txBody>
      <dsp:txXfrm>
        <a:off x="3066979" y="1008"/>
        <a:ext cx="1905943" cy="1143566"/>
      </dsp:txXfrm>
    </dsp:sp>
    <dsp:sp modelId="{1BFEA39D-85B5-47A6-8260-D0131822BB9D}">
      <dsp:nvSpPr>
        <dsp:cNvPr id="0" name=""/>
        <dsp:cNvSpPr/>
      </dsp:nvSpPr>
      <dsp:spPr>
        <a:xfrm>
          <a:off x="1675640" y="1142774"/>
          <a:ext cx="4688621" cy="407767"/>
        </a:xfrm>
        <a:custGeom>
          <a:avLst/>
          <a:gdLst/>
          <a:ahLst/>
          <a:cxnLst/>
          <a:rect l="0" t="0" r="0" b="0"/>
          <a:pathLst>
            <a:path>
              <a:moveTo>
                <a:pt x="4688621" y="0"/>
              </a:moveTo>
              <a:lnTo>
                <a:pt x="4688621" y="220983"/>
              </a:lnTo>
              <a:lnTo>
                <a:pt x="0" y="220983"/>
              </a:lnTo>
              <a:lnTo>
                <a:pt x="0" y="407767"/>
              </a:lnTo>
            </a:path>
          </a:pathLst>
        </a:custGeom>
        <a:noFill/>
        <a:ln w="9525" cap="flat" cmpd="sng" algn="ctr">
          <a:solidFill>
            <a:srgbClr val="D90D9F"/>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02224" y="1344465"/>
        <a:ext cx="235453" cy="4383"/>
      </dsp:txXfrm>
    </dsp:sp>
    <dsp:sp modelId="{B3EBBB04-E73E-4D96-85C0-AFC1391D3E8A}">
      <dsp:nvSpPr>
        <dsp:cNvPr id="0" name=""/>
        <dsp:cNvSpPr/>
      </dsp:nvSpPr>
      <dsp:spPr>
        <a:xfrm>
          <a:off x="5411290" y="1008"/>
          <a:ext cx="1905943" cy="1143566"/>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393" tIns="98032" rIns="93393" bIns="98032"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Open Sans" panose="020B0606030504020204" pitchFamily="34" charset="0"/>
              <a:ea typeface="Open Sans" panose="020B0606030504020204" pitchFamily="34" charset="0"/>
              <a:cs typeface="Open Sans" panose="020B0606030504020204" pitchFamily="34" charset="0"/>
            </a:rPr>
            <a:t>10 weeks of intervention – 2 sessions per week (no more than 45 minutes per session)</a:t>
          </a:r>
        </a:p>
      </dsp:txBody>
      <dsp:txXfrm>
        <a:off x="5411290" y="1008"/>
        <a:ext cx="1905943" cy="1143566"/>
      </dsp:txXfrm>
    </dsp:sp>
    <dsp:sp modelId="{D6C08EB1-F40C-49AA-89D5-B86F799A84F3}">
      <dsp:nvSpPr>
        <dsp:cNvPr id="0" name=""/>
        <dsp:cNvSpPr/>
      </dsp:nvSpPr>
      <dsp:spPr>
        <a:xfrm>
          <a:off x="2626812" y="2109004"/>
          <a:ext cx="407767" cy="91440"/>
        </a:xfrm>
        <a:custGeom>
          <a:avLst/>
          <a:gdLst/>
          <a:ahLst/>
          <a:cxnLst/>
          <a:rect l="0" t="0" r="0" b="0"/>
          <a:pathLst>
            <a:path>
              <a:moveTo>
                <a:pt x="0" y="45720"/>
              </a:moveTo>
              <a:lnTo>
                <a:pt x="407767" y="45720"/>
              </a:lnTo>
            </a:path>
          </a:pathLst>
        </a:custGeom>
        <a:noFill/>
        <a:ln w="9525" cap="flat" cmpd="sng" algn="ctr">
          <a:solidFill>
            <a:srgbClr val="D90D9F"/>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19736" y="2152532"/>
        <a:ext cx="21918" cy="4383"/>
      </dsp:txXfrm>
    </dsp:sp>
    <dsp:sp modelId="{A869D2D6-1CB8-4DE4-808E-9CDCE71682CA}">
      <dsp:nvSpPr>
        <dsp:cNvPr id="0" name=""/>
        <dsp:cNvSpPr/>
      </dsp:nvSpPr>
      <dsp:spPr>
        <a:xfrm>
          <a:off x="722668" y="1582941"/>
          <a:ext cx="1905943" cy="1143566"/>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393" tIns="98032" rIns="93393" bIns="98032"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Open Sans" panose="020B0606030504020204" pitchFamily="34" charset="0"/>
              <a:ea typeface="Open Sans" panose="020B0606030504020204" pitchFamily="34" charset="0"/>
              <a:cs typeface="Open Sans" panose="020B0606030504020204" pitchFamily="34" charset="0"/>
            </a:rPr>
            <a:t>1 session led by Inclusion Project Caseworker</a:t>
          </a:r>
        </a:p>
      </dsp:txBody>
      <dsp:txXfrm>
        <a:off x="722668" y="1582941"/>
        <a:ext cx="1905943" cy="1143566"/>
      </dsp:txXfrm>
    </dsp:sp>
    <dsp:sp modelId="{A865AA84-08FA-4377-97C9-4CC4E73321AC}">
      <dsp:nvSpPr>
        <dsp:cNvPr id="0" name=""/>
        <dsp:cNvSpPr/>
      </dsp:nvSpPr>
      <dsp:spPr>
        <a:xfrm>
          <a:off x="4971123" y="2109004"/>
          <a:ext cx="407767" cy="91440"/>
        </a:xfrm>
        <a:custGeom>
          <a:avLst/>
          <a:gdLst/>
          <a:ahLst/>
          <a:cxnLst/>
          <a:rect l="0" t="0" r="0" b="0"/>
          <a:pathLst>
            <a:path>
              <a:moveTo>
                <a:pt x="0" y="45720"/>
              </a:moveTo>
              <a:lnTo>
                <a:pt x="407767" y="45720"/>
              </a:lnTo>
            </a:path>
          </a:pathLst>
        </a:custGeom>
        <a:noFill/>
        <a:ln w="9525" cap="flat" cmpd="sng" algn="ctr">
          <a:solidFill>
            <a:srgbClr val="D90D9F"/>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64047" y="2152532"/>
        <a:ext cx="21918" cy="4383"/>
      </dsp:txXfrm>
    </dsp:sp>
    <dsp:sp modelId="{2DD9422A-F510-49E1-85FF-E35AAC794B62}">
      <dsp:nvSpPr>
        <dsp:cNvPr id="0" name=""/>
        <dsp:cNvSpPr/>
      </dsp:nvSpPr>
      <dsp:spPr>
        <a:xfrm>
          <a:off x="3066979" y="1582941"/>
          <a:ext cx="1905943" cy="1143566"/>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393" tIns="98032" rIns="93393" bIns="98032"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Open Sans" panose="020B0606030504020204" pitchFamily="34" charset="0"/>
              <a:ea typeface="Open Sans" panose="020B0606030504020204" pitchFamily="34" charset="0"/>
              <a:cs typeface="Open Sans" panose="020B0606030504020204" pitchFamily="34" charset="0"/>
            </a:rPr>
            <a:t>Second session led by key worker staff following resources provided </a:t>
          </a:r>
        </a:p>
      </dsp:txBody>
      <dsp:txXfrm>
        <a:off x="3066979" y="1582941"/>
        <a:ext cx="1905943" cy="1143566"/>
      </dsp:txXfrm>
    </dsp:sp>
    <dsp:sp modelId="{BBBB1B64-DA0F-4532-B85B-31974B2FF6E7}">
      <dsp:nvSpPr>
        <dsp:cNvPr id="0" name=""/>
        <dsp:cNvSpPr/>
      </dsp:nvSpPr>
      <dsp:spPr>
        <a:xfrm>
          <a:off x="1675640" y="2724707"/>
          <a:ext cx="4688621" cy="407767"/>
        </a:xfrm>
        <a:custGeom>
          <a:avLst/>
          <a:gdLst/>
          <a:ahLst/>
          <a:cxnLst/>
          <a:rect l="0" t="0" r="0" b="0"/>
          <a:pathLst>
            <a:path>
              <a:moveTo>
                <a:pt x="4688621" y="0"/>
              </a:moveTo>
              <a:lnTo>
                <a:pt x="4688621" y="220983"/>
              </a:lnTo>
              <a:lnTo>
                <a:pt x="0" y="220983"/>
              </a:lnTo>
              <a:lnTo>
                <a:pt x="0" y="407767"/>
              </a:lnTo>
            </a:path>
          </a:pathLst>
        </a:custGeom>
        <a:noFill/>
        <a:ln w="9525" cap="flat" cmpd="sng" algn="ctr">
          <a:solidFill>
            <a:srgbClr val="D90D9F"/>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02224" y="2926399"/>
        <a:ext cx="235453" cy="4383"/>
      </dsp:txXfrm>
    </dsp:sp>
    <dsp:sp modelId="{E2AEE526-B7B8-46BE-9357-4F81355C1E1C}">
      <dsp:nvSpPr>
        <dsp:cNvPr id="0" name=""/>
        <dsp:cNvSpPr/>
      </dsp:nvSpPr>
      <dsp:spPr>
        <a:xfrm>
          <a:off x="5411290" y="1582941"/>
          <a:ext cx="1905943" cy="1143566"/>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393" tIns="98032" rIns="93393" bIns="98032"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Open Sans" panose="020B0606030504020204" pitchFamily="34" charset="0"/>
              <a:ea typeface="Open Sans" panose="020B0606030504020204" pitchFamily="34" charset="0"/>
              <a:cs typeface="Open Sans" panose="020B0606030504020204" pitchFamily="34" charset="0"/>
            </a:rPr>
            <a:t>Post-assessment to review progress and identify new areas to work on </a:t>
          </a:r>
        </a:p>
      </dsp:txBody>
      <dsp:txXfrm>
        <a:off x="5411290" y="1582941"/>
        <a:ext cx="1905943" cy="1143566"/>
      </dsp:txXfrm>
    </dsp:sp>
    <dsp:sp modelId="{FF616B4E-BE02-40DE-AD33-DD1E833C1BB6}">
      <dsp:nvSpPr>
        <dsp:cNvPr id="0" name=""/>
        <dsp:cNvSpPr/>
      </dsp:nvSpPr>
      <dsp:spPr>
        <a:xfrm>
          <a:off x="722668" y="3164874"/>
          <a:ext cx="1905943" cy="1143566"/>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393" tIns="98032" rIns="93393" bIns="98032"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Open Sans" panose="020B0606030504020204" pitchFamily="34" charset="0"/>
              <a:ea typeface="Open Sans" panose="020B0606030504020204" pitchFamily="34" charset="0"/>
              <a:cs typeface="Open Sans" panose="020B0606030504020204" pitchFamily="34" charset="0"/>
            </a:rPr>
            <a:t>Each young person to receive an individual report which discussed progress made, targets for future work and recommendations for education settings. </a:t>
          </a:r>
        </a:p>
      </dsp:txBody>
      <dsp:txXfrm>
        <a:off x="722668" y="3164874"/>
        <a:ext cx="1905943" cy="11435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93247-5947-4075-9D8F-3655113339D7}">
      <dsp:nvSpPr>
        <dsp:cNvPr id="0" name=""/>
        <dsp:cNvSpPr/>
      </dsp:nvSpPr>
      <dsp:spPr>
        <a:xfrm>
          <a:off x="2880" y="366692"/>
          <a:ext cx="1559685" cy="93581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What to do when things don’t make sense (understanding language)</a:t>
          </a:r>
          <a:endParaRPr lang="en-US" sz="1300" kern="1200"/>
        </a:p>
      </dsp:txBody>
      <dsp:txXfrm>
        <a:off x="2880" y="366692"/>
        <a:ext cx="1559685" cy="935811"/>
      </dsp:txXfrm>
    </dsp:sp>
    <dsp:sp modelId="{AC8FE4E5-12CC-4F47-8CE3-11923ABE9CF6}">
      <dsp:nvSpPr>
        <dsp:cNvPr id="0" name=""/>
        <dsp:cNvSpPr/>
      </dsp:nvSpPr>
      <dsp:spPr>
        <a:xfrm>
          <a:off x="1718535" y="366692"/>
          <a:ext cx="1559685" cy="93581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Saying when you don’t understand (comprehension monitoring)</a:t>
          </a:r>
          <a:endParaRPr lang="en-US" sz="1300" kern="1200" dirty="0"/>
        </a:p>
      </dsp:txBody>
      <dsp:txXfrm>
        <a:off x="1718535" y="366692"/>
        <a:ext cx="1559685" cy="935811"/>
      </dsp:txXfrm>
    </dsp:sp>
    <dsp:sp modelId="{485E079D-B3C8-469B-9418-AD9834B6CF1A}">
      <dsp:nvSpPr>
        <dsp:cNvPr id="0" name=""/>
        <dsp:cNvSpPr/>
      </dsp:nvSpPr>
      <dsp:spPr>
        <a:xfrm>
          <a:off x="3434189" y="366692"/>
          <a:ext cx="1559685" cy="93581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Understanding words (vocabulary)</a:t>
          </a:r>
          <a:endParaRPr lang="en-US" sz="1300" kern="1200"/>
        </a:p>
      </dsp:txBody>
      <dsp:txXfrm>
        <a:off x="3434189" y="366692"/>
        <a:ext cx="1559685" cy="935811"/>
      </dsp:txXfrm>
    </dsp:sp>
    <dsp:sp modelId="{2E262073-3C0E-4152-BF69-3DB75F3560E5}">
      <dsp:nvSpPr>
        <dsp:cNvPr id="0" name=""/>
        <dsp:cNvSpPr/>
      </dsp:nvSpPr>
      <dsp:spPr>
        <a:xfrm>
          <a:off x="5149844" y="366692"/>
          <a:ext cx="1559685" cy="93581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When people don’t say what they mean (figurative language)</a:t>
          </a:r>
          <a:endParaRPr lang="en-US" sz="1300" kern="1200"/>
        </a:p>
      </dsp:txBody>
      <dsp:txXfrm>
        <a:off x="5149844" y="366692"/>
        <a:ext cx="1559685" cy="935811"/>
      </dsp:txXfrm>
    </dsp:sp>
    <dsp:sp modelId="{48F09CC4-D8CF-4BE1-86FA-6DA2820872C6}">
      <dsp:nvSpPr>
        <dsp:cNvPr id="0" name=""/>
        <dsp:cNvSpPr/>
      </dsp:nvSpPr>
      <dsp:spPr>
        <a:xfrm>
          <a:off x="6865498" y="366692"/>
          <a:ext cx="1559685" cy="93581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Talking about feelings (emotional literacy)</a:t>
          </a:r>
          <a:endParaRPr lang="en-US" sz="1300" kern="1200"/>
        </a:p>
      </dsp:txBody>
      <dsp:txXfrm>
        <a:off x="6865498" y="366692"/>
        <a:ext cx="1559685" cy="935811"/>
      </dsp:txXfrm>
    </dsp:sp>
    <dsp:sp modelId="{24737351-5A99-42A2-A4A9-F0B0BA8F6333}">
      <dsp:nvSpPr>
        <dsp:cNvPr id="0" name=""/>
        <dsp:cNvSpPr/>
      </dsp:nvSpPr>
      <dsp:spPr>
        <a:xfrm>
          <a:off x="2880" y="1458472"/>
          <a:ext cx="1559685" cy="93581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What’s that feeling called (naming emotions) </a:t>
          </a:r>
          <a:endParaRPr lang="en-US" sz="1300" kern="1200" dirty="0"/>
        </a:p>
      </dsp:txBody>
      <dsp:txXfrm>
        <a:off x="2880" y="1458472"/>
        <a:ext cx="1559685" cy="935811"/>
      </dsp:txXfrm>
    </dsp:sp>
    <dsp:sp modelId="{A30715D4-257A-4802-A251-27F5AD85695C}">
      <dsp:nvSpPr>
        <dsp:cNvPr id="0" name=""/>
        <dsp:cNvSpPr/>
      </dsp:nvSpPr>
      <dsp:spPr>
        <a:xfrm>
          <a:off x="1718535" y="1458472"/>
          <a:ext cx="1559685" cy="93581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Dealing with feelings (emotional regulation) </a:t>
          </a:r>
          <a:endParaRPr lang="en-US" sz="1300" kern="1200"/>
        </a:p>
      </dsp:txBody>
      <dsp:txXfrm>
        <a:off x="1718535" y="1458472"/>
        <a:ext cx="1559685" cy="935811"/>
      </dsp:txXfrm>
    </dsp:sp>
    <dsp:sp modelId="{B67E8B34-F8BA-47D2-8283-B8D78D1B5DF1}">
      <dsp:nvSpPr>
        <dsp:cNvPr id="0" name=""/>
        <dsp:cNvSpPr/>
      </dsp:nvSpPr>
      <dsp:spPr>
        <a:xfrm>
          <a:off x="3434189" y="1458472"/>
          <a:ext cx="1559685" cy="93581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Finding clues and explaining thinking (inferencing and verbal reasoning)</a:t>
          </a:r>
          <a:endParaRPr lang="en-US" sz="1300" kern="1200"/>
        </a:p>
      </dsp:txBody>
      <dsp:txXfrm>
        <a:off x="3434189" y="1458472"/>
        <a:ext cx="1559685" cy="935811"/>
      </dsp:txXfrm>
    </dsp:sp>
    <dsp:sp modelId="{40B2BF7C-B53B-4A59-BD5A-C403233D2752}">
      <dsp:nvSpPr>
        <dsp:cNvPr id="0" name=""/>
        <dsp:cNvSpPr/>
      </dsp:nvSpPr>
      <dsp:spPr>
        <a:xfrm>
          <a:off x="5149844" y="1458472"/>
          <a:ext cx="1559685" cy="93581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The story (narrative) </a:t>
          </a:r>
          <a:endParaRPr lang="en-US" sz="1300" kern="1200"/>
        </a:p>
      </dsp:txBody>
      <dsp:txXfrm>
        <a:off x="5149844" y="1458472"/>
        <a:ext cx="1559685" cy="935811"/>
      </dsp:txXfrm>
    </dsp:sp>
    <dsp:sp modelId="{FF7D0B96-D37B-4731-92E5-BA5B1EE13CB8}">
      <dsp:nvSpPr>
        <dsp:cNvPr id="0" name=""/>
        <dsp:cNvSpPr/>
      </dsp:nvSpPr>
      <dsp:spPr>
        <a:xfrm>
          <a:off x="6865498" y="1458472"/>
          <a:ext cx="1559685" cy="93581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Bringing it all together and solving people problems</a:t>
          </a:r>
          <a:endParaRPr lang="en-US" sz="1300" kern="1200"/>
        </a:p>
      </dsp:txBody>
      <dsp:txXfrm>
        <a:off x="6865498" y="1458472"/>
        <a:ext cx="1559685" cy="9358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91252-2CDB-4469-B3FD-5923BE340422}">
      <dsp:nvSpPr>
        <dsp:cNvPr id="0" name=""/>
        <dsp:cNvSpPr/>
      </dsp:nvSpPr>
      <dsp:spPr>
        <a:xfrm rot="5400000">
          <a:off x="-175212" y="177741"/>
          <a:ext cx="1168085" cy="817659"/>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rot="-5400000">
        <a:off x="2" y="411358"/>
        <a:ext cx="817659" cy="350426"/>
      </dsp:txXfrm>
    </dsp:sp>
    <dsp:sp modelId="{0D64F35F-FCCC-4862-AD8A-BEAA3B6A497E}">
      <dsp:nvSpPr>
        <dsp:cNvPr id="0" name=""/>
        <dsp:cNvSpPr/>
      </dsp:nvSpPr>
      <dsp:spPr>
        <a:xfrm rot="5400000">
          <a:off x="2857642" y="-2037453"/>
          <a:ext cx="759255" cy="4839221"/>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rtl="0">
            <a:lnSpc>
              <a:spcPct val="90000"/>
            </a:lnSpc>
            <a:spcBef>
              <a:spcPct val="0"/>
            </a:spcBef>
            <a:spcAft>
              <a:spcPct val="15000"/>
            </a:spcAft>
            <a:buChar char="•"/>
          </a:pPr>
          <a:r>
            <a:rPr lang="en-GB" sz="3000" kern="1200" dirty="0">
              <a:latin typeface="The Serif Hand Black"/>
            </a:rPr>
            <a:t>Gaps in Language and Behaviour </a:t>
          </a:r>
          <a:endParaRPr lang="en-GB" sz="3000" kern="1200" dirty="0"/>
        </a:p>
      </dsp:txBody>
      <dsp:txXfrm rot="-5400000">
        <a:off x="817659" y="39594"/>
        <a:ext cx="4802157" cy="685127"/>
      </dsp:txXfrm>
    </dsp:sp>
    <dsp:sp modelId="{2B126F6A-265C-4907-888F-B2916BD97F60}">
      <dsp:nvSpPr>
        <dsp:cNvPr id="0" name=""/>
        <dsp:cNvSpPr/>
      </dsp:nvSpPr>
      <dsp:spPr>
        <a:xfrm rot="5400000">
          <a:off x="-175212" y="1198044"/>
          <a:ext cx="1168085" cy="817659"/>
        </a:xfrm>
        <a:prstGeom prst="chevron">
          <a:avLst/>
        </a:prstGeom>
        <a:solidFill>
          <a:schemeClr val="accent5">
            <a:hueOff val="-3311292"/>
            <a:satOff val="13270"/>
            <a:lumOff val="2876"/>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rtl="0">
            <a:lnSpc>
              <a:spcPct val="90000"/>
            </a:lnSpc>
            <a:spcBef>
              <a:spcPct val="0"/>
            </a:spcBef>
            <a:spcAft>
              <a:spcPct val="35000"/>
            </a:spcAft>
            <a:buNone/>
          </a:pPr>
          <a:r>
            <a:rPr lang="en-GB" sz="2300" kern="1200">
              <a:latin typeface="The Serif Hand Black"/>
            </a:rPr>
            <a:t> </a:t>
          </a:r>
          <a:endParaRPr lang="en-GB" sz="2300" kern="1200"/>
        </a:p>
      </dsp:txBody>
      <dsp:txXfrm rot="-5400000">
        <a:off x="2" y="1431661"/>
        <a:ext cx="817659" cy="350426"/>
      </dsp:txXfrm>
    </dsp:sp>
    <dsp:sp modelId="{495431A3-F75F-426D-B025-C0AC8EC8C63D}">
      <dsp:nvSpPr>
        <dsp:cNvPr id="0" name=""/>
        <dsp:cNvSpPr/>
      </dsp:nvSpPr>
      <dsp:spPr>
        <a:xfrm rot="5400000">
          <a:off x="2857642" y="-1017150"/>
          <a:ext cx="759255" cy="4839221"/>
        </a:xfrm>
        <a:prstGeom prst="round2Same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rtl="0">
            <a:lnSpc>
              <a:spcPct val="90000"/>
            </a:lnSpc>
            <a:spcBef>
              <a:spcPct val="0"/>
            </a:spcBef>
            <a:spcAft>
              <a:spcPct val="15000"/>
            </a:spcAft>
            <a:buChar char="•"/>
          </a:pPr>
          <a:r>
            <a:rPr lang="en-GB" sz="3000" kern="1200">
              <a:latin typeface="The Serif Hand Black"/>
            </a:rPr>
            <a:t>Can have a negative Impact</a:t>
          </a:r>
          <a:endParaRPr lang="en-GB" sz="3000" kern="1200"/>
        </a:p>
      </dsp:txBody>
      <dsp:txXfrm rot="-5400000">
        <a:off x="817659" y="1059897"/>
        <a:ext cx="4802157" cy="685127"/>
      </dsp:txXfrm>
    </dsp:sp>
    <dsp:sp modelId="{5AA139F1-87ED-4A8C-9121-F4D4BFB2474C}">
      <dsp:nvSpPr>
        <dsp:cNvPr id="0" name=""/>
        <dsp:cNvSpPr/>
      </dsp:nvSpPr>
      <dsp:spPr>
        <a:xfrm rot="5400000">
          <a:off x="-175212" y="2218347"/>
          <a:ext cx="1168085" cy="817659"/>
        </a:xfrm>
        <a:prstGeom prst="chevron">
          <a:avLst/>
        </a:prstGeom>
        <a:solidFill>
          <a:schemeClr val="accent5">
            <a:hueOff val="-6622584"/>
            <a:satOff val="26541"/>
            <a:lumOff val="5752"/>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rtl="0">
            <a:lnSpc>
              <a:spcPct val="90000"/>
            </a:lnSpc>
            <a:spcBef>
              <a:spcPct val="0"/>
            </a:spcBef>
            <a:spcAft>
              <a:spcPct val="35000"/>
            </a:spcAft>
            <a:buNone/>
          </a:pPr>
          <a:r>
            <a:rPr lang="en-GB" sz="2300" kern="1200">
              <a:latin typeface="The Serif Hand Black"/>
            </a:rPr>
            <a:t> </a:t>
          </a:r>
          <a:endParaRPr lang="en-GB" sz="2300" kern="1200"/>
        </a:p>
      </dsp:txBody>
      <dsp:txXfrm rot="-5400000">
        <a:off x="2" y="2451964"/>
        <a:ext cx="817659" cy="350426"/>
      </dsp:txXfrm>
    </dsp:sp>
    <dsp:sp modelId="{EF1F4511-0C7E-485A-9160-E96B27D2426E}">
      <dsp:nvSpPr>
        <dsp:cNvPr id="0" name=""/>
        <dsp:cNvSpPr/>
      </dsp:nvSpPr>
      <dsp:spPr>
        <a:xfrm rot="5400000">
          <a:off x="2857642" y="3151"/>
          <a:ext cx="759255" cy="4839221"/>
        </a:xfrm>
        <a:prstGeom prst="round2Same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rtl="0">
            <a:lnSpc>
              <a:spcPct val="90000"/>
            </a:lnSpc>
            <a:spcBef>
              <a:spcPct val="0"/>
            </a:spcBef>
            <a:spcAft>
              <a:spcPct val="15000"/>
            </a:spcAft>
            <a:buChar char="•"/>
          </a:pPr>
          <a:r>
            <a:rPr lang="en-GB" sz="3000" kern="1200">
              <a:latin typeface="The Serif Hand Black"/>
            </a:rPr>
            <a:t>Using the LFBE resource and strategies</a:t>
          </a:r>
          <a:endParaRPr lang="en-GB" sz="3000" kern="1200"/>
        </a:p>
      </dsp:txBody>
      <dsp:txXfrm rot="-5400000">
        <a:off x="817659" y="2080198"/>
        <a:ext cx="4802157" cy="685127"/>
      </dsp:txXfrm>
    </dsp:sp>
    <dsp:sp modelId="{00D1A7ED-B06E-4141-8777-DC182563418B}">
      <dsp:nvSpPr>
        <dsp:cNvPr id="0" name=""/>
        <dsp:cNvSpPr/>
      </dsp:nvSpPr>
      <dsp:spPr>
        <a:xfrm rot="5400000">
          <a:off x="-175212" y="3238650"/>
          <a:ext cx="1168085" cy="817659"/>
        </a:xfrm>
        <a:prstGeom prst="chevron">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rot="-5400000">
        <a:off x="2" y="3472267"/>
        <a:ext cx="817659" cy="350426"/>
      </dsp:txXfrm>
    </dsp:sp>
    <dsp:sp modelId="{01A5BA8D-E746-4FC9-A284-980BA4A4D02B}">
      <dsp:nvSpPr>
        <dsp:cNvPr id="0" name=""/>
        <dsp:cNvSpPr/>
      </dsp:nvSpPr>
      <dsp:spPr>
        <a:xfrm rot="5400000">
          <a:off x="2857642" y="1023454"/>
          <a:ext cx="759255" cy="4839221"/>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rtl="0">
            <a:lnSpc>
              <a:spcPct val="90000"/>
            </a:lnSpc>
            <a:spcBef>
              <a:spcPct val="0"/>
            </a:spcBef>
            <a:spcAft>
              <a:spcPct val="15000"/>
            </a:spcAft>
            <a:buChar char="•"/>
          </a:pPr>
          <a:r>
            <a:rPr lang="en-GB" sz="3000" kern="1200">
              <a:latin typeface="The Serif Hand Black"/>
            </a:rPr>
            <a:t>Improves social Interaction Difficulties </a:t>
          </a:r>
        </a:p>
      </dsp:txBody>
      <dsp:txXfrm rot="-5400000">
        <a:off x="817659" y="3100501"/>
        <a:ext cx="4802157" cy="6851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A18D1-8279-4C04-B7F6-871BDEA5C8FA}">
      <dsp:nvSpPr>
        <dsp:cNvPr id="0" name=""/>
        <dsp:cNvSpPr/>
      </dsp:nvSpPr>
      <dsp:spPr>
        <a:xfrm>
          <a:off x="0" y="0"/>
          <a:ext cx="4543957" cy="8127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ADA77D-0E2D-4965-B534-485790BC56A2}">
      <dsp:nvSpPr>
        <dsp:cNvPr id="0" name=""/>
        <dsp:cNvSpPr/>
      </dsp:nvSpPr>
      <dsp:spPr>
        <a:xfrm>
          <a:off x="245843" y="186674"/>
          <a:ext cx="446989" cy="4469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6CDF42-7992-4F3A-9BA5-B2AECD9434C0}">
      <dsp:nvSpPr>
        <dsp:cNvPr id="0" name=""/>
        <dsp:cNvSpPr/>
      </dsp:nvSpPr>
      <dsp:spPr>
        <a:xfrm>
          <a:off x="938676" y="3815"/>
          <a:ext cx="2044780" cy="812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12" tIns="86012" rIns="86012" bIns="86012" numCol="1" spcCol="1270" anchor="ctr" anchorCtr="0">
          <a:noAutofit/>
        </a:bodyPr>
        <a:lstStyle/>
        <a:p>
          <a:pPr marL="0" lvl="0" indent="0" algn="l" defTabSz="755650">
            <a:lnSpc>
              <a:spcPct val="100000"/>
            </a:lnSpc>
            <a:spcBef>
              <a:spcPct val="0"/>
            </a:spcBef>
            <a:spcAft>
              <a:spcPct val="35000"/>
            </a:spcAft>
            <a:buNone/>
          </a:pPr>
          <a:r>
            <a:rPr lang="en-US" sz="1700" kern="1200" dirty="0"/>
            <a:t>Wave 2 has begun</a:t>
          </a:r>
        </a:p>
      </dsp:txBody>
      <dsp:txXfrm>
        <a:off x="938676" y="3815"/>
        <a:ext cx="2044780" cy="812707"/>
      </dsp:txXfrm>
    </dsp:sp>
    <dsp:sp modelId="{4C9F5ADF-D8CB-4790-A77C-F6396CCF9A61}">
      <dsp:nvSpPr>
        <dsp:cNvPr id="0" name=""/>
        <dsp:cNvSpPr/>
      </dsp:nvSpPr>
      <dsp:spPr>
        <a:xfrm>
          <a:off x="2983457" y="3815"/>
          <a:ext cx="1560499" cy="812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12" tIns="86012" rIns="86012" bIns="86012" numCol="1" spcCol="1270" anchor="ctr" anchorCtr="0">
          <a:noAutofit/>
        </a:bodyPr>
        <a:lstStyle/>
        <a:p>
          <a:pPr marL="0" lvl="0" indent="0" algn="l" defTabSz="577850">
            <a:lnSpc>
              <a:spcPct val="100000"/>
            </a:lnSpc>
            <a:spcBef>
              <a:spcPct val="0"/>
            </a:spcBef>
            <a:spcAft>
              <a:spcPct val="35000"/>
            </a:spcAft>
            <a:buNone/>
          </a:pPr>
          <a:r>
            <a:rPr lang="en-US" sz="1300" kern="1200" dirty="0"/>
            <a:t> </a:t>
          </a:r>
        </a:p>
      </dsp:txBody>
      <dsp:txXfrm>
        <a:off x="2983457" y="3815"/>
        <a:ext cx="1560499" cy="812707"/>
      </dsp:txXfrm>
    </dsp:sp>
    <dsp:sp modelId="{B31BDD66-D47E-48E3-A918-8537CFCCA2F0}">
      <dsp:nvSpPr>
        <dsp:cNvPr id="0" name=""/>
        <dsp:cNvSpPr/>
      </dsp:nvSpPr>
      <dsp:spPr>
        <a:xfrm>
          <a:off x="0" y="1019699"/>
          <a:ext cx="4543957" cy="8127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79B987-D7A8-4187-9215-58FCFE4D02DE}">
      <dsp:nvSpPr>
        <dsp:cNvPr id="0" name=""/>
        <dsp:cNvSpPr/>
      </dsp:nvSpPr>
      <dsp:spPr>
        <a:xfrm>
          <a:off x="245843" y="1202558"/>
          <a:ext cx="446989" cy="4469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673C54-E0E8-472F-9FEE-46A58E3D9C2F}">
      <dsp:nvSpPr>
        <dsp:cNvPr id="0" name=""/>
        <dsp:cNvSpPr/>
      </dsp:nvSpPr>
      <dsp:spPr>
        <a:xfrm>
          <a:off x="938676" y="1019699"/>
          <a:ext cx="3605280" cy="812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12" tIns="86012" rIns="86012" bIns="86012" numCol="1" spcCol="1270" anchor="ctr" anchorCtr="0">
          <a:noAutofit/>
        </a:bodyPr>
        <a:lstStyle/>
        <a:p>
          <a:pPr marL="0" lvl="0" indent="0" algn="l" defTabSz="755650">
            <a:lnSpc>
              <a:spcPct val="100000"/>
            </a:lnSpc>
            <a:spcBef>
              <a:spcPct val="0"/>
            </a:spcBef>
            <a:spcAft>
              <a:spcPct val="35000"/>
            </a:spcAft>
            <a:buNone/>
          </a:pPr>
          <a:r>
            <a:rPr lang="en-US" sz="1700" kern="1200"/>
            <a:t>Wave 3 – full ✓</a:t>
          </a:r>
        </a:p>
      </dsp:txBody>
      <dsp:txXfrm>
        <a:off x="938676" y="1019699"/>
        <a:ext cx="3605280" cy="812707"/>
      </dsp:txXfrm>
    </dsp:sp>
    <dsp:sp modelId="{614079B2-FFAB-4413-8171-87D6596C580A}">
      <dsp:nvSpPr>
        <dsp:cNvPr id="0" name=""/>
        <dsp:cNvSpPr/>
      </dsp:nvSpPr>
      <dsp:spPr>
        <a:xfrm>
          <a:off x="0" y="2035583"/>
          <a:ext cx="4543957" cy="8127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C83B31-CF14-4D06-AB65-C95DF092D9AC}">
      <dsp:nvSpPr>
        <dsp:cNvPr id="0" name=""/>
        <dsp:cNvSpPr/>
      </dsp:nvSpPr>
      <dsp:spPr>
        <a:xfrm>
          <a:off x="245843" y="2218442"/>
          <a:ext cx="446989" cy="4469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285FAC-E51F-4784-9EE5-4B6A0247B90F}">
      <dsp:nvSpPr>
        <dsp:cNvPr id="0" name=""/>
        <dsp:cNvSpPr/>
      </dsp:nvSpPr>
      <dsp:spPr>
        <a:xfrm>
          <a:off x="938676" y="2035583"/>
          <a:ext cx="3605280" cy="812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12" tIns="86012" rIns="86012" bIns="86012" numCol="1" spcCol="1270" anchor="ctr" anchorCtr="0">
          <a:noAutofit/>
        </a:bodyPr>
        <a:lstStyle/>
        <a:p>
          <a:pPr marL="0" lvl="0" indent="0" algn="l" defTabSz="755650">
            <a:lnSpc>
              <a:spcPct val="100000"/>
            </a:lnSpc>
            <a:spcBef>
              <a:spcPct val="0"/>
            </a:spcBef>
            <a:spcAft>
              <a:spcPct val="35000"/>
            </a:spcAft>
            <a:buNone/>
          </a:pPr>
          <a:r>
            <a:rPr lang="en-US" sz="1700" kern="1200" dirty="0"/>
            <a:t>Wave 4 full ✓</a:t>
          </a:r>
        </a:p>
      </dsp:txBody>
      <dsp:txXfrm>
        <a:off x="938676" y="2035583"/>
        <a:ext cx="3605280" cy="812707"/>
      </dsp:txXfrm>
    </dsp:sp>
    <dsp:sp modelId="{90F7B3F9-C0A8-4DA2-B232-37E31985E1B7}">
      <dsp:nvSpPr>
        <dsp:cNvPr id="0" name=""/>
        <dsp:cNvSpPr/>
      </dsp:nvSpPr>
      <dsp:spPr>
        <a:xfrm>
          <a:off x="0" y="3051467"/>
          <a:ext cx="4543957" cy="8127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41612C-737B-4F1C-99DC-9E5632BAC9D7}">
      <dsp:nvSpPr>
        <dsp:cNvPr id="0" name=""/>
        <dsp:cNvSpPr/>
      </dsp:nvSpPr>
      <dsp:spPr>
        <a:xfrm>
          <a:off x="245843" y="3234327"/>
          <a:ext cx="446989" cy="44698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E68C89-A780-4DE4-8A67-AF40389DD683}">
      <dsp:nvSpPr>
        <dsp:cNvPr id="0" name=""/>
        <dsp:cNvSpPr/>
      </dsp:nvSpPr>
      <dsp:spPr>
        <a:xfrm>
          <a:off x="938676" y="3051467"/>
          <a:ext cx="3605280" cy="812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12" tIns="86012" rIns="86012" bIns="86012" numCol="1" spcCol="1270" anchor="ctr" anchorCtr="0">
          <a:noAutofit/>
        </a:bodyPr>
        <a:lstStyle/>
        <a:p>
          <a:pPr marL="0" lvl="0" indent="0" algn="l" defTabSz="755650">
            <a:lnSpc>
              <a:spcPct val="100000"/>
            </a:lnSpc>
            <a:spcBef>
              <a:spcPct val="0"/>
            </a:spcBef>
            <a:spcAft>
              <a:spcPct val="35000"/>
            </a:spcAft>
            <a:buNone/>
          </a:pPr>
          <a:r>
            <a:rPr lang="en-US" sz="1700" kern="1200" dirty="0"/>
            <a:t>21 more schools on the waiting list who meet criteria  for December 2026</a:t>
          </a:r>
        </a:p>
      </dsp:txBody>
      <dsp:txXfrm>
        <a:off x="938676" y="3051467"/>
        <a:ext cx="3605280" cy="812707"/>
      </dsp:txXfrm>
    </dsp:sp>
    <dsp:sp modelId="{8800ED9B-891A-4240-A892-556F3D5512FB}">
      <dsp:nvSpPr>
        <dsp:cNvPr id="0" name=""/>
        <dsp:cNvSpPr/>
      </dsp:nvSpPr>
      <dsp:spPr>
        <a:xfrm>
          <a:off x="0" y="4067352"/>
          <a:ext cx="4543957" cy="8127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93FDE7-B86A-4F7D-BA34-E1104172259E}">
      <dsp:nvSpPr>
        <dsp:cNvPr id="0" name=""/>
        <dsp:cNvSpPr/>
      </dsp:nvSpPr>
      <dsp:spPr>
        <a:xfrm>
          <a:off x="245843" y="4250211"/>
          <a:ext cx="446989" cy="44698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D45409-7655-4CCC-ABE9-66E3FFC450D7}">
      <dsp:nvSpPr>
        <dsp:cNvPr id="0" name=""/>
        <dsp:cNvSpPr/>
      </dsp:nvSpPr>
      <dsp:spPr>
        <a:xfrm>
          <a:off x="938676" y="4067352"/>
          <a:ext cx="3605280" cy="812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12" tIns="86012" rIns="86012" bIns="86012" numCol="1" spcCol="1270" anchor="ctr" anchorCtr="0">
          <a:noAutofit/>
        </a:bodyPr>
        <a:lstStyle/>
        <a:p>
          <a:pPr marL="0" lvl="0" indent="0" algn="l" defTabSz="755650">
            <a:lnSpc>
              <a:spcPct val="100000"/>
            </a:lnSpc>
            <a:spcBef>
              <a:spcPct val="0"/>
            </a:spcBef>
            <a:spcAft>
              <a:spcPct val="35000"/>
            </a:spcAft>
            <a:buNone/>
          </a:pPr>
          <a:r>
            <a:rPr lang="en-US" sz="1700" kern="1200"/>
            <a:t>Meetings still ongoing throughout</a:t>
          </a:r>
        </a:p>
      </dsp:txBody>
      <dsp:txXfrm>
        <a:off x="938676" y="4067352"/>
        <a:ext cx="3605280" cy="81270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26049-2E06-47C9-A3CC-94105AB0003C}" type="datetimeFigureOut">
              <a:rPr lang="en-GB" smtClean="0"/>
              <a:t>15/11/2025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143F1-4384-494C-997B-160924621C32}" type="slidenum">
              <a:rPr lang="en-GB" smtClean="0"/>
              <a:t>‹#›</a:t>
            </a:fld>
            <a:endParaRPr lang="en-GB"/>
          </a:p>
        </p:txBody>
      </p:sp>
    </p:spTree>
    <p:extLst>
      <p:ext uri="{BB962C8B-B14F-4D97-AF65-F5344CB8AC3E}">
        <p14:creationId xmlns:p14="http://schemas.microsoft.com/office/powerpoint/2010/main" val="3818507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7B7F8-CC6F-C62F-AD0F-AE05DAEB1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BDBCE4-5BB8-687A-4F4B-BB10F694FA70}"/>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71163794-F9F2-A842-AE77-AF17FF5E729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3727AA0-512B-5320-5CDA-E5EC7567D7BE}"/>
              </a:ext>
            </a:extLst>
          </p:cNvPr>
          <p:cNvSpPr>
            <a:spLocks noGrp="1"/>
          </p:cNvSpPr>
          <p:nvPr>
            <p:ph type="sldNum" sz="quarter" idx="5"/>
          </p:nvPr>
        </p:nvSpPr>
        <p:spPr/>
        <p:txBody>
          <a:bodyPr/>
          <a:lstStyle/>
          <a:p>
            <a:fld id="{83A143F1-4384-494C-997B-160924621C32}" type="slidenum">
              <a:rPr lang="en-GB" smtClean="0"/>
              <a:t>2</a:t>
            </a:fld>
            <a:endParaRPr lang="en-GB"/>
          </a:p>
        </p:txBody>
      </p:sp>
    </p:spTree>
    <p:extLst>
      <p:ext uri="{BB962C8B-B14F-4D97-AF65-F5344CB8AC3E}">
        <p14:creationId xmlns:p14="http://schemas.microsoft.com/office/powerpoint/2010/main" val="2658364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872BD-0308-6F15-9174-39FF88254F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A1B464-1C35-30A6-42DC-BCCBCF57C6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DD0AD8-AEE6-C724-F68D-DFE5767B2E9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This intervention cannot be delivered in isolation and just focused on skill development in the young person alone.</a:t>
            </a:r>
            <a:endParaRPr lang="en-GB" sz="1200"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Communication happens across the day and within a social context, so for it to be effective it is about everyone who works with the young person understanding the individual’s language and communication profile and implementing strategies to create a communication rich environment. </a:t>
            </a:r>
            <a:endParaRPr lang="en-GB" dirty="0"/>
          </a:p>
          <a:p>
            <a:endParaRPr lang="en-GB" dirty="0"/>
          </a:p>
        </p:txBody>
      </p:sp>
      <p:sp>
        <p:nvSpPr>
          <p:cNvPr id="4" name="Slide Number Placeholder 3">
            <a:extLst>
              <a:ext uri="{FF2B5EF4-FFF2-40B4-BE49-F238E27FC236}">
                <a16:creationId xmlns:a16="http://schemas.microsoft.com/office/drawing/2014/main" id="{6A3E5551-AF47-C440-59F1-F466F226C358}"/>
              </a:ext>
            </a:extLst>
          </p:cNvPr>
          <p:cNvSpPr>
            <a:spLocks noGrp="1"/>
          </p:cNvSpPr>
          <p:nvPr>
            <p:ph type="sldNum" sz="quarter" idx="5"/>
          </p:nvPr>
        </p:nvSpPr>
        <p:spPr/>
        <p:txBody>
          <a:bodyPr/>
          <a:lstStyle/>
          <a:p>
            <a:fld id="{83A143F1-4384-494C-997B-160924621C32}" type="slidenum">
              <a:rPr lang="en-GB" smtClean="0"/>
              <a:t>11</a:t>
            </a:fld>
            <a:endParaRPr lang="en-GB"/>
          </a:p>
        </p:txBody>
      </p:sp>
    </p:spTree>
    <p:extLst>
      <p:ext uri="{BB962C8B-B14F-4D97-AF65-F5344CB8AC3E}">
        <p14:creationId xmlns:p14="http://schemas.microsoft.com/office/powerpoint/2010/main" val="3958135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102DD-F414-B0B3-CFE7-1264D7CA0A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C3C81E-6F73-C9E1-CC55-216AF5DFCC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76565D-EE78-AC9F-8983-AE3DDE37F8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Calibri" panose="020F0502020204030204" pitchFamily="34" charset="0"/>
              </a:rPr>
              <a:t>We will require a commitment from the school to fully participate in the training and development activities and nominate appropriate staff members who will engage with the initial programme delivery to individual students for its duration. </a:t>
            </a:r>
            <a:endParaRPr lang="en-GB" sz="1600" b="0" i="0" dirty="0">
              <a:solidFill>
                <a:srgbClr val="000000"/>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Language and communication needs cannot be ‘fixed’ by one person.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Effective support requires positive engagement with the young person and collaboration with professionals and families to develop skills and strategies. Teamwork and sharing knowledge are therefore crucial. </a:t>
            </a:r>
            <a:endParaRPr lang="en-GB" dirty="0"/>
          </a:p>
          <a:p>
            <a:endParaRPr lang="en-GB" dirty="0"/>
          </a:p>
        </p:txBody>
      </p:sp>
      <p:sp>
        <p:nvSpPr>
          <p:cNvPr id="4" name="Slide Number Placeholder 3">
            <a:extLst>
              <a:ext uri="{FF2B5EF4-FFF2-40B4-BE49-F238E27FC236}">
                <a16:creationId xmlns:a16="http://schemas.microsoft.com/office/drawing/2014/main" id="{00B00CBF-059A-C2E7-D9CD-68458006E10C}"/>
              </a:ext>
            </a:extLst>
          </p:cNvPr>
          <p:cNvSpPr>
            <a:spLocks noGrp="1"/>
          </p:cNvSpPr>
          <p:nvPr>
            <p:ph type="sldNum" sz="quarter" idx="5"/>
          </p:nvPr>
        </p:nvSpPr>
        <p:spPr/>
        <p:txBody>
          <a:bodyPr/>
          <a:lstStyle/>
          <a:p>
            <a:fld id="{83A143F1-4384-494C-997B-160924621C32}" type="slidenum">
              <a:rPr lang="en-GB" smtClean="0"/>
              <a:t>12</a:t>
            </a:fld>
            <a:endParaRPr lang="en-GB"/>
          </a:p>
        </p:txBody>
      </p:sp>
    </p:spTree>
    <p:extLst>
      <p:ext uri="{BB962C8B-B14F-4D97-AF65-F5344CB8AC3E}">
        <p14:creationId xmlns:p14="http://schemas.microsoft.com/office/powerpoint/2010/main" val="3398679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resource is designed to be used by professionals who work with children and young people who have Social, Emotional and Mental Health needs and Speech, Language and Communication needs. </a:t>
            </a:r>
          </a:p>
          <a:p>
            <a:r>
              <a:rPr lang="en-US"/>
              <a:t>Gaps in language and emotional skills can have a negative impact on behaviour as well as mental health and self-esteem. </a:t>
            </a:r>
          </a:p>
          <a:p>
            <a:r>
              <a:rPr lang="en-US"/>
              <a:t>Language for behaviour and emotions provides a systematic approach to developing these skills so that young people can understand and work through social interaction difficulties.</a:t>
            </a:r>
            <a:endParaRPr lang="en-GB"/>
          </a:p>
          <a:p>
            <a:endParaRPr lang="en-US">
              <a:cs typeface="Calibri"/>
            </a:endParaRPr>
          </a:p>
        </p:txBody>
      </p:sp>
      <p:sp>
        <p:nvSpPr>
          <p:cNvPr id="4" name="Slide Number Placeholder 3"/>
          <p:cNvSpPr>
            <a:spLocks noGrp="1"/>
          </p:cNvSpPr>
          <p:nvPr>
            <p:ph type="sldNum" sz="quarter" idx="5"/>
          </p:nvPr>
        </p:nvSpPr>
        <p:spPr/>
        <p:txBody>
          <a:bodyPr/>
          <a:lstStyle/>
          <a:p>
            <a:fld id="{1010D47F-E0A1-4EAD-960D-CAA2024461E0}" type="slidenum">
              <a:rPr lang="en-GB"/>
              <a:t>13</a:t>
            </a:fld>
            <a:endParaRPr lang="en-GB"/>
          </a:p>
        </p:txBody>
      </p:sp>
    </p:spTree>
    <p:extLst>
      <p:ext uri="{BB962C8B-B14F-4D97-AF65-F5344CB8AC3E}">
        <p14:creationId xmlns:p14="http://schemas.microsoft.com/office/powerpoint/2010/main" val="2491605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A143F1-4384-494C-997B-160924621C32}" type="slidenum">
              <a:rPr lang="en-GB" smtClean="0"/>
              <a:t>14</a:t>
            </a:fld>
            <a:endParaRPr lang="en-GB"/>
          </a:p>
        </p:txBody>
      </p:sp>
    </p:spTree>
    <p:extLst>
      <p:ext uri="{BB962C8B-B14F-4D97-AF65-F5344CB8AC3E}">
        <p14:creationId xmlns:p14="http://schemas.microsoft.com/office/powerpoint/2010/main" val="1381906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Wave 2 – 8 schools, 40 students, 16 whole school training packages delivered</a:t>
            </a:r>
          </a:p>
          <a:p>
            <a:endParaRPr lang="en-GB" dirty="0"/>
          </a:p>
          <a:p>
            <a:r>
              <a:rPr lang="en-GB" dirty="0"/>
              <a:t>First Lincolnshire, then THE WORLD!</a:t>
            </a:r>
          </a:p>
        </p:txBody>
      </p:sp>
      <p:sp>
        <p:nvSpPr>
          <p:cNvPr id="4" name="Slide Number Placeholder 3"/>
          <p:cNvSpPr>
            <a:spLocks noGrp="1"/>
          </p:cNvSpPr>
          <p:nvPr>
            <p:ph type="sldNum" sz="quarter" idx="5"/>
          </p:nvPr>
        </p:nvSpPr>
        <p:spPr/>
        <p:txBody>
          <a:bodyPr/>
          <a:lstStyle/>
          <a:p>
            <a:fld id="{83A143F1-4384-494C-997B-160924621C32}" type="slidenum">
              <a:rPr lang="en-GB" smtClean="0"/>
              <a:t>16</a:t>
            </a:fld>
            <a:endParaRPr lang="en-GB"/>
          </a:p>
        </p:txBody>
      </p:sp>
    </p:spTree>
    <p:extLst>
      <p:ext uri="{BB962C8B-B14F-4D97-AF65-F5344CB8AC3E}">
        <p14:creationId xmlns:p14="http://schemas.microsoft.com/office/powerpoint/2010/main" val="580235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DAB76-B666-EA10-8912-CCC1E90839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7F6AF7-9652-BCBB-E80C-436B52AA8D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A2E684-B98A-7230-73D0-DF39041727A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E38AF0F-5784-EBFD-4E3B-571420CF652A}"/>
              </a:ext>
            </a:extLst>
          </p:cNvPr>
          <p:cNvSpPr>
            <a:spLocks noGrp="1"/>
          </p:cNvSpPr>
          <p:nvPr>
            <p:ph type="sldNum" sz="quarter" idx="5"/>
          </p:nvPr>
        </p:nvSpPr>
        <p:spPr/>
        <p:txBody>
          <a:bodyPr/>
          <a:lstStyle/>
          <a:p>
            <a:fld id="{83A143F1-4384-494C-997B-160924621C32}" type="slidenum">
              <a:rPr lang="en-GB" smtClean="0"/>
              <a:t>17</a:t>
            </a:fld>
            <a:endParaRPr lang="en-GB"/>
          </a:p>
        </p:txBody>
      </p:sp>
    </p:spTree>
    <p:extLst>
      <p:ext uri="{BB962C8B-B14F-4D97-AF65-F5344CB8AC3E}">
        <p14:creationId xmlns:p14="http://schemas.microsoft.com/office/powerpoint/2010/main" val="707807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spcBef>
                <a:spcPct val="20000"/>
              </a:spcBef>
              <a:buFont typeface="Arial,Sans-Serif" panose="020B0604020202020204" pitchFamily="34" charset="0"/>
            </a:pPr>
            <a:r>
              <a:rPr lang="en-GB" sz="1200" dirty="0">
                <a:ea typeface="+mn-lt"/>
                <a:cs typeface="+mn-lt"/>
              </a:rPr>
              <a:t>The project aims to increase understanding of speech, language and communication needs and to provide practical suggestions to support young people with speech, language and communication difficulties. </a:t>
            </a:r>
          </a:p>
          <a:p>
            <a:endParaRPr lang="en-GB" dirty="0"/>
          </a:p>
          <a:p>
            <a:r>
              <a:rPr lang="en-GB" dirty="0"/>
              <a:t>Our aim is to help improve awareness of SLCN, upskill school staff and provide strategies to help them also to bridge the gap between language barriers that cause issues for our YP. </a:t>
            </a:r>
          </a:p>
        </p:txBody>
      </p:sp>
      <p:sp>
        <p:nvSpPr>
          <p:cNvPr id="4" name="Slide Number Placeholder 3"/>
          <p:cNvSpPr>
            <a:spLocks noGrp="1"/>
          </p:cNvSpPr>
          <p:nvPr>
            <p:ph type="sldNum" sz="quarter" idx="5"/>
          </p:nvPr>
        </p:nvSpPr>
        <p:spPr/>
        <p:txBody>
          <a:bodyPr/>
          <a:lstStyle/>
          <a:p>
            <a:fld id="{83A143F1-4384-494C-997B-160924621C32}" type="slidenum">
              <a:rPr lang="en-GB" smtClean="0"/>
              <a:t>3</a:t>
            </a:fld>
            <a:endParaRPr lang="en-GB"/>
          </a:p>
        </p:txBody>
      </p:sp>
    </p:spTree>
    <p:extLst>
      <p:ext uri="{BB962C8B-B14F-4D97-AF65-F5344CB8AC3E}">
        <p14:creationId xmlns:p14="http://schemas.microsoft.com/office/powerpoint/2010/main" val="3681169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BEAD3-1B6B-B49B-D96F-3AAF7B0446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B9FCA1-88F5-0994-BF66-4696D6FEB7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D8361C-01FC-3AA1-7BAD-22A5DF922039}"/>
              </a:ext>
            </a:extLst>
          </p:cNvPr>
          <p:cNvSpPr>
            <a:spLocks noGrp="1"/>
          </p:cNvSpPr>
          <p:nvPr>
            <p:ph type="body" idx="1"/>
          </p:nvPr>
        </p:nvSpPr>
        <p:spPr/>
        <p:txBody>
          <a:bodyPr/>
          <a:lstStyle/>
          <a:p>
            <a:r>
              <a:rPr lang="en-GB" dirty="0"/>
              <a:t>On average, 2 pupils in every class will experience DLD enough to hinder academic progress. It also impacts literacy, learning, friendships and emotional wellbeing.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lt"/>
                <a:cs typeface="+mn-lt"/>
              </a:rPr>
              <a:t>Clear evidence, such as the ‘Berkow 10 years on’ report, shows the significant impact of SLCN on children across the age ranges and on learning, </a:t>
            </a:r>
            <a:r>
              <a:rPr lang="en-US" sz="1200" dirty="0" err="1">
                <a:ea typeface="+mn-lt"/>
                <a:cs typeface="+mn-lt"/>
              </a:rPr>
              <a:t>socialisation</a:t>
            </a:r>
            <a:r>
              <a:rPr lang="en-US" sz="1200" dirty="0">
                <a:ea typeface="+mn-lt"/>
                <a:cs typeface="+mn-lt"/>
              </a:rPr>
              <a:t> and later life chances.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Gaps in language and emotional skills can have a negative impact on behaviour as well as mental health and self-esteem.</a:t>
            </a:r>
            <a:endParaRPr lang="en-US" sz="1200" dirty="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lt"/>
                <a:cs typeface="+mn-lt"/>
              </a:rPr>
              <a:t>Never has it been more important to ensure the support that is needed is in place.</a:t>
            </a:r>
          </a:p>
          <a:p>
            <a:endParaRPr lang="en-GB" dirty="0"/>
          </a:p>
        </p:txBody>
      </p:sp>
      <p:sp>
        <p:nvSpPr>
          <p:cNvPr id="4" name="Slide Number Placeholder 3">
            <a:extLst>
              <a:ext uri="{FF2B5EF4-FFF2-40B4-BE49-F238E27FC236}">
                <a16:creationId xmlns:a16="http://schemas.microsoft.com/office/drawing/2014/main" id="{7183E150-1E46-CDCD-DF53-35E4D37503DD}"/>
              </a:ext>
            </a:extLst>
          </p:cNvPr>
          <p:cNvSpPr>
            <a:spLocks noGrp="1"/>
          </p:cNvSpPr>
          <p:nvPr>
            <p:ph type="sldNum" sz="quarter" idx="5"/>
          </p:nvPr>
        </p:nvSpPr>
        <p:spPr/>
        <p:txBody>
          <a:bodyPr/>
          <a:lstStyle/>
          <a:p>
            <a:fld id="{83A143F1-4384-494C-997B-160924621C32}" type="slidenum">
              <a:rPr lang="en-GB" smtClean="0"/>
              <a:t>4</a:t>
            </a:fld>
            <a:endParaRPr lang="en-GB"/>
          </a:p>
        </p:txBody>
      </p:sp>
    </p:spTree>
    <p:extLst>
      <p:ext uri="{BB962C8B-B14F-4D97-AF65-F5344CB8AC3E}">
        <p14:creationId xmlns:p14="http://schemas.microsoft.com/office/powerpoint/2010/main" val="569572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Trends from the government statistics:</a:t>
            </a:r>
          </a:p>
          <a:p>
            <a:endParaRPr lang="en-GB" dirty="0"/>
          </a:p>
          <a:p>
            <a:r>
              <a:rPr lang="en-GB" dirty="0"/>
              <a:t>Generally the number of students being suspended year on year is significantly increasing across Lincolnshire. And the number of YP being PX’s is also slowing rising. </a:t>
            </a:r>
          </a:p>
          <a:p>
            <a:endParaRPr lang="en-GB" dirty="0"/>
          </a:p>
          <a:p>
            <a:r>
              <a:rPr lang="en-GB" dirty="0"/>
              <a:t>203 PX students across Lincolnshire in 23/24</a:t>
            </a:r>
          </a:p>
          <a:p>
            <a:r>
              <a:rPr lang="en-GB" dirty="0"/>
              <a:t>165 PX students in 22/23</a:t>
            </a:r>
          </a:p>
        </p:txBody>
      </p:sp>
      <p:sp>
        <p:nvSpPr>
          <p:cNvPr id="4" name="Slide Number Placeholder 3"/>
          <p:cNvSpPr>
            <a:spLocks noGrp="1"/>
          </p:cNvSpPr>
          <p:nvPr>
            <p:ph type="sldNum" sz="quarter" idx="5"/>
          </p:nvPr>
        </p:nvSpPr>
        <p:spPr/>
        <p:txBody>
          <a:bodyPr/>
          <a:lstStyle/>
          <a:p>
            <a:fld id="{83A143F1-4384-494C-997B-160924621C32}" type="slidenum">
              <a:rPr lang="en-GB" smtClean="0"/>
              <a:t>5</a:t>
            </a:fld>
            <a:endParaRPr lang="en-GB"/>
          </a:p>
        </p:txBody>
      </p:sp>
    </p:spTree>
    <p:extLst>
      <p:ext uri="{BB962C8B-B14F-4D97-AF65-F5344CB8AC3E}">
        <p14:creationId xmlns:p14="http://schemas.microsoft.com/office/powerpoint/2010/main" val="527489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Practitioners don’t intentionally disregard language and communication needs, but these difficulties can be hard to detect.</a:t>
            </a:r>
          </a:p>
          <a:p>
            <a:r>
              <a:rPr lang="en-US" dirty="0"/>
              <a:t>SEMH can overshadow SLCN. Many students with SEMH are talkative but may not have the skills required to understand complex language, talk about feelings, negotiate or explain reasoning.</a:t>
            </a:r>
            <a:endParaRPr lang="en-GB" dirty="0"/>
          </a:p>
          <a:p>
            <a:r>
              <a:rPr lang="en-US" dirty="0"/>
              <a:t>Poor response to instructions given</a:t>
            </a:r>
            <a:r>
              <a:rPr lang="en-US" baseline="0" dirty="0"/>
              <a:t> by adults or figures of authority </a:t>
            </a:r>
            <a:r>
              <a:rPr lang="en-US" dirty="0"/>
              <a:t>can easily be labelled as being due to poor attention or a lack of cooperation rather than difficulty understanding. </a:t>
            </a:r>
            <a:endParaRPr lang="en-GB" dirty="0"/>
          </a:p>
          <a:p>
            <a:r>
              <a:rPr lang="en-US" dirty="0"/>
              <a:t>Many young people with SEMH also lack the self-awareness and confidence to seek help and instead develop sophisticated ‘camouflage’ techniques. This is especially prevalent in teen girls. </a:t>
            </a:r>
            <a:endParaRPr lang="en-GB" dirty="0"/>
          </a:p>
          <a:p>
            <a:endParaRPr lang="en-GB" dirty="0"/>
          </a:p>
        </p:txBody>
      </p:sp>
      <p:sp>
        <p:nvSpPr>
          <p:cNvPr id="4" name="Slide Number Placeholder 3"/>
          <p:cNvSpPr>
            <a:spLocks noGrp="1"/>
          </p:cNvSpPr>
          <p:nvPr>
            <p:ph type="sldNum" sz="quarter" idx="5"/>
          </p:nvPr>
        </p:nvSpPr>
        <p:spPr/>
        <p:txBody>
          <a:bodyPr/>
          <a:lstStyle/>
          <a:p>
            <a:fld id="{83A143F1-4384-494C-997B-160924621C32}" type="slidenum">
              <a:rPr lang="en-GB" smtClean="0"/>
              <a:t>6</a:t>
            </a:fld>
            <a:endParaRPr lang="en-GB"/>
          </a:p>
        </p:txBody>
      </p:sp>
    </p:spTree>
    <p:extLst>
      <p:ext uri="{BB962C8B-B14F-4D97-AF65-F5344CB8AC3E}">
        <p14:creationId xmlns:p14="http://schemas.microsoft.com/office/powerpoint/2010/main" val="3125130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33798-7BC9-C177-298E-C5C57C7CC2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F6C522-8FB5-3309-0839-154324CE0D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D8BDB1-C78E-12D4-5D7F-549A405557A2}"/>
              </a:ext>
            </a:extLst>
          </p:cNvPr>
          <p:cNvSpPr>
            <a:spLocks noGrp="1"/>
          </p:cNvSpPr>
          <p:nvPr>
            <p:ph type="body" idx="1"/>
          </p:nvPr>
        </p:nvSpPr>
        <p:spPr/>
        <p:txBody>
          <a:bodyPr/>
          <a:lstStyle/>
          <a:p>
            <a:r>
              <a:rPr lang="en-US" b="1" dirty="0"/>
              <a:t>When supporting SLCN:</a:t>
            </a:r>
          </a:p>
          <a:p>
            <a:r>
              <a:rPr lang="en-US" b="1" dirty="0"/>
              <a:t>Universal Strategies</a:t>
            </a:r>
          </a:p>
          <a:p>
            <a:r>
              <a:rPr lang="en-US" b="0" dirty="0"/>
              <a:t>Things we do everyday, we implement for everyone regardless of a SLCN or diagnosis; everyone in the class can engage and should be encouraged and it is beneficial for everyone. </a:t>
            </a:r>
          </a:p>
          <a:p>
            <a:r>
              <a:rPr lang="en-US" b="1" dirty="0"/>
              <a:t>Targeted Support</a:t>
            </a:r>
            <a:endParaRPr lang="en-US" dirty="0"/>
          </a:p>
          <a:p>
            <a:r>
              <a:rPr lang="en-US" dirty="0"/>
              <a:t>Some pupils (around 50%) in some areas need targeted interventions to help them catch up. This is us, The Inclusion Project. We will target a specific population (children in care and children with a social worker).</a:t>
            </a:r>
            <a:endParaRPr lang="en-GB" dirty="0"/>
          </a:p>
          <a:p>
            <a:r>
              <a:rPr lang="en-US" b="1" dirty="0"/>
              <a:t>Specialist Support</a:t>
            </a:r>
            <a:endParaRPr lang="en-GB" dirty="0"/>
          </a:p>
          <a:p>
            <a:r>
              <a:rPr lang="en-US" dirty="0"/>
              <a:t>A few pupils (10%) need specialist support to make progress. This is very specialist support from teams such as ECLIPS.</a:t>
            </a:r>
            <a:endParaRPr lang="en-GB" dirty="0"/>
          </a:p>
          <a:p>
            <a:endParaRPr lang="en-GB" dirty="0"/>
          </a:p>
        </p:txBody>
      </p:sp>
      <p:sp>
        <p:nvSpPr>
          <p:cNvPr id="4" name="Slide Number Placeholder 3">
            <a:extLst>
              <a:ext uri="{FF2B5EF4-FFF2-40B4-BE49-F238E27FC236}">
                <a16:creationId xmlns:a16="http://schemas.microsoft.com/office/drawing/2014/main" id="{4F5AD170-92E1-B9B0-F959-B2B5E3589BFC}"/>
              </a:ext>
            </a:extLst>
          </p:cNvPr>
          <p:cNvSpPr>
            <a:spLocks noGrp="1"/>
          </p:cNvSpPr>
          <p:nvPr>
            <p:ph type="sldNum" sz="quarter" idx="5"/>
          </p:nvPr>
        </p:nvSpPr>
        <p:spPr/>
        <p:txBody>
          <a:bodyPr/>
          <a:lstStyle/>
          <a:p>
            <a:fld id="{83A143F1-4384-494C-997B-160924621C32}" type="slidenum">
              <a:rPr lang="en-GB" smtClean="0"/>
              <a:t>7</a:t>
            </a:fld>
            <a:endParaRPr lang="en-GB"/>
          </a:p>
        </p:txBody>
      </p:sp>
    </p:spTree>
    <p:extLst>
      <p:ext uri="{BB962C8B-B14F-4D97-AF65-F5344CB8AC3E}">
        <p14:creationId xmlns:p14="http://schemas.microsoft.com/office/powerpoint/2010/main" val="159077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AAF15-B876-D1CB-097E-6929FC93A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066844-B403-6AE8-C03D-B319D3D1FFE1}"/>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F826B484-F4AB-D51E-5595-AA1228B91FB0}"/>
              </a:ext>
            </a:extLst>
          </p:cNvPr>
          <p:cNvSpPr>
            <a:spLocks noGrp="1"/>
          </p:cNvSpPr>
          <p:nvPr>
            <p:ph type="body" idx="1"/>
          </p:nvPr>
        </p:nvSpPr>
        <p:spPr/>
        <p:txBody>
          <a:bodyPr/>
          <a:lstStyle/>
          <a:p>
            <a:pPr>
              <a:defRPr/>
            </a:pPr>
            <a:r>
              <a:rPr lang="en-GB" dirty="0">
                <a:latin typeface="Open Sans"/>
                <a:ea typeface="Open Sans"/>
                <a:cs typeface="Open Sans"/>
              </a:rPr>
              <a:t>The programme will be delivered in your school by a trained Inclusion Caseworker alongside a key member of your staff.  </a:t>
            </a:r>
            <a:endParaRPr lang="en-US" dirty="0"/>
          </a:p>
          <a:p>
            <a:pPr>
              <a:defRPr/>
            </a:pPr>
            <a:r>
              <a:rPr lang="en-GB" dirty="0">
                <a:latin typeface="Open Sans"/>
                <a:ea typeface="Open Sans"/>
                <a:cs typeface="Open Sans"/>
              </a:rPr>
              <a:t>Whilst we are specifically targeting those in care or with a social worker, it is comprehensive training for the wider school staff which will enable you to continue to implement this intervention in the future to anyone you feel could benefit. </a:t>
            </a:r>
            <a:endParaRPr lang="en-GB" dirty="0">
              <a:ea typeface="Calibri"/>
              <a:cs typeface="Calibri"/>
            </a:endParaRPr>
          </a:p>
          <a:p>
            <a:pPr>
              <a:defRPr/>
            </a:pPr>
            <a:endParaRPr lang="en-GB" dirty="0">
              <a:ea typeface="Calibri"/>
              <a:cs typeface="Calibri"/>
            </a:endParaRPr>
          </a:p>
        </p:txBody>
      </p:sp>
      <p:sp>
        <p:nvSpPr>
          <p:cNvPr id="4" name="Slide Number Placeholder 3">
            <a:extLst>
              <a:ext uri="{FF2B5EF4-FFF2-40B4-BE49-F238E27FC236}">
                <a16:creationId xmlns:a16="http://schemas.microsoft.com/office/drawing/2014/main" id="{75989478-957E-3D84-9F04-BBEF2CA5B053}"/>
              </a:ext>
            </a:extLst>
          </p:cNvPr>
          <p:cNvSpPr>
            <a:spLocks noGrp="1"/>
          </p:cNvSpPr>
          <p:nvPr>
            <p:ph type="sldNum" sz="quarter" idx="5"/>
          </p:nvPr>
        </p:nvSpPr>
        <p:spPr/>
        <p:txBody>
          <a:bodyPr/>
          <a:lstStyle/>
          <a:p>
            <a:fld id="{83A143F1-4384-494C-997B-160924621C32}" type="slidenum">
              <a:rPr lang="en-GB" smtClean="0"/>
              <a:t>8</a:t>
            </a:fld>
            <a:endParaRPr lang="en-GB"/>
          </a:p>
        </p:txBody>
      </p:sp>
    </p:spTree>
    <p:extLst>
      <p:ext uri="{BB962C8B-B14F-4D97-AF65-F5344CB8AC3E}">
        <p14:creationId xmlns:p14="http://schemas.microsoft.com/office/powerpoint/2010/main" val="3231500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Initial assessments are carried out to provide us with a complete profile of the young person’s communication and identify their language level. This will take approx. 2 weeks.</a:t>
            </a:r>
          </a:p>
          <a:p>
            <a:r>
              <a:rPr lang="en-GB" dirty="0"/>
              <a:t>An LFBE profile will then be produced. A further 10 weeks of interventions will be tailored to meet the needs of each young person and work on the key areas identified in their profile. </a:t>
            </a:r>
          </a:p>
          <a:p>
            <a:endParaRPr lang="en-GB" dirty="0"/>
          </a:p>
          <a:p>
            <a:r>
              <a:rPr lang="en-GB" dirty="0"/>
              <a:t>We will make recommendations throughout the project things such as reasonable adjustments which could be as simple as implementing resources from the book to aid with witness/statement reports, increasing vocabulary, suggesting child specific strategies tailored to the YP’s needs to that will benefit them in areas such as asking for help.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83A143F1-4384-494C-997B-160924621C32}" type="slidenum">
              <a:rPr lang="en-GB" smtClean="0"/>
              <a:t>9</a:t>
            </a:fld>
            <a:endParaRPr lang="en-GB"/>
          </a:p>
        </p:txBody>
      </p:sp>
    </p:spTree>
    <p:extLst>
      <p:ext uri="{BB962C8B-B14F-4D97-AF65-F5344CB8AC3E}">
        <p14:creationId xmlns:p14="http://schemas.microsoft.com/office/powerpoint/2010/main" val="861317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Targeted interventions focus on specific skills linked to behaviour such as understanding meaning, verbal reasoning and emotional literacy skills.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resource is not a specialist led assessment which makes this programme sustainable for school staff/students to continue to utilize and benefit from. </a:t>
            </a:r>
            <a:endParaRPr lang="en-GB" dirty="0"/>
          </a:p>
          <a:p>
            <a:r>
              <a:rPr lang="en-US" dirty="0"/>
              <a:t>Included are sixty illustrated scenarios that can be used flexibly with a wide range of ages and abilities to promote language skills, emotional skills and self-awareness. </a:t>
            </a:r>
            <a:endParaRPr lang="en-GB" dirty="0"/>
          </a:p>
          <a:p>
            <a:r>
              <a:rPr lang="en-US" dirty="0"/>
              <a:t>It is suitable for a range of abilities and can be delivered 1:1, small group or whole class. It is particularly applicable to students who are aiming to develop wider language, social and emotional skills including those with Developmental Language Disorder.</a:t>
            </a:r>
          </a:p>
          <a:p>
            <a:endParaRPr lang="en-GB" dirty="0"/>
          </a:p>
        </p:txBody>
      </p:sp>
      <p:sp>
        <p:nvSpPr>
          <p:cNvPr id="4" name="Slide Number Placeholder 3"/>
          <p:cNvSpPr>
            <a:spLocks noGrp="1"/>
          </p:cNvSpPr>
          <p:nvPr>
            <p:ph type="sldNum" sz="quarter" idx="5"/>
          </p:nvPr>
        </p:nvSpPr>
        <p:spPr/>
        <p:txBody>
          <a:bodyPr/>
          <a:lstStyle/>
          <a:p>
            <a:fld id="{83A143F1-4384-494C-997B-160924621C32}" type="slidenum">
              <a:rPr lang="en-GB" smtClean="0"/>
              <a:t>10</a:t>
            </a:fld>
            <a:endParaRPr lang="en-GB"/>
          </a:p>
        </p:txBody>
      </p:sp>
    </p:spTree>
    <p:extLst>
      <p:ext uri="{BB962C8B-B14F-4D97-AF65-F5344CB8AC3E}">
        <p14:creationId xmlns:p14="http://schemas.microsoft.com/office/powerpoint/2010/main" val="2193251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32AE287-75DA-564E-BA35-19C78295DD53}" type="datetimeFigureOut">
              <a:rPr lang="en-US" smtClean="0"/>
              <a:t>11/15/2025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47C92-EE80-F341-862C-E334F660FDA8}" type="slidenum">
              <a:rPr lang="en-US" smtClean="0"/>
              <a:t>‹#›</a:t>
            </a:fld>
            <a:endParaRPr lang="en-US"/>
          </a:p>
        </p:txBody>
      </p:sp>
    </p:spTree>
    <p:extLst>
      <p:ext uri="{BB962C8B-B14F-4D97-AF65-F5344CB8AC3E}">
        <p14:creationId xmlns:p14="http://schemas.microsoft.com/office/powerpoint/2010/main" val="2254265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32AE287-75DA-564E-BA35-19C78295DD53}" type="datetimeFigureOut">
              <a:rPr lang="en-US" smtClean="0"/>
              <a:t>11/15/2025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47C92-EE80-F341-862C-E334F660FDA8}" type="slidenum">
              <a:rPr lang="en-US" smtClean="0"/>
              <a:t>‹#›</a:t>
            </a:fld>
            <a:endParaRPr lang="en-US"/>
          </a:p>
        </p:txBody>
      </p:sp>
    </p:spTree>
    <p:extLst>
      <p:ext uri="{BB962C8B-B14F-4D97-AF65-F5344CB8AC3E}">
        <p14:creationId xmlns:p14="http://schemas.microsoft.com/office/powerpoint/2010/main" val="844335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32AE287-75DA-564E-BA35-19C78295DD53}" type="datetimeFigureOut">
              <a:rPr lang="en-US" smtClean="0"/>
              <a:t>11/15/2025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47C92-EE80-F341-862C-E334F660FDA8}" type="slidenum">
              <a:rPr lang="en-US" smtClean="0"/>
              <a:t>‹#›</a:t>
            </a:fld>
            <a:endParaRPr lang="en-US"/>
          </a:p>
        </p:txBody>
      </p:sp>
    </p:spTree>
    <p:extLst>
      <p:ext uri="{BB962C8B-B14F-4D97-AF65-F5344CB8AC3E}">
        <p14:creationId xmlns:p14="http://schemas.microsoft.com/office/powerpoint/2010/main" val="1159622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32AE287-75DA-564E-BA35-19C78295DD53}" type="datetimeFigureOut">
              <a:rPr lang="en-US" smtClean="0"/>
              <a:t>11/15/2025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47C92-EE80-F341-862C-E334F660FDA8}" type="slidenum">
              <a:rPr lang="en-US" smtClean="0"/>
              <a:t>‹#›</a:t>
            </a:fld>
            <a:endParaRPr lang="en-US"/>
          </a:p>
        </p:txBody>
      </p:sp>
    </p:spTree>
    <p:extLst>
      <p:ext uri="{BB962C8B-B14F-4D97-AF65-F5344CB8AC3E}">
        <p14:creationId xmlns:p14="http://schemas.microsoft.com/office/powerpoint/2010/main" val="2942930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32AE287-75DA-564E-BA35-19C78295DD53}" type="datetimeFigureOut">
              <a:rPr lang="en-US" smtClean="0"/>
              <a:t>11/15/2025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47C92-EE80-F341-862C-E334F660FDA8}" type="slidenum">
              <a:rPr lang="en-US" smtClean="0"/>
              <a:t>‹#›</a:t>
            </a:fld>
            <a:endParaRPr lang="en-US"/>
          </a:p>
        </p:txBody>
      </p:sp>
    </p:spTree>
    <p:extLst>
      <p:ext uri="{BB962C8B-B14F-4D97-AF65-F5344CB8AC3E}">
        <p14:creationId xmlns:p14="http://schemas.microsoft.com/office/powerpoint/2010/main" val="44359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32AE287-75DA-564E-BA35-19C78295DD53}" type="datetimeFigureOut">
              <a:rPr lang="en-US" smtClean="0"/>
              <a:t>11/15/2025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47C92-EE80-F341-862C-E334F660FDA8}" type="slidenum">
              <a:rPr lang="en-US" smtClean="0"/>
              <a:t>‹#›</a:t>
            </a:fld>
            <a:endParaRPr lang="en-US"/>
          </a:p>
        </p:txBody>
      </p:sp>
    </p:spTree>
    <p:extLst>
      <p:ext uri="{BB962C8B-B14F-4D97-AF65-F5344CB8AC3E}">
        <p14:creationId xmlns:p14="http://schemas.microsoft.com/office/powerpoint/2010/main" val="288706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32AE287-75DA-564E-BA35-19C78295DD53}" type="datetimeFigureOut">
              <a:rPr lang="en-US" smtClean="0"/>
              <a:t>11/15/2025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347C92-EE80-F341-862C-E334F660FDA8}" type="slidenum">
              <a:rPr lang="en-US" smtClean="0"/>
              <a:t>‹#›</a:t>
            </a:fld>
            <a:endParaRPr lang="en-US"/>
          </a:p>
        </p:txBody>
      </p:sp>
    </p:spTree>
    <p:extLst>
      <p:ext uri="{BB962C8B-B14F-4D97-AF65-F5344CB8AC3E}">
        <p14:creationId xmlns:p14="http://schemas.microsoft.com/office/powerpoint/2010/main" val="316194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32AE287-75DA-564E-BA35-19C78295DD53}" type="datetimeFigureOut">
              <a:rPr lang="en-US" smtClean="0"/>
              <a:t>11/15/2025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47C92-EE80-F341-862C-E334F660FDA8}" type="slidenum">
              <a:rPr lang="en-US" smtClean="0"/>
              <a:t>‹#›</a:t>
            </a:fld>
            <a:endParaRPr lang="en-US"/>
          </a:p>
        </p:txBody>
      </p:sp>
    </p:spTree>
    <p:extLst>
      <p:ext uri="{BB962C8B-B14F-4D97-AF65-F5344CB8AC3E}">
        <p14:creationId xmlns:p14="http://schemas.microsoft.com/office/powerpoint/2010/main" val="1403476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2AE287-75DA-564E-BA35-19C78295DD53}" type="datetimeFigureOut">
              <a:rPr lang="en-US" smtClean="0"/>
              <a:t>11/15/2025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347C92-EE80-F341-862C-E334F660FDA8}" type="slidenum">
              <a:rPr lang="en-US" smtClean="0"/>
              <a:t>‹#›</a:t>
            </a:fld>
            <a:endParaRPr lang="en-US"/>
          </a:p>
        </p:txBody>
      </p:sp>
    </p:spTree>
    <p:extLst>
      <p:ext uri="{BB962C8B-B14F-4D97-AF65-F5344CB8AC3E}">
        <p14:creationId xmlns:p14="http://schemas.microsoft.com/office/powerpoint/2010/main" val="357943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32AE287-75DA-564E-BA35-19C78295DD53}" type="datetimeFigureOut">
              <a:rPr lang="en-US" smtClean="0"/>
              <a:t>11/15/2025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47C92-EE80-F341-862C-E334F660FDA8}" type="slidenum">
              <a:rPr lang="en-US" smtClean="0"/>
              <a:t>‹#›</a:t>
            </a:fld>
            <a:endParaRPr lang="en-US"/>
          </a:p>
        </p:txBody>
      </p:sp>
    </p:spTree>
    <p:extLst>
      <p:ext uri="{BB962C8B-B14F-4D97-AF65-F5344CB8AC3E}">
        <p14:creationId xmlns:p14="http://schemas.microsoft.com/office/powerpoint/2010/main" val="4114442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32AE287-75DA-564E-BA35-19C78295DD53}" type="datetimeFigureOut">
              <a:rPr lang="en-US" smtClean="0"/>
              <a:t>11/15/2025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47C92-EE80-F341-862C-E334F660FDA8}" type="slidenum">
              <a:rPr lang="en-US" smtClean="0"/>
              <a:t>‹#›</a:t>
            </a:fld>
            <a:endParaRPr lang="en-US"/>
          </a:p>
        </p:txBody>
      </p:sp>
    </p:spTree>
    <p:extLst>
      <p:ext uri="{BB962C8B-B14F-4D97-AF65-F5344CB8AC3E}">
        <p14:creationId xmlns:p14="http://schemas.microsoft.com/office/powerpoint/2010/main" val="3234882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AE287-75DA-564E-BA35-19C78295DD53}" type="datetimeFigureOut">
              <a:rPr lang="en-US" smtClean="0"/>
              <a:t>11/15/2025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47C92-EE80-F341-862C-E334F660FDA8}" type="slidenum">
              <a:rPr lang="en-US" smtClean="0"/>
              <a:t>‹#›</a:t>
            </a:fld>
            <a:endParaRPr lang="en-US"/>
          </a:p>
        </p:txBody>
      </p:sp>
    </p:spTree>
    <p:extLst>
      <p:ext uri="{BB962C8B-B14F-4D97-AF65-F5344CB8AC3E}">
        <p14:creationId xmlns:p14="http://schemas.microsoft.com/office/powerpoint/2010/main" val="3315333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9.png"/><Relationship Id="rId7" Type="http://schemas.openxmlformats.org/officeDocument/2006/relationships/diagramLayout" Target="../diagrams/layout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openxmlformats.org/officeDocument/2006/relationships/image" Target="../media/image24.jpeg"/><Relationship Id="rId5" Type="http://schemas.openxmlformats.org/officeDocument/2006/relationships/image" Target="../media/image11.png"/><Relationship Id="rId10" Type="http://schemas.microsoft.com/office/2007/relationships/diagramDrawing" Target="../diagrams/drawing4.xml"/><Relationship Id="rId4" Type="http://schemas.openxmlformats.org/officeDocument/2006/relationships/image" Target="../media/image3.png"/><Relationship Id="rId9" Type="http://schemas.openxmlformats.org/officeDocument/2006/relationships/diagramColors" Target="../diagrams/colors4.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jpeg"/><Relationship Id="rId7" Type="http://schemas.openxmlformats.org/officeDocument/2006/relationships/diagramQuickStyle" Target="../diagrams/quickStyle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6.png"/><Relationship Id="rId9" Type="http://schemas.microsoft.com/office/2007/relationships/diagramDrawing" Target="../diagrams/drawing5.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mailto:emma.broddle@lincolnshire.gov.uk" TargetMode="Externa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6.jpeg"/><Relationship Id="rId9" Type="http://schemas.openxmlformats.org/officeDocument/2006/relationships/image" Target="../media/image3.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jpe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 background superimp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66847" y="2618159"/>
            <a:ext cx="4792070" cy="1470025"/>
          </a:xfrm>
        </p:spPr>
        <p:txBody>
          <a:bodyPr>
            <a:normAutofit/>
          </a:bodyPr>
          <a:lstStyle/>
          <a:p>
            <a:pPr algn="l"/>
            <a:r>
              <a:rPr lang="en-US" sz="3600" b="1" dirty="0">
                <a:solidFill>
                  <a:srgbClr val="000000"/>
                </a:solidFill>
                <a:latin typeface="Open Sans"/>
                <a:ea typeface="ＭＳ Ｐゴシック"/>
                <a:cs typeface="Open Sans"/>
              </a:rPr>
              <a:t>Inclusion Project</a:t>
            </a:r>
          </a:p>
        </p:txBody>
      </p:sp>
      <p:sp>
        <p:nvSpPr>
          <p:cNvPr id="3" name="Subtitle 2"/>
          <p:cNvSpPr>
            <a:spLocks noGrp="1"/>
          </p:cNvSpPr>
          <p:nvPr>
            <p:ph type="subTitle" idx="1"/>
          </p:nvPr>
        </p:nvSpPr>
        <p:spPr>
          <a:xfrm>
            <a:off x="689240" y="4258981"/>
            <a:ext cx="4655952" cy="1752600"/>
          </a:xfrm>
        </p:spPr>
        <p:txBody>
          <a:bodyPr vert="horz" lIns="91440" tIns="45720" rIns="91440" bIns="45720" rtlCol="0" anchor="t">
            <a:normAutofit/>
          </a:bodyPr>
          <a:lstStyle/>
          <a:p>
            <a:pPr algn="l"/>
            <a:endParaRPr lang="en-US" sz="1800" dirty="0">
              <a:solidFill>
                <a:schemeClr val="tx1"/>
              </a:solidFill>
              <a:latin typeface="Open Sans"/>
              <a:ea typeface="ＭＳ Ｐゴシック" charset="0"/>
              <a:cs typeface="Open Sans"/>
            </a:endParaRPr>
          </a:p>
          <a:p>
            <a:pPr algn="l"/>
            <a:r>
              <a:rPr lang="en-US" sz="1800" dirty="0">
                <a:latin typeface="Open Sans"/>
                <a:ea typeface="ＭＳ Ｐゴシック" charset="0"/>
                <a:cs typeface="Open Sans"/>
              </a:rPr>
              <a:t>Emma Broddle</a:t>
            </a:r>
          </a:p>
          <a:p>
            <a:pPr algn="l"/>
            <a:r>
              <a:rPr lang="en-US" sz="1800" dirty="0">
                <a:latin typeface="Open Sans"/>
                <a:ea typeface="ＭＳ Ｐゴシック" charset="0"/>
                <a:cs typeface="Open Sans"/>
              </a:rPr>
              <a:t>Hannah Bradford</a:t>
            </a:r>
          </a:p>
          <a:p>
            <a:pPr algn="l"/>
            <a:r>
              <a:rPr lang="en-US" sz="1800" dirty="0">
                <a:latin typeface="Open Sans"/>
                <a:ea typeface="ＭＳ Ｐゴシック" charset="0"/>
                <a:cs typeface="Open Sans"/>
              </a:rPr>
              <a:t>Claire Green</a:t>
            </a:r>
            <a:br>
              <a:rPr lang="en-US" sz="2400" dirty="0">
                <a:latin typeface="Open Sans"/>
                <a:ea typeface="ＭＳ Ｐゴシック" charset="0"/>
                <a:cs typeface="Open Sans"/>
              </a:rPr>
            </a:br>
            <a:endParaRPr lang="en-US" sz="2400" dirty="0">
              <a:solidFill>
                <a:schemeClr val="tx1"/>
              </a:solidFill>
              <a:latin typeface="Open Sans"/>
              <a:cs typeface="Open Sans"/>
            </a:endParaRPr>
          </a:p>
        </p:txBody>
      </p:sp>
    </p:spTree>
    <p:extLst>
      <p:ext uri="{BB962C8B-B14F-4D97-AF65-F5344CB8AC3E}">
        <p14:creationId xmlns:p14="http://schemas.microsoft.com/office/powerpoint/2010/main" val="3573143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5598E-1856-566E-A5BA-E57B35A2BDDD}"/>
            </a:ext>
          </a:extLst>
        </p:cNvPr>
        <p:cNvGrpSpPr/>
        <p:nvPr/>
      </p:nvGrpSpPr>
      <p:grpSpPr>
        <a:xfrm>
          <a:off x="0" y="0"/>
          <a:ext cx="0" cy="0"/>
          <a:chOff x="0" y="0"/>
          <a:chExt cx="0" cy="0"/>
        </a:xfrm>
      </p:grpSpPr>
      <p:pic>
        <p:nvPicPr>
          <p:cNvPr id="7" name="Picture 6" descr="Text slide background_v2.jpg">
            <a:extLst>
              <a:ext uri="{FF2B5EF4-FFF2-40B4-BE49-F238E27FC236}">
                <a16:creationId xmlns:a16="http://schemas.microsoft.com/office/drawing/2014/main" id="{C0D4D8C8-D2D3-DC76-C26E-5A8AEE7809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338"/>
            <a:ext cx="9144000" cy="6858000"/>
          </a:xfrm>
          <a:prstGeom prst="rect">
            <a:avLst/>
          </a:prstGeom>
        </p:spPr>
      </p:pic>
      <p:sp>
        <p:nvSpPr>
          <p:cNvPr id="5" name="Title 1">
            <a:extLst>
              <a:ext uri="{FF2B5EF4-FFF2-40B4-BE49-F238E27FC236}">
                <a16:creationId xmlns:a16="http://schemas.microsoft.com/office/drawing/2014/main" id="{FE7398D8-E12C-FBEA-DD37-EFE7FBA54ADD}"/>
              </a:ext>
            </a:extLst>
          </p:cNvPr>
          <p:cNvSpPr txBox="1">
            <a:spLocks/>
          </p:cNvSpPr>
          <p:nvPr/>
        </p:nvSpPr>
        <p:spPr>
          <a:xfrm>
            <a:off x="736918" y="571020"/>
            <a:ext cx="7658100" cy="907513"/>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b="1" dirty="0">
                <a:latin typeface="Open Sans"/>
                <a:ea typeface="ＭＳ Ｐゴシック" charset="0"/>
                <a:cs typeface="Open Sans"/>
              </a:rPr>
              <a:t>Key Skills</a:t>
            </a:r>
            <a:br>
              <a:rPr lang="en-GB" b="1" dirty="0">
                <a:latin typeface="Open Sans"/>
                <a:ea typeface="ＭＳ Ｐゴシック" charset="0"/>
                <a:cs typeface="Open Sans"/>
              </a:rPr>
            </a:br>
            <a:endParaRPr lang="en-GB" b="1" dirty="0">
              <a:solidFill>
                <a:schemeClr val="bg1"/>
              </a:solidFill>
              <a:latin typeface="Open Sans"/>
              <a:ea typeface="ＭＳ Ｐゴシック" charset="0"/>
              <a:cs typeface="Open Sans"/>
            </a:endParaRPr>
          </a:p>
        </p:txBody>
      </p:sp>
      <p:grpSp>
        <p:nvGrpSpPr>
          <p:cNvPr id="8" name="Group 7">
            <a:extLst>
              <a:ext uri="{FF2B5EF4-FFF2-40B4-BE49-F238E27FC236}">
                <a16:creationId xmlns:a16="http://schemas.microsoft.com/office/drawing/2014/main" id="{F504CCC1-36CA-F046-FC79-95619CD09C49}"/>
              </a:ext>
            </a:extLst>
          </p:cNvPr>
          <p:cNvGrpSpPr/>
          <p:nvPr/>
        </p:nvGrpSpPr>
        <p:grpSpPr>
          <a:xfrm>
            <a:off x="401934" y="1306285"/>
            <a:ext cx="6639486" cy="4514668"/>
            <a:chOff x="472381" y="1478533"/>
            <a:chExt cx="6880538" cy="4623774"/>
          </a:xfrm>
        </p:grpSpPr>
        <p:sp>
          <p:nvSpPr>
            <p:cNvPr id="9" name="Free-form: Shape 8">
              <a:extLst>
                <a:ext uri="{FF2B5EF4-FFF2-40B4-BE49-F238E27FC236}">
                  <a16:creationId xmlns:a16="http://schemas.microsoft.com/office/drawing/2014/main" id="{F1884B74-0158-37A6-A235-8B41EBBFDB25}"/>
                </a:ext>
              </a:extLst>
            </p:cNvPr>
            <p:cNvSpPr/>
            <p:nvPr/>
          </p:nvSpPr>
          <p:spPr>
            <a:xfrm>
              <a:off x="472381" y="1478533"/>
              <a:ext cx="1219800" cy="1707720"/>
            </a:xfrm>
            <a:custGeom>
              <a:avLst/>
              <a:gdLst>
                <a:gd name="connsiteX0" fmla="*/ 0 w 1219800"/>
                <a:gd name="connsiteY0" fmla="*/ 0 h 1707720"/>
                <a:gd name="connsiteX1" fmla="*/ 1219800 w 1219800"/>
                <a:gd name="connsiteY1" fmla="*/ 0 h 1707720"/>
                <a:gd name="connsiteX2" fmla="*/ 1219800 w 1219800"/>
                <a:gd name="connsiteY2" fmla="*/ 1707720 h 1707720"/>
                <a:gd name="connsiteX3" fmla="*/ 0 w 1219800"/>
                <a:gd name="connsiteY3" fmla="*/ 1707720 h 1707720"/>
                <a:gd name="connsiteX4" fmla="*/ 0 w 1219800"/>
                <a:gd name="connsiteY4" fmla="*/ 0 h 1707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0" h="1707720">
                  <a:moveTo>
                    <a:pt x="0" y="0"/>
                  </a:moveTo>
                  <a:lnTo>
                    <a:pt x="1219800" y="0"/>
                  </a:lnTo>
                  <a:lnTo>
                    <a:pt x="1219800" y="1707720"/>
                  </a:lnTo>
                  <a:lnTo>
                    <a:pt x="0" y="1707720"/>
                  </a:lnTo>
                  <a:lnTo>
                    <a:pt x="0" y="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5100" tIns="979134" rIns="95100" bIns="364354" numCol="1" spcCol="1270" anchor="t" anchorCtr="0">
              <a:noAutofit/>
            </a:bodyPr>
            <a:lstStyle/>
            <a:p>
              <a:pPr marL="0" lvl="0" indent="0" algn="l" defTabSz="488950">
                <a:lnSpc>
                  <a:spcPct val="90000"/>
                </a:lnSpc>
                <a:spcBef>
                  <a:spcPct val="0"/>
                </a:spcBef>
                <a:spcAft>
                  <a:spcPct val="35000"/>
                </a:spcAft>
                <a:buNone/>
              </a:pPr>
              <a:r>
                <a:rPr lang="en-GB" sz="1100" kern="1200" dirty="0"/>
                <a:t>Focus on specific skills linked to behaviour </a:t>
              </a:r>
              <a:endParaRPr lang="en-US" sz="1100" kern="1200" dirty="0"/>
            </a:p>
          </p:txBody>
        </p:sp>
        <p:sp>
          <p:nvSpPr>
            <p:cNvPr id="10" name="Free-form: Shape 9">
              <a:extLst>
                <a:ext uri="{FF2B5EF4-FFF2-40B4-BE49-F238E27FC236}">
                  <a16:creationId xmlns:a16="http://schemas.microsoft.com/office/drawing/2014/main" id="{E5158F6D-285E-2437-3A3B-391A99455156}"/>
                </a:ext>
              </a:extLst>
            </p:cNvPr>
            <p:cNvSpPr/>
            <p:nvPr/>
          </p:nvSpPr>
          <p:spPr>
            <a:xfrm>
              <a:off x="826124" y="1649305"/>
              <a:ext cx="512316" cy="512316"/>
            </a:xfrm>
            <a:custGeom>
              <a:avLst/>
              <a:gdLst>
                <a:gd name="connsiteX0" fmla="*/ 0 w 512316"/>
                <a:gd name="connsiteY0" fmla="*/ 256158 h 512316"/>
                <a:gd name="connsiteX1" fmla="*/ 256158 w 512316"/>
                <a:gd name="connsiteY1" fmla="*/ 0 h 512316"/>
                <a:gd name="connsiteX2" fmla="*/ 512316 w 512316"/>
                <a:gd name="connsiteY2" fmla="*/ 256158 h 512316"/>
                <a:gd name="connsiteX3" fmla="*/ 256158 w 512316"/>
                <a:gd name="connsiteY3" fmla="*/ 512316 h 512316"/>
                <a:gd name="connsiteX4" fmla="*/ 0 w 512316"/>
                <a:gd name="connsiteY4" fmla="*/ 256158 h 51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316" h="512316">
                  <a:moveTo>
                    <a:pt x="0" y="256158"/>
                  </a:moveTo>
                  <a:cubicBezTo>
                    <a:pt x="0" y="114686"/>
                    <a:pt x="114686" y="0"/>
                    <a:pt x="256158" y="0"/>
                  </a:cubicBezTo>
                  <a:cubicBezTo>
                    <a:pt x="397630" y="0"/>
                    <a:pt x="512316" y="114686"/>
                    <a:pt x="512316" y="256158"/>
                  </a:cubicBezTo>
                  <a:cubicBezTo>
                    <a:pt x="512316" y="397630"/>
                    <a:pt x="397630" y="512316"/>
                    <a:pt x="256158" y="512316"/>
                  </a:cubicBezTo>
                  <a:cubicBezTo>
                    <a:pt x="114686" y="512316"/>
                    <a:pt x="0" y="397630"/>
                    <a:pt x="0" y="256158"/>
                  </a:cubicBez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4969" tIns="87727" rIns="114969" bIns="87727" numCol="1" spcCol="1270" anchor="ctr" anchorCtr="0">
              <a:noAutofit/>
            </a:bodyPr>
            <a:lstStyle/>
            <a:p>
              <a:pPr marL="0" lvl="0" indent="0" algn="ctr" defTabSz="1066800">
                <a:lnSpc>
                  <a:spcPct val="90000"/>
                </a:lnSpc>
                <a:spcBef>
                  <a:spcPct val="0"/>
                </a:spcBef>
                <a:spcAft>
                  <a:spcPct val="35000"/>
                </a:spcAft>
                <a:buNone/>
              </a:pPr>
              <a:r>
                <a:rPr lang="en-US" sz="2400" kern="1200"/>
                <a:t>1</a:t>
              </a:r>
            </a:p>
          </p:txBody>
        </p:sp>
        <p:sp>
          <p:nvSpPr>
            <p:cNvPr id="11" name="Rectangle 10">
              <a:extLst>
                <a:ext uri="{FF2B5EF4-FFF2-40B4-BE49-F238E27FC236}">
                  <a16:creationId xmlns:a16="http://schemas.microsoft.com/office/drawing/2014/main" id="{7E00AD5F-DB08-651A-F07F-A7543901A03D}"/>
                </a:ext>
              </a:extLst>
            </p:cNvPr>
            <p:cNvSpPr/>
            <p:nvPr/>
          </p:nvSpPr>
          <p:spPr>
            <a:xfrm>
              <a:off x="472381" y="3186181"/>
              <a:ext cx="1219800" cy="72"/>
            </a:xfrm>
            <a:prstGeom prst="rect">
              <a:avLst/>
            </a:prstGeom>
          </p:spPr>
          <p:style>
            <a:lnRef idx="2">
              <a:schemeClr val="accent5">
                <a:hueOff val="-1103764"/>
                <a:satOff val="4423"/>
                <a:lumOff val="959"/>
                <a:alphaOff val="0"/>
              </a:schemeClr>
            </a:lnRef>
            <a:fillRef idx="1">
              <a:schemeClr val="accent5">
                <a:hueOff val="-1103764"/>
                <a:satOff val="4423"/>
                <a:lumOff val="959"/>
                <a:alphaOff val="0"/>
              </a:schemeClr>
            </a:fillRef>
            <a:effectRef idx="0">
              <a:schemeClr val="accent5">
                <a:hueOff val="-1103764"/>
                <a:satOff val="4423"/>
                <a:lumOff val="959"/>
                <a:alphaOff val="0"/>
              </a:schemeClr>
            </a:effectRef>
            <a:fontRef idx="minor">
              <a:schemeClr val="lt1"/>
            </a:fontRef>
          </p:style>
          <p:txBody>
            <a:bodyPr/>
            <a:lstStyle/>
            <a:p>
              <a:endParaRPr lang="en-GB"/>
            </a:p>
          </p:txBody>
        </p:sp>
        <p:sp>
          <p:nvSpPr>
            <p:cNvPr id="13" name="Free-form: Shape 12">
              <a:extLst>
                <a:ext uri="{FF2B5EF4-FFF2-40B4-BE49-F238E27FC236}">
                  <a16:creationId xmlns:a16="http://schemas.microsoft.com/office/drawing/2014/main" id="{55518124-790A-9E0D-D3FD-B1A64206489B}"/>
                </a:ext>
              </a:extLst>
            </p:cNvPr>
            <p:cNvSpPr/>
            <p:nvPr/>
          </p:nvSpPr>
          <p:spPr>
            <a:xfrm>
              <a:off x="1891500" y="2148943"/>
              <a:ext cx="1219800" cy="1707720"/>
            </a:xfrm>
            <a:custGeom>
              <a:avLst/>
              <a:gdLst>
                <a:gd name="connsiteX0" fmla="*/ 0 w 1219800"/>
                <a:gd name="connsiteY0" fmla="*/ 0 h 1707720"/>
                <a:gd name="connsiteX1" fmla="*/ 1219800 w 1219800"/>
                <a:gd name="connsiteY1" fmla="*/ 0 h 1707720"/>
                <a:gd name="connsiteX2" fmla="*/ 1219800 w 1219800"/>
                <a:gd name="connsiteY2" fmla="*/ 1707720 h 1707720"/>
                <a:gd name="connsiteX3" fmla="*/ 0 w 1219800"/>
                <a:gd name="connsiteY3" fmla="*/ 1707720 h 1707720"/>
                <a:gd name="connsiteX4" fmla="*/ 0 w 1219800"/>
                <a:gd name="connsiteY4" fmla="*/ 0 h 1707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0" h="1707720">
                  <a:moveTo>
                    <a:pt x="0" y="0"/>
                  </a:moveTo>
                  <a:lnTo>
                    <a:pt x="1219800" y="0"/>
                  </a:lnTo>
                  <a:lnTo>
                    <a:pt x="1219800" y="1707720"/>
                  </a:lnTo>
                  <a:lnTo>
                    <a:pt x="0" y="1707720"/>
                  </a:lnTo>
                  <a:lnTo>
                    <a:pt x="0" y="0"/>
                  </a:lnTo>
                  <a:close/>
                </a:path>
              </a:pathLst>
            </a:custGeom>
          </p:spPr>
          <p:style>
            <a:lnRef idx="2">
              <a:schemeClr val="accent5">
                <a:tint val="40000"/>
                <a:alpha val="90000"/>
                <a:hueOff val="-2685120"/>
                <a:satOff val="12063"/>
                <a:lumOff val="829"/>
                <a:alphaOff val="0"/>
              </a:schemeClr>
            </a:lnRef>
            <a:fillRef idx="1">
              <a:schemeClr val="accent5">
                <a:tint val="40000"/>
                <a:alpha val="90000"/>
                <a:hueOff val="-2685120"/>
                <a:satOff val="12063"/>
                <a:lumOff val="829"/>
                <a:alphaOff val="0"/>
              </a:schemeClr>
            </a:fillRef>
            <a:effectRef idx="0">
              <a:schemeClr val="accent5">
                <a:tint val="40000"/>
                <a:alpha val="90000"/>
                <a:hueOff val="-2685120"/>
                <a:satOff val="12063"/>
                <a:lumOff val="829"/>
                <a:alphaOff val="0"/>
              </a:schemeClr>
            </a:effectRef>
            <a:fontRef idx="minor">
              <a:schemeClr val="dk1">
                <a:hueOff val="0"/>
                <a:satOff val="0"/>
                <a:lumOff val="0"/>
                <a:alphaOff val="0"/>
              </a:schemeClr>
            </a:fontRef>
          </p:style>
          <p:txBody>
            <a:bodyPr spcFirstLastPara="0" vert="horz" wrap="square" lIns="95100" tIns="979134" rIns="95100" bIns="364354" numCol="1" spcCol="1270" anchor="t" anchorCtr="0">
              <a:noAutofit/>
            </a:bodyPr>
            <a:lstStyle/>
            <a:p>
              <a:pPr marL="0" lvl="0" indent="0" algn="l" defTabSz="488950">
                <a:lnSpc>
                  <a:spcPct val="90000"/>
                </a:lnSpc>
                <a:spcBef>
                  <a:spcPct val="0"/>
                </a:spcBef>
                <a:spcAft>
                  <a:spcPct val="35000"/>
                </a:spcAft>
                <a:buNone/>
              </a:pPr>
              <a:r>
                <a:rPr lang="en-GB" sz="1100" kern="1200" dirty="0"/>
                <a:t>A framework for assessment</a:t>
              </a:r>
              <a:endParaRPr lang="en-US" sz="1100" kern="1200" dirty="0"/>
            </a:p>
          </p:txBody>
        </p:sp>
        <p:sp>
          <p:nvSpPr>
            <p:cNvPr id="15" name="Free-form: Shape 14">
              <a:extLst>
                <a:ext uri="{FF2B5EF4-FFF2-40B4-BE49-F238E27FC236}">
                  <a16:creationId xmlns:a16="http://schemas.microsoft.com/office/drawing/2014/main" id="{F027883A-C42D-F974-1A2F-A021650CDD73}"/>
                </a:ext>
              </a:extLst>
            </p:cNvPr>
            <p:cNvSpPr/>
            <p:nvPr/>
          </p:nvSpPr>
          <p:spPr>
            <a:xfrm>
              <a:off x="2245242" y="2319715"/>
              <a:ext cx="512316" cy="512316"/>
            </a:xfrm>
            <a:custGeom>
              <a:avLst/>
              <a:gdLst>
                <a:gd name="connsiteX0" fmla="*/ 0 w 512316"/>
                <a:gd name="connsiteY0" fmla="*/ 256158 h 512316"/>
                <a:gd name="connsiteX1" fmla="*/ 256158 w 512316"/>
                <a:gd name="connsiteY1" fmla="*/ 0 h 512316"/>
                <a:gd name="connsiteX2" fmla="*/ 512316 w 512316"/>
                <a:gd name="connsiteY2" fmla="*/ 256158 h 512316"/>
                <a:gd name="connsiteX3" fmla="*/ 256158 w 512316"/>
                <a:gd name="connsiteY3" fmla="*/ 512316 h 512316"/>
                <a:gd name="connsiteX4" fmla="*/ 0 w 512316"/>
                <a:gd name="connsiteY4" fmla="*/ 256158 h 51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316" h="512316">
                  <a:moveTo>
                    <a:pt x="0" y="256158"/>
                  </a:moveTo>
                  <a:cubicBezTo>
                    <a:pt x="0" y="114686"/>
                    <a:pt x="114686" y="0"/>
                    <a:pt x="256158" y="0"/>
                  </a:cubicBezTo>
                  <a:cubicBezTo>
                    <a:pt x="397630" y="0"/>
                    <a:pt x="512316" y="114686"/>
                    <a:pt x="512316" y="256158"/>
                  </a:cubicBezTo>
                  <a:cubicBezTo>
                    <a:pt x="512316" y="397630"/>
                    <a:pt x="397630" y="512316"/>
                    <a:pt x="256158" y="512316"/>
                  </a:cubicBezTo>
                  <a:cubicBezTo>
                    <a:pt x="114686" y="512316"/>
                    <a:pt x="0" y="397630"/>
                    <a:pt x="0" y="256158"/>
                  </a:cubicBezTo>
                  <a:close/>
                </a:path>
              </a:pathLst>
            </a:custGeom>
          </p:spPr>
          <p:style>
            <a:lnRef idx="2">
              <a:schemeClr val="accent5">
                <a:hueOff val="-2207528"/>
                <a:satOff val="8847"/>
                <a:lumOff val="1917"/>
                <a:alphaOff val="0"/>
              </a:schemeClr>
            </a:lnRef>
            <a:fillRef idx="1">
              <a:schemeClr val="accent5">
                <a:hueOff val="-2207528"/>
                <a:satOff val="8847"/>
                <a:lumOff val="1917"/>
                <a:alphaOff val="0"/>
              </a:schemeClr>
            </a:fillRef>
            <a:effectRef idx="0">
              <a:schemeClr val="accent5">
                <a:hueOff val="-2207528"/>
                <a:satOff val="8847"/>
                <a:lumOff val="1917"/>
                <a:alphaOff val="0"/>
              </a:schemeClr>
            </a:effectRef>
            <a:fontRef idx="minor">
              <a:schemeClr val="lt1"/>
            </a:fontRef>
          </p:style>
          <p:txBody>
            <a:bodyPr spcFirstLastPara="0" vert="horz" wrap="square" lIns="114969" tIns="87727" rIns="114969" bIns="87727" numCol="1" spcCol="1270" anchor="ctr" anchorCtr="0">
              <a:noAutofit/>
            </a:bodyPr>
            <a:lstStyle/>
            <a:p>
              <a:pPr marL="0" lvl="0" indent="0" algn="ctr" defTabSz="1066800">
                <a:lnSpc>
                  <a:spcPct val="90000"/>
                </a:lnSpc>
                <a:spcBef>
                  <a:spcPct val="0"/>
                </a:spcBef>
                <a:spcAft>
                  <a:spcPct val="35000"/>
                </a:spcAft>
                <a:buNone/>
              </a:pPr>
              <a:r>
                <a:rPr lang="en-US" sz="2400" kern="1200" dirty="0"/>
                <a:t>2</a:t>
              </a:r>
            </a:p>
          </p:txBody>
        </p:sp>
        <p:sp>
          <p:nvSpPr>
            <p:cNvPr id="16" name="Rectangle 15">
              <a:extLst>
                <a:ext uri="{FF2B5EF4-FFF2-40B4-BE49-F238E27FC236}">
                  <a16:creationId xmlns:a16="http://schemas.microsoft.com/office/drawing/2014/main" id="{B341477C-791E-54D4-68C8-64D685CD1A7F}"/>
                </a:ext>
              </a:extLst>
            </p:cNvPr>
            <p:cNvSpPr/>
            <p:nvPr/>
          </p:nvSpPr>
          <p:spPr>
            <a:xfrm>
              <a:off x="1891500" y="3856591"/>
              <a:ext cx="1219800" cy="72"/>
            </a:xfrm>
            <a:prstGeom prst="rect">
              <a:avLst/>
            </a:prstGeom>
          </p:spPr>
          <p:style>
            <a:lnRef idx="2">
              <a:schemeClr val="accent5">
                <a:hueOff val="-3311292"/>
                <a:satOff val="13270"/>
                <a:lumOff val="2876"/>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txBody>
            <a:bodyPr/>
            <a:lstStyle/>
            <a:p>
              <a:endParaRPr lang="en-GB"/>
            </a:p>
          </p:txBody>
        </p:sp>
        <p:sp>
          <p:nvSpPr>
            <p:cNvPr id="17" name="Free-form: Shape 16">
              <a:extLst>
                <a:ext uri="{FF2B5EF4-FFF2-40B4-BE49-F238E27FC236}">
                  <a16:creationId xmlns:a16="http://schemas.microsoft.com/office/drawing/2014/main" id="{AD7BB8BA-D737-EF87-E863-717D5AB80C57}"/>
                </a:ext>
              </a:extLst>
            </p:cNvPr>
            <p:cNvSpPr/>
            <p:nvPr/>
          </p:nvSpPr>
          <p:spPr>
            <a:xfrm>
              <a:off x="3305373" y="2899621"/>
              <a:ext cx="1219800" cy="1707720"/>
            </a:xfrm>
            <a:custGeom>
              <a:avLst/>
              <a:gdLst>
                <a:gd name="connsiteX0" fmla="*/ 0 w 1219800"/>
                <a:gd name="connsiteY0" fmla="*/ 0 h 1707720"/>
                <a:gd name="connsiteX1" fmla="*/ 1219800 w 1219800"/>
                <a:gd name="connsiteY1" fmla="*/ 0 h 1707720"/>
                <a:gd name="connsiteX2" fmla="*/ 1219800 w 1219800"/>
                <a:gd name="connsiteY2" fmla="*/ 1707720 h 1707720"/>
                <a:gd name="connsiteX3" fmla="*/ 0 w 1219800"/>
                <a:gd name="connsiteY3" fmla="*/ 1707720 h 1707720"/>
                <a:gd name="connsiteX4" fmla="*/ 0 w 1219800"/>
                <a:gd name="connsiteY4" fmla="*/ 0 h 1707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0" h="1707720">
                  <a:moveTo>
                    <a:pt x="0" y="0"/>
                  </a:moveTo>
                  <a:lnTo>
                    <a:pt x="1219800" y="0"/>
                  </a:lnTo>
                  <a:lnTo>
                    <a:pt x="1219800" y="1707720"/>
                  </a:lnTo>
                  <a:lnTo>
                    <a:pt x="0" y="1707720"/>
                  </a:lnTo>
                  <a:lnTo>
                    <a:pt x="0" y="0"/>
                  </a:lnTo>
                  <a:close/>
                </a:path>
              </a:pathLst>
            </a:custGeom>
          </p:spPr>
          <p:style>
            <a:lnRef idx="2">
              <a:schemeClr val="accent5">
                <a:tint val="40000"/>
                <a:alpha val="90000"/>
                <a:hueOff val="-5370241"/>
                <a:satOff val="24126"/>
                <a:lumOff val="1658"/>
                <a:alphaOff val="0"/>
              </a:schemeClr>
            </a:lnRef>
            <a:fillRef idx="1">
              <a:schemeClr val="accent5">
                <a:tint val="40000"/>
                <a:alpha val="90000"/>
                <a:hueOff val="-5370241"/>
                <a:satOff val="24126"/>
                <a:lumOff val="1658"/>
                <a:alphaOff val="0"/>
              </a:schemeClr>
            </a:fillRef>
            <a:effectRef idx="0">
              <a:schemeClr val="accent5">
                <a:tint val="40000"/>
                <a:alpha val="90000"/>
                <a:hueOff val="-5370241"/>
                <a:satOff val="24126"/>
                <a:lumOff val="1658"/>
                <a:alphaOff val="0"/>
              </a:schemeClr>
            </a:effectRef>
            <a:fontRef idx="minor">
              <a:schemeClr val="dk1">
                <a:hueOff val="0"/>
                <a:satOff val="0"/>
                <a:lumOff val="0"/>
                <a:alphaOff val="0"/>
              </a:schemeClr>
            </a:fontRef>
          </p:style>
          <p:txBody>
            <a:bodyPr spcFirstLastPara="0" vert="horz" wrap="square" lIns="95100" tIns="979134" rIns="95100" bIns="364354" numCol="1" spcCol="1270" anchor="t" anchorCtr="0">
              <a:noAutofit/>
            </a:bodyPr>
            <a:lstStyle/>
            <a:p>
              <a:pPr marL="0" lvl="0" indent="0" algn="l" defTabSz="488950">
                <a:lnSpc>
                  <a:spcPct val="90000"/>
                </a:lnSpc>
                <a:spcBef>
                  <a:spcPct val="0"/>
                </a:spcBef>
                <a:spcAft>
                  <a:spcPct val="35000"/>
                </a:spcAft>
                <a:buNone/>
              </a:pPr>
              <a:r>
                <a:rPr lang="en-GB" sz="1100" kern="1200" dirty="0"/>
                <a:t>Downloadable activities, worksheets and resources</a:t>
              </a:r>
              <a:endParaRPr lang="en-US" sz="1100" kern="1200" dirty="0"/>
            </a:p>
          </p:txBody>
        </p:sp>
        <p:sp>
          <p:nvSpPr>
            <p:cNvPr id="18" name="Free-form: Shape 17">
              <a:extLst>
                <a:ext uri="{FF2B5EF4-FFF2-40B4-BE49-F238E27FC236}">
                  <a16:creationId xmlns:a16="http://schemas.microsoft.com/office/drawing/2014/main" id="{0A8247F8-3CA5-C1A7-6B4A-F1C57E3FA292}"/>
                </a:ext>
              </a:extLst>
            </p:cNvPr>
            <p:cNvSpPr/>
            <p:nvPr/>
          </p:nvSpPr>
          <p:spPr>
            <a:xfrm>
              <a:off x="3614272" y="3073023"/>
              <a:ext cx="512316" cy="512316"/>
            </a:xfrm>
            <a:custGeom>
              <a:avLst/>
              <a:gdLst>
                <a:gd name="connsiteX0" fmla="*/ 0 w 512316"/>
                <a:gd name="connsiteY0" fmla="*/ 256158 h 512316"/>
                <a:gd name="connsiteX1" fmla="*/ 256158 w 512316"/>
                <a:gd name="connsiteY1" fmla="*/ 0 h 512316"/>
                <a:gd name="connsiteX2" fmla="*/ 512316 w 512316"/>
                <a:gd name="connsiteY2" fmla="*/ 256158 h 512316"/>
                <a:gd name="connsiteX3" fmla="*/ 256158 w 512316"/>
                <a:gd name="connsiteY3" fmla="*/ 512316 h 512316"/>
                <a:gd name="connsiteX4" fmla="*/ 0 w 512316"/>
                <a:gd name="connsiteY4" fmla="*/ 256158 h 51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316" h="512316">
                  <a:moveTo>
                    <a:pt x="0" y="256158"/>
                  </a:moveTo>
                  <a:cubicBezTo>
                    <a:pt x="0" y="114686"/>
                    <a:pt x="114686" y="0"/>
                    <a:pt x="256158" y="0"/>
                  </a:cubicBezTo>
                  <a:cubicBezTo>
                    <a:pt x="397630" y="0"/>
                    <a:pt x="512316" y="114686"/>
                    <a:pt x="512316" y="256158"/>
                  </a:cubicBezTo>
                  <a:cubicBezTo>
                    <a:pt x="512316" y="397630"/>
                    <a:pt x="397630" y="512316"/>
                    <a:pt x="256158" y="512316"/>
                  </a:cubicBezTo>
                  <a:cubicBezTo>
                    <a:pt x="114686" y="512316"/>
                    <a:pt x="0" y="397630"/>
                    <a:pt x="0" y="256158"/>
                  </a:cubicBezTo>
                  <a:close/>
                </a:path>
              </a:pathLst>
            </a:custGeom>
          </p:spPr>
          <p:style>
            <a:lnRef idx="2">
              <a:schemeClr val="accent5">
                <a:hueOff val="-4415056"/>
                <a:satOff val="17694"/>
                <a:lumOff val="3835"/>
                <a:alphaOff val="0"/>
              </a:schemeClr>
            </a:lnRef>
            <a:fillRef idx="1">
              <a:schemeClr val="accent5">
                <a:hueOff val="-4415056"/>
                <a:satOff val="17694"/>
                <a:lumOff val="3835"/>
                <a:alphaOff val="0"/>
              </a:schemeClr>
            </a:fillRef>
            <a:effectRef idx="0">
              <a:schemeClr val="accent5">
                <a:hueOff val="-4415056"/>
                <a:satOff val="17694"/>
                <a:lumOff val="3835"/>
                <a:alphaOff val="0"/>
              </a:schemeClr>
            </a:effectRef>
            <a:fontRef idx="minor">
              <a:schemeClr val="lt1"/>
            </a:fontRef>
          </p:style>
          <p:txBody>
            <a:bodyPr spcFirstLastPara="0" vert="horz" wrap="square" lIns="114969" tIns="87727" rIns="114969" bIns="87727" numCol="1" spcCol="1270" anchor="ctr" anchorCtr="0">
              <a:noAutofit/>
            </a:bodyPr>
            <a:lstStyle/>
            <a:p>
              <a:pPr marL="0" lvl="0" indent="0" algn="ctr" defTabSz="1066800">
                <a:lnSpc>
                  <a:spcPct val="90000"/>
                </a:lnSpc>
                <a:spcBef>
                  <a:spcPct val="0"/>
                </a:spcBef>
                <a:spcAft>
                  <a:spcPct val="35000"/>
                </a:spcAft>
                <a:buNone/>
              </a:pPr>
              <a:r>
                <a:rPr lang="en-US" sz="2400" kern="1200" dirty="0"/>
                <a:t>3</a:t>
              </a:r>
            </a:p>
          </p:txBody>
        </p:sp>
        <p:sp>
          <p:nvSpPr>
            <p:cNvPr id="19" name="Rectangle 18">
              <a:extLst>
                <a:ext uri="{FF2B5EF4-FFF2-40B4-BE49-F238E27FC236}">
                  <a16:creationId xmlns:a16="http://schemas.microsoft.com/office/drawing/2014/main" id="{4D4E44EC-8C5B-508B-F401-8ED8439936F9}"/>
                </a:ext>
              </a:extLst>
            </p:cNvPr>
            <p:cNvSpPr/>
            <p:nvPr/>
          </p:nvSpPr>
          <p:spPr>
            <a:xfrm>
              <a:off x="3305373" y="4607269"/>
              <a:ext cx="1219800" cy="72"/>
            </a:xfrm>
            <a:prstGeom prst="rect">
              <a:avLst/>
            </a:prstGeom>
          </p:spPr>
          <p:style>
            <a:lnRef idx="2">
              <a:schemeClr val="accent5">
                <a:hueOff val="-5518820"/>
                <a:satOff val="22117"/>
                <a:lumOff val="4793"/>
                <a:alphaOff val="0"/>
              </a:schemeClr>
            </a:lnRef>
            <a:fillRef idx="1">
              <a:schemeClr val="accent5">
                <a:hueOff val="-5518820"/>
                <a:satOff val="22117"/>
                <a:lumOff val="4793"/>
                <a:alphaOff val="0"/>
              </a:schemeClr>
            </a:fillRef>
            <a:effectRef idx="0">
              <a:schemeClr val="accent5">
                <a:hueOff val="-5518820"/>
                <a:satOff val="22117"/>
                <a:lumOff val="4793"/>
                <a:alphaOff val="0"/>
              </a:schemeClr>
            </a:effectRef>
            <a:fontRef idx="minor">
              <a:schemeClr val="lt1"/>
            </a:fontRef>
          </p:style>
          <p:txBody>
            <a:bodyPr/>
            <a:lstStyle/>
            <a:p>
              <a:endParaRPr lang="en-GB"/>
            </a:p>
          </p:txBody>
        </p:sp>
        <p:sp>
          <p:nvSpPr>
            <p:cNvPr id="20" name="Free-form: Shape 19">
              <a:extLst>
                <a:ext uri="{FF2B5EF4-FFF2-40B4-BE49-F238E27FC236}">
                  <a16:creationId xmlns:a16="http://schemas.microsoft.com/office/drawing/2014/main" id="{B70B161E-B9FB-BA63-876E-A735D24781BC}"/>
                </a:ext>
              </a:extLst>
            </p:cNvPr>
            <p:cNvSpPr/>
            <p:nvPr/>
          </p:nvSpPr>
          <p:spPr>
            <a:xfrm>
              <a:off x="4719246" y="3658159"/>
              <a:ext cx="1219800" cy="1707720"/>
            </a:xfrm>
            <a:custGeom>
              <a:avLst/>
              <a:gdLst>
                <a:gd name="connsiteX0" fmla="*/ 0 w 1219800"/>
                <a:gd name="connsiteY0" fmla="*/ 0 h 1707720"/>
                <a:gd name="connsiteX1" fmla="*/ 1219800 w 1219800"/>
                <a:gd name="connsiteY1" fmla="*/ 0 h 1707720"/>
                <a:gd name="connsiteX2" fmla="*/ 1219800 w 1219800"/>
                <a:gd name="connsiteY2" fmla="*/ 1707720 h 1707720"/>
                <a:gd name="connsiteX3" fmla="*/ 0 w 1219800"/>
                <a:gd name="connsiteY3" fmla="*/ 1707720 h 1707720"/>
                <a:gd name="connsiteX4" fmla="*/ 0 w 1219800"/>
                <a:gd name="connsiteY4" fmla="*/ 0 h 1707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0" h="1707720">
                  <a:moveTo>
                    <a:pt x="0" y="0"/>
                  </a:moveTo>
                  <a:lnTo>
                    <a:pt x="1219800" y="0"/>
                  </a:lnTo>
                  <a:lnTo>
                    <a:pt x="1219800" y="1707720"/>
                  </a:lnTo>
                  <a:lnTo>
                    <a:pt x="0" y="1707720"/>
                  </a:lnTo>
                  <a:lnTo>
                    <a:pt x="0" y="0"/>
                  </a:lnTo>
                  <a:close/>
                </a:path>
              </a:pathLst>
            </a:custGeom>
          </p:spPr>
          <p:style>
            <a:lnRef idx="2">
              <a:schemeClr val="accent5">
                <a:tint val="40000"/>
                <a:alpha val="90000"/>
                <a:hueOff val="-8055361"/>
                <a:satOff val="36190"/>
                <a:lumOff val="2488"/>
                <a:alphaOff val="0"/>
              </a:schemeClr>
            </a:lnRef>
            <a:fillRef idx="1">
              <a:schemeClr val="accent5">
                <a:tint val="40000"/>
                <a:alpha val="90000"/>
                <a:hueOff val="-8055361"/>
                <a:satOff val="36190"/>
                <a:lumOff val="2488"/>
                <a:alphaOff val="0"/>
              </a:schemeClr>
            </a:fillRef>
            <a:effectRef idx="0">
              <a:schemeClr val="accent5">
                <a:tint val="40000"/>
                <a:alpha val="90000"/>
                <a:hueOff val="-8055361"/>
                <a:satOff val="36190"/>
                <a:lumOff val="2488"/>
                <a:alphaOff val="0"/>
              </a:schemeClr>
            </a:effectRef>
            <a:fontRef idx="minor">
              <a:schemeClr val="dk1">
                <a:hueOff val="0"/>
                <a:satOff val="0"/>
                <a:lumOff val="0"/>
                <a:alphaOff val="0"/>
              </a:schemeClr>
            </a:fontRef>
          </p:style>
          <p:txBody>
            <a:bodyPr spcFirstLastPara="0" vert="horz" wrap="square" lIns="95100" tIns="979134" rIns="95100" bIns="364354" numCol="1" spcCol="1270" anchor="t" anchorCtr="0">
              <a:noAutofit/>
            </a:bodyPr>
            <a:lstStyle/>
            <a:p>
              <a:pPr marL="0" lvl="0" indent="0" algn="l" defTabSz="488950">
                <a:lnSpc>
                  <a:spcPct val="90000"/>
                </a:lnSpc>
                <a:spcBef>
                  <a:spcPct val="0"/>
                </a:spcBef>
                <a:spcAft>
                  <a:spcPct val="35000"/>
                </a:spcAft>
                <a:buNone/>
              </a:pPr>
              <a:r>
                <a:rPr lang="en-GB" sz="1100" kern="1200" dirty="0"/>
                <a:t>60 illustrated scenarios </a:t>
              </a:r>
              <a:endParaRPr lang="en-US" sz="1100" kern="1200" dirty="0"/>
            </a:p>
          </p:txBody>
        </p:sp>
        <p:sp>
          <p:nvSpPr>
            <p:cNvPr id="21" name="Free-form: Shape 20">
              <a:extLst>
                <a:ext uri="{FF2B5EF4-FFF2-40B4-BE49-F238E27FC236}">
                  <a16:creationId xmlns:a16="http://schemas.microsoft.com/office/drawing/2014/main" id="{95216494-EA47-4E88-E1E4-9BC2F6A8B7DB}"/>
                </a:ext>
              </a:extLst>
            </p:cNvPr>
            <p:cNvSpPr/>
            <p:nvPr/>
          </p:nvSpPr>
          <p:spPr>
            <a:xfrm>
              <a:off x="5072988" y="3828931"/>
              <a:ext cx="512316" cy="512316"/>
            </a:xfrm>
            <a:custGeom>
              <a:avLst/>
              <a:gdLst>
                <a:gd name="connsiteX0" fmla="*/ 0 w 512316"/>
                <a:gd name="connsiteY0" fmla="*/ 256158 h 512316"/>
                <a:gd name="connsiteX1" fmla="*/ 256158 w 512316"/>
                <a:gd name="connsiteY1" fmla="*/ 0 h 512316"/>
                <a:gd name="connsiteX2" fmla="*/ 512316 w 512316"/>
                <a:gd name="connsiteY2" fmla="*/ 256158 h 512316"/>
                <a:gd name="connsiteX3" fmla="*/ 256158 w 512316"/>
                <a:gd name="connsiteY3" fmla="*/ 512316 h 512316"/>
                <a:gd name="connsiteX4" fmla="*/ 0 w 512316"/>
                <a:gd name="connsiteY4" fmla="*/ 256158 h 51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316" h="512316">
                  <a:moveTo>
                    <a:pt x="0" y="256158"/>
                  </a:moveTo>
                  <a:cubicBezTo>
                    <a:pt x="0" y="114686"/>
                    <a:pt x="114686" y="0"/>
                    <a:pt x="256158" y="0"/>
                  </a:cubicBezTo>
                  <a:cubicBezTo>
                    <a:pt x="397630" y="0"/>
                    <a:pt x="512316" y="114686"/>
                    <a:pt x="512316" y="256158"/>
                  </a:cubicBezTo>
                  <a:cubicBezTo>
                    <a:pt x="512316" y="397630"/>
                    <a:pt x="397630" y="512316"/>
                    <a:pt x="256158" y="512316"/>
                  </a:cubicBezTo>
                  <a:cubicBezTo>
                    <a:pt x="114686" y="512316"/>
                    <a:pt x="0" y="397630"/>
                    <a:pt x="0" y="256158"/>
                  </a:cubicBezTo>
                  <a:close/>
                </a:path>
              </a:pathLst>
            </a:custGeom>
          </p:spPr>
          <p:style>
            <a:lnRef idx="2">
              <a:schemeClr val="accent5">
                <a:hueOff val="-6622584"/>
                <a:satOff val="26541"/>
                <a:lumOff val="5752"/>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txBody>
            <a:bodyPr spcFirstLastPara="0" vert="horz" wrap="square" lIns="114969" tIns="87727" rIns="114969" bIns="87727" numCol="1" spcCol="1270" anchor="ctr" anchorCtr="0">
              <a:noAutofit/>
            </a:bodyPr>
            <a:lstStyle/>
            <a:p>
              <a:pPr marL="0" lvl="0" indent="0" algn="ctr" defTabSz="1066800">
                <a:lnSpc>
                  <a:spcPct val="90000"/>
                </a:lnSpc>
                <a:spcBef>
                  <a:spcPct val="0"/>
                </a:spcBef>
                <a:spcAft>
                  <a:spcPct val="35000"/>
                </a:spcAft>
                <a:buNone/>
              </a:pPr>
              <a:r>
                <a:rPr lang="en-US" sz="2400" kern="1200" dirty="0"/>
                <a:t>4</a:t>
              </a:r>
            </a:p>
          </p:txBody>
        </p:sp>
        <p:sp>
          <p:nvSpPr>
            <p:cNvPr id="22" name="Rectangle 21">
              <a:extLst>
                <a:ext uri="{FF2B5EF4-FFF2-40B4-BE49-F238E27FC236}">
                  <a16:creationId xmlns:a16="http://schemas.microsoft.com/office/drawing/2014/main" id="{FD1B477D-E473-B9FF-B56A-F1B687C88CE0}"/>
                </a:ext>
              </a:extLst>
            </p:cNvPr>
            <p:cNvSpPr/>
            <p:nvPr/>
          </p:nvSpPr>
          <p:spPr>
            <a:xfrm>
              <a:off x="4719246" y="5365807"/>
              <a:ext cx="1219800" cy="72"/>
            </a:xfrm>
            <a:prstGeom prst="rect">
              <a:avLst/>
            </a:prstGeom>
          </p:spPr>
          <p:style>
            <a:lnRef idx="2">
              <a:schemeClr val="accent5">
                <a:hueOff val="-7726349"/>
                <a:satOff val="30964"/>
                <a:lumOff val="6711"/>
                <a:alphaOff val="0"/>
              </a:schemeClr>
            </a:lnRef>
            <a:fillRef idx="1">
              <a:schemeClr val="accent5">
                <a:hueOff val="-7726349"/>
                <a:satOff val="30964"/>
                <a:lumOff val="6711"/>
                <a:alphaOff val="0"/>
              </a:schemeClr>
            </a:fillRef>
            <a:effectRef idx="0">
              <a:schemeClr val="accent5">
                <a:hueOff val="-7726349"/>
                <a:satOff val="30964"/>
                <a:lumOff val="6711"/>
                <a:alphaOff val="0"/>
              </a:schemeClr>
            </a:effectRef>
            <a:fontRef idx="minor">
              <a:schemeClr val="lt1"/>
            </a:fontRef>
          </p:style>
          <p:txBody>
            <a:bodyPr/>
            <a:lstStyle/>
            <a:p>
              <a:endParaRPr lang="en-GB"/>
            </a:p>
          </p:txBody>
        </p:sp>
        <p:sp>
          <p:nvSpPr>
            <p:cNvPr id="23" name="Free-form: Shape 22">
              <a:extLst>
                <a:ext uri="{FF2B5EF4-FFF2-40B4-BE49-F238E27FC236}">
                  <a16:creationId xmlns:a16="http://schemas.microsoft.com/office/drawing/2014/main" id="{058E2310-A9E4-45F8-8CBF-7C81E38D318A}"/>
                </a:ext>
              </a:extLst>
            </p:cNvPr>
            <p:cNvSpPr/>
            <p:nvPr/>
          </p:nvSpPr>
          <p:spPr>
            <a:xfrm>
              <a:off x="6133119" y="4394587"/>
              <a:ext cx="1219800" cy="1707720"/>
            </a:xfrm>
            <a:custGeom>
              <a:avLst/>
              <a:gdLst>
                <a:gd name="connsiteX0" fmla="*/ 0 w 1219800"/>
                <a:gd name="connsiteY0" fmla="*/ 0 h 1707720"/>
                <a:gd name="connsiteX1" fmla="*/ 1219800 w 1219800"/>
                <a:gd name="connsiteY1" fmla="*/ 0 h 1707720"/>
                <a:gd name="connsiteX2" fmla="*/ 1219800 w 1219800"/>
                <a:gd name="connsiteY2" fmla="*/ 1707720 h 1707720"/>
                <a:gd name="connsiteX3" fmla="*/ 0 w 1219800"/>
                <a:gd name="connsiteY3" fmla="*/ 1707720 h 1707720"/>
                <a:gd name="connsiteX4" fmla="*/ 0 w 1219800"/>
                <a:gd name="connsiteY4" fmla="*/ 0 h 1707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0" h="1707720">
                  <a:moveTo>
                    <a:pt x="0" y="0"/>
                  </a:moveTo>
                  <a:lnTo>
                    <a:pt x="1219800" y="0"/>
                  </a:lnTo>
                  <a:lnTo>
                    <a:pt x="1219800" y="1707720"/>
                  </a:lnTo>
                  <a:lnTo>
                    <a:pt x="0" y="1707720"/>
                  </a:lnTo>
                  <a:lnTo>
                    <a:pt x="0" y="0"/>
                  </a:lnTo>
                  <a:close/>
                </a:path>
              </a:pathLst>
            </a:custGeom>
          </p:spPr>
          <p:style>
            <a:lnRef idx="2">
              <a:schemeClr val="accent5">
                <a:tint val="40000"/>
                <a:alpha val="90000"/>
                <a:hueOff val="-10740482"/>
                <a:satOff val="48253"/>
                <a:lumOff val="3317"/>
                <a:alphaOff val="0"/>
              </a:schemeClr>
            </a:lnRef>
            <a:fillRef idx="1">
              <a:schemeClr val="accent5">
                <a:tint val="40000"/>
                <a:alpha val="90000"/>
                <a:hueOff val="-10740482"/>
                <a:satOff val="48253"/>
                <a:lumOff val="3317"/>
                <a:alphaOff val="0"/>
              </a:schemeClr>
            </a:fillRef>
            <a:effectRef idx="0">
              <a:schemeClr val="accent5">
                <a:tint val="40000"/>
                <a:alpha val="90000"/>
                <a:hueOff val="-10740482"/>
                <a:satOff val="48253"/>
                <a:lumOff val="3317"/>
                <a:alphaOff val="0"/>
              </a:schemeClr>
            </a:effectRef>
            <a:fontRef idx="minor">
              <a:schemeClr val="dk1">
                <a:hueOff val="0"/>
                <a:satOff val="0"/>
                <a:lumOff val="0"/>
                <a:alphaOff val="0"/>
              </a:schemeClr>
            </a:fontRef>
          </p:style>
          <p:txBody>
            <a:bodyPr spcFirstLastPara="0" vert="horz" wrap="square" lIns="95100" tIns="979134" rIns="95100" bIns="364354" numCol="1" spcCol="1270" anchor="t" anchorCtr="0">
              <a:noAutofit/>
            </a:bodyPr>
            <a:lstStyle/>
            <a:p>
              <a:pPr marL="0" lvl="0" indent="0" algn="l" defTabSz="488950" rtl="0">
                <a:lnSpc>
                  <a:spcPct val="90000"/>
                </a:lnSpc>
                <a:spcBef>
                  <a:spcPct val="0"/>
                </a:spcBef>
                <a:spcAft>
                  <a:spcPct val="35000"/>
                </a:spcAft>
                <a:buNone/>
              </a:pPr>
              <a:r>
                <a:rPr lang="en-GB" sz="1100" kern="1200" dirty="0"/>
                <a:t>Suitable for a range of abilities</a:t>
              </a:r>
              <a:endParaRPr lang="en-GB" sz="1100" kern="1200" dirty="0">
                <a:latin typeface="The Serif Hand Black"/>
              </a:endParaRPr>
            </a:p>
          </p:txBody>
        </p:sp>
        <p:sp>
          <p:nvSpPr>
            <p:cNvPr id="24" name="Free-form: Shape 23">
              <a:extLst>
                <a:ext uri="{FF2B5EF4-FFF2-40B4-BE49-F238E27FC236}">
                  <a16:creationId xmlns:a16="http://schemas.microsoft.com/office/drawing/2014/main" id="{CAD1E57C-A892-2DDF-7186-D3D6F90AFD5B}"/>
                </a:ext>
              </a:extLst>
            </p:cNvPr>
            <p:cNvSpPr/>
            <p:nvPr/>
          </p:nvSpPr>
          <p:spPr>
            <a:xfrm>
              <a:off x="6486861" y="4565359"/>
              <a:ext cx="512316" cy="512316"/>
            </a:xfrm>
            <a:custGeom>
              <a:avLst/>
              <a:gdLst>
                <a:gd name="connsiteX0" fmla="*/ 0 w 512316"/>
                <a:gd name="connsiteY0" fmla="*/ 256158 h 512316"/>
                <a:gd name="connsiteX1" fmla="*/ 256158 w 512316"/>
                <a:gd name="connsiteY1" fmla="*/ 0 h 512316"/>
                <a:gd name="connsiteX2" fmla="*/ 512316 w 512316"/>
                <a:gd name="connsiteY2" fmla="*/ 256158 h 512316"/>
                <a:gd name="connsiteX3" fmla="*/ 256158 w 512316"/>
                <a:gd name="connsiteY3" fmla="*/ 512316 h 512316"/>
                <a:gd name="connsiteX4" fmla="*/ 0 w 512316"/>
                <a:gd name="connsiteY4" fmla="*/ 256158 h 51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316" h="512316">
                  <a:moveTo>
                    <a:pt x="0" y="256158"/>
                  </a:moveTo>
                  <a:cubicBezTo>
                    <a:pt x="0" y="114686"/>
                    <a:pt x="114686" y="0"/>
                    <a:pt x="256158" y="0"/>
                  </a:cubicBezTo>
                  <a:cubicBezTo>
                    <a:pt x="397630" y="0"/>
                    <a:pt x="512316" y="114686"/>
                    <a:pt x="512316" y="256158"/>
                  </a:cubicBezTo>
                  <a:cubicBezTo>
                    <a:pt x="512316" y="397630"/>
                    <a:pt x="397630" y="512316"/>
                    <a:pt x="256158" y="512316"/>
                  </a:cubicBezTo>
                  <a:cubicBezTo>
                    <a:pt x="114686" y="512316"/>
                    <a:pt x="0" y="397630"/>
                    <a:pt x="0" y="256158"/>
                  </a:cubicBezTo>
                  <a:close/>
                </a:path>
              </a:pathLst>
            </a:custGeom>
          </p:spPr>
          <p:style>
            <a:lnRef idx="2">
              <a:schemeClr val="accent5">
                <a:hueOff val="-8830112"/>
                <a:satOff val="35388"/>
                <a:lumOff val="7669"/>
                <a:alphaOff val="0"/>
              </a:schemeClr>
            </a:lnRef>
            <a:fillRef idx="1">
              <a:schemeClr val="accent5">
                <a:hueOff val="-8830112"/>
                <a:satOff val="35388"/>
                <a:lumOff val="7669"/>
                <a:alphaOff val="0"/>
              </a:schemeClr>
            </a:fillRef>
            <a:effectRef idx="0">
              <a:schemeClr val="accent5">
                <a:hueOff val="-8830112"/>
                <a:satOff val="35388"/>
                <a:lumOff val="7669"/>
                <a:alphaOff val="0"/>
              </a:schemeClr>
            </a:effectRef>
            <a:fontRef idx="minor">
              <a:schemeClr val="lt1"/>
            </a:fontRef>
          </p:style>
          <p:txBody>
            <a:bodyPr spcFirstLastPara="0" vert="horz" wrap="square" lIns="114969" tIns="87727" rIns="114969" bIns="87727" numCol="1" spcCol="1270" anchor="ctr" anchorCtr="0">
              <a:noAutofit/>
            </a:bodyPr>
            <a:lstStyle/>
            <a:p>
              <a:pPr marL="0" lvl="0" indent="0" algn="ctr" defTabSz="1066800">
                <a:lnSpc>
                  <a:spcPct val="90000"/>
                </a:lnSpc>
                <a:spcBef>
                  <a:spcPct val="0"/>
                </a:spcBef>
                <a:spcAft>
                  <a:spcPct val="35000"/>
                </a:spcAft>
                <a:buNone/>
              </a:pPr>
              <a:r>
                <a:rPr lang="en-GB" sz="2400" kern="1200" dirty="0"/>
                <a:t>5</a:t>
              </a:r>
            </a:p>
          </p:txBody>
        </p:sp>
        <p:sp>
          <p:nvSpPr>
            <p:cNvPr id="25" name="Rectangle 24">
              <a:extLst>
                <a:ext uri="{FF2B5EF4-FFF2-40B4-BE49-F238E27FC236}">
                  <a16:creationId xmlns:a16="http://schemas.microsoft.com/office/drawing/2014/main" id="{592C5BB3-6028-C2F8-B54E-7556FFBE90DE}"/>
                </a:ext>
              </a:extLst>
            </p:cNvPr>
            <p:cNvSpPr/>
            <p:nvPr/>
          </p:nvSpPr>
          <p:spPr>
            <a:xfrm>
              <a:off x="6133119" y="6102235"/>
              <a:ext cx="1219800" cy="72"/>
            </a:xfrm>
            <a:prstGeom prst="rect">
              <a:avLst/>
            </a:prstGeom>
          </p:spPr>
          <p:style>
            <a:lnRef idx="2">
              <a:schemeClr val="accent5">
                <a:hueOff val="-9933876"/>
                <a:satOff val="39811"/>
                <a:lumOff val="8628"/>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lstStyle/>
            <a:p>
              <a:endParaRPr lang="en-GB"/>
            </a:p>
          </p:txBody>
        </p:sp>
      </p:grpSp>
      <p:sp>
        <p:nvSpPr>
          <p:cNvPr id="27" name="TextBox 26">
            <a:extLst>
              <a:ext uri="{FF2B5EF4-FFF2-40B4-BE49-F238E27FC236}">
                <a16:creationId xmlns:a16="http://schemas.microsoft.com/office/drawing/2014/main" id="{99769E04-379C-1E73-9F79-782D50E0184B}"/>
              </a:ext>
            </a:extLst>
          </p:cNvPr>
          <p:cNvSpPr txBox="1"/>
          <p:nvPr/>
        </p:nvSpPr>
        <p:spPr>
          <a:xfrm>
            <a:off x="4502394" y="2590566"/>
            <a:ext cx="4266690" cy="923330"/>
          </a:xfrm>
          <a:prstGeom prst="rect">
            <a:avLst/>
          </a:prstGeom>
          <a:noFill/>
        </p:spPr>
        <p:txBody>
          <a:bodyPr wrap="square">
            <a:spAutoFit/>
          </a:bodyPr>
          <a:lstStyle/>
          <a:p>
            <a:pPr algn="r"/>
            <a:r>
              <a:rPr lang="en-US" sz="1800" dirty="0"/>
              <a:t>We will deliver the Language for Behaviour and Emotion (LFBE) resource to the </a:t>
            </a:r>
            <a:r>
              <a:rPr lang="en-US" sz="1800" b="1" u="sng" dirty="0"/>
              <a:t>whole </a:t>
            </a:r>
            <a:r>
              <a:rPr lang="en-US" sz="1800" dirty="0"/>
              <a:t>school community. </a:t>
            </a:r>
          </a:p>
        </p:txBody>
      </p:sp>
      <p:sp>
        <p:nvSpPr>
          <p:cNvPr id="29" name="TextBox 28">
            <a:extLst>
              <a:ext uri="{FF2B5EF4-FFF2-40B4-BE49-F238E27FC236}">
                <a16:creationId xmlns:a16="http://schemas.microsoft.com/office/drawing/2014/main" id="{5411F827-C416-BB25-6380-FD6D18B88A3A}"/>
              </a:ext>
            </a:extLst>
          </p:cNvPr>
          <p:cNvSpPr txBox="1"/>
          <p:nvPr/>
        </p:nvSpPr>
        <p:spPr>
          <a:xfrm>
            <a:off x="279542" y="4677307"/>
            <a:ext cx="5305486" cy="1477328"/>
          </a:xfrm>
          <a:prstGeom prst="rect">
            <a:avLst/>
          </a:prstGeom>
          <a:noFill/>
        </p:spPr>
        <p:txBody>
          <a:bodyPr wrap="square">
            <a:spAutoFit/>
          </a:bodyPr>
          <a:lstStyle/>
          <a:p>
            <a:r>
              <a:rPr lang="en-US" sz="1800" dirty="0"/>
              <a:t>The resource is designed by professionals </a:t>
            </a:r>
            <a:br>
              <a:rPr lang="en-US" sz="1800" dirty="0"/>
            </a:br>
            <a:r>
              <a:rPr lang="en-US" sz="1800" dirty="0"/>
              <a:t>who work with children and young people </a:t>
            </a:r>
            <a:br>
              <a:rPr lang="en-US" sz="1800" dirty="0"/>
            </a:br>
            <a:r>
              <a:rPr lang="en-US" sz="1800" dirty="0"/>
              <a:t>who have Social Emotional and Mental Health Needs (SEMH) and Speech, Language and Communication Needs (SLCN).  </a:t>
            </a:r>
          </a:p>
        </p:txBody>
      </p:sp>
      <p:pic>
        <p:nvPicPr>
          <p:cNvPr id="30" name="Picture 10" descr="Text&#10;&#10;Description automatically generated">
            <a:extLst>
              <a:ext uri="{FF2B5EF4-FFF2-40B4-BE49-F238E27FC236}">
                <a16:creationId xmlns:a16="http://schemas.microsoft.com/office/drawing/2014/main" id="{192B8DB0-D51D-8F28-87C2-56F69509D346}"/>
              </a:ext>
            </a:extLst>
          </p:cNvPr>
          <p:cNvPicPr>
            <a:picLocks noChangeAspect="1"/>
          </p:cNvPicPr>
          <p:nvPr/>
        </p:nvPicPr>
        <p:blipFill>
          <a:blip r:embed="rId4"/>
          <a:stretch>
            <a:fillRect/>
          </a:stretch>
        </p:blipFill>
        <p:spPr>
          <a:xfrm>
            <a:off x="5922530" y="313187"/>
            <a:ext cx="1457325" cy="2064544"/>
          </a:xfrm>
          <a:prstGeom prst="rect">
            <a:avLst/>
          </a:prstGeom>
          <a:ln w="57150">
            <a:solidFill>
              <a:srgbClr val="A0B419"/>
            </a:solidFill>
          </a:ln>
        </p:spPr>
      </p:pic>
    </p:spTree>
    <p:extLst>
      <p:ext uri="{BB962C8B-B14F-4D97-AF65-F5344CB8AC3E}">
        <p14:creationId xmlns:p14="http://schemas.microsoft.com/office/powerpoint/2010/main" val="30391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06B81-B3A7-0575-B974-82CDCD16C22B}"/>
            </a:ext>
          </a:extLst>
        </p:cNvPr>
        <p:cNvGrpSpPr/>
        <p:nvPr/>
      </p:nvGrpSpPr>
      <p:grpSpPr>
        <a:xfrm>
          <a:off x="0" y="0"/>
          <a:ext cx="0" cy="0"/>
          <a:chOff x="0" y="0"/>
          <a:chExt cx="0" cy="0"/>
        </a:xfrm>
      </p:grpSpPr>
      <p:pic>
        <p:nvPicPr>
          <p:cNvPr id="7" name="Picture 6" descr="Text slide background_v2.jpg">
            <a:extLst>
              <a:ext uri="{FF2B5EF4-FFF2-40B4-BE49-F238E27FC236}">
                <a16:creationId xmlns:a16="http://schemas.microsoft.com/office/drawing/2014/main" id="{FE43A0C2-87E7-FDDF-F651-628E856223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C14E778A-F263-A30B-7DAB-ACC842B18918}"/>
              </a:ext>
            </a:extLst>
          </p:cNvPr>
          <p:cNvSpPr txBox="1">
            <a:spLocks/>
          </p:cNvSpPr>
          <p:nvPr/>
        </p:nvSpPr>
        <p:spPr>
          <a:xfrm>
            <a:off x="736918" y="593054"/>
            <a:ext cx="7658100" cy="907513"/>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4400" b="1" dirty="0">
                <a:solidFill>
                  <a:srgbClr val="000000"/>
                </a:solidFill>
                <a:latin typeface="Open Sans"/>
                <a:ea typeface="ＭＳ Ｐゴシック"/>
                <a:cs typeface="Open Sans"/>
              </a:rPr>
              <a:t>Language for Emotions and Behaviour approach</a:t>
            </a:r>
            <a:br>
              <a:rPr lang="en-GB" b="1" dirty="0">
                <a:latin typeface="Open Sans"/>
                <a:ea typeface="ＭＳ Ｐゴシック" charset="0"/>
                <a:cs typeface="Open Sans"/>
              </a:rPr>
            </a:br>
            <a:endParaRPr lang="en-GB" b="1" dirty="0">
              <a:solidFill>
                <a:schemeClr val="bg1"/>
              </a:solidFill>
              <a:latin typeface="Open Sans"/>
              <a:ea typeface="ＭＳ Ｐゴシック" charset="0"/>
              <a:cs typeface="Open Sans"/>
            </a:endParaRPr>
          </a:p>
        </p:txBody>
      </p:sp>
      <p:graphicFrame>
        <p:nvGraphicFramePr>
          <p:cNvPr id="3" name="Content Placeholder 2">
            <a:extLst>
              <a:ext uri="{FF2B5EF4-FFF2-40B4-BE49-F238E27FC236}">
                <a16:creationId xmlns:a16="http://schemas.microsoft.com/office/drawing/2014/main" id="{153A2B4E-0B95-2433-764C-D60015DE8D67}"/>
              </a:ext>
            </a:extLst>
          </p:cNvPr>
          <p:cNvGraphicFramePr>
            <a:graphicFrameLocks/>
          </p:cNvGraphicFramePr>
          <p:nvPr>
            <p:extLst>
              <p:ext uri="{D42A27DB-BD31-4B8C-83A1-F6EECF244321}">
                <p14:modId xmlns:p14="http://schemas.microsoft.com/office/powerpoint/2010/main" val="3970700342"/>
              </p:ext>
            </p:extLst>
          </p:nvPr>
        </p:nvGraphicFramePr>
        <p:xfrm>
          <a:off x="351935" y="1900387"/>
          <a:ext cx="8428065" cy="27609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8DDF5424-8EAE-BD89-0D66-9CCC589E1539}"/>
              </a:ext>
            </a:extLst>
          </p:cNvPr>
          <p:cNvSpPr txBox="1"/>
          <p:nvPr/>
        </p:nvSpPr>
        <p:spPr>
          <a:xfrm>
            <a:off x="627438" y="5061183"/>
            <a:ext cx="5695720" cy="1477328"/>
          </a:xfrm>
          <a:prstGeom prst="rect">
            <a:avLst/>
          </a:prstGeom>
          <a:noFill/>
        </p:spPr>
        <p:txBody>
          <a:bodyPr wrap="square">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LFBE provides a systematic approach to developing language and emotion skills so that young people can learn to work through and understand social interaction difficulties.</a:t>
            </a:r>
            <a:endParaRPr lang="en-GB"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50704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9B1EF-0AB5-5A19-048F-9A0454FCEA56}"/>
            </a:ext>
          </a:extLst>
        </p:cNvPr>
        <p:cNvGrpSpPr/>
        <p:nvPr/>
      </p:nvGrpSpPr>
      <p:grpSpPr>
        <a:xfrm>
          <a:off x="0" y="0"/>
          <a:ext cx="0" cy="0"/>
          <a:chOff x="0" y="0"/>
          <a:chExt cx="0" cy="0"/>
        </a:xfrm>
      </p:grpSpPr>
      <p:pic>
        <p:nvPicPr>
          <p:cNvPr id="7" name="Picture 6" descr="Text slide background_v2.jpg">
            <a:extLst>
              <a:ext uri="{FF2B5EF4-FFF2-40B4-BE49-F238E27FC236}">
                <a16:creationId xmlns:a16="http://schemas.microsoft.com/office/drawing/2014/main" id="{AE52657F-2B60-D0E3-E4F9-A5B759610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3004"/>
            <a:ext cx="9144000" cy="6858000"/>
          </a:xfrm>
          <a:prstGeom prst="rect">
            <a:avLst/>
          </a:prstGeom>
        </p:spPr>
      </p:pic>
      <p:sp>
        <p:nvSpPr>
          <p:cNvPr id="5" name="Title 1">
            <a:extLst>
              <a:ext uri="{FF2B5EF4-FFF2-40B4-BE49-F238E27FC236}">
                <a16:creationId xmlns:a16="http://schemas.microsoft.com/office/drawing/2014/main" id="{DAD341FD-D17E-E8BB-F0DE-38AEBF4A38DE}"/>
              </a:ext>
            </a:extLst>
          </p:cNvPr>
          <p:cNvSpPr txBox="1">
            <a:spLocks/>
          </p:cNvSpPr>
          <p:nvPr/>
        </p:nvSpPr>
        <p:spPr>
          <a:xfrm>
            <a:off x="736918" y="571020"/>
            <a:ext cx="7658100" cy="907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rgbClr val="000000"/>
                </a:solidFill>
                <a:latin typeface="Open Sans"/>
                <a:ea typeface="ＭＳ Ｐゴシック"/>
                <a:cs typeface="Open Sans"/>
              </a:rPr>
              <a:t>What’s in it for schools?</a:t>
            </a:r>
            <a:endParaRPr lang="en-GB" sz="3600" b="1" dirty="0">
              <a:solidFill>
                <a:schemeClr val="bg1"/>
              </a:solidFill>
              <a:latin typeface="Open Sans"/>
              <a:ea typeface="ＭＳ Ｐゴシック" charset="0"/>
              <a:cs typeface="Open Sans"/>
            </a:endParaRPr>
          </a:p>
        </p:txBody>
      </p:sp>
      <p:sp>
        <p:nvSpPr>
          <p:cNvPr id="6" name="Flowchart: Delay 5">
            <a:extLst>
              <a:ext uri="{FF2B5EF4-FFF2-40B4-BE49-F238E27FC236}">
                <a16:creationId xmlns:a16="http://schemas.microsoft.com/office/drawing/2014/main" id="{7164DA5E-788A-368F-92C3-B99B2BAFC5D4}"/>
              </a:ext>
            </a:extLst>
          </p:cNvPr>
          <p:cNvSpPr/>
          <p:nvPr/>
        </p:nvSpPr>
        <p:spPr>
          <a:xfrm>
            <a:off x="-12064" y="1344058"/>
            <a:ext cx="3630612" cy="5513942"/>
          </a:xfrm>
          <a:prstGeom prst="flowChartDelay">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BA35CD7A-E8FE-1E88-4AF6-3506F389845E}"/>
              </a:ext>
            </a:extLst>
          </p:cNvPr>
          <p:cNvSpPr txBox="1"/>
          <p:nvPr/>
        </p:nvSpPr>
        <p:spPr>
          <a:xfrm>
            <a:off x="236340" y="1443723"/>
            <a:ext cx="8659256" cy="5016758"/>
          </a:xfrm>
          <a:prstGeom prst="rect">
            <a:avLst/>
          </a:prstGeom>
          <a:noFill/>
        </p:spPr>
        <p:txBody>
          <a:bodyPr wrap="square">
            <a:spAutoFit/>
          </a:bodyPr>
          <a:lstStyle/>
          <a:p>
            <a:pPr algn="l" rtl="0" fontAlgn="base"/>
            <a:r>
              <a:rPr lang="en-GB"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The programme will include: </a:t>
            </a:r>
          </a:p>
          <a:p>
            <a:pPr algn="l" rtl="0" fontAlgn="base"/>
            <a:r>
              <a:rPr lang="en-GB"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p>
          <a:p>
            <a:pPr algn="l" rtl="0" fontAlgn="base">
              <a:buFont typeface="Arial" panose="020B0604020202020204" pitchFamily="34" charset="0"/>
              <a:buChar char="•"/>
            </a:pPr>
            <a:r>
              <a:rPr lang="en-GB"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Two 1 hour whole staff training sessions in school led by the team </a:t>
            </a:r>
            <a:br>
              <a:rPr lang="en-GB"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endParaRPr lang="en-GB"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buFont typeface="Arial" panose="020B0604020202020204" pitchFamily="34" charset="0"/>
              <a:buChar char="•"/>
            </a:pPr>
            <a:r>
              <a:rPr lang="en-GB"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Delivery of a 10-12 week behaviour improvement intervention </a:t>
            </a:r>
            <a:r>
              <a:rPr lang="en-GB"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for</a:t>
            </a:r>
            <a:r>
              <a:rPr lang="en-GB"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up to 5 students from your school by a fully trained Inclusion Caseworker</a:t>
            </a:r>
            <a:br>
              <a:rPr lang="en-GB"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r>
              <a:rPr lang="en-GB"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p>
          <a:p>
            <a:pPr algn="l" rtl="0" fontAlgn="base">
              <a:buFont typeface="Arial" panose="020B0604020202020204" pitchFamily="34" charset="0"/>
              <a:buChar char="•"/>
            </a:pPr>
            <a:r>
              <a:rPr lang="en-GB"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Free programme resources for you to keep </a:t>
            </a:r>
            <a:br>
              <a:rPr lang="en-GB"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endParaRPr lang="en-GB"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buFont typeface="Arial" panose="020B0604020202020204" pitchFamily="34" charset="0"/>
              <a:buChar char="•"/>
            </a:pPr>
            <a:r>
              <a:rPr lang="en-GB"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Weekly Intervention Days from the Inclusion Caseworker </a:t>
            </a:r>
            <a:br>
              <a:rPr lang="en-GB"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r>
              <a:rPr lang="en-GB"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p>
          <a:p>
            <a:pPr algn="l" rtl="0" fontAlgn="base">
              <a:buFont typeface="Arial" panose="020B0604020202020204" pitchFamily="34" charset="0"/>
              <a:buChar char="•"/>
            </a:pPr>
            <a:r>
              <a:rPr lang="en-GB"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Full support from the Virtual School Education Coordinators throughout</a:t>
            </a:r>
          </a:p>
          <a:p>
            <a:pPr algn="l" rtl="0" fontAlgn="base">
              <a:buFont typeface="Arial" panose="020B0604020202020204" pitchFamily="34" charset="0"/>
              <a:buChar char="•"/>
            </a:pPr>
            <a:endParaRPr lang="en-GB" sz="20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l" rtl="0" fontAlgn="base">
              <a:buFont typeface="Arial" panose="020B0604020202020204" pitchFamily="34" charset="0"/>
              <a:buChar char="•"/>
            </a:pPr>
            <a:r>
              <a:rPr lang="en-GB"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Continuous access to via email with caseworker of support after the programme has come to an end.</a:t>
            </a:r>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Oval 7">
            <a:extLst>
              <a:ext uri="{FF2B5EF4-FFF2-40B4-BE49-F238E27FC236}">
                <a16:creationId xmlns:a16="http://schemas.microsoft.com/office/drawing/2014/main" id="{5B338CE2-81E9-0714-500C-E5A7E59BFF96}"/>
              </a:ext>
            </a:extLst>
          </p:cNvPr>
          <p:cNvSpPr/>
          <p:nvPr/>
        </p:nvSpPr>
        <p:spPr>
          <a:xfrm rot="3263636">
            <a:off x="6294794" y="523825"/>
            <a:ext cx="261257" cy="261257"/>
          </a:xfrm>
          <a:prstGeom prst="ellipse">
            <a:avLst/>
          </a:prstGeom>
          <a:solidFill>
            <a:srgbClr val="A0B4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7609F6BC-A48A-9F68-9A78-1CE56DE1EDA1}"/>
              </a:ext>
            </a:extLst>
          </p:cNvPr>
          <p:cNvSpPr/>
          <p:nvPr/>
        </p:nvSpPr>
        <p:spPr>
          <a:xfrm rot="3263636">
            <a:off x="7393232" y="876743"/>
            <a:ext cx="261257" cy="261257"/>
          </a:xfrm>
          <a:prstGeom prst="ellips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F23637CE-DD29-E365-9AE8-BD5C2EE461F6}"/>
              </a:ext>
            </a:extLst>
          </p:cNvPr>
          <p:cNvSpPr/>
          <p:nvPr/>
        </p:nvSpPr>
        <p:spPr>
          <a:xfrm rot="3263636">
            <a:off x="6901785" y="410499"/>
            <a:ext cx="261257" cy="261257"/>
          </a:xfrm>
          <a:prstGeom prst="ellips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2FA6003E-B7FF-9D5A-B04C-8A56E8D0341C}"/>
              </a:ext>
            </a:extLst>
          </p:cNvPr>
          <p:cNvSpPr/>
          <p:nvPr/>
        </p:nvSpPr>
        <p:spPr>
          <a:xfrm rot="3263636">
            <a:off x="8028635" y="903737"/>
            <a:ext cx="261257" cy="261257"/>
          </a:xfrm>
          <a:prstGeom prst="ellipse">
            <a:avLst/>
          </a:prstGeom>
          <a:solidFill>
            <a:srgbClr val="A0B4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9EECD727-D68B-0CF7-FF5B-8FEF4883E118}"/>
              </a:ext>
            </a:extLst>
          </p:cNvPr>
          <p:cNvSpPr/>
          <p:nvPr/>
        </p:nvSpPr>
        <p:spPr>
          <a:xfrm rot="3263636">
            <a:off x="8395836" y="1544936"/>
            <a:ext cx="261257" cy="261257"/>
          </a:xfrm>
          <a:prstGeom prst="ellips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083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text, clipart&#10;&#10;Description automatically generated">
            <a:extLst>
              <a:ext uri="{FF2B5EF4-FFF2-40B4-BE49-F238E27FC236}">
                <a16:creationId xmlns:a16="http://schemas.microsoft.com/office/drawing/2014/main" id="{AFF65C36-CD22-4D76-BAF9-E4D036A08B8B}"/>
              </a:ext>
            </a:extLst>
          </p:cNvPr>
          <p:cNvPicPr>
            <a:picLocks noChangeAspect="1"/>
          </p:cNvPicPr>
          <p:nvPr/>
        </p:nvPicPr>
        <p:blipFill>
          <a:blip r:embed="rId3"/>
          <a:stretch>
            <a:fillRect/>
          </a:stretch>
        </p:blipFill>
        <p:spPr>
          <a:xfrm>
            <a:off x="7731772" y="2169046"/>
            <a:ext cx="1081762" cy="1521758"/>
          </a:xfrm>
          <a:prstGeom prst="rect">
            <a:avLst/>
          </a:prstGeom>
          <a:ln>
            <a:solidFill>
              <a:schemeClr val="tx1"/>
            </a:solidFill>
          </a:ln>
        </p:spPr>
      </p:pic>
      <p:pic>
        <p:nvPicPr>
          <p:cNvPr id="10" name="Picture 10" descr="Text&#10;&#10;Description automatically generated">
            <a:extLst>
              <a:ext uri="{FF2B5EF4-FFF2-40B4-BE49-F238E27FC236}">
                <a16:creationId xmlns:a16="http://schemas.microsoft.com/office/drawing/2014/main" id="{FC374F1D-174E-4B08-81E0-285B1D7118A6}"/>
              </a:ext>
            </a:extLst>
          </p:cNvPr>
          <p:cNvPicPr>
            <a:picLocks noChangeAspect="1"/>
          </p:cNvPicPr>
          <p:nvPr/>
        </p:nvPicPr>
        <p:blipFill>
          <a:blip r:embed="rId4"/>
          <a:stretch>
            <a:fillRect/>
          </a:stretch>
        </p:blipFill>
        <p:spPr>
          <a:xfrm>
            <a:off x="313598" y="3631475"/>
            <a:ext cx="1357744" cy="1993798"/>
          </a:xfrm>
          <a:prstGeom prst="rect">
            <a:avLst/>
          </a:prstGeom>
        </p:spPr>
      </p:pic>
      <p:pic>
        <p:nvPicPr>
          <p:cNvPr id="12" name="Picture 12" descr="A picture containing clipart&#10;&#10;Description automatically generated">
            <a:extLst>
              <a:ext uri="{FF2B5EF4-FFF2-40B4-BE49-F238E27FC236}">
                <a16:creationId xmlns:a16="http://schemas.microsoft.com/office/drawing/2014/main" id="{D3ED726C-EA2B-4D75-A7B2-887224E54302}"/>
              </a:ext>
            </a:extLst>
          </p:cNvPr>
          <p:cNvPicPr>
            <a:picLocks noChangeAspect="1"/>
          </p:cNvPicPr>
          <p:nvPr/>
        </p:nvPicPr>
        <p:blipFill>
          <a:blip r:embed="rId5"/>
          <a:stretch>
            <a:fillRect/>
          </a:stretch>
        </p:blipFill>
        <p:spPr>
          <a:xfrm>
            <a:off x="7731772" y="4496203"/>
            <a:ext cx="1192115" cy="1679674"/>
          </a:xfrm>
          <a:prstGeom prst="rect">
            <a:avLst/>
          </a:prstGeom>
          <a:ln>
            <a:solidFill>
              <a:schemeClr val="tx1"/>
            </a:solidFill>
          </a:ln>
        </p:spPr>
      </p:pic>
      <p:sp>
        <p:nvSpPr>
          <p:cNvPr id="16" name="Title 15">
            <a:extLst>
              <a:ext uri="{FF2B5EF4-FFF2-40B4-BE49-F238E27FC236}">
                <a16:creationId xmlns:a16="http://schemas.microsoft.com/office/drawing/2014/main" id="{2A84ECA8-2598-C7B6-C702-C2108AE6833E}"/>
              </a:ext>
            </a:extLst>
          </p:cNvPr>
          <p:cNvSpPr>
            <a:spLocks noGrp="1"/>
          </p:cNvSpPr>
          <p:nvPr>
            <p:ph type="title"/>
          </p:nvPr>
        </p:nvSpPr>
        <p:spPr>
          <a:xfrm>
            <a:off x="628650" y="384907"/>
            <a:ext cx="7886700" cy="994172"/>
          </a:xfrm>
        </p:spPr>
        <p:txBody>
          <a:bodyPr/>
          <a:lstStyle/>
          <a:p>
            <a:r>
              <a:rPr lang="en-GB" dirty="0"/>
              <a:t>The Impact </a:t>
            </a:r>
          </a:p>
        </p:txBody>
      </p:sp>
      <p:graphicFrame>
        <p:nvGraphicFramePr>
          <p:cNvPr id="18" name="Diagram 17">
            <a:extLst>
              <a:ext uri="{FF2B5EF4-FFF2-40B4-BE49-F238E27FC236}">
                <a16:creationId xmlns:a16="http://schemas.microsoft.com/office/drawing/2014/main" id="{7727EB3C-7E55-1811-7388-B5A7F3CA4CB9}"/>
              </a:ext>
            </a:extLst>
          </p:cNvPr>
          <p:cNvGraphicFramePr/>
          <p:nvPr>
            <p:extLst>
              <p:ext uri="{D42A27DB-BD31-4B8C-83A1-F6EECF244321}">
                <p14:modId xmlns:p14="http://schemas.microsoft.com/office/powerpoint/2010/main" val="256660614"/>
              </p:ext>
            </p:extLst>
          </p:nvPr>
        </p:nvGraphicFramePr>
        <p:xfrm>
          <a:off x="1947862" y="1645921"/>
          <a:ext cx="5656881" cy="42340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871" name="Picture 1870" descr="A picture containing toy, vector graphics&#10;&#10;Description automatically generated">
            <a:extLst>
              <a:ext uri="{FF2B5EF4-FFF2-40B4-BE49-F238E27FC236}">
                <a16:creationId xmlns:a16="http://schemas.microsoft.com/office/drawing/2014/main" id="{C2C2C517-77BC-BB84-D6F5-3CF514C2D018}"/>
              </a:ext>
            </a:extLst>
          </p:cNvPr>
          <p:cNvPicPr>
            <a:picLocks noChangeAspect="1"/>
          </p:cNvPicPr>
          <p:nvPr/>
        </p:nvPicPr>
        <p:blipFill>
          <a:blip r:embed="rId11"/>
          <a:stretch>
            <a:fillRect/>
          </a:stretch>
        </p:blipFill>
        <p:spPr>
          <a:xfrm>
            <a:off x="330466" y="1232728"/>
            <a:ext cx="1340875" cy="1360593"/>
          </a:xfrm>
          <a:prstGeom prst="rect">
            <a:avLst/>
          </a:prstGeom>
          <a:ln>
            <a:solidFill>
              <a:schemeClr val="tx1"/>
            </a:solidFill>
          </a:ln>
        </p:spPr>
      </p:pic>
    </p:spTree>
    <p:extLst>
      <p:ext uri="{BB962C8B-B14F-4D97-AF65-F5344CB8AC3E}">
        <p14:creationId xmlns:p14="http://schemas.microsoft.com/office/powerpoint/2010/main" val="1269050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Arc 29">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838E512-F5A2-AD29-1893-5A077CB31C46}"/>
              </a:ext>
            </a:extLst>
          </p:cNvPr>
          <p:cNvSpPr>
            <a:spLocks noGrp="1"/>
          </p:cNvSpPr>
          <p:nvPr>
            <p:ph type="title"/>
          </p:nvPr>
        </p:nvSpPr>
        <p:spPr>
          <a:xfrm>
            <a:off x="4421221" y="479493"/>
            <a:ext cx="4094129" cy="1325563"/>
          </a:xfrm>
        </p:spPr>
        <p:txBody>
          <a:bodyPr>
            <a:normAutofit/>
          </a:bodyPr>
          <a:lstStyle/>
          <a:p>
            <a:r>
              <a:rPr lang="en-GB" dirty="0"/>
              <a:t>Wave 1 - Facts</a:t>
            </a:r>
          </a:p>
        </p:txBody>
      </p:sp>
      <p:sp>
        <p:nvSpPr>
          <p:cNvPr id="32" name="Freeform: Shape 31">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oster with colorful circles and text&#10;&#10;AI-generated content may be incorrect.">
            <a:extLst>
              <a:ext uri="{FF2B5EF4-FFF2-40B4-BE49-F238E27FC236}">
                <a16:creationId xmlns:a16="http://schemas.microsoft.com/office/drawing/2014/main" id="{B334F066-539D-0868-FB54-33C7CF0325CD}"/>
              </a:ext>
            </a:extLst>
          </p:cNvPr>
          <p:cNvPicPr>
            <a:picLocks noChangeAspect="1"/>
          </p:cNvPicPr>
          <p:nvPr/>
        </p:nvPicPr>
        <p:blipFill>
          <a:blip r:embed="rId3"/>
          <a:stretch>
            <a:fillRect/>
          </a:stretch>
        </p:blipFill>
        <p:spPr>
          <a:xfrm>
            <a:off x="0" y="1"/>
            <a:ext cx="4572000" cy="685800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6" name="Content Placeholder 15">
            <a:extLst>
              <a:ext uri="{FF2B5EF4-FFF2-40B4-BE49-F238E27FC236}">
                <a16:creationId xmlns:a16="http://schemas.microsoft.com/office/drawing/2014/main" id="{F87C0D2D-0D28-7EFD-6868-EAA7A5AE7CCE}"/>
              </a:ext>
            </a:extLst>
          </p:cNvPr>
          <p:cNvSpPr>
            <a:spLocks noGrp="1"/>
          </p:cNvSpPr>
          <p:nvPr>
            <p:ph idx="1"/>
          </p:nvPr>
        </p:nvSpPr>
        <p:spPr>
          <a:xfrm>
            <a:off x="4421221" y="1984443"/>
            <a:ext cx="4543957" cy="4192520"/>
          </a:xfrm>
        </p:spPr>
        <p:txBody>
          <a:bodyPr>
            <a:normAutofit fontScale="85000" lnSpcReduction="20000"/>
          </a:bodyPr>
          <a:lstStyle/>
          <a:p>
            <a:r>
              <a:rPr lang="en-US" dirty="0"/>
              <a:t>11/15 (</a:t>
            </a:r>
            <a:r>
              <a:rPr lang="en-US" dirty="0">
                <a:solidFill>
                  <a:srgbClr val="FF0000"/>
                </a:solidFill>
              </a:rPr>
              <a:t>73.33%</a:t>
            </a:r>
            <a:r>
              <a:rPr lang="en-US" dirty="0"/>
              <a:t>)</a:t>
            </a:r>
            <a:r>
              <a:rPr lang="en-US" dirty="0">
                <a:solidFill>
                  <a:srgbClr val="FF0000"/>
                </a:solidFill>
              </a:rPr>
              <a:t> </a:t>
            </a:r>
            <a:r>
              <a:rPr lang="en-US" dirty="0"/>
              <a:t>students moved up a language level.</a:t>
            </a:r>
          </a:p>
          <a:p>
            <a:r>
              <a:rPr lang="en-US" dirty="0"/>
              <a:t>More than </a:t>
            </a:r>
            <a:r>
              <a:rPr lang="en-US" dirty="0">
                <a:solidFill>
                  <a:srgbClr val="FF0000"/>
                </a:solidFill>
              </a:rPr>
              <a:t>50% of staff </a:t>
            </a:r>
            <a:r>
              <a:rPr lang="en-US" dirty="0"/>
              <a:t>have adapted their teaching and delivery methods after training alone.</a:t>
            </a:r>
          </a:p>
          <a:p>
            <a:r>
              <a:rPr lang="en-US" dirty="0"/>
              <a:t>More than </a:t>
            </a:r>
            <a:r>
              <a:rPr lang="en-US" dirty="0">
                <a:solidFill>
                  <a:srgbClr val="FF0000"/>
                </a:solidFill>
              </a:rPr>
              <a:t>50% of students </a:t>
            </a:r>
            <a:r>
              <a:rPr lang="en-US" dirty="0"/>
              <a:t>found that ‘identifying and working on areas they find difficult in school’ the most valuable thing. </a:t>
            </a:r>
          </a:p>
          <a:p>
            <a:endParaRPr lang="en-US" dirty="0"/>
          </a:p>
        </p:txBody>
      </p:sp>
    </p:spTree>
    <p:extLst>
      <p:ext uri="{BB962C8B-B14F-4D97-AF65-F5344CB8AC3E}">
        <p14:creationId xmlns:p14="http://schemas.microsoft.com/office/powerpoint/2010/main" val="3382580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00AC6-B8AE-9C4B-BC4F-01D64D7C30BE}"/>
              </a:ext>
            </a:extLst>
          </p:cNvPr>
          <p:cNvSpPr>
            <a:spLocks noGrp="1"/>
          </p:cNvSpPr>
          <p:nvPr>
            <p:ph type="title"/>
          </p:nvPr>
        </p:nvSpPr>
        <p:spPr>
          <a:xfrm>
            <a:off x="310243" y="1049189"/>
            <a:ext cx="3791494" cy="1402470"/>
          </a:xfrm>
        </p:spPr>
        <p:txBody>
          <a:bodyPr anchor="t">
            <a:noAutofit/>
          </a:bodyPr>
          <a:lstStyle/>
          <a:p>
            <a:r>
              <a:rPr lang="en-GB" sz="3600" dirty="0"/>
              <a:t>Wave 1 - Feedback</a:t>
            </a:r>
          </a:p>
        </p:txBody>
      </p:sp>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BD7205F-B3D0-535F-7716-EDA1C042D9A3}"/>
              </a:ext>
            </a:extLst>
          </p:cNvPr>
          <p:cNvSpPr>
            <a:spLocks noGrp="1"/>
          </p:cNvSpPr>
          <p:nvPr>
            <p:ph idx="1"/>
          </p:nvPr>
        </p:nvSpPr>
        <p:spPr>
          <a:xfrm>
            <a:off x="571500" y="1750423"/>
            <a:ext cx="3064248" cy="4794067"/>
          </a:xfrm>
        </p:spPr>
        <p:txBody>
          <a:bodyPr>
            <a:noAutofit/>
          </a:bodyPr>
          <a:lstStyle/>
          <a:p>
            <a:r>
              <a:rPr lang="en-GB" sz="2200" dirty="0"/>
              <a:t>Parents say: </a:t>
            </a:r>
            <a:r>
              <a:rPr lang="en-GB" sz="2200" dirty="0">
                <a:solidFill>
                  <a:srgbClr val="D90D9F"/>
                </a:solidFill>
              </a:rPr>
              <a:t>“I really hope the school continue with the intervention, she’s a completely different girl, even at home.”</a:t>
            </a:r>
          </a:p>
          <a:p>
            <a:r>
              <a:rPr lang="en-GB" sz="2200" dirty="0"/>
              <a:t>Staff Say: </a:t>
            </a:r>
            <a:r>
              <a:rPr lang="en-GB" sz="2200" dirty="0">
                <a:solidFill>
                  <a:srgbClr val="EC6308"/>
                </a:solidFill>
              </a:rPr>
              <a:t>“The service has been incredible and so valuable to myself, both in relation to working with this student and with others”</a:t>
            </a:r>
          </a:p>
        </p:txBody>
      </p:sp>
      <p:pic>
        <p:nvPicPr>
          <p:cNvPr id="4" name="Content Placeholder 4" descr="A poster with colorful circles and text&#10;&#10;AI-generated content may be incorrect.">
            <a:extLst>
              <a:ext uri="{FF2B5EF4-FFF2-40B4-BE49-F238E27FC236}">
                <a16:creationId xmlns:a16="http://schemas.microsoft.com/office/drawing/2014/main" id="{C3C3F9E4-187F-4660-39C6-9F0FA9CD1E1E}"/>
              </a:ext>
            </a:extLst>
          </p:cNvPr>
          <p:cNvPicPr>
            <a:picLocks noChangeAspect="1"/>
          </p:cNvPicPr>
          <p:nvPr/>
        </p:nvPicPr>
        <p:blipFill>
          <a:blip r:embed="rId2"/>
          <a:srcRect r="1" b="1096"/>
          <a:stretch>
            <a:fillRect/>
          </a:stretch>
        </p:blipFill>
        <p:spPr>
          <a:xfrm>
            <a:off x="4238244" y="10"/>
            <a:ext cx="4905756" cy="6857990"/>
          </a:xfrm>
          <a:prstGeom prst="rect">
            <a:avLst/>
          </a:prstGeom>
        </p:spPr>
      </p:pic>
    </p:spTree>
    <p:extLst>
      <p:ext uri="{BB962C8B-B14F-4D97-AF65-F5344CB8AC3E}">
        <p14:creationId xmlns:p14="http://schemas.microsoft.com/office/powerpoint/2010/main" val="3778529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slide background_v2.jpg">
            <a:extLst>
              <a:ext uri="{FF2B5EF4-FFF2-40B4-BE49-F238E27FC236}">
                <a16:creationId xmlns:a16="http://schemas.microsoft.com/office/drawing/2014/main" id="{4BCBF5D2-EE93-FD29-7C25-BAE164CC2E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018" y="0"/>
            <a:ext cx="9144000" cy="6858000"/>
          </a:xfrm>
          <a:prstGeom prst="rect">
            <a:avLst/>
          </a:prstGeom>
        </p:spPr>
      </p:pic>
      <p:sp>
        <p:nvSpPr>
          <p:cNvPr id="7" name="Title 1">
            <a:extLst>
              <a:ext uri="{FF2B5EF4-FFF2-40B4-BE49-F238E27FC236}">
                <a16:creationId xmlns:a16="http://schemas.microsoft.com/office/drawing/2014/main" id="{87090FF6-A523-88C6-B433-625891E0102C}"/>
              </a:ext>
            </a:extLst>
          </p:cNvPr>
          <p:cNvSpPr>
            <a:spLocks noGrp="1"/>
          </p:cNvSpPr>
          <p:nvPr>
            <p:ph type="title"/>
          </p:nvPr>
        </p:nvSpPr>
        <p:spPr>
          <a:xfrm>
            <a:off x="675725" y="249828"/>
            <a:ext cx="3252651" cy="1143000"/>
          </a:xfrm>
        </p:spPr>
        <p:txBody>
          <a:bodyPr/>
          <a:lstStyle/>
          <a:p>
            <a:r>
              <a:rPr lang="en-GB" dirty="0"/>
              <a:t>What’s Next?</a:t>
            </a:r>
          </a:p>
        </p:txBody>
      </p:sp>
      <p:pic>
        <p:nvPicPr>
          <p:cNvPr id="10" name="Content Placeholder 9" descr="A group of women with text and images&#10;&#10;AI-generated content may be incorrect.">
            <a:extLst>
              <a:ext uri="{FF2B5EF4-FFF2-40B4-BE49-F238E27FC236}">
                <a16:creationId xmlns:a16="http://schemas.microsoft.com/office/drawing/2014/main" id="{B4136BFE-A43C-139F-E44C-F1CCAE2393AA}"/>
              </a:ext>
            </a:extLst>
          </p:cNvPr>
          <p:cNvPicPr>
            <a:picLocks noGrp="1" noChangeAspect="1"/>
          </p:cNvPicPr>
          <p:nvPr>
            <p:ph idx="1"/>
          </p:nvPr>
        </p:nvPicPr>
        <p:blipFill>
          <a:blip r:embed="rId4"/>
          <a:stretch>
            <a:fillRect/>
          </a:stretch>
        </p:blipFill>
        <p:spPr>
          <a:xfrm>
            <a:off x="206018" y="1392828"/>
            <a:ext cx="4188007" cy="4758781"/>
          </a:xfrm>
          <a:ln>
            <a:solidFill>
              <a:schemeClr val="tx1"/>
            </a:solidFill>
          </a:ln>
        </p:spPr>
      </p:pic>
      <p:graphicFrame>
        <p:nvGraphicFramePr>
          <p:cNvPr id="13" name="Content Placeholder 15">
            <a:extLst>
              <a:ext uri="{FF2B5EF4-FFF2-40B4-BE49-F238E27FC236}">
                <a16:creationId xmlns:a16="http://schemas.microsoft.com/office/drawing/2014/main" id="{1E6D0220-CEE9-DCD4-F2A7-D8FFB96D9CD4}"/>
              </a:ext>
            </a:extLst>
          </p:cNvPr>
          <p:cNvGraphicFramePr/>
          <p:nvPr>
            <p:extLst>
              <p:ext uri="{D42A27DB-BD31-4B8C-83A1-F6EECF244321}">
                <p14:modId xmlns:p14="http://schemas.microsoft.com/office/powerpoint/2010/main" val="1230818395"/>
              </p:ext>
            </p:extLst>
          </p:nvPr>
        </p:nvGraphicFramePr>
        <p:xfrm>
          <a:off x="4572000" y="987062"/>
          <a:ext cx="4543957" cy="48838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88007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DDF455-0276-BC4A-B0E6-062B670D853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 slide background_v2.jpg">
            <a:extLst>
              <a:ext uri="{FF2B5EF4-FFF2-40B4-BE49-F238E27FC236}">
                <a16:creationId xmlns:a16="http://schemas.microsoft.com/office/drawing/2014/main" id="{3467358D-ADD1-32A2-FFE0-906B4BE4F7C0}"/>
              </a:ext>
            </a:extLst>
          </p:cNvPr>
          <p:cNvPicPr>
            <a:picLocks noChangeAspect="1"/>
          </p:cNvPicPr>
          <p:nvPr/>
        </p:nvPicPr>
        <p:blipFill>
          <a:blip r:embed="rId3">
            <a:extLst>
              <a:ext uri="{28A0092B-C50C-407E-A947-70E740481C1C}">
                <a14:useLocalDpi xmlns:a14="http://schemas.microsoft.com/office/drawing/2010/main" val="0"/>
              </a:ext>
            </a:extLst>
          </a:blip>
          <a:srcRect t="18153" r="-2" b="-2"/>
          <a:stretch/>
        </p:blipFill>
        <p:spPr>
          <a:xfrm>
            <a:off x="6503" y="1244905"/>
            <a:ext cx="9143999" cy="5613095"/>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4" name="Freeform: Shape 13">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text, clipart&#10;&#10;Description automatically generated">
            <a:extLst>
              <a:ext uri="{FF2B5EF4-FFF2-40B4-BE49-F238E27FC236}">
                <a16:creationId xmlns:a16="http://schemas.microsoft.com/office/drawing/2014/main" id="{670A46D0-DF4D-807F-4F93-0A530B4137C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4675815" y="226727"/>
            <a:ext cx="4364368" cy="244404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5" name="Title 1">
            <a:extLst>
              <a:ext uri="{FF2B5EF4-FFF2-40B4-BE49-F238E27FC236}">
                <a16:creationId xmlns:a16="http://schemas.microsoft.com/office/drawing/2014/main" id="{A6F66971-A378-9CFC-6226-D1FB8300215D}"/>
              </a:ext>
            </a:extLst>
          </p:cNvPr>
          <p:cNvSpPr txBox="1">
            <a:spLocks/>
          </p:cNvSpPr>
          <p:nvPr/>
        </p:nvSpPr>
        <p:spPr>
          <a:xfrm>
            <a:off x="329184" y="1524659"/>
            <a:ext cx="3764305" cy="2774088"/>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r>
              <a:rPr lang="en-US" sz="4800" b="1" kern="1200" dirty="0">
                <a:solidFill>
                  <a:schemeClr val="tx1"/>
                </a:solidFill>
                <a:latin typeface="+mj-lt"/>
                <a:ea typeface="+mj-ea"/>
                <a:cs typeface="+mj-cs"/>
              </a:rPr>
              <a:t>Questions</a:t>
            </a:r>
          </a:p>
        </p:txBody>
      </p:sp>
      <p:sp>
        <p:nvSpPr>
          <p:cNvPr id="18" name="Rectangle 17">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7704"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20" name="Rectangle 19">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23" y="4461119"/>
            <a:ext cx="376430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94CEB07-9E56-4592-8D6E-FACB7D12B200}"/>
              </a:ext>
            </a:extLst>
          </p:cNvPr>
          <p:cNvSpPr txBox="1"/>
          <p:nvPr/>
        </p:nvSpPr>
        <p:spPr>
          <a:xfrm>
            <a:off x="4834550" y="3496775"/>
            <a:ext cx="4083113" cy="1754326"/>
          </a:xfrm>
          <a:prstGeom prst="rect">
            <a:avLst/>
          </a:prstGeom>
          <a:noFill/>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If you have any questions, or would like further information about the Inclusion Project, please don’t hesitate to contact Emma Broddle at </a:t>
            </a:r>
            <a:r>
              <a:rPr lang="en-GB" dirty="0">
                <a:latin typeface="Open Sans" panose="020B0606030504020204" pitchFamily="34" charset="0"/>
                <a:ea typeface="Open Sans" panose="020B0606030504020204" pitchFamily="34" charset="0"/>
                <a:cs typeface="Open Sans" panose="020B0606030504020204" pitchFamily="34" charset="0"/>
                <a:hlinkClick r:id="rId5"/>
              </a:rPr>
              <a:t>emma.broddle@lincolnshire.gov.uk</a:t>
            </a:r>
            <a:endParaRPr lang="en-GB" dirty="0">
              <a:latin typeface="Open Sans" panose="020B0606030504020204" pitchFamily="34" charset="0"/>
              <a:ea typeface="Open Sans" panose="020B0606030504020204" pitchFamily="34" charset="0"/>
              <a:cs typeface="Open Sans" panose="020B0606030504020204" pitchFamily="34" charset="0"/>
            </a:endParaRPr>
          </a:p>
          <a:p>
            <a:endParaRPr lang="en-GB"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6791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4F3B2-E8D9-42B7-896D-DA62A916ECB1}"/>
            </a:ext>
          </a:extLst>
        </p:cNvPr>
        <p:cNvGrpSpPr/>
        <p:nvPr/>
      </p:nvGrpSpPr>
      <p:grpSpPr>
        <a:xfrm>
          <a:off x="0" y="0"/>
          <a:ext cx="0" cy="0"/>
          <a:chOff x="0" y="0"/>
          <a:chExt cx="0" cy="0"/>
        </a:xfrm>
      </p:grpSpPr>
      <p:pic>
        <p:nvPicPr>
          <p:cNvPr id="7" name="Picture 6" descr="Text slide background_v2.jpg">
            <a:extLst>
              <a:ext uri="{FF2B5EF4-FFF2-40B4-BE49-F238E27FC236}">
                <a16:creationId xmlns:a16="http://schemas.microsoft.com/office/drawing/2014/main" id="{1586DBC7-0EA1-D329-9DD7-BF51FE7A16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857250"/>
            <a:ext cx="6858000" cy="5143500"/>
          </a:xfrm>
          <a:prstGeom prst="rect">
            <a:avLst/>
          </a:prstGeom>
        </p:spPr>
      </p:pic>
      <p:sp>
        <p:nvSpPr>
          <p:cNvPr id="6" name="Flowchart: Delay 5">
            <a:extLst>
              <a:ext uri="{FF2B5EF4-FFF2-40B4-BE49-F238E27FC236}">
                <a16:creationId xmlns:a16="http://schemas.microsoft.com/office/drawing/2014/main" id="{FDB91917-CF76-B70A-D0A6-48381BF6ABDF}"/>
              </a:ext>
            </a:extLst>
          </p:cNvPr>
          <p:cNvSpPr/>
          <p:nvPr/>
        </p:nvSpPr>
        <p:spPr>
          <a:xfrm>
            <a:off x="299" y="931733"/>
            <a:ext cx="2469908" cy="5071097"/>
          </a:xfrm>
          <a:prstGeom prst="flowChartDelay">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grpSp>
        <p:nvGrpSpPr>
          <p:cNvPr id="2" name="Group 1">
            <a:extLst>
              <a:ext uri="{FF2B5EF4-FFF2-40B4-BE49-F238E27FC236}">
                <a16:creationId xmlns:a16="http://schemas.microsoft.com/office/drawing/2014/main" id="{EE79D103-10B3-D73D-59ED-2749C2BAD24F}"/>
              </a:ext>
            </a:extLst>
          </p:cNvPr>
          <p:cNvGrpSpPr/>
          <p:nvPr/>
        </p:nvGrpSpPr>
        <p:grpSpPr>
          <a:xfrm>
            <a:off x="7014241" y="1115119"/>
            <a:ext cx="1771724" cy="1046771"/>
            <a:chOff x="7818795" y="410500"/>
            <a:chExt cx="2362299" cy="1395694"/>
          </a:xfrm>
        </p:grpSpPr>
        <p:sp>
          <p:nvSpPr>
            <p:cNvPr id="8" name="Oval 7">
              <a:extLst>
                <a:ext uri="{FF2B5EF4-FFF2-40B4-BE49-F238E27FC236}">
                  <a16:creationId xmlns:a16="http://schemas.microsoft.com/office/drawing/2014/main" id="{94C8C2D1-F7FB-78F9-6323-72B6C44D4C7D}"/>
                </a:ext>
              </a:extLst>
            </p:cNvPr>
            <p:cNvSpPr/>
            <p:nvPr/>
          </p:nvSpPr>
          <p:spPr>
            <a:xfrm rot="3263636">
              <a:off x="7818795" y="523826"/>
              <a:ext cx="261257" cy="261257"/>
            </a:xfrm>
            <a:prstGeom prst="ellipse">
              <a:avLst/>
            </a:prstGeom>
            <a:solidFill>
              <a:srgbClr val="A0B4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9" name="Oval 8">
              <a:extLst>
                <a:ext uri="{FF2B5EF4-FFF2-40B4-BE49-F238E27FC236}">
                  <a16:creationId xmlns:a16="http://schemas.microsoft.com/office/drawing/2014/main" id="{E499D5DB-410C-00DD-4276-A47B38D95373}"/>
                </a:ext>
              </a:extLst>
            </p:cNvPr>
            <p:cNvSpPr/>
            <p:nvPr/>
          </p:nvSpPr>
          <p:spPr>
            <a:xfrm rot="3263636">
              <a:off x="8917233" y="876744"/>
              <a:ext cx="261257" cy="261257"/>
            </a:xfrm>
            <a:prstGeom prst="ellips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10" name="Oval 9">
              <a:extLst>
                <a:ext uri="{FF2B5EF4-FFF2-40B4-BE49-F238E27FC236}">
                  <a16:creationId xmlns:a16="http://schemas.microsoft.com/office/drawing/2014/main" id="{74C300BE-CFF2-4DC1-C49B-2957FF096AFE}"/>
                </a:ext>
              </a:extLst>
            </p:cNvPr>
            <p:cNvSpPr/>
            <p:nvPr/>
          </p:nvSpPr>
          <p:spPr>
            <a:xfrm rot="3263636">
              <a:off x="8425786" y="410500"/>
              <a:ext cx="261257" cy="261257"/>
            </a:xfrm>
            <a:prstGeom prst="ellips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11" name="Oval 10">
              <a:extLst>
                <a:ext uri="{FF2B5EF4-FFF2-40B4-BE49-F238E27FC236}">
                  <a16:creationId xmlns:a16="http://schemas.microsoft.com/office/drawing/2014/main" id="{86752EA0-763C-8CBB-714A-ACF9AB9742A3}"/>
                </a:ext>
              </a:extLst>
            </p:cNvPr>
            <p:cNvSpPr/>
            <p:nvPr/>
          </p:nvSpPr>
          <p:spPr>
            <a:xfrm rot="3263636">
              <a:off x="9552636" y="903738"/>
              <a:ext cx="261257" cy="261257"/>
            </a:xfrm>
            <a:prstGeom prst="ellipse">
              <a:avLst/>
            </a:prstGeom>
            <a:solidFill>
              <a:srgbClr val="A0B4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12" name="Oval 11">
              <a:extLst>
                <a:ext uri="{FF2B5EF4-FFF2-40B4-BE49-F238E27FC236}">
                  <a16:creationId xmlns:a16="http://schemas.microsoft.com/office/drawing/2014/main" id="{E0D281F8-4153-2408-0134-A2AD98D56422}"/>
                </a:ext>
              </a:extLst>
            </p:cNvPr>
            <p:cNvSpPr/>
            <p:nvPr/>
          </p:nvSpPr>
          <p:spPr>
            <a:xfrm rot="3263636">
              <a:off x="9919837" y="1544937"/>
              <a:ext cx="261257" cy="261257"/>
            </a:xfrm>
            <a:prstGeom prst="ellips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grpSp>
      <p:sp>
        <p:nvSpPr>
          <p:cNvPr id="18" name="Title 1">
            <a:extLst>
              <a:ext uri="{FF2B5EF4-FFF2-40B4-BE49-F238E27FC236}">
                <a16:creationId xmlns:a16="http://schemas.microsoft.com/office/drawing/2014/main" id="{C9F0392C-1E81-8C2D-384B-59D42F45D518}"/>
              </a:ext>
            </a:extLst>
          </p:cNvPr>
          <p:cNvSpPr txBox="1">
            <a:spLocks/>
          </p:cNvSpPr>
          <p:nvPr/>
        </p:nvSpPr>
        <p:spPr>
          <a:xfrm>
            <a:off x="-143871" y="2679964"/>
            <a:ext cx="2431583" cy="986024"/>
          </a:xfrm>
          <a:prstGeom prst="rect">
            <a:avLst/>
          </a:prstGeom>
        </p:spPr>
        <p:txBody>
          <a:bodyPr vert="horz" lIns="68580" tIns="34290" rIns="68580" bIns="34290" rtlCol="0" anchor="ctr">
            <a:normAutofit/>
          </a:bodyPr>
          <a:lstStyle>
            <a:lvl1pPr algn="l" defTabSz="914400" rtl="0" eaLnBrk="1" latinLnBrk="0" hangingPunct="1">
              <a:lnSpc>
                <a:spcPct val="100000"/>
              </a:lnSpc>
              <a:spcBef>
                <a:spcPct val="0"/>
              </a:spcBef>
              <a:buNone/>
              <a:defRPr sz="9600" kern="1200">
                <a:solidFill>
                  <a:schemeClr val="tx1"/>
                </a:solidFill>
                <a:latin typeface="+mj-lt"/>
                <a:ea typeface="+mj-ea"/>
                <a:cs typeface="+mj-cs"/>
              </a:defRPr>
            </a:lvl1pPr>
          </a:lstStyle>
          <a:p>
            <a:pPr algn="ctr"/>
            <a:r>
              <a:rPr lang="en-GB" sz="5400">
                <a:solidFill>
                  <a:schemeClr val="bg1"/>
                </a:solidFill>
              </a:rPr>
              <a:t>Aims:</a:t>
            </a:r>
          </a:p>
        </p:txBody>
      </p:sp>
      <p:pic>
        <p:nvPicPr>
          <p:cNvPr id="20" name="Picture 10" descr="Text&#10;&#10;Description automatically generated">
            <a:extLst>
              <a:ext uri="{FF2B5EF4-FFF2-40B4-BE49-F238E27FC236}">
                <a16:creationId xmlns:a16="http://schemas.microsoft.com/office/drawing/2014/main" id="{D57500CB-8DB2-AD6F-3A9B-AAF5E399E93F}"/>
              </a:ext>
            </a:extLst>
          </p:cNvPr>
          <p:cNvPicPr>
            <a:picLocks noChangeAspect="1"/>
          </p:cNvPicPr>
          <p:nvPr/>
        </p:nvPicPr>
        <p:blipFill>
          <a:blip r:embed="rId4"/>
          <a:stretch>
            <a:fillRect/>
          </a:stretch>
        </p:blipFill>
        <p:spPr>
          <a:xfrm>
            <a:off x="6897796" y="2140644"/>
            <a:ext cx="1457325" cy="2064544"/>
          </a:xfrm>
          <a:prstGeom prst="rect">
            <a:avLst/>
          </a:prstGeom>
        </p:spPr>
      </p:pic>
      <p:graphicFrame>
        <p:nvGraphicFramePr>
          <p:cNvPr id="22" name="TextBox 3">
            <a:extLst>
              <a:ext uri="{FF2B5EF4-FFF2-40B4-BE49-F238E27FC236}">
                <a16:creationId xmlns:a16="http://schemas.microsoft.com/office/drawing/2014/main" id="{7227BA6F-1C96-818F-319E-68620BE50B6D}"/>
              </a:ext>
            </a:extLst>
          </p:cNvPr>
          <p:cNvGraphicFramePr/>
          <p:nvPr>
            <p:extLst>
              <p:ext uri="{D42A27DB-BD31-4B8C-83A1-F6EECF244321}">
                <p14:modId xmlns:p14="http://schemas.microsoft.com/office/powerpoint/2010/main" val="2988651433"/>
              </p:ext>
            </p:extLst>
          </p:nvPr>
        </p:nvGraphicFramePr>
        <p:xfrm>
          <a:off x="2475536" y="1241727"/>
          <a:ext cx="4542698" cy="51434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1453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4944C-6D2D-C441-537F-BE435AA74727}"/>
            </a:ext>
          </a:extLst>
        </p:cNvPr>
        <p:cNvGrpSpPr/>
        <p:nvPr/>
      </p:nvGrpSpPr>
      <p:grpSpPr>
        <a:xfrm>
          <a:off x="0" y="0"/>
          <a:ext cx="0" cy="0"/>
          <a:chOff x="0" y="0"/>
          <a:chExt cx="0" cy="0"/>
        </a:xfrm>
      </p:grpSpPr>
      <p:pic>
        <p:nvPicPr>
          <p:cNvPr id="7" name="Picture 6" descr="Text slide background_v2.jpg">
            <a:extLst>
              <a:ext uri="{FF2B5EF4-FFF2-40B4-BE49-F238E27FC236}">
                <a16:creationId xmlns:a16="http://schemas.microsoft.com/office/drawing/2014/main" id="{8B5873E1-9F51-3BB3-8A7E-720306855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3313C6EC-61CD-A3FB-C253-41A2D3F1FD36}"/>
              </a:ext>
            </a:extLst>
          </p:cNvPr>
          <p:cNvSpPr txBox="1">
            <a:spLocks/>
          </p:cNvSpPr>
          <p:nvPr/>
        </p:nvSpPr>
        <p:spPr>
          <a:xfrm>
            <a:off x="736918" y="571020"/>
            <a:ext cx="7658100" cy="907513"/>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5800" b="1" dirty="0">
                <a:solidFill>
                  <a:srgbClr val="000000"/>
                </a:solidFill>
                <a:latin typeface="Open Sans"/>
                <a:ea typeface="ＭＳ Ｐゴシック"/>
                <a:cs typeface="Open Sans"/>
              </a:rPr>
              <a:t>What is the Inclusion Project?</a:t>
            </a:r>
            <a:br>
              <a:rPr lang="en-GB" b="1" dirty="0">
                <a:latin typeface="Open Sans"/>
                <a:ea typeface="ＭＳ Ｐゴシック" charset="0"/>
                <a:cs typeface="Open Sans"/>
              </a:rPr>
            </a:br>
            <a:endParaRPr lang="en-GB" b="1" dirty="0">
              <a:solidFill>
                <a:schemeClr val="bg1"/>
              </a:solidFill>
              <a:latin typeface="Open Sans"/>
              <a:ea typeface="ＭＳ Ｐゴシック" charset="0"/>
              <a:cs typeface="Open Sans"/>
            </a:endParaRPr>
          </a:p>
        </p:txBody>
      </p:sp>
      <p:pic>
        <p:nvPicPr>
          <p:cNvPr id="2" name="Picture 2" descr="Diagram, icon&#10;&#10;Description automatically generated">
            <a:extLst>
              <a:ext uri="{FF2B5EF4-FFF2-40B4-BE49-F238E27FC236}">
                <a16:creationId xmlns:a16="http://schemas.microsoft.com/office/drawing/2014/main" id="{A1FC2DF6-B998-B333-B433-E983CCF273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250" t="22936" r="24375" b="4003"/>
          <a:stretch/>
        </p:blipFill>
        <p:spPr bwMode="auto">
          <a:xfrm>
            <a:off x="5138135" y="1664544"/>
            <a:ext cx="3630612" cy="35289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lowchart: Delay 8">
            <a:extLst>
              <a:ext uri="{FF2B5EF4-FFF2-40B4-BE49-F238E27FC236}">
                <a16:creationId xmlns:a16="http://schemas.microsoft.com/office/drawing/2014/main" id="{62081643-D170-8F26-51A2-CE190B92832F}"/>
              </a:ext>
            </a:extLst>
          </p:cNvPr>
          <p:cNvSpPr/>
          <p:nvPr/>
        </p:nvSpPr>
        <p:spPr>
          <a:xfrm>
            <a:off x="-12064" y="1173717"/>
            <a:ext cx="3630612" cy="5662943"/>
          </a:xfrm>
          <a:prstGeom prst="flowChartDelay">
            <a:avLst/>
          </a:prstGeom>
          <a:gradFill flip="none" rotWithShape="1">
            <a:gsLst>
              <a:gs pos="0">
                <a:srgbClr val="6CCDC3">
                  <a:tint val="66000"/>
                  <a:satMod val="160000"/>
                </a:srgbClr>
              </a:gs>
              <a:gs pos="50000">
                <a:srgbClr val="6CCDC3">
                  <a:tint val="44500"/>
                  <a:satMod val="160000"/>
                </a:srgbClr>
              </a:gs>
              <a:gs pos="100000">
                <a:srgbClr val="6CCDC3">
                  <a:tint val="23500"/>
                  <a:satMod val="160000"/>
                </a:srgbClr>
              </a:gs>
            </a:gsLst>
            <a:lin ang="81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2D40C608-BF7C-5FA6-7DA5-6DEFA9E01F2C}"/>
              </a:ext>
            </a:extLst>
          </p:cNvPr>
          <p:cNvSpPr txBox="1"/>
          <p:nvPr/>
        </p:nvSpPr>
        <p:spPr>
          <a:xfrm>
            <a:off x="496729" y="1963077"/>
            <a:ext cx="4635374" cy="4062651"/>
          </a:xfrm>
          <a:prstGeom prst="rect">
            <a:avLst/>
          </a:prstGeom>
          <a:noFill/>
        </p:spPr>
        <p:txBody>
          <a:bodyPr wrap="square">
            <a:spAutoFit/>
          </a:bodyPr>
          <a:lstStyle/>
          <a:p>
            <a:pPr algn="l" rtl="0" fontAlgn="base"/>
            <a:r>
              <a:rPr lang="en-GB" sz="2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This is an evidence-based intervention programme designed to support improved student behaviour and reduce suspensions and exclusions from schools by supporting young people to develop their language and communication skills and understand their emotions related to this.  </a:t>
            </a:r>
          </a:p>
          <a:p>
            <a:pPr algn="l" rtl="0" fontAlgn="base"/>
            <a:endParaRPr lang="en-GB"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7389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F539C-6949-95EB-7A19-433FAF9013B4}"/>
            </a:ext>
          </a:extLst>
        </p:cNvPr>
        <p:cNvGrpSpPr/>
        <p:nvPr/>
      </p:nvGrpSpPr>
      <p:grpSpPr>
        <a:xfrm>
          <a:off x="0" y="0"/>
          <a:ext cx="0" cy="0"/>
          <a:chOff x="0" y="0"/>
          <a:chExt cx="0" cy="0"/>
        </a:xfrm>
      </p:grpSpPr>
      <p:pic>
        <p:nvPicPr>
          <p:cNvPr id="7" name="Picture 6" descr="Text slide background_v2.jpg">
            <a:extLst>
              <a:ext uri="{FF2B5EF4-FFF2-40B4-BE49-F238E27FC236}">
                <a16:creationId xmlns:a16="http://schemas.microsoft.com/office/drawing/2014/main" id="{050DE43D-D612-0DC8-F54C-4BB6889B4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14F5E6A7-F4AA-FC66-3D06-E6A36836A4A7}"/>
              </a:ext>
            </a:extLst>
          </p:cNvPr>
          <p:cNvSpPr txBox="1">
            <a:spLocks/>
          </p:cNvSpPr>
          <p:nvPr/>
        </p:nvSpPr>
        <p:spPr>
          <a:xfrm>
            <a:off x="736918" y="571020"/>
            <a:ext cx="7658100" cy="907513"/>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5800" b="1" dirty="0">
                <a:solidFill>
                  <a:srgbClr val="000000"/>
                </a:solidFill>
                <a:latin typeface="Open Sans"/>
                <a:ea typeface="ＭＳ Ｐゴシック"/>
                <a:cs typeface="Open Sans"/>
              </a:rPr>
              <a:t>Why is there a need?</a:t>
            </a:r>
            <a:br>
              <a:rPr lang="en-GB" b="1" dirty="0">
                <a:latin typeface="Open Sans"/>
                <a:ea typeface="ＭＳ Ｐゴシック" charset="0"/>
                <a:cs typeface="Open Sans"/>
              </a:rPr>
            </a:br>
            <a:endParaRPr lang="en-GB" b="1" dirty="0">
              <a:solidFill>
                <a:schemeClr val="bg1"/>
              </a:solidFill>
              <a:latin typeface="Open Sans"/>
              <a:ea typeface="ＭＳ Ｐゴシック" charset="0"/>
              <a:cs typeface="Open Sans"/>
            </a:endParaRPr>
          </a:p>
        </p:txBody>
      </p:sp>
      <p:sp>
        <p:nvSpPr>
          <p:cNvPr id="9" name="Flowchart: Delay 8">
            <a:extLst>
              <a:ext uri="{FF2B5EF4-FFF2-40B4-BE49-F238E27FC236}">
                <a16:creationId xmlns:a16="http://schemas.microsoft.com/office/drawing/2014/main" id="{E88998A3-C989-AFBB-9CBF-7FEEB9539772}"/>
              </a:ext>
            </a:extLst>
          </p:cNvPr>
          <p:cNvSpPr/>
          <p:nvPr/>
        </p:nvSpPr>
        <p:spPr>
          <a:xfrm rot="10800000">
            <a:off x="6795561" y="705302"/>
            <a:ext cx="2342407" cy="4676264"/>
          </a:xfrm>
          <a:prstGeom prst="flowChartDelay">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4BF3306F-AEB7-8792-3BBE-6C0F2D7C2C1B}"/>
              </a:ext>
            </a:extLst>
          </p:cNvPr>
          <p:cNvSpPr txBox="1"/>
          <p:nvPr/>
        </p:nvSpPr>
        <p:spPr>
          <a:xfrm>
            <a:off x="4391129" y="1695385"/>
            <a:ext cx="4642338" cy="3754874"/>
          </a:xfrm>
          <a:prstGeom prst="rect">
            <a:avLst/>
          </a:prstGeom>
          <a:noFill/>
        </p:spPr>
        <p:txBody>
          <a:bodyPr wrap="square">
            <a:spAutoFit/>
          </a:bodyPr>
          <a:lstStyle/>
          <a:p>
            <a:pPr marL="0" indent="0">
              <a:spcBef>
                <a:spcPts val="0"/>
              </a:spcBef>
              <a:buNone/>
            </a:pPr>
            <a:r>
              <a:rPr lang="en-US" sz="1700" dirty="0">
                <a:latin typeface="Open Sans" panose="020B0606030504020204" pitchFamily="34" charset="0"/>
                <a:ea typeface="Open Sans" panose="020B0606030504020204" pitchFamily="34" charset="0"/>
                <a:cs typeface="Open Sans" panose="020B0606030504020204" pitchFamily="34" charset="0"/>
              </a:rPr>
              <a:t>More than </a:t>
            </a:r>
            <a:r>
              <a:rPr lang="en-US" sz="1700" b="1" dirty="0">
                <a:latin typeface="Open Sans" panose="020B0606030504020204" pitchFamily="34" charset="0"/>
                <a:ea typeface="Open Sans" panose="020B0606030504020204" pitchFamily="34" charset="0"/>
                <a:cs typeface="Open Sans" panose="020B0606030504020204" pitchFamily="34" charset="0"/>
              </a:rPr>
              <a:t>1.4 million </a:t>
            </a:r>
            <a:r>
              <a:rPr lang="en-US" sz="1700" dirty="0">
                <a:latin typeface="Open Sans" panose="020B0606030504020204" pitchFamily="34" charset="0"/>
                <a:ea typeface="Open Sans" panose="020B0606030504020204" pitchFamily="34" charset="0"/>
                <a:cs typeface="Open Sans" panose="020B0606030504020204" pitchFamily="34" charset="0"/>
              </a:rPr>
              <a:t>children</a:t>
            </a:r>
            <a:r>
              <a:rPr lang="en-US" sz="1700" b="1" dirty="0">
                <a:latin typeface="Open Sans" panose="020B0606030504020204" pitchFamily="34" charset="0"/>
                <a:ea typeface="Open Sans" panose="020B0606030504020204" pitchFamily="34" charset="0"/>
                <a:cs typeface="Open Sans" panose="020B0606030504020204" pitchFamily="34" charset="0"/>
              </a:rPr>
              <a:t> </a:t>
            </a:r>
            <a:r>
              <a:rPr lang="en-US" sz="1700" dirty="0">
                <a:latin typeface="Open Sans" panose="020B0606030504020204" pitchFamily="34" charset="0"/>
                <a:ea typeface="Open Sans" panose="020B0606030504020204" pitchFamily="34" charset="0"/>
                <a:cs typeface="Open Sans" panose="020B0606030504020204" pitchFamily="34" charset="0"/>
              </a:rPr>
              <a:t>and young people in the UK have speech, language and communication needs (SLCN)</a:t>
            </a:r>
          </a:p>
          <a:p>
            <a:pPr marL="0" indent="0">
              <a:spcBef>
                <a:spcPts val="0"/>
              </a:spcBef>
              <a:buNone/>
            </a:pPr>
            <a:endParaRPr lang="en-US" sz="1700" dirty="0">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r>
              <a:rPr lang="en-US" sz="1700" b="1" dirty="0">
                <a:latin typeface="Open Sans" panose="020B0606030504020204" pitchFamily="34" charset="0"/>
                <a:ea typeface="Open Sans" panose="020B0606030504020204" pitchFamily="34" charset="0"/>
                <a:cs typeface="Open Sans" panose="020B0606030504020204" pitchFamily="34" charset="0"/>
              </a:rPr>
              <a:t>7.6% </a:t>
            </a:r>
            <a:r>
              <a:rPr lang="en-US" sz="1700" dirty="0">
                <a:latin typeface="Open Sans" panose="020B0606030504020204" pitchFamily="34" charset="0"/>
                <a:ea typeface="Open Sans" panose="020B0606030504020204" pitchFamily="34" charset="0"/>
                <a:cs typeface="Open Sans" panose="020B0606030504020204" pitchFamily="34" charset="0"/>
              </a:rPr>
              <a:t>- At least </a:t>
            </a:r>
            <a:r>
              <a:rPr lang="en-US" sz="1700" b="1" dirty="0">
                <a:latin typeface="Open Sans" panose="020B0606030504020204" pitchFamily="34" charset="0"/>
                <a:ea typeface="Open Sans" panose="020B0606030504020204" pitchFamily="34" charset="0"/>
                <a:cs typeface="Open Sans" panose="020B0606030504020204" pitchFamily="34" charset="0"/>
              </a:rPr>
              <a:t>2 students in every classroom </a:t>
            </a:r>
            <a:r>
              <a:rPr lang="en-US" sz="1700" dirty="0">
                <a:latin typeface="Open Sans" panose="020B0606030504020204" pitchFamily="34" charset="0"/>
                <a:ea typeface="Open Sans" panose="020B0606030504020204" pitchFamily="34" charset="0"/>
                <a:cs typeface="Open Sans" panose="020B0606030504020204" pitchFamily="34" charset="0"/>
              </a:rPr>
              <a:t>have a developmental language disorder that persists throughout school and impacts on learning and on their social and emotional development.</a:t>
            </a:r>
          </a:p>
          <a:p>
            <a:pPr marL="0" indent="0">
              <a:spcBef>
                <a:spcPts val="0"/>
              </a:spcBef>
              <a:buNone/>
            </a:pPr>
            <a:endParaRPr lang="en-US" sz="1700" dirty="0">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r>
              <a:rPr lang="en-US" sz="1700" dirty="0">
                <a:latin typeface="Open Sans" panose="020B0606030504020204" pitchFamily="34" charset="0"/>
                <a:ea typeface="Open Sans" panose="020B0606030504020204" pitchFamily="34" charset="0"/>
                <a:cs typeface="Open Sans" panose="020B0606030504020204" pitchFamily="34" charset="0"/>
              </a:rPr>
              <a:t>As many as </a:t>
            </a:r>
            <a:r>
              <a:rPr lang="en-US" sz="1700" b="1" dirty="0">
                <a:latin typeface="Open Sans" panose="020B0606030504020204" pitchFamily="34" charset="0"/>
                <a:ea typeface="Open Sans" panose="020B0606030504020204" pitchFamily="34" charset="0"/>
                <a:cs typeface="Open Sans" panose="020B0606030504020204" pitchFamily="34" charset="0"/>
              </a:rPr>
              <a:t>50% </a:t>
            </a:r>
            <a:r>
              <a:rPr lang="en-US" sz="1700" dirty="0">
                <a:latin typeface="Open Sans" panose="020B0606030504020204" pitchFamily="34" charset="0"/>
                <a:ea typeface="Open Sans" panose="020B0606030504020204" pitchFamily="34" charset="0"/>
                <a:cs typeface="Open Sans" panose="020B0606030504020204" pitchFamily="34" charset="0"/>
              </a:rPr>
              <a:t>of children in deprived areas of the UK start school without the language they need to learn, learn to read or make friends. </a:t>
            </a:r>
          </a:p>
        </p:txBody>
      </p:sp>
      <p:pic>
        <p:nvPicPr>
          <p:cNvPr id="8" name="Picture 2">
            <a:extLst>
              <a:ext uri="{FF2B5EF4-FFF2-40B4-BE49-F238E27FC236}">
                <a16:creationId xmlns:a16="http://schemas.microsoft.com/office/drawing/2014/main" id="{F9ED7DBF-C575-A761-3190-8B95808031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54" y="3170246"/>
            <a:ext cx="4233372" cy="3409311"/>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0D3A7329-9BB6-8920-4B40-92FBD7648BEA}"/>
              </a:ext>
            </a:extLst>
          </p:cNvPr>
          <p:cNvSpPr/>
          <p:nvPr/>
        </p:nvSpPr>
        <p:spPr>
          <a:xfrm>
            <a:off x="874207" y="2753248"/>
            <a:ext cx="261257" cy="261257"/>
          </a:xfrm>
          <a:prstGeom prst="ellipse">
            <a:avLst/>
          </a:prstGeom>
          <a:solidFill>
            <a:srgbClr val="93C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9F068F6B-3FFD-656A-59A0-B529511630A2}"/>
              </a:ext>
            </a:extLst>
          </p:cNvPr>
          <p:cNvSpPr/>
          <p:nvPr/>
        </p:nvSpPr>
        <p:spPr>
          <a:xfrm>
            <a:off x="1800663" y="2065647"/>
            <a:ext cx="261257" cy="261257"/>
          </a:xfrm>
          <a:prstGeom prst="ellipse">
            <a:avLst/>
          </a:prstGeom>
          <a:solidFill>
            <a:srgbClr val="4A8FB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D50EA7F6-9C4C-C1AD-8EE1-501BF62D7D3D}"/>
              </a:ext>
            </a:extLst>
          </p:cNvPr>
          <p:cNvSpPr/>
          <p:nvPr/>
        </p:nvSpPr>
        <p:spPr>
          <a:xfrm>
            <a:off x="1135464" y="2193761"/>
            <a:ext cx="261257" cy="261257"/>
          </a:xfrm>
          <a:prstGeom prst="ellipse">
            <a:avLst/>
          </a:prstGeom>
          <a:solidFill>
            <a:srgbClr val="EC630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A95C63E0-B4AD-67C6-E9F5-EB9EF9734541}"/>
              </a:ext>
            </a:extLst>
          </p:cNvPr>
          <p:cNvSpPr/>
          <p:nvPr/>
        </p:nvSpPr>
        <p:spPr>
          <a:xfrm>
            <a:off x="2192548" y="1564756"/>
            <a:ext cx="261257" cy="261257"/>
          </a:xfrm>
          <a:prstGeom prst="ellipse">
            <a:avLst/>
          </a:prstGeom>
          <a:solidFill>
            <a:srgbClr val="93C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464C92C2-9F33-C839-FE42-55C381B17FFE}"/>
              </a:ext>
            </a:extLst>
          </p:cNvPr>
          <p:cNvSpPr/>
          <p:nvPr/>
        </p:nvSpPr>
        <p:spPr>
          <a:xfrm>
            <a:off x="2927656" y="1639519"/>
            <a:ext cx="261257" cy="261257"/>
          </a:xfrm>
          <a:prstGeom prst="ellipse">
            <a:avLst/>
          </a:prstGeom>
          <a:solidFill>
            <a:srgbClr val="EC630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0243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2D599-CEB9-FD4B-A4A0-F2AC04D2FC9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75D4541-1B58-3942-1848-B8DD00000AC9}"/>
              </a:ext>
            </a:extLst>
          </p:cNvPr>
          <p:cNvSpPr>
            <a:spLocks noGrp="1"/>
          </p:cNvSpPr>
          <p:nvPr>
            <p:ph idx="1"/>
          </p:nvPr>
        </p:nvSpPr>
        <p:spPr/>
        <p:txBody>
          <a:bodyPr/>
          <a:lstStyle/>
          <a:p>
            <a:endParaRPr lang="en-GB"/>
          </a:p>
        </p:txBody>
      </p:sp>
      <p:pic>
        <p:nvPicPr>
          <p:cNvPr id="4" name="Picture 3" descr="Text slide background_v2.jpg">
            <a:extLst>
              <a:ext uri="{FF2B5EF4-FFF2-40B4-BE49-F238E27FC236}">
                <a16:creationId xmlns:a16="http://schemas.microsoft.com/office/drawing/2014/main" id="{0EC91EE5-50F4-93D3-1B44-0B4F4A01F9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7" name="Chart 6">
            <a:extLst>
              <a:ext uri="{FF2B5EF4-FFF2-40B4-BE49-F238E27FC236}">
                <a16:creationId xmlns:a16="http://schemas.microsoft.com/office/drawing/2014/main" id="{12B7618A-3144-4D9A-C840-D9324C60C1C1}"/>
              </a:ext>
            </a:extLst>
          </p:cNvPr>
          <p:cNvGraphicFramePr>
            <a:graphicFrameLocks/>
          </p:cNvGraphicFramePr>
          <p:nvPr>
            <p:extLst>
              <p:ext uri="{D42A27DB-BD31-4B8C-83A1-F6EECF244321}">
                <p14:modId xmlns:p14="http://schemas.microsoft.com/office/powerpoint/2010/main" val="1987819190"/>
              </p:ext>
            </p:extLst>
          </p:nvPr>
        </p:nvGraphicFramePr>
        <p:xfrm>
          <a:off x="0" y="0"/>
          <a:ext cx="9144000" cy="63354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56930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70037-1211-FAAC-9F99-74B6EB9F0079}"/>
            </a:ext>
          </a:extLst>
        </p:cNvPr>
        <p:cNvGrpSpPr/>
        <p:nvPr/>
      </p:nvGrpSpPr>
      <p:grpSpPr>
        <a:xfrm>
          <a:off x="0" y="0"/>
          <a:ext cx="0" cy="0"/>
          <a:chOff x="0" y="0"/>
          <a:chExt cx="0" cy="0"/>
        </a:xfrm>
      </p:grpSpPr>
      <p:pic>
        <p:nvPicPr>
          <p:cNvPr id="7" name="Picture 6" descr="Text slide background_v2.jpg">
            <a:extLst>
              <a:ext uri="{FF2B5EF4-FFF2-40B4-BE49-F238E27FC236}">
                <a16:creationId xmlns:a16="http://schemas.microsoft.com/office/drawing/2014/main" id="{206DB173-4AC8-CE1B-23CC-7F30E89EA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68AFDDB7-AE51-CC98-F275-40C520A1A73F}"/>
              </a:ext>
            </a:extLst>
          </p:cNvPr>
          <p:cNvSpPr txBox="1">
            <a:spLocks/>
          </p:cNvSpPr>
          <p:nvPr/>
        </p:nvSpPr>
        <p:spPr>
          <a:xfrm>
            <a:off x="736918" y="571020"/>
            <a:ext cx="7658100" cy="907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rgbClr val="000000"/>
                </a:solidFill>
                <a:latin typeface="Open Sans"/>
                <a:ea typeface="ＭＳ Ｐゴシック"/>
                <a:cs typeface="Open Sans"/>
              </a:rPr>
              <a:t>Facts!</a:t>
            </a:r>
            <a:endParaRPr lang="en-GB" b="1" dirty="0">
              <a:solidFill>
                <a:schemeClr val="bg1"/>
              </a:solidFill>
              <a:latin typeface="Open Sans"/>
              <a:ea typeface="ＭＳ Ｐゴシック" charset="0"/>
              <a:cs typeface="Open Sans"/>
            </a:endParaRPr>
          </a:p>
        </p:txBody>
      </p:sp>
      <p:grpSp>
        <p:nvGrpSpPr>
          <p:cNvPr id="24" name="Group 23">
            <a:extLst>
              <a:ext uri="{FF2B5EF4-FFF2-40B4-BE49-F238E27FC236}">
                <a16:creationId xmlns:a16="http://schemas.microsoft.com/office/drawing/2014/main" id="{1EF59AEE-0CE2-1200-B95C-11AAB15764D3}"/>
              </a:ext>
            </a:extLst>
          </p:cNvPr>
          <p:cNvGrpSpPr/>
          <p:nvPr/>
        </p:nvGrpSpPr>
        <p:grpSpPr>
          <a:xfrm>
            <a:off x="414098" y="1830311"/>
            <a:ext cx="8303740" cy="2426090"/>
            <a:chOff x="493882" y="2526764"/>
            <a:chExt cx="8303740" cy="2426090"/>
          </a:xfrm>
        </p:grpSpPr>
        <p:sp>
          <p:nvSpPr>
            <p:cNvPr id="25" name="Free-form: Shape 24">
              <a:extLst>
                <a:ext uri="{FF2B5EF4-FFF2-40B4-BE49-F238E27FC236}">
                  <a16:creationId xmlns:a16="http://schemas.microsoft.com/office/drawing/2014/main" id="{697CF7A9-89A2-3047-0B17-6507EBEC1EC4}"/>
                </a:ext>
              </a:extLst>
            </p:cNvPr>
            <p:cNvSpPr/>
            <p:nvPr/>
          </p:nvSpPr>
          <p:spPr>
            <a:xfrm>
              <a:off x="493882" y="2526765"/>
              <a:ext cx="1560853" cy="2426088"/>
            </a:xfrm>
            <a:custGeom>
              <a:avLst/>
              <a:gdLst>
                <a:gd name="connsiteX0" fmla="*/ 0 w 1560853"/>
                <a:gd name="connsiteY0" fmla="*/ 0 h 1873024"/>
                <a:gd name="connsiteX1" fmla="*/ 1560853 w 1560853"/>
                <a:gd name="connsiteY1" fmla="*/ 0 h 1873024"/>
                <a:gd name="connsiteX2" fmla="*/ 1560853 w 1560853"/>
                <a:gd name="connsiteY2" fmla="*/ 1873024 h 1873024"/>
                <a:gd name="connsiteX3" fmla="*/ 0 w 1560853"/>
                <a:gd name="connsiteY3" fmla="*/ 1873024 h 1873024"/>
                <a:gd name="connsiteX4" fmla="*/ 0 w 1560853"/>
                <a:gd name="connsiteY4" fmla="*/ 0 h 1873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853" h="1873024">
                  <a:moveTo>
                    <a:pt x="0" y="0"/>
                  </a:moveTo>
                  <a:lnTo>
                    <a:pt x="1560853" y="0"/>
                  </a:lnTo>
                  <a:lnTo>
                    <a:pt x="1560853" y="1873024"/>
                  </a:lnTo>
                  <a:lnTo>
                    <a:pt x="0" y="1873024"/>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4178" tIns="749210" rIns="154178" bIns="330200" numCol="1" spcCol="1270" anchor="t" anchorCtr="0">
              <a:noAutofit/>
            </a:bodyPr>
            <a:lstStyle/>
            <a:p>
              <a:pPr marL="0" lvl="0" indent="0" algn="l" defTabSz="488950" rtl="0">
                <a:lnSpc>
                  <a:spcPct val="90000"/>
                </a:lnSpc>
                <a:spcBef>
                  <a:spcPct val="0"/>
                </a:spcBef>
                <a:spcAft>
                  <a:spcPct val="35000"/>
                </a:spcAft>
                <a:buNone/>
              </a:pPr>
              <a:r>
                <a:rPr lang="en-US" sz="1100" kern="1200" dirty="0">
                  <a:latin typeface="Calibri Light" panose="020F0302020204030204"/>
                </a:rPr>
                <a:t>Only 25</a:t>
              </a:r>
              <a:r>
                <a:rPr lang="en-US" sz="1100" kern="1200" dirty="0"/>
                <a:t>% of pupils with SLCN achieve the expected level in English at the end of KS2</a:t>
              </a:r>
            </a:p>
          </p:txBody>
        </p:sp>
        <p:sp>
          <p:nvSpPr>
            <p:cNvPr id="26" name="Free-form: Shape 25">
              <a:extLst>
                <a:ext uri="{FF2B5EF4-FFF2-40B4-BE49-F238E27FC236}">
                  <a16:creationId xmlns:a16="http://schemas.microsoft.com/office/drawing/2014/main" id="{CB5F5E1F-4571-5E19-5AF4-6D60574FC5D6}"/>
                </a:ext>
              </a:extLst>
            </p:cNvPr>
            <p:cNvSpPr/>
            <p:nvPr/>
          </p:nvSpPr>
          <p:spPr>
            <a:xfrm>
              <a:off x="493882" y="2526765"/>
              <a:ext cx="1560853" cy="749209"/>
            </a:xfrm>
            <a:custGeom>
              <a:avLst/>
              <a:gdLst>
                <a:gd name="connsiteX0" fmla="*/ 0 w 1560853"/>
                <a:gd name="connsiteY0" fmla="*/ 0 h 749209"/>
                <a:gd name="connsiteX1" fmla="*/ 1560853 w 1560853"/>
                <a:gd name="connsiteY1" fmla="*/ 0 h 749209"/>
                <a:gd name="connsiteX2" fmla="*/ 1560853 w 1560853"/>
                <a:gd name="connsiteY2" fmla="*/ 749209 h 749209"/>
                <a:gd name="connsiteX3" fmla="*/ 0 w 1560853"/>
                <a:gd name="connsiteY3" fmla="*/ 749209 h 749209"/>
                <a:gd name="connsiteX4" fmla="*/ 0 w 1560853"/>
                <a:gd name="connsiteY4" fmla="*/ 0 h 749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853" h="749209">
                  <a:moveTo>
                    <a:pt x="0" y="0"/>
                  </a:moveTo>
                  <a:lnTo>
                    <a:pt x="1560853" y="0"/>
                  </a:lnTo>
                  <a:lnTo>
                    <a:pt x="1560853" y="749209"/>
                  </a:lnTo>
                  <a:lnTo>
                    <a:pt x="0" y="749209"/>
                  </a:lnTo>
                  <a:lnTo>
                    <a:pt x="0" y="0"/>
                  </a:lnTo>
                  <a:close/>
                </a:path>
              </a:pathLst>
            </a:custGeom>
            <a:noFill/>
            <a:ln>
              <a:noFill/>
            </a:ln>
            <a:sp3d/>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54178" tIns="165100" rIns="154178" bIns="165100" numCol="1" spcCol="1270" anchor="ctr" anchorCtr="0">
              <a:noAutofit/>
            </a:bodyPr>
            <a:lstStyle/>
            <a:p>
              <a:pPr marL="0" lvl="0" indent="0" algn="l" defTabSz="622300">
                <a:lnSpc>
                  <a:spcPct val="90000"/>
                </a:lnSpc>
                <a:spcBef>
                  <a:spcPct val="0"/>
                </a:spcBef>
                <a:spcAft>
                  <a:spcPct val="35000"/>
                </a:spcAft>
                <a:buNone/>
              </a:pPr>
              <a:r>
                <a:rPr lang="en-US" sz="1400" kern="1200"/>
                <a:t>01</a:t>
              </a:r>
            </a:p>
            <a:p>
              <a:pPr marL="0" lvl="0" indent="0" algn="l" defTabSz="622300">
                <a:lnSpc>
                  <a:spcPct val="90000"/>
                </a:lnSpc>
                <a:spcBef>
                  <a:spcPct val="0"/>
                </a:spcBef>
                <a:spcAft>
                  <a:spcPct val="35000"/>
                </a:spcAft>
                <a:buNone/>
              </a:pPr>
              <a:endParaRPr lang="en-GB" sz="1400" kern="1200"/>
            </a:p>
          </p:txBody>
        </p:sp>
        <p:sp>
          <p:nvSpPr>
            <p:cNvPr id="27" name="Free-form: Shape 26">
              <a:extLst>
                <a:ext uri="{FF2B5EF4-FFF2-40B4-BE49-F238E27FC236}">
                  <a16:creationId xmlns:a16="http://schemas.microsoft.com/office/drawing/2014/main" id="{556CF866-87FD-A1EE-D08B-7812F723B3AE}"/>
                </a:ext>
              </a:extLst>
            </p:cNvPr>
            <p:cNvSpPr/>
            <p:nvPr/>
          </p:nvSpPr>
          <p:spPr>
            <a:xfrm>
              <a:off x="2179603" y="2526765"/>
              <a:ext cx="1560853" cy="2426088"/>
            </a:xfrm>
            <a:custGeom>
              <a:avLst/>
              <a:gdLst>
                <a:gd name="connsiteX0" fmla="*/ 0 w 1560853"/>
                <a:gd name="connsiteY0" fmla="*/ 0 h 1873024"/>
                <a:gd name="connsiteX1" fmla="*/ 1560853 w 1560853"/>
                <a:gd name="connsiteY1" fmla="*/ 0 h 1873024"/>
                <a:gd name="connsiteX2" fmla="*/ 1560853 w 1560853"/>
                <a:gd name="connsiteY2" fmla="*/ 1873024 h 1873024"/>
                <a:gd name="connsiteX3" fmla="*/ 0 w 1560853"/>
                <a:gd name="connsiteY3" fmla="*/ 1873024 h 1873024"/>
                <a:gd name="connsiteX4" fmla="*/ 0 w 1560853"/>
                <a:gd name="connsiteY4" fmla="*/ 0 h 1873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853" h="1873024">
                  <a:moveTo>
                    <a:pt x="0" y="0"/>
                  </a:moveTo>
                  <a:lnTo>
                    <a:pt x="1560853" y="0"/>
                  </a:lnTo>
                  <a:lnTo>
                    <a:pt x="1560853" y="1873024"/>
                  </a:lnTo>
                  <a:lnTo>
                    <a:pt x="0" y="1873024"/>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4178" tIns="749210" rIns="154178" bIns="330200" numCol="1" spcCol="1270" anchor="t" anchorCtr="0">
              <a:noAutofit/>
            </a:bodyPr>
            <a:lstStyle/>
            <a:p>
              <a:pPr marL="0" lvl="0" indent="0" algn="l" defTabSz="488950" rtl="0">
                <a:lnSpc>
                  <a:spcPct val="90000"/>
                </a:lnSpc>
                <a:spcBef>
                  <a:spcPct val="0"/>
                </a:spcBef>
                <a:spcAft>
                  <a:spcPct val="35000"/>
                </a:spcAft>
                <a:buNone/>
              </a:pPr>
              <a:r>
                <a:rPr lang="en-GB" sz="1100" kern="1200" dirty="0"/>
                <a:t>2/3 of 7-14 year olds with serious behaviour problems have language impairment </a:t>
              </a:r>
              <a:endParaRPr lang="en-GB" sz="1100" kern="1200" dirty="0">
                <a:latin typeface="Calibri Light" panose="020F0302020204030204"/>
              </a:endParaRPr>
            </a:p>
          </p:txBody>
        </p:sp>
        <p:sp>
          <p:nvSpPr>
            <p:cNvPr id="28" name="Free-form: Shape 27">
              <a:extLst>
                <a:ext uri="{FF2B5EF4-FFF2-40B4-BE49-F238E27FC236}">
                  <a16:creationId xmlns:a16="http://schemas.microsoft.com/office/drawing/2014/main" id="{EC901318-6EFB-2666-D44E-2E478A89B3F5}"/>
                </a:ext>
              </a:extLst>
            </p:cNvPr>
            <p:cNvSpPr/>
            <p:nvPr/>
          </p:nvSpPr>
          <p:spPr>
            <a:xfrm>
              <a:off x="2179603" y="2526765"/>
              <a:ext cx="1560853" cy="749209"/>
            </a:xfrm>
            <a:custGeom>
              <a:avLst/>
              <a:gdLst>
                <a:gd name="connsiteX0" fmla="*/ 0 w 1560853"/>
                <a:gd name="connsiteY0" fmla="*/ 0 h 749209"/>
                <a:gd name="connsiteX1" fmla="*/ 1560853 w 1560853"/>
                <a:gd name="connsiteY1" fmla="*/ 0 h 749209"/>
                <a:gd name="connsiteX2" fmla="*/ 1560853 w 1560853"/>
                <a:gd name="connsiteY2" fmla="*/ 749209 h 749209"/>
                <a:gd name="connsiteX3" fmla="*/ 0 w 1560853"/>
                <a:gd name="connsiteY3" fmla="*/ 749209 h 749209"/>
                <a:gd name="connsiteX4" fmla="*/ 0 w 1560853"/>
                <a:gd name="connsiteY4" fmla="*/ 0 h 749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853" h="749209">
                  <a:moveTo>
                    <a:pt x="0" y="0"/>
                  </a:moveTo>
                  <a:lnTo>
                    <a:pt x="1560853" y="0"/>
                  </a:lnTo>
                  <a:lnTo>
                    <a:pt x="1560853" y="749209"/>
                  </a:lnTo>
                  <a:lnTo>
                    <a:pt x="0" y="749209"/>
                  </a:lnTo>
                  <a:lnTo>
                    <a:pt x="0" y="0"/>
                  </a:lnTo>
                  <a:close/>
                </a:path>
              </a:pathLst>
            </a:custGeom>
            <a:noFill/>
            <a:ln>
              <a:noFill/>
            </a:ln>
            <a:sp3d/>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154178" tIns="165100" rIns="154178" bIns="165100" numCol="1" spcCol="1270" anchor="ctr" anchorCtr="0">
              <a:noAutofit/>
            </a:bodyPr>
            <a:lstStyle/>
            <a:p>
              <a:pPr marL="0" lvl="0" indent="0" algn="l" defTabSz="622300">
                <a:lnSpc>
                  <a:spcPct val="90000"/>
                </a:lnSpc>
                <a:spcBef>
                  <a:spcPct val="0"/>
                </a:spcBef>
                <a:spcAft>
                  <a:spcPct val="35000"/>
                </a:spcAft>
                <a:buNone/>
              </a:pPr>
              <a:r>
                <a:rPr lang="en-US" sz="1400" kern="1200"/>
                <a:t>02</a:t>
              </a:r>
            </a:p>
            <a:p>
              <a:pPr marL="0" lvl="0" indent="0" algn="l" defTabSz="622300">
                <a:lnSpc>
                  <a:spcPct val="90000"/>
                </a:lnSpc>
                <a:spcBef>
                  <a:spcPct val="0"/>
                </a:spcBef>
                <a:spcAft>
                  <a:spcPct val="35000"/>
                </a:spcAft>
                <a:buNone/>
              </a:pPr>
              <a:endParaRPr lang="en-GB" sz="1400" kern="1200"/>
            </a:p>
          </p:txBody>
        </p:sp>
        <p:sp>
          <p:nvSpPr>
            <p:cNvPr id="29" name="Free-form: Shape 28">
              <a:extLst>
                <a:ext uri="{FF2B5EF4-FFF2-40B4-BE49-F238E27FC236}">
                  <a16:creationId xmlns:a16="http://schemas.microsoft.com/office/drawing/2014/main" id="{83100EF6-2751-AFC0-EEA0-A88A53BD0239}"/>
                </a:ext>
              </a:extLst>
            </p:cNvPr>
            <p:cNvSpPr/>
            <p:nvPr/>
          </p:nvSpPr>
          <p:spPr>
            <a:xfrm>
              <a:off x="3865325" y="2526764"/>
              <a:ext cx="1560853" cy="2426090"/>
            </a:xfrm>
            <a:custGeom>
              <a:avLst/>
              <a:gdLst>
                <a:gd name="connsiteX0" fmla="*/ 0 w 1560853"/>
                <a:gd name="connsiteY0" fmla="*/ 0 h 1873024"/>
                <a:gd name="connsiteX1" fmla="*/ 1560853 w 1560853"/>
                <a:gd name="connsiteY1" fmla="*/ 0 h 1873024"/>
                <a:gd name="connsiteX2" fmla="*/ 1560853 w 1560853"/>
                <a:gd name="connsiteY2" fmla="*/ 1873024 h 1873024"/>
                <a:gd name="connsiteX3" fmla="*/ 0 w 1560853"/>
                <a:gd name="connsiteY3" fmla="*/ 1873024 h 1873024"/>
                <a:gd name="connsiteX4" fmla="*/ 0 w 1560853"/>
                <a:gd name="connsiteY4" fmla="*/ 0 h 1873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853" h="1873024">
                  <a:moveTo>
                    <a:pt x="0" y="0"/>
                  </a:moveTo>
                  <a:lnTo>
                    <a:pt x="1560853" y="0"/>
                  </a:lnTo>
                  <a:lnTo>
                    <a:pt x="1560853" y="1873024"/>
                  </a:lnTo>
                  <a:lnTo>
                    <a:pt x="0" y="1873024"/>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54178" tIns="749210" rIns="154178" bIns="330200" numCol="1" spcCol="1270" anchor="t" anchorCtr="0">
              <a:noAutofit/>
            </a:bodyPr>
            <a:lstStyle/>
            <a:p>
              <a:pPr marL="0" lvl="0" indent="0" algn="l" defTabSz="488950" rtl="0">
                <a:lnSpc>
                  <a:spcPct val="90000"/>
                </a:lnSpc>
                <a:spcBef>
                  <a:spcPct val="0"/>
                </a:spcBef>
                <a:spcAft>
                  <a:spcPct val="35000"/>
                </a:spcAft>
                <a:buNone/>
              </a:pPr>
              <a:r>
                <a:rPr lang="en-GB" sz="1100" kern="1200" dirty="0"/>
                <a:t>40% of 7 to 14 year olds referred to child psychiatric services had a language impairment that had never been suspected</a:t>
              </a:r>
              <a:endParaRPr lang="en-GB" sz="1100" kern="1200" dirty="0">
                <a:latin typeface="Calibri Light" panose="020F0302020204030204"/>
              </a:endParaRPr>
            </a:p>
          </p:txBody>
        </p:sp>
        <p:sp>
          <p:nvSpPr>
            <p:cNvPr id="30" name="Free-form: Shape 29">
              <a:extLst>
                <a:ext uri="{FF2B5EF4-FFF2-40B4-BE49-F238E27FC236}">
                  <a16:creationId xmlns:a16="http://schemas.microsoft.com/office/drawing/2014/main" id="{68C0B76C-5907-2D6A-3F4E-F57E5EC7AB57}"/>
                </a:ext>
              </a:extLst>
            </p:cNvPr>
            <p:cNvSpPr/>
            <p:nvPr/>
          </p:nvSpPr>
          <p:spPr>
            <a:xfrm>
              <a:off x="3865325" y="2526765"/>
              <a:ext cx="1560853" cy="749209"/>
            </a:xfrm>
            <a:custGeom>
              <a:avLst/>
              <a:gdLst>
                <a:gd name="connsiteX0" fmla="*/ 0 w 1560853"/>
                <a:gd name="connsiteY0" fmla="*/ 0 h 749209"/>
                <a:gd name="connsiteX1" fmla="*/ 1560853 w 1560853"/>
                <a:gd name="connsiteY1" fmla="*/ 0 h 749209"/>
                <a:gd name="connsiteX2" fmla="*/ 1560853 w 1560853"/>
                <a:gd name="connsiteY2" fmla="*/ 749209 h 749209"/>
                <a:gd name="connsiteX3" fmla="*/ 0 w 1560853"/>
                <a:gd name="connsiteY3" fmla="*/ 749209 h 749209"/>
                <a:gd name="connsiteX4" fmla="*/ 0 w 1560853"/>
                <a:gd name="connsiteY4" fmla="*/ 0 h 749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853" h="749209">
                  <a:moveTo>
                    <a:pt x="0" y="0"/>
                  </a:moveTo>
                  <a:lnTo>
                    <a:pt x="1560853" y="0"/>
                  </a:lnTo>
                  <a:lnTo>
                    <a:pt x="1560853" y="749209"/>
                  </a:lnTo>
                  <a:lnTo>
                    <a:pt x="0" y="749209"/>
                  </a:lnTo>
                  <a:lnTo>
                    <a:pt x="0" y="0"/>
                  </a:lnTo>
                  <a:close/>
                </a:path>
              </a:pathLst>
            </a:custGeom>
            <a:noFill/>
            <a:ln>
              <a:noFill/>
            </a:ln>
            <a:sp3d/>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154178" tIns="165100" rIns="154178" bIns="165100" numCol="1" spcCol="1270" anchor="ctr" anchorCtr="0">
              <a:noAutofit/>
            </a:bodyPr>
            <a:lstStyle/>
            <a:p>
              <a:pPr marL="0" lvl="0" indent="0" algn="l" defTabSz="622300">
                <a:lnSpc>
                  <a:spcPct val="90000"/>
                </a:lnSpc>
                <a:spcBef>
                  <a:spcPct val="0"/>
                </a:spcBef>
                <a:spcAft>
                  <a:spcPct val="35000"/>
                </a:spcAft>
                <a:buNone/>
              </a:pPr>
              <a:r>
                <a:rPr lang="en-US" sz="1400" kern="1200"/>
                <a:t>03</a:t>
              </a:r>
            </a:p>
            <a:p>
              <a:pPr marL="0" lvl="0" indent="0" algn="l" defTabSz="622300">
                <a:lnSpc>
                  <a:spcPct val="90000"/>
                </a:lnSpc>
                <a:spcBef>
                  <a:spcPct val="0"/>
                </a:spcBef>
                <a:spcAft>
                  <a:spcPct val="35000"/>
                </a:spcAft>
                <a:buNone/>
              </a:pPr>
              <a:endParaRPr lang="en-GB" sz="1400" kern="1200"/>
            </a:p>
          </p:txBody>
        </p:sp>
        <p:sp>
          <p:nvSpPr>
            <p:cNvPr id="31" name="Free-form: Shape 30">
              <a:extLst>
                <a:ext uri="{FF2B5EF4-FFF2-40B4-BE49-F238E27FC236}">
                  <a16:creationId xmlns:a16="http://schemas.microsoft.com/office/drawing/2014/main" id="{445E05C0-EE1E-8C21-8523-FFD9CC3C6A42}"/>
                </a:ext>
              </a:extLst>
            </p:cNvPr>
            <p:cNvSpPr/>
            <p:nvPr/>
          </p:nvSpPr>
          <p:spPr>
            <a:xfrm>
              <a:off x="5551047" y="2536428"/>
              <a:ext cx="1560853" cy="2416425"/>
            </a:xfrm>
            <a:custGeom>
              <a:avLst/>
              <a:gdLst>
                <a:gd name="connsiteX0" fmla="*/ 0 w 1560853"/>
                <a:gd name="connsiteY0" fmla="*/ 0 h 2416426"/>
                <a:gd name="connsiteX1" fmla="*/ 1560853 w 1560853"/>
                <a:gd name="connsiteY1" fmla="*/ 0 h 2416426"/>
                <a:gd name="connsiteX2" fmla="*/ 1560853 w 1560853"/>
                <a:gd name="connsiteY2" fmla="*/ 2416426 h 2416426"/>
                <a:gd name="connsiteX3" fmla="*/ 0 w 1560853"/>
                <a:gd name="connsiteY3" fmla="*/ 2416426 h 2416426"/>
                <a:gd name="connsiteX4" fmla="*/ 0 w 1560853"/>
                <a:gd name="connsiteY4" fmla="*/ 0 h 2416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853" h="2416426">
                  <a:moveTo>
                    <a:pt x="0" y="0"/>
                  </a:moveTo>
                  <a:lnTo>
                    <a:pt x="1560853" y="0"/>
                  </a:lnTo>
                  <a:lnTo>
                    <a:pt x="1560853" y="2416426"/>
                  </a:lnTo>
                  <a:lnTo>
                    <a:pt x="0" y="2416426"/>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4178" tIns="966570" rIns="154178" bIns="330201" numCol="1" spcCol="1270" anchor="t" anchorCtr="0">
              <a:noAutofit/>
            </a:bodyPr>
            <a:lstStyle/>
            <a:p>
              <a:pPr marL="0" lvl="0" indent="0" algn="l" defTabSz="488950" rtl="0">
                <a:lnSpc>
                  <a:spcPct val="90000"/>
                </a:lnSpc>
                <a:spcBef>
                  <a:spcPct val="0"/>
                </a:spcBef>
                <a:spcAft>
                  <a:spcPct val="35000"/>
                </a:spcAft>
                <a:buNone/>
              </a:pPr>
              <a:r>
                <a:rPr lang="en-GB" sz="1100" kern="1200" dirty="0"/>
                <a:t>“..communication skills are the most important employability skills and a lack of them in a candidate is a deal breaker... for many employers”. </a:t>
              </a:r>
              <a:r>
                <a:rPr lang="en-GB" sz="1100" kern="1200" dirty="0">
                  <a:latin typeface="Calibri Light" panose="020F0302020204030204"/>
                </a:rPr>
                <a:t>(Skills for life report).</a:t>
              </a:r>
              <a:endParaRPr lang="en-GB" sz="1100" kern="1200" dirty="0"/>
            </a:p>
          </p:txBody>
        </p:sp>
        <p:sp>
          <p:nvSpPr>
            <p:cNvPr id="32" name="Free-form: Shape 31">
              <a:extLst>
                <a:ext uri="{FF2B5EF4-FFF2-40B4-BE49-F238E27FC236}">
                  <a16:creationId xmlns:a16="http://schemas.microsoft.com/office/drawing/2014/main" id="{0AB44FDA-105F-E048-2965-2E5C6D508094}"/>
                </a:ext>
              </a:extLst>
            </p:cNvPr>
            <p:cNvSpPr/>
            <p:nvPr/>
          </p:nvSpPr>
          <p:spPr>
            <a:xfrm>
              <a:off x="5551047" y="2526765"/>
              <a:ext cx="1560853" cy="749209"/>
            </a:xfrm>
            <a:custGeom>
              <a:avLst/>
              <a:gdLst>
                <a:gd name="connsiteX0" fmla="*/ 0 w 1560853"/>
                <a:gd name="connsiteY0" fmla="*/ 0 h 749209"/>
                <a:gd name="connsiteX1" fmla="*/ 1560853 w 1560853"/>
                <a:gd name="connsiteY1" fmla="*/ 0 h 749209"/>
                <a:gd name="connsiteX2" fmla="*/ 1560853 w 1560853"/>
                <a:gd name="connsiteY2" fmla="*/ 749209 h 749209"/>
                <a:gd name="connsiteX3" fmla="*/ 0 w 1560853"/>
                <a:gd name="connsiteY3" fmla="*/ 749209 h 749209"/>
                <a:gd name="connsiteX4" fmla="*/ 0 w 1560853"/>
                <a:gd name="connsiteY4" fmla="*/ 0 h 749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853" h="749209">
                  <a:moveTo>
                    <a:pt x="0" y="0"/>
                  </a:moveTo>
                  <a:lnTo>
                    <a:pt x="1560853" y="0"/>
                  </a:lnTo>
                  <a:lnTo>
                    <a:pt x="1560853" y="749209"/>
                  </a:lnTo>
                  <a:lnTo>
                    <a:pt x="0" y="749209"/>
                  </a:lnTo>
                  <a:lnTo>
                    <a:pt x="0" y="0"/>
                  </a:lnTo>
                  <a:close/>
                </a:path>
              </a:pathLst>
            </a:custGeom>
            <a:noFill/>
            <a:ln>
              <a:noFill/>
            </a:ln>
            <a:sp3d/>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154178" tIns="165100" rIns="154178" bIns="165100" numCol="1" spcCol="1270" anchor="ctr" anchorCtr="0">
              <a:noAutofit/>
            </a:bodyPr>
            <a:lstStyle/>
            <a:p>
              <a:pPr marL="0" lvl="0" indent="0" algn="l" defTabSz="622300">
                <a:lnSpc>
                  <a:spcPct val="90000"/>
                </a:lnSpc>
                <a:spcBef>
                  <a:spcPct val="0"/>
                </a:spcBef>
                <a:spcAft>
                  <a:spcPct val="35000"/>
                </a:spcAft>
                <a:buNone/>
              </a:pPr>
              <a:r>
                <a:rPr lang="en-US" sz="1400" kern="1200" dirty="0"/>
                <a:t>04</a:t>
              </a:r>
            </a:p>
            <a:p>
              <a:pPr marL="0" lvl="0" indent="0" algn="l" defTabSz="622300">
                <a:lnSpc>
                  <a:spcPct val="90000"/>
                </a:lnSpc>
                <a:spcBef>
                  <a:spcPct val="0"/>
                </a:spcBef>
                <a:spcAft>
                  <a:spcPct val="35000"/>
                </a:spcAft>
                <a:buNone/>
              </a:pPr>
              <a:endParaRPr lang="en-GB" sz="1400" kern="1200" dirty="0"/>
            </a:p>
          </p:txBody>
        </p:sp>
        <p:sp>
          <p:nvSpPr>
            <p:cNvPr id="33" name="Free-form: Shape 32">
              <a:extLst>
                <a:ext uri="{FF2B5EF4-FFF2-40B4-BE49-F238E27FC236}">
                  <a16:creationId xmlns:a16="http://schemas.microsoft.com/office/drawing/2014/main" id="{481C215C-3C87-C10E-5FA0-2E0FCC1D64C0}"/>
                </a:ext>
              </a:extLst>
            </p:cNvPr>
            <p:cNvSpPr/>
            <p:nvPr/>
          </p:nvSpPr>
          <p:spPr>
            <a:xfrm>
              <a:off x="7236769" y="2536429"/>
              <a:ext cx="1560853" cy="2406761"/>
            </a:xfrm>
            <a:custGeom>
              <a:avLst/>
              <a:gdLst>
                <a:gd name="connsiteX0" fmla="*/ 0 w 1560853"/>
                <a:gd name="connsiteY0" fmla="*/ 0 h 1853694"/>
                <a:gd name="connsiteX1" fmla="*/ 1560853 w 1560853"/>
                <a:gd name="connsiteY1" fmla="*/ 0 h 1853694"/>
                <a:gd name="connsiteX2" fmla="*/ 1560853 w 1560853"/>
                <a:gd name="connsiteY2" fmla="*/ 1853694 h 1853694"/>
                <a:gd name="connsiteX3" fmla="*/ 0 w 1560853"/>
                <a:gd name="connsiteY3" fmla="*/ 1853694 h 1853694"/>
                <a:gd name="connsiteX4" fmla="*/ 0 w 1560853"/>
                <a:gd name="connsiteY4" fmla="*/ 0 h 1853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853" h="1853694">
                  <a:moveTo>
                    <a:pt x="0" y="0"/>
                  </a:moveTo>
                  <a:lnTo>
                    <a:pt x="1560853" y="0"/>
                  </a:lnTo>
                  <a:lnTo>
                    <a:pt x="1560853" y="1853694"/>
                  </a:lnTo>
                  <a:lnTo>
                    <a:pt x="0" y="1853694"/>
                  </a:lnTo>
                  <a:lnTo>
                    <a:pt x="0" y="0"/>
                  </a:lnTo>
                  <a:close/>
                </a:path>
              </a:pathLst>
            </a:cu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54178" tIns="741478" rIns="154178" bIns="330200" numCol="1" spcCol="1270" anchor="t" anchorCtr="0">
              <a:noAutofit/>
            </a:bodyPr>
            <a:lstStyle/>
            <a:p>
              <a:pPr marL="0" lvl="0" indent="0" algn="l" defTabSz="488950" rtl="0">
                <a:lnSpc>
                  <a:spcPct val="90000"/>
                </a:lnSpc>
                <a:spcBef>
                  <a:spcPct val="0"/>
                </a:spcBef>
                <a:spcAft>
                  <a:spcPct val="35000"/>
                </a:spcAft>
                <a:buNone/>
              </a:pPr>
              <a:r>
                <a:rPr lang="en-US" sz="1100" kern="1200" dirty="0">
                  <a:latin typeface="Calibri Light" panose="020F0302020204030204"/>
                </a:rPr>
                <a:t>Young people with SLCN are more likey to be bullied and are more susceptible to grooming behaviours</a:t>
              </a:r>
            </a:p>
          </p:txBody>
        </p:sp>
        <p:sp>
          <p:nvSpPr>
            <p:cNvPr id="34" name="Free-form: Shape 33">
              <a:extLst>
                <a:ext uri="{FF2B5EF4-FFF2-40B4-BE49-F238E27FC236}">
                  <a16:creationId xmlns:a16="http://schemas.microsoft.com/office/drawing/2014/main" id="{414952D8-DAD1-E29E-4367-6653EA7EEC3D}"/>
                </a:ext>
              </a:extLst>
            </p:cNvPr>
            <p:cNvSpPr/>
            <p:nvPr/>
          </p:nvSpPr>
          <p:spPr>
            <a:xfrm>
              <a:off x="7236769" y="2526765"/>
              <a:ext cx="1560853" cy="749209"/>
            </a:xfrm>
            <a:custGeom>
              <a:avLst/>
              <a:gdLst>
                <a:gd name="connsiteX0" fmla="*/ 0 w 1560853"/>
                <a:gd name="connsiteY0" fmla="*/ 0 h 749209"/>
                <a:gd name="connsiteX1" fmla="*/ 1560853 w 1560853"/>
                <a:gd name="connsiteY1" fmla="*/ 0 h 749209"/>
                <a:gd name="connsiteX2" fmla="*/ 1560853 w 1560853"/>
                <a:gd name="connsiteY2" fmla="*/ 749209 h 749209"/>
                <a:gd name="connsiteX3" fmla="*/ 0 w 1560853"/>
                <a:gd name="connsiteY3" fmla="*/ 749209 h 749209"/>
                <a:gd name="connsiteX4" fmla="*/ 0 w 1560853"/>
                <a:gd name="connsiteY4" fmla="*/ 0 h 749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853" h="749209">
                  <a:moveTo>
                    <a:pt x="0" y="0"/>
                  </a:moveTo>
                  <a:lnTo>
                    <a:pt x="1560853" y="0"/>
                  </a:lnTo>
                  <a:lnTo>
                    <a:pt x="1560853" y="749209"/>
                  </a:lnTo>
                  <a:lnTo>
                    <a:pt x="0" y="749209"/>
                  </a:lnTo>
                  <a:lnTo>
                    <a:pt x="0" y="0"/>
                  </a:lnTo>
                  <a:close/>
                </a:path>
              </a:pathLst>
            </a:custGeom>
            <a:noFill/>
            <a:ln>
              <a:noFill/>
            </a:ln>
            <a:sp3d/>
          </p:spPr>
          <p:style>
            <a:lnRef idx="2">
              <a:scrgbClr r="0" g="0" b="0"/>
            </a:lnRef>
            <a:fillRef idx="1">
              <a:scrgbClr r="0" g="0" b="0"/>
            </a:fillRef>
            <a:effectRef idx="0">
              <a:schemeClr val="accent6">
                <a:hueOff val="0"/>
                <a:satOff val="0"/>
                <a:lumOff val="0"/>
                <a:alphaOff val="0"/>
              </a:schemeClr>
            </a:effectRef>
            <a:fontRef idx="minor">
              <a:schemeClr val="lt1"/>
            </a:fontRef>
          </p:style>
          <p:txBody>
            <a:bodyPr spcFirstLastPara="0" vert="horz" wrap="square" lIns="154178" tIns="165100" rIns="154178" bIns="165100" numCol="1" spcCol="1270" anchor="ctr" anchorCtr="0">
              <a:noAutofit/>
            </a:bodyPr>
            <a:lstStyle/>
            <a:p>
              <a:pPr marL="0" lvl="0" indent="0" algn="l" defTabSz="622300">
                <a:lnSpc>
                  <a:spcPct val="90000"/>
                </a:lnSpc>
                <a:spcBef>
                  <a:spcPct val="0"/>
                </a:spcBef>
                <a:spcAft>
                  <a:spcPct val="35000"/>
                </a:spcAft>
                <a:buNone/>
              </a:pPr>
              <a:r>
                <a:rPr lang="en-US" sz="1400" kern="1200"/>
                <a:t>05</a:t>
              </a:r>
            </a:p>
            <a:p>
              <a:pPr marL="0" lvl="0" indent="0" algn="l" defTabSz="622300">
                <a:lnSpc>
                  <a:spcPct val="90000"/>
                </a:lnSpc>
                <a:spcBef>
                  <a:spcPct val="0"/>
                </a:spcBef>
                <a:spcAft>
                  <a:spcPct val="35000"/>
                </a:spcAft>
                <a:buNone/>
              </a:pPr>
              <a:endParaRPr lang="en-GB" sz="1400" kern="1200"/>
            </a:p>
          </p:txBody>
        </p:sp>
      </p:grpSp>
      <p:sp>
        <p:nvSpPr>
          <p:cNvPr id="35" name="Content Placeholder 2">
            <a:extLst>
              <a:ext uri="{FF2B5EF4-FFF2-40B4-BE49-F238E27FC236}">
                <a16:creationId xmlns:a16="http://schemas.microsoft.com/office/drawing/2014/main" id="{1B15084A-F9ED-20D7-4FCC-00DA1C028DB0}"/>
              </a:ext>
            </a:extLst>
          </p:cNvPr>
          <p:cNvSpPr txBox="1">
            <a:spLocks/>
          </p:cNvSpPr>
          <p:nvPr/>
        </p:nvSpPr>
        <p:spPr>
          <a:xfrm>
            <a:off x="232105" y="4863947"/>
            <a:ext cx="8485733" cy="1994053"/>
          </a:xfrm>
          <a:prstGeom prst="rect">
            <a:avLst/>
          </a:prstGeom>
        </p:spPr>
        <p:txBody>
          <a:bodyPr vert="horz" lIns="68580" tIns="34290" rIns="68580" bIns="34290" rtlCol="0" anchor="t">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One study suggests that 81% of young people presenting with SEMH and or behavioural problems also have SLCN, and this is mostly unrecognised.</a:t>
            </a:r>
          </a:p>
          <a:p>
            <a:endPar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GB"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Hollo et al 2014</a:t>
            </a:r>
          </a:p>
        </p:txBody>
      </p:sp>
    </p:spTree>
    <p:extLst>
      <p:ext uri="{BB962C8B-B14F-4D97-AF65-F5344CB8AC3E}">
        <p14:creationId xmlns:p14="http://schemas.microsoft.com/office/powerpoint/2010/main" val="89265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76082-7950-955D-482E-2435D14445D3}"/>
            </a:ext>
          </a:extLst>
        </p:cNvPr>
        <p:cNvGrpSpPr/>
        <p:nvPr/>
      </p:nvGrpSpPr>
      <p:grpSpPr>
        <a:xfrm>
          <a:off x="0" y="0"/>
          <a:ext cx="0" cy="0"/>
          <a:chOff x="0" y="0"/>
          <a:chExt cx="0" cy="0"/>
        </a:xfrm>
      </p:grpSpPr>
      <p:pic>
        <p:nvPicPr>
          <p:cNvPr id="7" name="Picture 6" descr="Text slide background_v2.jpg">
            <a:extLst>
              <a:ext uri="{FF2B5EF4-FFF2-40B4-BE49-F238E27FC236}">
                <a16:creationId xmlns:a16="http://schemas.microsoft.com/office/drawing/2014/main" id="{552C693B-62A8-E18D-D657-DB62C1091F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1BEF87E4-3F98-0C7A-AB71-F3D9C083D491}"/>
              </a:ext>
            </a:extLst>
          </p:cNvPr>
          <p:cNvSpPr txBox="1">
            <a:spLocks/>
          </p:cNvSpPr>
          <p:nvPr/>
        </p:nvSpPr>
        <p:spPr>
          <a:xfrm>
            <a:off x="736918" y="571020"/>
            <a:ext cx="7658100" cy="907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rgbClr val="000000"/>
                </a:solidFill>
                <a:latin typeface="Open Sans"/>
                <a:ea typeface="ＭＳ Ｐゴシック"/>
                <a:cs typeface="Open Sans"/>
              </a:rPr>
              <a:t>Levels of support </a:t>
            </a:r>
            <a:endParaRPr lang="en-GB" b="1" dirty="0">
              <a:solidFill>
                <a:schemeClr val="bg1"/>
              </a:solidFill>
              <a:latin typeface="Open Sans"/>
              <a:ea typeface="ＭＳ Ｐゴシック" charset="0"/>
              <a:cs typeface="Open Sans"/>
            </a:endParaRPr>
          </a:p>
        </p:txBody>
      </p:sp>
      <p:pic>
        <p:nvPicPr>
          <p:cNvPr id="2" name="Picture 4" descr="Diagram&#10;&#10;Description automatically generated">
            <a:extLst>
              <a:ext uri="{FF2B5EF4-FFF2-40B4-BE49-F238E27FC236}">
                <a16:creationId xmlns:a16="http://schemas.microsoft.com/office/drawing/2014/main" id="{2B958F81-C9AC-FD6D-C89D-F226ED4B4D53}"/>
              </a:ext>
            </a:extLst>
          </p:cNvPr>
          <p:cNvPicPr>
            <a:picLocks noChangeAspect="1"/>
          </p:cNvPicPr>
          <p:nvPr/>
        </p:nvPicPr>
        <p:blipFill rotWithShape="1">
          <a:blip r:embed="rId4"/>
          <a:srcRect l="2618" r="2381" b="2"/>
          <a:stretch/>
        </p:blipFill>
        <p:spPr>
          <a:xfrm>
            <a:off x="391100" y="3450687"/>
            <a:ext cx="3999122" cy="2836293"/>
          </a:xfrm>
          <a:prstGeom prst="rect">
            <a:avLst/>
          </a:prstGeom>
        </p:spPr>
      </p:pic>
      <p:sp>
        <p:nvSpPr>
          <p:cNvPr id="4" name="TextBox 3">
            <a:extLst>
              <a:ext uri="{FF2B5EF4-FFF2-40B4-BE49-F238E27FC236}">
                <a16:creationId xmlns:a16="http://schemas.microsoft.com/office/drawing/2014/main" id="{FCA47FBB-91B3-40B4-99A5-5ACA7D24245D}"/>
              </a:ext>
            </a:extLst>
          </p:cNvPr>
          <p:cNvSpPr txBox="1"/>
          <p:nvPr/>
        </p:nvSpPr>
        <p:spPr>
          <a:xfrm>
            <a:off x="391100" y="3859140"/>
            <a:ext cx="6456779" cy="2656625"/>
          </a:xfrm>
          <a:prstGeom prst="rect">
            <a:avLst/>
          </a:prstGeom>
          <a:noFill/>
        </p:spPr>
        <p:txBody>
          <a:bodyPr wrap="square">
            <a:spAutoFit/>
          </a:bodyPr>
          <a:lstStyle/>
          <a:p>
            <a:pPr lvl="6" indent="-171450">
              <a:lnSpc>
                <a:spcPct val="90000"/>
              </a:lnSpc>
              <a:spcAft>
                <a:spcPts val="450"/>
              </a:spcAft>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Specialist support</a:t>
            </a:r>
          </a:p>
          <a:p>
            <a:pPr marL="2571750" lvl="6">
              <a:lnSpc>
                <a:spcPct val="90000"/>
              </a:lnSpc>
              <a:spcAft>
                <a:spcPts val="450"/>
              </a:spcAft>
            </a:pPr>
            <a:br>
              <a:rPr lang="en-US" sz="1600" dirty="0">
                <a:latin typeface="Open Sans" panose="020B0606030504020204" pitchFamily="34" charset="0"/>
                <a:ea typeface="Open Sans" panose="020B0606030504020204" pitchFamily="34" charset="0"/>
                <a:cs typeface="Open Sans" panose="020B0606030504020204" pitchFamily="34" charset="0"/>
              </a:rPr>
            </a:br>
            <a:endParaRPr lang="en-US" sz="1600" dirty="0">
              <a:latin typeface="Open Sans" panose="020B0606030504020204" pitchFamily="34" charset="0"/>
              <a:ea typeface="Open Sans" panose="020B0606030504020204" pitchFamily="34" charset="0"/>
              <a:cs typeface="Open Sans" panose="020B0606030504020204" pitchFamily="34" charset="0"/>
            </a:endParaRPr>
          </a:p>
          <a:p>
            <a:pPr lvl="7" indent="-171450">
              <a:lnSpc>
                <a:spcPct val="90000"/>
              </a:lnSpc>
              <a:spcAft>
                <a:spcPts val="450"/>
              </a:spcAft>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Targeted support</a:t>
            </a:r>
            <a:br>
              <a:rPr lang="en-US" sz="1600" dirty="0">
                <a:latin typeface="Open Sans" panose="020B0606030504020204" pitchFamily="34" charset="0"/>
                <a:ea typeface="Open Sans" panose="020B0606030504020204" pitchFamily="34" charset="0"/>
                <a:cs typeface="Open Sans" panose="020B0606030504020204" pitchFamily="34" charset="0"/>
              </a:rPr>
            </a:br>
            <a:br>
              <a:rPr lang="en-US" sz="1600" dirty="0">
                <a:latin typeface="Open Sans" panose="020B0606030504020204" pitchFamily="34" charset="0"/>
                <a:ea typeface="Open Sans" panose="020B0606030504020204" pitchFamily="34" charset="0"/>
                <a:cs typeface="Open Sans" panose="020B0606030504020204" pitchFamily="34" charset="0"/>
              </a:rPr>
            </a:br>
            <a:endParaRPr lang="en-US" sz="1600" dirty="0">
              <a:latin typeface="Open Sans" panose="020B0606030504020204" pitchFamily="34" charset="0"/>
              <a:ea typeface="Open Sans" panose="020B0606030504020204" pitchFamily="34" charset="0"/>
              <a:cs typeface="Open Sans" panose="020B0606030504020204" pitchFamily="34" charset="0"/>
            </a:endParaRPr>
          </a:p>
          <a:p>
            <a:pPr lvl="7" indent="-171450" algn="ctr">
              <a:lnSpc>
                <a:spcPct val="90000"/>
              </a:lnSpc>
              <a:spcAft>
                <a:spcPts val="450"/>
              </a:spcAft>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General strategies​</a:t>
            </a:r>
          </a:p>
          <a:p>
            <a:pPr marL="742950" lvl="2" algn="ctr">
              <a:lnSpc>
                <a:spcPct val="90000"/>
              </a:lnSpc>
              <a:spcAft>
                <a:spcPts val="450"/>
              </a:spcAft>
            </a:pPr>
            <a:br>
              <a:rPr lang="en-US" sz="1600" dirty="0">
                <a:latin typeface="Open Sans" panose="020B0606030504020204" pitchFamily="34" charset="0"/>
                <a:ea typeface="Open Sans" panose="020B0606030504020204" pitchFamily="34" charset="0"/>
                <a:cs typeface="Open Sans" panose="020B0606030504020204" pitchFamily="34" charset="0"/>
              </a:rPr>
            </a:br>
            <a:endParaRPr lang="en-US" sz="1600" dirty="0">
              <a:latin typeface="Open Sans" panose="020B0606030504020204" pitchFamily="34" charset="0"/>
              <a:ea typeface="Open Sans" panose="020B0606030504020204" pitchFamily="34" charset="0"/>
              <a:cs typeface="Open Sans" panose="020B0606030504020204" pitchFamily="34" charset="0"/>
            </a:endParaRPr>
          </a:p>
          <a:p>
            <a:pPr lvl="2" indent="-171450">
              <a:lnSpc>
                <a:spcPct val="90000"/>
              </a:lnSpc>
              <a:spcAft>
                <a:spcPts val="450"/>
              </a:spcAft>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Reasonable adjustments for young people with SLCN</a:t>
            </a:r>
            <a:r>
              <a:rPr lang="en-US" dirty="0"/>
              <a:t>​</a:t>
            </a:r>
            <a:endParaRPr lang="en-US" dirty="0">
              <a:cs typeface="Calibri"/>
            </a:endParaRPr>
          </a:p>
        </p:txBody>
      </p:sp>
      <p:pic>
        <p:nvPicPr>
          <p:cNvPr id="6" name="Picture 2" descr="A picture containing toy, vector graphics&#10;&#10;Description automatically generated">
            <a:extLst>
              <a:ext uri="{FF2B5EF4-FFF2-40B4-BE49-F238E27FC236}">
                <a16:creationId xmlns:a16="http://schemas.microsoft.com/office/drawing/2014/main" id="{50FBFEDB-73FE-0288-4D8F-8AD845AD03F5}"/>
              </a:ext>
            </a:extLst>
          </p:cNvPr>
          <p:cNvPicPr>
            <a:picLocks noChangeAspect="1"/>
          </p:cNvPicPr>
          <p:nvPr/>
        </p:nvPicPr>
        <p:blipFill>
          <a:blip r:embed="rId5"/>
          <a:stretch>
            <a:fillRect/>
          </a:stretch>
        </p:blipFill>
        <p:spPr>
          <a:xfrm>
            <a:off x="424852" y="1817237"/>
            <a:ext cx="1379261" cy="1385155"/>
          </a:xfrm>
          <a:prstGeom prst="rect">
            <a:avLst/>
          </a:prstGeom>
        </p:spPr>
      </p:pic>
      <p:grpSp>
        <p:nvGrpSpPr>
          <p:cNvPr id="11" name="Group 10">
            <a:extLst>
              <a:ext uri="{FF2B5EF4-FFF2-40B4-BE49-F238E27FC236}">
                <a16:creationId xmlns:a16="http://schemas.microsoft.com/office/drawing/2014/main" id="{1C5FD3F8-0440-9589-2C07-8CF4B946EF0E}"/>
              </a:ext>
            </a:extLst>
          </p:cNvPr>
          <p:cNvGrpSpPr/>
          <p:nvPr/>
        </p:nvGrpSpPr>
        <p:grpSpPr>
          <a:xfrm>
            <a:off x="2800377" y="2073405"/>
            <a:ext cx="2640520" cy="1173055"/>
            <a:chOff x="5561919" y="1674886"/>
            <a:chExt cx="3192962" cy="1385155"/>
          </a:xfrm>
        </p:grpSpPr>
        <p:pic>
          <p:nvPicPr>
            <p:cNvPr id="8" name="Picture 4" descr="A picture containing toy, clipart&#10;&#10;Description automatically generated">
              <a:extLst>
                <a:ext uri="{FF2B5EF4-FFF2-40B4-BE49-F238E27FC236}">
                  <a16:creationId xmlns:a16="http://schemas.microsoft.com/office/drawing/2014/main" id="{5446EB75-220B-4D0E-B265-A926DAF6E8AA}"/>
                </a:ext>
              </a:extLst>
            </p:cNvPr>
            <p:cNvPicPr>
              <a:picLocks noChangeAspect="1"/>
            </p:cNvPicPr>
            <p:nvPr/>
          </p:nvPicPr>
          <p:blipFill>
            <a:blip r:embed="rId6"/>
            <a:stretch>
              <a:fillRect/>
            </a:stretch>
          </p:blipFill>
          <p:spPr>
            <a:xfrm>
              <a:off x="5561919" y="1867035"/>
              <a:ext cx="850106" cy="1193006"/>
            </a:xfrm>
            <a:prstGeom prst="rect">
              <a:avLst/>
            </a:prstGeom>
          </p:spPr>
        </p:pic>
        <p:pic>
          <p:nvPicPr>
            <p:cNvPr id="9" name="Picture 5" descr="A picture containing text, clipart&#10;&#10;Description automatically generated">
              <a:extLst>
                <a:ext uri="{FF2B5EF4-FFF2-40B4-BE49-F238E27FC236}">
                  <a16:creationId xmlns:a16="http://schemas.microsoft.com/office/drawing/2014/main" id="{08338142-4E9D-889E-7D49-1E213BD754FC}"/>
                </a:ext>
              </a:extLst>
            </p:cNvPr>
            <p:cNvPicPr>
              <a:picLocks noChangeAspect="1"/>
            </p:cNvPicPr>
            <p:nvPr/>
          </p:nvPicPr>
          <p:blipFill>
            <a:blip r:embed="rId7"/>
            <a:stretch>
              <a:fillRect/>
            </a:stretch>
          </p:blipFill>
          <p:spPr>
            <a:xfrm>
              <a:off x="6597468" y="1827285"/>
              <a:ext cx="928688" cy="1171575"/>
            </a:xfrm>
            <a:prstGeom prst="rect">
              <a:avLst/>
            </a:prstGeom>
          </p:spPr>
        </p:pic>
        <p:pic>
          <p:nvPicPr>
            <p:cNvPr id="10" name="Picture 6" descr="A picture containing clipart&#10;&#10;Description automatically generated">
              <a:extLst>
                <a:ext uri="{FF2B5EF4-FFF2-40B4-BE49-F238E27FC236}">
                  <a16:creationId xmlns:a16="http://schemas.microsoft.com/office/drawing/2014/main" id="{36C426D5-B9C9-B973-C848-6259CA6EE37C}"/>
                </a:ext>
              </a:extLst>
            </p:cNvPr>
            <p:cNvPicPr>
              <a:picLocks noChangeAspect="1"/>
            </p:cNvPicPr>
            <p:nvPr/>
          </p:nvPicPr>
          <p:blipFill>
            <a:blip r:embed="rId8"/>
            <a:stretch>
              <a:fillRect/>
            </a:stretch>
          </p:blipFill>
          <p:spPr>
            <a:xfrm>
              <a:off x="7833337" y="1674886"/>
              <a:ext cx="921544" cy="1321594"/>
            </a:xfrm>
            <a:prstGeom prst="rect">
              <a:avLst/>
            </a:prstGeom>
          </p:spPr>
        </p:pic>
      </p:grpSp>
      <p:pic>
        <p:nvPicPr>
          <p:cNvPr id="12" name="Picture 10" descr="Text&#10;&#10;Description automatically generated">
            <a:extLst>
              <a:ext uri="{FF2B5EF4-FFF2-40B4-BE49-F238E27FC236}">
                <a16:creationId xmlns:a16="http://schemas.microsoft.com/office/drawing/2014/main" id="{055C9D4B-31D3-DF3F-2977-30A79EC3557D}"/>
              </a:ext>
            </a:extLst>
          </p:cNvPr>
          <p:cNvPicPr>
            <a:picLocks noChangeAspect="1"/>
          </p:cNvPicPr>
          <p:nvPr/>
        </p:nvPicPr>
        <p:blipFill>
          <a:blip r:embed="rId9"/>
          <a:stretch>
            <a:fillRect/>
          </a:stretch>
        </p:blipFill>
        <p:spPr>
          <a:xfrm>
            <a:off x="6872494" y="615227"/>
            <a:ext cx="1102452" cy="1561806"/>
          </a:xfrm>
          <a:prstGeom prst="rect">
            <a:avLst/>
          </a:prstGeom>
        </p:spPr>
      </p:pic>
      <p:grpSp>
        <p:nvGrpSpPr>
          <p:cNvPr id="15" name="Group 14">
            <a:extLst>
              <a:ext uri="{FF2B5EF4-FFF2-40B4-BE49-F238E27FC236}">
                <a16:creationId xmlns:a16="http://schemas.microsoft.com/office/drawing/2014/main" id="{1F828142-3637-F7CB-8C35-F611C1DE3FC0}"/>
              </a:ext>
            </a:extLst>
          </p:cNvPr>
          <p:cNvGrpSpPr/>
          <p:nvPr/>
        </p:nvGrpSpPr>
        <p:grpSpPr>
          <a:xfrm>
            <a:off x="6301619" y="3246460"/>
            <a:ext cx="2370090" cy="1113350"/>
            <a:chOff x="4512469" y="3954066"/>
            <a:chExt cx="2881313" cy="1378744"/>
          </a:xfrm>
        </p:grpSpPr>
        <p:pic>
          <p:nvPicPr>
            <p:cNvPr id="13" name="Picture 12" descr="A picture containing clipart&#10;&#10;Description automatically generated">
              <a:extLst>
                <a:ext uri="{FF2B5EF4-FFF2-40B4-BE49-F238E27FC236}">
                  <a16:creationId xmlns:a16="http://schemas.microsoft.com/office/drawing/2014/main" id="{6646B1B5-2BCE-D111-805F-E00AC3A43B04}"/>
                </a:ext>
              </a:extLst>
            </p:cNvPr>
            <p:cNvPicPr>
              <a:picLocks noChangeAspect="1"/>
            </p:cNvPicPr>
            <p:nvPr/>
          </p:nvPicPr>
          <p:blipFill>
            <a:blip r:embed="rId10"/>
            <a:stretch>
              <a:fillRect/>
            </a:stretch>
          </p:blipFill>
          <p:spPr>
            <a:xfrm>
              <a:off x="4512469" y="3954066"/>
              <a:ext cx="1143000" cy="1378744"/>
            </a:xfrm>
            <a:prstGeom prst="rect">
              <a:avLst/>
            </a:prstGeom>
          </p:spPr>
        </p:pic>
        <p:pic>
          <p:nvPicPr>
            <p:cNvPr id="14" name="Picture 13">
              <a:extLst>
                <a:ext uri="{FF2B5EF4-FFF2-40B4-BE49-F238E27FC236}">
                  <a16:creationId xmlns:a16="http://schemas.microsoft.com/office/drawing/2014/main" id="{5D1066E0-ECFD-B037-BBF6-07BC249E545A}"/>
                </a:ext>
              </a:extLst>
            </p:cNvPr>
            <p:cNvPicPr>
              <a:picLocks noChangeAspect="1"/>
            </p:cNvPicPr>
            <p:nvPr/>
          </p:nvPicPr>
          <p:blipFill>
            <a:blip r:embed="rId11"/>
            <a:stretch>
              <a:fillRect/>
            </a:stretch>
          </p:blipFill>
          <p:spPr>
            <a:xfrm>
              <a:off x="5750719" y="3954066"/>
              <a:ext cx="1643063" cy="1378744"/>
            </a:xfrm>
            <a:prstGeom prst="rect">
              <a:avLst/>
            </a:prstGeom>
          </p:spPr>
        </p:pic>
      </p:grpSp>
      <p:pic>
        <p:nvPicPr>
          <p:cNvPr id="16" name="Picture 8">
            <a:extLst>
              <a:ext uri="{FF2B5EF4-FFF2-40B4-BE49-F238E27FC236}">
                <a16:creationId xmlns:a16="http://schemas.microsoft.com/office/drawing/2014/main" id="{26714FA1-8435-A2CE-CE44-38CEF994EF5F}"/>
              </a:ext>
            </a:extLst>
          </p:cNvPr>
          <p:cNvPicPr>
            <a:picLocks noChangeAspect="1"/>
          </p:cNvPicPr>
          <p:nvPr/>
        </p:nvPicPr>
        <p:blipFill>
          <a:blip r:embed="rId12"/>
          <a:stretch>
            <a:fillRect/>
          </a:stretch>
        </p:blipFill>
        <p:spPr>
          <a:xfrm>
            <a:off x="312750" y="3119179"/>
            <a:ext cx="1593721" cy="353658"/>
          </a:xfrm>
          <a:prstGeom prst="rect">
            <a:avLst/>
          </a:prstGeom>
        </p:spPr>
      </p:pic>
      <p:pic>
        <p:nvPicPr>
          <p:cNvPr id="17" name="Picture 7" descr="A picture containing logo&#10;&#10;Description automatically generated">
            <a:extLst>
              <a:ext uri="{FF2B5EF4-FFF2-40B4-BE49-F238E27FC236}">
                <a16:creationId xmlns:a16="http://schemas.microsoft.com/office/drawing/2014/main" id="{8ED9A6A7-F41A-C984-46FD-0F2A578F6044}"/>
              </a:ext>
            </a:extLst>
          </p:cNvPr>
          <p:cNvPicPr>
            <a:picLocks noChangeAspect="1"/>
          </p:cNvPicPr>
          <p:nvPr/>
        </p:nvPicPr>
        <p:blipFill>
          <a:blip r:embed="rId13"/>
          <a:stretch>
            <a:fillRect/>
          </a:stretch>
        </p:blipFill>
        <p:spPr>
          <a:xfrm>
            <a:off x="2962923" y="1781316"/>
            <a:ext cx="2155676" cy="352702"/>
          </a:xfrm>
          <a:prstGeom prst="rect">
            <a:avLst/>
          </a:prstGeom>
        </p:spPr>
      </p:pic>
      <p:pic>
        <p:nvPicPr>
          <p:cNvPr id="18" name="Picture 14" descr="A picture containing text&#10;&#10;Description automatically generated">
            <a:extLst>
              <a:ext uri="{FF2B5EF4-FFF2-40B4-BE49-F238E27FC236}">
                <a16:creationId xmlns:a16="http://schemas.microsoft.com/office/drawing/2014/main" id="{B2DF1B32-87B2-F5C5-5B93-4F0E8685D865}"/>
              </a:ext>
            </a:extLst>
          </p:cNvPr>
          <p:cNvPicPr>
            <a:picLocks noChangeAspect="1"/>
          </p:cNvPicPr>
          <p:nvPr/>
        </p:nvPicPr>
        <p:blipFill>
          <a:blip r:embed="rId14"/>
          <a:stretch>
            <a:fillRect/>
          </a:stretch>
        </p:blipFill>
        <p:spPr>
          <a:xfrm>
            <a:off x="6236774" y="4315760"/>
            <a:ext cx="2525187" cy="553073"/>
          </a:xfrm>
          <a:prstGeom prst="rect">
            <a:avLst/>
          </a:prstGeom>
        </p:spPr>
      </p:pic>
      <p:pic>
        <p:nvPicPr>
          <p:cNvPr id="19" name="Picture 9" descr="A picture containing text&#10;&#10;Description automatically generated">
            <a:extLst>
              <a:ext uri="{FF2B5EF4-FFF2-40B4-BE49-F238E27FC236}">
                <a16:creationId xmlns:a16="http://schemas.microsoft.com/office/drawing/2014/main" id="{D92AC40E-5B2E-4532-7266-C357B281FF1B}"/>
              </a:ext>
            </a:extLst>
          </p:cNvPr>
          <p:cNvPicPr>
            <a:picLocks noChangeAspect="1"/>
          </p:cNvPicPr>
          <p:nvPr/>
        </p:nvPicPr>
        <p:blipFill>
          <a:blip r:embed="rId15"/>
          <a:stretch>
            <a:fillRect/>
          </a:stretch>
        </p:blipFill>
        <p:spPr>
          <a:xfrm>
            <a:off x="6626859" y="231464"/>
            <a:ext cx="1593722" cy="359074"/>
          </a:xfrm>
          <a:prstGeom prst="rect">
            <a:avLst/>
          </a:prstGeom>
        </p:spPr>
      </p:pic>
      <p:sp>
        <p:nvSpPr>
          <p:cNvPr id="20" name="Arrow: Right 19">
            <a:extLst>
              <a:ext uri="{FF2B5EF4-FFF2-40B4-BE49-F238E27FC236}">
                <a16:creationId xmlns:a16="http://schemas.microsoft.com/office/drawing/2014/main" id="{7AE68E37-3FF7-D446-9FDC-88CD81311573}"/>
              </a:ext>
            </a:extLst>
          </p:cNvPr>
          <p:cNvSpPr/>
          <p:nvPr/>
        </p:nvSpPr>
        <p:spPr>
          <a:xfrm>
            <a:off x="1906471" y="2555778"/>
            <a:ext cx="740548" cy="26509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1E49B43E-EA46-F3E1-A2D1-4F0DAC617A81}"/>
              </a:ext>
            </a:extLst>
          </p:cNvPr>
          <p:cNvSpPr/>
          <p:nvPr/>
        </p:nvSpPr>
        <p:spPr>
          <a:xfrm rot="5400000">
            <a:off x="7053446" y="2668793"/>
            <a:ext cx="740548" cy="26509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67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A3A84-98A1-E0E3-6833-FFA35093C208}"/>
            </a:ext>
          </a:extLst>
        </p:cNvPr>
        <p:cNvGrpSpPr/>
        <p:nvPr/>
      </p:nvGrpSpPr>
      <p:grpSpPr>
        <a:xfrm>
          <a:off x="0" y="0"/>
          <a:ext cx="0" cy="0"/>
          <a:chOff x="0" y="0"/>
          <a:chExt cx="0" cy="0"/>
        </a:xfrm>
      </p:grpSpPr>
      <p:pic>
        <p:nvPicPr>
          <p:cNvPr id="7" name="Picture 6" descr="Text slide background_v2.jpg">
            <a:extLst>
              <a:ext uri="{FF2B5EF4-FFF2-40B4-BE49-F238E27FC236}">
                <a16:creationId xmlns:a16="http://schemas.microsoft.com/office/drawing/2014/main" id="{4E8AC316-E677-910C-A268-0F3F9DCF80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476" y="866836"/>
            <a:ext cx="6858000" cy="5143500"/>
          </a:xfrm>
          <a:prstGeom prst="rect">
            <a:avLst/>
          </a:prstGeom>
        </p:spPr>
      </p:pic>
      <p:sp>
        <p:nvSpPr>
          <p:cNvPr id="205" name="Rectangle 204">
            <a:extLst>
              <a:ext uri="{FF2B5EF4-FFF2-40B4-BE49-F238E27FC236}">
                <a16:creationId xmlns:a16="http://schemas.microsoft.com/office/drawing/2014/main" id="{AD4E797B-9E42-3B7D-4A7E-EB244FF0BB03}"/>
              </a:ext>
            </a:extLst>
          </p:cNvPr>
          <p:cNvSpPr/>
          <p:nvPr/>
        </p:nvSpPr>
        <p:spPr>
          <a:xfrm>
            <a:off x="0" y="3714750"/>
            <a:ext cx="1604897" cy="11273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6" name="Rectangle 205">
            <a:extLst>
              <a:ext uri="{FF2B5EF4-FFF2-40B4-BE49-F238E27FC236}">
                <a16:creationId xmlns:a16="http://schemas.microsoft.com/office/drawing/2014/main" id="{21A7241B-314D-993D-2514-5A5BE021AFFA}"/>
              </a:ext>
            </a:extLst>
          </p:cNvPr>
          <p:cNvSpPr/>
          <p:nvPr/>
        </p:nvSpPr>
        <p:spPr>
          <a:xfrm>
            <a:off x="5558424" y="4873407"/>
            <a:ext cx="1604897" cy="11273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208" name="Picture 207" descr="Text slide background_v2.jpg">
            <a:extLst>
              <a:ext uri="{FF2B5EF4-FFF2-40B4-BE49-F238E27FC236}">
                <a16:creationId xmlns:a16="http://schemas.microsoft.com/office/drawing/2014/main" id="{709C0242-2F26-E760-370E-68174F5D71CB}"/>
              </a:ext>
            </a:extLst>
          </p:cNvPr>
          <p:cNvPicPr>
            <a:picLocks noChangeAspect="1"/>
          </p:cNvPicPr>
          <p:nvPr/>
        </p:nvPicPr>
        <p:blipFill>
          <a:blip r:embed="rId4"/>
          <a:stretch>
            <a:fillRect/>
          </a:stretch>
        </p:blipFill>
        <p:spPr>
          <a:xfrm>
            <a:off x="2222685" y="864394"/>
            <a:ext cx="6858000" cy="5143500"/>
          </a:xfrm>
          <a:prstGeom prst="rect">
            <a:avLst/>
          </a:prstGeom>
        </p:spPr>
      </p:pic>
      <p:grpSp>
        <p:nvGrpSpPr>
          <p:cNvPr id="54" name="Group 53">
            <a:extLst>
              <a:ext uri="{FF2B5EF4-FFF2-40B4-BE49-F238E27FC236}">
                <a16:creationId xmlns:a16="http://schemas.microsoft.com/office/drawing/2014/main" id="{B2EE0032-0D72-A68B-3CB5-E66086BD25BB}"/>
              </a:ext>
            </a:extLst>
          </p:cNvPr>
          <p:cNvGrpSpPr/>
          <p:nvPr/>
        </p:nvGrpSpPr>
        <p:grpSpPr>
          <a:xfrm>
            <a:off x="4272532" y="1066793"/>
            <a:ext cx="4056823" cy="4724414"/>
            <a:chOff x="6815943" y="713289"/>
            <a:chExt cx="3694356" cy="4727261"/>
          </a:xfrm>
        </p:grpSpPr>
        <p:pic>
          <p:nvPicPr>
            <p:cNvPr id="41" name="Picture 40" descr="A yellow cartoon face with blue eyes and a finger on chin&#10;&#10;AI-generated content may be incorrect.">
              <a:extLst>
                <a:ext uri="{FF2B5EF4-FFF2-40B4-BE49-F238E27FC236}">
                  <a16:creationId xmlns:a16="http://schemas.microsoft.com/office/drawing/2014/main" id="{8AD74D7F-3747-38CD-B73A-8CF7F1B83DC7}"/>
                </a:ext>
              </a:extLst>
            </p:cNvPr>
            <p:cNvPicPr>
              <a:picLocks noChangeAspect="1"/>
            </p:cNvPicPr>
            <p:nvPr/>
          </p:nvPicPr>
          <p:blipFill>
            <a:blip r:embed="rId5"/>
            <a:srcRect l="-439" r="6195" b="6481"/>
            <a:stretch>
              <a:fillRect/>
            </a:stretch>
          </p:blipFill>
          <p:spPr>
            <a:xfrm>
              <a:off x="7052153" y="713289"/>
              <a:ext cx="1109173" cy="1051826"/>
            </a:xfrm>
            <a:prstGeom prst="rect">
              <a:avLst/>
            </a:prstGeom>
          </p:spPr>
        </p:pic>
        <p:pic>
          <p:nvPicPr>
            <p:cNvPr id="43" name="Picture 42" descr="A blue and black button&#10;&#10;AI-generated content may be incorrect.">
              <a:extLst>
                <a:ext uri="{FF2B5EF4-FFF2-40B4-BE49-F238E27FC236}">
                  <a16:creationId xmlns:a16="http://schemas.microsoft.com/office/drawing/2014/main" id="{C4A749F2-C7FD-C1EE-5A2F-5480ED8DC187}"/>
                </a:ext>
              </a:extLst>
            </p:cNvPr>
            <p:cNvPicPr>
              <a:picLocks noChangeAspect="1"/>
            </p:cNvPicPr>
            <p:nvPr/>
          </p:nvPicPr>
          <p:blipFill>
            <a:blip r:embed="rId6"/>
            <a:stretch>
              <a:fillRect/>
            </a:stretch>
          </p:blipFill>
          <p:spPr>
            <a:xfrm>
              <a:off x="8361715" y="1082736"/>
              <a:ext cx="1470373" cy="1352420"/>
            </a:xfrm>
            <a:prstGeom prst="rect">
              <a:avLst/>
            </a:prstGeom>
          </p:spPr>
        </p:pic>
        <p:pic>
          <p:nvPicPr>
            <p:cNvPr id="45" name="Picture 44" descr="A purple circle with a black arrow&#10;&#10;AI-generated content may be incorrect.">
              <a:extLst>
                <a:ext uri="{FF2B5EF4-FFF2-40B4-BE49-F238E27FC236}">
                  <a16:creationId xmlns:a16="http://schemas.microsoft.com/office/drawing/2014/main" id="{2C712C4E-675E-BFB7-61B9-5DBC263074B8}"/>
                </a:ext>
              </a:extLst>
            </p:cNvPr>
            <p:cNvPicPr>
              <a:picLocks noChangeAspect="1"/>
            </p:cNvPicPr>
            <p:nvPr/>
          </p:nvPicPr>
          <p:blipFill>
            <a:blip r:embed="rId7"/>
            <a:stretch>
              <a:fillRect/>
            </a:stretch>
          </p:blipFill>
          <p:spPr>
            <a:xfrm>
              <a:off x="7198159" y="2435725"/>
              <a:ext cx="1530264" cy="1357900"/>
            </a:xfrm>
            <a:prstGeom prst="rect">
              <a:avLst/>
            </a:prstGeom>
          </p:spPr>
        </p:pic>
        <p:pic>
          <p:nvPicPr>
            <p:cNvPr id="47" name="Picture 46" descr="A close-up of a magnifying glass&#10;&#10;AI-generated content may be incorrect.">
              <a:extLst>
                <a:ext uri="{FF2B5EF4-FFF2-40B4-BE49-F238E27FC236}">
                  <a16:creationId xmlns:a16="http://schemas.microsoft.com/office/drawing/2014/main" id="{35CAE17C-5F2D-290F-1899-F634FFE710F8}"/>
                </a:ext>
              </a:extLst>
            </p:cNvPr>
            <p:cNvPicPr>
              <a:picLocks noChangeAspect="1"/>
            </p:cNvPicPr>
            <p:nvPr/>
          </p:nvPicPr>
          <p:blipFill>
            <a:blip r:embed="rId8"/>
            <a:stretch>
              <a:fillRect/>
            </a:stretch>
          </p:blipFill>
          <p:spPr>
            <a:xfrm>
              <a:off x="9148224" y="2550033"/>
              <a:ext cx="1362075" cy="1381125"/>
            </a:xfrm>
            <a:prstGeom prst="rect">
              <a:avLst/>
            </a:prstGeom>
          </p:spPr>
        </p:pic>
        <p:pic>
          <p:nvPicPr>
            <p:cNvPr id="49" name="Picture 48" descr="A purple book with black lines&#10;&#10;AI-generated content may be incorrect.">
              <a:extLst>
                <a:ext uri="{FF2B5EF4-FFF2-40B4-BE49-F238E27FC236}">
                  <a16:creationId xmlns:a16="http://schemas.microsoft.com/office/drawing/2014/main" id="{71631D88-F515-FF88-49E8-42025372BBB5}"/>
                </a:ext>
              </a:extLst>
            </p:cNvPr>
            <p:cNvPicPr>
              <a:picLocks noChangeAspect="1"/>
            </p:cNvPicPr>
            <p:nvPr/>
          </p:nvPicPr>
          <p:blipFill>
            <a:blip r:embed="rId9"/>
            <a:stretch>
              <a:fillRect/>
            </a:stretch>
          </p:blipFill>
          <p:spPr>
            <a:xfrm>
              <a:off x="6815943" y="4389668"/>
              <a:ext cx="1666354" cy="1050882"/>
            </a:xfrm>
            <a:prstGeom prst="rect">
              <a:avLst/>
            </a:prstGeom>
          </p:spPr>
        </p:pic>
        <p:pic>
          <p:nvPicPr>
            <p:cNvPr id="51" name="Picture 50" descr="A check mark in a circle&#10;&#10;AI-generated content may be incorrect.">
              <a:extLst>
                <a:ext uri="{FF2B5EF4-FFF2-40B4-BE49-F238E27FC236}">
                  <a16:creationId xmlns:a16="http://schemas.microsoft.com/office/drawing/2014/main" id="{F298CC22-4308-B3F3-1FA4-11A846FFF0EE}"/>
                </a:ext>
              </a:extLst>
            </p:cNvPr>
            <p:cNvPicPr>
              <a:picLocks noChangeAspect="1"/>
            </p:cNvPicPr>
            <p:nvPr/>
          </p:nvPicPr>
          <p:blipFill>
            <a:blip r:embed="rId10"/>
            <a:stretch>
              <a:fillRect/>
            </a:stretch>
          </p:blipFill>
          <p:spPr>
            <a:xfrm>
              <a:off x="8487400" y="3714132"/>
              <a:ext cx="1476375" cy="1238250"/>
            </a:xfrm>
            <a:prstGeom prst="rect">
              <a:avLst/>
            </a:prstGeom>
          </p:spPr>
        </p:pic>
      </p:grpSp>
      <p:sp>
        <p:nvSpPr>
          <p:cNvPr id="55" name="Flowchart: Delay 54">
            <a:extLst>
              <a:ext uri="{FF2B5EF4-FFF2-40B4-BE49-F238E27FC236}">
                <a16:creationId xmlns:a16="http://schemas.microsoft.com/office/drawing/2014/main" id="{7164DA5E-788A-368F-92C3-B99B2BAFC5D4}"/>
              </a:ext>
            </a:extLst>
          </p:cNvPr>
          <p:cNvSpPr/>
          <p:nvPr/>
        </p:nvSpPr>
        <p:spPr>
          <a:xfrm>
            <a:off x="-1904" y="865169"/>
            <a:ext cx="3878579" cy="5142725"/>
          </a:xfrm>
          <a:prstGeom prst="flowChartDelay">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350"/>
          </a:p>
        </p:txBody>
      </p:sp>
      <p:sp>
        <p:nvSpPr>
          <p:cNvPr id="53" name="Title 1">
            <a:extLst>
              <a:ext uri="{FF2B5EF4-FFF2-40B4-BE49-F238E27FC236}">
                <a16:creationId xmlns:a16="http://schemas.microsoft.com/office/drawing/2014/main" id="{BDD037B1-B10B-E6CF-9447-AE9FC12BA189}"/>
              </a:ext>
            </a:extLst>
          </p:cNvPr>
          <p:cNvSpPr txBox="1">
            <a:spLocks/>
          </p:cNvSpPr>
          <p:nvPr/>
        </p:nvSpPr>
        <p:spPr>
          <a:xfrm>
            <a:off x="208902" y="3022210"/>
            <a:ext cx="3445842" cy="1408702"/>
          </a:xfrm>
          <a:prstGeom prst="rect">
            <a:avLst/>
          </a:prstGeom>
        </p:spPr>
        <p:txBody>
          <a:bodyPr vert="horz" lIns="68580" tIns="34290" rIns="68580" bIns="34290" rtlCol="0" anchor="b">
            <a:noAutofit/>
          </a:bodyPr>
          <a:lstStyle>
            <a:lvl1pPr algn="l" defTabSz="914400" rtl="0" eaLnBrk="1" latinLnBrk="0" hangingPunct="1">
              <a:lnSpc>
                <a:spcPct val="100000"/>
              </a:lnSpc>
              <a:spcBef>
                <a:spcPct val="0"/>
              </a:spcBef>
              <a:buNone/>
              <a:defRPr sz="9600" kern="1200">
                <a:solidFill>
                  <a:schemeClr val="tx1"/>
                </a:solidFill>
                <a:latin typeface="+mj-lt"/>
                <a:ea typeface="+mj-ea"/>
                <a:cs typeface="+mj-cs"/>
              </a:defRPr>
            </a:lvl1pPr>
          </a:lstStyle>
          <a:p>
            <a:r>
              <a:rPr lang="en-US" sz="4800" b="1" dirty="0">
                <a:solidFill>
                  <a:schemeClr val="bg1"/>
                </a:solidFill>
              </a:rPr>
              <a:t>intervention Overview</a:t>
            </a:r>
            <a:endParaRPr lang="en-US" sz="4800" dirty="0">
              <a:solidFill>
                <a:schemeClr val="bg1"/>
              </a:solidFill>
            </a:endParaRPr>
          </a:p>
        </p:txBody>
      </p:sp>
    </p:spTree>
    <p:extLst>
      <p:ext uri="{BB962C8B-B14F-4D97-AF65-F5344CB8AC3E}">
        <p14:creationId xmlns:p14="http://schemas.microsoft.com/office/powerpoint/2010/main" val="266720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3"/>
                                        </p:tgtEl>
                                        <p:attrNameLst>
                                          <p:attrName>style.visibility</p:attrName>
                                        </p:attrNameLst>
                                      </p:cBhvr>
                                      <p:to>
                                        <p:strVal val="visible"/>
                                      </p:to>
                                    </p:set>
                                    <p:animEffect transition="in" filter="fade">
                                      <p:cBhvr>
                                        <p:cTn id="7" dur="7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F66E5-90B0-2237-D84A-8536DE97D917}"/>
            </a:ext>
          </a:extLst>
        </p:cNvPr>
        <p:cNvGrpSpPr/>
        <p:nvPr/>
      </p:nvGrpSpPr>
      <p:grpSpPr>
        <a:xfrm>
          <a:off x="0" y="0"/>
          <a:ext cx="0" cy="0"/>
          <a:chOff x="0" y="0"/>
          <a:chExt cx="0" cy="0"/>
        </a:xfrm>
      </p:grpSpPr>
      <p:pic>
        <p:nvPicPr>
          <p:cNvPr id="7" name="Picture 6" descr="Text slide background_v2.jpg">
            <a:extLst>
              <a:ext uri="{FF2B5EF4-FFF2-40B4-BE49-F238E27FC236}">
                <a16:creationId xmlns:a16="http://schemas.microsoft.com/office/drawing/2014/main" id="{288C7BCD-688C-84E9-1A9B-AD8E04C0E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 y="12781"/>
            <a:ext cx="9144000" cy="6858000"/>
          </a:xfrm>
          <a:prstGeom prst="rect">
            <a:avLst/>
          </a:prstGeom>
        </p:spPr>
      </p:pic>
      <p:sp>
        <p:nvSpPr>
          <p:cNvPr id="5" name="Title 1">
            <a:extLst>
              <a:ext uri="{FF2B5EF4-FFF2-40B4-BE49-F238E27FC236}">
                <a16:creationId xmlns:a16="http://schemas.microsoft.com/office/drawing/2014/main" id="{8912E4DF-B682-96C1-D90F-A365BAF499AB}"/>
              </a:ext>
            </a:extLst>
          </p:cNvPr>
          <p:cNvSpPr txBox="1">
            <a:spLocks/>
          </p:cNvSpPr>
          <p:nvPr/>
        </p:nvSpPr>
        <p:spPr>
          <a:xfrm>
            <a:off x="736918" y="372921"/>
            <a:ext cx="7658100" cy="907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rgbClr val="000000"/>
                </a:solidFill>
                <a:latin typeface="Open Sans"/>
                <a:ea typeface="ＭＳ Ｐゴシック"/>
                <a:cs typeface="Open Sans"/>
              </a:rPr>
              <a:t>How will the project work?</a:t>
            </a:r>
            <a:endParaRPr lang="en-GB" sz="2800" b="1" dirty="0">
              <a:solidFill>
                <a:schemeClr val="bg1"/>
              </a:solidFill>
              <a:latin typeface="Open Sans"/>
              <a:ea typeface="ＭＳ Ｐゴシック" charset="0"/>
              <a:cs typeface="Open Sans"/>
            </a:endParaRPr>
          </a:p>
        </p:txBody>
      </p:sp>
      <p:graphicFrame>
        <p:nvGraphicFramePr>
          <p:cNvPr id="2" name="Content Placeholder 2">
            <a:extLst>
              <a:ext uri="{FF2B5EF4-FFF2-40B4-BE49-F238E27FC236}">
                <a16:creationId xmlns:a16="http://schemas.microsoft.com/office/drawing/2014/main" id="{9F9A6F36-2799-BEE2-34B8-2BD5E8FD1AD1}"/>
              </a:ext>
            </a:extLst>
          </p:cNvPr>
          <p:cNvGraphicFramePr>
            <a:graphicFrameLocks/>
          </p:cNvGraphicFramePr>
          <p:nvPr>
            <p:extLst>
              <p:ext uri="{D42A27DB-BD31-4B8C-83A1-F6EECF244321}">
                <p14:modId xmlns:p14="http://schemas.microsoft.com/office/powerpoint/2010/main" val="3868056717"/>
              </p:ext>
            </p:extLst>
          </p:nvPr>
        </p:nvGraphicFramePr>
        <p:xfrm>
          <a:off x="609391" y="2175630"/>
          <a:ext cx="8039903" cy="43094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Group 8">
            <a:extLst>
              <a:ext uri="{FF2B5EF4-FFF2-40B4-BE49-F238E27FC236}">
                <a16:creationId xmlns:a16="http://schemas.microsoft.com/office/drawing/2014/main" id="{8569FAB8-AF22-F566-71C8-EB857F104804}"/>
              </a:ext>
            </a:extLst>
          </p:cNvPr>
          <p:cNvGrpSpPr/>
          <p:nvPr/>
        </p:nvGrpSpPr>
        <p:grpSpPr>
          <a:xfrm>
            <a:off x="1399290" y="1478533"/>
            <a:ext cx="6460104" cy="565848"/>
            <a:chOff x="0" y="0"/>
            <a:chExt cx="6460104" cy="565848"/>
          </a:xfrm>
        </p:grpSpPr>
        <p:sp>
          <p:nvSpPr>
            <p:cNvPr id="10" name="Rectangle: Rounded Corners 9">
              <a:extLst>
                <a:ext uri="{FF2B5EF4-FFF2-40B4-BE49-F238E27FC236}">
                  <a16:creationId xmlns:a16="http://schemas.microsoft.com/office/drawing/2014/main" id="{D8CCFAA6-25DF-B929-B0E3-DD7A643573B1}"/>
                </a:ext>
              </a:extLst>
            </p:cNvPr>
            <p:cNvSpPr/>
            <p:nvPr/>
          </p:nvSpPr>
          <p:spPr>
            <a:xfrm>
              <a:off x="0" y="0"/>
              <a:ext cx="6460104" cy="565848"/>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GB"/>
            </a:p>
          </p:txBody>
        </p:sp>
        <p:sp>
          <p:nvSpPr>
            <p:cNvPr id="11" name="Rectangle: Rounded Corners 4">
              <a:extLst>
                <a:ext uri="{FF2B5EF4-FFF2-40B4-BE49-F238E27FC236}">
                  <a16:creationId xmlns:a16="http://schemas.microsoft.com/office/drawing/2014/main" id="{757EB287-4FBD-A2F3-36FC-4FBA875D929B}"/>
                </a:ext>
              </a:extLst>
            </p:cNvPr>
            <p:cNvSpPr txBox="1"/>
            <p:nvPr/>
          </p:nvSpPr>
          <p:spPr>
            <a:xfrm>
              <a:off x="27622" y="27622"/>
              <a:ext cx="6404860" cy="510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Inclusion Caseworkers will deliver whole school training to all staff.</a:t>
              </a:r>
            </a:p>
          </p:txBody>
        </p:sp>
      </p:grpSp>
    </p:spTree>
    <p:extLst>
      <p:ext uri="{BB962C8B-B14F-4D97-AF65-F5344CB8AC3E}">
        <p14:creationId xmlns:p14="http://schemas.microsoft.com/office/powerpoint/2010/main" val="156962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11d7dfa7-68bf-4d7b-85e3-cfc91e21ee89" xsi:nil="true"/>
    <lcf76f155ced4ddcb4097134ff3c332f xmlns="11d7dfa7-68bf-4d7b-85e3-cfc91e21ee89">
      <Terms xmlns="http://schemas.microsoft.com/office/infopath/2007/PartnerControls"/>
    </lcf76f155ced4ddcb4097134ff3c332f>
    <TaxCatchAll xmlns="72917732-a0b1-4e85-b943-6cbb0711772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423F7790C75FE4B8A68B2E51078F498" ma:contentTypeVersion="18" ma:contentTypeDescription="Create a new document." ma:contentTypeScope="" ma:versionID="249cc58a8cdbea99b572e723b3cdd332">
  <xsd:schema xmlns:xsd="http://www.w3.org/2001/XMLSchema" xmlns:xs="http://www.w3.org/2001/XMLSchema" xmlns:p="http://schemas.microsoft.com/office/2006/metadata/properties" xmlns:ns2="11d7dfa7-68bf-4d7b-85e3-cfc91e21ee89" xmlns:ns3="72917732-a0b1-4e85-b943-6cbb0711772b" targetNamespace="http://schemas.microsoft.com/office/2006/metadata/properties" ma:root="true" ma:fieldsID="25d5473b9991e6bc3c66f446f79e48e2" ns2:_="" ns3:_="">
    <xsd:import namespace="11d7dfa7-68bf-4d7b-85e3-cfc91e21ee89"/>
    <xsd:import namespace="72917732-a0b1-4e85-b943-6cbb0711772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_Flow_SignoffStatu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d7dfa7-68bf-4d7b-85e3-cfc91e21ee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Flow_SignoffStatus" ma:index="19" nillable="true" ma:displayName="Sign-off status" ma:internalName="Sign_x002d_off_x0020_status">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cb4337f-889a-49cc-a650-7850101ac6d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2917732-a0b1-4e85-b943-6cbb0711772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302d3621-a9f7-4292-86c3-10ac1677cb29}" ma:internalName="TaxCatchAll" ma:showField="CatchAllData" ma:web="72917732-a0b1-4e85-b943-6cbb071177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92C59C-AAA1-4C57-A2B9-092A0F45055A}">
  <ds:schemaRefs>
    <ds:schemaRef ds:uri="11d7dfa7-68bf-4d7b-85e3-cfc91e21ee89"/>
    <ds:schemaRef ds:uri="72917732-a0b1-4e85-b943-6cbb0711772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4F9F33D-3347-4010-8DA2-87C1F024A99D}">
  <ds:schemaRefs>
    <ds:schemaRef ds:uri="http://schemas.microsoft.com/sharepoint/v3/contenttype/forms"/>
  </ds:schemaRefs>
</ds:datastoreItem>
</file>

<file path=customXml/itemProps3.xml><?xml version="1.0" encoding="utf-8"?>
<ds:datastoreItem xmlns:ds="http://schemas.openxmlformats.org/officeDocument/2006/customXml" ds:itemID="{4F20F429-EDEA-4ADD-8CD0-2E01E84077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d7dfa7-68bf-4d7b-85e3-cfc91e21ee89"/>
    <ds:schemaRef ds:uri="72917732-a0b1-4e85-b943-6cbb071177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2625</TotalTime>
  <Words>1982</Words>
  <Application>Microsoft Office PowerPoint</Application>
  <PresentationFormat>On-screen Show (4:3)</PresentationFormat>
  <Paragraphs>172</Paragraphs>
  <Slides>17</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Aptos</vt:lpstr>
      <vt:lpstr>Arial</vt:lpstr>
      <vt:lpstr>Arial,Sans-Serif</vt:lpstr>
      <vt:lpstr>Avenir Next LT Pro</vt:lpstr>
      <vt:lpstr>Calibri</vt:lpstr>
      <vt:lpstr>Calibri Light</vt:lpstr>
      <vt:lpstr>Open Sans</vt:lpstr>
      <vt:lpstr>Segoe UI</vt:lpstr>
      <vt:lpstr>The Serif Hand Black</vt:lpstr>
      <vt:lpstr>Office Theme</vt:lpstr>
      <vt:lpstr>Inclusion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Impact </vt:lpstr>
      <vt:lpstr>Wave 1 - Facts</vt:lpstr>
      <vt:lpstr>Wave 1 - Feedback</vt:lpstr>
      <vt:lpstr>What’s Next?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Neil2</dc:creator>
  <cp:lastModifiedBy>Claire Green</cp:lastModifiedBy>
  <cp:revision>88</cp:revision>
  <dcterms:created xsi:type="dcterms:W3CDTF">2020-10-29T15:13:27Z</dcterms:created>
  <dcterms:modified xsi:type="dcterms:W3CDTF">2025-11-16T17:46:53Z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0x0101007423F7790C75FE4B8A68B2E51078F498</vt:lpwstr>
  </property>
  <property fmtid="{D5CDD505-2E9C-101B-9397-08002B2CF9AE}" pid="3" name="MediaServiceImageTags">
    <vt:lpwstr/>
  </property>
</Properties>
</file>