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Canva Sans Bold" panose="020B0604020202020204" charset="0"/>
      <p:regular r:id="rId22"/>
    </p:embeddedFont>
    <p:embeddedFont>
      <p:font typeface="Open Sans 1 Bold" panose="020B0604020202020204" charset="0"/>
      <p:regular r:id="rId23"/>
    </p:embeddedFont>
    <p:embeddedFont>
      <p:font typeface="Open Sans 2 Bold"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23.04.2025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GLOUCESTER</a:t>
            </a:r>
          </a:p>
          <a:p>
            <a:r>
              <a:rPr lang="en-US"/>
              <a:t>WORCESTER</a:t>
            </a:r>
          </a:p>
          <a:p>
            <a:r>
              <a:rPr lang="en-US"/>
              <a:t>CHELTENHAM</a:t>
            </a:r>
          </a:p>
          <a:p>
            <a:r>
              <a:rPr lang="en-US"/>
              <a:t>DROITWICH</a:t>
            </a:r>
          </a:p>
          <a:p>
            <a:r>
              <a:rPr lang="en-US"/>
              <a:t>READING</a:t>
            </a:r>
          </a:p>
          <a:p>
            <a:r>
              <a:rPr lang="en-US"/>
              <a:t>WOKINGHAM</a:t>
            </a:r>
          </a:p>
          <a:p>
            <a:r>
              <a:rPr lang="en-US"/>
              <a:t>WEST BERKSHIRE</a:t>
            </a:r>
          </a:p>
          <a:p>
            <a:r>
              <a:rPr lang="en-US"/>
              <a:t>SOUTHAMPTON</a:t>
            </a:r>
          </a:p>
          <a:p>
            <a:r>
              <a:rPr lang="en-US"/>
              <a:t>BOURNEMOUTH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Dingley’s Promise Provision Audit</a:t>
            </a:r>
          </a:p>
          <a:p>
            <a:endParaRPr lang="en-US"/>
          </a:p>
          <a:p>
            <a:r>
              <a:rPr lang="en-US"/>
              <a:t>Department for Education – Curriculum Planning</a:t>
            </a:r>
          </a:p>
          <a:p>
            <a:endParaRPr lang="en-US"/>
          </a:p>
          <a:p>
            <a:endParaRPr lang="en-US"/>
          </a:p>
          <a:p>
            <a:r>
              <a:rPr lang="en-US"/>
              <a:t>Leuven Scale of Wellbeing</a:t>
            </a:r>
          </a:p>
          <a:p>
            <a:endParaRPr lang="en-US"/>
          </a:p>
          <a:p>
            <a:r>
              <a:rPr lang="en-US"/>
              <a:t>Leuven Scale of Involvement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four assessment tools centred around the four broad areas of need</a:t>
            </a:r>
          </a:p>
          <a:p>
            <a:endParaRPr lang="en-US"/>
          </a:p>
          <a:p>
            <a:r>
              <a:rPr lang="en-US"/>
              <a:t>examples of how to use the assessment tools in practice</a:t>
            </a:r>
          </a:p>
          <a:p>
            <a:r>
              <a:rPr lang="en-US"/>
              <a:t>a one page profile to capture the voice of the child</a:t>
            </a:r>
          </a:p>
          <a:p>
            <a:endParaRPr lang="en-US"/>
          </a:p>
          <a:p>
            <a:r>
              <a:rPr lang="en-US"/>
              <a:t>SMART targets sheet to set short-term targets</a:t>
            </a:r>
          </a:p>
          <a:p>
            <a:endParaRPr lang="en-US"/>
          </a:p>
          <a:p>
            <a:r>
              <a:rPr lang="en-US"/>
              <a:t>support and achievement play plans (SAPPs) to capture a child’s long-term goals and needs</a:t>
            </a:r>
          </a:p>
          <a:p>
            <a:endParaRPr lang="en-US"/>
          </a:p>
          <a:p>
            <a:r>
              <a:rPr lang="en-US"/>
              <a:t>The assessment tools</a:t>
            </a:r>
          </a:p>
          <a:p>
            <a:r>
              <a:rPr lang="en-US"/>
              <a:t>There are four assessment tools, that reflect the four broad areas of need, with a focus on the core skills children with SEND may gain in each area. You can use them at any stage of supporting a child, and they are designed to be used individually or together based on the needs of a child.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early years inclusion focused training explores three key principles that underpin effective inclusive practice:</a:t>
            </a:r>
          </a:p>
          <a:p>
            <a:endParaRPr lang="en-US"/>
          </a:p>
          <a:p>
            <a:r>
              <a:rPr lang="en-US"/>
              <a:t>Principle 1: The environment enables learning for all children with SEND</a:t>
            </a:r>
          </a:p>
          <a:p>
            <a:endParaRPr lang="en-US"/>
          </a:p>
          <a:p>
            <a:r>
              <a:rPr lang="en-US"/>
              <a:t>Principle 2: Different developmental levels and different learning styles are always considered in early childhood development</a:t>
            </a:r>
          </a:p>
          <a:p>
            <a:endParaRPr lang="en-US"/>
          </a:p>
          <a:p>
            <a:r>
              <a:rPr lang="en-US"/>
              <a:t>Principle 3: The staff team works together to offer all children opportunities for both independent and individualised/supported learning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training considers different influences on behaviour and thinks about how we can change what we do and the support that we give in order to limit the occasions that a child resorts to the fight/flight/freeze/flop response to situations in our setting. </a:t>
            </a:r>
          </a:p>
          <a:p>
            <a:endParaRPr lang="en-US"/>
          </a:p>
          <a:p>
            <a:r>
              <a:rPr lang="en-US"/>
              <a:t>With a focus on inclusion, we want to consider how we can prevent a child’s behaviour becoming a reason for them to not be able to access the setting or the full learning experience that you can provide there; i.e. how we can prevent their impairment from becoming a disability.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training explores significant transitions for children with Special Educational Needs and Disabilities (SEND), with particular focus on those children who are moving from an Early Years setting to school.</a:t>
            </a:r>
          </a:p>
          <a:p>
            <a:endParaRPr lang="en-US"/>
          </a:p>
          <a:p>
            <a:r>
              <a:rPr lang="en-US"/>
              <a:t> It considers how all effective long term transitions involve a period of preparation, followed by the actual move or change, and then a process of adjustment and acceptance, and explores strategies for good transitions.</a:t>
            </a:r>
          </a:p>
          <a:p>
            <a:endParaRPr lang="en-US"/>
          </a:p>
          <a:p>
            <a:r>
              <a:rPr lang="en-US"/>
              <a:t> It also considers the development profile of children with SEND, the dynamics of their family unit, and the strengths and challenges for settings so that you will better understand individual support needs and can use this knowledge to personalise transition.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training explores the conversations that you sometimes need to have if a child is not making the progress in their learning or behaviour that you would expect. </a:t>
            </a:r>
          </a:p>
          <a:p>
            <a:endParaRPr lang="en-US"/>
          </a:p>
          <a:p>
            <a:r>
              <a:rPr lang="en-US"/>
              <a:t>First, we will look at your own communication and interaction skills. Are you a good listener and how do you show that to the parent you are talking to? How do you know if they are listening to you in turn and what can you do to remove barriers to their understanding and acceptance?</a:t>
            </a:r>
          </a:p>
          <a:p>
            <a:endParaRPr lang="en-US"/>
          </a:p>
          <a:p>
            <a:r>
              <a:rPr lang="en-US"/>
              <a:t>Next, we will look at the difficult conversations you can plan for. What can you do to ensure the best possible outcomes for the child and their family? What part can you play in starting or maintaining a process of discovery about the child’s strengths, difficulties and needs?</a:t>
            </a:r>
          </a:p>
          <a:p>
            <a:endParaRPr lang="en-US"/>
          </a:p>
          <a:p>
            <a:r>
              <a:rPr lang="en-US"/>
              <a:t>And finally, we will consider the unplanned conversations you may encounter with frustrated, worried or even angry parents. How can you be ready to respond with professionalism and how can you keep yourself safe from harm and accusation?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Explore the meaning of intersectionality and how people can experience intersecting forms of discrimination.</a:t>
            </a:r>
          </a:p>
          <a:p>
            <a:endParaRPr lang="en-US"/>
          </a:p>
          <a:p>
            <a:r>
              <a:rPr lang="en-US"/>
              <a:t>Discover the common themes of discrimination and how these have formed over many years.</a:t>
            </a:r>
          </a:p>
          <a:p>
            <a:r>
              <a:rPr lang="en-US"/>
              <a:t>Reflect on the early years legislative statutory and non-statutory guidance which ensures fair treatment for all families.</a:t>
            </a:r>
          </a:p>
          <a:p>
            <a:endParaRPr lang="en-US"/>
          </a:p>
          <a:p>
            <a:r>
              <a:rPr lang="en-US"/>
              <a:t>Recognise how intersectionality can impact families of children with special educational needs and disabilities (SEND).</a:t>
            </a:r>
          </a:p>
          <a:p>
            <a:r>
              <a:rPr lang="en-US"/>
              <a:t>Consider how you can adapt your practice to reduce the impacts of intersectionality and increase inclusion.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The units include practical advice and strategies as well as activities which encourage you to reflect on the leadership and management of your setting to help you plan more effectively for inclusion.</a:t>
            </a:r>
          </a:p>
          <a:p>
            <a:endParaRPr lang="en-US"/>
          </a:p>
          <a:p>
            <a:r>
              <a:rPr lang="en-US"/>
              <a:t>They include:</a:t>
            </a:r>
          </a:p>
          <a:p>
            <a:endParaRPr lang="en-US"/>
          </a:p>
          <a:p>
            <a:r>
              <a:rPr lang="en-US"/>
              <a:t>The duties of an inclusive leader and manager</a:t>
            </a:r>
          </a:p>
          <a:p>
            <a:r>
              <a:rPr lang="en-US"/>
              <a:t>Preparing for inclusion</a:t>
            </a:r>
          </a:p>
          <a:p>
            <a:r>
              <a:rPr lang="en-US"/>
              <a:t>Business planning for inclusion</a:t>
            </a:r>
          </a:p>
          <a:p>
            <a:r>
              <a:rPr lang="en-US"/>
              <a:t>Delivering inclusion</a:t>
            </a:r>
          </a:p>
          <a:p>
            <a:endParaRPr lang="en-US"/>
          </a:p>
          <a:p>
            <a:r>
              <a:rPr lang="en-US"/>
              <a:t>The importance of creating leadership goals and the legal frameworks to refer to when developing an inclusive approach to leadership and management in your setting.</a:t>
            </a:r>
          </a:p>
          <a:p>
            <a:r>
              <a:rPr lang="en-US"/>
              <a:t>The considerations when developing a clear vision for your setting and how to embed this whilst working in partnership to build inclusion</a:t>
            </a:r>
          </a:p>
          <a:p>
            <a:r>
              <a:rPr lang="en-US"/>
              <a:t>How to create an inclusive curriculum and learning environment</a:t>
            </a:r>
          </a:p>
          <a:p>
            <a:r>
              <a:rPr lang="en-US"/>
              <a:t>How to analyse the wider opportunities and threats when setting your short and long term objectives for your setting.</a:t>
            </a:r>
          </a:p>
          <a:p>
            <a:r>
              <a:rPr lang="en-US"/>
              <a:t>How to effectively examine the local market, specifically supply and demand for your service and respond to these with effective financial management practices.</a:t>
            </a:r>
          </a:p>
          <a:p>
            <a:r>
              <a:rPr lang="en-US"/>
              <a:t>Practical aspects of setting management and partnership working.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 settings, no schools!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1.gif"/><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222" b="-5222"/>
            </a:stretch>
          </a:blipFill>
        </p:spPr>
        <p:txBody>
          <a:bodyPr/>
          <a:lstStyle/>
          <a:p>
            <a:endParaRPr lang="en-GB"/>
          </a:p>
        </p:txBody>
      </p:sp>
      <p:grpSp>
        <p:nvGrpSpPr>
          <p:cNvPr id="3" name="Group 3"/>
          <p:cNvGrpSpPr/>
          <p:nvPr/>
        </p:nvGrpSpPr>
        <p:grpSpPr>
          <a:xfrm>
            <a:off x="9680320" y="0"/>
            <a:ext cx="8607680" cy="10287000"/>
            <a:chOff x="0" y="0"/>
            <a:chExt cx="2267043" cy="2709333"/>
          </a:xfrm>
        </p:grpSpPr>
        <p:sp>
          <p:nvSpPr>
            <p:cNvPr id="4" name="Freeform 4"/>
            <p:cNvSpPr/>
            <p:nvPr/>
          </p:nvSpPr>
          <p:spPr>
            <a:xfrm>
              <a:off x="0" y="0"/>
              <a:ext cx="2267043" cy="2709333"/>
            </a:xfrm>
            <a:custGeom>
              <a:avLst/>
              <a:gdLst/>
              <a:ahLst/>
              <a:cxnLst/>
              <a:rect l="l" t="t" r="r" b="b"/>
              <a:pathLst>
                <a:path w="2267043" h="2709333">
                  <a:moveTo>
                    <a:pt x="0" y="0"/>
                  </a:moveTo>
                  <a:lnTo>
                    <a:pt x="2267043" y="0"/>
                  </a:lnTo>
                  <a:lnTo>
                    <a:pt x="2267043" y="2709333"/>
                  </a:lnTo>
                  <a:lnTo>
                    <a:pt x="0" y="2709333"/>
                  </a:lnTo>
                  <a:close/>
                </a:path>
              </a:pathLst>
            </a:custGeom>
            <a:solidFill>
              <a:srgbClr val="A9B48D"/>
            </a:solidFill>
          </p:spPr>
          <p:txBody>
            <a:bodyPr/>
            <a:lstStyle/>
            <a:p>
              <a:endParaRPr lang="en-GB"/>
            </a:p>
          </p:txBody>
        </p:sp>
        <p:sp>
          <p:nvSpPr>
            <p:cNvPr id="5" name="TextBox 5"/>
            <p:cNvSpPr txBox="1"/>
            <p:nvPr/>
          </p:nvSpPr>
          <p:spPr>
            <a:xfrm>
              <a:off x="0" y="-38100"/>
              <a:ext cx="2267043" cy="2747433"/>
            </a:xfrm>
            <a:prstGeom prst="rect">
              <a:avLst/>
            </a:prstGeom>
          </p:spPr>
          <p:txBody>
            <a:bodyPr lIns="76200" tIns="76200" rIns="76200" bIns="76200" rtlCol="0" anchor="ctr"/>
            <a:lstStyle/>
            <a:p>
              <a:pPr algn="ctr">
                <a:lnSpc>
                  <a:spcPts val="3359"/>
                </a:lnSpc>
              </a:pPr>
              <a:endParaRPr/>
            </a:p>
          </p:txBody>
        </p:sp>
      </p:grpSp>
      <p:sp>
        <p:nvSpPr>
          <p:cNvPr id="6" name="Freeform 6"/>
          <p:cNvSpPr/>
          <p:nvPr/>
        </p:nvSpPr>
        <p:spPr>
          <a:xfrm>
            <a:off x="1196305" y="2677079"/>
            <a:ext cx="6964461" cy="6929639"/>
          </a:xfrm>
          <a:custGeom>
            <a:avLst/>
            <a:gdLst/>
            <a:ahLst/>
            <a:cxnLst/>
            <a:rect l="l" t="t" r="r" b="b"/>
            <a:pathLst>
              <a:path w="6964461" h="6929639">
                <a:moveTo>
                  <a:pt x="0" y="0"/>
                </a:moveTo>
                <a:lnTo>
                  <a:pt x="6964461" y="0"/>
                </a:lnTo>
                <a:lnTo>
                  <a:pt x="6964461" y="6929639"/>
                </a:lnTo>
                <a:lnTo>
                  <a:pt x="0" y="69296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9886899" y="4028300"/>
            <a:ext cx="8194522" cy="2113598"/>
          </a:xfrm>
          <a:prstGeom prst="rect">
            <a:avLst/>
          </a:prstGeom>
        </p:spPr>
        <p:txBody>
          <a:bodyPr lIns="0" tIns="0" rIns="0" bIns="0" rtlCol="0" anchor="t">
            <a:spAutoFit/>
          </a:bodyPr>
          <a:lstStyle/>
          <a:p>
            <a:pPr marL="0" lvl="0" indent="0" algn="ctr">
              <a:lnSpc>
                <a:spcPts val="4252"/>
              </a:lnSpc>
            </a:pPr>
            <a:r>
              <a:rPr lang="en-US" sz="3037" b="1">
                <a:solidFill>
                  <a:srgbClr val="000000"/>
                </a:solidFill>
                <a:latin typeface="Canva Sans Bold"/>
                <a:ea typeface="Canva Sans Bold"/>
                <a:cs typeface="Canva Sans Bold"/>
                <a:sym typeface="Canva Sans Bold"/>
              </a:rPr>
              <a:t>Sector support and development consultant with a lead for Inclusion</a:t>
            </a:r>
          </a:p>
          <a:p>
            <a:pPr marL="0" lvl="0" indent="0" algn="ctr">
              <a:lnSpc>
                <a:spcPts val="4252"/>
              </a:lnSpc>
            </a:pPr>
            <a:endParaRPr lang="en-US" sz="3037" b="1">
              <a:solidFill>
                <a:srgbClr val="000000"/>
              </a:solidFill>
              <a:latin typeface="Canva Sans Bold"/>
              <a:ea typeface="Canva Sans Bold"/>
              <a:cs typeface="Canva Sans Bold"/>
              <a:sym typeface="Canva Sans Bold"/>
            </a:endParaRPr>
          </a:p>
          <a:p>
            <a:pPr marL="0" lvl="0" indent="0" algn="ctr">
              <a:lnSpc>
                <a:spcPts val="4252"/>
              </a:lnSpc>
            </a:pPr>
            <a:r>
              <a:rPr lang="en-US" sz="3037" b="1">
                <a:solidFill>
                  <a:srgbClr val="000000"/>
                </a:solidFill>
                <a:latin typeface="Canva Sans Bold"/>
                <a:ea typeface="Canva Sans Bold"/>
                <a:cs typeface="Canva Sans Bold"/>
                <a:sym typeface="Canva Sans Bold"/>
              </a:rPr>
              <a:t>Charlotte.heffernan@lincolnshire.gov.uk</a:t>
            </a:r>
          </a:p>
        </p:txBody>
      </p:sp>
      <p:grpSp>
        <p:nvGrpSpPr>
          <p:cNvPr id="8" name="Group 8"/>
          <p:cNvGrpSpPr/>
          <p:nvPr/>
        </p:nvGrpSpPr>
        <p:grpSpPr>
          <a:xfrm>
            <a:off x="0" y="361981"/>
            <a:ext cx="18288000" cy="1361269"/>
            <a:chOff x="0" y="0"/>
            <a:chExt cx="24384000" cy="1815026"/>
          </a:xfrm>
        </p:grpSpPr>
        <p:sp>
          <p:nvSpPr>
            <p:cNvPr id="9" name="Freeform 9"/>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10" name="TextBox 10"/>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Charlotte Heffernan</a:t>
              </a:r>
            </a:p>
          </p:txBody>
        </p:sp>
      </p:grpSp>
      <p:sp>
        <p:nvSpPr>
          <p:cNvPr id="11" name="Freeform 11"/>
          <p:cNvSpPr/>
          <p:nvPr/>
        </p:nvSpPr>
        <p:spPr>
          <a:xfrm>
            <a:off x="14722821" y="160474"/>
            <a:ext cx="3712442" cy="1764284"/>
          </a:xfrm>
          <a:custGeom>
            <a:avLst/>
            <a:gdLst/>
            <a:ahLst/>
            <a:cxnLst/>
            <a:rect l="l" t="t" r="r" b="b"/>
            <a:pathLst>
              <a:path w="3712442" h="1764284">
                <a:moveTo>
                  <a:pt x="0" y="0"/>
                </a:moveTo>
                <a:lnTo>
                  <a:pt x="3712443" y="0"/>
                </a:lnTo>
                <a:lnTo>
                  <a:pt x="3712443" y="1764284"/>
                </a:lnTo>
                <a:lnTo>
                  <a:pt x="0" y="1764284"/>
                </a:lnTo>
                <a:lnTo>
                  <a:pt x="0" y="0"/>
                </a:lnTo>
                <a:close/>
              </a:path>
            </a:pathLst>
          </a:custGeom>
          <a:blipFill>
            <a:blip r:embed="rId5"/>
            <a:stretch>
              <a:fillRect l="-269460" t="-483069"/>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sp>
        <p:nvSpPr>
          <p:cNvPr id="3" name="AutoShape 3"/>
          <p:cNvSpPr/>
          <p:nvPr/>
        </p:nvSpPr>
        <p:spPr>
          <a:xfrm>
            <a:off x="5358840" y="1108553"/>
            <a:ext cx="11859377" cy="8069894"/>
          </a:xfrm>
          <a:prstGeom prst="rect">
            <a:avLst/>
          </a:prstGeom>
          <a:solidFill>
            <a:srgbClr val="D4DDBE"/>
          </a:solidFill>
        </p:spPr>
        <p:txBody>
          <a:bodyPr/>
          <a:lstStyle/>
          <a:p>
            <a:endParaRPr lang="en-GB"/>
          </a:p>
        </p:txBody>
      </p:sp>
      <p:sp>
        <p:nvSpPr>
          <p:cNvPr id="4" name="Freeform 4"/>
          <p:cNvSpPr/>
          <p:nvPr/>
        </p:nvSpPr>
        <p:spPr>
          <a:xfrm>
            <a:off x="5607369" y="1365529"/>
            <a:ext cx="11362320" cy="7555943"/>
          </a:xfrm>
          <a:custGeom>
            <a:avLst/>
            <a:gdLst/>
            <a:ahLst/>
            <a:cxnLst/>
            <a:rect l="l" t="t" r="r" b="b"/>
            <a:pathLst>
              <a:path w="11362320" h="7555943">
                <a:moveTo>
                  <a:pt x="0" y="0"/>
                </a:moveTo>
                <a:lnTo>
                  <a:pt x="11362320" y="0"/>
                </a:lnTo>
                <a:lnTo>
                  <a:pt x="11362320" y="7555942"/>
                </a:lnTo>
                <a:lnTo>
                  <a:pt x="0" y="7555942"/>
                </a:lnTo>
                <a:lnTo>
                  <a:pt x="0" y="0"/>
                </a:lnTo>
                <a:close/>
              </a:path>
            </a:pathLst>
          </a:custGeom>
          <a:blipFill>
            <a:blip r:embed="rId4"/>
            <a:stretch>
              <a:fillRect t="-187" b="-187"/>
            </a:stretch>
          </a:blipFill>
        </p:spPr>
        <p:txBody>
          <a:bodyPr/>
          <a:lstStyle/>
          <a:p>
            <a:endParaRPr lang="en-GB"/>
          </a:p>
        </p:txBody>
      </p:sp>
      <p:grpSp>
        <p:nvGrpSpPr>
          <p:cNvPr id="5" name="Group 5"/>
          <p:cNvGrpSpPr/>
          <p:nvPr/>
        </p:nvGrpSpPr>
        <p:grpSpPr>
          <a:xfrm>
            <a:off x="0" y="499864"/>
            <a:ext cx="18288000" cy="1361269"/>
            <a:chOff x="0" y="0"/>
            <a:chExt cx="24384000" cy="1815026"/>
          </a:xfrm>
        </p:grpSpPr>
        <p:sp>
          <p:nvSpPr>
            <p:cNvPr id="6" name="Freeform 6"/>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7" name="TextBox 7"/>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Early years SEND transitions </a:t>
              </a:r>
            </a:p>
          </p:txBody>
        </p:sp>
      </p:grpSp>
      <p:sp>
        <p:nvSpPr>
          <p:cNvPr id="8" name="Freeform 8"/>
          <p:cNvSpPr/>
          <p:nvPr/>
        </p:nvSpPr>
        <p:spPr>
          <a:xfrm>
            <a:off x="14890630" y="226411"/>
            <a:ext cx="3712442" cy="1764284"/>
          </a:xfrm>
          <a:custGeom>
            <a:avLst/>
            <a:gdLst/>
            <a:ahLst/>
            <a:cxnLst/>
            <a:rect l="l" t="t" r="r" b="b"/>
            <a:pathLst>
              <a:path w="3712442" h="1764284">
                <a:moveTo>
                  <a:pt x="0" y="0"/>
                </a:moveTo>
                <a:lnTo>
                  <a:pt x="3712443" y="0"/>
                </a:lnTo>
                <a:lnTo>
                  <a:pt x="3712443" y="1764284"/>
                </a:lnTo>
                <a:lnTo>
                  <a:pt x="0" y="1764284"/>
                </a:lnTo>
                <a:lnTo>
                  <a:pt x="0" y="0"/>
                </a:lnTo>
                <a:close/>
              </a:path>
            </a:pathLst>
          </a:custGeom>
          <a:blipFill>
            <a:blip r:embed="rId5"/>
            <a:stretch>
              <a:fillRect l="-269460" t="-483069"/>
            </a:stretch>
          </a:blipFill>
        </p:spPr>
        <p:txBody>
          <a:bodyPr/>
          <a:lstStyle/>
          <a:p>
            <a:endParaRPr lang="en-GB"/>
          </a:p>
        </p:txBody>
      </p:sp>
      <p:sp>
        <p:nvSpPr>
          <p:cNvPr id="9" name="AutoShape 9"/>
          <p:cNvSpPr/>
          <p:nvPr/>
        </p:nvSpPr>
        <p:spPr>
          <a:xfrm>
            <a:off x="540851" y="2189784"/>
            <a:ext cx="6415138" cy="7280233"/>
          </a:xfrm>
          <a:prstGeom prst="rect">
            <a:avLst/>
          </a:prstGeom>
          <a:solidFill>
            <a:srgbClr val="A9B48D"/>
          </a:solidFill>
        </p:spPr>
        <p:txBody>
          <a:bodyPr/>
          <a:lstStyle/>
          <a:p>
            <a:endParaRPr lang="en-GB"/>
          </a:p>
        </p:txBody>
      </p:sp>
      <p:sp>
        <p:nvSpPr>
          <p:cNvPr id="10" name="TextBox 10"/>
          <p:cNvSpPr txBox="1"/>
          <p:nvPr/>
        </p:nvSpPr>
        <p:spPr>
          <a:xfrm>
            <a:off x="650870" y="2344350"/>
            <a:ext cx="6195101" cy="6913950"/>
          </a:xfrm>
          <a:prstGeom prst="rect">
            <a:avLst/>
          </a:prstGeom>
        </p:spPr>
        <p:txBody>
          <a:bodyPr lIns="0" tIns="0" rIns="0" bIns="0" rtlCol="0" anchor="t">
            <a:spAutoFit/>
          </a:bodyPr>
          <a:lstStyle/>
          <a:p>
            <a:pPr marL="0" lvl="0" indent="0" algn="ctr">
              <a:lnSpc>
                <a:spcPts val="4266"/>
              </a:lnSpc>
            </a:pPr>
            <a:r>
              <a:rPr lang="en-US" sz="3047" b="1">
                <a:solidFill>
                  <a:srgbClr val="000000"/>
                </a:solidFill>
                <a:latin typeface="Canva Sans Bold"/>
                <a:ea typeface="Canva Sans Bold"/>
                <a:cs typeface="Canva Sans Bold"/>
                <a:sym typeface="Canva Sans Bold"/>
              </a:rPr>
              <a:t>Explores significant transitions for children with SEND. Focus on those children who are moving from an Early Years setting to school.</a:t>
            </a:r>
          </a:p>
          <a:p>
            <a:pPr marL="0" lvl="0" indent="0" algn="ctr">
              <a:lnSpc>
                <a:spcPts val="4266"/>
              </a:lnSpc>
            </a:pPr>
            <a:r>
              <a:rPr lang="en-US" sz="3047" b="1">
                <a:solidFill>
                  <a:srgbClr val="000000"/>
                </a:solidFill>
                <a:latin typeface="Canva Sans Bold"/>
                <a:ea typeface="Canva Sans Bold"/>
                <a:cs typeface="Canva Sans Bold"/>
                <a:sym typeface="Canva Sans Bold"/>
              </a:rPr>
              <a:t>Explores strategies for good transitions.</a:t>
            </a:r>
          </a:p>
          <a:p>
            <a:pPr marL="0" lvl="0" indent="0" algn="ctr">
              <a:lnSpc>
                <a:spcPts val="4266"/>
              </a:lnSpc>
            </a:pPr>
            <a:r>
              <a:rPr lang="en-US" sz="3047" b="1">
                <a:solidFill>
                  <a:srgbClr val="000000"/>
                </a:solidFill>
                <a:latin typeface="Canva Sans Bold"/>
                <a:ea typeface="Canva Sans Bold"/>
                <a:cs typeface="Canva Sans Bold"/>
                <a:sym typeface="Canva Sans Bold"/>
              </a:rPr>
              <a:t>Considers the development profile of children with SEND, the dynamics of their family unit, and the strengths and challenges for settings  to personalise transition.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sp>
        <p:nvSpPr>
          <p:cNvPr id="3" name="AutoShape 3"/>
          <p:cNvSpPr/>
          <p:nvPr/>
        </p:nvSpPr>
        <p:spPr>
          <a:xfrm>
            <a:off x="5358840" y="1108553"/>
            <a:ext cx="11859377" cy="8069894"/>
          </a:xfrm>
          <a:prstGeom prst="rect">
            <a:avLst/>
          </a:prstGeom>
          <a:solidFill>
            <a:srgbClr val="D4DEBD"/>
          </a:solidFill>
        </p:spPr>
        <p:txBody>
          <a:bodyPr/>
          <a:lstStyle/>
          <a:p>
            <a:endParaRPr lang="en-GB"/>
          </a:p>
        </p:txBody>
      </p:sp>
      <p:sp>
        <p:nvSpPr>
          <p:cNvPr id="4" name="Freeform 4"/>
          <p:cNvSpPr/>
          <p:nvPr/>
        </p:nvSpPr>
        <p:spPr>
          <a:xfrm>
            <a:off x="5607369" y="1365529"/>
            <a:ext cx="11362320" cy="7555943"/>
          </a:xfrm>
          <a:custGeom>
            <a:avLst/>
            <a:gdLst/>
            <a:ahLst/>
            <a:cxnLst/>
            <a:rect l="l" t="t" r="r" b="b"/>
            <a:pathLst>
              <a:path w="11362320" h="7555943">
                <a:moveTo>
                  <a:pt x="0" y="0"/>
                </a:moveTo>
                <a:lnTo>
                  <a:pt x="11362320" y="0"/>
                </a:lnTo>
                <a:lnTo>
                  <a:pt x="11362320" y="7555942"/>
                </a:lnTo>
                <a:lnTo>
                  <a:pt x="0" y="7555942"/>
                </a:lnTo>
                <a:lnTo>
                  <a:pt x="0" y="0"/>
                </a:lnTo>
                <a:close/>
              </a:path>
            </a:pathLst>
          </a:custGeom>
          <a:blipFill>
            <a:blip r:embed="rId4"/>
            <a:stretch>
              <a:fillRect t="-125" b="-125"/>
            </a:stretch>
          </a:blipFill>
        </p:spPr>
        <p:txBody>
          <a:bodyPr/>
          <a:lstStyle/>
          <a:p>
            <a:endParaRPr lang="en-GB"/>
          </a:p>
        </p:txBody>
      </p:sp>
      <p:sp>
        <p:nvSpPr>
          <p:cNvPr id="5" name="AutoShape 5"/>
          <p:cNvSpPr/>
          <p:nvPr/>
        </p:nvSpPr>
        <p:spPr>
          <a:xfrm>
            <a:off x="514383" y="3378261"/>
            <a:ext cx="5399286" cy="3530478"/>
          </a:xfrm>
          <a:prstGeom prst="rect">
            <a:avLst/>
          </a:prstGeom>
          <a:solidFill>
            <a:srgbClr val="A9B48D"/>
          </a:solidFill>
        </p:spPr>
        <p:txBody>
          <a:bodyPr/>
          <a:lstStyle/>
          <a:p>
            <a:endParaRPr lang="en-GB"/>
          </a:p>
        </p:txBody>
      </p:sp>
      <p:sp>
        <p:nvSpPr>
          <p:cNvPr id="6" name="TextBox 6"/>
          <p:cNvSpPr txBox="1"/>
          <p:nvPr/>
        </p:nvSpPr>
        <p:spPr>
          <a:xfrm>
            <a:off x="699360" y="3487075"/>
            <a:ext cx="5029332" cy="3246176"/>
          </a:xfrm>
          <a:prstGeom prst="rect">
            <a:avLst/>
          </a:prstGeom>
        </p:spPr>
        <p:txBody>
          <a:bodyPr lIns="0" tIns="0" rIns="0" bIns="0" rtlCol="0" anchor="t">
            <a:spAutoFit/>
          </a:bodyPr>
          <a:lstStyle/>
          <a:p>
            <a:pPr marL="0" lvl="0" indent="0" algn="ctr">
              <a:lnSpc>
                <a:spcPts val="4301"/>
              </a:lnSpc>
            </a:pPr>
            <a:r>
              <a:rPr lang="en-US" sz="3072" b="1">
                <a:solidFill>
                  <a:srgbClr val="000000"/>
                </a:solidFill>
                <a:latin typeface="Canva Sans Bold"/>
                <a:ea typeface="Canva Sans Bold"/>
                <a:cs typeface="Canva Sans Bold"/>
                <a:sym typeface="Canva Sans Bold"/>
              </a:rPr>
              <a:t>This training aims to provide learners with strategies for managing even the most difficult of conversations, whether planned or unplanned.</a:t>
            </a:r>
          </a:p>
        </p:txBody>
      </p:sp>
      <p:grpSp>
        <p:nvGrpSpPr>
          <p:cNvPr id="7" name="Group 7"/>
          <p:cNvGrpSpPr/>
          <p:nvPr/>
        </p:nvGrpSpPr>
        <p:grpSpPr>
          <a:xfrm>
            <a:off x="0" y="405469"/>
            <a:ext cx="18288000" cy="1361269"/>
            <a:chOff x="0" y="0"/>
            <a:chExt cx="24384000" cy="1815026"/>
          </a:xfrm>
        </p:grpSpPr>
        <p:sp>
          <p:nvSpPr>
            <p:cNvPr id="8" name="Freeform 8"/>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9" name="TextBox 9"/>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Difficult conversations with families</a:t>
              </a:r>
            </a:p>
          </p:txBody>
        </p:sp>
      </p:grpSp>
      <p:sp>
        <p:nvSpPr>
          <p:cNvPr id="10" name="Freeform 10"/>
          <p:cNvSpPr/>
          <p:nvPr/>
        </p:nvSpPr>
        <p:spPr>
          <a:xfrm>
            <a:off x="14853987" y="226411"/>
            <a:ext cx="3712442" cy="1764284"/>
          </a:xfrm>
          <a:custGeom>
            <a:avLst/>
            <a:gdLst/>
            <a:ahLst/>
            <a:cxnLst/>
            <a:rect l="l" t="t" r="r" b="b"/>
            <a:pathLst>
              <a:path w="3712442" h="1764284">
                <a:moveTo>
                  <a:pt x="0" y="0"/>
                </a:moveTo>
                <a:lnTo>
                  <a:pt x="3712442" y="0"/>
                </a:lnTo>
                <a:lnTo>
                  <a:pt x="3712442" y="1764284"/>
                </a:lnTo>
                <a:lnTo>
                  <a:pt x="0" y="1764284"/>
                </a:lnTo>
                <a:lnTo>
                  <a:pt x="0" y="0"/>
                </a:lnTo>
                <a:close/>
              </a:path>
            </a:pathLst>
          </a:custGeom>
          <a:blipFill>
            <a:blip r:embed="rId5"/>
            <a:stretch>
              <a:fillRect l="-269460" t="-483069"/>
            </a:stretch>
          </a:blipFill>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sp>
        <p:nvSpPr>
          <p:cNvPr id="3" name="AutoShape 3"/>
          <p:cNvSpPr/>
          <p:nvPr/>
        </p:nvSpPr>
        <p:spPr>
          <a:xfrm>
            <a:off x="5358840" y="1108553"/>
            <a:ext cx="11859377" cy="8069894"/>
          </a:xfrm>
          <a:prstGeom prst="rect">
            <a:avLst/>
          </a:prstGeom>
          <a:solidFill>
            <a:srgbClr val="D4DEBD"/>
          </a:solidFill>
        </p:spPr>
        <p:txBody>
          <a:bodyPr/>
          <a:lstStyle/>
          <a:p>
            <a:endParaRPr lang="en-GB"/>
          </a:p>
        </p:txBody>
      </p:sp>
      <p:sp>
        <p:nvSpPr>
          <p:cNvPr id="4" name="Freeform 4"/>
          <p:cNvSpPr/>
          <p:nvPr/>
        </p:nvSpPr>
        <p:spPr>
          <a:xfrm>
            <a:off x="5560979" y="2096457"/>
            <a:ext cx="11455100" cy="6825014"/>
          </a:xfrm>
          <a:custGeom>
            <a:avLst/>
            <a:gdLst/>
            <a:ahLst/>
            <a:cxnLst/>
            <a:rect l="l" t="t" r="r" b="b"/>
            <a:pathLst>
              <a:path w="11455100" h="6825014">
                <a:moveTo>
                  <a:pt x="0" y="0"/>
                </a:moveTo>
                <a:lnTo>
                  <a:pt x="11455099" y="0"/>
                </a:lnTo>
                <a:lnTo>
                  <a:pt x="11455099" y="6825014"/>
                </a:lnTo>
                <a:lnTo>
                  <a:pt x="0" y="6825014"/>
                </a:lnTo>
                <a:lnTo>
                  <a:pt x="0" y="0"/>
                </a:lnTo>
                <a:close/>
              </a:path>
            </a:pathLst>
          </a:custGeom>
          <a:blipFill>
            <a:blip r:embed="rId4"/>
            <a:stretch>
              <a:fillRect l="-6474" r="-6474"/>
            </a:stretch>
          </a:blipFill>
        </p:spPr>
        <p:txBody>
          <a:bodyPr/>
          <a:lstStyle/>
          <a:p>
            <a:endParaRPr lang="en-GB"/>
          </a:p>
        </p:txBody>
      </p:sp>
      <p:sp>
        <p:nvSpPr>
          <p:cNvPr id="5" name="AutoShape 5"/>
          <p:cNvSpPr/>
          <p:nvPr/>
        </p:nvSpPr>
        <p:spPr>
          <a:xfrm>
            <a:off x="396024" y="2299624"/>
            <a:ext cx="6005544" cy="6258086"/>
          </a:xfrm>
          <a:prstGeom prst="rect">
            <a:avLst/>
          </a:prstGeom>
          <a:solidFill>
            <a:srgbClr val="A9B48D"/>
          </a:solidFill>
        </p:spPr>
        <p:txBody>
          <a:bodyPr/>
          <a:lstStyle/>
          <a:p>
            <a:endParaRPr lang="en-GB"/>
          </a:p>
        </p:txBody>
      </p:sp>
      <p:grpSp>
        <p:nvGrpSpPr>
          <p:cNvPr id="6" name="Group 6"/>
          <p:cNvGrpSpPr/>
          <p:nvPr/>
        </p:nvGrpSpPr>
        <p:grpSpPr>
          <a:xfrm>
            <a:off x="0" y="405469"/>
            <a:ext cx="18288000" cy="1446721"/>
            <a:chOff x="0" y="0"/>
            <a:chExt cx="24384000" cy="1928961"/>
          </a:xfrm>
        </p:grpSpPr>
        <p:sp>
          <p:nvSpPr>
            <p:cNvPr id="7" name="Freeform 7"/>
            <p:cNvSpPr/>
            <p:nvPr/>
          </p:nvSpPr>
          <p:spPr>
            <a:xfrm>
              <a:off x="0" y="0"/>
              <a:ext cx="24384000" cy="1929019"/>
            </a:xfrm>
            <a:custGeom>
              <a:avLst/>
              <a:gdLst/>
              <a:ahLst/>
              <a:cxnLst/>
              <a:rect l="l" t="t" r="r" b="b"/>
              <a:pathLst>
                <a:path w="24384000" h="1929019">
                  <a:moveTo>
                    <a:pt x="0" y="0"/>
                  </a:moveTo>
                  <a:lnTo>
                    <a:pt x="24384000" y="0"/>
                  </a:lnTo>
                  <a:lnTo>
                    <a:pt x="24384000" y="1929019"/>
                  </a:lnTo>
                  <a:lnTo>
                    <a:pt x="0" y="1929019"/>
                  </a:lnTo>
                  <a:close/>
                </a:path>
              </a:pathLst>
            </a:custGeom>
            <a:solidFill>
              <a:srgbClr val="6B7B5E"/>
            </a:solidFill>
          </p:spPr>
          <p:txBody>
            <a:bodyPr/>
            <a:lstStyle/>
            <a:p>
              <a:endParaRPr lang="en-GB"/>
            </a:p>
          </p:txBody>
        </p:sp>
        <p:sp>
          <p:nvSpPr>
            <p:cNvPr id="8" name="TextBox 8"/>
            <p:cNvSpPr txBox="1"/>
            <p:nvPr/>
          </p:nvSpPr>
          <p:spPr>
            <a:xfrm>
              <a:off x="0" y="0"/>
              <a:ext cx="24384000" cy="1928961"/>
            </a:xfrm>
            <a:prstGeom prst="rect">
              <a:avLst/>
            </a:prstGeom>
          </p:spPr>
          <p:txBody>
            <a:bodyPr lIns="50800" tIns="50800" rIns="50800" bIns="50800" rtlCol="0" anchor="ctr"/>
            <a:lstStyle/>
            <a:p>
              <a:pPr algn="l">
                <a:lnSpc>
                  <a:spcPts val="7920"/>
                </a:lnSpc>
              </a:pPr>
              <a:r>
                <a:rPr lang="en-US" sz="6600" b="1">
                  <a:solidFill>
                    <a:srgbClr val="201715"/>
                  </a:solidFill>
                  <a:latin typeface="Open Sans 1 Bold"/>
                  <a:ea typeface="Open Sans 1 Bold"/>
                  <a:cs typeface="Open Sans 1 Bold"/>
                  <a:sym typeface="Open Sans 1 Bold"/>
                </a:rPr>
                <a:t>Intersections within Early Years</a:t>
              </a:r>
            </a:p>
          </p:txBody>
        </p:sp>
      </p:grpSp>
      <p:sp>
        <p:nvSpPr>
          <p:cNvPr id="9" name="Freeform 9"/>
          <p:cNvSpPr/>
          <p:nvPr/>
        </p:nvSpPr>
        <p:spPr>
          <a:xfrm>
            <a:off x="14823355" y="332173"/>
            <a:ext cx="3712442" cy="1764284"/>
          </a:xfrm>
          <a:custGeom>
            <a:avLst/>
            <a:gdLst/>
            <a:ahLst/>
            <a:cxnLst/>
            <a:rect l="l" t="t" r="r" b="b"/>
            <a:pathLst>
              <a:path w="3712442" h="1764284">
                <a:moveTo>
                  <a:pt x="0" y="0"/>
                </a:moveTo>
                <a:lnTo>
                  <a:pt x="3712443" y="0"/>
                </a:lnTo>
                <a:lnTo>
                  <a:pt x="3712443" y="1764284"/>
                </a:lnTo>
                <a:lnTo>
                  <a:pt x="0" y="1764284"/>
                </a:lnTo>
                <a:lnTo>
                  <a:pt x="0" y="0"/>
                </a:lnTo>
                <a:close/>
              </a:path>
            </a:pathLst>
          </a:custGeom>
          <a:blipFill>
            <a:blip r:embed="rId5"/>
            <a:stretch>
              <a:fillRect l="-269460" t="-483069"/>
            </a:stretch>
          </a:blipFill>
        </p:spPr>
        <p:txBody>
          <a:bodyPr/>
          <a:lstStyle/>
          <a:p>
            <a:endParaRPr lang="en-GB"/>
          </a:p>
        </p:txBody>
      </p:sp>
      <p:sp>
        <p:nvSpPr>
          <p:cNvPr id="10" name="TextBox 10"/>
          <p:cNvSpPr txBox="1"/>
          <p:nvPr/>
        </p:nvSpPr>
        <p:spPr>
          <a:xfrm>
            <a:off x="396024" y="2313539"/>
            <a:ext cx="5828406" cy="6383450"/>
          </a:xfrm>
          <a:prstGeom prst="rect">
            <a:avLst/>
          </a:prstGeom>
        </p:spPr>
        <p:txBody>
          <a:bodyPr lIns="0" tIns="0" rIns="0" bIns="0" rtlCol="0" anchor="t">
            <a:spAutoFit/>
          </a:bodyPr>
          <a:lstStyle/>
          <a:p>
            <a:pPr algn="ctr">
              <a:lnSpc>
                <a:spcPts val="5600"/>
              </a:lnSpc>
            </a:pPr>
            <a:endParaRPr/>
          </a:p>
          <a:p>
            <a:pPr algn="ctr">
              <a:lnSpc>
                <a:spcPts val="5600"/>
              </a:lnSpc>
            </a:pPr>
            <a:r>
              <a:rPr lang="en-US" sz="4000" b="1">
                <a:solidFill>
                  <a:srgbClr val="000000"/>
                </a:solidFill>
                <a:latin typeface="Open Sans 2 Bold"/>
                <a:ea typeface="Open Sans 2 Bold"/>
                <a:cs typeface="Open Sans 2 Bold"/>
                <a:sym typeface="Open Sans 2 Bold"/>
              </a:rPr>
              <a:t>We will consider the different intersections and how intersectionality impacts the lives of children with SEND and their  families.</a:t>
            </a:r>
          </a:p>
          <a:p>
            <a:pPr marL="0" lvl="0" indent="0" algn="ctr">
              <a:lnSpc>
                <a:spcPts val="5600"/>
              </a:lnSpc>
            </a:pPr>
            <a:endParaRPr lang="en-US" sz="4000" b="1">
              <a:solidFill>
                <a:srgbClr val="000000"/>
              </a:solidFill>
              <a:latin typeface="Open Sans 2 Bold"/>
              <a:ea typeface="Open Sans 2 Bold"/>
              <a:cs typeface="Open Sans 2 Bold"/>
              <a:sym typeface="Open Sans 2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sp>
        <p:nvSpPr>
          <p:cNvPr id="3" name="AutoShape 3"/>
          <p:cNvSpPr/>
          <p:nvPr/>
        </p:nvSpPr>
        <p:spPr>
          <a:xfrm>
            <a:off x="5358840" y="1108553"/>
            <a:ext cx="11859377" cy="8069894"/>
          </a:xfrm>
          <a:prstGeom prst="rect">
            <a:avLst/>
          </a:prstGeom>
          <a:solidFill>
            <a:srgbClr val="D4DEBD"/>
          </a:solidFill>
        </p:spPr>
        <p:txBody>
          <a:bodyPr/>
          <a:lstStyle/>
          <a:p>
            <a:endParaRPr lang="en-GB"/>
          </a:p>
        </p:txBody>
      </p:sp>
      <p:grpSp>
        <p:nvGrpSpPr>
          <p:cNvPr id="4" name="Group 4"/>
          <p:cNvGrpSpPr/>
          <p:nvPr/>
        </p:nvGrpSpPr>
        <p:grpSpPr>
          <a:xfrm>
            <a:off x="0" y="405469"/>
            <a:ext cx="18288000" cy="1446721"/>
            <a:chOff x="0" y="0"/>
            <a:chExt cx="24384000" cy="1928961"/>
          </a:xfrm>
        </p:grpSpPr>
        <p:sp>
          <p:nvSpPr>
            <p:cNvPr id="5" name="Freeform 5"/>
            <p:cNvSpPr/>
            <p:nvPr/>
          </p:nvSpPr>
          <p:spPr>
            <a:xfrm>
              <a:off x="0" y="0"/>
              <a:ext cx="24384000" cy="1929019"/>
            </a:xfrm>
            <a:custGeom>
              <a:avLst/>
              <a:gdLst/>
              <a:ahLst/>
              <a:cxnLst/>
              <a:rect l="l" t="t" r="r" b="b"/>
              <a:pathLst>
                <a:path w="24384000" h="1929019">
                  <a:moveTo>
                    <a:pt x="0" y="0"/>
                  </a:moveTo>
                  <a:lnTo>
                    <a:pt x="24384000" y="0"/>
                  </a:lnTo>
                  <a:lnTo>
                    <a:pt x="24384000" y="1929019"/>
                  </a:lnTo>
                  <a:lnTo>
                    <a:pt x="0" y="1929019"/>
                  </a:lnTo>
                  <a:close/>
                </a:path>
              </a:pathLst>
            </a:custGeom>
            <a:solidFill>
              <a:srgbClr val="6B7B5E"/>
            </a:solidFill>
          </p:spPr>
          <p:txBody>
            <a:bodyPr/>
            <a:lstStyle/>
            <a:p>
              <a:endParaRPr lang="en-GB"/>
            </a:p>
          </p:txBody>
        </p:sp>
        <p:sp>
          <p:nvSpPr>
            <p:cNvPr id="6" name="TextBox 6"/>
            <p:cNvSpPr txBox="1"/>
            <p:nvPr/>
          </p:nvSpPr>
          <p:spPr>
            <a:xfrm>
              <a:off x="0" y="0"/>
              <a:ext cx="24384000" cy="1928961"/>
            </a:xfrm>
            <a:prstGeom prst="rect">
              <a:avLst/>
            </a:prstGeom>
          </p:spPr>
          <p:txBody>
            <a:bodyPr lIns="50800" tIns="50800" rIns="50800" bIns="50800" rtlCol="0" anchor="ctr"/>
            <a:lstStyle/>
            <a:p>
              <a:pPr algn="l">
                <a:lnSpc>
                  <a:spcPts val="7920"/>
                </a:lnSpc>
              </a:pPr>
              <a:r>
                <a:rPr lang="en-US" sz="6600" b="1">
                  <a:solidFill>
                    <a:srgbClr val="201715"/>
                  </a:solidFill>
                  <a:latin typeface="Open Sans 1 Bold"/>
                  <a:ea typeface="Open Sans 1 Bold"/>
                  <a:cs typeface="Open Sans 1 Bold"/>
                  <a:sym typeface="Open Sans 1 Bold"/>
                </a:rPr>
                <a:t>Leadership and management for inclusion</a:t>
              </a:r>
            </a:p>
          </p:txBody>
        </p:sp>
      </p:grpSp>
      <p:sp>
        <p:nvSpPr>
          <p:cNvPr id="7" name="Freeform 7"/>
          <p:cNvSpPr/>
          <p:nvPr/>
        </p:nvSpPr>
        <p:spPr>
          <a:xfrm>
            <a:off x="6219589" y="2046794"/>
            <a:ext cx="10759638" cy="6936992"/>
          </a:xfrm>
          <a:custGeom>
            <a:avLst/>
            <a:gdLst/>
            <a:ahLst/>
            <a:cxnLst/>
            <a:rect l="l" t="t" r="r" b="b"/>
            <a:pathLst>
              <a:path w="10759638" h="6936992">
                <a:moveTo>
                  <a:pt x="0" y="0"/>
                </a:moveTo>
                <a:lnTo>
                  <a:pt x="10759638" y="0"/>
                </a:lnTo>
                <a:lnTo>
                  <a:pt x="10759638" y="6936992"/>
                </a:lnTo>
                <a:lnTo>
                  <a:pt x="0" y="6936992"/>
                </a:lnTo>
                <a:lnTo>
                  <a:pt x="0" y="0"/>
                </a:lnTo>
                <a:close/>
              </a:path>
            </a:pathLst>
          </a:custGeom>
          <a:blipFill>
            <a:blip r:embed="rId4"/>
            <a:stretch>
              <a:fillRect t="-1669" b="-1669"/>
            </a:stretch>
          </a:blipFill>
        </p:spPr>
        <p:txBody>
          <a:bodyPr/>
          <a:lstStyle/>
          <a:p>
            <a:endParaRPr lang="en-GB"/>
          </a:p>
        </p:txBody>
      </p:sp>
      <p:sp>
        <p:nvSpPr>
          <p:cNvPr id="8" name="AutoShape 8"/>
          <p:cNvSpPr/>
          <p:nvPr/>
        </p:nvSpPr>
        <p:spPr>
          <a:xfrm>
            <a:off x="396024" y="2046794"/>
            <a:ext cx="6621818" cy="6684738"/>
          </a:xfrm>
          <a:prstGeom prst="rect">
            <a:avLst/>
          </a:prstGeom>
          <a:solidFill>
            <a:srgbClr val="A9B48D"/>
          </a:solidFill>
        </p:spPr>
        <p:txBody>
          <a:bodyPr/>
          <a:lstStyle/>
          <a:p>
            <a:endParaRPr lang="en-GB"/>
          </a:p>
        </p:txBody>
      </p:sp>
      <p:sp>
        <p:nvSpPr>
          <p:cNvPr id="9" name="TextBox 9"/>
          <p:cNvSpPr txBox="1"/>
          <p:nvPr/>
        </p:nvSpPr>
        <p:spPr>
          <a:xfrm>
            <a:off x="265501" y="2097612"/>
            <a:ext cx="6752341" cy="6497376"/>
          </a:xfrm>
          <a:prstGeom prst="rect">
            <a:avLst/>
          </a:prstGeom>
        </p:spPr>
        <p:txBody>
          <a:bodyPr lIns="0" tIns="0" rIns="0" bIns="0" rtlCol="0" anchor="t">
            <a:spAutoFit/>
          </a:bodyPr>
          <a:lstStyle/>
          <a:p>
            <a:pPr marL="0" lvl="0" indent="0" algn="ctr">
              <a:lnSpc>
                <a:spcPts val="5701"/>
              </a:lnSpc>
            </a:pPr>
            <a:r>
              <a:rPr lang="en-US" sz="4072" b="1">
                <a:solidFill>
                  <a:srgbClr val="000000"/>
                </a:solidFill>
                <a:latin typeface="Open Sans 2 Bold"/>
                <a:ea typeface="Open Sans 2 Bold"/>
                <a:cs typeface="Open Sans 2 Bold"/>
                <a:sym typeface="Open Sans 2 Bold"/>
              </a:rPr>
              <a:t> Your setting environment, curriculum and approach to learning and development must adapt to the changing need of your cohort of children and this course will provide strategies to enable this.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222" b="-5222"/>
            </a:stretch>
          </a:blipFill>
        </p:spPr>
        <p:txBody>
          <a:bodyPr/>
          <a:lstStyle/>
          <a:p>
            <a:endParaRPr lang="en-GB"/>
          </a:p>
        </p:txBody>
      </p:sp>
      <p:grpSp>
        <p:nvGrpSpPr>
          <p:cNvPr id="3" name="Group 3"/>
          <p:cNvGrpSpPr/>
          <p:nvPr/>
        </p:nvGrpSpPr>
        <p:grpSpPr>
          <a:xfrm>
            <a:off x="0" y="305340"/>
            <a:ext cx="18288000" cy="1367123"/>
            <a:chOff x="0" y="0"/>
            <a:chExt cx="24384000" cy="1822831"/>
          </a:xfrm>
        </p:grpSpPr>
        <p:sp>
          <p:nvSpPr>
            <p:cNvPr id="4" name="Freeform 4"/>
            <p:cNvSpPr/>
            <p:nvPr/>
          </p:nvSpPr>
          <p:spPr>
            <a:xfrm>
              <a:off x="0" y="0"/>
              <a:ext cx="24384000" cy="1822889"/>
            </a:xfrm>
            <a:custGeom>
              <a:avLst/>
              <a:gdLst/>
              <a:ahLst/>
              <a:cxnLst/>
              <a:rect l="l" t="t" r="r" b="b"/>
              <a:pathLst>
                <a:path w="24384000" h="1822889">
                  <a:moveTo>
                    <a:pt x="0" y="0"/>
                  </a:moveTo>
                  <a:lnTo>
                    <a:pt x="24384000" y="0"/>
                  </a:lnTo>
                  <a:lnTo>
                    <a:pt x="24384000" y="1822889"/>
                  </a:lnTo>
                  <a:lnTo>
                    <a:pt x="0" y="1822889"/>
                  </a:lnTo>
                  <a:close/>
                </a:path>
              </a:pathLst>
            </a:custGeom>
            <a:solidFill>
              <a:srgbClr val="6B7B5E"/>
            </a:solidFill>
          </p:spPr>
          <p:txBody>
            <a:bodyPr/>
            <a:lstStyle/>
            <a:p>
              <a:endParaRPr lang="en-GB"/>
            </a:p>
          </p:txBody>
        </p:sp>
        <p:sp>
          <p:nvSpPr>
            <p:cNvPr id="5" name="TextBox 5"/>
            <p:cNvSpPr txBox="1"/>
            <p:nvPr/>
          </p:nvSpPr>
          <p:spPr>
            <a:xfrm>
              <a:off x="0" y="0"/>
              <a:ext cx="24384000" cy="1822831"/>
            </a:xfrm>
            <a:prstGeom prst="rect">
              <a:avLst/>
            </a:prstGeom>
          </p:spPr>
          <p:txBody>
            <a:bodyPr lIns="50800" tIns="50800" rIns="50800" bIns="50800" rtlCol="0" anchor="ctr"/>
            <a:lstStyle/>
            <a:p>
              <a:pPr algn="l">
                <a:lnSpc>
                  <a:spcPts val="7440"/>
                </a:lnSpc>
              </a:pPr>
              <a:r>
                <a:rPr lang="en-US" sz="6200" b="1">
                  <a:solidFill>
                    <a:srgbClr val="201715"/>
                  </a:solidFill>
                  <a:latin typeface="Open Sans 1 Bold"/>
                  <a:ea typeface="Open Sans 1 Bold"/>
                  <a:cs typeface="Open Sans 1 Bold"/>
                  <a:sym typeface="Open Sans 1 Bold"/>
                </a:rPr>
                <a:t>Learner statistics</a:t>
              </a:r>
            </a:p>
          </p:txBody>
        </p:sp>
      </p:grpSp>
      <p:sp>
        <p:nvSpPr>
          <p:cNvPr id="6" name="Freeform 6"/>
          <p:cNvSpPr/>
          <p:nvPr/>
        </p:nvSpPr>
        <p:spPr>
          <a:xfrm>
            <a:off x="14660576" y="126090"/>
            <a:ext cx="3781002" cy="1805220"/>
          </a:xfrm>
          <a:custGeom>
            <a:avLst/>
            <a:gdLst/>
            <a:ahLst/>
            <a:cxnLst/>
            <a:rect l="l" t="t" r="r" b="b"/>
            <a:pathLst>
              <a:path w="3781002" h="1805220">
                <a:moveTo>
                  <a:pt x="0" y="0"/>
                </a:moveTo>
                <a:lnTo>
                  <a:pt x="3781002" y="0"/>
                </a:lnTo>
                <a:lnTo>
                  <a:pt x="3781002" y="1805220"/>
                </a:lnTo>
                <a:lnTo>
                  <a:pt x="0" y="1805220"/>
                </a:lnTo>
                <a:lnTo>
                  <a:pt x="0" y="0"/>
                </a:lnTo>
                <a:close/>
              </a:path>
            </a:pathLst>
          </a:custGeom>
          <a:blipFill>
            <a:blip r:embed="rId3"/>
            <a:stretch>
              <a:fillRect l="-262760" t="-469847"/>
            </a:stretch>
          </a:blipFill>
        </p:spPr>
        <p:txBody>
          <a:bodyPr/>
          <a:lstStyle/>
          <a:p>
            <a:endParaRPr lang="en-GB"/>
          </a:p>
        </p:txBody>
      </p:sp>
      <p:sp>
        <p:nvSpPr>
          <p:cNvPr id="7" name="Freeform 7"/>
          <p:cNvSpPr/>
          <p:nvPr/>
        </p:nvSpPr>
        <p:spPr>
          <a:xfrm>
            <a:off x="213499" y="3250885"/>
            <a:ext cx="18074501" cy="7036115"/>
          </a:xfrm>
          <a:custGeom>
            <a:avLst/>
            <a:gdLst/>
            <a:ahLst/>
            <a:cxnLst/>
            <a:rect l="l" t="t" r="r" b="b"/>
            <a:pathLst>
              <a:path w="18074501" h="7036115">
                <a:moveTo>
                  <a:pt x="0" y="0"/>
                </a:moveTo>
                <a:lnTo>
                  <a:pt x="18074501" y="0"/>
                </a:lnTo>
                <a:lnTo>
                  <a:pt x="18074501" y="7036115"/>
                </a:lnTo>
                <a:lnTo>
                  <a:pt x="0" y="7036115"/>
                </a:lnTo>
                <a:lnTo>
                  <a:pt x="0" y="0"/>
                </a:lnTo>
                <a:close/>
              </a:path>
            </a:pathLst>
          </a:custGeom>
          <a:blipFill>
            <a:blip r:embed="rId4"/>
            <a:stretch>
              <a:fillRect l="-660" t="-27429" b="-18020"/>
            </a:stretch>
          </a:blipFill>
        </p:spPr>
        <p:txBody>
          <a:bodyPr/>
          <a:lstStyle/>
          <a:p>
            <a:endParaRPr lang="en-GB"/>
          </a:p>
        </p:txBody>
      </p:sp>
      <p:sp>
        <p:nvSpPr>
          <p:cNvPr id="8" name="TextBox 8"/>
          <p:cNvSpPr txBox="1"/>
          <p:nvPr/>
        </p:nvSpPr>
        <p:spPr>
          <a:xfrm>
            <a:off x="1161692" y="2096147"/>
            <a:ext cx="2598724" cy="1180465"/>
          </a:xfrm>
          <a:prstGeom prst="rect">
            <a:avLst/>
          </a:prstGeom>
        </p:spPr>
        <p:txBody>
          <a:bodyPr lIns="0" tIns="0" rIns="0" bIns="0" rtlCol="0" anchor="t">
            <a:spAutoFit/>
          </a:bodyPr>
          <a:lstStyle/>
          <a:p>
            <a:pPr algn="ctr">
              <a:lnSpc>
                <a:spcPts val="4759"/>
              </a:lnSpc>
            </a:pPr>
            <a:r>
              <a:rPr lang="en-US" sz="3399" b="1">
                <a:solidFill>
                  <a:srgbClr val="000000"/>
                </a:solidFill>
                <a:latin typeface="Open Sans 1 Bold"/>
                <a:ea typeface="Open Sans 1 Bold"/>
                <a:cs typeface="Open Sans 1 Bold"/>
                <a:sym typeface="Open Sans 1 Bold"/>
              </a:rPr>
              <a:t>32 Local authorities</a:t>
            </a:r>
          </a:p>
        </p:txBody>
      </p:sp>
      <p:sp>
        <p:nvSpPr>
          <p:cNvPr id="9" name="TextBox 9"/>
          <p:cNvSpPr txBox="1"/>
          <p:nvPr/>
        </p:nvSpPr>
        <p:spPr>
          <a:xfrm>
            <a:off x="14660576" y="2096147"/>
            <a:ext cx="2598724" cy="1780540"/>
          </a:xfrm>
          <a:prstGeom prst="rect">
            <a:avLst/>
          </a:prstGeom>
        </p:spPr>
        <p:txBody>
          <a:bodyPr lIns="0" tIns="0" rIns="0" bIns="0" rtlCol="0" anchor="t">
            <a:spAutoFit/>
          </a:bodyPr>
          <a:lstStyle/>
          <a:p>
            <a:pPr algn="ctr">
              <a:lnSpc>
                <a:spcPts val="4759"/>
              </a:lnSpc>
            </a:pPr>
            <a:r>
              <a:rPr lang="en-US" sz="3399" b="1">
                <a:solidFill>
                  <a:srgbClr val="000000"/>
                </a:solidFill>
                <a:latin typeface="Open Sans 1 Bold"/>
                <a:ea typeface="Open Sans 1 Bold"/>
                <a:cs typeface="Open Sans 1 Bold"/>
                <a:sym typeface="Open Sans 1 Bold"/>
              </a:rPr>
              <a:t>23, 194 courses completed</a:t>
            </a:r>
          </a:p>
        </p:txBody>
      </p:sp>
      <p:sp>
        <p:nvSpPr>
          <p:cNvPr id="10" name="TextBox 10"/>
          <p:cNvSpPr txBox="1"/>
          <p:nvPr/>
        </p:nvSpPr>
        <p:spPr>
          <a:xfrm>
            <a:off x="7844638" y="2096147"/>
            <a:ext cx="2598724" cy="1180465"/>
          </a:xfrm>
          <a:prstGeom prst="rect">
            <a:avLst/>
          </a:prstGeom>
        </p:spPr>
        <p:txBody>
          <a:bodyPr lIns="0" tIns="0" rIns="0" bIns="0" rtlCol="0" anchor="t">
            <a:spAutoFit/>
          </a:bodyPr>
          <a:lstStyle/>
          <a:p>
            <a:pPr algn="ctr">
              <a:lnSpc>
                <a:spcPts val="4759"/>
              </a:lnSpc>
            </a:pPr>
            <a:r>
              <a:rPr lang="en-US" sz="3399" b="1">
                <a:solidFill>
                  <a:srgbClr val="000000"/>
                </a:solidFill>
                <a:latin typeface="Open Sans 1 Bold"/>
                <a:ea typeface="Open Sans 1 Bold"/>
                <a:cs typeface="Open Sans 1 Bold"/>
                <a:sym typeface="Open Sans 1 Bold"/>
              </a:rPr>
              <a:t>17, 155 Learners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grpSp>
        <p:nvGrpSpPr>
          <p:cNvPr id="3" name="Group 3"/>
          <p:cNvGrpSpPr/>
          <p:nvPr/>
        </p:nvGrpSpPr>
        <p:grpSpPr>
          <a:xfrm>
            <a:off x="0" y="305340"/>
            <a:ext cx="18288000" cy="1367123"/>
            <a:chOff x="0" y="0"/>
            <a:chExt cx="24384000" cy="1822831"/>
          </a:xfrm>
        </p:grpSpPr>
        <p:sp>
          <p:nvSpPr>
            <p:cNvPr id="4" name="Freeform 4"/>
            <p:cNvSpPr/>
            <p:nvPr/>
          </p:nvSpPr>
          <p:spPr>
            <a:xfrm>
              <a:off x="0" y="0"/>
              <a:ext cx="24384000" cy="1822889"/>
            </a:xfrm>
            <a:custGeom>
              <a:avLst/>
              <a:gdLst/>
              <a:ahLst/>
              <a:cxnLst/>
              <a:rect l="l" t="t" r="r" b="b"/>
              <a:pathLst>
                <a:path w="24384000" h="1822889">
                  <a:moveTo>
                    <a:pt x="0" y="0"/>
                  </a:moveTo>
                  <a:lnTo>
                    <a:pt x="24384000" y="0"/>
                  </a:lnTo>
                  <a:lnTo>
                    <a:pt x="24384000" y="1822889"/>
                  </a:lnTo>
                  <a:lnTo>
                    <a:pt x="0" y="1822889"/>
                  </a:lnTo>
                  <a:close/>
                </a:path>
              </a:pathLst>
            </a:custGeom>
            <a:solidFill>
              <a:srgbClr val="6B7B5E"/>
            </a:solidFill>
          </p:spPr>
          <p:txBody>
            <a:bodyPr/>
            <a:lstStyle/>
            <a:p>
              <a:endParaRPr lang="en-GB"/>
            </a:p>
          </p:txBody>
        </p:sp>
        <p:sp>
          <p:nvSpPr>
            <p:cNvPr id="5" name="TextBox 5"/>
            <p:cNvSpPr txBox="1"/>
            <p:nvPr/>
          </p:nvSpPr>
          <p:spPr>
            <a:xfrm>
              <a:off x="0" y="0"/>
              <a:ext cx="24384000" cy="1822831"/>
            </a:xfrm>
            <a:prstGeom prst="rect">
              <a:avLst/>
            </a:prstGeom>
          </p:spPr>
          <p:txBody>
            <a:bodyPr lIns="50800" tIns="50800" rIns="50800" bIns="50800" rtlCol="0" anchor="ctr"/>
            <a:lstStyle/>
            <a:p>
              <a:pPr algn="l">
                <a:lnSpc>
                  <a:spcPts val="7440"/>
                </a:lnSpc>
              </a:pPr>
              <a:r>
                <a:rPr lang="en-US" sz="6200" b="1">
                  <a:solidFill>
                    <a:srgbClr val="201715"/>
                  </a:solidFill>
                  <a:latin typeface="Open Sans 1 Bold"/>
                  <a:ea typeface="Open Sans 1 Bold"/>
                  <a:cs typeface="Open Sans 1 Bold"/>
                  <a:sym typeface="Open Sans 1 Bold"/>
                </a:rPr>
                <a:t>Lincolnshire Feedback</a:t>
              </a:r>
            </a:p>
          </p:txBody>
        </p:sp>
      </p:grpSp>
      <p:sp>
        <p:nvSpPr>
          <p:cNvPr id="6" name="Freeform 6"/>
          <p:cNvSpPr/>
          <p:nvPr/>
        </p:nvSpPr>
        <p:spPr>
          <a:xfrm>
            <a:off x="14660576" y="126090"/>
            <a:ext cx="3781002" cy="1805220"/>
          </a:xfrm>
          <a:custGeom>
            <a:avLst/>
            <a:gdLst/>
            <a:ahLst/>
            <a:cxnLst/>
            <a:rect l="l" t="t" r="r" b="b"/>
            <a:pathLst>
              <a:path w="3781002" h="1805220">
                <a:moveTo>
                  <a:pt x="0" y="0"/>
                </a:moveTo>
                <a:lnTo>
                  <a:pt x="3781002" y="0"/>
                </a:lnTo>
                <a:lnTo>
                  <a:pt x="3781002" y="1805220"/>
                </a:lnTo>
                <a:lnTo>
                  <a:pt x="0" y="1805220"/>
                </a:lnTo>
                <a:lnTo>
                  <a:pt x="0" y="0"/>
                </a:lnTo>
                <a:close/>
              </a:path>
            </a:pathLst>
          </a:custGeom>
          <a:blipFill>
            <a:blip r:embed="rId4"/>
            <a:stretch>
              <a:fillRect l="-262760" t="-469847"/>
            </a:stretch>
          </a:blipFill>
        </p:spPr>
        <p:txBody>
          <a:bodyPr/>
          <a:lstStyle/>
          <a:p>
            <a:endParaRPr lang="en-GB"/>
          </a:p>
        </p:txBody>
      </p:sp>
      <p:sp>
        <p:nvSpPr>
          <p:cNvPr id="7" name="TextBox 7"/>
          <p:cNvSpPr txBox="1"/>
          <p:nvPr/>
        </p:nvSpPr>
        <p:spPr>
          <a:xfrm>
            <a:off x="9139238" y="4274503"/>
            <a:ext cx="9525" cy="1566544"/>
          </a:xfrm>
          <a:prstGeom prst="rect">
            <a:avLst/>
          </a:prstGeom>
        </p:spPr>
        <p:txBody>
          <a:bodyPr lIns="0" tIns="0" rIns="0" bIns="0" rtlCol="0" anchor="t">
            <a:spAutoFit/>
          </a:bodyPr>
          <a:lstStyle/>
          <a:p>
            <a:pPr algn="ctr">
              <a:lnSpc>
                <a:spcPts val="12880"/>
              </a:lnSpc>
            </a:pPr>
            <a:endParaRPr/>
          </a:p>
        </p:txBody>
      </p:sp>
      <p:sp>
        <p:nvSpPr>
          <p:cNvPr id="8" name="TextBox 8"/>
          <p:cNvSpPr txBox="1"/>
          <p:nvPr/>
        </p:nvSpPr>
        <p:spPr>
          <a:xfrm>
            <a:off x="5661059" y="8650937"/>
            <a:ext cx="3723268" cy="1395152"/>
          </a:xfrm>
          <a:prstGeom prst="rect">
            <a:avLst/>
          </a:prstGeom>
        </p:spPr>
        <p:txBody>
          <a:bodyPr lIns="0" tIns="0" rIns="0" bIns="0" rtlCol="0" anchor="t">
            <a:spAutoFit/>
          </a:bodyPr>
          <a:lstStyle/>
          <a:p>
            <a:pPr algn="ctr">
              <a:lnSpc>
                <a:spcPts val="3661"/>
              </a:lnSpc>
              <a:spcBef>
                <a:spcPct val="0"/>
              </a:spcBef>
            </a:pPr>
            <a:r>
              <a:rPr lang="en-US" sz="3051" b="1">
                <a:solidFill>
                  <a:srgbClr val="000000"/>
                </a:solidFill>
                <a:latin typeface="Canva Sans Bold"/>
                <a:ea typeface="Canva Sans Bold"/>
                <a:cs typeface="Canva Sans Bold"/>
                <a:sym typeface="Canva Sans Bold"/>
              </a:rPr>
              <a:t>“Lots of practical and realistic advice and ideas”.</a:t>
            </a:r>
          </a:p>
        </p:txBody>
      </p:sp>
      <p:sp>
        <p:nvSpPr>
          <p:cNvPr id="9" name="TextBox 9"/>
          <p:cNvSpPr txBox="1"/>
          <p:nvPr/>
        </p:nvSpPr>
        <p:spPr>
          <a:xfrm>
            <a:off x="529217" y="6874650"/>
            <a:ext cx="3723268" cy="1860203"/>
          </a:xfrm>
          <a:prstGeom prst="rect">
            <a:avLst/>
          </a:prstGeom>
        </p:spPr>
        <p:txBody>
          <a:bodyPr lIns="0" tIns="0" rIns="0" bIns="0" rtlCol="0" anchor="t">
            <a:spAutoFit/>
          </a:bodyPr>
          <a:lstStyle/>
          <a:p>
            <a:pPr algn="ctr">
              <a:lnSpc>
                <a:spcPts val="3661"/>
              </a:lnSpc>
              <a:spcBef>
                <a:spcPct val="0"/>
              </a:spcBef>
            </a:pPr>
            <a:r>
              <a:rPr lang="en-US" sz="3051" b="1">
                <a:solidFill>
                  <a:srgbClr val="000000"/>
                </a:solidFill>
                <a:latin typeface="Canva Sans Bold"/>
                <a:ea typeface="Canva Sans Bold"/>
                <a:cs typeface="Canva Sans Bold"/>
                <a:sym typeface="Canva Sans Bold"/>
              </a:rPr>
              <a:t>“Really insightful and given ideas for current children that I work with”.</a:t>
            </a:r>
          </a:p>
        </p:txBody>
      </p:sp>
      <p:sp>
        <p:nvSpPr>
          <p:cNvPr id="10" name="TextBox 10"/>
          <p:cNvSpPr txBox="1"/>
          <p:nvPr/>
        </p:nvSpPr>
        <p:spPr>
          <a:xfrm>
            <a:off x="352737" y="2921719"/>
            <a:ext cx="5869711" cy="2325253"/>
          </a:xfrm>
          <a:prstGeom prst="rect">
            <a:avLst/>
          </a:prstGeom>
        </p:spPr>
        <p:txBody>
          <a:bodyPr lIns="0" tIns="0" rIns="0" bIns="0" rtlCol="0" anchor="t">
            <a:spAutoFit/>
          </a:bodyPr>
          <a:lstStyle/>
          <a:p>
            <a:pPr algn="ctr">
              <a:lnSpc>
                <a:spcPts val="3661"/>
              </a:lnSpc>
              <a:spcBef>
                <a:spcPct val="0"/>
              </a:spcBef>
            </a:pPr>
            <a:r>
              <a:rPr lang="en-US" sz="3051" b="1">
                <a:solidFill>
                  <a:srgbClr val="000000"/>
                </a:solidFill>
                <a:latin typeface="Canva Sans Bold"/>
                <a:ea typeface="Canva Sans Bold"/>
                <a:cs typeface="Canva Sans Bold"/>
                <a:sym typeface="Canva Sans Bold"/>
              </a:rPr>
              <a:t>“I enjoyed the videos which demonstrated strategies and the video which showed how children with sensory issues may feel in an environment”. </a:t>
            </a:r>
          </a:p>
        </p:txBody>
      </p:sp>
      <p:sp>
        <p:nvSpPr>
          <p:cNvPr id="11" name="TextBox 11"/>
          <p:cNvSpPr txBox="1"/>
          <p:nvPr/>
        </p:nvSpPr>
        <p:spPr>
          <a:xfrm>
            <a:off x="8078783" y="2589834"/>
            <a:ext cx="3723268" cy="5580608"/>
          </a:xfrm>
          <a:prstGeom prst="rect">
            <a:avLst/>
          </a:prstGeom>
        </p:spPr>
        <p:txBody>
          <a:bodyPr lIns="0" tIns="0" rIns="0" bIns="0" rtlCol="0" anchor="t">
            <a:spAutoFit/>
          </a:bodyPr>
          <a:lstStyle/>
          <a:p>
            <a:pPr algn="ctr">
              <a:lnSpc>
                <a:spcPts val="3661"/>
              </a:lnSpc>
              <a:spcBef>
                <a:spcPct val="0"/>
              </a:spcBef>
            </a:pPr>
            <a:r>
              <a:rPr lang="en-US" sz="3051" b="1">
                <a:solidFill>
                  <a:srgbClr val="000000"/>
                </a:solidFill>
                <a:latin typeface="Canva Sans Bold"/>
                <a:ea typeface="Canva Sans Bold"/>
                <a:cs typeface="Canva Sans Bold"/>
                <a:sym typeface="Canva Sans Bold"/>
              </a:rPr>
              <a:t>“It has been really useful to focus my mind on what is important and how we need to think more about individual needs, rather than everyone having to fit into a mainstream school system”. </a:t>
            </a:r>
          </a:p>
        </p:txBody>
      </p:sp>
      <p:sp>
        <p:nvSpPr>
          <p:cNvPr id="12" name="TextBox 12"/>
          <p:cNvSpPr txBox="1"/>
          <p:nvPr/>
        </p:nvSpPr>
        <p:spPr>
          <a:xfrm>
            <a:off x="13658386" y="6325683"/>
            <a:ext cx="3723268" cy="2325253"/>
          </a:xfrm>
          <a:prstGeom prst="rect">
            <a:avLst/>
          </a:prstGeom>
        </p:spPr>
        <p:txBody>
          <a:bodyPr lIns="0" tIns="0" rIns="0" bIns="0" rtlCol="0" anchor="t">
            <a:spAutoFit/>
          </a:bodyPr>
          <a:lstStyle/>
          <a:p>
            <a:pPr algn="ctr">
              <a:lnSpc>
                <a:spcPts val="3661"/>
              </a:lnSpc>
              <a:spcBef>
                <a:spcPct val="0"/>
              </a:spcBef>
            </a:pPr>
            <a:r>
              <a:rPr lang="en-US" sz="3051" b="1">
                <a:solidFill>
                  <a:srgbClr val="000000"/>
                </a:solidFill>
                <a:latin typeface="Canva Sans Bold"/>
                <a:ea typeface="Canva Sans Bold"/>
                <a:cs typeface="Canva Sans Bold"/>
                <a:sym typeface="Canva Sans Bold"/>
              </a:rPr>
              <a:t> “Really enjoyed this module, i feel that I learnt more than  previous SEND lv 3 course”.</a:t>
            </a:r>
          </a:p>
        </p:txBody>
      </p:sp>
      <p:sp>
        <p:nvSpPr>
          <p:cNvPr id="13" name="TextBox 13"/>
          <p:cNvSpPr txBox="1"/>
          <p:nvPr/>
        </p:nvSpPr>
        <p:spPr>
          <a:xfrm>
            <a:off x="13658386" y="2224143"/>
            <a:ext cx="3723268" cy="1860203"/>
          </a:xfrm>
          <a:prstGeom prst="rect">
            <a:avLst/>
          </a:prstGeom>
        </p:spPr>
        <p:txBody>
          <a:bodyPr lIns="0" tIns="0" rIns="0" bIns="0" rtlCol="0" anchor="t">
            <a:spAutoFit/>
          </a:bodyPr>
          <a:lstStyle/>
          <a:p>
            <a:pPr algn="ctr">
              <a:lnSpc>
                <a:spcPts val="3661"/>
              </a:lnSpc>
              <a:spcBef>
                <a:spcPct val="0"/>
              </a:spcBef>
            </a:pPr>
            <a:r>
              <a:rPr lang="en-US" sz="3051" b="1">
                <a:solidFill>
                  <a:srgbClr val="000000"/>
                </a:solidFill>
                <a:latin typeface="Canva Sans Bold"/>
                <a:ea typeface="Canva Sans Bold"/>
                <a:cs typeface="Canva Sans Bold"/>
                <a:sym typeface="Canva Sans Bold"/>
              </a:rPr>
              <a:t>“As SENco in my setting I found the training extremely useful”.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grpSp>
        <p:nvGrpSpPr>
          <p:cNvPr id="3" name="Group 3"/>
          <p:cNvGrpSpPr/>
          <p:nvPr/>
        </p:nvGrpSpPr>
        <p:grpSpPr>
          <a:xfrm>
            <a:off x="9680320" y="0"/>
            <a:ext cx="8607680" cy="10287000"/>
            <a:chOff x="0" y="0"/>
            <a:chExt cx="2267043" cy="2709333"/>
          </a:xfrm>
        </p:grpSpPr>
        <p:sp>
          <p:nvSpPr>
            <p:cNvPr id="4" name="Freeform 4"/>
            <p:cNvSpPr/>
            <p:nvPr/>
          </p:nvSpPr>
          <p:spPr>
            <a:xfrm>
              <a:off x="0" y="0"/>
              <a:ext cx="2267043" cy="2709333"/>
            </a:xfrm>
            <a:custGeom>
              <a:avLst/>
              <a:gdLst/>
              <a:ahLst/>
              <a:cxnLst/>
              <a:rect l="l" t="t" r="r" b="b"/>
              <a:pathLst>
                <a:path w="2267043" h="2709333">
                  <a:moveTo>
                    <a:pt x="0" y="0"/>
                  </a:moveTo>
                  <a:lnTo>
                    <a:pt x="2267043" y="0"/>
                  </a:lnTo>
                  <a:lnTo>
                    <a:pt x="2267043" y="2709333"/>
                  </a:lnTo>
                  <a:lnTo>
                    <a:pt x="0" y="2709333"/>
                  </a:lnTo>
                  <a:close/>
                </a:path>
              </a:pathLst>
            </a:custGeom>
            <a:solidFill>
              <a:srgbClr val="A9B48D"/>
            </a:solidFill>
          </p:spPr>
          <p:txBody>
            <a:bodyPr/>
            <a:lstStyle/>
            <a:p>
              <a:endParaRPr lang="en-GB"/>
            </a:p>
          </p:txBody>
        </p:sp>
        <p:sp>
          <p:nvSpPr>
            <p:cNvPr id="5" name="TextBox 5"/>
            <p:cNvSpPr txBox="1"/>
            <p:nvPr/>
          </p:nvSpPr>
          <p:spPr>
            <a:xfrm>
              <a:off x="0" y="-38100"/>
              <a:ext cx="2267043" cy="2747433"/>
            </a:xfrm>
            <a:prstGeom prst="rect">
              <a:avLst/>
            </a:prstGeom>
          </p:spPr>
          <p:txBody>
            <a:bodyPr lIns="76200" tIns="76200" rIns="76200" bIns="76200" rtlCol="0" anchor="ctr"/>
            <a:lstStyle/>
            <a:p>
              <a:pPr algn="ctr">
                <a:lnSpc>
                  <a:spcPts val="3359"/>
                </a:lnSpc>
              </a:pPr>
              <a:endParaRPr/>
            </a:p>
          </p:txBody>
        </p:sp>
      </p:grpSp>
      <p:sp>
        <p:nvSpPr>
          <p:cNvPr id="6" name="Freeform 6"/>
          <p:cNvSpPr/>
          <p:nvPr/>
        </p:nvSpPr>
        <p:spPr>
          <a:xfrm>
            <a:off x="1290827" y="2691894"/>
            <a:ext cx="6840909" cy="6840909"/>
          </a:xfrm>
          <a:custGeom>
            <a:avLst/>
            <a:gdLst/>
            <a:ahLst/>
            <a:cxnLst/>
            <a:rect l="l" t="t" r="r" b="b"/>
            <a:pathLst>
              <a:path w="6840909" h="6840909">
                <a:moveTo>
                  <a:pt x="0" y="0"/>
                </a:moveTo>
                <a:lnTo>
                  <a:pt x="6840909" y="0"/>
                </a:lnTo>
                <a:lnTo>
                  <a:pt x="6840909" y="6840909"/>
                </a:lnTo>
                <a:lnTo>
                  <a:pt x="0" y="6840909"/>
                </a:lnTo>
                <a:lnTo>
                  <a:pt x="0" y="0"/>
                </a:lnTo>
                <a:close/>
              </a:path>
            </a:pathLst>
          </a:custGeom>
          <a:blipFill>
            <a:blip r:embed="rId4"/>
            <a:stretch>
              <a:fillRect/>
            </a:stretch>
          </a:blipFill>
        </p:spPr>
        <p:txBody>
          <a:bodyPr/>
          <a:lstStyle/>
          <a:p>
            <a:endParaRPr lang="en-GB"/>
          </a:p>
        </p:txBody>
      </p:sp>
      <p:sp>
        <p:nvSpPr>
          <p:cNvPr id="7" name="TextBox 7"/>
          <p:cNvSpPr txBox="1"/>
          <p:nvPr/>
        </p:nvSpPr>
        <p:spPr>
          <a:xfrm>
            <a:off x="10774460" y="3877191"/>
            <a:ext cx="6781734" cy="3887470"/>
          </a:xfrm>
          <a:prstGeom prst="rect">
            <a:avLst/>
          </a:prstGeom>
        </p:spPr>
        <p:txBody>
          <a:bodyPr lIns="0" tIns="0" rIns="0" bIns="0" rtlCol="0" anchor="t">
            <a:spAutoFit/>
          </a:bodyPr>
          <a:lstStyle/>
          <a:p>
            <a:pPr algn="ctr">
              <a:lnSpc>
                <a:spcPts val="3079"/>
              </a:lnSpc>
            </a:pPr>
            <a:r>
              <a:rPr lang="en-US" sz="2199" b="1">
                <a:solidFill>
                  <a:srgbClr val="000000"/>
                </a:solidFill>
                <a:latin typeface="Open Sans 1 Bold"/>
                <a:ea typeface="Open Sans 1 Bold"/>
                <a:cs typeface="Open Sans 1 Bold"/>
                <a:sym typeface="Open Sans 1 Bold"/>
              </a:rPr>
              <a:t>Settings with 4 practitioners or more: </a:t>
            </a:r>
          </a:p>
          <a:p>
            <a:pPr algn="ctr">
              <a:lnSpc>
                <a:spcPts val="3079"/>
              </a:lnSpc>
            </a:pPr>
            <a:r>
              <a:rPr lang="en-US" sz="2199" b="1">
                <a:solidFill>
                  <a:srgbClr val="000000"/>
                </a:solidFill>
                <a:latin typeface="Open Sans 1 Bold"/>
                <a:ea typeface="Open Sans 1 Bold"/>
                <a:cs typeface="Open Sans 1 Bold"/>
                <a:sym typeface="Open Sans 1 Bold"/>
              </a:rPr>
              <a:t>75% will have undertaken the inclusive practice course along with 2 additional courses of their choice </a:t>
            </a:r>
          </a:p>
          <a:p>
            <a:pPr algn="ctr">
              <a:lnSpc>
                <a:spcPts val="3079"/>
              </a:lnSpc>
            </a:pPr>
            <a:endParaRPr lang="en-US" sz="2199" b="1">
              <a:solidFill>
                <a:srgbClr val="000000"/>
              </a:solidFill>
              <a:latin typeface="Open Sans 1 Bold"/>
              <a:ea typeface="Open Sans 1 Bold"/>
              <a:cs typeface="Open Sans 1 Bold"/>
              <a:sym typeface="Open Sans 1 Bold"/>
            </a:endParaRPr>
          </a:p>
          <a:p>
            <a:pPr algn="ctr">
              <a:lnSpc>
                <a:spcPts val="3079"/>
              </a:lnSpc>
            </a:pPr>
            <a:r>
              <a:rPr lang="en-US" sz="2199" b="1">
                <a:solidFill>
                  <a:srgbClr val="000000"/>
                </a:solidFill>
                <a:latin typeface="Open Sans 1 Bold"/>
                <a:ea typeface="Open Sans 1 Bold"/>
                <a:cs typeface="Open Sans 1 Bold"/>
                <a:sym typeface="Open Sans 1 Bold"/>
              </a:rPr>
              <a:t>Settings with less than 4 practitioners (eg childminders): </a:t>
            </a:r>
          </a:p>
          <a:p>
            <a:pPr marL="0" lvl="0" indent="0" algn="ctr">
              <a:lnSpc>
                <a:spcPts val="3079"/>
              </a:lnSpc>
            </a:pPr>
            <a:r>
              <a:rPr lang="en-US" sz="2199" b="1">
                <a:solidFill>
                  <a:srgbClr val="000000"/>
                </a:solidFill>
                <a:latin typeface="Open Sans 1 Bold"/>
                <a:ea typeface="Open Sans 1 Bold"/>
                <a:cs typeface="Open Sans 1 Bold"/>
                <a:sym typeface="Open Sans 1 Bold"/>
              </a:rPr>
              <a:t>The lead practitioner will have completed the inclusive practice course and 2 additional courses of their choice.</a:t>
            </a:r>
          </a:p>
        </p:txBody>
      </p:sp>
      <p:grpSp>
        <p:nvGrpSpPr>
          <p:cNvPr id="8" name="Group 8"/>
          <p:cNvGrpSpPr/>
          <p:nvPr/>
        </p:nvGrpSpPr>
        <p:grpSpPr>
          <a:xfrm>
            <a:off x="0" y="495690"/>
            <a:ext cx="18288000" cy="1446721"/>
            <a:chOff x="0" y="0"/>
            <a:chExt cx="24384000" cy="1928961"/>
          </a:xfrm>
        </p:grpSpPr>
        <p:sp>
          <p:nvSpPr>
            <p:cNvPr id="9" name="Freeform 9"/>
            <p:cNvSpPr/>
            <p:nvPr/>
          </p:nvSpPr>
          <p:spPr>
            <a:xfrm>
              <a:off x="0" y="0"/>
              <a:ext cx="24384000" cy="1929019"/>
            </a:xfrm>
            <a:custGeom>
              <a:avLst/>
              <a:gdLst/>
              <a:ahLst/>
              <a:cxnLst/>
              <a:rect l="l" t="t" r="r" b="b"/>
              <a:pathLst>
                <a:path w="24384000" h="1929019">
                  <a:moveTo>
                    <a:pt x="0" y="0"/>
                  </a:moveTo>
                  <a:lnTo>
                    <a:pt x="24384000" y="0"/>
                  </a:lnTo>
                  <a:lnTo>
                    <a:pt x="24384000" y="1929019"/>
                  </a:lnTo>
                  <a:lnTo>
                    <a:pt x="0" y="1929019"/>
                  </a:lnTo>
                  <a:close/>
                </a:path>
              </a:pathLst>
            </a:custGeom>
            <a:solidFill>
              <a:srgbClr val="6B7B5E"/>
            </a:solidFill>
          </p:spPr>
          <p:txBody>
            <a:bodyPr/>
            <a:lstStyle/>
            <a:p>
              <a:endParaRPr lang="en-GB"/>
            </a:p>
          </p:txBody>
        </p:sp>
        <p:sp>
          <p:nvSpPr>
            <p:cNvPr id="10" name="TextBox 10"/>
            <p:cNvSpPr txBox="1"/>
            <p:nvPr/>
          </p:nvSpPr>
          <p:spPr>
            <a:xfrm>
              <a:off x="0" y="0"/>
              <a:ext cx="24384000" cy="1928961"/>
            </a:xfrm>
            <a:prstGeom prst="rect">
              <a:avLst/>
            </a:prstGeom>
          </p:spPr>
          <p:txBody>
            <a:bodyPr lIns="50800" tIns="50800" rIns="50800" bIns="50800" rtlCol="0" anchor="ctr"/>
            <a:lstStyle/>
            <a:p>
              <a:pPr algn="l">
                <a:lnSpc>
                  <a:spcPts val="7920"/>
                </a:lnSpc>
              </a:pPr>
              <a:r>
                <a:rPr lang="en-US" sz="6600" b="1">
                  <a:solidFill>
                    <a:srgbClr val="201715"/>
                  </a:solidFill>
                  <a:latin typeface="Open Sans 1 Bold"/>
                  <a:ea typeface="Open Sans 1 Bold"/>
                  <a:cs typeface="Open Sans 1 Bold"/>
                  <a:sym typeface="Open Sans 1 Bold"/>
                </a:rPr>
                <a:t>Mark of achievement</a:t>
              </a:r>
            </a:p>
          </p:txBody>
        </p:sp>
      </p:grpSp>
      <p:sp>
        <p:nvSpPr>
          <p:cNvPr id="11" name="Freeform 11"/>
          <p:cNvSpPr/>
          <p:nvPr/>
        </p:nvSpPr>
        <p:spPr>
          <a:xfrm>
            <a:off x="14712058" y="495690"/>
            <a:ext cx="3712442" cy="1764284"/>
          </a:xfrm>
          <a:custGeom>
            <a:avLst/>
            <a:gdLst/>
            <a:ahLst/>
            <a:cxnLst/>
            <a:rect l="l" t="t" r="r" b="b"/>
            <a:pathLst>
              <a:path w="3712442" h="1764284">
                <a:moveTo>
                  <a:pt x="0" y="0"/>
                </a:moveTo>
                <a:lnTo>
                  <a:pt x="3712442" y="0"/>
                </a:lnTo>
                <a:lnTo>
                  <a:pt x="3712442" y="1764284"/>
                </a:lnTo>
                <a:lnTo>
                  <a:pt x="0" y="1764284"/>
                </a:lnTo>
                <a:lnTo>
                  <a:pt x="0" y="0"/>
                </a:lnTo>
                <a:close/>
              </a:path>
            </a:pathLst>
          </a:custGeom>
          <a:blipFill>
            <a:blip r:embed="rId5"/>
            <a:stretch>
              <a:fillRect l="-269460" t="-483069"/>
            </a:stretch>
          </a:blipFill>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sp>
        <p:nvSpPr>
          <p:cNvPr id="3" name="Freeform 3"/>
          <p:cNvSpPr/>
          <p:nvPr/>
        </p:nvSpPr>
        <p:spPr>
          <a:xfrm>
            <a:off x="8141461" y="4288992"/>
            <a:ext cx="4742606" cy="5686036"/>
          </a:xfrm>
          <a:custGeom>
            <a:avLst/>
            <a:gdLst/>
            <a:ahLst/>
            <a:cxnLst/>
            <a:rect l="l" t="t" r="r" b="b"/>
            <a:pathLst>
              <a:path w="4742606" h="5686036">
                <a:moveTo>
                  <a:pt x="0" y="0"/>
                </a:moveTo>
                <a:lnTo>
                  <a:pt x="4742606" y="0"/>
                </a:lnTo>
                <a:lnTo>
                  <a:pt x="4742606" y="5686036"/>
                </a:lnTo>
                <a:lnTo>
                  <a:pt x="0" y="5686036"/>
                </a:lnTo>
                <a:lnTo>
                  <a:pt x="0" y="0"/>
                </a:lnTo>
                <a:close/>
              </a:path>
            </a:pathLst>
          </a:custGeom>
          <a:blipFill>
            <a:blip r:embed="rId4"/>
            <a:stretch>
              <a:fillRect l="-55847" r="-57295"/>
            </a:stretch>
          </a:blipFill>
        </p:spPr>
        <p:txBody>
          <a:bodyPr/>
          <a:lstStyle/>
          <a:p>
            <a:endParaRPr lang="en-GB"/>
          </a:p>
        </p:txBody>
      </p:sp>
      <p:sp>
        <p:nvSpPr>
          <p:cNvPr id="4" name="Freeform 4"/>
          <p:cNvSpPr/>
          <p:nvPr/>
        </p:nvSpPr>
        <p:spPr>
          <a:xfrm>
            <a:off x="13205826" y="2149327"/>
            <a:ext cx="4785586" cy="5988347"/>
          </a:xfrm>
          <a:custGeom>
            <a:avLst/>
            <a:gdLst/>
            <a:ahLst/>
            <a:cxnLst/>
            <a:rect l="l" t="t" r="r" b="b"/>
            <a:pathLst>
              <a:path w="4785586" h="5988347">
                <a:moveTo>
                  <a:pt x="0" y="0"/>
                </a:moveTo>
                <a:lnTo>
                  <a:pt x="4785587" y="0"/>
                </a:lnTo>
                <a:lnTo>
                  <a:pt x="4785587" y="5988346"/>
                </a:lnTo>
                <a:lnTo>
                  <a:pt x="0" y="5988346"/>
                </a:lnTo>
                <a:lnTo>
                  <a:pt x="0" y="0"/>
                </a:lnTo>
                <a:close/>
              </a:path>
            </a:pathLst>
          </a:custGeom>
          <a:blipFill>
            <a:blip r:embed="rId5"/>
            <a:stretch>
              <a:fillRect l="-59574" r="-62884"/>
            </a:stretch>
          </a:blipFill>
        </p:spPr>
        <p:txBody>
          <a:bodyPr/>
          <a:lstStyle/>
          <a:p>
            <a:endParaRPr lang="en-GB"/>
          </a:p>
        </p:txBody>
      </p:sp>
      <p:grpSp>
        <p:nvGrpSpPr>
          <p:cNvPr id="5" name="Group 5"/>
          <p:cNvGrpSpPr/>
          <p:nvPr/>
        </p:nvGrpSpPr>
        <p:grpSpPr>
          <a:xfrm>
            <a:off x="0" y="305340"/>
            <a:ext cx="18288000" cy="1361269"/>
            <a:chOff x="0" y="0"/>
            <a:chExt cx="24384000" cy="1815026"/>
          </a:xfrm>
        </p:grpSpPr>
        <p:sp>
          <p:nvSpPr>
            <p:cNvPr id="6" name="Freeform 6"/>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7" name="TextBox 7"/>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Free resources on their website</a:t>
              </a:r>
            </a:p>
          </p:txBody>
        </p:sp>
      </p:grpSp>
      <p:sp>
        <p:nvSpPr>
          <p:cNvPr id="8" name="Freeform 8"/>
          <p:cNvSpPr/>
          <p:nvPr/>
        </p:nvSpPr>
        <p:spPr>
          <a:xfrm>
            <a:off x="9794816" y="1910842"/>
            <a:ext cx="3738443" cy="5078874"/>
          </a:xfrm>
          <a:custGeom>
            <a:avLst/>
            <a:gdLst/>
            <a:ahLst/>
            <a:cxnLst/>
            <a:rect l="l" t="t" r="r" b="b"/>
            <a:pathLst>
              <a:path w="3738443" h="5078874">
                <a:moveTo>
                  <a:pt x="0" y="0"/>
                </a:moveTo>
                <a:lnTo>
                  <a:pt x="3738443" y="0"/>
                </a:lnTo>
                <a:lnTo>
                  <a:pt x="3738443" y="5078874"/>
                </a:lnTo>
                <a:lnTo>
                  <a:pt x="0" y="5078874"/>
                </a:lnTo>
                <a:lnTo>
                  <a:pt x="0" y="0"/>
                </a:lnTo>
                <a:close/>
              </a:path>
            </a:pathLst>
          </a:custGeom>
          <a:blipFill>
            <a:blip r:embed="rId6"/>
            <a:stretch>
              <a:fillRect l="-72895" r="-68625"/>
            </a:stretch>
          </a:blipFill>
        </p:spPr>
        <p:txBody>
          <a:bodyPr/>
          <a:lstStyle/>
          <a:p>
            <a:endParaRPr lang="en-GB"/>
          </a:p>
        </p:txBody>
      </p:sp>
      <p:sp>
        <p:nvSpPr>
          <p:cNvPr id="9" name="Freeform 9"/>
          <p:cNvSpPr/>
          <p:nvPr/>
        </p:nvSpPr>
        <p:spPr>
          <a:xfrm>
            <a:off x="14746450" y="146558"/>
            <a:ext cx="3712442" cy="1764284"/>
          </a:xfrm>
          <a:custGeom>
            <a:avLst/>
            <a:gdLst/>
            <a:ahLst/>
            <a:cxnLst/>
            <a:rect l="l" t="t" r="r" b="b"/>
            <a:pathLst>
              <a:path w="3712442" h="1764284">
                <a:moveTo>
                  <a:pt x="0" y="0"/>
                </a:moveTo>
                <a:lnTo>
                  <a:pt x="3712443" y="0"/>
                </a:lnTo>
                <a:lnTo>
                  <a:pt x="3712443" y="1764284"/>
                </a:lnTo>
                <a:lnTo>
                  <a:pt x="0" y="1764284"/>
                </a:lnTo>
                <a:lnTo>
                  <a:pt x="0" y="0"/>
                </a:lnTo>
                <a:close/>
              </a:path>
            </a:pathLst>
          </a:custGeom>
          <a:blipFill>
            <a:blip r:embed="rId7"/>
            <a:stretch>
              <a:fillRect l="-269460" t="-483069"/>
            </a:stretch>
          </a:blipFill>
        </p:spPr>
        <p:txBody>
          <a:bodyPr/>
          <a:lstStyle/>
          <a:p>
            <a:endParaRPr lang="en-GB"/>
          </a:p>
        </p:txBody>
      </p:sp>
      <p:sp>
        <p:nvSpPr>
          <p:cNvPr id="10" name="TextBox 10"/>
          <p:cNvSpPr txBox="1"/>
          <p:nvPr/>
        </p:nvSpPr>
        <p:spPr>
          <a:xfrm>
            <a:off x="829383" y="3177166"/>
            <a:ext cx="6102819" cy="5563714"/>
          </a:xfrm>
          <a:prstGeom prst="rect">
            <a:avLst/>
          </a:prstGeom>
        </p:spPr>
        <p:txBody>
          <a:bodyPr lIns="0" tIns="0" rIns="0" bIns="0" rtlCol="0" anchor="t">
            <a:spAutoFit/>
          </a:bodyPr>
          <a:lstStyle/>
          <a:p>
            <a:pPr algn="ctr">
              <a:lnSpc>
                <a:spcPts val="3669"/>
              </a:lnSpc>
            </a:pPr>
            <a:r>
              <a:rPr lang="en-US" sz="2620" b="1">
                <a:solidFill>
                  <a:srgbClr val="000000"/>
                </a:solidFill>
                <a:latin typeface="Canva Sans Bold"/>
                <a:ea typeface="Canva Sans Bold"/>
                <a:cs typeface="Canva Sans Bold"/>
                <a:sym typeface="Canva Sans Bold"/>
              </a:rPr>
              <a:t>Outdoor Provision</a:t>
            </a:r>
          </a:p>
          <a:p>
            <a:pPr algn="ctr">
              <a:lnSpc>
                <a:spcPts val="3669"/>
              </a:lnSpc>
            </a:pPr>
            <a:r>
              <a:rPr lang="en-US" sz="2620" b="1">
                <a:solidFill>
                  <a:srgbClr val="000000"/>
                </a:solidFill>
                <a:latin typeface="Canva Sans Bold"/>
                <a:ea typeface="Canva Sans Bold"/>
                <a:cs typeface="Canva Sans Bold"/>
                <a:sym typeface="Canva Sans Bold"/>
              </a:rPr>
              <a:t>Low Arousal Environments</a:t>
            </a:r>
          </a:p>
          <a:p>
            <a:pPr algn="ctr">
              <a:lnSpc>
                <a:spcPts val="3669"/>
              </a:lnSpc>
            </a:pPr>
            <a:r>
              <a:rPr lang="en-US" sz="2620" b="1">
                <a:solidFill>
                  <a:srgbClr val="000000"/>
                </a:solidFill>
                <a:latin typeface="Canva Sans Bold"/>
                <a:ea typeface="Canva Sans Bold"/>
                <a:cs typeface="Canva Sans Bold"/>
                <a:sym typeface="Canva Sans Bold"/>
              </a:rPr>
              <a:t>Sensory Circuits</a:t>
            </a:r>
          </a:p>
          <a:p>
            <a:pPr algn="ctr">
              <a:lnSpc>
                <a:spcPts val="3669"/>
              </a:lnSpc>
            </a:pPr>
            <a:r>
              <a:rPr lang="en-US" sz="2620" b="1">
                <a:solidFill>
                  <a:srgbClr val="000000"/>
                </a:solidFill>
                <a:latin typeface="Canva Sans Bold"/>
                <a:ea typeface="Canva Sans Bold"/>
                <a:cs typeface="Canva Sans Bold"/>
                <a:sym typeface="Canva Sans Bold"/>
              </a:rPr>
              <a:t>Makaton</a:t>
            </a:r>
          </a:p>
          <a:p>
            <a:pPr algn="ctr">
              <a:lnSpc>
                <a:spcPts val="3669"/>
              </a:lnSpc>
            </a:pPr>
            <a:r>
              <a:rPr lang="en-US" sz="2620" b="1">
                <a:solidFill>
                  <a:srgbClr val="000000"/>
                </a:solidFill>
                <a:latin typeface="Canva Sans Bold"/>
                <a:ea typeface="Canva Sans Bold"/>
                <a:cs typeface="Canva Sans Bold"/>
                <a:sym typeface="Canva Sans Bold"/>
              </a:rPr>
              <a:t>Intensive Interaction</a:t>
            </a:r>
          </a:p>
          <a:p>
            <a:pPr algn="ctr">
              <a:lnSpc>
                <a:spcPts val="3669"/>
              </a:lnSpc>
            </a:pPr>
            <a:r>
              <a:rPr lang="en-US" sz="2620" b="1">
                <a:solidFill>
                  <a:srgbClr val="000000"/>
                </a:solidFill>
                <a:latin typeface="Canva Sans Bold"/>
                <a:ea typeface="Canva Sans Bold"/>
                <a:cs typeface="Canva Sans Bold"/>
                <a:sym typeface="Canva Sans Bold"/>
              </a:rPr>
              <a:t>Sensory Stories</a:t>
            </a:r>
          </a:p>
          <a:p>
            <a:pPr algn="ctr">
              <a:lnSpc>
                <a:spcPts val="3669"/>
              </a:lnSpc>
            </a:pPr>
            <a:r>
              <a:rPr lang="en-US" sz="2620" b="1">
                <a:solidFill>
                  <a:srgbClr val="000000"/>
                </a:solidFill>
                <a:latin typeface="Canva Sans Bold"/>
                <a:ea typeface="Canva Sans Bold"/>
                <a:cs typeface="Canva Sans Bold"/>
                <a:sym typeface="Canva Sans Bold"/>
              </a:rPr>
              <a:t>Calm Box</a:t>
            </a:r>
          </a:p>
          <a:p>
            <a:pPr algn="ctr">
              <a:lnSpc>
                <a:spcPts val="3669"/>
              </a:lnSpc>
            </a:pPr>
            <a:r>
              <a:rPr lang="en-US" sz="2620" b="1">
                <a:solidFill>
                  <a:srgbClr val="000000"/>
                </a:solidFill>
                <a:latin typeface="Canva Sans Bold"/>
                <a:ea typeface="Canva Sans Bold"/>
                <a:cs typeface="Canva Sans Bold"/>
                <a:sym typeface="Canva Sans Bold"/>
              </a:rPr>
              <a:t>Now and Next Boards</a:t>
            </a:r>
          </a:p>
          <a:p>
            <a:pPr algn="ctr">
              <a:lnSpc>
                <a:spcPts val="3669"/>
              </a:lnSpc>
            </a:pPr>
            <a:r>
              <a:rPr lang="en-US" sz="2620" b="1">
                <a:solidFill>
                  <a:srgbClr val="000000"/>
                </a:solidFill>
                <a:latin typeface="Canva Sans Bold"/>
                <a:ea typeface="Canva Sans Bold"/>
                <a:cs typeface="Canva Sans Bold"/>
                <a:sym typeface="Canva Sans Bold"/>
              </a:rPr>
              <a:t>Social Stories</a:t>
            </a:r>
          </a:p>
          <a:p>
            <a:pPr algn="ctr">
              <a:lnSpc>
                <a:spcPts val="3669"/>
              </a:lnSpc>
            </a:pPr>
            <a:r>
              <a:rPr lang="en-US" sz="2620" b="1">
                <a:solidFill>
                  <a:srgbClr val="000000"/>
                </a:solidFill>
                <a:latin typeface="Canva Sans Bold"/>
                <a:ea typeface="Canva Sans Bold"/>
                <a:cs typeface="Canva Sans Bold"/>
                <a:sym typeface="Canva Sans Bold"/>
              </a:rPr>
              <a:t>Singing</a:t>
            </a:r>
          </a:p>
          <a:p>
            <a:pPr algn="ctr">
              <a:lnSpc>
                <a:spcPts val="3669"/>
              </a:lnSpc>
            </a:pPr>
            <a:r>
              <a:rPr lang="en-US" sz="2620" b="1">
                <a:solidFill>
                  <a:srgbClr val="000000"/>
                </a:solidFill>
                <a:latin typeface="Canva Sans Bold"/>
                <a:ea typeface="Canva Sans Bold"/>
                <a:cs typeface="Canva Sans Bold"/>
                <a:sym typeface="Canva Sans Bold"/>
              </a:rPr>
              <a:t>Stimming</a:t>
            </a:r>
          </a:p>
          <a:p>
            <a:pPr marL="0" lvl="0" indent="0" algn="ctr">
              <a:lnSpc>
                <a:spcPts val="3669"/>
              </a:lnSpc>
            </a:pPr>
            <a:r>
              <a:rPr lang="en-US" sz="2620" b="1">
                <a:solidFill>
                  <a:srgbClr val="000000"/>
                </a:solidFill>
                <a:latin typeface="Canva Sans Bold"/>
                <a:ea typeface="Canva Sans Bold"/>
                <a:cs typeface="Canva Sans Bold"/>
                <a:sym typeface="Canva Sans Bold"/>
              </a:rPr>
              <a:t>Oral Sensory Seeking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grpSp>
        <p:nvGrpSpPr>
          <p:cNvPr id="3" name="Group 3"/>
          <p:cNvGrpSpPr/>
          <p:nvPr/>
        </p:nvGrpSpPr>
        <p:grpSpPr>
          <a:xfrm>
            <a:off x="0" y="305340"/>
            <a:ext cx="18288000" cy="1361269"/>
            <a:chOff x="0" y="0"/>
            <a:chExt cx="24384000" cy="1815026"/>
          </a:xfrm>
        </p:grpSpPr>
        <p:sp>
          <p:nvSpPr>
            <p:cNvPr id="4" name="Freeform 4"/>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5" name="TextBox 5"/>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Free resources on their website</a:t>
              </a:r>
            </a:p>
          </p:txBody>
        </p:sp>
      </p:grpSp>
      <p:sp>
        <p:nvSpPr>
          <p:cNvPr id="6" name="Freeform 6"/>
          <p:cNvSpPr/>
          <p:nvPr/>
        </p:nvSpPr>
        <p:spPr>
          <a:xfrm>
            <a:off x="14746450" y="146558"/>
            <a:ext cx="3712442" cy="1764284"/>
          </a:xfrm>
          <a:custGeom>
            <a:avLst/>
            <a:gdLst/>
            <a:ahLst/>
            <a:cxnLst/>
            <a:rect l="l" t="t" r="r" b="b"/>
            <a:pathLst>
              <a:path w="3712442" h="1764284">
                <a:moveTo>
                  <a:pt x="0" y="0"/>
                </a:moveTo>
                <a:lnTo>
                  <a:pt x="3712443" y="0"/>
                </a:lnTo>
                <a:lnTo>
                  <a:pt x="3712443" y="1764284"/>
                </a:lnTo>
                <a:lnTo>
                  <a:pt x="0" y="1764284"/>
                </a:lnTo>
                <a:lnTo>
                  <a:pt x="0" y="0"/>
                </a:lnTo>
                <a:close/>
              </a:path>
            </a:pathLst>
          </a:custGeom>
          <a:blipFill>
            <a:blip r:embed="rId4"/>
            <a:stretch>
              <a:fillRect l="-269460" t="-483069"/>
            </a:stretch>
          </a:blipFill>
        </p:spPr>
        <p:txBody>
          <a:bodyPr/>
          <a:lstStyle/>
          <a:p>
            <a:endParaRPr lang="en-GB"/>
          </a:p>
        </p:txBody>
      </p:sp>
      <p:sp>
        <p:nvSpPr>
          <p:cNvPr id="7" name="Freeform 7"/>
          <p:cNvSpPr/>
          <p:nvPr/>
        </p:nvSpPr>
        <p:spPr>
          <a:xfrm>
            <a:off x="10696214" y="2035373"/>
            <a:ext cx="6012868" cy="8001916"/>
          </a:xfrm>
          <a:custGeom>
            <a:avLst/>
            <a:gdLst/>
            <a:ahLst/>
            <a:cxnLst/>
            <a:rect l="l" t="t" r="r" b="b"/>
            <a:pathLst>
              <a:path w="6012868" h="8001916">
                <a:moveTo>
                  <a:pt x="0" y="0"/>
                </a:moveTo>
                <a:lnTo>
                  <a:pt x="6012868" y="0"/>
                </a:lnTo>
                <a:lnTo>
                  <a:pt x="6012868" y="8001916"/>
                </a:lnTo>
                <a:lnTo>
                  <a:pt x="0" y="8001916"/>
                </a:lnTo>
                <a:lnTo>
                  <a:pt x="0" y="0"/>
                </a:lnTo>
                <a:close/>
              </a:path>
            </a:pathLst>
          </a:custGeom>
          <a:blipFill>
            <a:blip r:embed="rId5"/>
            <a:stretch>
              <a:fillRect l="-110006" t="-28291" r="-113803" b="-8576"/>
            </a:stretch>
          </a:blipFill>
        </p:spPr>
        <p:txBody>
          <a:bodyPr/>
          <a:lstStyle/>
          <a:p>
            <a:endParaRPr lang="en-GB"/>
          </a:p>
        </p:txBody>
      </p:sp>
      <p:sp>
        <p:nvSpPr>
          <p:cNvPr id="8" name="Freeform 8"/>
          <p:cNvSpPr/>
          <p:nvPr/>
        </p:nvSpPr>
        <p:spPr>
          <a:xfrm>
            <a:off x="1771390" y="2035373"/>
            <a:ext cx="5927345" cy="8001916"/>
          </a:xfrm>
          <a:custGeom>
            <a:avLst/>
            <a:gdLst/>
            <a:ahLst/>
            <a:cxnLst/>
            <a:rect l="l" t="t" r="r" b="b"/>
            <a:pathLst>
              <a:path w="5927345" h="8001916">
                <a:moveTo>
                  <a:pt x="0" y="0"/>
                </a:moveTo>
                <a:lnTo>
                  <a:pt x="5927345" y="0"/>
                </a:lnTo>
                <a:lnTo>
                  <a:pt x="5927345" y="8001916"/>
                </a:lnTo>
                <a:lnTo>
                  <a:pt x="0" y="8001916"/>
                </a:lnTo>
                <a:lnTo>
                  <a:pt x="0" y="0"/>
                </a:lnTo>
                <a:close/>
              </a:path>
            </a:pathLst>
          </a:custGeom>
          <a:blipFill>
            <a:blip r:embed="rId6"/>
            <a:stretch>
              <a:fillRect l="-111028" t="-28786" r="-116517" b="-7691"/>
            </a:stretch>
          </a:blipFill>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222" b="-5222"/>
            </a:stretch>
          </a:blipFill>
        </p:spPr>
        <p:txBody>
          <a:bodyPr/>
          <a:lstStyle/>
          <a:p>
            <a:endParaRPr lang="en-GB"/>
          </a:p>
        </p:txBody>
      </p:sp>
      <p:grpSp>
        <p:nvGrpSpPr>
          <p:cNvPr id="3" name="Group 3"/>
          <p:cNvGrpSpPr/>
          <p:nvPr/>
        </p:nvGrpSpPr>
        <p:grpSpPr>
          <a:xfrm>
            <a:off x="9680320" y="0"/>
            <a:ext cx="8607680" cy="10287000"/>
            <a:chOff x="0" y="0"/>
            <a:chExt cx="2267043" cy="2709333"/>
          </a:xfrm>
        </p:grpSpPr>
        <p:sp>
          <p:nvSpPr>
            <p:cNvPr id="4" name="Freeform 4"/>
            <p:cNvSpPr/>
            <p:nvPr/>
          </p:nvSpPr>
          <p:spPr>
            <a:xfrm>
              <a:off x="0" y="0"/>
              <a:ext cx="2267043" cy="2709333"/>
            </a:xfrm>
            <a:custGeom>
              <a:avLst/>
              <a:gdLst/>
              <a:ahLst/>
              <a:cxnLst/>
              <a:rect l="l" t="t" r="r" b="b"/>
              <a:pathLst>
                <a:path w="2267043" h="2709333">
                  <a:moveTo>
                    <a:pt x="0" y="0"/>
                  </a:moveTo>
                  <a:lnTo>
                    <a:pt x="2267043" y="0"/>
                  </a:lnTo>
                  <a:lnTo>
                    <a:pt x="2267043" y="2709333"/>
                  </a:lnTo>
                  <a:lnTo>
                    <a:pt x="0" y="2709333"/>
                  </a:lnTo>
                  <a:close/>
                </a:path>
              </a:pathLst>
            </a:custGeom>
            <a:solidFill>
              <a:srgbClr val="A9B48D"/>
            </a:solidFill>
          </p:spPr>
          <p:txBody>
            <a:bodyPr/>
            <a:lstStyle/>
            <a:p>
              <a:endParaRPr lang="en-GB"/>
            </a:p>
          </p:txBody>
        </p:sp>
        <p:sp>
          <p:nvSpPr>
            <p:cNvPr id="5" name="TextBox 5"/>
            <p:cNvSpPr txBox="1"/>
            <p:nvPr/>
          </p:nvSpPr>
          <p:spPr>
            <a:xfrm>
              <a:off x="0" y="-38100"/>
              <a:ext cx="2267043" cy="2747433"/>
            </a:xfrm>
            <a:prstGeom prst="rect">
              <a:avLst/>
            </a:prstGeom>
          </p:spPr>
          <p:txBody>
            <a:bodyPr lIns="76200" tIns="76200" rIns="76200" bIns="76200" rtlCol="0" anchor="ctr"/>
            <a:lstStyle/>
            <a:p>
              <a:pPr algn="ctr">
                <a:lnSpc>
                  <a:spcPts val="3359"/>
                </a:lnSpc>
              </a:pPr>
              <a:endParaRPr/>
            </a:p>
          </p:txBody>
        </p:sp>
      </p:grpSp>
      <p:grpSp>
        <p:nvGrpSpPr>
          <p:cNvPr id="6" name="Group 6"/>
          <p:cNvGrpSpPr/>
          <p:nvPr/>
        </p:nvGrpSpPr>
        <p:grpSpPr>
          <a:xfrm>
            <a:off x="0" y="495690"/>
            <a:ext cx="18288000" cy="1446721"/>
            <a:chOff x="0" y="0"/>
            <a:chExt cx="24384000" cy="1928961"/>
          </a:xfrm>
        </p:grpSpPr>
        <p:sp>
          <p:nvSpPr>
            <p:cNvPr id="7" name="Freeform 7"/>
            <p:cNvSpPr/>
            <p:nvPr/>
          </p:nvSpPr>
          <p:spPr>
            <a:xfrm>
              <a:off x="0" y="0"/>
              <a:ext cx="24384000" cy="1929019"/>
            </a:xfrm>
            <a:custGeom>
              <a:avLst/>
              <a:gdLst/>
              <a:ahLst/>
              <a:cxnLst/>
              <a:rect l="l" t="t" r="r" b="b"/>
              <a:pathLst>
                <a:path w="24384000" h="1929019">
                  <a:moveTo>
                    <a:pt x="0" y="0"/>
                  </a:moveTo>
                  <a:lnTo>
                    <a:pt x="24384000" y="0"/>
                  </a:lnTo>
                  <a:lnTo>
                    <a:pt x="24384000" y="1929019"/>
                  </a:lnTo>
                  <a:lnTo>
                    <a:pt x="0" y="1929019"/>
                  </a:lnTo>
                  <a:close/>
                </a:path>
              </a:pathLst>
            </a:custGeom>
            <a:solidFill>
              <a:srgbClr val="6B7B5E"/>
            </a:solidFill>
          </p:spPr>
          <p:txBody>
            <a:bodyPr/>
            <a:lstStyle/>
            <a:p>
              <a:endParaRPr lang="en-GB"/>
            </a:p>
          </p:txBody>
        </p:sp>
        <p:sp>
          <p:nvSpPr>
            <p:cNvPr id="8" name="TextBox 8"/>
            <p:cNvSpPr txBox="1"/>
            <p:nvPr/>
          </p:nvSpPr>
          <p:spPr>
            <a:xfrm>
              <a:off x="0" y="0"/>
              <a:ext cx="24384000" cy="1928961"/>
            </a:xfrm>
            <a:prstGeom prst="rect">
              <a:avLst/>
            </a:prstGeom>
          </p:spPr>
          <p:txBody>
            <a:bodyPr lIns="50800" tIns="50800" rIns="50800" bIns="50800" rtlCol="0" anchor="ctr"/>
            <a:lstStyle/>
            <a:p>
              <a:pPr algn="l">
                <a:lnSpc>
                  <a:spcPts val="7920"/>
                </a:lnSpc>
              </a:pPr>
              <a:r>
                <a:rPr lang="en-US" sz="6600" b="1">
                  <a:solidFill>
                    <a:srgbClr val="201715"/>
                  </a:solidFill>
                  <a:latin typeface="Open Sans 1 Bold"/>
                  <a:ea typeface="Open Sans 1 Bold"/>
                  <a:cs typeface="Open Sans 1 Bold"/>
                  <a:sym typeface="Open Sans 1 Bold"/>
                </a:rPr>
                <a:t>Training team</a:t>
              </a:r>
            </a:p>
          </p:txBody>
        </p:sp>
      </p:grpSp>
      <p:sp>
        <p:nvSpPr>
          <p:cNvPr id="9" name="Freeform 9"/>
          <p:cNvSpPr/>
          <p:nvPr/>
        </p:nvSpPr>
        <p:spPr>
          <a:xfrm>
            <a:off x="14791556" y="495690"/>
            <a:ext cx="3712442" cy="1764284"/>
          </a:xfrm>
          <a:custGeom>
            <a:avLst/>
            <a:gdLst/>
            <a:ahLst/>
            <a:cxnLst/>
            <a:rect l="l" t="t" r="r" b="b"/>
            <a:pathLst>
              <a:path w="3712442" h="1764284">
                <a:moveTo>
                  <a:pt x="0" y="0"/>
                </a:moveTo>
                <a:lnTo>
                  <a:pt x="3712442" y="0"/>
                </a:lnTo>
                <a:lnTo>
                  <a:pt x="3712442" y="1764284"/>
                </a:lnTo>
                <a:lnTo>
                  <a:pt x="0" y="1764284"/>
                </a:lnTo>
                <a:lnTo>
                  <a:pt x="0" y="0"/>
                </a:lnTo>
                <a:close/>
              </a:path>
            </a:pathLst>
          </a:custGeom>
          <a:blipFill>
            <a:blip r:embed="rId3"/>
            <a:stretch>
              <a:fillRect l="-269460" t="-483069"/>
            </a:stretch>
          </a:blipFill>
        </p:spPr>
        <p:txBody>
          <a:bodyPr/>
          <a:lstStyle/>
          <a:p>
            <a:endParaRPr lang="en-GB"/>
          </a:p>
        </p:txBody>
      </p:sp>
      <p:pic>
        <p:nvPicPr>
          <p:cNvPr id="10" name="Picture 10"/>
          <p:cNvPicPr>
            <a:picLocks noChangeAspect="1"/>
          </p:cNvPicPr>
          <p:nvPr/>
        </p:nvPicPr>
        <p:blipFill>
          <a:blip r:embed="rId4"/>
          <a:stretch>
            <a:fillRect/>
          </a:stretch>
        </p:blipFill>
        <p:spPr>
          <a:xfrm>
            <a:off x="3316225" y="2188261"/>
            <a:ext cx="4937760" cy="4937760"/>
          </a:xfrm>
          <a:prstGeom prst="rect">
            <a:avLst/>
          </a:prstGeom>
        </p:spPr>
      </p:pic>
      <p:sp>
        <p:nvSpPr>
          <p:cNvPr id="11" name="Freeform 11"/>
          <p:cNvSpPr/>
          <p:nvPr/>
        </p:nvSpPr>
        <p:spPr>
          <a:xfrm>
            <a:off x="6800157" y="8702975"/>
            <a:ext cx="5760326" cy="1238470"/>
          </a:xfrm>
          <a:custGeom>
            <a:avLst/>
            <a:gdLst/>
            <a:ahLst/>
            <a:cxnLst/>
            <a:rect l="l" t="t" r="r" b="b"/>
            <a:pathLst>
              <a:path w="5760326" h="1238470">
                <a:moveTo>
                  <a:pt x="0" y="0"/>
                </a:moveTo>
                <a:lnTo>
                  <a:pt x="5760326" y="0"/>
                </a:lnTo>
                <a:lnTo>
                  <a:pt x="5760326" y="1238470"/>
                </a:lnTo>
                <a:lnTo>
                  <a:pt x="0" y="12384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pic>
        <p:nvPicPr>
          <p:cNvPr id="12" name="Picture 12"/>
          <p:cNvPicPr>
            <a:picLocks noChangeAspect="1"/>
          </p:cNvPicPr>
          <p:nvPr/>
        </p:nvPicPr>
        <p:blipFill>
          <a:blip r:embed="rId7"/>
          <a:srcRect/>
          <a:stretch>
            <a:fillRect/>
          </a:stretch>
        </p:blipFill>
        <p:spPr>
          <a:xfrm>
            <a:off x="357185" y="5721230"/>
            <a:ext cx="3138424" cy="3218896"/>
          </a:xfrm>
          <a:prstGeom prst="rect">
            <a:avLst/>
          </a:prstGeom>
        </p:spPr>
      </p:pic>
      <p:sp>
        <p:nvSpPr>
          <p:cNvPr id="13" name="TextBox 13"/>
          <p:cNvSpPr txBox="1"/>
          <p:nvPr/>
        </p:nvSpPr>
        <p:spPr>
          <a:xfrm>
            <a:off x="9855994" y="2148137"/>
            <a:ext cx="8256331" cy="6356986"/>
          </a:xfrm>
          <a:prstGeom prst="rect">
            <a:avLst/>
          </a:prstGeom>
        </p:spPr>
        <p:txBody>
          <a:bodyPr lIns="0" tIns="0" rIns="0" bIns="0" rtlCol="0" anchor="t">
            <a:spAutoFit/>
          </a:bodyPr>
          <a:lstStyle/>
          <a:p>
            <a:pPr algn="ctr">
              <a:lnSpc>
                <a:spcPts val="5039"/>
              </a:lnSpc>
            </a:pPr>
            <a:r>
              <a:rPr lang="en-US" sz="3599" b="1">
                <a:solidFill>
                  <a:srgbClr val="000000"/>
                </a:solidFill>
                <a:latin typeface="Open Sans 1 Bold"/>
                <a:ea typeface="Open Sans 1 Bold"/>
                <a:cs typeface="Open Sans 1 Bold"/>
                <a:sym typeface="Open Sans 1 Bold"/>
              </a:rPr>
              <a:t>Dingley's Promise Training Team 07388 943498 training@dingley.org.uk</a:t>
            </a:r>
          </a:p>
          <a:p>
            <a:pPr algn="ctr">
              <a:lnSpc>
                <a:spcPts val="5039"/>
              </a:lnSpc>
            </a:pPr>
            <a:endParaRPr lang="en-US" sz="3599" b="1">
              <a:solidFill>
                <a:srgbClr val="000000"/>
              </a:solidFill>
              <a:latin typeface="Open Sans 1 Bold"/>
              <a:ea typeface="Open Sans 1 Bold"/>
              <a:cs typeface="Open Sans 1 Bold"/>
              <a:sym typeface="Open Sans 1 Bold"/>
            </a:endParaRPr>
          </a:p>
          <a:p>
            <a:pPr algn="ctr">
              <a:lnSpc>
                <a:spcPts val="5039"/>
              </a:lnSpc>
            </a:pPr>
            <a:r>
              <a:rPr lang="en-US" sz="3599" b="1">
                <a:solidFill>
                  <a:srgbClr val="000000"/>
                </a:solidFill>
                <a:latin typeface="Open Sans 1 Bold"/>
                <a:ea typeface="Open Sans 1 Bold"/>
                <a:cs typeface="Open Sans 1 Bold"/>
                <a:sym typeface="Open Sans 1 Bold"/>
              </a:rPr>
              <a:t>FUNDRAISING Head of Fundraising fundraising@dingley.org.uk</a:t>
            </a:r>
          </a:p>
          <a:p>
            <a:pPr algn="ctr">
              <a:lnSpc>
                <a:spcPts val="5039"/>
              </a:lnSpc>
            </a:pPr>
            <a:endParaRPr lang="en-US" sz="3599" b="1">
              <a:solidFill>
                <a:srgbClr val="000000"/>
              </a:solidFill>
              <a:latin typeface="Open Sans 1 Bold"/>
              <a:ea typeface="Open Sans 1 Bold"/>
              <a:cs typeface="Open Sans 1 Bold"/>
              <a:sym typeface="Open Sans 1 Bold"/>
            </a:endParaRPr>
          </a:p>
          <a:p>
            <a:pPr algn="ctr">
              <a:lnSpc>
                <a:spcPts val="5039"/>
              </a:lnSpc>
            </a:pPr>
            <a:r>
              <a:rPr lang="en-US" sz="3599" b="1">
                <a:solidFill>
                  <a:srgbClr val="000000"/>
                </a:solidFill>
                <a:latin typeface="Open Sans 1 Bold"/>
                <a:ea typeface="Open Sans 1 Bold"/>
                <a:cs typeface="Open Sans 1 Bold"/>
                <a:sym typeface="Open Sans 1 Bold"/>
              </a:rPr>
              <a:t>Phone: 01183277424 </a:t>
            </a:r>
          </a:p>
          <a:p>
            <a:pPr algn="ctr">
              <a:lnSpc>
                <a:spcPts val="5039"/>
              </a:lnSpc>
            </a:pPr>
            <a:r>
              <a:rPr lang="en-US" sz="3599" b="1">
                <a:solidFill>
                  <a:srgbClr val="000000"/>
                </a:solidFill>
                <a:latin typeface="Open Sans 1 Bold"/>
                <a:ea typeface="Open Sans 1 Bold"/>
                <a:cs typeface="Open Sans 1 Bold"/>
                <a:sym typeface="Open Sans 1 Bold"/>
              </a:rPr>
              <a:t>Email: info@dingley.org.uk</a:t>
            </a:r>
          </a:p>
          <a:p>
            <a:pPr marL="0" lvl="0" indent="0" algn="ctr">
              <a:lnSpc>
                <a:spcPts val="5039"/>
              </a:lnSpc>
            </a:pPr>
            <a:endParaRPr lang="en-US" sz="3599" b="1">
              <a:solidFill>
                <a:srgbClr val="000000"/>
              </a:solidFill>
              <a:latin typeface="Open Sans 1 Bold"/>
              <a:ea typeface="Open Sans 1 Bold"/>
              <a:cs typeface="Open Sans 1 Bold"/>
              <a:sym typeface="Open Sans 1 Bold"/>
            </a:endParaRPr>
          </a:p>
        </p:txBody>
      </p:sp>
      <p:sp>
        <p:nvSpPr>
          <p:cNvPr id="14" name="TextBox 14"/>
          <p:cNvSpPr txBox="1"/>
          <p:nvPr/>
        </p:nvSpPr>
        <p:spPr>
          <a:xfrm>
            <a:off x="7144140" y="9024705"/>
            <a:ext cx="5072360" cy="537859"/>
          </a:xfrm>
          <a:prstGeom prst="rect">
            <a:avLst/>
          </a:prstGeom>
        </p:spPr>
        <p:txBody>
          <a:bodyPr lIns="0" tIns="0" rIns="0" bIns="0" rtlCol="0" anchor="t">
            <a:spAutoFit/>
          </a:bodyPr>
          <a:lstStyle/>
          <a:p>
            <a:pPr algn="ctr">
              <a:lnSpc>
                <a:spcPts val="4479"/>
              </a:lnSpc>
            </a:pPr>
            <a:r>
              <a:rPr lang="en-US" sz="3199" b="1">
                <a:solidFill>
                  <a:srgbClr val="000000"/>
                </a:solidFill>
                <a:latin typeface="Canva Sans Bold"/>
                <a:ea typeface="Canva Sans Bold"/>
                <a:cs typeface="Canva Sans Bold"/>
                <a:sym typeface="Canva Sans Bold"/>
              </a:rPr>
              <a:t>Project code: comic relief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222" b="-5222"/>
            </a:stretch>
          </a:blipFill>
        </p:spPr>
        <p:txBody>
          <a:bodyPr/>
          <a:lstStyle/>
          <a:p>
            <a:endParaRPr lang="en-GB"/>
          </a:p>
        </p:txBody>
      </p:sp>
      <p:grpSp>
        <p:nvGrpSpPr>
          <p:cNvPr id="3" name="Group 3"/>
          <p:cNvGrpSpPr/>
          <p:nvPr/>
        </p:nvGrpSpPr>
        <p:grpSpPr>
          <a:xfrm>
            <a:off x="9735231" y="351660"/>
            <a:ext cx="7858598" cy="9453102"/>
            <a:chOff x="0" y="0"/>
            <a:chExt cx="3472315" cy="4176845"/>
          </a:xfrm>
        </p:grpSpPr>
        <p:sp>
          <p:nvSpPr>
            <p:cNvPr id="4" name="Freeform 4"/>
            <p:cNvSpPr/>
            <p:nvPr/>
          </p:nvSpPr>
          <p:spPr>
            <a:xfrm>
              <a:off x="0" y="0"/>
              <a:ext cx="3472315" cy="4176845"/>
            </a:xfrm>
            <a:custGeom>
              <a:avLst/>
              <a:gdLst/>
              <a:ahLst/>
              <a:cxnLst/>
              <a:rect l="l" t="t" r="r" b="b"/>
              <a:pathLst>
                <a:path w="3472315" h="4176845">
                  <a:moveTo>
                    <a:pt x="0" y="0"/>
                  </a:moveTo>
                  <a:lnTo>
                    <a:pt x="3472315" y="0"/>
                  </a:lnTo>
                  <a:lnTo>
                    <a:pt x="3472315" y="4176845"/>
                  </a:lnTo>
                  <a:lnTo>
                    <a:pt x="0" y="4176845"/>
                  </a:lnTo>
                  <a:close/>
                </a:path>
              </a:pathLst>
            </a:custGeom>
            <a:solidFill>
              <a:srgbClr val="C1CDA5"/>
            </a:solidFill>
          </p:spPr>
          <p:txBody>
            <a:bodyPr/>
            <a:lstStyle/>
            <a:p>
              <a:endParaRPr lang="en-GB"/>
            </a:p>
          </p:txBody>
        </p:sp>
      </p:grpSp>
      <p:sp>
        <p:nvSpPr>
          <p:cNvPr id="5" name="Freeform 5"/>
          <p:cNvSpPr/>
          <p:nvPr/>
        </p:nvSpPr>
        <p:spPr>
          <a:xfrm>
            <a:off x="514350" y="2585257"/>
            <a:ext cx="7731579" cy="5116486"/>
          </a:xfrm>
          <a:custGeom>
            <a:avLst/>
            <a:gdLst/>
            <a:ahLst/>
            <a:cxnLst/>
            <a:rect l="l" t="t" r="r" b="b"/>
            <a:pathLst>
              <a:path w="7731579" h="5116486">
                <a:moveTo>
                  <a:pt x="0" y="0"/>
                </a:moveTo>
                <a:lnTo>
                  <a:pt x="7731579" y="0"/>
                </a:lnTo>
                <a:lnTo>
                  <a:pt x="7731579" y="5116486"/>
                </a:lnTo>
                <a:lnTo>
                  <a:pt x="0" y="5116486"/>
                </a:lnTo>
                <a:lnTo>
                  <a:pt x="0" y="0"/>
                </a:lnTo>
                <a:close/>
              </a:path>
            </a:pathLst>
          </a:custGeom>
          <a:blipFill>
            <a:blip r:embed="rId3"/>
            <a:stretch>
              <a:fillRect/>
            </a:stretch>
          </a:blipFill>
        </p:spPr>
        <p:txBody>
          <a:bodyPr/>
          <a:lstStyle/>
          <a:p>
            <a:endParaRPr lang="en-GB"/>
          </a:p>
        </p:txBody>
      </p:sp>
      <p:sp>
        <p:nvSpPr>
          <p:cNvPr id="6" name="TextBox 6"/>
          <p:cNvSpPr txBox="1"/>
          <p:nvPr/>
        </p:nvSpPr>
        <p:spPr>
          <a:xfrm>
            <a:off x="10341880" y="3642908"/>
            <a:ext cx="6645301" cy="4572000"/>
          </a:xfrm>
          <a:prstGeom prst="rect">
            <a:avLst/>
          </a:prstGeom>
        </p:spPr>
        <p:txBody>
          <a:bodyPr lIns="0" tIns="0" rIns="0" bIns="0" rtlCol="0" anchor="t">
            <a:spAutoFit/>
          </a:bodyPr>
          <a:lstStyle/>
          <a:p>
            <a:pPr marL="0" lvl="0" indent="0" algn="ctr">
              <a:lnSpc>
                <a:spcPts val="3621"/>
              </a:lnSpc>
              <a:spcBef>
                <a:spcPct val="0"/>
              </a:spcBef>
            </a:pPr>
            <a:r>
              <a:rPr lang="en-US" sz="3017" b="1">
                <a:solidFill>
                  <a:srgbClr val="000000"/>
                </a:solidFill>
                <a:latin typeface="Canva Sans Bold"/>
                <a:ea typeface="Canva Sans Bold"/>
                <a:cs typeface="Canva Sans Bold"/>
                <a:sym typeface="Canva Sans Bold"/>
              </a:rPr>
              <a:t>Since 1983, Dingley’s Promise has transformed the lives of children with Special Educational Needs and Disabilities (SEND). Now, we extend that expertise across the nation through our SEND online training courses, tailored and specially designed for Early Years educators, practitioners, and institutions</a:t>
            </a:r>
          </a:p>
        </p:txBody>
      </p:sp>
      <p:grpSp>
        <p:nvGrpSpPr>
          <p:cNvPr id="7" name="Group 7"/>
          <p:cNvGrpSpPr/>
          <p:nvPr/>
        </p:nvGrpSpPr>
        <p:grpSpPr>
          <a:xfrm>
            <a:off x="0" y="554151"/>
            <a:ext cx="18288000" cy="1361269"/>
            <a:chOff x="0" y="0"/>
            <a:chExt cx="24384000" cy="1815026"/>
          </a:xfrm>
        </p:grpSpPr>
        <p:sp>
          <p:nvSpPr>
            <p:cNvPr id="8" name="Freeform 8"/>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9" name="TextBox 9"/>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Who are Dingley's?</a:t>
              </a:r>
            </a:p>
          </p:txBody>
        </p:sp>
      </p:grpSp>
      <p:sp>
        <p:nvSpPr>
          <p:cNvPr id="10" name="Freeform 10"/>
          <p:cNvSpPr/>
          <p:nvPr/>
        </p:nvSpPr>
        <p:spPr>
          <a:xfrm>
            <a:off x="14681469" y="660947"/>
            <a:ext cx="3806192" cy="1622501"/>
          </a:xfrm>
          <a:custGeom>
            <a:avLst/>
            <a:gdLst/>
            <a:ahLst/>
            <a:cxnLst/>
            <a:rect l="l" t="t" r="r" b="b"/>
            <a:pathLst>
              <a:path w="3806192" h="1622501">
                <a:moveTo>
                  <a:pt x="0" y="0"/>
                </a:moveTo>
                <a:lnTo>
                  <a:pt x="3806192" y="0"/>
                </a:lnTo>
                <a:lnTo>
                  <a:pt x="3806192" y="1622501"/>
                </a:lnTo>
                <a:lnTo>
                  <a:pt x="0" y="1622501"/>
                </a:lnTo>
                <a:lnTo>
                  <a:pt x="0" y="0"/>
                </a:lnTo>
                <a:close/>
              </a:path>
            </a:pathLst>
          </a:custGeom>
          <a:blipFill>
            <a:blip r:embed="rId4"/>
            <a:stretch>
              <a:fillRect l="-260360" t="-534021"/>
            </a:stretch>
          </a:blipFill>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sp>
        <p:nvSpPr>
          <p:cNvPr id="3" name="Freeform 3"/>
          <p:cNvSpPr/>
          <p:nvPr/>
        </p:nvSpPr>
        <p:spPr>
          <a:xfrm>
            <a:off x="14481808" y="445532"/>
            <a:ext cx="3806192" cy="1622501"/>
          </a:xfrm>
          <a:custGeom>
            <a:avLst/>
            <a:gdLst/>
            <a:ahLst/>
            <a:cxnLst/>
            <a:rect l="l" t="t" r="r" b="b"/>
            <a:pathLst>
              <a:path w="3806192" h="1622501">
                <a:moveTo>
                  <a:pt x="0" y="0"/>
                </a:moveTo>
                <a:lnTo>
                  <a:pt x="3806192" y="0"/>
                </a:lnTo>
                <a:lnTo>
                  <a:pt x="3806192" y="1622501"/>
                </a:lnTo>
                <a:lnTo>
                  <a:pt x="0" y="1622501"/>
                </a:lnTo>
                <a:lnTo>
                  <a:pt x="0" y="0"/>
                </a:lnTo>
                <a:close/>
              </a:path>
            </a:pathLst>
          </a:custGeom>
          <a:blipFill>
            <a:blip r:embed="rId4"/>
            <a:stretch>
              <a:fillRect l="-260360" t="-534021"/>
            </a:stretch>
          </a:blipFill>
        </p:spPr>
        <p:txBody>
          <a:bodyPr/>
          <a:lstStyle/>
          <a:p>
            <a:endParaRPr lang="en-GB"/>
          </a:p>
        </p:txBody>
      </p:sp>
      <p:sp>
        <p:nvSpPr>
          <p:cNvPr id="4" name="Freeform 4"/>
          <p:cNvSpPr/>
          <p:nvPr/>
        </p:nvSpPr>
        <p:spPr>
          <a:xfrm>
            <a:off x="271999" y="2032668"/>
            <a:ext cx="5021424" cy="3063207"/>
          </a:xfrm>
          <a:custGeom>
            <a:avLst/>
            <a:gdLst/>
            <a:ahLst/>
            <a:cxnLst/>
            <a:rect l="l" t="t" r="r" b="b"/>
            <a:pathLst>
              <a:path w="5021424" h="3063207">
                <a:moveTo>
                  <a:pt x="0" y="0"/>
                </a:moveTo>
                <a:lnTo>
                  <a:pt x="5021425" y="0"/>
                </a:lnTo>
                <a:lnTo>
                  <a:pt x="5021425" y="3063207"/>
                </a:lnTo>
                <a:lnTo>
                  <a:pt x="0" y="3063207"/>
                </a:lnTo>
                <a:lnTo>
                  <a:pt x="0" y="0"/>
                </a:lnTo>
                <a:close/>
              </a:path>
            </a:pathLst>
          </a:custGeom>
          <a:blipFill>
            <a:blip r:embed="rId5"/>
            <a:stretch>
              <a:fillRect l="-5416" t="-65204" b="-65204"/>
            </a:stretch>
          </a:blipFill>
        </p:spPr>
        <p:txBody>
          <a:bodyPr/>
          <a:lstStyle/>
          <a:p>
            <a:endParaRPr lang="en-GB"/>
          </a:p>
        </p:txBody>
      </p:sp>
      <p:sp>
        <p:nvSpPr>
          <p:cNvPr id="5" name="Freeform 5"/>
          <p:cNvSpPr/>
          <p:nvPr/>
        </p:nvSpPr>
        <p:spPr>
          <a:xfrm>
            <a:off x="271999" y="5191125"/>
            <a:ext cx="5021424" cy="4823876"/>
          </a:xfrm>
          <a:custGeom>
            <a:avLst/>
            <a:gdLst/>
            <a:ahLst/>
            <a:cxnLst/>
            <a:rect l="l" t="t" r="r" b="b"/>
            <a:pathLst>
              <a:path w="5021424" h="4823876">
                <a:moveTo>
                  <a:pt x="0" y="0"/>
                </a:moveTo>
                <a:lnTo>
                  <a:pt x="5021425" y="0"/>
                </a:lnTo>
                <a:lnTo>
                  <a:pt x="5021425" y="4823876"/>
                </a:lnTo>
                <a:lnTo>
                  <a:pt x="0" y="4823876"/>
                </a:lnTo>
                <a:lnTo>
                  <a:pt x="0" y="0"/>
                </a:lnTo>
                <a:close/>
              </a:path>
            </a:pathLst>
          </a:custGeom>
          <a:blipFill>
            <a:blip r:embed="rId6"/>
            <a:stretch>
              <a:fillRect t="-19396" b="-19396"/>
            </a:stretch>
          </a:blipFill>
        </p:spPr>
        <p:txBody>
          <a:bodyPr/>
          <a:lstStyle/>
          <a:p>
            <a:endParaRPr lang="en-GB"/>
          </a:p>
        </p:txBody>
      </p:sp>
      <p:sp>
        <p:nvSpPr>
          <p:cNvPr id="6" name="Freeform 6"/>
          <p:cNvSpPr/>
          <p:nvPr/>
        </p:nvSpPr>
        <p:spPr>
          <a:xfrm>
            <a:off x="5498221" y="2032668"/>
            <a:ext cx="4816627" cy="2043740"/>
          </a:xfrm>
          <a:custGeom>
            <a:avLst/>
            <a:gdLst/>
            <a:ahLst/>
            <a:cxnLst/>
            <a:rect l="l" t="t" r="r" b="b"/>
            <a:pathLst>
              <a:path w="4816627" h="2043740">
                <a:moveTo>
                  <a:pt x="0" y="0"/>
                </a:moveTo>
                <a:lnTo>
                  <a:pt x="4816627" y="0"/>
                </a:lnTo>
                <a:lnTo>
                  <a:pt x="4816627" y="2043740"/>
                </a:lnTo>
                <a:lnTo>
                  <a:pt x="0" y="2043740"/>
                </a:lnTo>
                <a:lnTo>
                  <a:pt x="0" y="0"/>
                </a:lnTo>
                <a:close/>
              </a:path>
            </a:pathLst>
          </a:custGeom>
          <a:blipFill>
            <a:blip r:embed="rId7"/>
            <a:stretch>
              <a:fillRect l="-4251" t="-45104" b="-51163"/>
            </a:stretch>
          </a:blipFill>
        </p:spPr>
        <p:txBody>
          <a:bodyPr/>
          <a:lstStyle/>
          <a:p>
            <a:endParaRPr lang="en-GB"/>
          </a:p>
        </p:txBody>
      </p:sp>
      <p:sp>
        <p:nvSpPr>
          <p:cNvPr id="7" name="Freeform 7"/>
          <p:cNvSpPr/>
          <p:nvPr/>
        </p:nvSpPr>
        <p:spPr>
          <a:xfrm>
            <a:off x="5388674" y="4200233"/>
            <a:ext cx="5021424" cy="2535472"/>
          </a:xfrm>
          <a:custGeom>
            <a:avLst/>
            <a:gdLst/>
            <a:ahLst/>
            <a:cxnLst/>
            <a:rect l="l" t="t" r="r" b="b"/>
            <a:pathLst>
              <a:path w="5021424" h="2535472">
                <a:moveTo>
                  <a:pt x="0" y="0"/>
                </a:moveTo>
                <a:lnTo>
                  <a:pt x="5021424" y="0"/>
                </a:lnTo>
                <a:lnTo>
                  <a:pt x="5021424" y="2535472"/>
                </a:lnTo>
                <a:lnTo>
                  <a:pt x="0" y="2535472"/>
                </a:lnTo>
                <a:lnTo>
                  <a:pt x="0" y="0"/>
                </a:lnTo>
                <a:close/>
              </a:path>
            </a:pathLst>
          </a:custGeom>
          <a:blipFill>
            <a:blip r:embed="rId8"/>
            <a:stretch>
              <a:fillRect l="-1896" t="-11115" b="-37462"/>
            </a:stretch>
          </a:blipFill>
        </p:spPr>
        <p:txBody>
          <a:bodyPr/>
          <a:lstStyle/>
          <a:p>
            <a:endParaRPr lang="en-GB"/>
          </a:p>
        </p:txBody>
      </p:sp>
      <p:sp>
        <p:nvSpPr>
          <p:cNvPr id="8" name="Freeform 8"/>
          <p:cNvSpPr/>
          <p:nvPr/>
        </p:nvSpPr>
        <p:spPr>
          <a:xfrm>
            <a:off x="5388674" y="6862584"/>
            <a:ext cx="5021424" cy="3184167"/>
          </a:xfrm>
          <a:custGeom>
            <a:avLst/>
            <a:gdLst/>
            <a:ahLst/>
            <a:cxnLst/>
            <a:rect l="l" t="t" r="r" b="b"/>
            <a:pathLst>
              <a:path w="5021424" h="3184167">
                <a:moveTo>
                  <a:pt x="0" y="0"/>
                </a:moveTo>
                <a:lnTo>
                  <a:pt x="5021424" y="0"/>
                </a:lnTo>
                <a:lnTo>
                  <a:pt x="5021424" y="3184167"/>
                </a:lnTo>
                <a:lnTo>
                  <a:pt x="0" y="3184167"/>
                </a:lnTo>
                <a:lnTo>
                  <a:pt x="0" y="0"/>
                </a:lnTo>
                <a:close/>
              </a:path>
            </a:pathLst>
          </a:custGeom>
          <a:blipFill>
            <a:blip r:embed="rId9"/>
            <a:stretch>
              <a:fillRect t="-6689" b="-6689"/>
            </a:stretch>
          </a:blipFill>
        </p:spPr>
        <p:txBody>
          <a:bodyPr/>
          <a:lstStyle/>
          <a:p>
            <a:endParaRPr lang="en-GB"/>
          </a:p>
        </p:txBody>
      </p:sp>
      <p:grpSp>
        <p:nvGrpSpPr>
          <p:cNvPr id="9" name="Group 9"/>
          <p:cNvGrpSpPr/>
          <p:nvPr/>
        </p:nvGrpSpPr>
        <p:grpSpPr>
          <a:xfrm>
            <a:off x="10036763" y="3564271"/>
            <a:ext cx="5452471" cy="5170892"/>
            <a:chOff x="0" y="0"/>
            <a:chExt cx="1436042" cy="1361881"/>
          </a:xfrm>
        </p:grpSpPr>
        <p:sp>
          <p:nvSpPr>
            <p:cNvPr id="10" name="Freeform 10"/>
            <p:cNvSpPr/>
            <p:nvPr/>
          </p:nvSpPr>
          <p:spPr>
            <a:xfrm>
              <a:off x="0" y="0"/>
              <a:ext cx="1436042" cy="1361881"/>
            </a:xfrm>
            <a:custGeom>
              <a:avLst/>
              <a:gdLst/>
              <a:ahLst/>
              <a:cxnLst/>
              <a:rect l="l" t="t" r="r" b="b"/>
              <a:pathLst>
                <a:path w="1436042" h="1361881">
                  <a:moveTo>
                    <a:pt x="0" y="0"/>
                  </a:moveTo>
                  <a:lnTo>
                    <a:pt x="1436042" y="0"/>
                  </a:lnTo>
                  <a:lnTo>
                    <a:pt x="1436042" y="1361881"/>
                  </a:lnTo>
                  <a:lnTo>
                    <a:pt x="0" y="1361881"/>
                  </a:lnTo>
                  <a:close/>
                </a:path>
              </a:pathLst>
            </a:custGeom>
            <a:solidFill>
              <a:srgbClr val="D4DDBE"/>
            </a:solidFill>
          </p:spPr>
          <p:txBody>
            <a:bodyPr/>
            <a:lstStyle/>
            <a:p>
              <a:endParaRPr lang="en-GB"/>
            </a:p>
          </p:txBody>
        </p:sp>
        <p:sp>
          <p:nvSpPr>
            <p:cNvPr id="11" name="TextBox 11"/>
            <p:cNvSpPr txBox="1"/>
            <p:nvPr/>
          </p:nvSpPr>
          <p:spPr>
            <a:xfrm>
              <a:off x="0" y="-38100"/>
              <a:ext cx="1436042" cy="1399981"/>
            </a:xfrm>
            <a:prstGeom prst="rect">
              <a:avLst/>
            </a:prstGeom>
          </p:spPr>
          <p:txBody>
            <a:bodyPr lIns="50800" tIns="50800" rIns="50800" bIns="50800" rtlCol="0" anchor="ctr"/>
            <a:lstStyle/>
            <a:p>
              <a:pPr algn="ctr">
                <a:lnSpc>
                  <a:spcPts val="3359"/>
                </a:lnSpc>
              </a:pPr>
              <a:endParaRPr/>
            </a:p>
          </p:txBody>
        </p:sp>
      </p:grpSp>
      <p:sp>
        <p:nvSpPr>
          <p:cNvPr id="12" name="TextBox 12"/>
          <p:cNvSpPr txBox="1"/>
          <p:nvPr/>
        </p:nvSpPr>
        <p:spPr>
          <a:xfrm>
            <a:off x="10244157" y="4211597"/>
            <a:ext cx="5037683" cy="3714750"/>
          </a:xfrm>
          <a:prstGeom prst="rect">
            <a:avLst/>
          </a:prstGeom>
        </p:spPr>
        <p:txBody>
          <a:bodyPr lIns="0" tIns="0" rIns="0" bIns="0" rtlCol="0" anchor="t">
            <a:spAutoFit/>
          </a:bodyPr>
          <a:lstStyle/>
          <a:p>
            <a:pPr algn="ctr">
              <a:lnSpc>
                <a:spcPts val="4200"/>
              </a:lnSpc>
            </a:pPr>
            <a:r>
              <a:rPr lang="en-US" sz="3000" b="1">
                <a:solidFill>
                  <a:srgbClr val="000000"/>
                </a:solidFill>
                <a:latin typeface="Canva Sans Bold"/>
                <a:ea typeface="Canva Sans Bold"/>
                <a:cs typeface="Canva Sans Bold"/>
                <a:sym typeface="Canva Sans Bold"/>
              </a:rPr>
              <a:t>Dingley's currently have nine settings designed specifically for children with SEND. </a:t>
            </a:r>
          </a:p>
          <a:p>
            <a:pPr algn="ctr">
              <a:lnSpc>
                <a:spcPts val="4200"/>
              </a:lnSpc>
            </a:pPr>
            <a:r>
              <a:rPr lang="en-US" sz="3000" b="1">
                <a:solidFill>
                  <a:srgbClr val="000000"/>
                </a:solidFill>
                <a:latin typeface="Canva Sans Bold"/>
                <a:ea typeface="Canva Sans Bold"/>
                <a:cs typeface="Canva Sans Bold"/>
                <a:sym typeface="Canva Sans Bold"/>
              </a:rPr>
              <a:t>A diagnosis is not needed to attend, but all families must apply for a place. </a:t>
            </a:r>
          </a:p>
        </p:txBody>
      </p:sp>
      <p:grpSp>
        <p:nvGrpSpPr>
          <p:cNvPr id="13" name="Group 13"/>
          <p:cNvGrpSpPr/>
          <p:nvPr/>
        </p:nvGrpSpPr>
        <p:grpSpPr>
          <a:xfrm>
            <a:off x="0" y="348065"/>
            <a:ext cx="18288000" cy="1361269"/>
            <a:chOff x="0" y="0"/>
            <a:chExt cx="24384000" cy="1815026"/>
          </a:xfrm>
        </p:grpSpPr>
        <p:sp>
          <p:nvSpPr>
            <p:cNvPr id="14" name="Freeform 14"/>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15" name="TextBox 15"/>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Dingley’s settings</a:t>
              </a:r>
            </a:p>
          </p:txBody>
        </p:sp>
      </p:grpSp>
      <p:sp>
        <p:nvSpPr>
          <p:cNvPr id="16" name="Freeform 16"/>
          <p:cNvSpPr/>
          <p:nvPr/>
        </p:nvSpPr>
        <p:spPr>
          <a:xfrm>
            <a:off x="14676333" y="410166"/>
            <a:ext cx="3806192" cy="1622501"/>
          </a:xfrm>
          <a:custGeom>
            <a:avLst/>
            <a:gdLst/>
            <a:ahLst/>
            <a:cxnLst/>
            <a:rect l="l" t="t" r="r" b="b"/>
            <a:pathLst>
              <a:path w="3806192" h="1622501">
                <a:moveTo>
                  <a:pt x="0" y="0"/>
                </a:moveTo>
                <a:lnTo>
                  <a:pt x="3806192" y="0"/>
                </a:lnTo>
                <a:lnTo>
                  <a:pt x="3806192" y="1622502"/>
                </a:lnTo>
                <a:lnTo>
                  <a:pt x="0" y="1622502"/>
                </a:lnTo>
                <a:lnTo>
                  <a:pt x="0" y="0"/>
                </a:lnTo>
                <a:close/>
              </a:path>
            </a:pathLst>
          </a:custGeom>
          <a:blipFill>
            <a:blip r:embed="rId4"/>
            <a:stretch>
              <a:fillRect l="-260360" t="-534021"/>
            </a:stretch>
          </a:blipFill>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185" b="-5185"/>
            </a:stretch>
          </a:blipFill>
        </p:spPr>
        <p:txBody>
          <a:bodyPr/>
          <a:lstStyle/>
          <a:p>
            <a:endParaRPr lang="en-GB"/>
          </a:p>
        </p:txBody>
      </p:sp>
      <p:grpSp>
        <p:nvGrpSpPr>
          <p:cNvPr id="3" name="Group 3"/>
          <p:cNvGrpSpPr>
            <a:grpSpLocks noChangeAspect="1"/>
          </p:cNvGrpSpPr>
          <p:nvPr/>
        </p:nvGrpSpPr>
        <p:grpSpPr>
          <a:xfrm>
            <a:off x="1028700" y="3916549"/>
            <a:ext cx="3940873" cy="1791127"/>
            <a:chOff x="0" y="0"/>
            <a:chExt cx="7620000" cy="3463290"/>
          </a:xfrm>
        </p:grpSpPr>
        <p:sp>
          <p:nvSpPr>
            <p:cNvPr id="4" name="Freeform 4"/>
            <p:cNvSpPr/>
            <p:nvPr/>
          </p:nvSpPr>
          <p:spPr>
            <a:xfrm>
              <a:off x="466090" y="466090"/>
              <a:ext cx="6687820" cy="2531110"/>
            </a:xfrm>
            <a:custGeom>
              <a:avLst/>
              <a:gdLst/>
              <a:ahLst/>
              <a:cxnLst/>
              <a:rect l="l" t="t" r="r" b="b"/>
              <a:pathLst>
                <a:path w="6687820" h="2531110">
                  <a:moveTo>
                    <a:pt x="0" y="0"/>
                  </a:moveTo>
                  <a:lnTo>
                    <a:pt x="0" y="2531110"/>
                  </a:lnTo>
                  <a:lnTo>
                    <a:pt x="6687820" y="2531110"/>
                  </a:lnTo>
                  <a:lnTo>
                    <a:pt x="6687820" y="0"/>
                  </a:lnTo>
                  <a:close/>
                </a:path>
              </a:pathLst>
            </a:custGeom>
            <a:blipFill>
              <a:blip r:embed="rId3"/>
              <a:stretch>
                <a:fillRect t="-16056" b="-16056"/>
              </a:stretch>
            </a:blipFill>
          </p:spPr>
          <p:txBody>
            <a:bodyPr/>
            <a:lstStyle/>
            <a:p>
              <a:endParaRPr lang="en-GB"/>
            </a:p>
          </p:txBody>
        </p:sp>
        <p:sp>
          <p:nvSpPr>
            <p:cNvPr id="5" name="Freeform 5"/>
            <p:cNvSpPr/>
            <p:nvPr/>
          </p:nvSpPr>
          <p:spPr>
            <a:xfrm>
              <a:off x="0" y="0"/>
              <a:ext cx="7620000" cy="3462020"/>
            </a:xfrm>
            <a:custGeom>
              <a:avLst/>
              <a:gdLst/>
              <a:ahLst/>
              <a:cxnLst/>
              <a:rect l="l" t="t" r="r" b="b"/>
              <a:pathLst>
                <a:path w="7620000" h="3462020">
                  <a:moveTo>
                    <a:pt x="388620" y="388620"/>
                  </a:moveTo>
                  <a:lnTo>
                    <a:pt x="388620" y="3074670"/>
                  </a:lnTo>
                  <a:lnTo>
                    <a:pt x="7231380" y="3074670"/>
                  </a:lnTo>
                  <a:lnTo>
                    <a:pt x="7231380" y="388620"/>
                  </a:lnTo>
                  <a:lnTo>
                    <a:pt x="388620" y="388620"/>
                  </a:lnTo>
                  <a:close/>
                  <a:moveTo>
                    <a:pt x="201930" y="0"/>
                  </a:moveTo>
                  <a:lnTo>
                    <a:pt x="490220" y="0"/>
                  </a:lnTo>
                  <a:cubicBezTo>
                    <a:pt x="490220" y="111760"/>
                    <a:pt x="580390" y="201930"/>
                    <a:pt x="692150" y="201930"/>
                  </a:cubicBezTo>
                  <a:cubicBezTo>
                    <a:pt x="803910" y="201930"/>
                    <a:pt x="895350" y="111760"/>
                    <a:pt x="895350" y="0"/>
                  </a:cubicBezTo>
                  <a:lnTo>
                    <a:pt x="1183640" y="0"/>
                  </a:lnTo>
                  <a:cubicBezTo>
                    <a:pt x="1183640" y="111760"/>
                    <a:pt x="1273810" y="201930"/>
                    <a:pt x="1385570" y="201930"/>
                  </a:cubicBezTo>
                  <a:cubicBezTo>
                    <a:pt x="1497330" y="201930"/>
                    <a:pt x="1587500" y="111760"/>
                    <a:pt x="1587500" y="0"/>
                  </a:cubicBezTo>
                  <a:lnTo>
                    <a:pt x="1875790" y="0"/>
                  </a:lnTo>
                  <a:cubicBezTo>
                    <a:pt x="1875790" y="111760"/>
                    <a:pt x="1965960" y="201930"/>
                    <a:pt x="2077720" y="201930"/>
                  </a:cubicBezTo>
                  <a:cubicBezTo>
                    <a:pt x="2189480" y="201930"/>
                    <a:pt x="2279650" y="111760"/>
                    <a:pt x="2279650" y="0"/>
                  </a:cubicBezTo>
                  <a:lnTo>
                    <a:pt x="2567940" y="0"/>
                  </a:lnTo>
                  <a:cubicBezTo>
                    <a:pt x="2567940" y="111760"/>
                    <a:pt x="2658110" y="201930"/>
                    <a:pt x="2769870" y="201930"/>
                  </a:cubicBezTo>
                  <a:cubicBezTo>
                    <a:pt x="2881630" y="201930"/>
                    <a:pt x="2973070" y="111760"/>
                    <a:pt x="2973070" y="0"/>
                  </a:cubicBezTo>
                  <a:lnTo>
                    <a:pt x="3261360" y="0"/>
                  </a:lnTo>
                  <a:cubicBezTo>
                    <a:pt x="3261360" y="111760"/>
                    <a:pt x="3351530" y="201930"/>
                    <a:pt x="3463290" y="201930"/>
                  </a:cubicBezTo>
                  <a:cubicBezTo>
                    <a:pt x="3575050" y="201930"/>
                    <a:pt x="3665220" y="111760"/>
                    <a:pt x="3665220" y="0"/>
                  </a:cubicBezTo>
                  <a:lnTo>
                    <a:pt x="3953510" y="0"/>
                  </a:lnTo>
                  <a:cubicBezTo>
                    <a:pt x="3953510" y="111760"/>
                    <a:pt x="4043680" y="201930"/>
                    <a:pt x="4155440" y="201930"/>
                  </a:cubicBezTo>
                  <a:cubicBezTo>
                    <a:pt x="4267200" y="201930"/>
                    <a:pt x="4357370" y="111760"/>
                    <a:pt x="4357370" y="0"/>
                  </a:cubicBezTo>
                  <a:lnTo>
                    <a:pt x="4645660" y="0"/>
                  </a:lnTo>
                  <a:cubicBezTo>
                    <a:pt x="4645660" y="111760"/>
                    <a:pt x="4735830" y="201930"/>
                    <a:pt x="4847590" y="201930"/>
                  </a:cubicBezTo>
                  <a:cubicBezTo>
                    <a:pt x="4959350" y="201930"/>
                    <a:pt x="5049520" y="111760"/>
                    <a:pt x="5049520" y="0"/>
                  </a:cubicBezTo>
                  <a:lnTo>
                    <a:pt x="5337810" y="0"/>
                  </a:lnTo>
                  <a:cubicBezTo>
                    <a:pt x="5337810" y="111760"/>
                    <a:pt x="5427980" y="201930"/>
                    <a:pt x="5539740" y="201930"/>
                  </a:cubicBezTo>
                  <a:cubicBezTo>
                    <a:pt x="5651500" y="201930"/>
                    <a:pt x="5741670" y="111760"/>
                    <a:pt x="5741670" y="0"/>
                  </a:cubicBezTo>
                  <a:lnTo>
                    <a:pt x="6032500" y="0"/>
                  </a:lnTo>
                  <a:cubicBezTo>
                    <a:pt x="6032500" y="111760"/>
                    <a:pt x="6122670" y="201930"/>
                    <a:pt x="6234430" y="201930"/>
                  </a:cubicBezTo>
                  <a:cubicBezTo>
                    <a:pt x="6346190" y="201930"/>
                    <a:pt x="6436360" y="111760"/>
                    <a:pt x="6436360" y="0"/>
                  </a:cubicBezTo>
                  <a:lnTo>
                    <a:pt x="6724650" y="0"/>
                  </a:lnTo>
                  <a:cubicBezTo>
                    <a:pt x="6724650" y="111760"/>
                    <a:pt x="6814820" y="201930"/>
                    <a:pt x="6926580" y="201930"/>
                  </a:cubicBezTo>
                  <a:cubicBezTo>
                    <a:pt x="7038341" y="201930"/>
                    <a:pt x="7128510" y="111760"/>
                    <a:pt x="7128510" y="0"/>
                  </a:cubicBezTo>
                  <a:lnTo>
                    <a:pt x="7416800" y="0"/>
                  </a:lnTo>
                  <a:cubicBezTo>
                    <a:pt x="7416800" y="111760"/>
                    <a:pt x="7506970" y="201930"/>
                    <a:pt x="7618730" y="201930"/>
                  </a:cubicBezTo>
                  <a:lnTo>
                    <a:pt x="7618730" y="490220"/>
                  </a:lnTo>
                  <a:cubicBezTo>
                    <a:pt x="7506970" y="490220"/>
                    <a:pt x="7416800" y="580390"/>
                    <a:pt x="7416800" y="692150"/>
                  </a:cubicBezTo>
                  <a:cubicBezTo>
                    <a:pt x="7416800" y="803910"/>
                    <a:pt x="7506970" y="894080"/>
                    <a:pt x="7618730" y="894080"/>
                  </a:cubicBezTo>
                  <a:lnTo>
                    <a:pt x="7618730" y="1182370"/>
                  </a:lnTo>
                  <a:cubicBezTo>
                    <a:pt x="7506970" y="1182370"/>
                    <a:pt x="7416800" y="1272540"/>
                    <a:pt x="7416800" y="1384300"/>
                  </a:cubicBezTo>
                  <a:cubicBezTo>
                    <a:pt x="7416800" y="1496060"/>
                    <a:pt x="7508240" y="1587500"/>
                    <a:pt x="7620000" y="1587500"/>
                  </a:cubicBezTo>
                  <a:lnTo>
                    <a:pt x="7620000" y="1875790"/>
                  </a:lnTo>
                  <a:cubicBezTo>
                    <a:pt x="7508240" y="1875790"/>
                    <a:pt x="7418070" y="1965960"/>
                    <a:pt x="7418070" y="2077720"/>
                  </a:cubicBezTo>
                  <a:cubicBezTo>
                    <a:pt x="7418070" y="2189480"/>
                    <a:pt x="7508239" y="2279650"/>
                    <a:pt x="7620000" y="2279650"/>
                  </a:cubicBezTo>
                  <a:lnTo>
                    <a:pt x="7620000" y="2567940"/>
                  </a:lnTo>
                  <a:cubicBezTo>
                    <a:pt x="7508240" y="2567940"/>
                    <a:pt x="7418070" y="2658110"/>
                    <a:pt x="7418070" y="2769870"/>
                  </a:cubicBezTo>
                  <a:cubicBezTo>
                    <a:pt x="7418070" y="2881630"/>
                    <a:pt x="7508240" y="2971800"/>
                    <a:pt x="7620000" y="2971800"/>
                  </a:cubicBezTo>
                  <a:lnTo>
                    <a:pt x="7620000" y="3260090"/>
                  </a:lnTo>
                  <a:cubicBezTo>
                    <a:pt x="7508240" y="3260090"/>
                    <a:pt x="7418070" y="3350260"/>
                    <a:pt x="7418070" y="3462020"/>
                  </a:cubicBezTo>
                  <a:lnTo>
                    <a:pt x="7129780" y="3462020"/>
                  </a:lnTo>
                  <a:cubicBezTo>
                    <a:pt x="7129780" y="3350260"/>
                    <a:pt x="7039610" y="3260090"/>
                    <a:pt x="6927849" y="3260090"/>
                  </a:cubicBezTo>
                  <a:cubicBezTo>
                    <a:pt x="6816089" y="3260090"/>
                    <a:pt x="6725919" y="3350260"/>
                    <a:pt x="6725919" y="3462020"/>
                  </a:cubicBezTo>
                  <a:lnTo>
                    <a:pt x="6437629" y="3462020"/>
                  </a:lnTo>
                  <a:cubicBezTo>
                    <a:pt x="6437629" y="3350260"/>
                    <a:pt x="6347459" y="3260090"/>
                    <a:pt x="6235699" y="3260090"/>
                  </a:cubicBezTo>
                  <a:cubicBezTo>
                    <a:pt x="6123939" y="3260090"/>
                    <a:pt x="6033769" y="3350260"/>
                    <a:pt x="6033769" y="3462020"/>
                  </a:cubicBezTo>
                  <a:lnTo>
                    <a:pt x="5745479" y="3462020"/>
                  </a:lnTo>
                  <a:cubicBezTo>
                    <a:pt x="5745479" y="3350260"/>
                    <a:pt x="5655309" y="3260090"/>
                    <a:pt x="5543549" y="3260090"/>
                  </a:cubicBezTo>
                  <a:cubicBezTo>
                    <a:pt x="5431789" y="3260090"/>
                    <a:pt x="5341619" y="3350260"/>
                    <a:pt x="5341619" y="3462020"/>
                  </a:cubicBezTo>
                  <a:lnTo>
                    <a:pt x="5053329" y="3462020"/>
                  </a:lnTo>
                  <a:cubicBezTo>
                    <a:pt x="5053329" y="3350260"/>
                    <a:pt x="4963159" y="3260090"/>
                    <a:pt x="4851399" y="3260090"/>
                  </a:cubicBezTo>
                  <a:cubicBezTo>
                    <a:pt x="4739639" y="3260090"/>
                    <a:pt x="4649469" y="3350260"/>
                    <a:pt x="4649469" y="3462020"/>
                  </a:cubicBezTo>
                  <a:lnTo>
                    <a:pt x="4361179" y="3462020"/>
                  </a:lnTo>
                  <a:cubicBezTo>
                    <a:pt x="4361179" y="3350260"/>
                    <a:pt x="4271009" y="3260090"/>
                    <a:pt x="4159249" y="3260090"/>
                  </a:cubicBezTo>
                  <a:cubicBezTo>
                    <a:pt x="4047489" y="3260090"/>
                    <a:pt x="3957319" y="3350260"/>
                    <a:pt x="3957319" y="3462020"/>
                  </a:cubicBezTo>
                  <a:lnTo>
                    <a:pt x="3669029" y="3462020"/>
                  </a:lnTo>
                  <a:cubicBezTo>
                    <a:pt x="3669029" y="3350260"/>
                    <a:pt x="3578859" y="3260090"/>
                    <a:pt x="3467099" y="3260090"/>
                  </a:cubicBezTo>
                  <a:cubicBezTo>
                    <a:pt x="3355339" y="3260090"/>
                    <a:pt x="3265169" y="3350260"/>
                    <a:pt x="3265169" y="3462020"/>
                  </a:cubicBezTo>
                  <a:lnTo>
                    <a:pt x="2976879" y="3462020"/>
                  </a:lnTo>
                  <a:cubicBezTo>
                    <a:pt x="2976879" y="3350260"/>
                    <a:pt x="2886709" y="3260090"/>
                    <a:pt x="2774949" y="3260090"/>
                  </a:cubicBezTo>
                  <a:cubicBezTo>
                    <a:pt x="2663189" y="3260090"/>
                    <a:pt x="2573019" y="3350260"/>
                    <a:pt x="2573019" y="3462020"/>
                  </a:cubicBezTo>
                  <a:lnTo>
                    <a:pt x="2284729" y="3462020"/>
                  </a:lnTo>
                  <a:cubicBezTo>
                    <a:pt x="2284729" y="3350260"/>
                    <a:pt x="2194559" y="3260090"/>
                    <a:pt x="2082799" y="3260090"/>
                  </a:cubicBezTo>
                  <a:cubicBezTo>
                    <a:pt x="1971039" y="3260090"/>
                    <a:pt x="1880869" y="3350260"/>
                    <a:pt x="1880869" y="3462020"/>
                  </a:cubicBezTo>
                  <a:lnTo>
                    <a:pt x="1587500" y="3462020"/>
                  </a:lnTo>
                  <a:cubicBezTo>
                    <a:pt x="1587500" y="3350260"/>
                    <a:pt x="1497330" y="3260090"/>
                    <a:pt x="1385570" y="3260090"/>
                  </a:cubicBezTo>
                  <a:cubicBezTo>
                    <a:pt x="1273810" y="3260090"/>
                    <a:pt x="1183640" y="3350260"/>
                    <a:pt x="1183640" y="3462020"/>
                  </a:cubicBezTo>
                  <a:lnTo>
                    <a:pt x="895350" y="3462020"/>
                  </a:lnTo>
                  <a:cubicBezTo>
                    <a:pt x="895350" y="3350260"/>
                    <a:pt x="805180" y="3260090"/>
                    <a:pt x="693420" y="3260090"/>
                  </a:cubicBezTo>
                  <a:cubicBezTo>
                    <a:pt x="581660" y="3260090"/>
                    <a:pt x="491490" y="3350260"/>
                    <a:pt x="491490" y="3462020"/>
                  </a:cubicBezTo>
                  <a:lnTo>
                    <a:pt x="201930" y="3462020"/>
                  </a:lnTo>
                  <a:cubicBezTo>
                    <a:pt x="201930" y="3350260"/>
                    <a:pt x="111760" y="3260090"/>
                    <a:pt x="0" y="3260090"/>
                  </a:cubicBezTo>
                  <a:lnTo>
                    <a:pt x="0" y="2971800"/>
                  </a:lnTo>
                  <a:cubicBezTo>
                    <a:pt x="111760" y="2971800"/>
                    <a:pt x="201930" y="2881630"/>
                    <a:pt x="201930" y="2769870"/>
                  </a:cubicBezTo>
                  <a:cubicBezTo>
                    <a:pt x="201930" y="2658110"/>
                    <a:pt x="111760" y="2567940"/>
                    <a:pt x="0" y="2567940"/>
                  </a:cubicBezTo>
                  <a:lnTo>
                    <a:pt x="0" y="2279650"/>
                  </a:lnTo>
                  <a:cubicBezTo>
                    <a:pt x="111760" y="2279650"/>
                    <a:pt x="201930" y="2189480"/>
                    <a:pt x="201930" y="2077720"/>
                  </a:cubicBezTo>
                  <a:cubicBezTo>
                    <a:pt x="201930" y="1965960"/>
                    <a:pt x="111760" y="1875790"/>
                    <a:pt x="0" y="1875790"/>
                  </a:cubicBezTo>
                  <a:lnTo>
                    <a:pt x="0" y="1587500"/>
                  </a:lnTo>
                  <a:cubicBezTo>
                    <a:pt x="111760" y="1587500"/>
                    <a:pt x="201930" y="1497330"/>
                    <a:pt x="201930" y="1385570"/>
                  </a:cubicBezTo>
                  <a:cubicBezTo>
                    <a:pt x="201930" y="1273810"/>
                    <a:pt x="111760" y="1183640"/>
                    <a:pt x="0" y="1183640"/>
                  </a:cubicBezTo>
                  <a:lnTo>
                    <a:pt x="0" y="895350"/>
                  </a:lnTo>
                  <a:cubicBezTo>
                    <a:pt x="111760" y="895350"/>
                    <a:pt x="201930" y="805180"/>
                    <a:pt x="201930" y="693420"/>
                  </a:cubicBezTo>
                  <a:cubicBezTo>
                    <a:pt x="201930" y="581660"/>
                    <a:pt x="111760" y="490220"/>
                    <a:pt x="0" y="490220"/>
                  </a:cubicBezTo>
                  <a:lnTo>
                    <a:pt x="0" y="201930"/>
                  </a:lnTo>
                  <a:cubicBezTo>
                    <a:pt x="111760" y="201930"/>
                    <a:pt x="201930" y="111760"/>
                    <a:pt x="201930" y="0"/>
                  </a:cubicBezTo>
                  <a:close/>
                </a:path>
              </a:pathLst>
            </a:custGeom>
            <a:solidFill>
              <a:srgbClr val="6B7B5E"/>
            </a:solidFill>
          </p:spPr>
          <p:txBody>
            <a:bodyPr/>
            <a:lstStyle/>
            <a:p>
              <a:endParaRPr lang="en-GB"/>
            </a:p>
          </p:txBody>
        </p:sp>
        <p:sp>
          <p:nvSpPr>
            <p:cNvPr id="6" name="Freeform 6"/>
            <p:cNvSpPr/>
            <p:nvPr/>
          </p:nvSpPr>
          <p:spPr>
            <a:xfrm>
              <a:off x="370840" y="370840"/>
              <a:ext cx="6878320" cy="2721610"/>
            </a:xfrm>
            <a:custGeom>
              <a:avLst/>
              <a:gdLst/>
              <a:ahLst/>
              <a:cxnLst/>
              <a:rect l="l" t="t" r="r" b="b"/>
              <a:pathLst>
                <a:path w="6878320" h="2721610">
                  <a:moveTo>
                    <a:pt x="0" y="0"/>
                  </a:moveTo>
                  <a:lnTo>
                    <a:pt x="0" y="2721610"/>
                  </a:lnTo>
                  <a:lnTo>
                    <a:pt x="6878320" y="2721610"/>
                  </a:lnTo>
                  <a:lnTo>
                    <a:pt x="6878320" y="0"/>
                  </a:lnTo>
                  <a:lnTo>
                    <a:pt x="0" y="0"/>
                  </a:lnTo>
                  <a:close/>
                  <a:moveTo>
                    <a:pt x="113030" y="2608580"/>
                  </a:moveTo>
                  <a:lnTo>
                    <a:pt x="113030" y="113030"/>
                  </a:lnTo>
                  <a:lnTo>
                    <a:pt x="6765290" y="113030"/>
                  </a:lnTo>
                  <a:lnTo>
                    <a:pt x="6765290" y="2608580"/>
                  </a:lnTo>
                  <a:lnTo>
                    <a:pt x="113030" y="2608580"/>
                  </a:lnTo>
                  <a:close/>
                </a:path>
              </a:pathLst>
            </a:custGeom>
            <a:solidFill>
              <a:srgbClr val="DCE198"/>
            </a:solidFill>
          </p:spPr>
          <p:txBody>
            <a:bodyPr/>
            <a:lstStyle/>
            <a:p>
              <a:endParaRPr lang="en-GB"/>
            </a:p>
          </p:txBody>
        </p:sp>
      </p:grpSp>
      <p:grpSp>
        <p:nvGrpSpPr>
          <p:cNvPr id="7" name="Group 7"/>
          <p:cNvGrpSpPr>
            <a:grpSpLocks noChangeAspect="1"/>
          </p:cNvGrpSpPr>
          <p:nvPr/>
        </p:nvGrpSpPr>
        <p:grpSpPr>
          <a:xfrm>
            <a:off x="1028700" y="7412651"/>
            <a:ext cx="3940873" cy="1791127"/>
            <a:chOff x="0" y="0"/>
            <a:chExt cx="7620000" cy="3463290"/>
          </a:xfrm>
        </p:grpSpPr>
        <p:sp>
          <p:nvSpPr>
            <p:cNvPr id="8" name="Freeform 8"/>
            <p:cNvSpPr/>
            <p:nvPr/>
          </p:nvSpPr>
          <p:spPr>
            <a:xfrm>
              <a:off x="466090" y="466090"/>
              <a:ext cx="6687820" cy="2531110"/>
            </a:xfrm>
            <a:custGeom>
              <a:avLst/>
              <a:gdLst/>
              <a:ahLst/>
              <a:cxnLst/>
              <a:rect l="l" t="t" r="r" b="b"/>
              <a:pathLst>
                <a:path w="6687820" h="2531110">
                  <a:moveTo>
                    <a:pt x="0" y="0"/>
                  </a:moveTo>
                  <a:lnTo>
                    <a:pt x="0" y="2531110"/>
                  </a:lnTo>
                  <a:lnTo>
                    <a:pt x="6687820" y="2531110"/>
                  </a:lnTo>
                  <a:lnTo>
                    <a:pt x="6687820" y="0"/>
                  </a:lnTo>
                  <a:close/>
                </a:path>
              </a:pathLst>
            </a:custGeom>
            <a:blipFill>
              <a:blip r:embed="rId4"/>
              <a:stretch>
                <a:fillRect t="-16056" b="-16056"/>
              </a:stretch>
            </a:blipFill>
          </p:spPr>
          <p:txBody>
            <a:bodyPr/>
            <a:lstStyle/>
            <a:p>
              <a:endParaRPr lang="en-GB"/>
            </a:p>
          </p:txBody>
        </p:sp>
        <p:sp>
          <p:nvSpPr>
            <p:cNvPr id="9" name="Freeform 9"/>
            <p:cNvSpPr/>
            <p:nvPr/>
          </p:nvSpPr>
          <p:spPr>
            <a:xfrm>
              <a:off x="0" y="0"/>
              <a:ext cx="7620000" cy="3462020"/>
            </a:xfrm>
            <a:custGeom>
              <a:avLst/>
              <a:gdLst/>
              <a:ahLst/>
              <a:cxnLst/>
              <a:rect l="l" t="t" r="r" b="b"/>
              <a:pathLst>
                <a:path w="7620000" h="3462020">
                  <a:moveTo>
                    <a:pt x="388620" y="388620"/>
                  </a:moveTo>
                  <a:lnTo>
                    <a:pt x="388620" y="3074670"/>
                  </a:lnTo>
                  <a:lnTo>
                    <a:pt x="7231380" y="3074670"/>
                  </a:lnTo>
                  <a:lnTo>
                    <a:pt x="7231380" y="388620"/>
                  </a:lnTo>
                  <a:lnTo>
                    <a:pt x="388620" y="388620"/>
                  </a:lnTo>
                  <a:close/>
                  <a:moveTo>
                    <a:pt x="201930" y="0"/>
                  </a:moveTo>
                  <a:lnTo>
                    <a:pt x="490220" y="0"/>
                  </a:lnTo>
                  <a:cubicBezTo>
                    <a:pt x="490220" y="111760"/>
                    <a:pt x="580390" y="201930"/>
                    <a:pt x="692150" y="201930"/>
                  </a:cubicBezTo>
                  <a:cubicBezTo>
                    <a:pt x="803910" y="201930"/>
                    <a:pt x="895350" y="111760"/>
                    <a:pt x="895350" y="0"/>
                  </a:cubicBezTo>
                  <a:lnTo>
                    <a:pt x="1183640" y="0"/>
                  </a:lnTo>
                  <a:cubicBezTo>
                    <a:pt x="1183640" y="111760"/>
                    <a:pt x="1273810" y="201930"/>
                    <a:pt x="1385570" y="201930"/>
                  </a:cubicBezTo>
                  <a:cubicBezTo>
                    <a:pt x="1497330" y="201930"/>
                    <a:pt x="1587500" y="111760"/>
                    <a:pt x="1587500" y="0"/>
                  </a:cubicBezTo>
                  <a:lnTo>
                    <a:pt x="1875790" y="0"/>
                  </a:lnTo>
                  <a:cubicBezTo>
                    <a:pt x="1875790" y="111760"/>
                    <a:pt x="1965960" y="201930"/>
                    <a:pt x="2077720" y="201930"/>
                  </a:cubicBezTo>
                  <a:cubicBezTo>
                    <a:pt x="2189480" y="201930"/>
                    <a:pt x="2279650" y="111760"/>
                    <a:pt x="2279650" y="0"/>
                  </a:cubicBezTo>
                  <a:lnTo>
                    <a:pt x="2567940" y="0"/>
                  </a:lnTo>
                  <a:cubicBezTo>
                    <a:pt x="2567940" y="111760"/>
                    <a:pt x="2658110" y="201930"/>
                    <a:pt x="2769870" y="201930"/>
                  </a:cubicBezTo>
                  <a:cubicBezTo>
                    <a:pt x="2881630" y="201930"/>
                    <a:pt x="2973070" y="111760"/>
                    <a:pt x="2973070" y="0"/>
                  </a:cubicBezTo>
                  <a:lnTo>
                    <a:pt x="3261360" y="0"/>
                  </a:lnTo>
                  <a:cubicBezTo>
                    <a:pt x="3261360" y="111760"/>
                    <a:pt x="3351530" y="201930"/>
                    <a:pt x="3463290" y="201930"/>
                  </a:cubicBezTo>
                  <a:cubicBezTo>
                    <a:pt x="3575050" y="201930"/>
                    <a:pt x="3665220" y="111760"/>
                    <a:pt x="3665220" y="0"/>
                  </a:cubicBezTo>
                  <a:lnTo>
                    <a:pt x="3953510" y="0"/>
                  </a:lnTo>
                  <a:cubicBezTo>
                    <a:pt x="3953510" y="111760"/>
                    <a:pt x="4043680" y="201930"/>
                    <a:pt x="4155440" y="201930"/>
                  </a:cubicBezTo>
                  <a:cubicBezTo>
                    <a:pt x="4267200" y="201930"/>
                    <a:pt x="4357370" y="111760"/>
                    <a:pt x="4357370" y="0"/>
                  </a:cubicBezTo>
                  <a:lnTo>
                    <a:pt x="4645660" y="0"/>
                  </a:lnTo>
                  <a:cubicBezTo>
                    <a:pt x="4645660" y="111760"/>
                    <a:pt x="4735830" y="201930"/>
                    <a:pt x="4847590" y="201930"/>
                  </a:cubicBezTo>
                  <a:cubicBezTo>
                    <a:pt x="4959350" y="201930"/>
                    <a:pt x="5049520" y="111760"/>
                    <a:pt x="5049520" y="0"/>
                  </a:cubicBezTo>
                  <a:lnTo>
                    <a:pt x="5337810" y="0"/>
                  </a:lnTo>
                  <a:cubicBezTo>
                    <a:pt x="5337810" y="111760"/>
                    <a:pt x="5427980" y="201930"/>
                    <a:pt x="5539740" y="201930"/>
                  </a:cubicBezTo>
                  <a:cubicBezTo>
                    <a:pt x="5651500" y="201930"/>
                    <a:pt x="5741670" y="111760"/>
                    <a:pt x="5741670" y="0"/>
                  </a:cubicBezTo>
                  <a:lnTo>
                    <a:pt x="6032500" y="0"/>
                  </a:lnTo>
                  <a:cubicBezTo>
                    <a:pt x="6032500" y="111760"/>
                    <a:pt x="6122670" y="201930"/>
                    <a:pt x="6234430" y="201930"/>
                  </a:cubicBezTo>
                  <a:cubicBezTo>
                    <a:pt x="6346190" y="201930"/>
                    <a:pt x="6436360" y="111760"/>
                    <a:pt x="6436360" y="0"/>
                  </a:cubicBezTo>
                  <a:lnTo>
                    <a:pt x="6724650" y="0"/>
                  </a:lnTo>
                  <a:cubicBezTo>
                    <a:pt x="6724650" y="111760"/>
                    <a:pt x="6814820" y="201930"/>
                    <a:pt x="6926580" y="201930"/>
                  </a:cubicBezTo>
                  <a:cubicBezTo>
                    <a:pt x="7038341" y="201930"/>
                    <a:pt x="7128510" y="111760"/>
                    <a:pt x="7128510" y="0"/>
                  </a:cubicBezTo>
                  <a:lnTo>
                    <a:pt x="7416800" y="0"/>
                  </a:lnTo>
                  <a:cubicBezTo>
                    <a:pt x="7416800" y="111760"/>
                    <a:pt x="7506970" y="201930"/>
                    <a:pt x="7618730" y="201930"/>
                  </a:cubicBezTo>
                  <a:lnTo>
                    <a:pt x="7618730" y="490220"/>
                  </a:lnTo>
                  <a:cubicBezTo>
                    <a:pt x="7506970" y="490220"/>
                    <a:pt x="7416800" y="580390"/>
                    <a:pt x="7416800" y="692150"/>
                  </a:cubicBezTo>
                  <a:cubicBezTo>
                    <a:pt x="7416800" y="803910"/>
                    <a:pt x="7506970" y="894080"/>
                    <a:pt x="7618730" y="894080"/>
                  </a:cubicBezTo>
                  <a:lnTo>
                    <a:pt x="7618730" y="1182370"/>
                  </a:lnTo>
                  <a:cubicBezTo>
                    <a:pt x="7506970" y="1182370"/>
                    <a:pt x="7416800" y="1272540"/>
                    <a:pt x="7416800" y="1384300"/>
                  </a:cubicBezTo>
                  <a:cubicBezTo>
                    <a:pt x="7416800" y="1496060"/>
                    <a:pt x="7508240" y="1587500"/>
                    <a:pt x="7620000" y="1587500"/>
                  </a:cubicBezTo>
                  <a:lnTo>
                    <a:pt x="7620000" y="1875790"/>
                  </a:lnTo>
                  <a:cubicBezTo>
                    <a:pt x="7508240" y="1875790"/>
                    <a:pt x="7418070" y="1965960"/>
                    <a:pt x="7418070" y="2077720"/>
                  </a:cubicBezTo>
                  <a:cubicBezTo>
                    <a:pt x="7418070" y="2189480"/>
                    <a:pt x="7508239" y="2279650"/>
                    <a:pt x="7620000" y="2279650"/>
                  </a:cubicBezTo>
                  <a:lnTo>
                    <a:pt x="7620000" y="2567940"/>
                  </a:lnTo>
                  <a:cubicBezTo>
                    <a:pt x="7508240" y="2567940"/>
                    <a:pt x="7418070" y="2658110"/>
                    <a:pt x="7418070" y="2769870"/>
                  </a:cubicBezTo>
                  <a:cubicBezTo>
                    <a:pt x="7418070" y="2881630"/>
                    <a:pt x="7508240" y="2971800"/>
                    <a:pt x="7620000" y="2971800"/>
                  </a:cubicBezTo>
                  <a:lnTo>
                    <a:pt x="7620000" y="3260090"/>
                  </a:lnTo>
                  <a:cubicBezTo>
                    <a:pt x="7508240" y="3260090"/>
                    <a:pt x="7418070" y="3350260"/>
                    <a:pt x="7418070" y="3462020"/>
                  </a:cubicBezTo>
                  <a:lnTo>
                    <a:pt x="7129780" y="3462020"/>
                  </a:lnTo>
                  <a:cubicBezTo>
                    <a:pt x="7129780" y="3350260"/>
                    <a:pt x="7039610" y="3260090"/>
                    <a:pt x="6927849" y="3260090"/>
                  </a:cubicBezTo>
                  <a:cubicBezTo>
                    <a:pt x="6816089" y="3260090"/>
                    <a:pt x="6725919" y="3350260"/>
                    <a:pt x="6725919" y="3462020"/>
                  </a:cubicBezTo>
                  <a:lnTo>
                    <a:pt x="6437629" y="3462020"/>
                  </a:lnTo>
                  <a:cubicBezTo>
                    <a:pt x="6437629" y="3350260"/>
                    <a:pt x="6347459" y="3260090"/>
                    <a:pt x="6235699" y="3260090"/>
                  </a:cubicBezTo>
                  <a:cubicBezTo>
                    <a:pt x="6123939" y="3260090"/>
                    <a:pt x="6033769" y="3350260"/>
                    <a:pt x="6033769" y="3462020"/>
                  </a:cubicBezTo>
                  <a:lnTo>
                    <a:pt x="5745479" y="3462020"/>
                  </a:lnTo>
                  <a:cubicBezTo>
                    <a:pt x="5745479" y="3350260"/>
                    <a:pt x="5655309" y="3260090"/>
                    <a:pt x="5543549" y="3260090"/>
                  </a:cubicBezTo>
                  <a:cubicBezTo>
                    <a:pt x="5431789" y="3260090"/>
                    <a:pt x="5341619" y="3350260"/>
                    <a:pt x="5341619" y="3462020"/>
                  </a:cubicBezTo>
                  <a:lnTo>
                    <a:pt x="5053329" y="3462020"/>
                  </a:lnTo>
                  <a:cubicBezTo>
                    <a:pt x="5053329" y="3350260"/>
                    <a:pt x="4963159" y="3260090"/>
                    <a:pt x="4851399" y="3260090"/>
                  </a:cubicBezTo>
                  <a:cubicBezTo>
                    <a:pt x="4739639" y="3260090"/>
                    <a:pt x="4649469" y="3350260"/>
                    <a:pt x="4649469" y="3462020"/>
                  </a:cubicBezTo>
                  <a:lnTo>
                    <a:pt x="4361179" y="3462020"/>
                  </a:lnTo>
                  <a:cubicBezTo>
                    <a:pt x="4361179" y="3350260"/>
                    <a:pt x="4271009" y="3260090"/>
                    <a:pt x="4159249" y="3260090"/>
                  </a:cubicBezTo>
                  <a:cubicBezTo>
                    <a:pt x="4047489" y="3260090"/>
                    <a:pt x="3957319" y="3350260"/>
                    <a:pt x="3957319" y="3462020"/>
                  </a:cubicBezTo>
                  <a:lnTo>
                    <a:pt x="3669029" y="3462020"/>
                  </a:lnTo>
                  <a:cubicBezTo>
                    <a:pt x="3669029" y="3350260"/>
                    <a:pt x="3578859" y="3260090"/>
                    <a:pt x="3467099" y="3260090"/>
                  </a:cubicBezTo>
                  <a:cubicBezTo>
                    <a:pt x="3355339" y="3260090"/>
                    <a:pt x="3265169" y="3350260"/>
                    <a:pt x="3265169" y="3462020"/>
                  </a:cubicBezTo>
                  <a:lnTo>
                    <a:pt x="2976879" y="3462020"/>
                  </a:lnTo>
                  <a:cubicBezTo>
                    <a:pt x="2976879" y="3350260"/>
                    <a:pt x="2886709" y="3260090"/>
                    <a:pt x="2774949" y="3260090"/>
                  </a:cubicBezTo>
                  <a:cubicBezTo>
                    <a:pt x="2663189" y="3260090"/>
                    <a:pt x="2573019" y="3350260"/>
                    <a:pt x="2573019" y="3462020"/>
                  </a:cubicBezTo>
                  <a:lnTo>
                    <a:pt x="2284729" y="3462020"/>
                  </a:lnTo>
                  <a:cubicBezTo>
                    <a:pt x="2284729" y="3350260"/>
                    <a:pt x="2194559" y="3260090"/>
                    <a:pt x="2082799" y="3260090"/>
                  </a:cubicBezTo>
                  <a:cubicBezTo>
                    <a:pt x="1971039" y="3260090"/>
                    <a:pt x="1880869" y="3350260"/>
                    <a:pt x="1880869" y="3462020"/>
                  </a:cubicBezTo>
                  <a:lnTo>
                    <a:pt x="1587500" y="3462020"/>
                  </a:lnTo>
                  <a:cubicBezTo>
                    <a:pt x="1587500" y="3350260"/>
                    <a:pt x="1497330" y="3260090"/>
                    <a:pt x="1385570" y="3260090"/>
                  </a:cubicBezTo>
                  <a:cubicBezTo>
                    <a:pt x="1273810" y="3260090"/>
                    <a:pt x="1183640" y="3350260"/>
                    <a:pt x="1183640" y="3462020"/>
                  </a:cubicBezTo>
                  <a:lnTo>
                    <a:pt x="895350" y="3462020"/>
                  </a:lnTo>
                  <a:cubicBezTo>
                    <a:pt x="895350" y="3350260"/>
                    <a:pt x="805180" y="3260090"/>
                    <a:pt x="693420" y="3260090"/>
                  </a:cubicBezTo>
                  <a:cubicBezTo>
                    <a:pt x="581660" y="3260090"/>
                    <a:pt x="491490" y="3350260"/>
                    <a:pt x="491490" y="3462020"/>
                  </a:cubicBezTo>
                  <a:lnTo>
                    <a:pt x="201930" y="3462020"/>
                  </a:lnTo>
                  <a:cubicBezTo>
                    <a:pt x="201930" y="3350260"/>
                    <a:pt x="111760" y="3260090"/>
                    <a:pt x="0" y="3260090"/>
                  </a:cubicBezTo>
                  <a:lnTo>
                    <a:pt x="0" y="2971800"/>
                  </a:lnTo>
                  <a:cubicBezTo>
                    <a:pt x="111760" y="2971800"/>
                    <a:pt x="201930" y="2881630"/>
                    <a:pt x="201930" y="2769870"/>
                  </a:cubicBezTo>
                  <a:cubicBezTo>
                    <a:pt x="201930" y="2658110"/>
                    <a:pt x="111760" y="2567940"/>
                    <a:pt x="0" y="2567940"/>
                  </a:cubicBezTo>
                  <a:lnTo>
                    <a:pt x="0" y="2279650"/>
                  </a:lnTo>
                  <a:cubicBezTo>
                    <a:pt x="111760" y="2279650"/>
                    <a:pt x="201930" y="2189480"/>
                    <a:pt x="201930" y="2077720"/>
                  </a:cubicBezTo>
                  <a:cubicBezTo>
                    <a:pt x="201930" y="1965960"/>
                    <a:pt x="111760" y="1875790"/>
                    <a:pt x="0" y="1875790"/>
                  </a:cubicBezTo>
                  <a:lnTo>
                    <a:pt x="0" y="1587500"/>
                  </a:lnTo>
                  <a:cubicBezTo>
                    <a:pt x="111760" y="1587500"/>
                    <a:pt x="201930" y="1497330"/>
                    <a:pt x="201930" y="1385570"/>
                  </a:cubicBezTo>
                  <a:cubicBezTo>
                    <a:pt x="201930" y="1273810"/>
                    <a:pt x="111760" y="1183640"/>
                    <a:pt x="0" y="1183640"/>
                  </a:cubicBezTo>
                  <a:lnTo>
                    <a:pt x="0" y="895350"/>
                  </a:lnTo>
                  <a:cubicBezTo>
                    <a:pt x="111760" y="895350"/>
                    <a:pt x="201930" y="805180"/>
                    <a:pt x="201930" y="693420"/>
                  </a:cubicBezTo>
                  <a:cubicBezTo>
                    <a:pt x="201930" y="581660"/>
                    <a:pt x="111760" y="490220"/>
                    <a:pt x="0" y="490220"/>
                  </a:cubicBezTo>
                  <a:lnTo>
                    <a:pt x="0" y="201930"/>
                  </a:lnTo>
                  <a:cubicBezTo>
                    <a:pt x="111760" y="201930"/>
                    <a:pt x="201930" y="111760"/>
                    <a:pt x="201930" y="0"/>
                  </a:cubicBezTo>
                  <a:close/>
                </a:path>
              </a:pathLst>
            </a:custGeom>
            <a:solidFill>
              <a:srgbClr val="6B7B5E"/>
            </a:solidFill>
          </p:spPr>
          <p:txBody>
            <a:bodyPr/>
            <a:lstStyle/>
            <a:p>
              <a:endParaRPr lang="en-GB"/>
            </a:p>
          </p:txBody>
        </p:sp>
        <p:sp>
          <p:nvSpPr>
            <p:cNvPr id="10" name="Freeform 10"/>
            <p:cNvSpPr/>
            <p:nvPr/>
          </p:nvSpPr>
          <p:spPr>
            <a:xfrm>
              <a:off x="370840" y="370840"/>
              <a:ext cx="6878320" cy="2721610"/>
            </a:xfrm>
            <a:custGeom>
              <a:avLst/>
              <a:gdLst/>
              <a:ahLst/>
              <a:cxnLst/>
              <a:rect l="l" t="t" r="r" b="b"/>
              <a:pathLst>
                <a:path w="6878320" h="2721610">
                  <a:moveTo>
                    <a:pt x="0" y="0"/>
                  </a:moveTo>
                  <a:lnTo>
                    <a:pt x="0" y="2721610"/>
                  </a:lnTo>
                  <a:lnTo>
                    <a:pt x="6878320" y="2721610"/>
                  </a:lnTo>
                  <a:lnTo>
                    <a:pt x="6878320" y="0"/>
                  </a:lnTo>
                  <a:lnTo>
                    <a:pt x="0" y="0"/>
                  </a:lnTo>
                  <a:close/>
                  <a:moveTo>
                    <a:pt x="113030" y="2608580"/>
                  </a:moveTo>
                  <a:lnTo>
                    <a:pt x="113030" y="113030"/>
                  </a:lnTo>
                  <a:lnTo>
                    <a:pt x="6765290" y="113030"/>
                  </a:lnTo>
                  <a:lnTo>
                    <a:pt x="6765290" y="2608580"/>
                  </a:lnTo>
                  <a:lnTo>
                    <a:pt x="113030" y="2608580"/>
                  </a:lnTo>
                  <a:close/>
                </a:path>
              </a:pathLst>
            </a:custGeom>
            <a:solidFill>
              <a:srgbClr val="DCE198"/>
            </a:solidFill>
          </p:spPr>
          <p:txBody>
            <a:bodyPr/>
            <a:lstStyle/>
            <a:p>
              <a:endParaRPr lang="en-GB"/>
            </a:p>
          </p:txBody>
        </p:sp>
      </p:grpSp>
      <p:grpSp>
        <p:nvGrpSpPr>
          <p:cNvPr id="11" name="Group 11"/>
          <p:cNvGrpSpPr>
            <a:grpSpLocks noChangeAspect="1"/>
          </p:cNvGrpSpPr>
          <p:nvPr/>
        </p:nvGrpSpPr>
        <p:grpSpPr>
          <a:xfrm>
            <a:off x="7155978" y="7412651"/>
            <a:ext cx="3940873" cy="1791127"/>
            <a:chOff x="0" y="0"/>
            <a:chExt cx="7620000" cy="3463290"/>
          </a:xfrm>
        </p:grpSpPr>
        <p:sp>
          <p:nvSpPr>
            <p:cNvPr id="12" name="Freeform 12"/>
            <p:cNvSpPr/>
            <p:nvPr/>
          </p:nvSpPr>
          <p:spPr>
            <a:xfrm>
              <a:off x="466090" y="466090"/>
              <a:ext cx="6687820" cy="2531110"/>
            </a:xfrm>
            <a:custGeom>
              <a:avLst/>
              <a:gdLst/>
              <a:ahLst/>
              <a:cxnLst/>
              <a:rect l="l" t="t" r="r" b="b"/>
              <a:pathLst>
                <a:path w="6687820" h="2531110">
                  <a:moveTo>
                    <a:pt x="0" y="0"/>
                  </a:moveTo>
                  <a:lnTo>
                    <a:pt x="0" y="2531110"/>
                  </a:lnTo>
                  <a:lnTo>
                    <a:pt x="6687820" y="2531110"/>
                  </a:lnTo>
                  <a:lnTo>
                    <a:pt x="6687820" y="0"/>
                  </a:lnTo>
                  <a:close/>
                </a:path>
              </a:pathLst>
            </a:custGeom>
            <a:blipFill>
              <a:blip r:embed="rId5"/>
              <a:stretch>
                <a:fillRect t="-16056" b="-16056"/>
              </a:stretch>
            </a:blipFill>
          </p:spPr>
          <p:txBody>
            <a:bodyPr/>
            <a:lstStyle/>
            <a:p>
              <a:endParaRPr lang="en-GB"/>
            </a:p>
          </p:txBody>
        </p:sp>
        <p:sp>
          <p:nvSpPr>
            <p:cNvPr id="13" name="Freeform 13"/>
            <p:cNvSpPr/>
            <p:nvPr/>
          </p:nvSpPr>
          <p:spPr>
            <a:xfrm>
              <a:off x="0" y="0"/>
              <a:ext cx="7620000" cy="3462020"/>
            </a:xfrm>
            <a:custGeom>
              <a:avLst/>
              <a:gdLst/>
              <a:ahLst/>
              <a:cxnLst/>
              <a:rect l="l" t="t" r="r" b="b"/>
              <a:pathLst>
                <a:path w="7620000" h="3462020">
                  <a:moveTo>
                    <a:pt x="388620" y="388620"/>
                  </a:moveTo>
                  <a:lnTo>
                    <a:pt x="388620" y="3074670"/>
                  </a:lnTo>
                  <a:lnTo>
                    <a:pt x="7231380" y="3074670"/>
                  </a:lnTo>
                  <a:lnTo>
                    <a:pt x="7231380" y="388620"/>
                  </a:lnTo>
                  <a:lnTo>
                    <a:pt x="388620" y="388620"/>
                  </a:lnTo>
                  <a:close/>
                  <a:moveTo>
                    <a:pt x="201930" y="0"/>
                  </a:moveTo>
                  <a:lnTo>
                    <a:pt x="490220" y="0"/>
                  </a:lnTo>
                  <a:cubicBezTo>
                    <a:pt x="490220" y="111760"/>
                    <a:pt x="580390" y="201930"/>
                    <a:pt x="692150" y="201930"/>
                  </a:cubicBezTo>
                  <a:cubicBezTo>
                    <a:pt x="803910" y="201930"/>
                    <a:pt x="895350" y="111760"/>
                    <a:pt x="895350" y="0"/>
                  </a:cubicBezTo>
                  <a:lnTo>
                    <a:pt x="1183640" y="0"/>
                  </a:lnTo>
                  <a:cubicBezTo>
                    <a:pt x="1183640" y="111760"/>
                    <a:pt x="1273810" y="201930"/>
                    <a:pt x="1385570" y="201930"/>
                  </a:cubicBezTo>
                  <a:cubicBezTo>
                    <a:pt x="1497330" y="201930"/>
                    <a:pt x="1587500" y="111760"/>
                    <a:pt x="1587500" y="0"/>
                  </a:cubicBezTo>
                  <a:lnTo>
                    <a:pt x="1875790" y="0"/>
                  </a:lnTo>
                  <a:cubicBezTo>
                    <a:pt x="1875790" y="111760"/>
                    <a:pt x="1965960" y="201930"/>
                    <a:pt x="2077720" y="201930"/>
                  </a:cubicBezTo>
                  <a:cubicBezTo>
                    <a:pt x="2189480" y="201930"/>
                    <a:pt x="2279650" y="111760"/>
                    <a:pt x="2279650" y="0"/>
                  </a:cubicBezTo>
                  <a:lnTo>
                    <a:pt x="2567940" y="0"/>
                  </a:lnTo>
                  <a:cubicBezTo>
                    <a:pt x="2567940" y="111760"/>
                    <a:pt x="2658110" y="201930"/>
                    <a:pt x="2769870" y="201930"/>
                  </a:cubicBezTo>
                  <a:cubicBezTo>
                    <a:pt x="2881630" y="201930"/>
                    <a:pt x="2973070" y="111760"/>
                    <a:pt x="2973070" y="0"/>
                  </a:cubicBezTo>
                  <a:lnTo>
                    <a:pt x="3261360" y="0"/>
                  </a:lnTo>
                  <a:cubicBezTo>
                    <a:pt x="3261360" y="111760"/>
                    <a:pt x="3351530" y="201930"/>
                    <a:pt x="3463290" y="201930"/>
                  </a:cubicBezTo>
                  <a:cubicBezTo>
                    <a:pt x="3575050" y="201930"/>
                    <a:pt x="3665220" y="111760"/>
                    <a:pt x="3665220" y="0"/>
                  </a:cubicBezTo>
                  <a:lnTo>
                    <a:pt x="3953510" y="0"/>
                  </a:lnTo>
                  <a:cubicBezTo>
                    <a:pt x="3953510" y="111760"/>
                    <a:pt x="4043680" y="201930"/>
                    <a:pt x="4155440" y="201930"/>
                  </a:cubicBezTo>
                  <a:cubicBezTo>
                    <a:pt x="4267200" y="201930"/>
                    <a:pt x="4357370" y="111760"/>
                    <a:pt x="4357370" y="0"/>
                  </a:cubicBezTo>
                  <a:lnTo>
                    <a:pt x="4645660" y="0"/>
                  </a:lnTo>
                  <a:cubicBezTo>
                    <a:pt x="4645660" y="111760"/>
                    <a:pt x="4735830" y="201930"/>
                    <a:pt x="4847590" y="201930"/>
                  </a:cubicBezTo>
                  <a:cubicBezTo>
                    <a:pt x="4959350" y="201930"/>
                    <a:pt x="5049520" y="111760"/>
                    <a:pt x="5049520" y="0"/>
                  </a:cubicBezTo>
                  <a:lnTo>
                    <a:pt x="5337810" y="0"/>
                  </a:lnTo>
                  <a:cubicBezTo>
                    <a:pt x="5337810" y="111760"/>
                    <a:pt x="5427980" y="201930"/>
                    <a:pt x="5539740" y="201930"/>
                  </a:cubicBezTo>
                  <a:cubicBezTo>
                    <a:pt x="5651500" y="201930"/>
                    <a:pt x="5741670" y="111760"/>
                    <a:pt x="5741670" y="0"/>
                  </a:cubicBezTo>
                  <a:lnTo>
                    <a:pt x="6032500" y="0"/>
                  </a:lnTo>
                  <a:cubicBezTo>
                    <a:pt x="6032500" y="111760"/>
                    <a:pt x="6122670" y="201930"/>
                    <a:pt x="6234430" y="201930"/>
                  </a:cubicBezTo>
                  <a:cubicBezTo>
                    <a:pt x="6346190" y="201930"/>
                    <a:pt x="6436360" y="111760"/>
                    <a:pt x="6436360" y="0"/>
                  </a:cubicBezTo>
                  <a:lnTo>
                    <a:pt x="6724650" y="0"/>
                  </a:lnTo>
                  <a:cubicBezTo>
                    <a:pt x="6724650" y="111760"/>
                    <a:pt x="6814820" y="201930"/>
                    <a:pt x="6926580" y="201930"/>
                  </a:cubicBezTo>
                  <a:cubicBezTo>
                    <a:pt x="7038341" y="201930"/>
                    <a:pt x="7128510" y="111760"/>
                    <a:pt x="7128510" y="0"/>
                  </a:cubicBezTo>
                  <a:lnTo>
                    <a:pt x="7416800" y="0"/>
                  </a:lnTo>
                  <a:cubicBezTo>
                    <a:pt x="7416800" y="111760"/>
                    <a:pt x="7506970" y="201930"/>
                    <a:pt x="7618730" y="201930"/>
                  </a:cubicBezTo>
                  <a:lnTo>
                    <a:pt x="7618730" y="490220"/>
                  </a:lnTo>
                  <a:cubicBezTo>
                    <a:pt x="7506970" y="490220"/>
                    <a:pt x="7416800" y="580390"/>
                    <a:pt x="7416800" y="692150"/>
                  </a:cubicBezTo>
                  <a:cubicBezTo>
                    <a:pt x="7416800" y="803910"/>
                    <a:pt x="7506970" y="894080"/>
                    <a:pt x="7618730" y="894080"/>
                  </a:cubicBezTo>
                  <a:lnTo>
                    <a:pt x="7618730" y="1182370"/>
                  </a:lnTo>
                  <a:cubicBezTo>
                    <a:pt x="7506970" y="1182370"/>
                    <a:pt x="7416800" y="1272540"/>
                    <a:pt x="7416800" y="1384300"/>
                  </a:cubicBezTo>
                  <a:cubicBezTo>
                    <a:pt x="7416800" y="1496060"/>
                    <a:pt x="7508240" y="1587500"/>
                    <a:pt x="7620000" y="1587500"/>
                  </a:cubicBezTo>
                  <a:lnTo>
                    <a:pt x="7620000" y="1875790"/>
                  </a:lnTo>
                  <a:cubicBezTo>
                    <a:pt x="7508240" y="1875790"/>
                    <a:pt x="7418070" y="1965960"/>
                    <a:pt x="7418070" y="2077720"/>
                  </a:cubicBezTo>
                  <a:cubicBezTo>
                    <a:pt x="7418070" y="2189480"/>
                    <a:pt x="7508239" y="2279650"/>
                    <a:pt x="7620000" y="2279650"/>
                  </a:cubicBezTo>
                  <a:lnTo>
                    <a:pt x="7620000" y="2567940"/>
                  </a:lnTo>
                  <a:cubicBezTo>
                    <a:pt x="7508240" y="2567940"/>
                    <a:pt x="7418070" y="2658110"/>
                    <a:pt x="7418070" y="2769870"/>
                  </a:cubicBezTo>
                  <a:cubicBezTo>
                    <a:pt x="7418070" y="2881630"/>
                    <a:pt x="7508240" y="2971800"/>
                    <a:pt x="7620000" y="2971800"/>
                  </a:cubicBezTo>
                  <a:lnTo>
                    <a:pt x="7620000" y="3260090"/>
                  </a:lnTo>
                  <a:cubicBezTo>
                    <a:pt x="7508240" y="3260090"/>
                    <a:pt x="7418070" y="3350260"/>
                    <a:pt x="7418070" y="3462020"/>
                  </a:cubicBezTo>
                  <a:lnTo>
                    <a:pt x="7129780" y="3462020"/>
                  </a:lnTo>
                  <a:cubicBezTo>
                    <a:pt x="7129780" y="3350260"/>
                    <a:pt x="7039610" y="3260090"/>
                    <a:pt x="6927849" y="3260090"/>
                  </a:cubicBezTo>
                  <a:cubicBezTo>
                    <a:pt x="6816089" y="3260090"/>
                    <a:pt x="6725919" y="3350260"/>
                    <a:pt x="6725919" y="3462020"/>
                  </a:cubicBezTo>
                  <a:lnTo>
                    <a:pt x="6437629" y="3462020"/>
                  </a:lnTo>
                  <a:cubicBezTo>
                    <a:pt x="6437629" y="3350260"/>
                    <a:pt x="6347459" y="3260090"/>
                    <a:pt x="6235699" y="3260090"/>
                  </a:cubicBezTo>
                  <a:cubicBezTo>
                    <a:pt x="6123939" y="3260090"/>
                    <a:pt x="6033769" y="3350260"/>
                    <a:pt x="6033769" y="3462020"/>
                  </a:cubicBezTo>
                  <a:lnTo>
                    <a:pt x="5745479" y="3462020"/>
                  </a:lnTo>
                  <a:cubicBezTo>
                    <a:pt x="5745479" y="3350260"/>
                    <a:pt x="5655309" y="3260090"/>
                    <a:pt x="5543549" y="3260090"/>
                  </a:cubicBezTo>
                  <a:cubicBezTo>
                    <a:pt x="5431789" y="3260090"/>
                    <a:pt x="5341619" y="3350260"/>
                    <a:pt x="5341619" y="3462020"/>
                  </a:cubicBezTo>
                  <a:lnTo>
                    <a:pt x="5053329" y="3462020"/>
                  </a:lnTo>
                  <a:cubicBezTo>
                    <a:pt x="5053329" y="3350260"/>
                    <a:pt x="4963159" y="3260090"/>
                    <a:pt x="4851399" y="3260090"/>
                  </a:cubicBezTo>
                  <a:cubicBezTo>
                    <a:pt x="4739639" y="3260090"/>
                    <a:pt x="4649469" y="3350260"/>
                    <a:pt x="4649469" y="3462020"/>
                  </a:cubicBezTo>
                  <a:lnTo>
                    <a:pt x="4361179" y="3462020"/>
                  </a:lnTo>
                  <a:cubicBezTo>
                    <a:pt x="4361179" y="3350260"/>
                    <a:pt x="4271009" y="3260090"/>
                    <a:pt x="4159249" y="3260090"/>
                  </a:cubicBezTo>
                  <a:cubicBezTo>
                    <a:pt x="4047489" y="3260090"/>
                    <a:pt x="3957319" y="3350260"/>
                    <a:pt x="3957319" y="3462020"/>
                  </a:cubicBezTo>
                  <a:lnTo>
                    <a:pt x="3669029" y="3462020"/>
                  </a:lnTo>
                  <a:cubicBezTo>
                    <a:pt x="3669029" y="3350260"/>
                    <a:pt x="3578859" y="3260090"/>
                    <a:pt x="3467099" y="3260090"/>
                  </a:cubicBezTo>
                  <a:cubicBezTo>
                    <a:pt x="3355339" y="3260090"/>
                    <a:pt x="3265169" y="3350260"/>
                    <a:pt x="3265169" y="3462020"/>
                  </a:cubicBezTo>
                  <a:lnTo>
                    <a:pt x="2976879" y="3462020"/>
                  </a:lnTo>
                  <a:cubicBezTo>
                    <a:pt x="2976879" y="3350260"/>
                    <a:pt x="2886709" y="3260090"/>
                    <a:pt x="2774949" y="3260090"/>
                  </a:cubicBezTo>
                  <a:cubicBezTo>
                    <a:pt x="2663189" y="3260090"/>
                    <a:pt x="2573019" y="3350260"/>
                    <a:pt x="2573019" y="3462020"/>
                  </a:cubicBezTo>
                  <a:lnTo>
                    <a:pt x="2284729" y="3462020"/>
                  </a:lnTo>
                  <a:cubicBezTo>
                    <a:pt x="2284729" y="3350260"/>
                    <a:pt x="2194559" y="3260090"/>
                    <a:pt x="2082799" y="3260090"/>
                  </a:cubicBezTo>
                  <a:cubicBezTo>
                    <a:pt x="1971039" y="3260090"/>
                    <a:pt x="1880869" y="3350260"/>
                    <a:pt x="1880869" y="3462020"/>
                  </a:cubicBezTo>
                  <a:lnTo>
                    <a:pt x="1587500" y="3462020"/>
                  </a:lnTo>
                  <a:cubicBezTo>
                    <a:pt x="1587500" y="3350260"/>
                    <a:pt x="1497330" y="3260090"/>
                    <a:pt x="1385570" y="3260090"/>
                  </a:cubicBezTo>
                  <a:cubicBezTo>
                    <a:pt x="1273810" y="3260090"/>
                    <a:pt x="1183640" y="3350260"/>
                    <a:pt x="1183640" y="3462020"/>
                  </a:cubicBezTo>
                  <a:lnTo>
                    <a:pt x="895350" y="3462020"/>
                  </a:lnTo>
                  <a:cubicBezTo>
                    <a:pt x="895350" y="3350260"/>
                    <a:pt x="805180" y="3260090"/>
                    <a:pt x="693420" y="3260090"/>
                  </a:cubicBezTo>
                  <a:cubicBezTo>
                    <a:pt x="581660" y="3260090"/>
                    <a:pt x="491490" y="3350260"/>
                    <a:pt x="491490" y="3462020"/>
                  </a:cubicBezTo>
                  <a:lnTo>
                    <a:pt x="201930" y="3462020"/>
                  </a:lnTo>
                  <a:cubicBezTo>
                    <a:pt x="201930" y="3350260"/>
                    <a:pt x="111760" y="3260090"/>
                    <a:pt x="0" y="3260090"/>
                  </a:cubicBezTo>
                  <a:lnTo>
                    <a:pt x="0" y="2971800"/>
                  </a:lnTo>
                  <a:cubicBezTo>
                    <a:pt x="111760" y="2971800"/>
                    <a:pt x="201930" y="2881630"/>
                    <a:pt x="201930" y="2769870"/>
                  </a:cubicBezTo>
                  <a:cubicBezTo>
                    <a:pt x="201930" y="2658110"/>
                    <a:pt x="111760" y="2567940"/>
                    <a:pt x="0" y="2567940"/>
                  </a:cubicBezTo>
                  <a:lnTo>
                    <a:pt x="0" y="2279650"/>
                  </a:lnTo>
                  <a:cubicBezTo>
                    <a:pt x="111760" y="2279650"/>
                    <a:pt x="201930" y="2189480"/>
                    <a:pt x="201930" y="2077720"/>
                  </a:cubicBezTo>
                  <a:cubicBezTo>
                    <a:pt x="201930" y="1965960"/>
                    <a:pt x="111760" y="1875790"/>
                    <a:pt x="0" y="1875790"/>
                  </a:cubicBezTo>
                  <a:lnTo>
                    <a:pt x="0" y="1587500"/>
                  </a:lnTo>
                  <a:cubicBezTo>
                    <a:pt x="111760" y="1587500"/>
                    <a:pt x="201930" y="1497330"/>
                    <a:pt x="201930" y="1385570"/>
                  </a:cubicBezTo>
                  <a:cubicBezTo>
                    <a:pt x="201930" y="1273810"/>
                    <a:pt x="111760" y="1183640"/>
                    <a:pt x="0" y="1183640"/>
                  </a:cubicBezTo>
                  <a:lnTo>
                    <a:pt x="0" y="895350"/>
                  </a:lnTo>
                  <a:cubicBezTo>
                    <a:pt x="111760" y="895350"/>
                    <a:pt x="201930" y="805180"/>
                    <a:pt x="201930" y="693420"/>
                  </a:cubicBezTo>
                  <a:cubicBezTo>
                    <a:pt x="201930" y="581660"/>
                    <a:pt x="111760" y="490220"/>
                    <a:pt x="0" y="490220"/>
                  </a:cubicBezTo>
                  <a:lnTo>
                    <a:pt x="0" y="201930"/>
                  </a:lnTo>
                  <a:cubicBezTo>
                    <a:pt x="111760" y="201930"/>
                    <a:pt x="201930" y="111760"/>
                    <a:pt x="201930" y="0"/>
                  </a:cubicBezTo>
                  <a:close/>
                </a:path>
              </a:pathLst>
            </a:custGeom>
            <a:solidFill>
              <a:srgbClr val="6B7B5E"/>
            </a:solidFill>
          </p:spPr>
          <p:txBody>
            <a:bodyPr/>
            <a:lstStyle/>
            <a:p>
              <a:endParaRPr lang="en-GB"/>
            </a:p>
          </p:txBody>
        </p:sp>
        <p:sp>
          <p:nvSpPr>
            <p:cNvPr id="14" name="Freeform 14"/>
            <p:cNvSpPr/>
            <p:nvPr/>
          </p:nvSpPr>
          <p:spPr>
            <a:xfrm>
              <a:off x="370840" y="370840"/>
              <a:ext cx="6878320" cy="2721610"/>
            </a:xfrm>
            <a:custGeom>
              <a:avLst/>
              <a:gdLst/>
              <a:ahLst/>
              <a:cxnLst/>
              <a:rect l="l" t="t" r="r" b="b"/>
              <a:pathLst>
                <a:path w="6878320" h="2721610">
                  <a:moveTo>
                    <a:pt x="0" y="0"/>
                  </a:moveTo>
                  <a:lnTo>
                    <a:pt x="0" y="2721610"/>
                  </a:lnTo>
                  <a:lnTo>
                    <a:pt x="6878320" y="2721610"/>
                  </a:lnTo>
                  <a:lnTo>
                    <a:pt x="6878320" y="0"/>
                  </a:lnTo>
                  <a:lnTo>
                    <a:pt x="0" y="0"/>
                  </a:lnTo>
                  <a:close/>
                  <a:moveTo>
                    <a:pt x="113030" y="2608580"/>
                  </a:moveTo>
                  <a:lnTo>
                    <a:pt x="113030" y="113030"/>
                  </a:lnTo>
                  <a:lnTo>
                    <a:pt x="6765290" y="113030"/>
                  </a:lnTo>
                  <a:lnTo>
                    <a:pt x="6765290" y="2608580"/>
                  </a:lnTo>
                  <a:lnTo>
                    <a:pt x="113030" y="2608580"/>
                  </a:lnTo>
                  <a:close/>
                </a:path>
              </a:pathLst>
            </a:custGeom>
            <a:solidFill>
              <a:srgbClr val="DCE198"/>
            </a:solidFill>
          </p:spPr>
          <p:txBody>
            <a:bodyPr/>
            <a:lstStyle/>
            <a:p>
              <a:endParaRPr lang="en-GB"/>
            </a:p>
          </p:txBody>
        </p:sp>
      </p:grpSp>
      <p:grpSp>
        <p:nvGrpSpPr>
          <p:cNvPr id="15" name="Group 15"/>
          <p:cNvGrpSpPr/>
          <p:nvPr/>
        </p:nvGrpSpPr>
        <p:grpSpPr>
          <a:xfrm>
            <a:off x="0" y="854187"/>
            <a:ext cx="18288000" cy="1361269"/>
            <a:chOff x="0" y="0"/>
            <a:chExt cx="24384000" cy="1815026"/>
          </a:xfrm>
        </p:grpSpPr>
        <p:sp>
          <p:nvSpPr>
            <p:cNvPr id="16" name="Freeform 16"/>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17" name="TextBox 17"/>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Dingley's partnerships </a:t>
              </a:r>
            </a:p>
          </p:txBody>
        </p:sp>
      </p:grpSp>
      <p:grpSp>
        <p:nvGrpSpPr>
          <p:cNvPr id="18" name="Group 18"/>
          <p:cNvGrpSpPr>
            <a:grpSpLocks noChangeAspect="1"/>
          </p:cNvGrpSpPr>
          <p:nvPr/>
        </p:nvGrpSpPr>
        <p:grpSpPr>
          <a:xfrm>
            <a:off x="7138393" y="3945751"/>
            <a:ext cx="3940873" cy="1791127"/>
            <a:chOff x="0" y="0"/>
            <a:chExt cx="7620000" cy="3463290"/>
          </a:xfrm>
        </p:grpSpPr>
        <p:sp>
          <p:nvSpPr>
            <p:cNvPr id="19" name="Freeform 19"/>
            <p:cNvSpPr/>
            <p:nvPr/>
          </p:nvSpPr>
          <p:spPr>
            <a:xfrm>
              <a:off x="466090" y="466090"/>
              <a:ext cx="6687820" cy="2531110"/>
            </a:xfrm>
            <a:custGeom>
              <a:avLst/>
              <a:gdLst/>
              <a:ahLst/>
              <a:cxnLst/>
              <a:rect l="l" t="t" r="r" b="b"/>
              <a:pathLst>
                <a:path w="6687820" h="2531110">
                  <a:moveTo>
                    <a:pt x="0" y="0"/>
                  </a:moveTo>
                  <a:lnTo>
                    <a:pt x="0" y="2531110"/>
                  </a:lnTo>
                  <a:lnTo>
                    <a:pt x="6687820" y="2531110"/>
                  </a:lnTo>
                  <a:lnTo>
                    <a:pt x="6687820" y="0"/>
                  </a:lnTo>
                  <a:close/>
                </a:path>
              </a:pathLst>
            </a:custGeom>
            <a:blipFill>
              <a:blip r:embed="rId6"/>
              <a:stretch>
                <a:fillRect t="-16056" b="-16056"/>
              </a:stretch>
            </a:blipFill>
          </p:spPr>
          <p:txBody>
            <a:bodyPr/>
            <a:lstStyle/>
            <a:p>
              <a:endParaRPr lang="en-GB"/>
            </a:p>
          </p:txBody>
        </p:sp>
        <p:sp>
          <p:nvSpPr>
            <p:cNvPr id="20" name="Freeform 20"/>
            <p:cNvSpPr/>
            <p:nvPr/>
          </p:nvSpPr>
          <p:spPr>
            <a:xfrm>
              <a:off x="0" y="0"/>
              <a:ext cx="7620000" cy="3462020"/>
            </a:xfrm>
            <a:custGeom>
              <a:avLst/>
              <a:gdLst/>
              <a:ahLst/>
              <a:cxnLst/>
              <a:rect l="l" t="t" r="r" b="b"/>
              <a:pathLst>
                <a:path w="7620000" h="3462020">
                  <a:moveTo>
                    <a:pt x="388620" y="388620"/>
                  </a:moveTo>
                  <a:lnTo>
                    <a:pt x="388620" y="3074670"/>
                  </a:lnTo>
                  <a:lnTo>
                    <a:pt x="7231380" y="3074670"/>
                  </a:lnTo>
                  <a:lnTo>
                    <a:pt x="7231380" y="388620"/>
                  </a:lnTo>
                  <a:lnTo>
                    <a:pt x="388620" y="388620"/>
                  </a:lnTo>
                  <a:close/>
                  <a:moveTo>
                    <a:pt x="201930" y="0"/>
                  </a:moveTo>
                  <a:lnTo>
                    <a:pt x="490220" y="0"/>
                  </a:lnTo>
                  <a:cubicBezTo>
                    <a:pt x="490220" y="111760"/>
                    <a:pt x="580390" y="201930"/>
                    <a:pt x="692150" y="201930"/>
                  </a:cubicBezTo>
                  <a:cubicBezTo>
                    <a:pt x="803910" y="201930"/>
                    <a:pt x="895350" y="111760"/>
                    <a:pt x="895350" y="0"/>
                  </a:cubicBezTo>
                  <a:lnTo>
                    <a:pt x="1183640" y="0"/>
                  </a:lnTo>
                  <a:cubicBezTo>
                    <a:pt x="1183640" y="111760"/>
                    <a:pt x="1273810" y="201930"/>
                    <a:pt x="1385570" y="201930"/>
                  </a:cubicBezTo>
                  <a:cubicBezTo>
                    <a:pt x="1497330" y="201930"/>
                    <a:pt x="1587500" y="111760"/>
                    <a:pt x="1587500" y="0"/>
                  </a:cubicBezTo>
                  <a:lnTo>
                    <a:pt x="1875790" y="0"/>
                  </a:lnTo>
                  <a:cubicBezTo>
                    <a:pt x="1875790" y="111760"/>
                    <a:pt x="1965960" y="201930"/>
                    <a:pt x="2077720" y="201930"/>
                  </a:cubicBezTo>
                  <a:cubicBezTo>
                    <a:pt x="2189480" y="201930"/>
                    <a:pt x="2279650" y="111760"/>
                    <a:pt x="2279650" y="0"/>
                  </a:cubicBezTo>
                  <a:lnTo>
                    <a:pt x="2567940" y="0"/>
                  </a:lnTo>
                  <a:cubicBezTo>
                    <a:pt x="2567940" y="111760"/>
                    <a:pt x="2658110" y="201930"/>
                    <a:pt x="2769870" y="201930"/>
                  </a:cubicBezTo>
                  <a:cubicBezTo>
                    <a:pt x="2881630" y="201930"/>
                    <a:pt x="2973070" y="111760"/>
                    <a:pt x="2973070" y="0"/>
                  </a:cubicBezTo>
                  <a:lnTo>
                    <a:pt x="3261360" y="0"/>
                  </a:lnTo>
                  <a:cubicBezTo>
                    <a:pt x="3261360" y="111760"/>
                    <a:pt x="3351530" y="201930"/>
                    <a:pt x="3463290" y="201930"/>
                  </a:cubicBezTo>
                  <a:cubicBezTo>
                    <a:pt x="3575050" y="201930"/>
                    <a:pt x="3665220" y="111760"/>
                    <a:pt x="3665220" y="0"/>
                  </a:cubicBezTo>
                  <a:lnTo>
                    <a:pt x="3953510" y="0"/>
                  </a:lnTo>
                  <a:cubicBezTo>
                    <a:pt x="3953510" y="111760"/>
                    <a:pt x="4043680" y="201930"/>
                    <a:pt x="4155440" y="201930"/>
                  </a:cubicBezTo>
                  <a:cubicBezTo>
                    <a:pt x="4267200" y="201930"/>
                    <a:pt x="4357370" y="111760"/>
                    <a:pt x="4357370" y="0"/>
                  </a:cubicBezTo>
                  <a:lnTo>
                    <a:pt x="4645660" y="0"/>
                  </a:lnTo>
                  <a:cubicBezTo>
                    <a:pt x="4645660" y="111760"/>
                    <a:pt x="4735830" y="201930"/>
                    <a:pt x="4847590" y="201930"/>
                  </a:cubicBezTo>
                  <a:cubicBezTo>
                    <a:pt x="4959350" y="201930"/>
                    <a:pt x="5049520" y="111760"/>
                    <a:pt x="5049520" y="0"/>
                  </a:cubicBezTo>
                  <a:lnTo>
                    <a:pt x="5337810" y="0"/>
                  </a:lnTo>
                  <a:cubicBezTo>
                    <a:pt x="5337810" y="111760"/>
                    <a:pt x="5427980" y="201930"/>
                    <a:pt x="5539740" y="201930"/>
                  </a:cubicBezTo>
                  <a:cubicBezTo>
                    <a:pt x="5651500" y="201930"/>
                    <a:pt x="5741670" y="111760"/>
                    <a:pt x="5741670" y="0"/>
                  </a:cubicBezTo>
                  <a:lnTo>
                    <a:pt x="6032500" y="0"/>
                  </a:lnTo>
                  <a:cubicBezTo>
                    <a:pt x="6032500" y="111760"/>
                    <a:pt x="6122670" y="201930"/>
                    <a:pt x="6234430" y="201930"/>
                  </a:cubicBezTo>
                  <a:cubicBezTo>
                    <a:pt x="6346190" y="201930"/>
                    <a:pt x="6436360" y="111760"/>
                    <a:pt x="6436360" y="0"/>
                  </a:cubicBezTo>
                  <a:lnTo>
                    <a:pt x="6724650" y="0"/>
                  </a:lnTo>
                  <a:cubicBezTo>
                    <a:pt x="6724650" y="111760"/>
                    <a:pt x="6814820" y="201930"/>
                    <a:pt x="6926580" y="201930"/>
                  </a:cubicBezTo>
                  <a:cubicBezTo>
                    <a:pt x="7038341" y="201930"/>
                    <a:pt x="7128510" y="111760"/>
                    <a:pt x="7128510" y="0"/>
                  </a:cubicBezTo>
                  <a:lnTo>
                    <a:pt x="7416800" y="0"/>
                  </a:lnTo>
                  <a:cubicBezTo>
                    <a:pt x="7416800" y="111760"/>
                    <a:pt x="7506970" y="201930"/>
                    <a:pt x="7618730" y="201930"/>
                  </a:cubicBezTo>
                  <a:lnTo>
                    <a:pt x="7618730" y="490220"/>
                  </a:lnTo>
                  <a:cubicBezTo>
                    <a:pt x="7506970" y="490220"/>
                    <a:pt x="7416800" y="580390"/>
                    <a:pt x="7416800" y="692150"/>
                  </a:cubicBezTo>
                  <a:cubicBezTo>
                    <a:pt x="7416800" y="803910"/>
                    <a:pt x="7506970" y="894080"/>
                    <a:pt x="7618730" y="894080"/>
                  </a:cubicBezTo>
                  <a:lnTo>
                    <a:pt x="7618730" y="1182370"/>
                  </a:lnTo>
                  <a:cubicBezTo>
                    <a:pt x="7506970" y="1182370"/>
                    <a:pt x="7416800" y="1272540"/>
                    <a:pt x="7416800" y="1384300"/>
                  </a:cubicBezTo>
                  <a:cubicBezTo>
                    <a:pt x="7416800" y="1496060"/>
                    <a:pt x="7508240" y="1587500"/>
                    <a:pt x="7620000" y="1587500"/>
                  </a:cubicBezTo>
                  <a:lnTo>
                    <a:pt x="7620000" y="1875790"/>
                  </a:lnTo>
                  <a:cubicBezTo>
                    <a:pt x="7508240" y="1875790"/>
                    <a:pt x="7418070" y="1965960"/>
                    <a:pt x="7418070" y="2077720"/>
                  </a:cubicBezTo>
                  <a:cubicBezTo>
                    <a:pt x="7418070" y="2189480"/>
                    <a:pt x="7508239" y="2279650"/>
                    <a:pt x="7620000" y="2279650"/>
                  </a:cubicBezTo>
                  <a:lnTo>
                    <a:pt x="7620000" y="2567940"/>
                  </a:lnTo>
                  <a:cubicBezTo>
                    <a:pt x="7508240" y="2567940"/>
                    <a:pt x="7418070" y="2658110"/>
                    <a:pt x="7418070" y="2769870"/>
                  </a:cubicBezTo>
                  <a:cubicBezTo>
                    <a:pt x="7418070" y="2881630"/>
                    <a:pt x="7508240" y="2971800"/>
                    <a:pt x="7620000" y="2971800"/>
                  </a:cubicBezTo>
                  <a:lnTo>
                    <a:pt x="7620000" y="3260090"/>
                  </a:lnTo>
                  <a:cubicBezTo>
                    <a:pt x="7508240" y="3260090"/>
                    <a:pt x="7418070" y="3350260"/>
                    <a:pt x="7418070" y="3462020"/>
                  </a:cubicBezTo>
                  <a:lnTo>
                    <a:pt x="7129780" y="3462020"/>
                  </a:lnTo>
                  <a:cubicBezTo>
                    <a:pt x="7129780" y="3350260"/>
                    <a:pt x="7039610" y="3260090"/>
                    <a:pt x="6927849" y="3260090"/>
                  </a:cubicBezTo>
                  <a:cubicBezTo>
                    <a:pt x="6816089" y="3260090"/>
                    <a:pt x="6725919" y="3350260"/>
                    <a:pt x="6725919" y="3462020"/>
                  </a:cubicBezTo>
                  <a:lnTo>
                    <a:pt x="6437629" y="3462020"/>
                  </a:lnTo>
                  <a:cubicBezTo>
                    <a:pt x="6437629" y="3350260"/>
                    <a:pt x="6347459" y="3260090"/>
                    <a:pt x="6235699" y="3260090"/>
                  </a:cubicBezTo>
                  <a:cubicBezTo>
                    <a:pt x="6123939" y="3260090"/>
                    <a:pt x="6033769" y="3350260"/>
                    <a:pt x="6033769" y="3462020"/>
                  </a:cubicBezTo>
                  <a:lnTo>
                    <a:pt x="5745479" y="3462020"/>
                  </a:lnTo>
                  <a:cubicBezTo>
                    <a:pt x="5745479" y="3350260"/>
                    <a:pt x="5655309" y="3260090"/>
                    <a:pt x="5543549" y="3260090"/>
                  </a:cubicBezTo>
                  <a:cubicBezTo>
                    <a:pt x="5431789" y="3260090"/>
                    <a:pt x="5341619" y="3350260"/>
                    <a:pt x="5341619" y="3462020"/>
                  </a:cubicBezTo>
                  <a:lnTo>
                    <a:pt x="5053329" y="3462020"/>
                  </a:lnTo>
                  <a:cubicBezTo>
                    <a:pt x="5053329" y="3350260"/>
                    <a:pt x="4963159" y="3260090"/>
                    <a:pt x="4851399" y="3260090"/>
                  </a:cubicBezTo>
                  <a:cubicBezTo>
                    <a:pt x="4739639" y="3260090"/>
                    <a:pt x="4649469" y="3350260"/>
                    <a:pt x="4649469" y="3462020"/>
                  </a:cubicBezTo>
                  <a:lnTo>
                    <a:pt x="4361179" y="3462020"/>
                  </a:lnTo>
                  <a:cubicBezTo>
                    <a:pt x="4361179" y="3350260"/>
                    <a:pt x="4271009" y="3260090"/>
                    <a:pt x="4159249" y="3260090"/>
                  </a:cubicBezTo>
                  <a:cubicBezTo>
                    <a:pt x="4047489" y="3260090"/>
                    <a:pt x="3957319" y="3350260"/>
                    <a:pt x="3957319" y="3462020"/>
                  </a:cubicBezTo>
                  <a:lnTo>
                    <a:pt x="3669029" y="3462020"/>
                  </a:lnTo>
                  <a:cubicBezTo>
                    <a:pt x="3669029" y="3350260"/>
                    <a:pt x="3578859" y="3260090"/>
                    <a:pt x="3467099" y="3260090"/>
                  </a:cubicBezTo>
                  <a:cubicBezTo>
                    <a:pt x="3355339" y="3260090"/>
                    <a:pt x="3265169" y="3350260"/>
                    <a:pt x="3265169" y="3462020"/>
                  </a:cubicBezTo>
                  <a:lnTo>
                    <a:pt x="2976879" y="3462020"/>
                  </a:lnTo>
                  <a:cubicBezTo>
                    <a:pt x="2976879" y="3350260"/>
                    <a:pt x="2886709" y="3260090"/>
                    <a:pt x="2774949" y="3260090"/>
                  </a:cubicBezTo>
                  <a:cubicBezTo>
                    <a:pt x="2663189" y="3260090"/>
                    <a:pt x="2573019" y="3350260"/>
                    <a:pt x="2573019" y="3462020"/>
                  </a:cubicBezTo>
                  <a:lnTo>
                    <a:pt x="2284729" y="3462020"/>
                  </a:lnTo>
                  <a:cubicBezTo>
                    <a:pt x="2284729" y="3350260"/>
                    <a:pt x="2194559" y="3260090"/>
                    <a:pt x="2082799" y="3260090"/>
                  </a:cubicBezTo>
                  <a:cubicBezTo>
                    <a:pt x="1971039" y="3260090"/>
                    <a:pt x="1880869" y="3350260"/>
                    <a:pt x="1880869" y="3462020"/>
                  </a:cubicBezTo>
                  <a:lnTo>
                    <a:pt x="1587500" y="3462020"/>
                  </a:lnTo>
                  <a:cubicBezTo>
                    <a:pt x="1587500" y="3350260"/>
                    <a:pt x="1497330" y="3260090"/>
                    <a:pt x="1385570" y="3260090"/>
                  </a:cubicBezTo>
                  <a:cubicBezTo>
                    <a:pt x="1273810" y="3260090"/>
                    <a:pt x="1183640" y="3350260"/>
                    <a:pt x="1183640" y="3462020"/>
                  </a:cubicBezTo>
                  <a:lnTo>
                    <a:pt x="895350" y="3462020"/>
                  </a:lnTo>
                  <a:cubicBezTo>
                    <a:pt x="895350" y="3350260"/>
                    <a:pt x="805180" y="3260090"/>
                    <a:pt x="693420" y="3260090"/>
                  </a:cubicBezTo>
                  <a:cubicBezTo>
                    <a:pt x="581660" y="3260090"/>
                    <a:pt x="491490" y="3350260"/>
                    <a:pt x="491490" y="3462020"/>
                  </a:cubicBezTo>
                  <a:lnTo>
                    <a:pt x="201930" y="3462020"/>
                  </a:lnTo>
                  <a:cubicBezTo>
                    <a:pt x="201930" y="3350260"/>
                    <a:pt x="111760" y="3260090"/>
                    <a:pt x="0" y="3260090"/>
                  </a:cubicBezTo>
                  <a:lnTo>
                    <a:pt x="0" y="2971800"/>
                  </a:lnTo>
                  <a:cubicBezTo>
                    <a:pt x="111760" y="2971800"/>
                    <a:pt x="201930" y="2881630"/>
                    <a:pt x="201930" y="2769870"/>
                  </a:cubicBezTo>
                  <a:cubicBezTo>
                    <a:pt x="201930" y="2658110"/>
                    <a:pt x="111760" y="2567940"/>
                    <a:pt x="0" y="2567940"/>
                  </a:cubicBezTo>
                  <a:lnTo>
                    <a:pt x="0" y="2279650"/>
                  </a:lnTo>
                  <a:cubicBezTo>
                    <a:pt x="111760" y="2279650"/>
                    <a:pt x="201930" y="2189480"/>
                    <a:pt x="201930" y="2077720"/>
                  </a:cubicBezTo>
                  <a:cubicBezTo>
                    <a:pt x="201930" y="1965960"/>
                    <a:pt x="111760" y="1875790"/>
                    <a:pt x="0" y="1875790"/>
                  </a:cubicBezTo>
                  <a:lnTo>
                    <a:pt x="0" y="1587500"/>
                  </a:lnTo>
                  <a:cubicBezTo>
                    <a:pt x="111760" y="1587500"/>
                    <a:pt x="201930" y="1497330"/>
                    <a:pt x="201930" y="1385570"/>
                  </a:cubicBezTo>
                  <a:cubicBezTo>
                    <a:pt x="201930" y="1273810"/>
                    <a:pt x="111760" y="1183640"/>
                    <a:pt x="0" y="1183640"/>
                  </a:cubicBezTo>
                  <a:lnTo>
                    <a:pt x="0" y="895350"/>
                  </a:lnTo>
                  <a:cubicBezTo>
                    <a:pt x="111760" y="895350"/>
                    <a:pt x="201930" y="805180"/>
                    <a:pt x="201930" y="693420"/>
                  </a:cubicBezTo>
                  <a:cubicBezTo>
                    <a:pt x="201930" y="581660"/>
                    <a:pt x="111760" y="490220"/>
                    <a:pt x="0" y="490220"/>
                  </a:cubicBezTo>
                  <a:lnTo>
                    <a:pt x="0" y="201930"/>
                  </a:lnTo>
                  <a:cubicBezTo>
                    <a:pt x="111760" y="201930"/>
                    <a:pt x="201930" y="111760"/>
                    <a:pt x="201930" y="0"/>
                  </a:cubicBezTo>
                  <a:close/>
                </a:path>
              </a:pathLst>
            </a:custGeom>
            <a:solidFill>
              <a:srgbClr val="6B7B5E"/>
            </a:solidFill>
          </p:spPr>
          <p:txBody>
            <a:bodyPr/>
            <a:lstStyle/>
            <a:p>
              <a:endParaRPr lang="en-GB"/>
            </a:p>
          </p:txBody>
        </p:sp>
        <p:sp>
          <p:nvSpPr>
            <p:cNvPr id="21" name="Freeform 21"/>
            <p:cNvSpPr/>
            <p:nvPr/>
          </p:nvSpPr>
          <p:spPr>
            <a:xfrm>
              <a:off x="370840" y="370840"/>
              <a:ext cx="6878320" cy="2721610"/>
            </a:xfrm>
            <a:custGeom>
              <a:avLst/>
              <a:gdLst/>
              <a:ahLst/>
              <a:cxnLst/>
              <a:rect l="l" t="t" r="r" b="b"/>
              <a:pathLst>
                <a:path w="6878320" h="2721610">
                  <a:moveTo>
                    <a:pt x="0" y="0"/>
                  </a:moveTo>
                  <a:lnTo>
                    <a:pt x="0" y="2721610"/>
                  </a:lnTo>
                  <a:lnTo>
                    <a:pt x="6878320" y="2721610"/>
                  </a:lnTo>
                  <a:lnTo>
                    <a:pt x="6878320" y="0"/>
                  </a:lnTo>
                  <a:lnTo>
                    <a:pt x="0" y="0"/>
                  </a:lnTo>
                  <a:close/>
                  <a:moveTo>
                    <a:pt x="113030" y="2608580"/>
                  </a:moveTo>
                  <a:lnTo>
                    <a:pt x="113030" y="113030"/>
                  </a:lnTo>
                  <a:lnTo>
                    <a:pt x="6765290" y="113030"/>
                  </a:lnTo>
                  <a:lnTo>
                    <a:pt x="6765290" y="2608580"/>
                  </a:lnTo>
                  <a:lnTo>
                    <a:pt x="113030" y="2608580"/>
                  </a:lnTo>
                  <a:close/>
                </a:path>
              </a:pathLst>
            </a:custGeom>
            <a:solidFill>
              <a:srgbClr val="DCE198"/>
            </a:solidFill>
          </p:spPr>
          <p:txBody>
            <a:bodyPr/>
            <a:lstStyle/>
            <a:p>
              <a:endParaRPr lang="en-GB"/>
            </a:p>
          </p:txBody>
        </p:sp>
      </p:grpSp>
      <p:grpSp>
        <p:nvGrpSpPr>
          <p:cNvPr id="22" name="Group 22"/>
          <p:cNvGrpSpPr>
            <a:grpSpLocks noChangeAspect="1"/>
          </p:cNvGrpSpPr>
          <p:nvPr/>
        </p:nvGrpSpPr>
        <p:grpSpPr>
          <a:xfrm>
            <a:off x="13283256" y="7467173"/>
            <a:ext cx="3940873" cy="1791127"/>
            <a:chOff x="0" y="0"/>
            <a:chExt cx="7620000" cy="3463290"/>
          </a:xfrm>
        </p:grpSpPr>
        <p:sp>
          <p:nvSpPr>
            <p:cNvPr id="23" name="Freeform 23"/>
            <p:cNvSpPr/>
            <p:nvPr/>
          </p:nvSpPr>
          <p:spPr>
            <a:xfrm>
              <a:off x="466090" y="466090"/>
              <a:ext cx="6687820" cy="2531110"/>
            </a:xfrm>
            <a:custGeom>
              <a:avLst/>
              <a:gdLst/>
              <a:ahLst/>
              <a:cxnLst/>
              <a:rect l="l" t="t" r="r" b="b"/>
              <a:pathLst>
                <a:path w="6687820" h="2531110">
                  <a:moveTo>
                    <a:pt x="0" y="0"/>
                  </a:moveTo>
                  <a:lnTo>
                    <a:pt x="0" y="2531110"/>
                  </a:lnTo>
                  <a:lnTo>
                    <a:pt x="6687820" y="2531110"/>
                  </a:lnTo>
                  <a:lnTo>
                    <a:pt x="6687820" y="0"/>
                  </a:lnTo>
                  <a:close/>
                </a:path>
              </a:pathLst>
            </a:custGeom>
            <a:blipFill>
              <a:blip r:embed="rId7"/>
              <a:stretch>
                <a:fillRect t="-16056" b="-16056"/>
              </a:stretch>
            </a:blipFill>
          </p:spPr>
          <p:txBody>
            <a:bodyPr/>
            <a:lstStyle/>
            <a:p>
              <a:endParaRPr lang="en-GB"/>
            </a:p>
          </p:txBody>
        </p:sp>
        <p:sp>
          <p:nvSpPr>
            <p:cNvPr id="24" name="Freeform 24"/>
            <p:cNvSpPr/>
            <p:nvPr/>
          </p:nvSpPr>
          <p:spPr>
            <a:xfrm>
              <a:off x="0" y="0"/>
              <a:ext cx="7620000" cy="3462020"/>
            </a:xfrm>
            <a:custGeom>
              <a:avLst/>
              <a:gdLst/>
              <a:ahLst/>
              <a:cxnLst/>
              <a:rect l="l" t="t" r="r" b="b"/>
              <a:pathLst>
                <a:path w="7620000" h="3462020">
                  <a:moveTo>
                    <a:pt x="388620" y="388620"/>
                  </a:moveTo>
                  <a:lnTo>
                    <a:pt x="388620" y="3074670"/>
                  </a:lnTo>
                  <a:lnTo>
                    <a:pt x="7231380" y="3074670"/>
                  </a:lnTo>
                  <a:lnTo>
                    <a:pt x="7231380" y="388620"/>
                  </a:lnTo>
                  <a:lnTo>
                    <a:pt x="388620" y="388620"/>
                  </a:lnTo>
                  <a:close/>
                  <a:moveTo>
                    <a:pt x="201930" y="0"/>
                  </a:moveTo>
                  <a:lnTo>
                    <a:pt x="490220" y="0"/>
                  </a:lnTo>
                  <a:cubicBezTo>
                    <a:pt x="490220" y="111760"/>
                    <a:pt x="580390" y="201930"/>
                    <a:pt x="692150" y="201930"/>
                  </a:cubicBezTo>
                  <a:cubicBezTo>
                    <a:pt x="803910" y="201930"/>
                    <a:pt x="895350" y="111760"/>
                    <a:pt x="895350" y="0"/>
                  </a:cubicBezTo>
                  <a:lnTo>
                    <a:pt x="1183640" y="0"/>
                  </a:lnTo>
                  <a:cubicBezTo>
                    <a:pt x="1183640" y="111760"/>
                    <a:pt x="1273810" y="201930"/>
                    <a:pt x="1385570" y="201930"/>
                  </a:cubicBezTo>
                  <a:cubicBezTo>
                    <a:pt x="1497330" y="201930"/>
                    <a:pt x="1587500" y="111760"/>
                    <a:pt x="1587500" y="0"/>
                  </a:cubicBezTo>
                  <a:lnTo>
                    <a:pt x="1875790" y="0"/>
                  </a:lnTo>
                  <a:cubicBezTo>
                    <a:pt x="1875790" y="111760"/>
                    <a:pt x="1965960" y="201930"/>
                    <a:pt x="2077720" y="201930"/>
                  </a:cubicBezTo>
                  <a:cubicBezTo>
                    <a:pt x="2189480" y="201930"/>
                    <a:pt x="2279650" y="111760"/>
                    <a:pt x="2279650" y="0"/>
                  </a:cubicBezTo>
                  <a:lnTo>
                    <a:pt x="2567940" y="0"/>
                  </a:lnTo>
                  <a:cubicBezTo>
                    <a:pt x="2567940" y="111760"/>
                    <a:pt x="2658110" y="201930"/>
                    <a:pt x="2769870" y="201930"/>
                  </a:cubicBezTo>
                  <a:cubicBezTo>
                    <a:pt x="2881630" y="201930"/>
                    <a:pt x="2973070" y="111760"/>
                    <a:pt x="2973070" y="0"/>
                  </a:cubicBezTo>
                  <a:lnTo>
                    <a:pt x="3261360" y="0"/>
                  </a:lnTo>
                  <a:cubicBezTo>
                    <a:pt x="3261360" y="111760"/>
                    <a:pt x="3351530" y="201930"/>
                    <a:pt x="3463290" y="201930"/>
                  </a:cubicBezTo>
                  <a:cubicBezTo>
                    <a:pt x="3575050" y="201930"/>
                    <a:pt x="3665220" y="111760"/>
                    <a:pt x="3665220" y="0"/>
                  </a:cubicBezTo>
                  <a:lnTo>
                    <a:pt x="3953510" y="0"/>
                  </a:lnTo>
                  <a:cubicBezTo>
                    <a:pt x="3953510" y="111760"/>
                    <a:pt x="4043680" y="201930"/>
                    <a:pt x="4155440" y="201930"/>
                  </a:cubicBezTo>
                  <a:cubicBezTo>
                    <a:pt x="4267200" y="201930"/>
                    <a:pt x="4357370" y="111760"/>
                    <a:pt x="4357370" y="0"/>
                  </a:cubicBezTo>
                  <a:lnTo>
                    <a:pt x="4645660" y="0"/>
                  </a:lnTo>
                  <a:cubicBezTo>
                    <a:pt x="4645660" y="111760"/>
                    <a:pt x="4735830" y="201930"/>
                    <a:pt x="4847590" y="201930"/>
                  </a:cubicBezTo>
                  <a:cubicBezTo>
                    <a:pt x="4959350" y="201930"/>
                    <a:pt x="5049520" y="111760"/>
                    <a:pt x="5049520" y="0"/>
                  </a:cubicBezTo>
                  <a:lnTo>
                    <a:pt x="5337810" y="0"/>
                  </a:lnTo>
                  <a:cubicBezTo>
                    <a:pt x="5337810" y="111760"/>
                    <a:pt x="5427980" y="201930"/>
                    <a:pt x="5539740" y="201930"/>
                  </a:cubicBezTo>
                  <a:cubicBezTo>
                    <a:pt x="5651500" y="201930"/>
                    <a:pt x="5741670" y="111760"/>
                    <a:pt x="5741670" y="0"/>
                  </a:cubicBezTo>
                  <a:lnTo>
                    <a:pt x="6032500" y="0"/>
                  </a:lnTo>
                  <a:cubicBezTo>
                    <a:pt x="6032500" y="111760"/>
                    <a:pt x="6122670" y="201930"/>
                    <a:pt x="6234430" y="201930"/>
                  </a:cubicBezTo>
                  <a:cubicBezTo>
                    <a:pt x="6346190" y="201930"/>
                    <a:pt x="6436360" y="111760"/>
                    <a:pt x="6436360" y="0"/>
                  </a:cubicBezTo>
                  <a:lnTo>
                    <a:pt x="6724650" y="0"/>
                  </a:lnTo>
                  <a:cubicBezTo>
                    <a:pt x="6724650" y="111760"/>
                    <a:pt x="6814820" y="201930"/>
                    <a:pt x="6926580" y="201930"/>
                  </a:cubicBezTo>
                  <a:cubicBezTo>
                    <a:pt x="7038341" y="201930"/>
                    <a:pt x="7128510" y="111760"/>
                    <a:pt x="7128510" y="0"/>
                  </a:cubicBezTo>
                  <a:lnTo>
                    <a:pt x="7416800" y="0"/>
                  </a:lnTo>
                  <a:cubicBezTo>
                    <a:pt x="7416800" y="111760"/>
                    <a:pt x="7506970" y="201930"/>
                    <a:pt x="7618730" y="201930"/>
                  </a:cubicBezTo>
                  <a:lnTo>
                    <a:pt x="7618730" y="490220"/>
                  </a:lnTo>
                  <a:cubicBezTo>
                    <a:pt x="7506970" y="490220"/>
                    <a:pt x="7416800" y="580390"/>
                    <a:pt x="7416800" y="692150"/>
                  </a:cubicBezTo>
                  <a:cubicBezTo>
                    <a:pt x="7416800" y="803910"/>
                    <a:pt x="7506970" y="894080"/>
                    <a:pt x="7618730" y="894080"/>
                  </a:cubicBezTo>
                  <a:lnTo>
                    <a:pt x="7618730" y="1182370"/>
                  </a:lnTo>
                  <a:cubicBezTo>
                    <a:pt x="7506970" y="1182370"/>
                    <a:pt x="7416800" y="1272540"/>
                    <a:pt x="7416800" y="1384300"/>
                  </a:cubicBezTo>
                  <a:cubicBezTo>
                    <a:pt x="7416800" y="1496060"/>
                    <a:pt x="7508240" y="1587500"/>
                    <a:pt x="7620000" y="1587500"/>
                  </a:cubicBezTo>
                  <a:lnTo>
                    <a:pt x="7620000" y="1875790"/>
                  </a:lnTo>
                  <a:cubicBezTo>
                    <a:pt x="7508240" y="1875790"/>
                    <a:pt x="7418070" y="1965960"/>
                    <a:pt x="7418070" y="2077720"/>
                  </a:cubicBezTo>
                  <a:cubicBezTo>
                    <a:pt x="7418070" y="2189480"/>
                    <a:pt x="7508239" y="2279650"/>
                    <a:pt x="7620000" y="2279650"/>
                  </a:cubicBezTo>
                  <a:lnTo>
                    <a:pt x="7620000" y="2567940"/>
                  </a:lnTo>
                  <a:cubicBezTo>
                    <a:pt x="7508240" y="2567940"/>
                    <a:pt x="7418070" y="2658110"/>
                    <a:pt x="7418070" y="2769870"/>
                  </a:cubicBezTo>
                  <a:cubicBezTo>
                    <a:pt x="7418070" y="2881630"/>
                    <a:pt x="7508240" y="2971800"/>
                    <a:pt x="7620000" y="2971800"/>
                  </a:cubicBezTo>
                  <a:lnTo>
                    <a:pt x="7620000" y="3260090"/>
                  </a:lnTo>
                  <a:cubicBezTo>
                    <a:pt x="7508240" y="3260090"/>
                    <a:pt x="7418070" y="3350260"/>
                    <a:pt x="7418070" y="3462020"/>
                  </a:cubicBezTo>
                  <a:lnTo>
                    <a:pt x="7129780" y="3462020"/>
                  </a:lnTo>
                  <a:cubicBezTo>
                    <a:pt x="7129780" y="3350260"/>
                    <a:pt x="7039610" y="3260090"/>
                    <a:pt x="6927849" y="3260090"/>
                  </a:cubicBezTo>
                  <a:cubicBezTo>
                    <a:pt x="6816089" y="3260090"/>
                    <a:pt x="6725919" y="3350260"/>
                    <a:pt x="6725919" y="3462020"/>
                  </a:cubicBezTo>
                  <a:lnTo>
                    <a:pt x="6437629" y="3462020"/>
                  </a:lnTo>
                  <a:cubicBezTo>
                    <a:pt x="6437629" y="3350260"/>
                    <a:pt x="6347459" y="3260090"/>
                    <a:pt x="6235699" y="3260090"/>
                  </a:cubicBezTo>
                  <a:cubicBezTo>
                    <a:pt x="6123939" y="3260090"/>
                    <a:pt x="6033769" y="3350260"/>
                    <a:pt x="6033769" y="3462020"/>
                  </a:cubicBezTo>
                  <a:lnTo>
                    <a:pt x="5745479" y="3462020"/>
                  </a:lnTo>
                  <a:cubicBezTo>
                    <a:pt x="5745479" y="3350260"/>
                    <a:pt x="5655309" y="3260090"/>
                    <a:pt x="5543549" y="3260090"/>
                  </a:cubicBezTo>
                  <a:cubicBezTo>
                    <a:pt x="5431789" y="3260090"/>
                    <a:pt x="5341619" y="3350260"/>
                    <a:pt x="5341619" y="3462020"/>
                  </a:cubicBezTo>
                  <a:lnTo>
                    <a:pt x="5053329" y="3462020"/>
                  </a:lnTo>
                  <a:cubicBezTo>
                    <a:pt x="5053329" y="3350260"/>
                    <a:pt x="4963159" y="3260090"/>
                    <a:pt x="4851399" y="3260090"/>
                  </a:cubicBezTo>
                  <a:cubicBezTo>
                    <a:pt x="4739639" y="3260090"/>
                    <a:pt x="4649469" y="3350260"/>
                    <a:pt x="4649469" y="3462020"/>
                  </a:cubicBezTo>
                  <a:lnTo>
                    <a:pt x="4361179" y="3462020"/>
                  </a:lnTo>
                  <a:cubicBezTo>
                    <a:pt x="4361179" y="3350260"/>
                    <a:pt x="4271009" y="3260090"/>
                    <a:pt x="4159249" y="3260090"/>
                  </a:cubicBezTo>
                  <a:cubicBezTo>
                    <a:pt x="4047489" y="3260090"/>
                    <a:pt x="3957319" y="3350260"/>
                    <a:pt x="3957319" y="3462020"/>
                  </a:cubicBezTo>
                  <a:lnTo>
                    <a:pt x="3669029" y="3462020"/>
                  </a:lnTo>
                  <a:cubicBezTo>
                    <a:pt x="3669029" y="3350260"/>
                    <a:pt x="3578859" y="3260090"/>
                    <a:pt x="3467099" y="3260090"/>
                  </a:cubicBezTo>
                  <a:cubicBezTo>
                    <a:pt x="3355339" y="3260090"/>
                    <a:pt x="3265169" y="3350260"/>
                    <a:pt x="3265169" y="3462020"/>
                  </a:cubicBezTo>
                  <a:lnTo>
                    <a:pt x="2976879" y="3462020"/>
                  </a:lnTo>
                  <a:cubicBezTo>
                    <a:pt x="2976879" y="3350260"/>
                    <a:pt x="2886709" y="3260090"/>
                    <a:pt x="2774949" y="3260090"/>
                  </a:cubicBezTo>
                  <a:cubicBezTo>
                    <a:pt x="2663189" y="3260090"/>
                    <a:pt x="2573019" y="3350260"/>
                    <a:pt x="2573019" y="3462020"/>
                  </a:cubicBezTo>
                  <a:lnTo>
                    <a:pt x="2284729" y="3462020"/>
                  </a:lnTo>
                  <a:cubicBezTo>
                    <a:pt x="2284729" y="3350260"/>
                    <a:pt x="2194559" y="3260090"/>
                    <a:pt x="2082799" y="3260090"/>
                  </a:cubicBezTo>
                  <a:cubicBezTo>
                    <a:pt x="1971039" y="3260090"/>
                    <a:pt x="1880869" y="3350260"/>
                    <a:pt x="1880869" y="3462020"/>
                  </a:cubicBezTo>
                  <a:lnTo>
                    <a:pt x="1587500" y="3462020"/>
                  </a:lnTo>
                  <a:cubicBezTo>
                    <a:pt x="1587500" y="3350260"/>
                    <a:pt x="1497330" y="3260090"/>
                    <a:pt x="1385570" y="3260090"/>
                  </a:cubicBezTo>
                  <a:cubicBezTo>
                    <a:pt x="1273810" y="3260090"/>
                    <a:pt x="1183640" y="3350260"/>
                    <a:pt x="1183640" y="3462020"/>
                  </a:cubicBezTo>
                  <a:lnTo>
                    <a:pt x="895350" y="3462020"/>
                  </a:lnTo>
                  <a:cubicBezTo>
                    <a:pt x="895350" y="3350260"/>
                    <a:pt x="805180" y="3260090"/>
                    <a:pt x="693420" y="3260090"/>
                  </a:cubicBezTo>
                  <a:cubicBezTo>
                    <a:pt x="581660" y="3260090"/>
                    <a:pt x="491490" y="3350260"/>
                    <a:pt x="491490" y="3462020"/>
                  </a:cubicBezTo>
                  <a:lnTo>
                    <a:pt x="201930" y="3462020"/>
                  </a:lnTo>
                  <a:cubicBezTo>
                    <a:pt x="201930" y="3350260"/>
                    <a:pt x="111760" y="3260090"/>
                    <a:pt x="0" y="3260090"/>
                  </a:cubicBezTo>
                  <a:lnTo>
                    <a:pt x="0" y="2971800"/>
                  </a:lnTo>
                  <a:cubicBezTo>
                    <a:pt x="111760" y="2971800"/>
                    <a:pt x="201930" y="2881630"/>
                    <a:pt x="201930" y="2769870"/>
                  </a:cubicBezTo>
                  <a:cubicBezTo>
                    <a:pt x="201930" y="2658110"/>
                    <a:pt x="111760" y="2567940"/>
                    <a:pt x="0" y="2567940"/>
                  </a:cubicBezTo>
                  <a:lnTo>
                    <a:pt x="0" y="2279650"/>
                  </a:lnTo>
                  <a:cubicBezTo>
                    <a:pt x="111760" y="2279650"/>
                    <a:pt x="201930" y="2189480"/>
                    <a:pt x="201930" y="2077720"/>
                  </a:cubicBezTo>
                  <a:cubicBezTo>
                    <a:pt x="201930" y="1965960"/>
                    <a:pt x="111760" y="1875790"/>
                    <a:pt x="0" y="1875790"/>
                  </a:cubicBezTo>
                  <a:lnTo>
                    <a:pt x="0" y="1587500"/>
                  </a:lnTo>
                  <a:cubicBezTo>
                    <a:pt x="111760" y="1587500"/>
                    <a:pt x="201930" y="1497330"/>
                    <a:pt x="201930" y="1385570"/>
                  </a:cubicBezTo>
                  <a:cubicBezTo>
                    <a:pt x="201930" y="1273810"/>
                    <a:pt x="111760" y="1183640"/>
                    <a:pt x="0" y="1183640"/>
                  </a:cubicBezTo>
                  <a:lnTo>
                    <a:pt x="0" y="895350"/>
                  </a:lnTo>
                  <a:cubicBezTo>
                    <a:pt x="111760" y="895350"/>
                    <a:pt x="201930" y="805180"/>
                    <a:pt x="201930" y="693420"/>
                  </a:cubicBezTo>
                  <a:cubicBezTo>
                    <a:pt x="201930" y="581660"/>
                    <a:pt x="111760" y="490220"/>
                    <a:pt x="0" y="490220"/>
                  </a:cubicBezTo>
                  <a:lnTo>
                    <a:pt x="0" y="201930"/>
                  </a:lnTo>
                  <a:cubicBezTo>
                    <a:pt x="111760" y="201930"/>
                    <a:pt x="201930" y="111760"/>
                    <a:pt x="201930" y="0"/>
                  </a:cubicBezTo>
                  <a:close/>
                </a:path>
              </a:pathLst>
            </a:custGeom>
            <a:solidFill>
              <a:srgbClr val="6B7B5E"/>
            </a:solidFill>
          </p:spPr>
          <p:txBody>
            <a:bodyPr/>
            <a:lstStyle/>
            <a:p>
              <a:endParaRPr lang="en-GB"/>
            </a:p>
          </p:txBody>
        </p:sp>
        <p:sp>
          <p:nvSpPr>
            <p:cNvPr id="25" name="Freeform 25"/>
            <p:cNvSpPr/>
            <p:nvPr/>
          </p:nvSpPr>
          <p:spPr>
            <a:xfrm>
              <a:off x="370840" y="370840"/>
              <a:ext cx="6878320" cy="2721610"/>
            </a:xfrm>
            <a:custGeom>
              <a:avLst/>
              <a:gdLst/>
              <a:ahLst/>
              <a:cxnLst/>
              <a:rect l="l" t="t" r="r" b="b"/>
              <a:pathLst>
                <a:path w="6878320" h="2721610">
                  <a:moveTo>
                    <a:pt x="0" y="0"/>
                  </a:moveTo>
                  <a:lnTo>
                    <a:pt x="0" y="2721610"/>
                  </a:lnTo>
                  <a:lnTo>
                    <a:pt x="6878320" y="2721610"/>
                  </a:lnTo>
                  <a:lnTo>
                    <a:pt x="6878320" y="0"/>
                  </a:lnTo>
                  <a:lnTo>
                    <a:pt x="0" y="0"/>
                  </a:lnTo>
                  <a:close/>
                  <a:moveTo>
                    <a:pt x="113030" y="2608580"/>
                  </a:moveTo>
                  <a:lnTo>
                    <a:pt x="113030" y="113030"/>
                  </a:lnTo>
                  <a:lnTo>
                    <a:pt x="6765290" y="113030"/>
                  </a:lnTo>
                  <a:lnTo>
                    <a:pt x="6765290" y="2608580"/>
                  </a:lnTo>
                  <a:lnTo>
                    <a:pt x="113030" y="2608580"/>
                  </a:lnTo>
                  <a:close/>
                </a:path>
              </a:pathLst>
            </a:custGeom>
            <a:solidFill>
              <a:srgbClr val="DCE198"/>
            </a:solidFill>
          </p:spPr>
          <p:txBody>
            <a:bodyPr/>
            <a:lstStyle/>
            <a:p>
              <a:endParaRPr lang="en-GB"/>
            </a:p>
          </p:txBody>
        </p:sp>
      </p:grpSp>
      <p:grpSp>
        <p:nvGrpSpPr>
          <p:cNvPr id="26" name="Group 26"/>
          <p:cNvGrpSpPr>
            <a:grpSpLocks noChangeAspect="1"/>
          </p:cNvGrpSpPr>
          <p:nvPr/>
        </p:nvGrpSpPr>
        <p:grpSpPr>
          <a:xfrm>
            <a:off x="13248085" y="3884579"/>
            <a:ext cx="4011215" cy="1823097"/>
            <a:chOff x="0" y="0"/>
            <a:chExt cx="7620000" cy="3463290"/>
          </a:xfrm>
        </p:grpSpPr>
        <p:sp>
          <p:nvSpPr>
            <p:cNvPr id="27" name="Freeform 27"/>
            <p:cNvSpPr/>
            <p:nvPr/>
          </p:nvSpPr>
          <p:spPr>
            <a:xfrm>
              <a:off x="466090" y="466090"/>
              <a:ext cx="6687820" cy="2531110"/>
            </a:xfrm>
            <a:custGeom>
              <a:avLst/>
              <a:gdLst/>
              <a:ahLst/>
              <a:cxnLst/>
              <a:rect l="l" t="t" r="r" b="b"/>
              <a:pathLst>
                <a:path w="6687820" h="2531110">
                  <a:moveTo>
                    <a:pt x="0" y="0"/>
                  </a:moveTo>
                  <a:lnTo>
                    <a:pt x="0" y="2531110"/>
                  </a:lnTo>
                  <a:lnTo>
                    <a:pt x="6687820" y="2531110"/>
                  </a:lnTo>
                  <a:lnTo>
                    <a:pt x="6687820" y="0"/>
                  </a:lnTo>
                  <a:close/>
                </a:path>
              </a:pathLst>
            </a:custGeom>
            <a:blipFill>
              <a:blip r:embed="rId8"/>
              <a:stretch>
                <a:fillRect t="-16056" b="-16056"/>
              </a:stretch>
            </a:blipFill>
          </p:spPr>
          <p:txBody>
            <a:bodyPr/>
            <a:lstStyle/>
            <a:p>
              <a:endParaRPr lang="en-GB"/>
            </a:p>
          </p:txBody>
        </p:sp>
        <p:sp>
          <p:nvSpPr>
            <p:cNvPr id="28" name="Freeform 28"/>
            <p:cNvSpPr/>
            <p:nvPr/>
          </p:nvSpPr>
          <p:spPr>
            <a:xfrm>
              <a:off x="0" y="0"/>
              <a:ext cx="7620000" cy="3462020"/>
            </a:xfrm>
            <a:custGeom>
              <a:avLst/>
              <a:gdLst/>
              <a:ahLst/>
              <a:cxnLst/>
              <a:rect l="l" t="t" r="r" b="b"/>
              <a:pathLst>
                <a:path w="7620000" h="3462020">
                  <a:moveTo>
                    <a:pt x="388620" y="388620"/>
                  </a:moveTo>
                  <a:lnTo>
                    <a:pt x="388620" y="3074670"/>
                  </a:lnTo>
                  <a:lnTo>
                    <a:pt x="7231380" y="3074670"/>
                  </a:lnTo>
                  <a:lnTo>
                    <a:pt x="7231380" y="388620"/>
                  </a:lnTo>
                  <a:lnTo>
                    <a:pt x="388620" y="388620"/>
                  </a:lnTo>
                  <a:close/>
                  <a:moveTo>
                    <a:pt x="201930" y="0"/>
                  </a:moveTo>
                  <a:lnTo>
                    <a:pt x="490220" y="0"/>
                  </a:lnTo>
                  <a:cubicBezTo>
                    <a:pt x="490220" y="111760"/>
                    <a:pt x="580390" y="201930"/>
                    <a:pt x="692150" y="201930"/>
                  </a:cubicBezTo>
                  <a:cubicBezTo>
                    <a:pt x="803910" y="201930"/>
                    <a:pt x="895350" y="111760"/>
                    <a:pt x="895350" y="0"/>
                  </a:cubicBezTo>
                  <a:lnTo>
                    <a:pt x="1183640" y="0"/>
                  </a:lnTo>
                  <a:cubicBezTo>
                    <a:pt x="1183640" y="111760"/>
                    <a:pt x="1273810" y="201930"/>
                    <a:pt x="1385570" y="201930"/>
                  </a:cubicBezTo>
                  <a:cubicBezTo>
                    <a:pt x="1497330" y="201930"/>
                    <a:pt x="1587500" y="111760"/>
                    <a:pt x="1587500" y="0"/>
                  </a:cubicBezTo>
                  <a:lnTo>
                    <a:pt x="1875790" y="0"/>
                  </a:lnTo>
                  <a:cubicBezTo>
                    <a:pt x="1875790" y="111760"/>
                    <a:pt x="1965960" y="201930"/>
                    <a:pt x="2077720" y="201930"/>
                  </a:cubicBezTo>
                  <a:cubicBezTo>
                    <a:pt x="2189480" y="201930"/>
                    <a:pt x="2279650" y="111760"/>
                    <a:pt x="2279650" y="0"/>
                  </a:cubicBezTo>
                  <a:lnTo>
                    <a:pt x="2567940" y="0"/>
                  </a:lnTo>
                  <a:cubicBezTo>
                    <a:pt x="2567940" y="111760"/>
                    <a:pt x="2658110" y="201930"/>
                    <a:pt x="2769870" y="201930"/>
                  </a:cubicBezTo>
                  <a:cubicBezTo>
                    <a:pt x="2881630" y="201930"/>
                    <a:pt x="2973070" y="111760"/>
                    <a:pt x="2973070" y="0"/>
                  </a:cubicBezTo>
                  <a:lnTo>
                    <a:pt x="3261360" y="0"/>
                  </a:lnTo>
                  <a:cubicBezTo>
                    <a:pt x="3261360" y="111760"/>
                    <a:pt x="3351530" y="201930"/>
                    <a:pt x="3463290" y="201930"/>
                  </a:cubicBezTo>
                  <a:cubicBezTo>
                    <a:pt x="3575050" y="201930"/>
                    <a:pt x="3665220" y="111760"/>
                    <a:pt x="3665220" y="0"/>
                  </a:cubicBezTo>
                  <a:lnTo>
                    <a:pt x="3953510" y="0"/>
                  </a:lnTo>
                  <a:cubicBezTo>
                    <a:pt x="3953510" y="111760"/>
                    <a:pt x="4043680" y="201930"/>
                    <a:pt x="4155440" y="201930"/>
                  </a:cubicBezTo>
                  <a:cubicBezTo>
                    <a:pt x="4267200" y="201930"/>
                    <a:pt x="4357370" y="111760"/>
                    <a:pt x="4357370" y="0"/>
                  </a:cubicBezTo>
                  <a:lnTo>
                    <a:pt x="4645660" y="0"/>
                  </a:lnTo>
                  <a:cubicBezTo>
                    <a:pt x="4645660" y="111760"/>
                    <a:pt x="4735830" y="201930"/>
                    <a:pt x="4847590" y="201930"/>
                  </a:cubicBezTo>
                  <a:cubicBezTo>
                    <a:pt x="4959350" y="201930"/>
                    <a:pt x="5049520" y="111760"/>
                    <a:pt x="5049520" y="0"/>
                  </a:cubicBezTo>
                  <a:lnTo>
                    <a:pt x="5337810" y="0"/>
                  </a:lnTo>
                  <a:cubicBezTo>
                    <a:pt x="5337810" y="111760"/>
                    <a:pt x="5427980" y="201930"/>
                    <a:pt x="5539740" y="201930"/>
                  </a:cubicBezTo>
                  <a:cubicBezTo>
                    <a:pt x="5651500" y="201930"/>
                    <a:pt x="5741670" y="111760"/>
                    <a:pt x="5741670" y="0"/>
                  </a:cubicBezTo>
                  <a:lnTo>
                    <a:pt x="6032500" y="0"/>
                  </a:lnTo>
                  <a:cubicBezTo>
                    <a:pt x="6032500" y="111760"/>
                    <a:pt x="6122670" y="201930"/>
                    <a:pt x="6234430" y="201930"/>
                  </a:cubicBezTo>
                  <a:cubicBezTo>
                    <a:pt x="6346190" y="201930"/>
                    <a:pt x="6436360" y="111760"/>
                    <a:pt x="6436360" y="0"/>
                  </a:cubicBezTo>
                  <a:lnTo>
                    <a:pt x="6724650" y="0"/>
                  </a:lnTo>
                  <a:cubicBezTo>
                    <a:pt x="6724650" y="111760"/>
                    <a:pt x="6814820" y="201930"/>
                    <a:pt x="6926580" y="201930"/>
                  </a:cubicBezTo>
                  <a:cubicBezTo>
                    <a:pt x="7038341" y="201930"/>
                    <a:pt x="7128510" y="111760"/>
                    <a:pt x="7128510" y="0"/>
                  </a:cubicBezTo>
                  <a:lnTo>
                    <a:pt x="7416800" y="0"/>
                  </a:lnTo>
                  <a:cubicBezTo>
                    <a:pt x="7416800" y="111760"/>
                    <a:pt x="7506970" y="201930"/>
                    <a:pt x="7618730" y="201930"/>
                  </a:cubicBezTo>
                  <a:lnTo>
                    <a:pt x="7618730" y="490220"/>
                  </a:lnTo>
                  <a:cubicBezTo>
                    <a:pt x="7506970" y="490220"/>
                    <a:pt x="7416800" y="580390"/>
                    <a:pt x="7416800" y="692150"/>
                  </a:cubicBezTo>
                  <a:cubicBezTo>
                    <a:pt x="7416800" y="803910"/>
                    <a:pt x="7506970" y="894080"/>
                    <a:pt x="7618730" y="894080"/>
                  </a:cubicBezTo>
                  <a:lnTo>
                    <a:pt x="7618730" y="1182370"/>
                  </a:lnTo>
                  <a:cubicBezTo>
                    <a:pt x="7506970" y="1182370"/>
                    <a:pt x="7416800" y="1272540"/>
                    <a:pt x="7416800" y="1384300"/>
                  </a:cubicBezTo>
                  <a:cubicBezTo>
                    <a:pt x="7416800" y="1496060"/>
                    <a:pt x="7508240" y="1587500"/>
                    <a:pt x="7620000" y="1587500"/>
                  </a:cubicBezTo>
                  <a:lnTo>
                    <a:pt x="7620000" y="1875790"/>
                  </a:lnTo>
                  <a:cubicBezTo>
                    <a:pt x="7508240" y="1875790"/>
                    <a:pt x="7418070" y="1965960"/>
                    <a:pt x="7418070" y="2077720"/>
                  </a:cubicBezTo>
                  <a:cubicBezTo>
                    <a:pt x="7418070" y="2189480"/>
                    <a:pt x="7508239" y="2279650"/>
                    <a:pt x="7620000" y="2279650"/>
                  </a:cubicBezTo>
                  <a:lnTo>
                    <a:pt x="7620000" y="2567940"/>
                  </a:lnTo>
                  <a:cubicBezTo>
                    <a:pt x="7508240" y="2567940"/>
                    <a:pt x="7418070" y="2658110"/>
                    <a:pt x="7418070" y="2769870"/>
                  </a:cubicBezTo>
                  <a:cubicBezTo>
                    <a:pt x="7418070" y="2881630"/>
                    <a:pt x="7508240" y="2971800"/>
                    <a:pt x="7620000" y="2971800"/>
                  </a:cubicBezTo>
                  <a:lnTo>
                    <a:pt x="7620000" y="3260090"/>
                  </a:lnTo>
                  <a:cubicBezTo>
                    <a:pt x="7508240" y="3260090"/>
                    <a:pt x="7418070" y="3350260"/>
                    <a:pt x="7418070" y="3462020"/>
                  </a:cubicBezTo>
                  <a:lnTo>
                    <a:pt x="7129780" y="3462020"/>
                  </a:lnTo>
                  <a:cubicBezTo>
                    <a:pt x="7129780" y="3350260"/>
                    <a:pt x="7039610" y="3260090"/>
                    <a:pt x="6927849" y="3260090"/>
                  </a:cubicBezTo>
                  <a:cubicBezTo>
                    <a:pt x="6816089" y="3260090"/>
                    <a:pt x="6725919" y="3350260"/>
                    <a:pt x="6725919" y="3462020"/>
                  </a:cubicBezTo>
                  <a:lnTo>
                    <a:pt x="6437629" y="3462020"/>
                  </a:lnTo>
                  <a:cubicBezTo>
                    <a:pt x="6437629" y="3350260"/>
                    <a:pt x="6347459" y="3260090"/>
                    <a:pt x="6235699" y="3260090"/>
                  </a:cubicBezTo>
                  <a:cubicBezTo>
                    <a:pt x="6123939" y="3260090"/>
                    <a:pt x="6033769" y="3350260"/>
                    <a:pt x="6033769" y="3462020"/>
                  </a:cubicBezTo>
                  <a:lnTo>
                    <a:pt x="5745479" y="3462020"/>
                  </a:lnTo>
                  <a:cubicBezTo>
                    <a:pt x="5745479" y="3350260"/>
                    <a:pt x="5655309" y="3260090"/>
                    <a:pt x="5543549" y="3260090"/>
                  </a:cubicBezTo>
                  <a:cubicBezTo>
                    <a:pt x="5431789" y="3260090"/>
                    <a:pt x="5341619" y="3350260"/>
                    <a:pt x="5341619" y="3462020"/>
                  </a:cubicBezTo>
                  <a:lnTo>
                    <a:pt x="5053329" y="3462020"/>
                  </a:lnTo>
                  <a:cubicBezTo>
                    <a:pt x="5053329" y="3350260"/>
                    <a:pt x="4963159" y="3260090"/>
                    <a:pt x="4851399" y="3260090"/>
                  </a:cubicBezTo>
                  <a:cubicBezTo>
                    <a:pt x="4739639" y="3260090"/>
                    <a:pt x="4649469" y="3350260"/>
                    <a:pt x="4649469" y="3462020"/>
                  </a:cubicBezTo>
                  <a:lnTo>
                    <a:pt x="4361179" y="3462020"/>
                  </a:lnTo>
                  <a:cubicBezTo>
                    <a:pt x="4361179" y="3350260"/>
                    <a:pt x="4271009" y="3260090"/>
                    <a:pt x="4159249" y="3260090"/>
                  </a:cubicBezTo>
                  <a:cubicBezTo>
                    <a:pt x="4047489" y="3260090"/>
                    <a:pt x="3957319" y="3350260"/>
                    <a:pt x="3957319" y="3462020"/>
                  </a:cubicBezTo>
                  <a:lnTo>
                    <a:pt x="3669029" y="3462020"/>
                  </a:lnTo>
                  <a:cubicBezTo>
                    <a:pt x="3669029" y="3350260"/>
                    <a:pt x="3578859" y="3260090"/>
                    <a:pt x="3467099" y="3260090"/>
                  </a:cubicBezTo>
                  <a:cubicBezTo>
                    <a:pt x="3355339" y="3260090"/>
                    <a:pt x="3265169" y="3350260"/>
                    <a:pt x="3265169" y="3462020"/>
                  </a:cubicBezTo>
                  <a:lnTo>
                    <a:pt x="2976879" y="3462020"/>
                  </a:lnTo>
                  <a:cubicBezTo>
                    <a:pt x="2976879" y="3350260"/>
                    <a:pt x="2886709" y="3260090"/>
                    <a:pt x="2774949" y="3260090"/>
                  </a:cubicBezTo>
                  <a:cubicBezTo>
                    <a:pt x="2663189" y="3260090"/>
                    <a:pt x="2573019" y="3350260"/>
                    <a:pt x="2573019" y="3462020"/>
                  </a:cubicBezTo>
                  <a:lnTo>
                    <a:pt x="2284729" y="3462020"/>
                  </a:lnTo>
                  <a:cubicBezTo>
                    <a:pt x="2284729" y="3350260"/>
                    <a:pt x="2194559" y="3260090"/>
                    <a:pt x="2082799" y="3260090"/>
                  </a:cubicBezTo>
                  <a:cubicBezTo>
                    <a:pt x="1971039" y="3260090"/>
                    <a:pt x="1880869" y="3350260"/>
                    <a:pt x="1880869" y="3462020"/>
                  </a:cubicBezTo>
                  <a:lnTo>
                    <a:pt x="1587500" y="3462020"/>
                  </a:lnTo>
                  <a:cubicBezTo>
                    <a:pt x="1587500" y="3350260"/>
                    <a:pt x="1497330" y="3260090"/>
                    <a:pt x="1385570" y="3260090"/>
                  </a:cubicBezTo>
                  <a:cubicBezTo>
                    <a:pt x="1273810" y="3260090"/>
                    <a:pt x="1183640" y="3350260"/>
                    <a:pt x="1183640" y="3462020"/>
                  </a:cubicBezTo>
                  <a:lnTo>
                    <a:pt x="895350" y="3462020"/>
                  </a:lnTo>
                  <a:cubicBezTo>
                    <a:pt x="895350" y="3350260"/>
                    <a:pt x="805180" y="3260090"/>
                    <a:pt x="693420" y="3260090"/>
                  </a:cubicBezTo>
                  <a:cubicBezTo>
                    <a:pt x="581660" y="3260090"/>
                    <a:pt x="491490" y="3350260"/>
                    <a:pt x="491490" y="3462020"/>
                  </a:cubicBezTo>
                  <a:lnTo>
                    <a:pt x="201930" y="3462020"/>
                  </a:lnTo>
                  <a:cubicBezTo>
                    <a:pt x="201930" y="3350260"/>
                    <a:pt x="111760" y="3260090"/>
                    <a:pt x="0" y="3260090"/>
                  </a:cubicBezTo>
                  <a:lnTo>
                    <a:pt x="0" y="2971800"/>
                  </a:lnTo>
                  <a:cubicBezTo>
                    <a:pt x="111760" y="2971800"/>
                    <a:pt x="201930" y="2881630"/>
                    <a:pt x="201930" y="2769870"/>
                  </a:cubicBezTo>
                  <a:cubicBezTo>
                    <a:pt x="201930" y="2658110"/>
                    <a:pt x="111760" y="2567940"/>
                    <a:pt x="0" y="2567940"/>
                  </a:cubicBezTo>
                  <a:lnTo>
                    <a:pt x="0" y="2279650"/>
                  </a:lnTo>
                  <a:cubicBezTo>
                    <a:pt x="111760" y="2279650"/>
                    <a:pt x="201930" y="2189480"/>
                    <a:pt x="201930" y="2077720"/>
                  </a:cubicBezTo>
                  <a:cubicBezTo>
                    <a:pt x="201930" y="1965960"/>
                    <a:pt x="111760" y="1875790"/>
                    <a:pt x="0" y="1875790"/>
                  </a:cubicBezTo>
                  <a:lnTo>
                    <a:pt x="0" y="1587500"/>
                  </a:lnTo>
                  <a:cubicBezTo>
                    <a:pt x="111760" y="1587500"/>
                    <a:pt x="201930" y="1497330"/>
                    <a:pt x="201930" y="1385570"/>
                  </a:cubicBezTo>
                  <a:cubicBezTo>
                    <a:pt x="201930" y="1273810"/>
                    <a:pt x="111760" y="1183640"/>
                    <a:pt x="0" y="1183640"/>
                  </a:cubicBezTo>
                  <a:lnTo>
                    <a:pt x="0" y="895350"/>
                  </a:lnTo>
                  <a:cubicBezTo>
                    <a:pt x="111760" y="895350"/>
                    <a:pt x="201930" y="805180"/>
                    <a:pt x="201930" y="693420"/>
                  </a:cubicBezTo>
                  <a:cubicBezTo>
                    <a:pt x="201930" y="581660"/>
                    <a:pt x="111760" y="490220"/>
                    <a:pt x="0" y="490220"/>
                  </a:cubicBezTo>
                  <a:lnTo>
                    <a:pt x="0" y="201930"/>
                  </a:lnTo>
                  <a:cubicBezTo>
                    <a:pt x="111760" y="201930"/>
                    <a:pt x="201930" y="111760"/>
                    <a:pt x="201930" y="0"/>
                  </a:cubicBezTo>
                  <a:close/>
                </a:path>
              </a:pathLst>
            </a:custGeom>
            <a:solidFill>
              <a:srgbClr val="6B7B5E"/>
            </a:solidFill>
          </p:spPr>
          <p:txBody>
            <a:bodyPr/>
            <a:lstStyle/>
            <a:p>
              <a:endParaRPr lang="en-GB"/>
            </a:p>
          </p:txBody>
        </p:sp>
        <p:sp>
          <p:nvSpPr>
            <p:cNvPr id="29" name="Freeform 29"/>
            <p:cNvSpPr/>
            <p:nvPr/>
          </p:nvSpPr>
          <p:spPr>
            <a:xfrm>
              <a:off x="370840" y="370840"/>
              <a:ext cx="6878320" cy="2721610"/>
            </a:xfrm>
            <a:custGeom>
              <a:avLst/>
              <a:gdLst/>
              <a:ahLst/>
              <a:cxnLst/>
              <a:rect l="l" t="t" r="r" b="b"/>
              <a:pathLst>
                <a:path w="6878320" h="2721610">
                  <a:moveTo>
                    <a:pt x="0" y="0"/>
                  </a:moveTo>
                  <a:lnTo>
                    <a:pt x="0" y="2721610"/>
                  </a:lnTo>
                  <a:lnTo>
                    <a:pt x="6878320" y="2721610"/>
                  </a:lnTo>
                  <a:lnTo>
                    <a:pt x="6878320" y="0"/>
                  </a:lnTo>
                  <a:lnTo>
                    <a:pt x="0" y="0"/>
                  </a:lnTo>
                  <a:close/>
                  <a:moveTo>
                    <a:pt x="113030" y="2608580"/>
                  </a:moveTo>
                  <a:lnTo>
                    <a:pt x="113030" y="113030"/>
                  </a:lnTo>
                  <a:lnTo>
                    <a:pt x="6765290" y="113030"/>
                  </a:lnTo>
                  <a:lnTo>
                    <a:pt x="6765290" y="2608580"/>
                  </a:lnTo>
                  <a:lnTo>
                    <a:pt x="113030" y="2608580"/>
                  </a:lnTo>
                  <a:close/>
                </a:path>
              </a:pathLst>
            </a:custGeom>
            <a:solidFill>
              <a:srgbClr val="DCE198"/>
            </a:solidFill>
          </p:spPr>
          <p:txBody>
            <a:bodyPr/>
            <a:lstStyle/>
            <a:p>
              <a:endParaRPr lang="en-GB"/>
            </a:p>
          </p:txBody>
        </p:sp>
      </p:grpSp>
      <p:sp>
        <p:nvSpPr>
          <p:cNvPr id="30" name="Freeform 30"/>
          <p:cNvSpPr/>
          <p:nvPr/>
        </p:nvSpPr>
        <p:spPr>
          <a:xfrm>
            <a:off x="14583434" y="613295"/>
            <a:ext cx="3869979" cy="1843052"/>
          </a:xfrm>
          <a:custGeom>
            <a:avLst/>
            <a:gdLst/>
            <a:ahLst/>
            <a:cxnLst/>
            <a:rect l="l" t="t" r="r" b="b"/>
            <a:pathLst>
              <a:path w="3869979" h="1843052">
                <a:moveTo>
                  <a:pt x="0" y="0"/>
                </a:moveTo>
                <a:lnTo>
                  <a:pt x="3869979" y="0"/>
                </a:lnTo>
                <a:lnTo>
                  <a:pt x="3869979" y="1843052"/>
                </a:lnTo>
                <a:lnTo>
                  <a:pt x="0" y="1843052"/>
                </a:lnTo>
                <a:lnTo>
                  <a:pt x="0" y="0"/>
                </a:lnTo>
                <a:close/>
              </a:path>
            </a:pathLst>
          </a:custGeom>
          <a:blipFill>
            <a:blip r:embed="rId9"/>
            <a:stretch>
              <a:fillRect l="-254420" t="-458150"/>
            </a:stretch>
          </a:blipFill>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222" b="-5222"/>
            </a:stretch>
          </a:blipFill>
        </p:spPr>
        <p:txBody>
          <a:bodyPr/>
          <a:lstStyle/>
          <a:p>
            <a:endParaRPr lang="en-GB"/>
          </a:p>
        </p:txBody>
      </p:sp>
      <p:sp>
        <p:nvSpPr>
          <p:cNvPr id="3" name="Freeform 3"/>
          <p:cNvSpPr/>
          <p:nvPr/>
        </p:nvSpPr>
        <p:spPr>
          <a:xfrm>
            <a:off x="14591311" y="283204"/>
            <a:ext cx="3696689" cy="1795791"/>
          </a:xfrm>
          <a:custGeom>
            <a:avLst/>
            <a:gdLst/>
            <a:ahLst/>
            <a:cxnLst/>
            <a:rect l="l" t="t" r="r" b="b"/>
            <a:pathLst>
              <a:path w="3696689" h="1795791">
                <a:moveTo>
                  <a:pt x="0" y="0"/>
                </a:moveTo>
                <a:lnTo>
                  <a:pt x="3696689" y="0"/>
                </a:lnTo>
                <a:lnTo>
                  <a:pt x="3696689" y="1795792"/>
                </a:lnTo>
                <a:lnTo>
                  <a:pt x="0" y="1795792"/>
                </a:lnTo>
                <a:lnTo>
                  <a:pt x="0" y="0"/>
                </a:lnTo>
                <a:close/>
              </a:path>
            </a:pathLst>
          </a:custGeom>
          <a:blipFill>
            <a:blip r:embed="rId3"/>
            <a:stretch>
              <a:fillRect l="-271034" t="-472839"/>
            </a:stretch>
          </a:blipFill>
        </p:spPr>
        <p:txBody>
          <a:bodyPr/>
          <a:lstStyle/>
          <a:p>
            <a:endParaRPr lang="en-GB"/>
          </a:p>
        </p:txBody>
      </p:sp>
      <p:grpSp>
        <p:nvGrpSpPr>
          <p:cNvPr id="4" name="Group 4"/>
          <p:cNvGrpSpPr/>
          <p:nvPr/>
        </p:nvGrpSpPr>
        <p:grpSpPr>
          <a:xfrm>
            <a:off x="11403623" y="3289452"/>
            <a:ext cx="412670" cy="412670"/>
            <a:chOff x="0" y="0"/>
            <a:chExt cx="550226" cy="550226"/>
          </a:xfrm>
        </p:grpSpPr>
        <p:grpSp>
          <p:nvGrpSpPr>
            <p:cNvPr id="5" name="Group 5"/>
            <p:cNvGrpSpPr/>
            <p:nvPr/>
          </p:nvGrpSpPr>
          <p:grpSpPr>
            <a:xfrm rot="-10800000">
              <a:off x="0" y="0"/>
              <a:ext cx="550226" cy="550226"/>
              <a:chOff x="0" y="0"/>
              <a:chExt cx="6350000" cy="6350000"/>
            </a:xfrm>
          </p:grpSpPr>
          <p:sp>
            <p:nvSpPr>
              <p:cNvPr id="6" name="Freeform 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B7B5E"/>
              </a:solidFill>
            </p:spPr>
            <p:txBody>
              <a:bodyPr/>
              <a:lstStyle/>
              <a:p>
                <a:endParaRPr lang="en-GB"/>
              </a:p>
            </p:txBody>
          </p:sp>
        </p:grpSp>
        <p:grpSp>
          <p:nvGrpSpPr>
            <p:cNvPr id="7" name="Group 7"/>
            <p:cNvGrpSpPr/>
            <p:nvPr/>
          </p:nvGrpSpPr>
          <p:grpSpPr>
            <a:xfrm rot="-10800000">
              <a:off x="201961" y="201961"/>
              <a:ext cx="146304" cy="146304"/>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5DEBF"/>
              </a:solidFill>
            </p:spPr>
            <p:txBody>
              <a:bodyPr/>
              <a:lstStyle/>
              <a:p>
                <a:endParaRPr lang="en-GB"/>
              </a:p>
            </p:txBody>
          </p:sp>
        </p:grpSp>
      </p:grpSp>
      <p:grpSp>
        <p:nvGrpSpPr>
          <p:cNvPr id="9" name="Group 9"/>
          <p:cNvGrpSpPr/>
          <p:nvPr/>
        </p:nvGrpSpPr>
        <p:grpSpPr>
          <a:xfrm>
            <a:off x="11403623" y="4396127"/>
            <a:ext cx="412670" cy="412670"/>
            <a:chOff x="0" y="0"/>
            <a:chExt cx="550226" cy="550226"/>
          </a:xfrm>
        </p:grpSpPr>
        <p:grpSp>
          <p:nvGrpSpPr>
            <p:cNvPr id="10" name="Group 10"/>
            <p:cNvGrpSpPr/>
            <p:nvPr/>
          </p:nvGrpSpPr>
          <p:grpSpPr>
            <a:xfrm rot="-10800000">
              <a:off x="0" y="0"/>
              <a:ext cx="550226" cy="550226"/>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B7B5E"/>
              </a:solidFill>
            </p:spPr>
            <p:txBody>
              <a:bodyPr/>
              <a:lstStyle/>
              <a:p>
                <a:endParaRPr lang="en-GB"/>
              </a:p>
            </p:txBody>
          </p:sp>
        </p:grpSp>
        <p:grpSp>
          <p:nvGrpSpPr>
            <p:cNvPr id="12" name="Group 12"/>
            <p:cNvGrpSpPr/>
            <p:nvPr/>
          </p:nvGrpSpPr>
          <p:grpSpPr>
            <a:xfrm rot="-10800000">
              <a:off x="201961" y="201961"/>
              <a:ext cx="146304" cy="146304"/>
              <a:chOff x="0" y="0"/>
              <a:chExt cx="6350000" cy="6350000"/>
            </a:xfrm>
          </p:grpSpPr>
          <p:sp>
            <p:nvSpPr>
              <p:cNvPr id="13" name="Freeform 1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5DEBF"/>
              </a:solidFill>
            </p:spPr>
            <p:txBody>
              <a:bodyPr/>
              <a:lstStyle/>
              <a:p>
                <a:endParaRPr lang="en-GB"/>
              </a:p>
            </p:txBody>
          </p:sp>
        </p:grpSp>
      </p:grpSp>
      <p:grpSp>
        <p:nvGrpSpPr>
          <p:cNvPr id="14" name="Group 14"/>
          <p:cNvGrpSpPr/>
          <p:nvPr/>
        </p:nvGrpSpPr>
        <p:grpSpPr>
          <a:xfrm>
            <a:off x="11403623" y="5496258"/>
            <a:ext cx="412670" cy="412670"/>
            <a:chOff x="0" y="0"/>
            <a:chExt cx="550226" cy="550226"/>
          </a:xfrm>
        </p:grpSpPr>
        <p:grpSp>
          <p:nvGrpSpPr>
            <p:cNvPr id="15" name="Group 15"/>
            <p:cNvGrpSpPr/>
            <p:nvPr/>
          </p:nvGrpSpPr>
          <p:grpSpPr>
            <a:xfrm rot="-10800000">
              <a:off x="0" y="0"/>
              <a:ext cx="550226" cy="550226"/>
              <a:chOff x="0" y="0"/>
              <a:chExt cx="6350000" cy="6350000"/>
            </a:xfrm>
          </p:grpSpPr>
          <p:sp>
            <p:nvSpPr>
              <p:cNvPr id="16" name="Freeform 1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B7B5E"/>
              </a:solidFill>
            </p:spPr>
            <p:txBody>
              <a:bodyPr/>
              <a:lstStyle/>
              <a:p>
                <a:endParaRPr lang="en-GB"/>
              </a:p>
            </p:txBody>
          </p:sp>
        </p:grpSp>
        <p:grpSp>
          <p:nvGrpSpPr>
            <p:cNvPr id="17" name="Group 17"/>
            <p:cNvGrpSpPr/>
            <p:nvPr/>
          </p:nvGrpSpPr>
          <p:grpSpPr>
            <a:xfrm rot="-10800000">
              <a:off x="201961" y="201961"/>
              <a:ext cx="146304" cy="146304"/>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5DEBF"/>
              </a:solidFill>
            </p:spPr>
            <p:txBody>
              <a:bodyPr/>
              <a:lstStyle/>
              <a:p>
                <a:endParaRPr lang="en-GB"/>
              </a:p>
            </p:txBody>
          </p:sp>
        </p:grpSp>
      </p:grpSp>
      <p:grpSp>
        <p:nvGrpSpPr>
          <p:cNvPr id="19" name="Group 19"/>
          <p:cNvGrpSpPr/>
          <p:nvPr/>
        </p:nvGrpSpPr>
        <p:grpSpPr>
          <a:xfrm>
            <a:off x="11403623" y="6594728"/>
            <a:ext cx="412670" cy="412670"/>
            <a:chOff x="0" y="0"/>
            <a:chExt cx="550226" cy="550226"/>
          </a:xfrm>
        </p:grpSpPr>
        <p:grpSp>
          <p:nvGrpSpPr>
            <p:cNvPr id="20" name="Group 20"/>
            <p:cNvGrpSpPr/>
            <p:nvPr/>
          </p:nvGrpSpPr>
          <p:grpSpPr>
            <a:xfrm rot="-10800000">
              <a:off x="0" y="0"/>
              <a:ext cx="550226" cy="550226"/>
              <a:chOff x="0" y="0"/>
              <a:chExt cx="6350000" cy="6350000"/>
            </a:xfrm>
          </p:grpSpPr>
          <p:sp>
            <p:nvSpPr>
              <p:cNvPr id="21" name="Freeform 2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6B7B5E"/>
              </a:solidFill>
            </p:spPr>
            <p:txBody>
              <a:bodyPr/>
              <a:lstStyle/>
              <a:p>
                <a:endParaRPr lang="en-GB"/>
              </a:p>
            </p:txBody>
          </p:sp>
        </p:grpSp>
        <p:grpSp>
          <p:nvGrpSpPr>
            <p:cNvPr id="22" name="Group 22"/>
            <p:cNvGrpSpPr/>
            <p:nvPr/>
          </p:nvGrpSpPr>
          <p:grpSpPr>
            <a:xfrm rot="-10800000">
              <a:off x="201961" y="201961"/>
              <a:ext cx="146304" cy="146304"/>
              <a:chOff x="0" y="0"/>
              <a:chExt cx="6350000" cy="6350000"/>
            </a:xfrm>
          </p:grpSpPr>
          <p:sp>
            <p:nvSpPr>
              <p:cNvPr id="23" name="Freeform 2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5DEBF"/>
              </a:solidFill>
            </p:spPr>
            <p:txBody>
              <a:bodyPr/>
              <a:lstStyle/>
              <a:p>
                <a:endParaRPr lang="en-GB"/>
              </a:p>
            </p:txBody>
          </p:sp>
        </p:grpSp>
      </p:grpSp>
      <p:sp>
        <p:nvSpPr>
          <p:cNvPr id="24" name="Freeform 24"/>
          <p:cNvSpPr/>
          <p:nvPr/>
        </p:nvSpPr>
        <p:spPr>
          <a:xfrm>
            <a:off x="0" y="0"/>
            <a:ext cx="4524375" cy="5095875"/>
          </a:xfrm>
          <a:custGeom>
            <a:avLst/>
            <a:gdLst/>
            <a:ahLst/>
            <a:cxnLst/>
            <a:rect l="l" t="t" r="r" b="b"/>
            <a:pathLst>
              <a:path w="4524375" h="5095875">
                <a:moveTo>
                  <a:pt x="0" y="0"/>
                </a:moveTo>
                <a:lnTo>
                  <a:pt x="4524375" y="0"/>
                </a:lnTo>
                <a:lnTo>
                  <a:pt x="4524375" y="5095875"/>
                </a:lnTo>
                <a:lnTo>
                  <a:pt x="0" y="5095875"/>
                </a:lnTo>
                <a:lnTo>
                  <a:pt x="0" y="0"/>
                </a:lnTo>
                <a:close/>
              </a:path>
            </a:pathLst>
          </a:custGeom>
          <a:blipFill>
            <a:blip r:embed="rId4"/>
            <a:stretch>
              <a:fillRect l="-27945" r="-27945"/>
            </a:stretch>
          </a:blipFill>
        </p:spPr>
        <p:txBody>
          <a:bodyPr/>
          <a:lstStyle/>
          <a:p>
            <a:endParaRPr lang="en-GB"/>
          </a:p>
        </p:txBody>
      </p:sp>
      <p:sp>
        <p:nvSpPr>
          <p:cNvPr id="25" name="Freeform 25"/>
          <p:cNvSpPr/>
          <p:nvPr/>
        </p:nvSpPr>
        <p:spPr>
          <a:xfrm>
            <a:off x="4619625" y="0"/>
            <a:ext cx="4524375" cy="5095875"/>
          </a:xfrm>
          <a:custGeom>
            <a:avLst/>
            <a:gdLst/>
            <a:ahLst/>
            <a:cxnLst/>
            <a:rect l="l" t="t" r="r" b="b"/>
            <a:pathLst>
              <a:path w="4524375" h="5095875">
                <a:moveTo>
                  <a:pt x="0" y="0"/>
                </a:moveTo>
                <a:lnTo>
                  <a:pt x="4524375" y="0"/>
                </a:lnTo>
                <a:lnTo>
                  <a:pt x="4524375" y="5095875"/>
                </a:lnTo>
                <a:lnTo>
                  <a:pt x="0" y="5095875"/>
                </a:lnTo>
                <a:lnTo>
                  <a:pt x="0" y="0"/>
                </a:lnTo>
                <a:close/>
              </a:path>
            </a:pathLst>
          </a:custGeom>
          <a:blipFill>
            <a:blip r:embed="rId5"/>
            <a:stretch>
              <a:fillRect l="-34473" r="-34473"/>
            </a:stretch>
          </a:blipFill>
        </p:spPr>
        <p:txBody>
          <a:bodyPr/>
          <a:lstStyle/>
          <a:p>
            <a:endParaRPr lang="en-GB"/>
          </a:p>
        </p:txBody>
      </p:sp>
      <p:sp>
        <p:nvSpPr>
          <p:cNvPr id="26" name="Freeform 26"/>
          <p:cNvSpPr/>
          <p:nvPr/>
        </p:nvSpPr>
        <p:spPr>
          <a:xfrm>
            <a:off x="0" y="5191125"/>
            <a:ext cx="4524375" cy="5095875"/>
          </a:xfrm>
          <a:custGeom>
            <a:avLst/>
            <a:gdLst/>
            <a:ahLst/>
            <a:cxnLst/>
            <a:rect l="l" t="t" r="r" b="b"/>
            <a:pathLst>
              <a:path w="4524375" h="5095875">
                <a:moveTo>
                  <a:pt x="0" y="0"/>
                </a:moveTo>
                <a:lnTo>
                  <a:pt x="4524375" y="0"/>
                </a:lnTo>
                <a:lnTo>
                  <a:pt x="4524375" y="5095875"/>
                </a:lnTo>
                <a:lnTo>
                  <a:pt x="0" y="5095875"/>
                </a:lnTo>
                <a:lnTo>
                  <a:pt x="0" y="0"/>
                </a:lnTo>
                <a:close/>
              </a:path>
            </a:pathLst>
          </a:custGeom>
          <a:blipFill>
            <a:blip r:embed="rId6"/>
            <a:stretch>
              <a:fillRect l="-34526" r="-34526"/>
            </a:stretch>
          </a:blipFill>
        </p:spPr>
        <p:txBody>
          <a:bodyPr/>
          <a:lstStyle/>
          <a:p>
            <a:endParaRPr lang="en-GB"/>
          </a:p>
        </p:txBody>
      </p:sp>
      <p:sp>
        <p:nvSpPr>
          <p:cNvPr id="27" name="Freeform 27"/>
          <p:cNvSpPr/>
          <p:nvPr/>
        </p:nvSpPr>
        <p:spPr>
          <a:xfrm>
            <a:off x="4619625" y="5191125"/>
            <a:ext cx="4524375" cy="5095875"/>
          </a:xfrm>
          <a:custGeom>
            <a:avLst/>
            <a:gdLst/>
            <a:ahLst/>
            <a:cxnLst/>
            <a:rect l="l" t="t" r="r" b="b"/>
            <a:pathLst>
              <a:path w="4524375" h="5095875">
                <a:moveTo>
                  <a:pt x="0" y="0"/>
                </a:moveTo>
                <a:lnTo>
                  <a:pt x="4524375" y="0"/>
                </a:lnTo>
                <a:lnTo>
                  <a:pt x="4524375" y="5095875"/>
                </a:lnTo>
                <a:lnTo>
                  <a:pt x="0" y="5095875"/>
                </a:lnTo>
                <a:lnTo>
                  <a:pt x="0" y="0"/>
                </a:lnTo>
                <a:close/>
              </a:path>
            </a:pathLst>
          </a:custGeom>
          <a:blipFill>
            <a:blip r:embed="rId7"/>
            <a:stretch>
              <a:fillRect l="-34526" r="-34526"/>
            </a:stretch>
          </a:blipFill>
        </p:spPr>
        <p:txBody>
          <a:bodyPr/>
          <a:lstStyle/>
          <a:p>
            <a:endParaRPr lang="en-GB"/>
          </a:p>
        </p:txBody>
      </p:sp>
      <p:sp>
        <p:nvSpPr>
          <p:cNvPr id="28" name="TextBox 28"/>
          <p:cNvSpPr txBox="1"/>
          <p:nvPr/>
        </p:nvSpPr>
        <p:spPr>
          <a:xfrm>
            <a:off x="12668855" y="3179556"/>
            <a:ext cx="3596177" cy="495301"/>
          </a:xfrm>
          <a:prstGeom prst="rect">
            <a:avLst/>
          </a:prstGeom>
        </p:spPr>
        <p:txBody>
          <a:bodyPr lIns="0" tIns="0" rIns="0" bIns="0" rtlCol="0" anchor="t">
            <a:spAutoFit/>
          </a:bodyPr>
          <a:lstStyle/>
          <a:p>
            <a:pPr marL="0" lvl="0" indent="0" algn="ctr">
              <a:lnSpc>
                <a:spcPts val="4199"/>
              </a:lnSpc>
            </a:pPr>
            <a:r>
              <a:rPr lang="en-US" sz="2999" b="1">
                <a:solidFill>
                  <a:srgbClr val="201715"/>
                </a:solidFill>
                <a:latin typeface="Canva Sans Bold"/>
                <a:ea typeface="Canva Sans Bold"/>
                <a:cs typeface="Canva Sans Bold"/>
                <a:sym typeface="Canva Sans Bold"/>
              </a:rPr>
              <a:t>Professional's</a:t>
            </a:r>
          </a:p>
        </p:txBody>
      </p:sp>
      <p:sp>
        <p:nvSpPr>
          <p:cNvPr id="29" name="TextBox 29"/>
          <p:cNvSpPr txBox="1"/>
          <p:nvPr/>
        </p:nvSpPr>
        <p:spPr>
          <a:xfrm>
            <a:off x="12668855" y="4286232"/>
            <a:ext cx="3596177" cy="495301"/>
          </a:xfrm>
          <a:prstGeom prst="rect">
            <a:avLst/>
          </a:prstGeom>
        </p:spPr>
        <p:txBody>
          <a:bodyPr lIns="0" tIns="0" rIns="0" bIns="0" rtlCol="0" anchor="t">
            <a:spAutoFit/>
          </a:bodyPr>
          <a:lstStyle/>
          <a:p>
            <a:pPr marL="0" lvl="0" indent="0" algn="ctr">
              <a:lnSpc>
                <a:spcPts val="4199"/>
              </a:lnSpc>
            </a:pPr>
            <a:r>
              <a:rPr lang="en-US" sz="2999" b="1">
                <a:solidFill>
                  <a:srgbClr val="201715"/>
                </a:solidFill>
                <a:latin typeface="Canva Sans Bold"/>
                <a:ea typeface="Canva Sans Bold"/>
                <a:cs typeface="Canva Sans Bold"/>
                <a:sym typeface="Canva Sans Bold"/>
              </a:rPr>
              <a:t>Parents/Carers</a:t>
            </a:r>
          </a:p>
        </p:txBody>
      </p:sp>
      <p:sp>
        <p:nvSpPr>
          <p:cNvPr id="30" name="TextBox 30"/>
          <p:cNvSpPr txBox="1"/>
          <p:nvPr/>
        </p:nvSpPr>
        <p:spPr>
          <a:xfrm>
            <a:off x="12668855" y="5124425"/>
            <a:ext cx="3596177" cy="1019176"/>
          </a:xfrm>
          <a:prstGeom prst="rect">
            <a:avLst/>
          </a:prstGeom>
        </p:spPr>
        <p:txBody>
          <a:bodyPr lIns="0" tIns="0" rIns="0" bIns="0" rtlCol="0" anchor="t">
            <a:spAutoFit/>
          </a:bodyPr>
          <a:lstStyle/>
          <a:p>
            <a:pPr marL="0" lvl="0" indent="0" algn="ctr">
              <a:lnSpc>
                <a:spcPts val="4199"/>
              </a:lnSpc>
            </a:pPr>
            <a:r>
              <a:rPr lang="en-US" sz="2999" b="1">
                <a:solidFill>
                  <a:srgbClr val="201715"/>
                </a:solidFill>
                <a:latin typeface="Canva Sans Bold"/>
                <a:ea typeface="Canva Sans Bold"/>
                <a:cs typeface="Canva Sans Bold"/>
                <a:sym typeface="Canva Sans Bold"/>
              </a:rPr>
              <a:t>Local authority staff</a:t>
            </a:r>
          </a:p>
        </p:txBody>
      </p:sp>
      <p:sp>
        <p:nvSpPr>
          <p:cNvPr id="31" name="TextBox 31"/>
          <p:cNvSpPr txBox="1"/>
          <p:nvPr/>
        </p:nvSpPr>
        <p:spPr>
          <a:xfrm>
            <a:off x="12668855" y="6480738"/>
            <a:ext cx="3596177" cy="495301"/>
          </a:xfrm>
          <a:prstGeom prst="rect">
            <a:avLst/>
          </a:prstGeom>
        </p:spPr>
        <p:txBody>
          <a:bodyPr lIns="0" tIns="0" rIns="0" bIns="0" rtlCol="0" anchor="t">
            <a:spAutoFit/>
          </a:bodyPr>
          <a:lstStyle/>
          <a:p>
            <a:pPr marL="0" lvl="0" indent="0" algn="ctr">
              <a:lnSpc>
                <a:spcPts val="4199"/>
              </a:lnSpc>
            </a:pPr>
            <a:r>
              <a:rPr lang="en-US" sz="2999" b="1">
                <a:solidFill>
                  <a:srgbClr val="201715"/>
                </a:solidFill>
                <a:latin typeface="Canva Sans Bold"/>
                <a:ea typeface="Canva Sans Bold"/>
                <a:cs typeface="Canva Sans Bold"/>
                <a:sym typeface="Canva Sans Bold"/>
              </a:rPr>
              <a:t>Practitioners</a:t>
            </a:r>
          </a:p>
        </p:txBody>
      </p:sp>
      <p:grpSp>
        <p:nvGrpSpPr>
          <p:cNvPr id="32" name="Group 32"/>
          <p:cNvGrpSpPr/>
          <p:nvPr/>
        </p:nvGrpSpPr>
        <p:grpSpPr>
          <a:xfrm>
            <a:off x="0" y="436527"/>
            <a:ext cx="18288000" cy="1361269"/>
            <a:chOff x="0" y="0"/>
            <a:chExt cx="24384000" cy="1815026"/>
          </a:xfrm>
        </p:grpSpPr>
        <p:sp>
          <p:nvSpPr>
            <p:cNvPr id="33" name="Freeform 33"/>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34" name="TextBox 34"/>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Who is Dingley’s training for?</a:t>
              </a:r>
            </a:p>
          </p:txBody>
        </p:sp>
      </p:grpSp>
      <p:sp>
        <p:nvSpPr>
          <p:cNvPr id="35" name="Freeform 35"/>
          <p:cNvSpPr/>
          <p:nvPr/>
        </p:nvSpPr>
        <p:spPr>
          <a:xfrm>
            <a:off x="14591311" y="283204"/>
            <a:ext cx="3869979" cy="1843052"/>
          </a:xfrm>
          <a:custGeom>
            <a:avLst/>
            <a:gdLst/>
            <a:ahLst/>
            <a:cxnLst/>
            <a:rect l="l" t="t" r="r" b="b"/>
            <a:pathLst>
              <a:path w="3869979" h="1843052">
                <a:moveTo>
                  <a:pt x="0" y="0"/>
                </a:moveTo>
                <a:lnTo>
                  <a:pt x="3869979" y="0"/>
                </a:lnTo>
                <a:lnTo>
                  <a:pt x="3869979" y="1843053"/>
                </a:lnTo>
                <a:lnTo>
                  <a:pt x="0" y="1843053"/>
                </a:lnTo>
                <a:lnTo>
                  <a:pt x="0" y="0"/>
                </a:lnTo>
                <a:close/>
              </a:path>
            </a:pathLst>
          </a:custGeom>
          <a:blipFill>
            <a:blip r:embed="rId3"/>
            <a:stretch>
              <a:fillRect l="-254420" t="-458150"/>
            </a:stretch>
          </a:blipFill>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222" b="-5222"/>
            </a:stretch>
          </a:blipFill>
        </p:spPr>
        <p:txBody>
          <a:bodyPr/>
          <a:lstStyle/>
          <a:p>
            <a:endParaRPr lang="en-GB"/>
          </a:p>
        </p:txBody>
      </p:sp>
      <p:sp>
        <p:nvSpPr>
          <p:cNvPr id="3" name="Freeform 3"/>
          <p:cNvSpPr/>
          <p:nvPr/>
        </p:nvSpPr>
        <p:spPr>
          <a:xfrm>
            <a:off x="9025934" y="1917460"/>
            <a:ext cx="8699105" cy="7958963"/>
          </a:xfrm>
          <a:custGeom>
            <a:avLst/>
            <a:gdLst/>
            <a:ahLst/>
            <a:cxnLst/>
            <a:rect l="l" t="t" r="r" b="b"/>
            <a:pathLst>
              <a:path w="8699105" h="7958963">
                <a:moveTo>
                  <a:pt x="0" y="0"/>
                </a:moveTo>
                <a:lnTo>
                  <a:pt x="8699105" y="0"/>
                </a:lnTo>
                <a:lnTo>
                  <a:pt x="8699105" y="7958963"/>
                </a:lnTo>
                <a:lnTo>
                  <a:pt x="0" y="7958963"/>
                </a:lnTo>
                <a:lnTo>
                  <a:pt x="0" y="0"/>
                </a:lnTo>
                <a:close/>
              </a:path>
            </a:pathLst>
          </a:custGeom>
          <a:blipFill>
            <a:blip r:embed="rId3"/>
            <a:stretch>
              <a:fillRect l="-729719" t="-811" r="-759546"/>
            </a:stretch>
          </a:blipFill>
        </p:spPr>
        <p:txBody>
          <a:bodyPr/>
          <a:lstStyle/>
          <a:p>
            <a:endParaRPr lang="en-GB"/>
          </a:p>
        </p:txBody>
      </p:sp>
      <p:sp>
        <p:nvSpPr>
          <p:cNvPr id="4" name="Freeform 4"/>
          <p:cNvSpPr/>
          <p:nvPr/>
        </p:nvSpPr>
        <p:spPr>
          <a:xfrm>
            <a:off x="271999" y="522476"/>
            <a:ext cx="7705574" cy="9492525"/>
          </a:xfrm>
          <a:custGeom>
            <a:avLst/>
            <a:gdLst/>
            <a:ahLst/>
            <a:cxnLst/>
            <a:rect l="l" t="t" r="r" b="b"/>
            <a:pathLst>
              <a:path w="7705574" h="9492525">
                <a:moveTo>
                  <a:pt x="0" y="0"/>
                </a:moveTo>
                <a:lnTo>
                  <a:pt x="7705575" y="0"/>
                </a:lnTo>
                <a:lnTo>
                  <a:pt x="7705575" y="9492525"/>
                </a:lnTo>
                <a:lnTo>
                  <a:pt x="0" y="9492525"/>
                </a:lnTo>
                <a:lnTo>
                  <a:pt x="0" y="0"/>
                </a:lnTo>
                <a:close/>
              </a:path>
            </a:pathLst>
          </a:custGeom>
          <a:blipFill>
            <a:blip r:embed="rId4"/>
            <a:stretch>
              <a:fillRect l="-42392" r="-42392"/>
            </a:stretch>
          </a:blipFill>
        </p:spPr>
        <p:txBody>
          <a:bodyPr/>
          <a:lstStyle/>
          <a:p>
            <a:endParaRPr lang="en-GB"/>
          </a:p>
        </p:txBody>
      </p:sp>
      <p:sp>
        <p:nvSpPr>
          <p:cNvPr id="5" name="TextBox 5"/>
          <p:cNvSpPr txBox="1"/>
          <p:nvPr/>
        </p:nvSpPr>
        <p:spPr>
          <a:xfrm>
            <a:off x="9491673" y="2172976"/>
            <a:ext cx="7767627" cy="7419355"/>
          </a:xfrm>
          <a:prstGeom prst="rect">
            <a:avLst/>
          </a:prstGeom>
        </p:spPr>
        <p:txBody>
          <a:bodyPr lIns="0" tIns="0" rIns="0" bIns="0" rtlCol="0" anchor="t">
            <a:spAutoFit/>
          </a:bodyPr>
          <a:lstStyle/>
          <a:p>
            <a:pPr marL="0" lvl="0" indent="0" algn="ctr">
              <a:lnSpc>
                <a:spcPts val="3963"/>
              </a:lnSpc>
            </a:pPr>
            <a:r>
              <a:rPr lang="en-US" sz="3048" b="1">
                <a:solidFill>
                  <a:srgbClr val="000000"/>
                </a:solidFill>
                <a:latin typeface="Canva Sans Bold"/>
                <a:ea typeface="Canva Sans Bold"/>
                <a:cs typeface="Canva Sans Bold"/>
                <a:sym typeface="Canva Sans Bold"/>
              </a:rPr>
              <a:t>Up to 8 hours to complete the online self-guided study, </a:t>
            </a:r>
          </a:p>
          <a:p>
            <a:pPr marL="0" lvl="0" indent="0" algn="ctr">
              <a:lnSpc>
                <a:spcPts val="3963"/>
              </a:lnSpc>
            </a:pPr>
            <a:r>
              <a:rPr lang="en-US" sz="3048" b="1">
                <a:solidFill>
                  <a:srgbClr val="000000"/>
                </a:solidFill>
                <a:latin typeface="Canva Sans Bold"/>
                <a:ea typeface="Canva Sans Bold"/>
                <a:cs typeface="Canva Sans Bold"/>
                <a:sym typeface="Canva Sans Bold"/>
              </a:rPr>
              <a:t>practical activities and webinars.</a:t>
            </a:r>
          </a:p>
          <a:p>
            <a:pPr marL="0" lvl="0" indent="0" algn="ctr">
              <a:lnSpc>
                <a:spcPts val="3963"/>
              </a:lnSpc>
            </a:pPr>
            <a:endParaRPr lang="en-US" sz="3048" b="1">
              <a:solidFill>
                <a:srgbClr val="000000"/>
              </a:solidFill>
              <a:latin typeface="Canva Sans Bold"/>
              <a:ea typeface="Canva Sans Bold"/>
              <a:cs typeface="Canva Sans Bold"/>
              <a:sym typeface="Canva Sans Bold"/>
            </a:endParaRPr>
          </a:p>
          <a:p>
            <a:pPr marL="0" lvl="0" indent="0" algn="ctr">
              <a:lnSpc>
                <a:spcPts val="3963"/>
              </a:lnSpc>
            </a:pPr>
            <a:r>
              <a:rPr lang="en-US" sz="3048" b="1">
                <a:solidFill>
                  <a:srgbClr val="000000"/>
                </a:solidFill>
                <a:latin typeface="Canva Sans Bold"/>
                <a:ea typeface="Canva Sans Bold"/>
                <a:cs typeface="Canva Sans Bold"/>
                <a:sym typeface="Canva Sans Bold"/>
              </a:rPr>
              <a:t>Designed for you to study at your own pace with our distance learning scheme.</a:t>
            </a:r>
          </a:p>
          <a:p>
            <a:pPr marL="0" lvl="0" indent="0" algn="ctr">
              <a:lnSpc>
                <a:spcPts val="3963"/>
              </a:lnSpc>
            </a:pPr>
            <a:endParaRPr lang="en-US" sz="3048" b="1">
              <a:solidFill>
                <a:srgbClr val="000000"/>
              </a:solidFill>
              <a:latin typeface="Canva Sans Bold"/>
              <a:ea typeface="Canva Sans Bold"/>
              <a:cs typeface="Canva Sans Bold"/>
              <a:sym typeface="Canva Sans Bold"/>
            </a:endParaRPr>
          </a:p>
          <a:p>
            <a:pPr marL="0" lvl="0" indent="0" algn="ctr">
              <a:lnSpc>
                <a:spcPts val="3963"/>
              </a:lnSpc>
            </a:pPr>
            <a:r>
              <a:rPr lang="en-US" sz="3048" b="1">
                <a:solidFill>
                  <a:srgbClr val="000000"/>
                </a:solidFill>
                <a:latin typeface="Canva Sans Bold"/>
                <a:ea typeface="Canva Sans Bold"/>
                <a:cs typeface="Canva Sans Bold"/>
                <a:sym typeface="Canva Sans Bold"/>
              </a:rPr>
              <a:t>Contains a variety of free resources</a:t>
            </a:r>
          </a:p>
          <a:p>
            <a:pPr marL="0" lvl="0" indent="0" algn="ctr">
              <a:lnSpc>
                <a:spcPts val="3963"/>
              </a:lnSpc>
            </a:pPr>
            <a:endParaRPr lang="en-US" sz="3048" b="1">
              <a:solidFill>
                <a:srgbClr val="000000"/>
              </a:solidFill>
              <a:latin typeface="Canva Sans Bold"/>
              <a:ea typeface="Canva Sans Bold"/>
              <a:cs typeface="Canva Sans Bold"/>
              <a:sym typeface="Canva Sans Bold"/>
            </a:endParaRPr>
          </a:p>
          <a:p>
            <a:pPr marL="0" lvl="0" indent="0" algn="ctr">
              <a:lnSpc>
                <a:spcPts val="3963"/>
              </a:lnSpc>
            </a:pPr>
            <a:r>
              <a:rPr lang="en-US" sz="3048" b="1">
                <a:solidFill>
                  <a:srgbClr val="000000"/>
                </a:solidFill>
                <a:latin typeface="Canva Sans Bold"/>
                <a:ea typeface="Canva Sans Bold"/>
                <a:cs typeface="Canva Sans Bold"/>
                <a:sym typeface="Canva Sans Bold"/>
              </a:rPr>
              <a:t>Supported by the Training team for  Dingley’s Promise through the training mailbox.</a:t>
            </a:r>
          </a:p>
          <a:p>
            <a:pPr marL="0" lvl="0" indent="0" algn="ctr">
              <a:lnSpc>
                <a:spcPts val="3963"/>
              </a:lnSpc>
            </a:pPr>
            <a:endParaRPr lang="en-US" sz="3048" b="1">
              <a:solidFill>
                <a:srgbClr val="000000"/>
              </a:solidFill>
              <a:latin typeface="Canva Sans Bold"/>
              <a:ea typeface="Canva Sans Bold"/>
              <a:cs typeface="Canva Sans Bold"/>
              <a:sym typeface="Canva Sans Bold"/>
            </a:endParaRPr>
          </a:p>
          <a:p>
            <a:pPr marL="0" lvl="0" indent="0" algn="ctr">
              <a:lnSpc>
                <a:spcPts val="3963"/>
              </a:lnSpc>
            </a:pPr>
            <a:r>
              <a:rPr lang="en-US" sz="3048" b="1">
                <a:solidFill>
                  <a:srgbClr val="000000"/>
                </a:solidFill>
                <a:latin typeface="Canva Sans Bold"/>
                <a:ea typeface="Canva Sans Bold"/>
                <a:cs typeface="Canva Sans Bold"/>
                <a:sym typeface="Canva Sans Bold"/>
              </a:rPr>
              <a:t>You will receive a certificate from Dingley’s Promise.</a:t>
            </a:r>
          </a:p>
        </p:txBody>
      </p:sp>
      <p:grpSp>
        <p:nvGrpSpPr>
          <p:cNvPr id="6" name="Group 6"/>
          <p:cNvGrpSpPr/>
          <p:nvPr/>
        </p:nvGrpSpPr>
        <p:grpSpPr>
          <a:xfrm>
            <a:off x="0" y="345138"/>
            <a:ext cx="18288000" cy="1361269"/>
            <a:chOff x="0" y="0"/>
            <a:chExt cx="24384000" cy="1815026"/>
          </a:xfrm>
        </p:grpSpPr>
        <p:sp>
          <p:nvSpPr>
            <p:cNvPr id="7" name="Freeform 7"/>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8" name="TextBox 8"/>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Training modules</a:t>
              </a:r>
            </a:p>
          </p:txBody>
        </p:sp>
      </p:grpSp>
      <p:sp>
        <p:nvSpPr>
          <p:cNvPr id="9" name="Freeform 9"/>
          <p:cNvSpPr/>
          <p:nvPr/>
        </p:nvSpPr>
        <p:spPr>
          <a:xfrm>
            <a:off x="14790972" y="244698"/>
            <a:ext cx="3696689" cy="1795791"/>
          </a:xfrm>
          <a:custGeom>
            <a:avLst/>
            <a:gdLst/>
            <a:ahLst/>
            <a:cxnLst/>
            <a:rect l="l" t="t" r="r" b="b"/>
            <a:pathLst>
              <a:path w="3696689" h="1795791">
                <a:moveTo>
                  <a:pt x="0" y="0"/>
                </a:moveTo>
                <a:lnTo>
                  <a:pt x="3696689" y="0"/>
                </a:lnTo>
                <a:lnTo>
                  <a:pt x="3696689" y="1795791"/>
                </a:lnTo>
                <a:lnTo>
                  <a:pt x="0" y="1795791"/>
                </a:lnTo>
                <a:lnTo>
                  <a:pt x="0" y="0"/>
                </a:lnTo>
                <a:close/>
              </a:path>
            </a:pathLst>
          </a:custGeom>
          <a:blipFill>
            <a:blip r:embed="rId5"/>
            <a:stretch>
              <a:fillRect l="-271034" t="-472839"/>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sp>
        <p:nvSpPr>
          <p:cNvPr id="3" name="AutoShape 3"/>
          <p:cNvSpPr/>
          <p:nvPr/>
        </p:nvSpPr>
        <p:spPr>
          <a:xfrm rot="-10800000">
            <a:off x="7143288" y="5380968"/>
            <a:ext cx="13201422" cy="9525"/>
          </a:xfrm>
          <a:prstGeom prst="rect">
            <a:avLst/>
          </a:prstGeom>
          <a:solidFill>
            <a:srgbClr val="D1E0B4"/>
          </a:solidFill>
        </p:spPr>
        <p:txBody>
          <a:bodyPr/>
          <a:lstStyle/>
          <a:p>
            <a:endParaRPr lang="en-GB"/>
          </a:p>
        </p:txBody>
      </p:sp>
      <p:sp>
        <p:nvSpPr>
          <p:cNvPr id="4" name="AutoShape 4"/>
          <p:cNvSpPr/>
          <p:nvPr/>
        </p:nvSpPr>
        <p:spPr>
          <a:xfrm>
            <a:off x="5358840" y="1108553"/>
            <a:ext cx="11859377" cy="8069894"/>
          </a:xfrm>
          <a:prstGeom prst="rect">
            <a:avLst/>
          </a:prstGeom>
          <a:solidFill>
            <a:srgbClr val="FFFFFF"/>
          </a:solidFill>
        </p:spPr>
        <p:txBody>
          <a:bodyPr/>
          <a:lstStyle/>
          <a:p>
            <a:endParaRPr lang="en-GB"/>
          </a:p>
        </p:txBody>
      </p:sp>
      <p:sp>
        <p:nvSpPr>
          <p:cNvPr id="5" name="Freeform 5"/>
          <p:cNvSpPr/>
          <p:nvPr/>
        </p:nvSpPr>
        <p:spPr>
          <a:xfrm>
            <a:off x="5607369" y="1365529"/>
            <a:ext cx="11362320" cy="7555943"/>
          </a:xfrm>
          <a:custGeom>
            <a:avLst/>
            <a:gdLst/>
            <a:ahLst/>
            <a:cxnLst/>
            <a:rect l="l" t="t" r="r" b="b"/>
            <a:pathLst>
              <a:path w="11362320" h="7555943">
                <a:moveTo>
                  <a:pt x="0" y="0"/>
                </a:moveTo>
                <a:lnTo>
                  <a:pt x="11362320" y="0"/>
                </a:lnTo>
                <a:lnTo>
                  <a:pt x="11362320" y="7555942"/>
                </a:lnTo>
                <a:lnTo>
                  <a:pt x="0" y="7555942"/>
                </a:lnTo>
                <a:lnTo>
                  <a:pt x="0" y="0"/>
                </a:lnTo>
                <a:close/>
              </a:path>
            </a:pathLst>
          </a:custGeom>
          <a:blipFill>
            <a:blip r:embed="rId4"/>
            <a:stretch>
              <a:fillRect t="-125" b="-125"/>
            </a:stretch>
          </a:blipFill>
        </p:spPr>
        <p:txBody>
          <a:bodyPr/>
          <a:lstStyle/>
          <a:p>
            <a:endParaRPr lang="en-GB"/>
          </a:p>
        </p:txBody>
      </p:sp>
      <p:sp>
        <p:nvSpPr>
          <p:cNvPr id="6" name="AutoShape 6"/>
          <p:cNvSpPr/>
          <p:nvPr/>
        </p:nvSpPr>
        <p:spPr>
          <a:xfrm>
            <a:off x="241532" y="2863590"/>
            <a:ext cx="5690471" cy="5757097"/>
          </a:xfrm>
          <a:prstGeom prst="rect">
            <a:avLst/>
          </a:prstGeom>
          <a:solidFill>
            <a:srgbClr val="A9B48D"/>
          </a:solidFill>
        </p:spPr>
        <p:txBody>
          <a:bodyPr/>
          <a:lstStyle/>
          <a:p>
            <a:endParaRPr lang="en-GB"/>
          </a:p>
        </p:txBody>
      </p:sp>
      <p:sp>
        <p:nvSpPr>
          <p:cNvPr id="7" name="TextBox 7"/>
          <p:cNvSpPr txBox="1"/>
          <p:nvPr/>
        </p:nvSpPr>
        <p:spPr>
          <a:xfrm>
            <a:off x="455537" y="3048607"/>
            <a:ext cx="4903303" cy="5314159"/>
          </a:xfrm>
          <a:prstGeom prst="rect">
            <a:avLst/>
          </a:prstGeom>
        </p:spPr>
        <p:txBody>
          <a:bodyPr lIns="0" tIns="0" rIns="0" bIns="0" rtlCol="0" anchor="t">
            <a:spAutoFit/>
          </a:bodyPr>
          <a:lstStyle/>
          <a:p>
            <a:pPr marL="0" lvl="0" indent="0" algn="ctr">
              <a:lnSpc>
                <a:spcPts val="4243"/>
              </a:lnSpc>
            </a:pPr>
            <a:r>
              <a:rPr lang="en-US" sz="3031" b="1">
                <a:solidFill>
                  <a:srgbClr val="000000"/>
                </a:solidFill>
                <a:latin typeface="Canva Sans Bold"/>
                <a:ea typeface="Canva Sans Bold"/>
                <a:cs typeface="Canva Sans Bold"/>
                <a:sym typeface="Canva Sans Bold"/>
              </a:rPr>
              <a:t>Introduction to early years inclusive practice aims to increase learners’ awareness of the needs of all children, especially those with Special Educational Needs and Disabilities (SEND) during early childhood development.</a:t>
            </a:r>
          </a:p>
        </p:txBody>
      </p:sp>
      <p:grpSp>
        <p:nvGrpSpPr>
          <p:cNvPr id="8" name="Group 8"/>
          <p:cNvGrpSpPr/>
          <p:nvPr/>
        </p:nvGrpSpPr>
        <p:grpSpPr>
          <a:xfrm>
            <a:off x="0" y="385193"/>
            <a:ext cx="18288000" cy="1438613"/>
            <a:chOff x="0" y="0"/>
            <a:chExt cx="24384000" cy="1918151"/>
          </a:xfrm>
        </p:grpSpPr>
        <p:sp>
          <p:nvSpPr>
            <p:cNvPr id="9" name="Freeform 9"/>
            <p:cNvSpPr/>
            <p:nvPr/>
          </p:nvSpPr>
          <p:spPr>
            <a:xfrm>
              <a:off x="0" y="0"/>
              <a:ext cx="24384000" cy="1918209"/>
            </a:xfrm>
            <a:custGeom>
              <a:avLst/>
              <a:gdLst/>
              <a:ahLst/>
              <a:cxnLst/>
              <a:rect l="l" t="t" r="r" b="b"/>
              <a:pathLst>
                <a:path w="24384000" h="1918209">
                  <a:moveTo>
                    <a:pt x="0" y="0"/>
                  </a:moveTo>
                  <a:lnTo>
                    <a:pt x="24384000" y="0"/>
                  </a:lnTo>
                  <a:lnTo>
                    <a:pt x="24384000" y="1918209"/>
                  </a:lnTo>
                  <a:lnTo>
                    <a:pt x="0" y="1918209"/>
                  </a:lnTo>
                  <a:close/>
                </a:path>
              </a:pathLst>
            </a:custGeom>
            <a:solidFill>
              <a:srgbClr val="6B7B5E"/>
            </a:solidFill>
          </p:spPr>
          <p:txBody>
            <a:bodyPr/>
            <a:lstStyle/>
            <a:p>
              <a:endParaRPr lang="en-GB"/>
            </a:p>
          </p:txBody>
        </p:sp>
        <p:sp>
          <p:nvSpPr>
            <p:cNvPr id="10" name="TextBox 10"/>
            <p:cNvSpPr txBox="1"/>
            <p:nvPr/>
          </p:nvSpPr>
          <p:spPr>
            <a:xfrm>
              <a:off x="0" y="0"/>
              <a:ext cx="24384000" cy="1918151"/>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Early Years Inclusive Practice</a:t>
              </a:r>
            </a:p>
          </p:txBody>
        </p:sp>
      </p:grpSp>
      <p:sp>
        <p:nvSpPr>
          <p:cNvPr id="11" name="Freeform 11"/>
          <p:cNvSpPr/>
          <p:nvPr/>
        </p:nvSpPr>
        <p:spPr>
          <a:xfrm>
            <a:off x="14748848" y="210657"/>
            <a:ext cx="3696689" cy="1795791"/>
          </a:xfrm>
          <a:custGeom>
            <a:avLst/>
            <a:gdLst/>
            <a:ahLst/>
            <a:cxnLst/>
            <a:rect l="l" t="t" r="r" b="b"/>
            <a:pathLst>
              <a:path w="3696689" h="1795791">
                <a:moveTo>
                  <a:pt x="0" y="0"/>
                </a:moveTo>
                <a:lnTo>
                  <a:pt x="3696688" y="0"/>
                </a:lnTo>
                <a:lnTo>
                  <a:pt x="3696688" y="1795792"/>
                </a:lnTo>
                <a:lnTo>
                  <a:pt x="0" y="1795792"/>
                </a:lnTo>
                <a:lnTo>
                  <a:pt x="0" y="0"/>
                </a:lnTo>
                <a:close/>
              </a:path>
            </a:pathLst>
          </a:custGeom>
          <a:blipFill>
            <a:blip r:embed="rId5"/>
            <a:stretch>
              <a:fillRect l="-271034" t="-472839"/>
            </a:stretch>
          </a:blipFill>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222" b="-5222"/>
            </a:stretch>
          </a:blipFill>
        </p:spPr>
        <p:txBody>
          <a:bodyPr/>
          <a:lstStyle/>
          <a:p>
            <a:endParaRPr lang="en-GB"/>
          </a:p>
        </p:txBody>
      </p:sp>
      <p:sp>
        <p:nvSpPr>
          <p:cNvPr id="3" name="AutoShape 3"/>
          <p:cNvSpPr/>
          <p:nvPr/>
        </p:nvSpPr>
        <p:spPr>
          <a:xfrm rot="-10800000">
            <a:off x="9144000" y="5715221"/>
            <a:ext cx="10287000" cy="9525"/>
          </a:xfrm>
          <a:prstGeom prst="rect">
            <a:avLst/>
          </a:prstGeom>
          <a:solidFill>
            <a:srgbClr val="D1E0B4"/>
          </a:solidFill>
        </p:spPr>
        <p:txBody>
          <a:bodyPr/>
          <a:lstStyle/>
          <a:p>
            <a:endParaRPr lang="en-GB"/>
          </a:p>
        </p:txBody>
      </p:sp>
      <p:sp>
        <p:nvSpPr>
          <p:cNvPr id="4" name="AutoShape 4"/>
          <p:cNvSpPr/>
          <p:nvPr/>
        </p:nvSpPr>
        <p:spPr>
          <a:xfrm>
            <a:off x="5358840" y="1108553"/>
            <a:ext cx="11859377" cy="8069894"/>
          </a:xfrm>
          <a:prstGeom prst="rect">
            <a:avLst/>
          </a:prstGeom>
          <a:solidFill>
            <a:srgbClr val="FFFFFF"/>
          </a:solidFill>
        </p:spPr>
        <p:txBody>
          <a:bodyPr/>
          <a:lstStyle/>
          <a:p>
            <a:endParaRPr lang="en-GB"/>
          </a:p>
        </p:txBody>
      </p:sp>
      <p:sp>
        <p:nvSpPr>
          <p:cNvPr id="5" name="Freeform 5"/>
          <p:cNvSpPr/>
          <p:nvPr/>
        </p:nvSpPr>
        <p:spPr>
          <a:xfrm>
            <a:off x="5607369" y="1365529"/>
            <a:ext cx="11362320" cy="7555943"/>
          </a:xfrm>
          <a:custGeom>
            <a:avLst/>
            <a:gdLst/>
            <a:ahLst/>
            <a:cxnLst/>
            <a:rect l="l" t="t" r="r" b="b"/>
            <a:pathLst>
              <a:path w="11362320" h="7555943">
                <a:moveTo>
                  <a:pt x="0" y="0"/>
                </a:moveTo>
                <a:lnTo>
                  <a:pt x="11362320" y="0"/>
                </a:lnTo>
                <a:lnTo>
                  <a:pt x="11362320" y="7555942"/>
                </a:lnTo>
                <a:lnTo>
                  <a:pt x="0" y="7555942"/>
                </a:lnTo>
                <a:lnTo>
                  <a:pt x="0" y="0"/>
                </a:lnTo>
                <a:close/>
              </a:path>
            </a:pathLst>
          </a:custGeom>
          <a:blipFill>
            <a:blip r:embed="rId3"/>
            <a:stretch>
              <a:fillRect l="-25425" r="-25425"/>
            </a:stretch>
          </a:blipFill>
        </p:spPr>
        <p:txBody>
          <a:bodyPr/>
          <a:lstStyle/>
          <a:p>
            <a:endParaRPr lang="en-GB"/>
          </a:p>
        </p:txBody>
      </p:sp>
      <p:sp>
        <p:nvSpPr>
          <p:cNvPr id="6" name="AutoShape 6"/>
          <p:cNvSpPr/>
          <p:nvPr/>
        </p:nvSpPr>
        <p:spPr>
          <a:xfrm>
            <a:off x="392421" y="3776513"/>
            <a:ext cx="5690857" cy="4160031"/>
          </a:xfrm>
          <a:prstGeom prst="rect">
            <a:avLst/>
          </a:prstGeom>
          <a:solidFill>
            <a:srgbClr val="A9B48D"/>
          </a:solidFill>
        </p:spPr>
        <p:txBody>
          <a:bodyPr/>
          <a:lstStyle/>
          <a:p>
            <a:endParaRPr lang="en-GB"/>
          </a:p>
        </p:txBody>
      </p:sp>
      <p:sp>
        <p:nvSpPr>
          <p:cNvPr id="7" name="TextBox 7"/>
          <p:cNvSpPr txBox="1"/>
          <p:nvPr/>
        </p:nvSpPr>
        <p:spPr>
          <a:xfrm>
            <a:off x="660169" y="4089326"/>
            <a:ext cx="5155362" cy="3713560"/>
          </a:xfrm>
          <a:prstGeom prst="rect">
            <a:avLst/>
          </a:prstGeom>
        </p:spPr>
        <p:txBody>
          <a:bodyPr lIns="0" tIns="0" rIns="0" bIns="0" rtlCol="0" anchor="t">
            <a:spAutoFit/>
          </a:bodyPr>
          <a:lstStyle/>
          <a:p>
            <a:pPr marL="0" lvl="0" indent="0" algn="ctr">
              <a:lnSpc>
                <a:spcPts val="4265"/>
              </a:lnSpc>
            </a:pPr>
            <a:r>
              <a:rPr lang="en-US" sz="3046" b="1">
                <a:solidFill>
                  <a:srgbClr val="000000"/>
                </a:solidFill>
                <a:latin typeface="Canva Sans Bold"/>
                <a:ea typeface="Canva Sans Bold"/>
                <a:cs typeface="Canva Sans Bold"/>
                <a:sym typeface="Canva Sans Bold"/>
              </a:rPr>
              <a:t>This training aims to provide learners with the confidence and skills to listen and understand the unique voice of each child, however they communicate.</a:t>
            </a:r>
          </a:p>
        </p:txBody>
      </p:sp>
      <p:grpSp>
        <p:nvGrpSpPr>
          <p:cNvPr id="8" name="Group 8"/>
          <p:cNvGrpSpPr/>
          <p:nvPr/>
        </p:nvGrpSpPr>
        <p:grpSpPr>
          <a:xfrm>
            <a:off x="0" y="642168"/>
            <a:ext cx="18288000" cy="1361269"/>
            <a:chOff x="0" y="0"/>
            <a:chExt cx="24384000" cy="1815026"/>
          </a:xfrm>
        </p:grpSpPr>
        <p:sp>
          <p:nvSpPr>
            <p:cNvPr id="9" name="Freeform 9"/>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10" name="TextBox 10"/>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The Voice of the Child</a:t>
              </a:r>
            </a:p>
          </p:txBody>
        </p:sp>
      </p:grpSp>
      <p:sp>
        <p:nvSpPr>
          <p:cNvPr id="11" name="Freeform 11"/>
          <p:cNvSpPr/>
          <p:nvPr/>
        </p:nvSpPr>
        <p:spPr>
          <a:xfrm>
            <a:off x="14759465" y="642168"/>
            <a:ext cx="3696689" cy="1795791"/>
          </a:xfrm>
          <a:custGeom>
            <a:avLst/>
            <a:gdLst/>
            <a:ahLst/>
            <a:cxnLst/>
            <a:rect l="l" t="t" r="r" b="b"/>
            <a:pathLst>
              <a:path w="3696689" h="1795791">
                <a:moveTo>
                  <a:pt x="0" y="0"/>
                </a:moveTo>
                <a:lnTo>
                  <a:pt x="3696689" y="0"/>
                </a:lnTo>
                <a:lnTo>
                  <a:pt x="3696689" y="1795791"/>
                </a:lnTo>
                <a:lnTo>
                  <a:pt x="0" y="1795791"/>
                </a:lnTo>
                <a:lnTo>
                  <a:pt x="0" y="0"/>
                </a:lnTo>
                <a:close/>
              </a:path>
            </a:pathLst>
          </a:custGeom>
          <a:blipFill>
            <a:blip r:embed="rId4"/>
            <a:stretch>
              <a:fillRect l="-271034" t="-472839"/>
            </a:stretch>
          </a:blipFill>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222" b="-5222"/>
            </a:stretch>
          </a:blipFill>
        </p:spPr>
        <p:txBody>
          <a:bodyPr/>
          <a:lstStyle/>
          <a:p>
            <a:endParaRPr lang="en-GB"/>
          </a:p>
        </p:txBody>
      </p:sp>
      <p:sp>
        <p:nvSpPr>
          <p:cNvPr id="3" name="AutoShape 3"/>
          <p:cNvSpPr/>
          <p:nvPr/>
        </p:nvSpPr>
        <p:spPr>
          <a:xfrm rot="-10800000">
            <a:off x="9144000" y="5715221"/>
            <a:ext cx="10287000" cy="9525"/>
          </a:xfrm>
          <a:prstGeom prst="rect">
            <a:avLst/>
          </a:prstGeom>
          <a:solidFill>
            <a:srgbClr val="D1E0B4"/>
          </a:solidFill>
        </p:spPr>
        <p:txBody>
          <a:bodyPr/>
          <a:lstStyle/>
          <a:p>
            <a:endParaRPr lang="en-GB"/>
          </a:p>
        </p:txBody>
      </p:sp>
      <p:sp>
        <p:nvSpPr>
          <p:cNvPr id="4" name="AutoShape 4"/>
          <p:cNvSpPr/>
          <p:nvPr/>
        </p:nvSpPr>
        <p:spPr>
          <a:xfrm>
            <a:off x="5358840" y="1108553"/>
            <a:ext cx="11859377" cy="8069894"/>
          </a:xfrm>
          <a:prstGeom prst="rect">
            <a:avLst/>
          </a:prstGeom>
          <a:solidFill>
            <a:srgbClr val="D1E0B4"/>
          </a:solidFill>
        </p:spPr>
        <p:txBody>
          <a:bodyPr/>
          <a:lstStyle/>
          <a:p>
            <a:endParaRPr lang="en-GB"/>
          </a:p>
        </p:txBody>
      </p:sp>
      <p:sp>
        <p:nvSpPr>
          <p:cNvPr id="5" name="Freeform 5"/>
          <p:cNvSpPr/>
          <p:nvPr/>
        </p:nvSpPr>
        <p:spPr>
          <a:xfrm>
            <a:off x="5607369" y="1365529"/>
            <a:ext cx="11362320" cy="7555943"/>
          </a:xfrm>
          <a:custGeom>
            <a:avLst/>
            <a:gdLst/>
            <a:ahLst/>
            <a:cxnLst/>
            <a:rect l="l" t="t" r="r" b="b"/>
            <a:pathLst>
              <a:path w="11362320" h="7555943">
                <a:moveTo>
                  <a:pt x="0" y="0"/>
                </a:moveTo>
                <a:lnTo>
                  <a:pt x="11362320" y="0"/>
                </a:lnTo>
                <a:lnTo>
                  <a:pt x="11362320" y="7555942"/>
                </a:lnTo>
                <a:lnTo>
                  <a:pt x="0" y="7555942"/>
                </a:lnTo>
                <a:lnTo>
                  <a:pt x="0" y="0"/>
                </a:lnTo>
                <a:close/>
              </a:path>
            </a:pathLst>
          </a:custGeom>
          <a:blipFill>
            <a:blip r:embed="rId4"/>
            <a:stretch>
              <a:fillRect t="-187" b="-187"/>
            </a:stretch>
          </a:blipFill>
        </p:spPr>
        <p:txBody>
          <a:bodyPr/>
          <a:lstStyle/>
          <a:p>
            <a:endParaRPr lang="en-GB"/>
          </a:p>
        </p:txBody>
      </p:sp>
      <p:sp>
        <p:nvSpPr>
          <p:cNvPr id="6" name="AutoShape 6"/>
          <p:cNvSpPr/>
          <p:nvPr/>
        </p:nvSpPr>
        <p:spPr>
          <a:xfrm>
            <a:off x="471447" y="2446418"/>
            <a:ext cx="6840486" cy="7442028"/>
          </a:xfrm>
          <a:prstGeom prst="rect">
            <a:avLst/>
          </a:prstGeom>
          <a:solidFill>
            <a:srgbClr val="A9B48D"/>
          </a:solidFill>
        </p:spPr>
        <p:txBody>
          <a:bodyPr/>
          <a:lstStyle/>
          <a:p>
            <a:endParaRPr lang="en-GB"/>
          </a:p>
        </p:txBody>
      </p:sp>
      <p:sp>
        <p:nvSpPr>
          <p:cNvPr id="7" name="TextBox 7"/>
          <p:cNvSpPr txBox="1"/>
          <p:nvPr/>
        </p:nvSpPr>
        <p:spPr>
          <a:xfrm>
            <a:off x="557835" y="2556548"/>
            <a:ext cx="6667710" cy="7174142"/>
          </a:xfrm>
          <a:prstGeom prst="rect">
            <a:avLst/>
          </a:prstGeom>
        </p:spPr>
        <p:txBody>
          <a:bodyPr lIns="0" tIns="0" rIns="0" bIns="0" rtlCol="0" anchor="t">
            <a:spAutoFit/>
          </a:bodyPr>
          <a:lstStyle/>
          <a:p>
            <a:pPr marL="0" lvl="0" indent="0" algn="ctr">
              <a:lnSpc>
                <a:spcPts val="4099"/>
              </a:lnSpc>
            </a:pPr>
            <a:r>
              <a:rPr lang="en-US" sz="2928" b="1">
                <a:solidFill>
                  <a:srgbClr val="000000"/>
                </a:solidFill>
                <a:latin typeface="Canva Sans Bold"/>
                <a:ea typeface="Canva Sans Bold"/>
                <a:cs typeface="Canva Sans Bold"/>
                <a:sym typeface="Canva Sans Bold"/>
              </a:rPr>
              <a:t>Considers different influences on behaviour and thinks about how we can change what we do and the support that we give in order to limit the occasions that a child resorts to the fight/flight/freeze/flop response to situations in our setting.</a:t>
            </a:r>
          </a:p>
          <a:p>
            <a:pPr marL="0" lvl="0" indent="0" algn="ctr">
              <a:lnSpc>
                <a:spcPts val="4099"/>
              </a:lnSpc>
            </a:pPr>
            <a:r>
              <a:rPr lang="en-US" sz="2928" b="1">
                <a:solidFill>
                  <a:srgbClr val="000000"/>
                </a:solidFill>
                <a:latin typeface="Canva Sans Bold"/>
                <a:ea typeface="Canva Sans Bold"/>
                <a:cs typeface="Canva Sans Bold"/>
                <a:sym typeface="Canva Sans Bold"/>
              </a:rPr>
              <a:t> Considers how we can prevent a child’s behaviour becoming a reason for them to not be able to access the setting or the full learning experience; i.e. how we can prevent their impairment from becoming a disability.</a:t>
            </a:r>
          </a:p>
        </p:txBody>
      </p:sp>
      <p:grpSp>
        <p:nvGrpSpPr>
          <p:cNvPr id="8" name="Group 8"/>
          <p:cNvGrpSpPr/>
          <p:nvPr/>
        </p:nvGrpSpPr>
        <p:grpSpPr>
          <a:xfrm>
            <a:off x="0" y="682134"/>
            <a:ext cx="18288000" cy="1361269"/>
            <a:chOff x="0" y="0"/>
            <a:chExt cx="24384000" cy="1815026"/>
          </a:xfrm>
        </p:grpSpPr>
        <p:sp>
          <p:nvSpPr>
            <p:cNvPr id="9" name="Freeform 9"/>
            <p:cNvSpPr/>
            <p:nvPr/>
          </p:nvSpPr>
          <p:spPr>
            <a:xfrm>
              <a:off x="0" y="0"/>
              <a:ext cx="24384000" cy="1815084"/>
            </a:xfrm>
            <a:custGeom>
              <a:avLst/>
              <a:gdLst/>
              <a:ahLst/>
              <a:cxnLst/>
              <a:rect l="l" t="t" r="r" b="b"/>
              <a:pathLst>
                <a:path w="24384000" h="1815084">
                  <a:moveTo>
                    <a:pt x="0" y="0"/>
                  </a:moveTo>
                  <a:lnTo>
                    <a:pt x="24384000" y="0"/>
                  </a:lnTo>
                  <a:lnTo>
                    <a:pt x="24384000" y="1815084"/>
                  </a:lnTo>
                  <a:lnTo>
                    <a:pt x="0" y="1815084"/>
                  </a:lnTo>
                  <a:close/>
                </a:path>
              </a:pathLst>
            </a:custGeom>
            <a:solidFill>
              <a:srgbClr val="6B7B5E"/>
            </a:solidFill>
          </p:spPr>
          <p:txBody>
            <a:bodyPr/>
            <a:lstStyle/>
            <a:p>
              <a:endParaRPr lang="en-GB"/>
            </a:p>
          </p:txBody>
        </p:sp>
        <p:sp>
          <p:nvSpPr>
            <p:cNvPr id="10" name="TextBox 10"/>
            <p:cNvSpPr txBox="1"/>
            <p:nvPr/>
          </p:nvSpPr>
          <p:spPr>
            <a:xfrm>
              <a:off x="0" y="0"/>
              <a:ext cx="24384000" cy="1815026"/>
            </a:xfrm>
            <a:prstGeom prst="rect">
              <a:avLst/>
            </a:prstGeom>
          </p:spPr>
          <p:txBody>
            <a:bodyPr lIns="50800" tIns="50800" rIns="50800" bIns="50800" rtlCol="0" anchor="ctr"/>
            <a:lstStyle/>
            <a:p>
              <a:pPr algn="l">
                <a:lnSpc>
                  <a:spcPts val="7200"/>
                </a:lnSpc>
              </a:pPr>
              <a:r>
                <a:rPr lang="en-US" sz="6000" b="1">
                  <a:solidFill>
                    <a:srgbClr val="201715"/>
                  </a:solidFill>
                  <a:latin typeface="Canva Sans Bold"/>
                  <a:ea typeface="Canva Sans Bold"/>
                  <a:cs typeface="Canva Sans Bold"/>
                  <a:sym typeface="Canva Sans Bold"/>
                </a:rPr>
                <a:t>Behaviours That Challenge</a:t>
              </a:r>
            </a:p>
          </p:txBody>
        </p:sp>
      </p:grpSp>
      <p:sp>
        <p:nvSpPr>
          <p:cNvPr id="11" name="Freeform 11"/>
          <p:cNvSpPr/>
          <p:nvPr/>
        </p:nvSpPr>
        <p:spPr>
          <a:xfrm>
            <a:off x="14575558" y="682134"/>
            <a:ext cx="3712442" cy="1764284"/>
          </a:xfrm>
          <a:custGeom>
            <a:avLst/>
            <a:gdLst/>
            <a:ahLst/>
            <a:cxnLst/>
            <a:rect l="l" t="t" r="r" b="b"/>
            <a:pathLst>
              <a:path w="3712442" h="1764284">
                <a:moveTo>
                  <a:pt x="0" y="0"/>
                </a:moveTo>
                <a:lnTo>
                  <a:pt x="3712442" y="0"/>
                </a:lnTo>
                <a:lnTo>
                  <a:pt x="3712442" y="1764284"/>
                </a:lnTo>
                <a:lnTo>
                  <a:pt x="0" y="1764284"/>
                </a:lnTo>
                <a:lnTo>
                  <a:pt x="0" y="0"/>
                </a:lnTo>
                <a:close/>
              </a:path>
            </a:pathLst>
          </a:custGeom>
          <a:blipFill>
            <a:blip r:embed="rId5"/>
            <a:stretch>
              <a:fillRect l="-269460" t="-483069"/>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1650</Words>
  <Application>Microsoft Office PowerPoint</Application>
  <PresentationFormat>Custom</PresentationFormat>
  <Paragraphs>180</Paragraphs>
  <Slides>19</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Canva Sans Bold</vt:lpstr>
      <vt:lpstr>Open Sans 1 Bold</vt:lpstr>
      <vt:lpstr>Arial</vt:lpstr>
      <vt:lpstr>Open Sans 2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 briefing</dc:title>
  <dc:creator>Charlotte Heffernan</dc:creator>
  <cp:lastModifiedBy>Charlotte Heffernan</cp:lastModifiedBy>
  <cp:revision>1</cp:revision>
  <dcterms:created xsi:type="dcterms:W3CDTF">2006-08-16T00:00:00Z</dcterms:created>
  <dcterms:modified xsi:type="dcterms:W3CDTF">2025-04-23T08:50:09Z</dcterms:modified>
  <dc:identifier>DAGX366EtAU</dc:identifier>
</cp:coreProperties>
</file>