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anva Sans Bold" panose="020B0604020202020204" charset="0"/>
      <p:regular r:id="rId22"/>
    </p:embeddedFont>
    <p:embeddedFont>
      <p:font typeface="Open Sans 1 Bold" panose="020B0604020202020204" charset="0"/>
      <p:regular r:id="rId23"/>
    </p:embeddedFont>
    <p:embeddedFont>
      <p:font typeface="Open Sans 2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GLOUCESTER</a:t>
            </a:r>
          </a:p>
          <a:p>
            <a:r>
              <a:rPr lang="en-US"/>
              <a:t>WORCESTER</a:t>
            </a:r>
          </a:p>
          <a:p>
            <a:r>
              <a:rPr lang="en-US"/>
              <a:t>CHELTENHAM</a:t>
            </a:r>
          </a:p>
          <a:p>
            <a:r>
              <a:rPr lang="en-US"/>
              <a:t>DROITWICH</a:t>
            </a:r>
          </a:p>
          <a:p>
            <a:r>
              <a:rPr lang="en-US"/>
              <a:t>READING</a:t>
            </a:r>
          </a:p>
          <a:p>
            <a:r>
              <a:rPr lang="en-US"/>
              <a:t>WOKINGHAM</a:t>
            </a:r>
          </a:p>
          <a:p>
            <a:r>
              <a:rPr lang="en-US"/>
              <a:t>WEST BERKSHIRE</a:t>
            </a:r>
          </a:p>
          <a:p>
            <a:r>
              <a:rPr lang="en-US"/>
              <a:t>SOUTHAMPTON</a:t>
            </a:r>
          </a:p>
          <a:p>
            <a:r>
              <a:rPr lang="en-US"/>
              <a:t>BOURNEMOUTH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Dingley’s Promise Provision Audit</a:t>
            </a:r>
          </a:p>
          <a:p>
            <a:endParaRPr lang="en-US"/>
          </a:p>
          <a:p>
            <a:r>
              <a:rPr lang="en-US"/>
              <a:t>Department for Education – Curriculum Planning</a:t>
            </a:r>
          </a:p>
          <a:p>
            <a:endParaRPr lang="en-US"/>
          </a:p>
          <a:p>
            <a:endParaRPr lang="en-US"/>
          </a:p>
          <a:p>
            <a:r>
              <a:rPr lang="en-US"/>
              <a:t>Leuven Scale of Wellbeing</a:t>
            </a:r>
          </a:p>
          <a:p>
            <a:endParaRPr lang="en-US"/>
          </a:p>
          <a:p>
            <a:r>
              <a:rPr lang="en-US"/>
              <a:t>Leuven Scale of Involvement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four assessment tools centred around the four broad areas of need</a:t>
            </a:r>
          </a:p>
          <a:p>
            <a:endParaRPr lang="en-US"/>
          </a:p>
          <a:p>
            <a:r>
              <a:rPr lang="en-US"/>
              <a:t>examples of how to use the assessment tools in practice</a:t>
            </a:r>
          </a:p>
          <a:p>
            <a:r>
              <a:rPr lang="en-US"/>
              <a:t>a one page profile to capture the voice of the child</a:t>
            </a:r>
          </a:p>
          <a:p>
            <a:endParaRPr lang="en-US"/>
          </a:p>
          <a:p>
            <a:r>
              <a:rPr lang="en-US"/>
              <a:t>SMART targets sheet to set short-term targets</a:t>
            </a:r>
          </a:p>
          <a:p>
            <a:endParaRPr lang="en-US"/>
          </a:p>
          <a:p>
            <a:r>
              <a:rPr lang="en-US"/>
              <a:t>support and achievement play plans (SAPPs) to capture a child’s long-term goals and needs</a:t>
            </a:r>
          </a:p>
          <a:p>
            <a:endParaRPr lang="en-US"/>
          </a:p>
          <a:p>
            <a:r>
              <a:rPr lang="en-US"/>
              <a:t>The assessment tools</a:t>
            </a:r>
          </a:p>
          <a:p>
            <a:r>
              <a:rPr lang="en-US"/>
              <a:t>There are four assessment tools, that reflect the four broad areas of need, with a focus on the core skills children with SEND may gain in each area. You can use them at any stage of supporting a child, and they are designed to be used individually or together based on the needs of a child.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early years inclusion focused training explores three key principles that underpin effective inclusive practice:</a:t>
            </a:r>
          </a:p>
          <a:p>
            <a:endParaRPr lang="en-US"/>
          </a:p>
          <a:p>
            <a:r>
              <a:rPr lang="en-US"/>
              <a:t>Principle 1: The environment enables learning for all children with SEND</a:t>
            </a:r>
          </a:p>
          <a:p>
            <a:endParaRPr lang="en-US"/>
          </a:p>
          <a:p>
            <a:r>
              <a:rPr lang="en-US"/>
              <a:t>Principle 2: Different developmental levels and different learning styles are always considered in early childhood development</a:t>
            </a:r>
          </a:p>
          <a:p>
            <a:endParaRPr lang="en-US"/>
          </a:p>
          <a:p>
            <a:r>
              <a:rPr lang="en-US"/>
              <a:t>Principle 3: The staff team works together to offer all children opportunities for both independent and individualised/supported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training considers different influences on behaviour and thinks about how we can change what we do and the support that we give in order to limit the occasions that a child resorts to the fight/flight/freeze/flop response to situations in our setting. </a:t>
            </a:r>
          </a:p>
          <a:p>
            <a:endParaRPr lang="en-US"/>
          </a:p>
          <a:p>
            <a:r>
              <a:rPr lang="en-US"/>
              <a:t>With a focus on inclusion, we want to consider how we can prevent a child’s behaviour becoming a reason for them to not be able to access the setting or the full learning experience that you can provide there; i.e. how we can prevent their impairment from becoming a disability.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training explores significant transitions for children with Special Educational Needs and Disabilities (SEND), with particular focus on those children who are moving from an Early Years setting to school.</a:t>
            </a:r>
          </a:p>
          <a:p>
            <a:endParaRPr lang="en-US"/>
          </a:p>
          <a:p>
            <a:r>
              <a:rPr lang="en-US"/>
              <a:t> It considers how all effective long term transitions involve a period of preparation, followed by the actual move or change, and then a process of adjustment and acceptance, and explores strategies for good transitions.</a:t>
            </a:r>
          </a:p>
          <a:p>
            <a:endParaRPr lang="en-US"/>
          </a:p>
          <a:p>
            <a:r>
              <a:rPr lang="en-US"/>
              <a:t> It also considers the development profile of children with SEND, the dynamics of their family unit, and the strengths and challenges for settings so that you will better understand individual support needs and can use this knowledge to personalise transition.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training explores the conversations that you sometimes need to have if a child is not making the progress in their learning or behaviour that you would expect. </a:t>
            </a:r>
          </a:p>
          <a:p>
            <a:endParaRPr lang="en-US"/>
          </a:p>
          <a:p>
            <a:r>
              <a:rPr lang="en-US"/>
              <a:t>First, we will look at your own communication and interaction skills. Are you a good listener and how do you show that to the parent you are talking to? How do you know if they are listening to you in turn and what can you do to remove barriers to their understanding and acceptance?</a:t>
            </a:r>
          </a:p>
          <a:p>
            <a:endParaRPr lang="en-US"/>
          </a:p>
          <a:p>
            <a:r>
              <a:rPr lang="en-US"/>
              <a:t>Next, we will look at the difficult conversations you can plan for. What can you do to ensure the best possible outcomes for the child and their family? What part can you play in starting or maintaining a process of discovery about the child’s strengths, difficulties and needs?</a:t>
            </a:r>
          </a:p>
          <a:p>
            <a:endParaRPr lang="en-US"/>
          </a:p>
          <a:p>
            <a:r>
              <a:rPr lang="en-US"/>
              <a:t>And finally, we will consider the unplanned conversations you may encounter with frustrated, worried or even angry parents. How can you be ready to respond with professionalism and how can you keep yourself safe from harm and accusation?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Explore the meaning of intersectionality and how people can experience intersecting forms of discrimination.</a:t>
            </a:r>
          </a:p>
          <a:p>
            <a:endParaRPr lang="en-US"/>
          </a:p>
          <a:p>
            <a:r>
              <a:rPr lang="en-US"/>
              <a:t>Discover the common themes of discrimination and how these have formed over many years.</a:t>
            </a:r>
          </a:p>
          <a:p>
            <a:r>
              <a:rPr lang="en-US"/>
              <a:t>Reflect on the early years legislative statutory and non-statutory guidance which ensures fair treatment for all families.</a:t>
            </a:r>
          </a:p>
          <a:p>
            <a:endParaRPr lang="en-US"/>
          </a:p>
          <a:p>
            <a:r>
              <a:rPr lang="en-US"/>
              <a:t>Recognise how intersectionality can impact families of children with special educational needs and disabilities (SEND).</a:t>
            </a:r>
          </a:p>
          <a:p>
            <a:r>
              <a:rPr lang="en-US"/>
              <a:t>Consider how you can adapt your practice to reduce the impacts of intersectionality and increase inclusion.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The units include practical advice and strategies as well as activities which encourage you to reflect on the leadership and management of your setting to help you plan more effectively for inclusion.</a:t>
            </a:r>
          </a:p>
          <a:p>
            <a:endParaRPr lang="en-US"/>
          </a:p>
          <a:p>
            <a:r>
              <a:rPr lang="en-US"/>
              <a:t>They include:</a:t>
            </a:r>
          </a:p>
          <a:p>
            <a:endParaRPr lang="en-US"/>
          </a:p>
          <a:p>
            <a:r>
              <a:rPr lang="en-US"/>
              <a:t>The duties of an inclusive leader and manager</a:t>
            </a:r>
          </a:p>
          <a:p>
            <a:r>
              <a:rPr lang="en-US"/>
              <a:t>Preparing for inclusion</a:t>
            </a:r>
          </a:p>
          <a:p>
            <a:r>
              <a:rPr lang="en-US"/>
              <a:t>Business planning for inclusion</a:t>
            </a:r>
          </a:p>
          <a:p>
            <a:r>
              <a:rPr lang="en-US"/>
              <a:t>Delivering inclusion</a:t>
            </a:r>
          </a:p>
          <a:p>
            <a:endParaRPr lang="en-US"/>
          </a:p>
          <a:p>
            <a:r>
              <a:rPr lang="en-US"/>
              <a:t>The importance of creating leadership goals and the legal frameworks to refer to when developing an inclusive approach to leadership and management in your setting.</a:t>
            </a:r>
          </a:p>
          <a:p>
            <a:r>
              <a:rPr lang="en-US"/>
              <a:t>The considerations when developing a clear vision for your setting and how to embed this whilst working in partnership to build inclusion</a:t>
            </a:r>
          </a:p>
          <a:p>
            <a:r>
              <a:rPr lang="en-US"/>
              <a:t>How to create an inclusive curriculum and learning environment</a:t>
            </a:r>
          </a:p>
          <a:p>
            <a:r>
              <a:rPr lang="en-US"/>
              <a:t>How to analyse the wider opportunities and threats when setting your short and long term objectives for your setting.</a:t>
            </a:r>
          </a:p>
          <a:p>
            <a:r>
              <a:rPr lang="en-US"/>
              <a:t>How to effectively examine the local market, specifically supply and demand for your service and respond to these with effective financial management practices.</a:t>
            </a:r>
          </a:p>
          <a:p>
            <a:r>
              <a:rPr lang="en-US"/>
              <a:t>Practical aspects of setting management and partnership working.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 settings, no schools!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gif"/><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222" b="-5222"/>
            </a:stretch>
          </a:blipFill>
        </p:spPr>
        <p:txBody>
          <a:bodyPr/>
          <a:lstStyle/>
          <a:p>
            <a:endParaRPr lang="en-GB"/>
          </a:p>
        </p:txBody>
      </p:sp>
      <p:grpSp>
        <p:nvGrpSpPr>
          <p:cNvPr id="3" name="Group 3"/>
          <p:cNvGrpSpPr/>
          <p:nvPr/>
        </p:nvGrpSpPr>
        <p:grpSpPr>
          <a:xfrm>
            <a:off x="9680320" y="0"/>
            <a:ext cx="8607680" cy="10287000"/>
            <a:chOff x="0" y="0"/>
            <a:chExt cx="2267043" cy="2709333"/>
          </a:xfrm>
        </p:grpSpPr>
        <p:sp>
          <p:nvSpPr>
            <p:cNvPr id="4" name="Freeform 4"/>
            <p:cNvSpPr/>
            <p:nvPr/>
          </p:nvSpPr>
          <p:spPr>
            <a:xfrm>
              <a:off x="0" y="0"/>
              <a:ext cx="2267043" cy="2709333"/>
            </a:xfrm>
            <a:custGeom>
              <a:avLst/>
              <a:gdLst/>
              <a:ahLst/>
              <a:cxnLst/>
              <a:rect l="l" t="t" r="r" b="b"/>
              <a:pathLst>
                <a:path w="2267043" h="2709333">
                  <a:moveTo>
                    <a:pt x="0" y="0"/>
                  </a:moveTo>
                  <a:lnTo>
                    <a:pt x="2267043" y="0"/>
                  </a:lnTo>
                  <a:lnTo>
                    <a:pt x="2267043" y="2709333"/>
                  </a:lnTo>
                  <a:lnTo>
                    <a:pt x="0" y="2709333"/>
                  </a:lnTo>
                  <a:close/>
                </a:path>
              </a:pathLst>
            </a:custGeom>
            <a:solidFill>
              <a:srgbClr val="A9B48D"/>
            </a:solidFill>
          </p:spPr>
          <p:txBody>
            <a:bodyPr/>
            <a:lstStyle/>
            <a:p>
              <a:endParaRPr lang="en-GB"/>
            </a:p>
          </p:txBody>
        </p:sp>
        <p:sp>
          <p:nvSpPr>
            <p:cNvPr id="5" name="TextBox 5"/>
            <p:cNvSpPr txBox="1"/>
            <p:nvPr/>
          </p:nvSpPr>
          <p:spPr>
            <a:xfrm>
              <a:off x="0" y="-38100"/>
              <a:ext cx="2267043" cy="2747433"/>
            </a:xfrm>
            <a:prstGeom prst="rect">
              <a:avLst/>
            </a:prstGeom>
          </p:spPr>
          <p:txBody>
            <a:bodyPr lIns="76200" tIns="76200" rIns="76200" bIns="76200" rtlCol="0" anchor="ctr"/>
            <a:lstStyle/>
            <a:p>
              <a:pPr algn="ctr">
                <a:lnSpc>
                  <a:spcPts val="3359"/>
                </a:lnSpc>
              </a:pPr>
              <a:endParaRPr/>
            </a:p>
          </p:txBody>
        </p:sp>
      </p:grpSp>
      <p:sp>
        <p:nvSpPr>
          <p:cNvPr id="6" name="Freeform 6"/>
          <p:cNvSpPr/>
          <p:nvPr/>
        </p:nvSpPr>
        <p:spPr>
          <a:xfrm>
            <a:off x="1196305" y="2677079"/>
            <a:ext cx="6964461" cy="6929639"/>
          </a:xfrm>
          <a:custGeom>
            <a:avLst/>
            <a:gdLst/>
            <a:ahLst/>
            <a:cxnLst/>
            <a:rect l="l" t="t" r="r" b="b"/>
            <a:pathLst>
              <a:path w="6964461" h="6929639">
                <a:moveTo>
                  <a:pt x="0" y="0"/>
                </a:moveTo>
                <a:lnTo>
                  <a:pt x="6964461" y="0"/>
                </a:lnTo>
                <a:lnTo>
                  <a:pt x="6964461" y="6929639"/>
                </a:lnTo>
                <a:lnTo>
                  <a:pt x="0" y="69296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9886899" y="4028300"/>
            <a:ext cx="8194522" cy="2113598"/>
          </a:xfrm>
          <a:prstGeom prst="rect">
            <a:avLst/>
          </a:prstGeom>
        </p:spPr>
        <p:txBody>
          <a:bodyPr lIns="0" tIns="0" rIns="0" bIns="0" rtlCol="0" anchor="t">
            <a:spAutoFit/>
          </a:bodyPr>
          <a:lstStyle/>
          <a:p>
            <a:pPr marL="0" lvl="0" indent="0" algn="ctr">
              <a:lnSpc>
                <a:spcPts val="4252"/>
              </a:lnSpc>
            </a:pPr>
            <a:r>
              <a:rPr lang="en-US" sz="3037" b="1">
                <a:solidFill>
                  <a:srgbClr val="000000"/>
                </a:solidFill>
                <a:latin typeface="Canva Sans Bold"/>
                <a:ea typeface="Canva Sans Bold"/>
                <a:cs typeface="Canva Sans Bold"/>
                <a:sym typeface="Canva Sans Bold"/>
              </a:rPr>
              <a:t>Sector support and development consultant with a lead for Inclusion</a:t>
            </a:r>
          </a:p>
          <a:p>
            <a:pPr marL="0" lvl="0" indent="0" algn="ctr">
              <a:lnSpc>
                <a:spcPts val="4252"/>
              </a:lnSpc>
            </a:pPr>
            <a:endParaRPr lang="en-US" sz="3037" b="1">
              <a:solidFill>
                <a:srgbClr val="000000"/>
              </a:solidFill>
              <a:latin typeface="Canva Sans Bold"/>
              <a:ea typeface="Canva Sans Bold"/>
              <a:cs typeface="Canva Sans Bold"/>
              <a:sym typeface="Canva Sans Bold"/>
            </a:endParaRPr>
          </a:p>
          <a:p>
            <a:pPr marL="0" lvl="0" indent="0" algn="ctr">
              <a:lnSpc>
                <a:spcPts val="4252"/>
              </a:lnSpc>
            </a:pPr>
            <a:r>
              <a:rPr lang="en-US" sz="3037" b="1">
                <a:solidFill>
                  <a:srgbClr val="000000"/>
                </a:solidFill>
                <a:latin typeface="Canva Sans Bold"/>
                <a:ea typeface="Canva Sans Bold"/>
                <a:cs typeface="Canva Sans Bold"/>
                <a:sym typeface="Canva Sans Bold"/>
              </a:rPr>
              <a:t>Charlotte.heffernan@lincolnshire.gov.uk</a:t>
            </a:r>
          </a:p>
        </p:txBody>
      </p:sp>
      <p:grpSp>
        <p:nvGrpSpPr>
          <p:cNvPr id="8" name="Group 8"/>
          <p:cNvGrpSpPr/>
          <p:nvPr/>
        </p:nvGrpSpPr>
        <p:grpSpPr>
          <a:xfrm>
            <a:off x="0" y="361981"/>
            <a:ext cx="18288000" cy="1361269"/>
            <a:chOff x="0" y="0"/>
            <a:chExt cx="24384000" cy="1815026"/>
          </a:xfrm>
        </p:grpSpPr>
        <p:sp>
          <p:nvSpPr>
            <p:cNvPr id="9" name="Freeform 9"/>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10" name="TextBox 10"/>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Charlotte Heffernan</a:t>
              </a:r>
            </a:p>
          </p:txBody>
        </p:sp>
      </p:grpSp>
      <p:sp>
        <p:nvSpPr>
          <p:cNvPr id="11" name="Freeform 11"/>
          <p:cNvSpPr/>
          <p:nvPr/>
        </p:nvSpPr>
        <p:spPr>
          <a:xfrm>
            <a:off x="14722821" y="160474"/>
            <a:ext cx="3712442" cy="1764284"/>
          </a:xfrm>
          <a:custGeom>
            <a:avLst/>
            <a:gdLst/>
            <a:ahLst/>
            <a:cxnLst/>
            <a:rect l="l" t="t" r="r" b="b"/>
            <a:pathLst>
              <a:path w="3712442" h="1764284">
                <a:moveTo>
                  <a:pt x="0" y="0"/>
                </a:moveTo>
                <a:lnTo>
                  <a:pt x="3712443" y="0"/>
                </a:lnTo>
                <a:lnTo>
                  <a:pt x="3712443" y="1764284"/>
                </a:lnTo>
                <a:lnTo>
                  <a:pt x="0" y="1764284"/>
                </a:lnTo>
                <a:lnTo>
                  <a:pt x="0" y="0"/>
                </a:lnTo>
                <a:close/>
              </a:path>
            </a:pathLst>
          </a:custGeom>
          <a:blipFill>
            <a:blip r:embed="rId5"/>
            <a:stretch>
              <a:fillRect l="-269460" t="-483069"/>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AutoShape 3"/>
          <p:cNvSpPr/>
          <p:nvPr/>
        </p:nvSpPr>
        <p:spPr>
          <a:xfrm>
            <a:off x="5358840" y="1108553"/>
            <a:ext cx="11859377" cy="8069894"/>
          </a:xfrm>
          <a:prstGeom prst="rect">
            <a:avLst/>
          </a:prstGeom>
          <a:solidFill>
            <a:srgbClr val="D4DDBE"/>
          </a:solidFill>
        </p:spPr>
        <p:txBody>
          <a:bodyPr/>
          <a:lstStyle/>
          <a:p>
            <a:endParaRPr lang="en-GB"/>
          </a:p>
        </p:txBody>
      </p:sp>
      <p:sp>
        <p:nvSpPr>
          <p:cNvPr id="4" name="Freeform 4"/>
          <p:cNvSpPr/>
          <p:nvPr/>
        </p:nvSpPr>
        <p:spPr>
          <a:xfrm>
            <a:off x="5607369" y="1365529"/>
            <a:ext cx="11362320" cy="7555943"/>
          </a:xfrm>
          <a:custGeom>
            <a:avLst/>
            <a:gdLst/>
            <a:ahLst/>
            <a:cxnLst/>
            <a:rect l="l" t="t" r="r" b="b"/>
            <a:pathLst>
              <a:path w="11362320" h="7555943">
                <a:moveTo>
                  <a:pt x="0" y="0"/>
                </a:moveTo>
                <a:lnTo>
                  <a:pt x="11362320" y="0"/>
                </a:lnTo>
                <a:lnTo>
                  <a:pt x="11362320" y="7555942"/>
                </a:lnTo>
                <a:lnTo>
                  <a:pt x="0" y="7555942"/>
                </a:lnTo>
                <a:lnTo>
                  <a:pt x="0" y="0"/>
                </a:lnTo>
                <a:close/>
              </a:path>
            </a:pathLst>
          </a:custGeom>
          <a:blipFill>
            <a:blip r:embed="rId4"/>
            <a:stretch>
              <a:fillRect t="-187" b="-187"/>
            </a:stretch>
          </a:blipFill>
        </p:spPr>
        <p:txBody>
          <a:bodyPr/>
          <a:lstStyle/>
          <a:p>
            <a:endParaRPr lang="en-GB"/>
          </a:p>
        </p:txBody>
      </p:sp>
      <p:grpSp>
        <p:nvGrpSpPr>
          <p:cNvPr id="5" name="Group 5"/>
          <p:cNvGrpSpPr/>
          <p:nvPr/>
        </p:nvGrpSpPr>
        <p:grpSpPr>
          <a:xfrm>
            <a:off x="0" y="499864"/>
            <a:ext cx="18288000" cy="1361269"/>
            <a:chOff x="0" y="0"/>
            <a:chExt cx="24384000" cy="1815026"/>
          </a:xfrm>
        </p:grpSpPr>
        <p:sp>
          <p:nvSpPr>
            <p:cNvPr id="6" name="Freeform 6"/>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7" name="TextBox 7"/>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Early years SEND transitions </a:t>
              </a:r>
            </a:p>
          </p:txBody>
        </p:sp>
      </p:grpSp>
      <p:sp>
        <p:nvSpPr>
          <p:cNvPr id="8" name="Freeform 8"/>
          <p:cNvSpPr/>
          <p:nvPr/>
        </p:nvSpPr>
        <p:spPr>
          <a:xfrm>
            <a:off x="14890630" y="226411"/>
            <a:ext cx="3712442" cy="1764284"/>
          </a:xfrm>
          <a:custGeom>
            <a:avLst/>
            <a:gdLst/>
            <a:ahLst/>
            <a:cxnLst/>
            <a:rect l="l" t="t" r="r" b="b"/>
            <a:pathLst>
              <a:path w="3712442" h="1764284">
                <a:moveTo>
                  <a:pt x="0" y="0"/>
                </a:moveTo>
                <a:lnTo>
                  <a:pt x="3712443" y="0"/>
                </a:lnTo>
                <a:lnTo>
                  <a:pt x="3712443" y="1764284"/>
                </a:lnTo>
                <a:lnTo>
                  <a:pt x="0" y="1764284"/>
                </a:lnTo>
                <a:lnTo>
                  <a:pt x="0" y="0"/>
                </a:lnTo>
                <a:close/>
              </a:path>
            </a:pathLst>
          </a:custGeom>
          <a:blipFill>
            <a:blip r:embed="rId5"/>
            <a:stretch>
              <a:fillRect l="-269460" t="-483069"/>
            </a:stretch>
          </a:blipFill>
        </p:spPr>
        <p:txBody>
          <a:bodyPr/>
          <a:lstStyle/>
          <a:p>
            <a:endParaRPr lang="en-GB"/>
          </a:p>
        </p:txBody>
      </p:sp>
      <p:sp>
        <p:nvSpPr>
          <p:cNvPr id="9" name="AutoShape 9"/>
          <p:cNvSpPr/>
          <p:nvPr/>
        </p:nvSpPr>
        <p:spPr>
          <a:xfrm>
            <a:off x="540851" y="2189784"/>
            <a:ext cx="6415138" cy="7280233"/>
          </a:xfrm>
          <a:prstGeom prst="rect">
            <a:avLst/>
          </a:prstGeom>
          <a:solidFill>
            <a:srgbClr val="A9B48D"/>
          </a:solidFill>
        </p:spPr>
        <p:txBody>
          <a:bodyPr/>
          <a:lstStyle/>
          <a:p>
            <a:endParaRPr lang="en-GB"/>
          </a:p>
        </p:txBody>
      </p:sp>
      <p:sp>
        <p:nvSpPr>
          <p:cNvPr id="10" name="TextBox 10"/>
          <p:cNvSpPr txBox="1"/>
          <p:nvPr/>
        </p:nvSpPr>
        <p:spPr>
          <a:xfrm>
            <a:off x="650870" y="2344350"/>
            <a:ext cx="6195101" cy="6913950"/>
          </a:xfrm>
          <a:prstGeom prst="rect">
            <a:avLst/>
          </a:prstGeom>
        </p:spPr>
        <p:txBody>
          <a:bodyPr lIns="0" tIns="0" rIns="0" bIns="0" rtlCol="0" anchor="t">
            <a:spAutoFit/>
          </a:bodyPr>
          <a:lstStyle/>
          <a:p>
            <a:pPr marL="0" lvl="0" indent="0" algn="ctr">
              <a:lnSpc>
                <a:spcPts val="4266"/>
              </a:lnSpc>
            </a:pPr>
            <a:r>
              <a:rPr lang="en-US" sz="3047" b="1">
                <a:solidFill>
                  <a:srgbClr val="000000"/>
                </a:solidFill>
                <a:latin typeface="Canva Sans Bold"/>
                <a:ea typeface="Canva Sans Bold"/>
                <a:cs typeface="Canva Sans Bold"/>
                <a:sym typeface="Canva Sans Bold"/>
              </a:rPr>
              <a:t>Explores significant transitions for children with SEND. Focus on those children who are moving from an Early Years setting to school.</a:t>
            </a:r>
          </a:p>
          <a:p>
            <a:pPr marL="0" lvl="0" indent="0" algn="ctr">
              <a:lnSpc>
                <a:spcPts val="4266"/>
              </a:lnSpc>
            </a:pPr>
            <a:r>
              <a:rPr lang="en-US" sz="3047" b="1">
                <a:solidFill>
                  <a:srgbClr val="000000"/>
                </a:solidFill>
                <a:latin typeface="Canva Sans Bold"/>
                <a:ea typeface="Canva Sans Bold"/>
                <a:cs typeface="Canva Sans Bold"/>
                <a:sym typeface="Canva Sans Bold"/>
              </a:rPr>
              <a:t>Explores strategies for good transitions.</a:t>
            </a:r>
          </a:p>
          <a:p>
            <a:pPr marL="0" lvl="0" indent="0" algn="ctr">
              <a:lnSpc>
                <a:spcPts val="4266"/>
              </a:lnSpc>
            </a:pPr>
            <a:r>
              <a:rPr lang="en-US" sz="3047" b="1">
                <a:solidFill>
                  <a:srgbClr val="000000"/>
                </a:solidFill>
                <a:latin typeface="Canva Sans Bold"/>
                <a:ea typeface="Canva Sans Bold"/>
                <a:cs typeface="Canva Sans Bold"/>
                <a:sym typeface="Canva Sans Bold"/>
              </a:rPr>
              <a:t>Considers the development profile of children with SEND, the dynamics of their family unit, and the strengths and challenges for settings  to personalise transition.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AutoShape 3"/>
          <p:cNvSpPr/>
          <p:nvPr/>
        </p:nvSpPr>
        <p:spPr>
          <a:xfrm>
            <a:off x="5358840" y="1108553"/>
            <a:ext cx="11859377" cy="8069894"/>
          </a:xfrm>
          <a:prstGeom prst="rect">
            <a:avLst/>
          </a:prstGeom>
          <a:solidFill>
            <a:srgbClr val="D4DEBD"/>
          </a:solidFill>
        </p:spPr>
        <p:txBody>
          <a:bodyPr/>
          <a:lstStyle/>
          <a:p>
            <a:endParaRPr lang="en-GB"/>
          </a:p>
        </p:txBody>
      </p:sp>
      <p:sp>
        <p:nvSpPr>
          <p:cNvPr id="4" name="Freeform 4"/>
          <p:cNvSpPr/>
          <p:nvPr/>
        </p:nvSpPr>
        <p:spPr>
          <a:xfrm>
            <a:off x="5607369" y="1365529"/>
            <a:ext cx="11362320" cy="7555943"/>
          </a:xfrm>
          <a:custGeom>
            <a:avLst/>
            <a:gdLst/>
            <a:ahLst/>
            <a:cxnLst/>
            <a:rect l="l" t="t" r="r" b="b"/>
            <a:pathLst>
              <a:path w="11362320" h="7555943">
                <a:moveTo>
                  <a:pt x="0" y="0"/>
                </a:moveTo>
                <a:lnTo>
                  <a:pt x="11362320" y="0"/>
                </a:lnTo>
                <a:lnTo>
                  <a:pt x="11362320" y="7555942"/>
                </a:lnTo>
                <a:lnTo>
                  <a:pt x="0" y="7555942"/>
                </a:lnTo>
                <a:lnTo>
                  <a:pt x="0" y="0"/>
                </a:lnTo>
                <a:close/>
              </a:path>
            </a:pathLst>
          </a:custGeom>
          <a:blipFill>
            <a:blip r:embed="rId4"/>
            <a:stretch>
              <a:fillRect t="-125" b="-125"/>
            </a:stretch>
          </a:blipFill>
        </p:spPr>
        <p:txBody>
          <a:bodyPr/>
          <a:lstStyle/>
          <a:p>
            <a:endParaRPr lang="en-GB"/>
          </a:p>
        </p:txBody>
      </p:sp>
      <p:sp>
        <p:nvSpPr>
          <p:cNvPr id="5" name="AutoShape 5"/>
          <p:cNvSpPr/>
          <p:nvPr/>
        </p:nvSpPr>
        <p:spPr>
          <a:xfrm>
            <a:off x="514383" y="3378261"/>
            <a:ext cx="5399286" cy="3530478"/>
          </a:xfrm>
          <a:prstGeom prst="rect">
            <a:avLst/>
          </a:prstGeom>
          <a:solidFill>
            <a:srgbClr val="A9B48D"/>
          </a:solidFill>
        </p:spPr>
        <p:txBody>
          <a:bodyPr/>
          <a:lstStyle/>
          <a:p>
            <a:endParaRPr lang="en-GB"/>
          </a:p>
        </p:txBody>
      </p:sp>
      <p:sp>
        <p:nvSpPr>
          <p:cNvPr id="6" name="TextBox 6"/>
          <p:cNvSpPr txBox="1"/>
          <p:nvPr/>
        </p:nvSpPr>
        <p:spPr>
          <a:xfrm>
            <a:off x="699360" y="3487075"/>
            <a:ext cx="5029332" cy="3246176"/>
          </a:xfrm>
          <a:prstGeom prst="rect">
            <a:avLst/>
          </a:prstGeom>
        </p:spPr>
        <p:txBody>
          <a:bodyPr lIns="0" tIns="0" rIns="0" bIns="0" rtlCol="0" anchor="t">
            <a:spAutoFit/>
          </a:bodyPr>
          <a:lstStyle/>
          <a:p>
            <a:pPr marL="0" lvl="0" indent="0" algn="ctr">
              <a:lnSpc>
                <a:spcPts val="4301"/>
              </a:lnSpc>
            </a:pPr>
            <a:r>
              <a:rPr lang="en-US" sz="3072" b="1">
                <a:solidFill>
                  <a:srgbClr val="000000"/>
                </a:solidFill>
                <a:latin typeface="Canva Sans Bold"/>
                <a:ea typeface="Canva Sans Bold"/>
                <a:cs typeface="Canva Sans Bold"/>
                <a:sym typeface="Canva Sans Bold"/>
              </a:rPr>
              <a:t>This training aims to provide learners with strategies for managing even the most difficult of conversations, whether planned or unplanned.</a:t>
            </a:r>
          </a:p>
        </p:txBody>
      </p:sp>
      <p:grpSp>
        <p:nvGrpSpPr>
          <p:cNvPr id="7" name="Group 7"/>
          <p:cNvGrpSpPr/>
          <p:nvPr/>
        </p:nvGrpSpPr>
        <p:grpSpPr>
          <a:xfrm>
            <a:off x="0" y="405469"/>
            <a:ext cx="18288000" cy="1361269"/>
            <a:chOff x="0" y="0"/>
            <a:chExt cx="24384000" cy="1815026"/>
          </a:xfrm>
        </p:grpSpPr>
        <p:sp>
          <p:nvSpPr>
            <p:cNvPr id="8" name="Freeform 8"/>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9" name="TextBox 9"/>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Difficult conversations with families</a:t>
              </a:r>
            </a:p>
          </p:txBody>
        </p:sp>
      </p:grpSp>
      <p:sp>
        <p:nvSpPr>
          <p:cNvPr id="10" name="Freeform 10"/>
          <p:cNvSpPr/>
          <p:nvPr/>
        </p:nvSpPr>
        <p:spPr>
          <a:xfrm>
            <a:off x="14853987" y="226411"/>
            <a:ext cx="3712442" cy="1764284"/>
          </a:xfrm>
          <a:custGeom>
            <a:avLst/>
            <a:gdLst/>
            <a:ahLst/>
            <a:cxnLst/>
            <a:rect l="l" t="t" r="r" b="b"/>
            <a:pathLst>
              <a:path w="3712442" h="1764284">
                <a:moveTo>
                  <a:pt x="0" y="0"/>
                </a:moveTo>
                <a:lnTo>
                  <a:pt x="3712442" y="0"/>
                </a:lnTo>
                <a:lnTo>
                  <a:pt x="3712442" y="1764284"/>
                </a:lnTo>
                <a:lnTo>
                  <a:pt x="0" y="1764284"/>
                </a:lnTo>
                <a:lnTo>
                  <a:pt x="0" y="0"/>
                </a:lnTo>
                <a:close/>
              </a:path>
            </a:pathLst>
          </a:custGeom>
          <a:blipFill>
            <a:blip r:embed="rId5"/>
            <a:stretch>
              <a:fillRect l="-269460" t="-483069"/>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AutoShape 3"/>
          <p:cNvSpPr/>
          <p:nvPr/>
        </p:nvSpPr>
        <p:spPr>
          <a:xfrm>
            <a:off x="5358840" y="1108553"/>
            <a:ext cx="11859377" cy="8069894"/>
          </a:xfrm>
          <a:prstGeom prst="rect">
            <a:avLst/>
          </a:prstGeom>
          <a:solidFill>
            <a:srgbClr val="D4DEBD"/>
          </a:solidFill>
        </p:spPr>
        <p:txBody>
          <a:bodyPr/>
          <a:lstStyle/>
          <a:p>
            <a:endParaRPr lang="en-GB"/>
          </a:p>
        </p:txBody>
      </p:sp>
      <p:sp>
        <p:nvSpPr>
          <p:cNvPr id="4" name="Freeform 4"/>
          <p:cNvSpPr/>
          <p:nvPr/>
        </p:nvSpPr>
        <p:spPr>
          <a:xfrm>
            <a:off x="5560979" y="2096457"/>
            <a:ext cx="11455100" cy="6825014"/>
          </a:xfrm>
          <a:custGeom>
            <a:avLst/>
            <a:gdLst/>
            <a:ahLst/>
            <a:cxnLst/>
            <a:rect l="l" t="t" r="r" b="b"/>
            <a:pathLst>
              <a:path w="11455100" h="6825014">
                <a:moveTo>
                  <a:pt x="0" y="0"/>
                </a:moveTo>
                <a:lnTo>
                  <a:pt x="11455099" y="0"/>
                </a:lnTo>
                <a:lnTo>
                  <a:pt x="11455099" y="6825014"/>
                </a:lnTo>
                <a:lnTo>
                  <a:pt x="0" y="6825014"/>
                </a:lnTo>
                <a:lnTo>
                  <a:pt x="0" y="0"/>
                </a:lnTo>
                <a:close/>
              </a:path>
            </a:pathLst>
          </a:custGeom>
          <a:blipFill>
            <a:blip r:embed="rId4"/>
            <a:stretch>
              <a:fillRect l="-6474" r="-6474"/>
            </a:stretch>
          </a:blipFill>
        </p:spPr>
        <p:txBody>
          <a:bodyPr/>
          <a:lstStyle/>
          <a:p>
            <a:endParaRPr lang="en-GB"/>
          </a:p>
        </p:txBody>
      </p:sp>
      <p:sp>
        <p:nvSpPr>
          <p:cNvPr id="5" name="AutoShape 5"/>
          <p:cNvSpPr/>
          <p:nvPr/>
        </p:nvSpPr>
        <p:spPr>
          <a:xfrm>
            <a:off x="396024" y="2299624"/>
            <a:ext cx="6005544" cy="6258086"/>
          </a:xfrm>
          <a:prstGeom prst="rect">
            <a:avLst/>
          </a:prstGeom>
          <a:solidFill>
            <a:srgbClr val="A9B48D"/>
          </a:solidFill>
        </p:spPr>
        <p:txBody>
          <a:bodyPr/>
          <a:lstStyle/>
          <a:p>
            <a:endParaRPr lang="en-GB"/>
          </a:p>
        </p:txBody>
      </p:sp>
      <p:grpSp>
        <p:nvGrpSpPr>
          <p:cNvPr id="6" name="Group 6"/>
          <p:cNvGrpSpPr/>
          <p:nvPr/>
        </p:nvGrpSpPr>
        <p:grpSpPr>
          <a:xfrm>
            <a:off x="0" y="405469"/>
            <a:ext cx="18288000" cy="1446721"/>
            <a:chOff x="0" y="0"/>
            <a:chExt cx="24384000" cy="1928961"/>
          </a:xfrm>
        </p:grpSpPr>
        <p:sp>
          <p:nvSpPr>
            <p:cNvPr id="7" name="Freeform 7"/>
            <p:cNvSpPr/>
            <p:nvPr/>
          </p:nvSpPr>
          <p:spPr>
            <a:xfrm>
              <a:off x="0" y="0"/>
              <a:ext cx="24384000" cy="1929019"/>
            </a:xfrm>
            <a:custGeom>
              <a:avLst/>
              <a:gdLst/>
              <a:ahLst/>
              <a:cxnLst/>
              <a:rect l="l" t="t" r="r" b="b"/>
              <a:pathLst>
                <a:path w="24384000" h="1929019">
                  <a:moveTo>
                    <a:pt x="0" y="0"/>
                  </a:moveTo>
                  <a:lnTo>
                    <a:pt x="24384000" y="0"/>
                  </a:lnTo>
                  <a:lnTo>
                    <a:pt x="24384000" y="1929019"/>
                  </a:lnTo>
                  <a:lnTo>
                    <a:pt x="0" y="1929019"/>
                  </a:lnTo>
                  <a:close/>
                </a:path>
              </a:pathLst>
            </a:custGeom>
            <a:solidFill>
              <a:srgbClr val="6B7B5E"/>
            </a:solidFill>
          </p:spPr>
          <p:txBody>
            <a:bodyPr/>
            <a:lstStyle/>
            <a:p>
              <a:endParaRPr lang="en-GB"/>
            </a:p>
          </p:txBody>
        </p:sp>
        <p:sp>
          <p:nvSpPr>
            <p:cNvPr id="8" name="TextBox 8"/>
            <p:cNvSpPr txBox="1"/>
            <p:nvPr/>
          </p:nvSpPr>
          <p:spPr>
            <a:xfrm>
              <a:off x="0" y="0"/>
              <a:ext cx="24384000" cy="1928961"/>
            </a:xfrm>
            <a:prstGeom prst="rect">
              <a:avLst/>
            </a:prstGeom>
          </p:spPr>
          <p:txBody>
            <a:bodyPr lIns="50800" tIns="50800" rIns="50800" bIns="50800" rtlCol="0" anchor="ctr"/>
            <a:lstStyle/>
            <a:p>
              <a:pPr algn="l">
                <a:lnSpc>
                  <a:spcPts val="7920"/>
                </a:lnSpc>
              </a:pPr>
              <a:r>
                <a:rPr lang="en-US" sz="6600" b="1">
                  <a:solidFill>
                    <a:srgbClr val="201715"/>
                  </a:solidFill>
                  <a:latin typeface="Open Sans 1 Bold"/>
                  <a:ea typeface="Open Sans 1 Bold"/>
                  <a:cs typeface="Open Sans 1 Bold"/>
                  <a:sym typeface="Open Sans 1 Bold"/>
                </a:rPr>
                <a:t>Intersections within Early Years</a:t>
              </a:r>
            </a:p>
          </p:txBody>
        </p:sp>
      </p:grpSp>
      <p:sp>
        <p:nvSpPr>
          <p:cNvPr id="9" name="Freeform 9"/>
          <p:cNvSpPr/>
          <p:nvPr/>
        </p:nvSpPr>
        <p:spPr>
          <a:xfrm>
            <a:off x="14823355" y="332173"/>
            <a:ext cx="3712442" cy="1764284"/>
          </a:xfrm>
          <a:custGeom>
            <a:avLst/>
            <a:gdLst/>
            <a:ahLst/>
            <a:cxnLst/>
            <a:rect l="l" t="t" r="r" b="b"/>
            <a:pathLst>
              <a:path w="3712442" h="1764284">
                <a:moveTo>
                  <a:pt x="0" y="0"/>
                </a:moveTo>
                <a:lnTo>
                  <a:pt x="3712443" y="0"/>
                </a:lnTo>
                <a:lnTo>
                  <a:pt x="3712443" y="1764284"/>
                </a:lnTo>
                <a:lnTo>
                  <a:pt x="0" y="1764284"/>
                </a:lnTo>
                <a:lnTo>
                  <a:pt x="0" y="0"/>
                </a:lnTo>
                <a:close/>
              </a:path>
            </a:pathLst>
          </a:custGeom>
          <a:blipFill>
            <a:blip r:embed="rId5"/>
            <a:stretch>
              <a:fillRect l="-269460" t="-483069"/>
            </a:stretch>
          </a:blipFill>
        </p:spPr>
        <p:txBody>
          <a:bodyPr/>
          <a:lstStyle/>
          <a:p>
            <a:endParaRPr lang="en-GB"/>
          </a:p>
        </p:txBody>
      </p:sp>
      <p:sp>
        <p:nvSpPr>
          <p:cNvPr id="10" name="TextBox 10"/>
          <p:cNvSpPr txBox="1"/>
          <p:nvPr/>
        </p:nvSpPr>
        <p:spPr>
          <a:xfrm>
            <a:off x="396024" y="2313539"/>
            <a:ext cx="5828406" cy="6383450"/>
          </a:xfrm>
          <a:prstGeom prst="rect">
            <a:avLst/>
          </a:prstGeom>
        </p:spPr>
        <p:txBody>
          <a:bodyPr lIns="0" tIns="0" rIns="0" bIns="0" rtlCol="0" anchor="t">
            <a:spAutoFit/>
          </a:bodyPr>
          <a:lstStyle/>
          <a:p>
            <a:pPr algn="ctr">
              <a:lnSpc>
                <a:spcPts val="5600"/>
              </a:lnSpc>
            </a:pPr>
            <a:endParaRPr/>
          </a:p>
          <a:p>
            <a:pPr algn="ctr">
              <a:lnSpc>
                <a:spcPts val="5600"/>
              </a:lnSpc>
            </a:pPr>
            <a:r>
              <a:rPr lang="en-US" sz="4000" b="1">
                <a:solidFill>
                  <a:srgbClr val="000000"/>
                </a:solidFill>
                <a:latin typeface="Open Sans 2 Bold"/>
                <a:ea typeface="Open Sans 2 Bold"/>
                <a:cs typeface="Open Sans 2 Bold"/>
                <a:sym typeface="Open Sans 2 Bold"/>
              </a:rPr>
              <a:t>We will consider the different intersections and how intersectionality impacts the lives of children with SEND and their  families.</a:t>
            </a:r>
          </a:p>
          <a:p>
            <a:pPr marL="0" lvl="0" indent="0" algn="ctr">
              <a:lnSpc>
                <a:spcPts val="5600"/>
              </a:lnSpc>
            </a:pPr>
            <a:endParaRPr lang="en-US" sz="4000" b="1">
              <a:solidFill>
                <a:srgbClr val="000000"/>
              </a:solidFill>
              <a:latin typeface="Open Sans 2 Bold"/>
              <a:ea typeface="Open Sans 2 Bold"/>
              <a:cs typeface="Open Sans 2 Bold"/>
              <a:sym typeface="Open Sans 2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AutoShape 3"/>
          <p:cNvSpPr/>
          <p:nvPr/>
        </p:nvSpPr>
        <p:spPr>
          <a:xfrm>
            <a:off x="5358840" y="1108553"/>
            <a:ext cx="11859377" cy="8069894"/>
          </a:xfrm>
          <a:prstGeom prst="rect">
            <a:avLst/>
          </a:prstGeom>
          <a:solidFill>
            <a:srgbClr val="D4DEBD"/>
          </a:solidFill>
        </p:spPr>
        <p:txBody>
          <a:bodyPr/>
          <a:lstStyle/>
          <a:p>
            <a:endParaRPr lang="en-GB"/>
          </a:p>
        </p:txBody>
      </p:sp>
      <p:grpSp>
        <p:nvGrpSpPr>
          <p:cNvPr id="4" name="Group 4"/>
          <p:cNvGrpSpPr/>
          <p:nvPr/>
        </p:nvGrpSpPr>
        <p:grpSpPr>
          <a:xfrm>
            <a:off x="0" y="405469"/>
            <a:ext cx="18288000" cy="1446721"/>
            <a:chOff x="0" y="0"/>
            <a:chExt cx="24384000" cy="1928961"/>
          </a:xfrm>
        </p:grpSpPr>
        <p:sp>
          <p:nvSpPr>
            <p:cNvPr id="5" name="Freeform 5"/>
            <p:cNvSpPr/>
            <p:nvPr/>
          </p:nvSpPr>
          <p:spPr>
            <a:xfrm>
              <a:off x="0" y="0"/>
              <a:ext cx="24384000" cy="1929019"/>
            </a:xfrm>
            <a:custGeom>
              <a:avLst/>
              <a:gdLst/>
              <a:ahLst/>
              <a:cxnLst/>
              <a:rect l="l" t="t" r="r" b="b"/>
              <a:pathLst>
                <a:path w="24384000" h="1929019">
                  <a:moveTo>
                    <a:pt x="0" y="0"/>
                  </a:moveTo>
                  <a:lnTo>
                    <a:pt x="24384000" y="0"/>
                  </a:lnTo>
                  <a:lnTo>
                    <a:pt x="24384000" y="1929019"/>
                  </a:lnTo>
                  <a:lnTo>
                    <a:pt x="0" y="1929019"/>
                  </a:lnTo>
                  <a:close/>
                </a:path>
              </a:pathLst>
            </a:custGeom>
            <a:solidFill>
              <a:srgbClr val="6B7B5E"/>
            </a:solidFill>
          </p:spPr>
          <p:txBody>
            <a:bodyPr/>
            <a:lstStyle/>
            <a:p>
              <a:endParaRPr lang="en-GB"/>
            </a:p>
          </p:txBody>
        </p:sp>
        <p:sp>
          <p:nvSpPr>
            <p:cNvPr id="6" name="TextBox 6"/>
            <p:cNvSpPr txBox="1"/>
            <p:nvPr/>
          </p:nvSpPr>
          <p:spPr>
            <a:xfrm>
              <a:off x="0" y="0"/>
              <a:ext cx="24384000" cy="1928961"/>
            </a:xfrm>
            <a:prstGeom prst="rect">
              <a:avLst/>
            </a:prstGeom>
          </p:spPr>
          <p:txBody>
            <a:bodyPr lIns="50800" tIns="50800" rIns="50800" bIns="50800" rtlCol="0" anchor="ctr"/>
            <a:lstStyle/>
            <a:p>
              <a:pPr algn="l">
                <a:lnSpc>
                  <a:spcPts val="7920"/>
                </a:lnSpc>
              </a:pPr>
              <a:r>
                <a:rPr lang="en-US" sz="6600" b="1">
                  <a:solidFill>
                    <a:srgbClr val="201715"/>
                  </a:solidFill>
                  <a:latin typeface="Open Sans 1 Bold"/>
                  <a:ea typeface="Open Sans 1 Bold"/>
                  <a:cs typeface="Open Sans 1 Bold"/>
                  <a:sym typeface="Open Sans 1 Bold"/>
                </a:rPr>
                <a:t>Leadership and management for inclusion</a:t>
              </a:r>
            </a:p>
          </p:txBody>
        </p:sp>
      </p:grpSp>
      <p:sp>
        <p:nvSpPr>
          <p:cNvPr id="7" name="Freeform 7"/>
          <p:cNvSpPr/>
          <p:nvPr/>
        </p:nvSpPr>
        <p:spPr>
          <a:xfrm>
            <a:off x="6219589" y="2046794"/>
            <a:ext cx="10759638" cy="6936992"/>
          </a:xfrm>
          <a:custGeom>
            <a:avLst/>
            <a:gdLst/>
            <a:ahLst/>
            <a:cxnLst/>
            <a:rect l="l" t="t" r="r" b="b"/>
            <a:pathLst>
              <a:path w="10759638" h="6936992">
                <a:moveTo>
                  <a:pt x="0" y="0"/>
                </a:moveTo>
                <a:lnTo>
                  <a:pt x="10759638" y="0"/>
                </a:lnTo>
                <a:lnTo>
                  <a:pt x="10759638" y="6936992"/>
                </a:lnTo>
                <a:lnTo>
                  <a:pt x="0" y="6936992"/>
                </a:lnTo>
                <a:lnTo>
                  <a:pt x="0" y="0"/>
                </a:lnTo>
                <a:close/>
              </a:path>
            </a:pathLst>
          </a:custGeom>
          <a:blipFill>
            <a:blip r:embed="rId4"/>
            <a:stretch>
              <a:fillRect t="-1669" b="-1669"/>
            </a:stretch>
          </a:blipFill>
        </p:spPr>
        <p:txBody>
          <a:bodyPr/>
          <a:lstStyle/>
          <a:p>
            <a:endParaRPr lang="en-GB"/>
          </a:p>
        </p:txBody>
      </p:sp>
      <p:sp>
        <p:nvSpPr>
          <p:cNvPr id="8" name="AutoShape 8"/>
          <p:cNvSpPr/>
          <p:nvPr/>
        </p:nvSpPr>
        <p:spPr>
          <a:xfrm>
            <a:off x="396024" y="2046794"/>
            <a:ext cx="6621818" cy="6684738"/>
          </a:xfrm>
          <a:prstGeom prst="rect">
            <a:avLst/>
          </a:prstGeom>
          <a:solidFill>
            <a:srgbClr val="A9B48D"/>
          </a:solidFill>
        </p:spPr>
        <p:txBody>
          <a:bodyPr/>
          <a:lstStyle/>
          <a:p>
            <a:endParaRPr lang="en-GB"/>
          </a:p>
        </p:txBody>
      </p:sp>
      <p:sp>
        <p:nvSpPr>
          <p:cNvPr id="9" name="TextBox 9"/>
          <p:cNvSpPr txBox="1"/>
          <p:nvPr/>
        </p:nvSpPr>
        <p:spPr>
          <a:xfrm>
            <a:off x="265501" y="2097612"/>
            <a:ext cx="6752341" cy="6497376"/>
          </a:xfrm>
          <a:prstGeom prst="rect">
            <a:avLst/>
          </a:prstGeom>
        </p:spPr>
        <p:txBody>
          <a:bodyPr lIns="0" tIns="0" rIns="0" bIns="0" rtlCol="0" anchor="t">
            <a:spAutoFit/>
          </a:bodyPr>
          <a:lstStyle/>
          <a:p>
            <a:pPr marL="0" lvl="0" indent="0" algn="ctr">
              <a:lnSpc>
                <a:spcPts val="5701"/>
              </a:lnSpc>
            </a:pPr>
            <a:r>
              <a:rPr lang="en-US" sz="4072" b="1">
                <a:solidFill>
                  <a:srgbClr val="000000"/>
                </a:solidFill>
                <a:latin typeface="Open Sans 2 Bold"/>
                <a:ea typeface="Open Sans 2 Bold"/>
                <a:cs typeface="Open Sans 2 Bold"/>
                <a:sym typeface="Open Sans 2 Bold"/>
              </a:rPr>
              <a:t> Your setting environment, curriculum and approach to learning and development must adapt to the changing need of your cohort of children and this course will provide strategies to enable this.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222" b="-5222"/>
            </a:stretch>
          </a:blipFill>
        </p:spPr>
        <p:txBody>
          <a:bodyPr/>
          <a:lstStyle/>
          <a:p>
            <a:endParaRPr lang="en-GB"/>
          </a:p>
        </p:txBody>
      </p:sp>
      <p:grpSp>
        <p:nvGrpSpPr>
          <p:cNvPr id="3" name="Group 3"/>
          <p:cNvGrpSpPr/>
          <p:nvPr/>
        </p:nvGrpSpPr>
        <p:grpSpPr>
          <a:xfrm>
            <a:off x="0" y="305340"/>
            <a:ext cx="18288000" cy="1367123"/>
            <a:chOff x="0" y="0"/>
            <a:chExt cx="24384000" cy="1822831"/>
          </a:xfrm>
        </p:grpSpPr>
        <p:sp>
          <p:nvSpPr>
            <p:cNvPr id="4" name="Freeform 4"/>
            <p:cNvSpPr/>
            <p:nvPr/>
          </p:nvSpPr>
          <p:spPr>
            <a:xfrm>
              <a:off x="0" y="0"/>
              <a:ext cx="24384000" cy="1822889"/>
            </a:xfrm>
            <a:custGeom>
              <a:avLst/>
              <a:gdLst/>
              <a:ahLst/>
              <a:cxnLst/>
              <a:rect l="l" t="t" r="r" b="b"/>
              <a:pathLst>
                <a:path w="24384000" h="1822889">
                  <a:moveTo>
                    <a:pt x="0" y="0"/>
                  </a:moveTo>
                  <a:lnTo>
                    <a:pt x="24384000" y="0"/>
                  </a:lnTo>
                  <a:lnTo>
                    <a:pt x="24384000" y="1822889"/>
                  </a:lnTo>
                  <a:lnTo>
                    <a:pt x="0" y="1822889"/>
                  </a:lnTo>
                  <a:close/>
                </a:path>
              </a:pathLst>
            </a:custGeom>
            <a:solidFill>
              <a:srgbClr val="6B7B5E"/>
            </a:solidFill>
          </p:spPr>
          <p:txBody>
            <a:bodyPr/>
            <a:lstStyle/>
            <a:p>
              <a:endParaRPr lang="en-GB"/>
            </a:p>
          </p:txBody>
        </p:sp>
        <p:sp>
          <p:nvSpPr>
            <p:cNvPr id="5" name="TextBox 5"/>
            <p:cNvSpPr txBox="1"/>
            <p:nvPr/>
          </p:nvSpPr>
          <p:spPr>
            <a:xfrm>
              <a:off x="0" y="0"/>
              <a:ext cx="24384000" cy="1822831"/>
            </a:xfrm>
            <a:prstGeom prst="rect">
              <a:avLst/>
            </a:prstGeom>
          </p:spPr>
          <p:txBody>
            <a:bodyPr lIns="50800" tIns="50800" rIns="50800" bIns="50800" rtlCol="0" anchor="ctr"/>
            <a:lstStyle/>
            <a:p>
              <a:pPr algn="l">
                <a:lnSpc>
                  <a:spcPts val="7440"/>
                </a:lnSpc>
              </a:pPr>
              <a:r>
                <a:rPr lang="en-US" sz="6200" b="1">
                  <a:solidFill>
                    <a:srgbClr val="201715"/>
                  </a:solidFill>
                  <a:latin typeface="Open Sans 1 Bold"/>
                  <a:ea typeface="Open Sans 1 Bold"/>
                  <a:cs typeface="Open Sans 1 Bold"/>
                  <a:sym typeface="Open Sans 1 Bold"/>
                </a:rPr>
                <a:t>Learner statistics</a:t>
              </a:r>
            </a:p>
          </p:txBody>
        </p:sp>
      </p:grpSp>
      <p:sp>
        <p:nvSpPr>
          <p:cNvPr id="6" name="Freeform 6"/>
          <p:cNvSpPr/>
          <p:nvPr/>
        </p:nvSpPr>
        <p:spPr>
          <a:xfrm>
            <a:off x="14660576" y="126090"/>
            <a:ext cx="3781002" cy="1805220"/>
          </a:xfrm>
          <a:custGeom>
            <a:avLst/>
            <a:gdLst/>
            <a:ahLst/>
            <a:cxnLst/>
            <a:rect l="l" t="t" r="r" b="b"/>
            <a:pathLst>
              <a:path w="3781002" h="1805220">
                <a:moveTo>
                  <a:pt x="0" y="0"/>
                </a:moveTo>
                <a:lnTo>
                  <a:pt x="3781002" y="0"/>
                </a:lnTo>
                <a:lnTo>
                  <a:pt x="3781002" y="1805220"/>
                </a:lnTo>
                <a:lnTo>
                  <a:pt x="0" y="1805220"/>
                </a:lnTo>
                <a:lnTo>
                  <a:pt x="0" y="0"/>
                </a:lnTo>
                <a:close/>
              </a:path>
            </a:pathLst>
          </a:custGeom>
          <a:blipFill>
            <a:blip r:embed="rId3"/>
            <a:stretch>
              <a:fillRect l="-262760" t="-469847"/>
            </a:stretch>
          </a:blipFill>
        </p:spPr>
        <p:txBody>
          <a:bodyPr/>
          <a:lstStyle/>
          <a:p>
            <a:endParaRPr lang="en-GB"/>
          </a:p>
        </p:txBody>
      </p:sp>
      <p:sp>
        <p:nvSpPr>
          <p:cNvPr id="7" name="Freeform 7"/>
          <p:cNvSpPr/>
          <p:nvPr/>
        </p:nvSpPr>
        <p:spPr>
          <a:xfrm>
            <a:off x="213499" y="3250885"/>
            <a:ext cx="18074501" cy="7036115"/>
          </a:xfrm>
          <a:custGeom>
            <a:avLst/>
            <a:gdLst/>
            <a:ahLst/>
            <a:cxnLst/>
            <a:rect l="l" t="t" r="r" b="b"/>
            <a:pathLst>
              <a:path w="18074501" h="7036115">
                <a:moveTo>
                  <a:pt x="0" y="0"/>
                </a:moveTo>
                <a:lnTo>
                  <a:pt x="18074501" y="0"/>
                </a:lnTo>
                <a:lnTo>
                  <a:pt x="18074501" y="7036115"/>
                </a:lnTo>
                <a:lnTo>
                  <a:pt x="0" y="7036115"/>
                </a:lnTo>
                <a:lnTo>
                  <a:pt x="0" y="0"/>
                </a:lnTo>
                <a:close/>
              </a:path>
            </a:pathLst>
          </a:custGeom>
          <a:blipFill>
            <a:blip r:embed="rId4"/>
            <a:stretch>
              <a:fillRect l="-660" t="-27429" b="-18020"/>
            </a:stretch>
          </a:blipFill>
        </p:spPr>
        <p:txBody>
          <a:bodyPr/>
          <a:lstStyle/>
          <a:p>
            <a:endParaRPr lang="en-GB"/>
          </a:p>
        </p:txBody>
      </p:sp>
      <p:sp>
        <p:nvSpPr>
          <p:cNvPr id="8" name="TextBox 8"/>
          <p:cNvSpPr txBox="1"/>
          <p:nvPr/>
        </p:nvSpPr>
        <p:spPr>
          <a:xfrm>
            <a:off x="1161692" y="2096147"/>
            <a:ext cx="2598724" cy="1180465"/>
          </a:xfrm>
          <a:prstGeom prst="rect">
            <a:avLst/>
          </a:prstGeom>
        </p:spPr>
        <p:txBody>
          <a:bodyPr lIns="0" tIns="0" rIns="0" bIns="0" rtlCol="0" anchor="t">
            <a:spAutoFit/>
          </a:bodyPr>
          <a:lstStyle/>
          <a:p>
            <a:pPr algn="ctr">
              <a:lnSpc>
                <a:spcPts val="4759"/>
              </a:lnSpc>
            </a:pPr>
            <a:r>
              <a:rPr lang="en-US" sz="3399" b="1">
                <a:solidFill>
                  <a:srgbClr val="000000"/>
                </a:solidFill>
                <a:latin typeface="Open Sans 1 Bold"/>
                <a:ea typeface="Open Sans 1 Bold"/>
                <a:cs typeface="Open Sans 1 Bold"/>
                <a:sym typeface="Open Sans 1 Bold"/>
              </a:rPr>
              <a:t>32 Local authorities</a:t>
            </a:r>
          </a:p>
        </p:txBody>
      </p:sp>
      <p:sp>
        <p:nvSpPr>
          <p:cNvPr id="9" name="TextBox 9"/>
          <p:cNvSpPr txBox="1"/>
          <p:nvPr/>
        </p:nvSpPr>
        <p:spPr>
          <a:xfrm>
            <a:off x="14660576" y="2096147"/>
            <a:ext cx="2598724" cy="1780540"/>
          </a:xfrm>
          <a:prstGeom prst="rect">
            <a:avLst/>
          </a:prstGeom>
        </p:spPr>
        <p:txBody>
          <a:bodyPr lIns="0" tIns="0" rIns="0" bIns="0" rtlCol="0" anchor="t">
            <a:spAutoFit/>
          </a:bodyPr>
          <a:lstStyle/>
          <a:p>
            <a:pPr algn="ctr">
              <a:lnSpc>
                <a:spcPts val="4759"/>
              </a:lnSpc>
            </a:pPr>
            <a:r>
              <a:rPr lang="en-US" sz="3399" b="1">
                <a:solidFill>
                  <a:srgbClr val="000000"/>
                </a:solidFill>
                <a:latin typeface="Open Sans 1 Bold"/>
                <a:ea typeface="Open Sans 1 Bold"/>
                <a:cs typeface="Open Sans 1 Bold"/>
                <a:sym typeface="Open Sans 1 Bold"/>
              </a:rPr>
              <a:t>23, 194 courses completed</a:t>
            </a:r>
          </a:p>
        </p:txBody>
      </p:sp>
      <p:sp>
        <p:nvSpPr>
          <p:cNvPr id="10" name="TextBox 10"/>
          <p:cNvSpPr txBox="1"/>
          <p:nvPr/>
        </p:nvSpPr>
        <p:spPr>
          <a:xfrm>
            <a:off x="7844638" y="2096147"/>
            <a:ext cx="2598724" cy="1180465"/>
          </a:xfrm>
          <a:prstGeom prst="rect">
            <a:avLst/>
          </a:prstGeom>
        </p:spPr>
        <p:txBody>
          <a:bodyPr lIns="0" tIns="0" rIns="0" bIns="0" rtlCol="0" anchor="t">
            <a:spAutoFit/>
          </a:bodyPr>
          <a:lstStyle/>
          <a:p>
            <a:pPr algn="ctr">
              <a:lnSpc>
                <a:spcPts val="4759"/>
              </a:lnSpc>
            </a:pPr>
            <a:r>
              <a:rPr lang="en-US" sz="3399" b="1">
                <a:solidFill>
                  <a:srgbClr val="000000"/>
                </a:solidFill>
                <a:latin typeface="Open Sans 1 Bold"/>
                <a:ea typeface="Open Sans 1 Bold"/>
                <a:cs typeface="Open Sans 1 Bold"/>
                <a:sym typeface="Open Sans 1 Bold"/>
              </a:rPr>
              <a:t>17, 155 Learners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grpSp>
        <p:nvGrpSpPr>
          <p:cNvPr id="3" name="Group 3"/>
          <p:cNvGrpSpPr/>
          <p:nvPr/>
        </p:nvGrpSpPr>
        <p:grpSpPr>
          <a:xfrm>
            <a:off x="0" y="305340"/>
            <a:ext cx="18288000" cy="1367123"/>
            <a:chOff x="0" y="0"/>
            <a:chExt cx="24384000" cy="1822831"/>
          </a:xfrm>
        </p:grpSpPr>
        <p:sp>
          <p:nvSpPr>
            <p:cNvPr id="4" name="Freeform 4"/>
            <p:cNvSpPr/>
            <p:nvPr/>
          </p:nvSpPr>
          <p:spPr>
            <a:xfrm>
              <a:off x="0" y="0"/>
              <a:ext cx="24384000" cy="1822889"/>
            </a:xfrm>
            <a:custGeom>
              <a:avLst/>
              <a:gdLst/>
              <a:ahLst/>
              <a:cxnLst/>
              <a:rect l="l" t="t" r="r" b="b"/>
              <a:pathLst>
                <a:path w="24384000" h="1822889">
                  <a:moveTo>
                    <a:pt x="0" y="0"/>
                  </a:moveTo>
                  <a:lnTo>
                    <a:pt x="24384000" y="0"/>
                  </a:lnTo>
                  <a:lnTo>
                    <a:pt x="24384000" y="1822889"/>
                  </a:lnTo>
                  <a:lnTo>
                    <a:pt x="0" y="1822889"/>
                  </a:lnTo>
                  <a:close/>
                </a:path>
              </a:pathLst>
            </a:custGeom>
            <a:solidFill>
              <a:srgbClr val="6B7B5E"/>
            </a:solidFill>
          </p:spPr>
          <p:txBody>
            <a:bodyPr/>
            <a:lstStyle/>
            <a:p>
              <a:endParaRPr lang="en-GB"/>
            </a:p>
          </p:txBody>
        </p:sp>
        <p:sp>
          <p:nvSpPr>
            <p:cNvPr id="5" name="TextBox 5"/>
            <p:cNvSpPr txBox="1"/>
            <p:nvPr/>
          </p:nvSpPr>
          <p:spPr>
            <a:xfrm>
              <a:off x="0" y="0"/>
              <a:ext cx="24384000" cy="1822831"/>
            </a:xfrm>
            <a:prstGeom prst="rect">
              <a:avLst/>
            </a:prstGeom>
          </p:spPr>
          <p:txBody>
            <a:bodyPr lIns="50800" tIns="50800" rIns="50800" bIns="50800" rtlCol="0" anchor="ctr"/>
            <a:lstStyle/>
            <a:p>
              <a:pPr algn="l">
                <a:lnSpc>
                  <a:spcPts val="7440"/>
                </a:lnSpc>
              </a:pPr>
              <a:r>
                <a:rPr lang="en-US" sz="6200" b="1">
                  <a:solidFill>
                    <a:srgbClr val="201715"/>
                  </a:solidFill>
                  <a:latin typeface="Open Sans 1 Bold"/>
                  <a:ea typeface="Open Sans 1 Bold"/>
                  <a:cs typeface="Open Sans 1 Bold"/>
                  <a:sym typeface="Open Sans 1 Bold"/>
                </a:rPr>
                <a:t>Lincolnshire Feedback</a:t>
              </a:r>
            </a:p>
          </p:txBody>
        </p:sp>
      </p:grpSp>
      <p:sp>
        <p:nvSpPr>
          <p:cNvPr id="6" name="Freeform 6"/>
          <p:cNvSpPr/>
          <p:nvPr/>
        </p:nvSpPr>
        <p:spPr>
          <a:xfrm>
            <a:off x="14660576" y="126090"/>
            <a:ext cx="3781002" cy="1805220"/>
          </a:xfrm>
          <a:custGeom>
            <a:avLst/>
            <a:gdLst/>
            <a:ahLst/>
            <a:cxnLst/>
            <a:rect l="l" t="t" r="r" b="b"/>
            <a:pathLst>
              <a:path w="3781002" h="1805220">
                <a:moveTo>
                  <a:pt x="0" y="0"/>
                </a:moveTo>
                <a:lnTo>
                  <a:pt x="3781002" y="0"/>
                </a:lnTo>
                <a:lnTo>
                  <a:pt x="3781002" y="1805220"/>
                </a:lnTo>
                <a:lnTo>
                  <a:pt x="0" y="1805220"/>
                </a:lnTo>
                <a:lnTo>
                  <a:pt x="0" y="0"/>
                </a:lnTo>
                <a:close/>
              </a:path>
            </a:pathLst>
          </a:custGeom>
          <a:blipFill>
            <a:blip r:embed="rId4"/>
            <a:stretch>
              <a:fillRect l="-262760" t="-469847"/>
            </a:stretch>
          </a:blipFill>
        </p:spPr>
        <p:txBody>
          <a:bodyPr/>
          <a:lstStyle/>
          <a:p>
            <a:endParaRPr lang="en-GB"/>
          </a:p>
        </p:txBody>
      </p:sp>
      <p:sp>
        <p:nvSpPr>
          <p:cNvPr id="7" name="TextBox 7"/>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8" name="TextBox 8"/>
          <p:cNvSpPr txBox="1"/>
          <p:nvPr/>
        </p:nvSpPr>
        <p:spPr>
          <a:xfrm>
            <a:off x="5661059" y="8650937"/>
            <a:ext cx="3723268" cy="1395152"/>
          </a:xfrm>
          <a:prstGeom prst="rect">
            <a:avLst/>
          </a:prstGeom>
        </p:spPr>
        <p:txBody>
          <a:bodyPr lIns="0" tIns="0" rIns="0" bIns="0" rtlCol="0" anchor="t">
            <a:spAutoFit/>
          </a:bodyPr>
          <a:lstStyle/>
          <a:p>
            <a:pPr algn="ctr">
              <a:lnSpc>
                <a:spcPts val="3661"/>
              </a:lnSpc>
              <a:spcBef>
                <a:spcPct val="0"/>
              </a:spcBef>
            </a:pPr>
            <a:r>
              <a:rPr lang="en-US" sz="3051" b="1">
                <a:solidFill>
                  <a:srgbClr val="000000"/>
                </a:solidFill>
                <a:latin typeface="Canva Sans Bold"/>
                <a:ea typeface="Canva Sans Bold"/>
                <a:cs typeface="Canva Sans Bold"/>
                <a:sym typeface="Canva Sans Bold"/>
              </a:rPr>
              <a:t>“Lots of practical and realistic advice and ideas”.</a:t>
            </a:r>
          </a:p>
        </p:txBody>
      </p:sp>
      <p:sp>
        <p:nvSpPr>
          <p:cNvPr id="9" name="TextBox 9"/>
          <p:cNvSpPr txBox="1"/>
          <p:nvPr/>
        </p:nvSpPr>
        <p:spPr>
          <a:xfrm>
            <a:off x="529217" y="6874650"/>
            <a:ext cx="3723268" cy="1860203"/>
          </a:xfrm>
          <a:prstGeom prst="rect">
            <a:avLst/>
          </a:prstGeom>
        </p:spPr>
        <p:txBody>
          <a:bodyPr lIns="0" tIns="0" rIns="0" bIns="0" rtlCol="0" anchor="t">
            <a:spAutoFit/>
          </a:bodyPr>
          <a:lstStyle/>
          <a:p>
            <a:pPr algn="ctr">
              <a:lnSpc>
                <a:spcPts val="3661"/>
              </a:lnSpc>
              <a:spcBef>
                <a:spcPct val="0"/>
              </a:spcBef>
            </a:pPr>
            <a:r>
              <a:rPr lang="en-US" sz="3051" b="1">
                <a:solidFill>
                  <a:srgbClr val="000000"/>
                </a:solidFill>
                <a:latin typeface="Canva Sans Bold"/>
                <a:ea typeface="Canva Sans Bold"/>
                <a:cs typeface="Canva Sans Bold"/>
                <a:sym typeface="Canva Sans Bold"/>
              </a:rPr>
              <a:t>“Really insightful and given ideas for current children that I work with”.</a:t>
            </a:r>
          </a:p>
        </p:txBody>
      </p:sp>
      <p:sp>
        <p:nvSpPr>
          <p:cNvPr id="10" name="TextBox 10"/>
          <p:cNvSpPr txBox="1"/>
          <p:nvPr/>
        </p:nvSpPr>
        <p:spPr>
          <a:xfrm>
            <a:off x="352737" y="2921719"/>
            <a:ext cx="5869711" cy="2325253"/>
          </a:xfrm>
          <a:prstGeom prst="rect">
            <a:avLst/>
          </a:prstGeom>
        </p:spPr>
        <p:txBody>
          <a:bodyPr lIns="0" tIns="0" rIns="0" bIns="0" rtlCol="0" anchor="t">
            <a:spAutoFit/>
          </a:bodyPr>
          <a:lstStyle/>
          <a:p>
            <a:pPr algn="ctr">
              <a:lnSpc>
                <a:spcPts val="3661"/>
              </a:lnSpc>
              <a:spcBef>
                <a:spcPct val="0"/>
              </a:spcBef>
            </a:pPr>
            <a:r>
              <a:rPr lang="en-US" sz="3051" b="1">
                <a:solidFill>
                  <a:srgbClr val="000000"/>
                </a:solidFill>
                <a:latin typeface="Canva Sans Bold"/>
                <a:ea typeface="Canva Sans Bold"/>
                <a:cs typeface="Canva Sans Bold"/>
                <a:sym typeface="Canva Sans Bold"/>
              </a:rPr>
              <a:t>“I enjoyed the videos which demonstrated strategies and the video which showed how children with sensory issues may feel in an environment”. </a:t>
            </a:r>
          </a:p>
        </p:txBody>
      </p:sp>
      <p:sp>
        <p:nvSpPr>
          <p:cNvPr id="11" name="TextBox 11"/>
          <p:cNvSpPr txBox="1"/>
          <p:nvPr/>
        </p:nvSpPr>
        <p:spPr>
          <a:xfrm>
            <a:off x="8078783" y="2589834"/>
            <a:ext cx="3723268" cy="5580608"/>
          </a:xfrm>
          <a:prstGeom prst="rect">
            <a:avLst/>
          </a:prstGeom>
        </p:spPr>
        <p:txBody>
          <a:bodyPr lIns="0" tIns="0" rIns="0" bIns="0" rtlCol="0" anchor="t">
            <a:spAutoFit/>
          </a:bodyPr>
          <a:lstStyle/>
          <a:p>
            <a:pPr algn="ctr">
              <a:lnSpc>
                <a:spcPts val="3661"/>
              </a:lnSpc>
              <a:spcBef>
                <a:spcPct val="0"/>
              </a:spcBef>
            </a:pPr>
            <a:r>
              <a:rPr lang="en-US" sz="3051" b="1">
                <a:solidFill>
                  <a:srgbClr val="000000"/>
                </a:solidFill>
                <a:latin typeface="Canva Sans Bold"/>
                <a:ea typeface="Canva Sans Bold"/>
                <a:cs typeface="Canva Sans Bold"/>
                <a:sym typeface="Canva Sans Bold"/>
              </a:rPr>
              <a:t>“It has been really useful to focus my mind on what is important and how we need to think more about individual needs, rather than everyone having to fit into a mainstream school system”. </a:t>
            </a:r>
          </a:p>
        </p:txBody>
      </p:sp>
      <p:sp>
        <p:nvSpPr>
          <p:cNvPr id="12" name="TextBox 12"/>
          <p:cNvSpPr txBox="1"/>
          <p:nvPr/>
        </p:nvSpPr>
        <p:spPr>
          <a:xfrm>
            <a:off x="13658386" y="6325683"/>
            <a:ext cx="3723268" cy="2325253"/>
          </a:xfrm>
          <a:prstGeom prst="rect">
            <a:avLst/>
          </a:prstGeom>
        </p:spPr>
        <p:txBody>
          <a:bodyPr lIns="0" tIns="0" rIns="0" bIns="0" rtlCol="0" anchor="t">
            <a:spAutoFit/>
          </a:bodyPr>
          <a:lstStyle/>
          <a:p>
            <a:pPr algn="ctr">
              <a:lnSpc>
                <a:spcPts val="3661"/>
              </a:lnSpc>
              <a:spcBef>
                <a:spcPct val="0"/>
              </a:spcBef>
            </a:pPr>
            <a:r>
              <a:rPr lang="en-US" sz="3051" b="1">
                <a:solidFill>
                  <a:srgbClr val="000000"/>
                </a:solidFill>
                <a:latin typeface="Canva Sans Bold"/>
                <a:ea typeface="Canva Sans Bold"/>
                <a:cs typeface="Canva Sans Bold"/>
                <a:sym typeface="Canva Sans Bold"/>
              </a:rPr>
              <a:t> “Really enjoyed this module, i feel that I learnt more than  previous SEND lv 3 course”.</a:t>
            </a:r>
          </a:p>
        </p:txBody>
      </p:sp>
      <p:sp>
        <p:nvSpPr>
          <p:cNvPr id="13" name="TextBox 13"/>
          <p:cNvSpPr txBox="1"/>
          <p:nvPr/>
        </p:nvSpPr>
        <p:spPr>
          <a:xfrm>
            <a:off x="13658386" y="2224143"/>
            <a:ext cx="3723268" cy="1860203"/>
          </a:xfrm>
          <a:prstGeom prst="rect">
            <a:avLst/>
          </a:prstGeom>
        </p:spPr>
        <p:txBody>
          <a:bodyPr lIns="0" tIns="0" rIns="0" bIns="0" rtlCol="0" anchor="t">
            <a:spAutoFit/>
          </a:bodyPr>
          <a:lstStyle/>
          <a:p>
            <a:pPr algn="ctr">
              <a:lnSpc>
                <a:spcPts val="3661"/>
              </a:lnSpc>
              <a:spcBef>
                <a:spcPct val="0"/>
              </a:spcBef>
            </a:pPr>
            <a:r>
              <a:rPr lang="en-US" sz="3051" b="1">
                <a:solidFill>
                  <a:srgbClr val="000000"/>
                </a:solidFill>
                <a:latin typeface="Canva Sans Bold"/>
                <a:ea typeface="Canva Sans Bold"/>
                <a:cs typeface="Canva Sans Bold"/>
                <a:sym typeface="Canva Sans Bold"/>
              </a:rPr>
              <a:t>“As SENco in my setting I found the training extremely useful”.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grpSp>
        <p:nvGrpSpPr>
          <p:cNvPr id="3" name="Group 3"/>
          <p:cNvGrpSpPr/>
          <p:nvPr/>
        </p:nvGrpSpPr>
        <p:grpSpPr>
          <a:xfrm>
            <a:off x="9680320" y="0"/>
            <a:ext cx="8607680" cy="10287000"/>
            <a:chOff x="0" y="0"/>
            <a:chExt cx="2267043" cy="2709333"/>
          </a:xfrm>
        </p:grpSpPr>
        <p:sp>
          <p:nvSpPr>
            <p:cNvPr id="4" name="Freeform 4"/>
            <p:cNvSpPr/>
            <p:nvPr/>
          </p:nvSpPr>
          <p:spPr>
            <a:xfrm>
              <a:off x="0" y="0"/>
              <a:ext cx="2267043" cy="2709333"/>
            </a:xfrm>
            <a:custGeom>
              <a:avLst/>
              <a:gdLst/>
              <a:ahLst/>
              <a:cxnLst/>
              <a:rect l="l" t="t" r="r" b="b"/>
              <a:pathLst>
                <a:path w="2267043" h="2709333">
                  <a:moveTo>
                    <a:pt x="0" y="0"/>
                  </a:moveTo>
                  <a:lnTo>
                    <a:pt x="2267043" y="0"/>
                  </a:lnTo>
                  <a:lnTo>
                    <a:pt x="2267043" y="2709333"/>
                  </a:lnTo>
                  <a:lnTo>
                    <a:pt x="0" y="2709333"/>
                  </a:lnTo>
                  <a:close/>
                </a:path>
              </a:pathLst>
            </a:custGeom>
            <a:solidFill>
              <a:srgbClr val="A9B48D"/>
            </a:solidFill>
          </p:spPr>
          <p:txBody>
            <a:bodyPr/>
            <a:lstStyle/>
            <a:p>
              <a:endParaRPr lang="en-GB"/>
            </a:p>
          </p:txBody>
        </p:sp>
        <p:sp>
          <p:nvSpPr>
            <p:cNvPr id="5" name="TextBox 5"/>
            <p:cNvSpPr txBox="1"/>
            <p:nvPr/>
          </p:nvSpPr>
          <p:spPr>
            <a:xfrm>
              <a:off x="0" y="-38100"/>
              <a:ext cx="2267043" cy="2747433"/>
            </a:xfrm>
            <a:prstGeom prst="rect">
              <a:avLst/>
            </a:prstGeom>
          </p:spPr>
          <p:txBody>
            <a:bodyPr lIns="76200" tIns="76200" rIns="76200" bIns="76200" rtlCol="0" anchor="ctr"/>
            <a:lstStyle/>
            <a:p>
              <a:pPr algn="ctr">
                <a:lnSpc>
                  <a:spcPts val="3359"/>
                </a:lnSpc>
              </a:pPr>
              <a:endParaRPr/>
            </a:p>
          </p:txBody>
        </p:sp>
      </p:grpSp>
      <p:sp>
        <p:nvSpPr>
          <p:cNvPr id="6" name="Freeform 6"/>
          <p:cNvSpPr/>
          <p:nvPr/>
        </p:nvSpPr>
        <p:spPr>
          <a:xfrm>
            <a:off x="1290827" y="2691894"/>
            <a:ext cx="6840909" cy="6840909"/>
          </a:xfrm>
          <a:custGeom>
            <a:avLst/>
            <a:gdLst/>
            <a:ahLst/>
            <a:cxnLst/>
            <a:rect l="l" t="t" r="r" b="b"/>
            <a:pathLst>
              <a:path w="6840909" h="6840909">
                <a:moveTo>
                  <a:pt x="0" y="0"/>
                </a:moveTo>
                <a:lnTo>
                  <a:pt x="6840909" y="0"/>
                </a:lnTo>
                <a:lnTo>
                  <a:pt x="6840909" y="6840909"/>
                </a:lnTo>
                <a:lnTo>
                  <a:pt x="0" y="6840909"/>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10774460" y="3877191"/>
            <a:ext cx="6781734" cy="3887470"/>
          </a:xfrm>
          <a:prstGeom prst="rect">
            <a:avLst/>
          </a:prstGeom>
        </p:spPr>
        <p:txBody>
          <a:bodyPr lIns="0" tIns="0" rIns="0" bIns="0" rtlCol="0" anchor="t">
            <a:spAutoFit/>
          </a:bodyPr>
          <a:lstStyle/>
          <a:p>
            <a:pPr algn="ctr">
              <a:lnSpc>
                <a:spcPts val="3079"/>
              </a:lnSpc>
            </a:pPr>
            <a:r>
              <a:rPr lang="en-US" sz="2199" b="1">
                <a:solidFill>
                  <a:srgbClr val="000000"/>
                </a:solidFill>
                <a:latin typeface="Open Sans 1 Bold"/>
                <a:ea typeface="Open Sans 1 Bold"/>
                <a:cs typeface="Open Sans 1 Bold"/>
                <a:sym typeface="Open Sans 1 Bold"/>
              </a:rPr>
              <a:t>Settings with 4 practitioners or more: </a:t>
            </a:r>
          </a:p>
          <a:p>
            <a:pPr algn="ctr">
              <a:lnSpc>
                <a:spcPts val="3079"/>
              </a:lnSpc>
            </a:pPr>
            <a:r>
              <a:rPr lang="en-US" sz="2199" b="1">
                <a:solidFill>
                  <a:srgbClr val="000000"/>
                </a:solidFill>
                <a:latin typeface="Open Sans 1 Bold"/>
                <a:ea typeface="Open Sans 1 Bold"/>
                <a:cs typeface="Open Sans 1 Bold"/>
                <a:sym typeface="Open Sans 1 Bold"/>
              </a:rPr>
              <a:t>75% will have undertaken the inclusive practice course along with 2 additional courses of their choice </a:t>
            </a:r>
          </a:p>
          <a:p>
            <a:pPr algn="ctr">
              <a:lnSpc>
                <a:spcPts val="3079"/>
              </a:lnSpc>
            </a:pPr>
            <a:endParaRPr lang="en-US" sz="2199" b="1">
              <a:solidFill>
                <a:srgbClr val="000000"/>
              </a:solidFill>
              <a:latin typeface="Open Sans 1 Bold"/>
              <a:ea typeface="Open Sans 1 Bold"/>
              <a:cs typeface="Open Sans 1 Bold"/>
              <a:sym typeface="Open Sans 1 Bold"/>
            </a:endParaRPr>
          </a:p>
          <a:p>
            <a:pPr algn="ctr">
              <a:lnSpc>
                <a:spcPts val="3079"/>
              </a:lnSpc>
            </a:pPr>
            <a:r>
              <a:rPr lang="en-US" sz="2199" b="1">
                <a:solidFill>
                  <a:srgbClr val="000000"/>
                </a:solidFill>
                <a:latin typeface="Open Sans 1 Bold"/>
                <a:ea typeface="Open Sans 1 Bold"/>
                <a:cs typeface="Open Sans 1 Bold"/>
                <a:sym typeface="Open Sans 1 Bold"/>
              </a:rPr>
              <a:t>Settings with less than 4 practitioners (eg childminders): </a:t>
            </a:r>
          </a:p>
          <a:p>
            <a:pPr marL="0" lvl="0" indent="0" algn="ctr">
              <a:lnSpc>
                <a:spcPts val="3079"/>
              </a:lnSpc>
            </a:pPr>
            <a:r>
              <a:rPr lang="en-US" sz="2199" b="1">
                <a:solidFill>
                  <a:srgbClr val="000000"/>
                </a:solidFill>
                <a:latin typeface="Open Sans 1 Bold"/>
                <a:ea typeface="Open Sans 1 Bold"/>
                <a:cs typeface="Open Sans 1 Bold"/>
                <a:sym typeface="Open Sans 1 Bold"/>
              </a:rPr>
              <a:t>The lead practitioner will have completed the inclusive practice course and 2 additional courses of their choice.</a:t>
            </a:r>
          </a:p>
        </p:txBody>
      </p:sp>
      <p:grpSp>
        <p:nvGrpSpPr>
          <p:cNvPr id="8" name="Group 8"/>
          <p:cNvGrpSpPr/>
          <p:nvPr/>
        </p:nvGrpSpPr>
        <p:grpSpPr>
          <a:xfrm>
            <a:off x="0" y="495690"/>
            <a:ext cx="18288000" cy="1446721"/>
            <a:chOff x="0" y="0"/>
            <a:chExt cx="24384000" cy="1928961"/>
          </a:xfrm>
        </p:grpSpPr>
        <p:sp>
          <p:nvSpPr>
            <p:cNvPr id="9" name="Freeform 9"/>
            <p:cNvSpPr/>
            <p:nvPr/>
          </p:nvSpPr>
          <p:spPr>
            <a:xfrm>
              <a:off x="0" y="0"/>
              <a:ext cx="24384000" cy="1929019"/>
            </a:xfrm>
            <a:custGeom>
              <a:avLst/>
              <a:gdLst/>
              <a:ahLst/>
              <a:cxnLst/>
              <a:rect l="l" t="t" r="r" b="b"/>
              <a:pathLst>
                <a:path w="24384000" h="1929019">
                  <a:moveTo>
                    <a:pt x="0" y="0"/>
                  </a:moveTo>
                  <a:lnTo>
                    <a:pt x="24384000" y="0"/>
                  </a:lnTo>
                  <a:lnTo>
                    <a:pt x="24384000" y="1929019"/>
                  </a:lnTo>
                  <a:lnTo>
                    <a:pt x="0" y="1929019"/>
                  </a:lnTo>
                  <a:close/>
                </a:path>
              </a:pathLst>
            </a:custGeom>
            <a:solidFill>
              <a:srgbClr val="6B7B5E"/>
            </a:solidFill>
          </p:spPr>
          <p:txBody>
            <a:bodyPr/>
            <a:lstStyle/>
            <a:p>
              <a:endParaRPr lang="en-GB"/>
            </a:p>
          </p:txBody>
        </p:sp>
        <p:sp>
          <p:nvSpPr>
            <p:cNvPr id="10" name="TextBox 10"/>
            <p:cNvSpPr txBox="1"/>
            <p:nvPr/>
          </p:nvSpPr>
          <p:spPr>
            <a:xfrm>
              <a:off x="0" y="0"/>
              <a:ext cx="24384000" cy="1928961"/>
            </a:xfrm>
            <a:prstGeom prst="rect">
              <a:avLst/>
            </a:prstGeom>
          </p:spPr>
          <p:txBody>
            <a:bodyPr lIns="50800" tIns="50800" rIns="50800" bIns="50800" rtlCol="0" anchor="ctr"/>
            <a:lstStyle/>
            <a:p>
              <a:pPr algn="l">
                <a:lnSpc>
                  <a:spcPts val="7920"/>
                </a:lnSpc>
              </a:pPr>
              <a:r>
                <a:rPr lang="en-US" sz="6600" b="1">
                  <a:solidFill>
                    <a:srgbClr val="201715"/>
                  </a:solidFill>
                  <a:latin typeface="Open Sans 1 Bold"/>
                  <a:ea typeface="Open Sans 1 Bold"/>
                  <a:cs typeface="Open Sans 1 Bold"/>
                  <a:sym typeface="Open Sans 1 Bold"/>
                </a:rPr>
                <a:t>Mark of achievement</a:t>
              </a:r>
            </a:p>
          </p:txBody>
        </p:sp>
      </p:grpSp>
      <p:sp>
        <p:nvSpPr>
          <p:cNvPr id="11" name="Freeform 11"/>
          <p:cNvSpPr/>
          <p:nvPr/>
        </p:nvSpPr>
        <p:spPr>
          <a:xfrm>
            <a:off x="14712058" y="495690"/>
            <a:ext cx="3712442" cy="1764284"/>
          </a:xfrm>
          <a:custGeom>
            <a:avLst/>
            <a:gdLst/>
            <a:ahLst/>
            <a:cxnLst/>
            <a:rect l="l" t="t" r="r" b="b"/>
            <a:pathLst>
              <a:path w="3712442" h="1764284">
                <a:moveTo>
                  <a:pt x="0" y="0"/>
                </a:moveTo>
                <a:lnTo>
                  <a:pt x="3712442" y="0"/>
                </a:lnTo>
                <a:lnTo>
                  <a:pt x="3712442" y="1764284"/>
                </a:lnTo>
                <a:lnTo>
                  <a:pt x="0" y="1764284"/>
                </a:lnTo>
                <a:lnTo>
                  <a:pt x="0" y="0"/>
                </a:lnTo>
                <a:close/>
              </a:path>
            </a:pathLst>
          </a:custGeom>
          <a:blipFill>
            <a:blip r:embed="rId5"/>
            <a:stretch>
              <a:fillRect l="-269460" t="-483069"/>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Freeform 3"/>
          <p:cNvSpPr/>
          <p:nvPr/>
        </p:nvSpPr>
        <p:spPr>
          <a:xfrm>
            <a:off x="8141461" y="4288992"/>
            <a:ext cx="4742606" cy="5686036"/>
          </a:xfrm>
          <a:custGeom>
            <a:avLst/>
            <a:gdLst/>
            <a:ahLst/>
            <a:cxnLst/>
            <a:rect l="l" t="t" r="r" b="b"/>
            <a:pathLst>
              <a:path w="4742606" h="5686036">
                <a:moveTo>
                  <a:pt x="0" y="0"/>
                </a:moveTo>
                <a:lnTo>
                  <a:pt x="4742606" y="0"/>
                </a:lnTo>
                <a:lnTo>
                  <a:pt x="4742606" y="5686036"/>
                </a:lnTo>
                <a:lnTo>
                  <a:pt x="0" y="5686036"/>
                </a:lnTo>
                <a:lnTo>
                  <a:pt x="0" y="0"/>
                </a:lnTo>
                <a:close/>
              </a:path>
            </a:pathLst>
          </a:custGeom>
          <a:blipFill>
            <a:blip r:embed="rId4"/>
            <a:stretch>
              <a:fillRect l="-55847" r="-57295"/>
            </a:stretch>
          </a:blipFill>
        </p:spPr>
        <p:txBody>
          <a:bodyPr/>
          <a:lstStyle/>
          <a:p>
            <a:endParaRPr lang="en-GB"/>
          </a:p>
        </p:txBody>
      </p:sp>
      <p:sp>
        <p:nvSpPr>
          <p:cNvPr id="4" name="Freeform 4"/>
          <p:cNvSpPr/>
          <p:nvPr/>
        </p:nvSpPr>
        <p:spPr>
          <a:xfrm>
            <a:off x="13205826" y="2149327"/>
            <a:ext cx="4785586" cy="5988347"/>
          </a:xfrm>
          <a:custGeom>
            <a:avLst/>
            <a:gdLst/>
            <a:ahLst/>
            <a:cxnLst/>
            <a:rect l="l" t="t" r="r" b="b"/>
            <a:pathLst>
              <a:path w="4785586" h="5988347">
                <a:moveTo>
                  <a:pt x="0" y="0"/>
                </a:moveTo>
                <a:lnTo>
                  <a:pt x="4785587" y="0"/>
                </a:lnTo>
                <a:lnTo>
                  <a:pt x="4785587" y="5988346"/>
                </a:lnTo>
                <a:lnTo>
                  <a:pt x="0" y="5988346"/>
                </a:lnTo>
                <a:lnTo>
                  <a:pt x="0" y="0"/>
                </a:lnTo>
                <a:close/>
              </a:path>
            </a:pathLst>
          </a:custGeom>
          <a:blipFill>
            <a:blip r:embed="rId5"/>
            <a:stretch>
              <a:fillRect l="-59574" r="-62884"/>
            </a:stretch>
          </a:blipFill>
        </p:spPr>
        <p:txBody>
          <a:bodyPr/>
          <a:lstStyle/>
          <a:p>
            <a:endParaRPr lang="en-GB"/>
          </a:p>
        </p:txBody>
      </p:sp>
      <p:grpSp>
        <p:nvGrpSpPr>
          <p:cNvPr id="5" name="Group 5"/>
          <p:cNvGrpSpPr/>
          <p:nvPr/>
        </p:nvGrpSpPr>
        <p:grpSpPr>
          <a:xfrm>
            <a:off x="0" y="305340"/>
            <a:ext cx="18288000" cy="1361269"/>
            <a:chOff x="0" y="0"/>
            <a:chExt cx="24384000" cy="1815026"/>
          </a:xfrm>
        </p:grpSpPr>
        <p:sp>
          <p:nvSpPr>
            <p:cNvPr id="6" name="Freeform 6"/>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7" name="TextBox 7"/>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Free resources on their website</a:t>
              </a:r>
            </a:p>
          </p:txBody>
        </p:sp>
      </p:grpSp>
      <p:sp>
        <p:nvSpPr>
          <p:cNvPr id="8" name="Freeform 8"/>
          <p:cNvSpPr/>
          <p:nvPr/>
        </p:nvSpPr>
        <p:spPr>
          <a:xfrm>
            <a:off x="9794816" y="1910842"/>
            <a:ext cx="3738443" cy="5078874"/>
          </a:xfrm>
          <a:custGeom>
            <a:avLst/>
            <a:gdLst/>
            <a:ahLst/>
            <a:cxnLst/>
            <a:rect l="l" t="t" r="r" b="b"/>
            <a:pathLst>
              <a:path w="3738443" h="5078874">
                <a:moveTo>
                  <a:pt x="0" y="0"/>
                </a:moveTo>
                <a:lnTo>
                  <a:pt x="3738443" y="0"/>
                </a:lnTo>
                <a:lnTo>
                  <a:pt x="3738443" y="5078874"/>
                </a:lnTo>
                <a:lnTo>
                  <a:pt x="0" y="5078874"/>
                </a:lnTo>
                <a:lnTo>
                  <a:pt x="0" y="0"/>
                </a:lnTo>
                <a:close/>
              </a:path>
            </a:pathLst>
          </a:custGeom>
          <a:blipFill>
            <a:blip r:embed="rId6"/>
            <a:stretch>
              <a:fillRect l="-72895" r="-68625"/>
            </a:stretch>
          </a:blipFill>
        </p:spPr>
        <p:txBody>
          <a:bodyPr/>
          <a:lstStyle/>
          <a:p>
            <a:endParaRPr lang="en-GB"/>
          </a:p>
        </p:txBody>
      </p:sp>
      <p:sp>
        <p:nvSpPr>
          <p:cNvPr id="9" name="Freeform 9"/>
          <p:cNvSpPr/>
          <p:nvPr/>
        </p:nvSpPr>
        <p:spPr>
          <a:xfrm>
            <a:off x="14746450" y="146558"/>
            <a:ext cx="3712442" cy="1764284"/>
          </a:xfrm>
          <a:custGeom>
            <a:avLst/>
            <a:gdLst/>
            <a:ahLst/>
            <a:cxnLst/>
            <a:rect l="l" t="t" r="r" b="b"/>
            <a:pathLst>
              <a:path w="3712442" h="1764284">
                <a:moveTo>
                  <a:pt x="0" y="0"/>
                </a:moveTo>
                <a:lnTo>
                  <a:pt x="3712443" y="0"/>
                </a:lnTo>
                <a:lnTo>
                  <a:pt x="3712443" y="1764284"/>
                </a:lnTo>
                <a:lnTo>
                  <a:pt x="0" y="1764284"/>
                </a:lnTo>
                <a:lnTo>
                  <a:pt x="0" y="0"/>
                </a:lnTo>
                <a:close/>
              </a:path>
            </a:pathLst>
          </a:custGeom>
          <a:blipFill>
            <a:blip r:embed="rId7"/>
            <a:stretch>
              <a:fillRect l="-269460" t="-483069"/>
            </a:stretch>
          </a:blipFill>
        </p:spPr>
        <p:txBody>
          <a:bodyPr/>
          <a:lstStyle/>
          <a:p>
            <a:endParaRPr lang="en-GB"/>
          </a:p>
        </p:txBody>
      </p:sp>
      <p:sp>
        <p:nvSpPr>
          <p:cNvPr id="10" name="TextBox 10"/>
          <p:cNvSpPr txBox="1"/>
          <p:nvPr/>
        </p:nvSpPr>
        <p:spPr>
          <a:xfrm>
            <a:off x="829383" y="3177166"/>
            <a:ext cx="6102819" cy="5563714"/>
          </a:xfrm>
          <a:prstGeom prst="rect">
            <a:avLst/>
          </a:prstGeom>
        </p:spPr>
        <p:txBody>
          <a:bodyPr lIns="0" tIns="0" rIns="0" bIns="0" rtlCol="0" anchor="t">
            <a:spAutoFit/>
          </a:bodyPr>
          <a:lstStyle/>
          <a:p>
            <a:pPr algn="ctr">
              <a:lnSpc>
                <a:spcPts val="3669"/>
              </a:lnSpc>
            </a:pPr>
            <a:r>
              <a:rPr lang="en-US" sz="2620" b="1">
                <a:solidFill>
                  <a:srgbClr val="000000"/>
                </a:solidFill>
                <a:latin typeface="Canva Sans Bold"/>
                <a:ea typeface="Canva Sans Bold"/>
                <a:cs typeface="Canva Sans Bold"/>
                <a:sym typeface="Canva Sans Bold"/>
              </a:rPr>
              <a:t>Outdoor Provision</a:t>
            </a:r>
          </a:p>
          <a:p>
            <a:pPr algn="ctr">
              <a:lnSpc>
                <a:spcPts val="3669"/>
              </a:lnSpc>
            </a:pPr>
            <a:r>
              <a:rPr lang="en-US" sz="2620" b="1">
                <a:solidFill>
                  <a:srgbClr val="000000"/>
                </a:solidFill>
                <a:latin typeface="Canva Sans Bold"/>
                <a:ea typeface="Canva Sans Bold"/>
                <a:cs typeface="Canva Sans Bold"/>
                <a:sym typeface="Canva Sans Bold"/>
              </a:rPr>
              <a:t>Low Arousal Environments</a:t>
            </a:r>
          </a:p>
          <a:p>
            <a:pPr algn="ctr">
              <a:lnSpc>
                <a:spcPts val="3669"/>
              </a:lnSpc>
            </a:pPr>
            <a:r>
              <a:rPr lang="en-US" sz="2620" b="1">
                <a:solidFill>
                  <a:srgbClr val="000000"/>
                </a:solidFill>
                <a:latin typeface="Canva Sans Bold"/>
                <a:ea typeface="Canva Sans Bold"/>
                <a:cs typeface="Canva Sans Bold"/>
                <a:sym typeface="Canva Sans Bold"/>
              </a:rPr>
              <a:t>Sensory Circuits</a:t>
            </a:r>
          </a:p>
          <a:p>
            <a:pPr algn="ctr">
              <a:lnSpc>
                <a:spcPts val="3669"/>
              </a:lnSpc>
            </a:pPr>
            <a:r>
              <a:rPr lang="en-US" sz="2620" b="1">
                <a:solidFill>
                  <a:srgbClr val="000000"/>
                </a:solidFill>
                <a:latin typeface="Canva Sans Bold"/>
                <a:ea typeface="Canva Sans Bold"/>
                <a:cs typeface="Canva Sans Bold"/>
                <a:sym typeface="Canva Sans Bold"/>
              </a:rPr>
              <a:t>Makaton</a:t>
            </a:r>
          </a:p>
          <a:p>
            <a:pPr algn="ctr">
              <a:lnSpc>
                <a:spcPts val="3669"/>
              </a:lnSpc>
            </a:pPr>
            <a:r>
              <a:rPr lang="en-US" sz="2620" b="1">
                <a:solidFill>
                  <a:srgbClr val="000000"/>
                </a:solidFill>
                <a:latin typeface="Canva Sans Bold"/>
                <a:ea typeface="Canva Sans Bold"/>
                <a:cs typeface="Canva Sans Bold"/>
                <a:sym typeface="Canva Sans Bold"/>
              </a:rPr>
              <a:t>Intensive Interaction</a:t>
            </a:r>
          </a:p>
          <a:p>
            <a:pPr algn="ctr">
              <a:lnSpc>
                <a:spcPts val="3669"/>
              </a:lnSpc>
            </a:pPr>
            <a:r>
              <a:rPr lang="en-US" sz="2620" b="1">
                <a:solidFill>
                  <a:srgbClr val="000000"/>
                </a:solidFill>
                <a:latin typeface="Canva Sans Bold"/>
                <a:ea typeface="Canva Sans Bold"/>
                <a:cs typeface="Canva Sans Bold"/>
                <a:sym typeface="Canva Sans Bold"/>
              </a:rPr>
              <a:t>Sensory Stories</a:t>
            </a:r>
          </a:p>
          <a:p>
            <a:pPr algn="ctr">
              <a:lnSpc>
                <a:spcPts val="3669"/>
              </a:lnSpc>
            </a:pPr>
            <a:r>
              <a:rPr lang="en-US" sz="2620" b="1">
                <a:solidFill>
                  <a:srgbClr val="000000"/>
                </a:solidFill>
                <a:latin typeface="Canva Sans Bold"/>
                <a:ea typeface="Canva Sans Bold"/>
                <a:cs typeface="Canva Sans Bold"/>
                <a:sym typeface="Canva Sans Bold"/>
              </a:rPr>
              <a:t>Calm Box</a:t>
            </a:r>
          </a:p>
          <a:p>
            <a:pPr algn="ctr">
              <a:lnSpc>
                <a:spcPts val="3669"/>
              </a:lnSpc>
            </a:pPr>
            <a:r>
              <a:rPr lang="en-US" sz="2620" b="1">
                <a:solidFill>
                  <a:srgbClr val="000000"/>
                </a:solidFill>
                <a:latin typeface="Canva Sans Bold"/>
                <a:ea typeface="Canva Sans Bold"/>
                <a:cs typeface="Canva Sans Bold"/>
                <a:sym typeface="Canva Sans Bold"/>
              </a:rPr>
              <a:t>Now and Next Boards</a:t>
            </a:r>
          </a:p>
          <a:p>
            <a:pPr algn="ctr">
              <a:lnSpc>
                <a:spcPts val="3669"/>
              </a:lnSpc>
            </a:pPr>
            <a:r>
              <a:rPr lang="en-US" sz="2620" b="1">
                <a:solidFill>
                  <a:srgbClr val="000000"/>
                </a:solidFill>
                <a:latin typeface="Canva Sans Bold"/>
                <a:ea typeface="Canva Sans Bold"/>
                <a:cs typeface="Canva Sans Bold"/>
                <a:sym typeface="Canva Sans Bold"/>
              </a:rPr>
              <a:t>Social Stories</a:t>
            </a:r>
          </a:p>
          <a:p>
            <a:pPr algn="ctr">
              <a:lnSpc>
                <a:spcPts val="3669"/>
              </a:lnSpc>
            </a:pPr>
            <a:r>
              <a:rPr lang="en-US" sz="2620" b="1">
                <a:solidFill>
                  <a:srgbClr val="000000"/>
                </a:solidFill>
                <a:latin typeface="Canva Sans Bold"/>
                <a:ea typeface="Canva Sans Bold"/>
                <a:cs typeface="Canva Sans Bold"/>
                <a:sym typeface="Canva Sans Bold"/>
              </a:rPr>
              <a:t>Singing</a:t>
            </a:r>
          </a:p>
          <a:p>
            <a:pPr algn="ctr">
              <a:lnSpc>
                <a:spcPts val="3669"/>
              </a:lnSpc>
            </a:pPr>
            <a:r>
              <a:rPr lang="en-US" sz="2620" b="1">
                <a:solidFill>
                  <a:srgbClr val="000000"/>
                </a:solidFill>
                <a:latin typeface="Canva Sans Bold"/>
                <a:ea typeface="Canva Sans Bold"/>
                <a:cs typeface="Canva Sans Bold"/>
                <a:sym typeface="Canva Sans Bold"/>
              </a:rPr>
              <a:t>Stimming</a:t>
            </a:r>
          </a:p>
          <a:p>
            <a:pPr marL="0" lvl="0" indent="0" algn="ctr">
              <a:lnSpc>
                <a:spcPts val="3669"/>
              </a:lnSpc>
            </a:pPr>
            <a:r>
              <a:rPr lang="en-US" sz="2620" b="1">
                <a:solidFill>
                  <a:srgbClr val="000000"/>
                </a:solidFill>
                <a:latin typeface="Canva Sans Bold"/>
                <a:ea typeface="Canva Sans Bold"/>
                <a:cs typeface="Canva Sans Bold"/>
                <a:sym typeface="Canva Sans Bold"/>
              </a:rPr>
              <a:t>Oral Sensory Seeking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grpSp>
        <p:nvGrpSpPr>
          <p:cNvPr id="3" name="Group 3"/>
          <p:cNvGrpSpPr/>
          <p:nvPr/>
        </p:nvGrpSpPr>
        <p:grpSpPr>
          <a:xfrm>
            <a:off x="0" y="305340"/>
            <a:ext cx="18288000" cy="1361269"/>
            <a:chOff x="0" y="0"/>
            <a:chExt cx="24384000" cy="1815026"/>
          </a:xfrm>
        </p:grpSpPr>
        <p:sp>
          <p:nvSpPr>
            <p:cNvPr id="4" name="Freeform 4"/>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5" name="TextBox 5"/>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Free resources on their website</a:t>
              </a:r>
            </a:p>
          </p:txBody>
        </p:sp>
      </p:grpSp>
      <p:sp>
        <p:nvSpPr>
          <p:cNvPr id="6" name="Freeform 6"/>
          <p:cNvSpPr/>
          <p:nvPr/>
        </p:nvSpPr>
        <p:spPr>
          <a:xfrm>
            <a:off x="14746450" y="146558"/>
            <a:ext cx="3712442" cy="1764284"/>
          </a:xfrm>
          <a:custGeom>
            <a:avLst/>
            <a:gdLst/>
            <a:ahLst/>
            <a:cxnLst/>
            <a:rect l="l" t="t" r="r" b="b"/>
            <a:pathLst>
              <a:path w="3712442" h="1764284">
                <a:moveTo>
                  <a:pt x="0" y="0"/>
                </a:moveTo>
                <a:lnTo>
                  <a:pt x="3712443" y="0"/>
                </a:lnTo>
                <a:lnTo>
                  <a:pt x="3712443" y="1764284"/>
                </a:lnTo>
                <a:lnTo>
                  <a:pt x="0" y="1764284"/>
                </a:lnTo>
                <a:lnTo>
                  <a:pt x="0" y="0"/>
                </a:lnTo>
                <a:close/>
              </a:path>
            </a:pathLst>
          </a:custGeom>
          <a:blipFill>
            <a:blip r:embed="rId4"/>
            <a:stretch>
              <a:fillRect l="-269460" t="-483069"/>
            </a:stretch>
          </a:blipFill>
        </p:spPr>
        <p:txBody>
          <a:bodyPr/>
          <a:lstStyle/>
          <a:p>
            <a:endParaRPr lang="en-GB"/>
          </a:p>
        </p:txBody>
      </p:sp>
      <p:sp>
        <p:nvSpPr>
          <p:cNvPr id="7" name="Freeform 7"/>
          <p:cNvSpPr/>
          <p:nvPr/>
        </p:nvSpPr>
        <p:spPr>
          <a:xfrm>
            <a:off x="10696214" y="2035373"/>
            <a:ext cx="6012868" cy="8001916"/>
          </a:xfrm>
          <a:custGeom>
            <a:avLst/>
            <a:gdLst/>
            <a:ahLst/>
            <a:cxnLst/>
            <a:rect l="l" t="t" r="r" b="b"/>
            <a:pathLst>
              <a:path w="6012868" h="8001916">
                <a:moveTo>
                  <a:pt x="0" y="0"/>
                </a:moveTo>
                <a:lnTo>
                  <a:pt x="6012868" y="0"/>
                </a:lnTo>
                <a:lnTo>
                  <a:pt x="6012868" y="8001916"/>
                </a:lnTo>
                <a:lnTo>
                  <a:pt x="0" y="8001916"/>
                </a:lnTo>
                <a:lnTo>
                  <a:pt x="0" y="0"/>
                </a:lnTo>
                <a:close/>
              </a:path>
            </a:pathLst>
          </a:custGeom>
          <a:blipFill>
            <a:blip r:embed="rId5"/>
            <a:stretch>
              <a:fillRect l="-110006" t="-28291" r="-113803" b="-8576"/>
            </a:stretch>
          </a:blipFill>
        </p:spPr>
        <p:txBody>
          <a:bodyPr/>
          <a:lstStyle/>
          <a:p>
            <a:endParaRPr lang="en-GB"/>
          </a:p>
        </p:txBody>
      </p:sp>
      <p:sp>
        <p:nvSpPr>
          <p:cNvPr id="8" name="Freeform 8"/>
          <p:cNvSpPr/>
          <p:nvPr/>
        </p:nvSpPr>
        <p:spPr>
          <a:xfrm>
            <a:off x="1771390" y="2035373"/>
            <a:ext cx="5927345" cy="8001916"/>
          </a:xfrm>
          <a:custGeom>
            <a:avLst/>
            <a:gdLst/>
            <a:ahLst/>
            <a:cxnLst/>
            <a:rect l="l" t="t" r="r" b="b"/>
            <a:pathLst>
              <a:path w="5927345" h="8001916">
                <a:moveTo>
                  <a:pt x="0" y="0"/>
                </a:moveTo>
                <a:lnTo>
                  <a:pt x="5927345" y="0"/>
                </a:lnTo>
                <a:lnTo>
                  <a:pt x="5927345" y="8001916"/>
                </a:lnTo>
                <a:lnTo>
                  <a:pt x="0" y="8001916"/>
                </a:lnTo>
                <a:lnTo>
                  <a:pt x="0" y="0"/>
                </a:lnTo>
                <a:close/>
              </a:path>
            </a:pathLst>
          </a:custGeom>
          <a:blipFill>
            <a:blip r:embed="rId6"/>
            <a:stretch>
              <a:fillRect l="-111028" t="-28786" r="-116517" b="-7691"/>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222" b="-5222"/>
            </a:stretch>
          </a:blipFill>
        </p:spPr>
        <p:txBody>
          <a:bodyPr/>
          <a:lstStyle/>
          <a:p>
            <a:endParaRPr lang="en-GB"/>
          </a:p>
        </p:txBody>
      </p:sp>
      <p:grpSp>
        <p:nvGrpSpPr>
          <p:cNvPr id="3" name="Group 3"/>
          <p:cNvGrpSpPr/>
          <p:nvPr/>
        </p:nvGrpSpPr>
        <p:grpSpPr>
          <a:xfrm>
            <a:off x="9680320" y="0"/>
            <a:ext cx="8607680" cy="10287000"/>
            <a:chOff x="0" y="0"/>
            <a:chExt cx="2267043" cy="2709333"/>
          </a:xfrm>
        </p:grpSpPr>
        <p:sp>
          <p:nvSpPr>
            <p:cNvPr id="4" name="Freeform 4"/>
            <p:cNvSpPr/>
            <p:nvPr/>
          </p:nvSpPr>
          <p:spPr>
            <a:xfrm>
              <a:off x="0" y="0"/>
              <a:ext cx="2267043" cy="2709333"/>
            </a:xfrm>
            <a:custGeom>
              <a:avLst/>
              <a:gdLst/>
              <a:ahLst/>
              <a:cxnLst/>
              <a:rect l="l" t="t" r="r" b="b"/>
              <a:pathLst>
                <a:path w="2267043" h="2709333">
                  <a:moveTo>
                    <a:pt x="0" y="0"/>
                  </a:moveTo>
                  <a:lnTo>
                    <a:pt x="2267043" y="0"/>
                  </a:lnTo>
                  <a:lnTo>
                    <a:pt x="2267043" y="2709333"/>
                  </a:lnTo>
                  <a:lnTo>
                    <a:pt x="0" y="2709333"/>
                  </a:lnTo>
                  <a:close/>
                </a:path>
              </a:pathLst>
            </a:custGeom>
            <a:solidFill>
              <a:srgbClr val="A9B48D"/>
            </a:solidFill>
          </p:spPr>
          <p:txBody>
            <a:bodyPr/>
            <a:lstStyle/>
            <a:p>
              <a:endParaRPr lang="en-GB"/>
            </a:p>
          </p:txBody>
        </p:sp>
        <p:sp>
          <p:nvSpPr>
            <p:cNvPr id="5" name="TextBox 5"/>
            <p:cNvSpPr txBox="1"/>
            <p:nvPr/>
          </p:nvSpPr>
          <p:spPr>
            <a:xfrm>
              <a:off x="0" y="-38100"/>
              <a:ext cx="2267043" cy="2747433"/>
            </a:xfrm>
            <a:prstGeom prst="rect">
              <a:avLst/>
            </a:prstGeom>
          </p:spPr>
          <p:txBody>
            <a:bodyPr lIns="76200" tIns="76200" rIns="76200" bIns="76200" rtlCol="0" anchor="ctr"/>
            <a:lstStyle/>
            <a:p>
              <a:pPr algn="ctr">
                <a:lnSpc>
                  <a:spcPts val="3359"/>
                </a:lnSpc>
              </a:pPr>
              <a:endParaRPr/>
            </a:p>
          </p:txBody>
        </p:sp>
      </p:grpSp>
      <p:grpSp>
        <p:nvGrpSpPr>
          <p:cNvPr id="6" name="Group 6"/>
          <p:cNvGrpSpPr/>
          <p:nvPr/>
        </p:nvGrpSpPr>
        <p:grpSpPr>
          <a:xfrm>
            <a:off x="0" y="495690"/>
            <a:ext cx="18288000" cy="1446721"/>
            <a:chOff x="0" y="0"/>
            <a:chExt cx="24384000" cy="1928961"/>
          </a:xfrm>
        </p:grpSpPr>
        <p:sp>
          <p:nvSpPr>
            <p:cNvPr id="7" name="Freeform 7"/>
            <p:cNvSpPr/>
            <p:nvPr/>
          </p:nvSpPr>
          <p:spPr>
            <a:xfrm>
              <a:off x="0" y="0"/>
              <a:ext cx="24384000" cy="1929019"/>
            </a:xfrm>
            <a:custGeom>
              <a:avLst/>
              <a:gdLst/>
              <a:ahLst/>
              <a:cxnLst/>
              <a:rect l="l" t="t" r="r" b="b"/>
              <a:pathLst>
                <a:path w="24384000" h="1929019">
                  <a:moveTo>
                    <a:pt x="0" y="0"/>
                  </a:moveTo>
                  <a:lnTo>
                    <a:pt x="24384000" y="0"/>
                  </a:lnTo>
                  <a:lnTo>
                    <a:pt x="24384000" y="1929019"/>
                  </a:lnTo>
                  <a:lnTo>
                    <a:pt x="0" y="1929019"/>
                  </a:lnTo>
                  <a:close/>
                </a:path>
              </a:pathLst>
            </a:custGeom>
            <a:solidFill>
              <a:srgbClr val="6B7B5E"/>
            </a:solidFill>
          </p:spPr>
          <p:txBody>
            <a:bodyPr/>
            <a:lstStyle/>
            <a:p>
              <a:endParaRPr lang="en-GB"/>
            </a:p>
          </p:txBody>
        </p:sp>
        <p:sp>
          <p:nvSpPr>
            <p:cNvPr id="8" name="TextBox 8"/>
            <p:cNvSpPr txBox="1"/>
            <p:nvPr/>
          </p:nvSpPr>
          <p:spPr>
            <a:xfrm>
              <a:off x="0" y="0"/>
              <a:ext cx="24384000" cy="1928961"/>
            </a:xfrm>
            <a:prstGeom prst="rect">
              <a:avLst/>
            </a:prstGeom>
          </p:spPr>
          <p:txBody>
            <a:bodyPr lIns="50800" tIns="50800" rIns="50800" bIns="50800" rtlCol="0" anchor="ctr"/>
            <a:lstStyle/>
            <a:p>
              <a:pPr algn="l">
                <a:lnSpc>
                  <a:spcPts val="7920"/>
                </a:lnSpc>
              </a:pPr>
              <a:r>
                <a:rPr lang="en-US" sz="6600" b="1">
                  <a:solidFill>
                    <a:srgbClr val="201715"/>
                  </a:solidFill>
                  <a:latin typeface="Open Sans 1 Bold"/>
                  <a:ea typeface="Open Sans 1 Bold"/>
                  <a:cs typeface="Open Sans 1 Bold"/>
                  <a:sym typeface="Open Sans 1 Bold"/>
                </a:rPr>
                <a:t>Training team</a:t>
              </a:r>
            </a:p>
          </p:txBody>
        </p:sp>
      </p:grpSp>
      <p:sp>
        <p:nvSpPr>
          <p:cNvPr id="9" name="Freeform 9"/>
          <p:cNvSpPr/>
          <p:nvPr/>
        </p:nvSpPr>
        <p:spPr>
          <a:xfrm>
            <a:off x="14791556" y="495690"/>
            <a:ext cx="3712442" cy="1764284"/>
          </a:xfrm>
          <a:custGeom>
            <a:avLst/>
            <a:gdLst/>
            <a:ahLst/>
            <a:cxnLst/>
            <a:rect l="l" t="t" r="r" b="b"/>
            <a:pathLst>
              <a:path w="3712442" h="1764284">
                <a:moveTo>
                  <a:pt x="0" y="0"/>
                </a:moveTo>
                <a:lnTo>
                  <a:pt x="3712442" y="0"/>
                </a:lnTo>
                <a:lnTo>
                  <a:pt x="3712442" y="1764284"/>
                </a:lnTo>
                <a:lnTo>
                  <a:pt x="0" y="1764284"/>
                </a:lnTo>
                <a:lnTo>
                  <a:pt x="0" y="0"/>
                </a:lnTo>
                <a:close/>
              </a:path>
            </a:pathLst>
          </a:custGeom>
          <a:blipFill>
            <a:blip r:embed="rId3"/>
            <a:stretch>
              <a:fillRect l="-269460" t="-483069"/>
            </a:stretch>
          </a:blipFill>
        </p:spPr>
        <p:txBody>
          <a:bodyPr/>
          <a:lstStyle/>
          <a:p>
            <a:endParaRPr lang="en-GB"/>
          </a:p>
        </p:txBody>
      </p:sp>
      <p:pic>
        <p:nvPicPr>
          <p:cNvPr id="10" name="Picture 10"/>
          <p:cNvPicPr>
            <a:picLocks noChangeAspect="1"/>
          </p:cNvPicPr>
          <p:nvPr/>
        </p:nvPicPr>
        <p:blipFill>
          <a:blip r:embed="rId4"/>
          <a:stretch>
            <a:fillRect/>
          </a:stretch>
        </p:blipFill>
        <p:spPr>
          <a:xfrm>
            <a:off x="3316225" y="2188261"/>
            <a:ext cx="4937760" cy="4937760"/>
          </a:xfrm>
          <a:prstGeom prst="rect">
            <a:avLst/>
          </a:prstGeom>
        </p:spPr>
      </p:pic>
      <p:sp>
        <p:nvSpPr>
          <p:cNvPr id="11" name="Freeform 11"/>
          <p:cNvSpPr/>
          <p:nvPr/>
        </p:nvSpPr>
        <p:spPr>
          <a:xfrm>
            <a:off x="6800157" y="8702975"/>
            <a:ext cx="5760326" cy="1238470"/>
          </a:xfrm>
          <a:custGeom>
            <a:avLst/>
            <a:gdLst/>
            <a:ahLst/>
            <a:cxnLst/>
            <a:rect l="l" t="t" r="r" b="b"/>
            <a:pathLst>
              <a:path w="5760326" h="1238470">
                <a:moveTo>
                  <a:pt x="0" y="0"/>
                </a:moveTo>
                <a:lnTo>
                  <a:pt x="5760326" y="0"/>
                </a:lnTo>
                <a:lnTo>
                  <a:pt x="5760326" y="1238470"/>
                </a:lnTo>
                <a:lnTo>
                  <a:pt x="0" y="12384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12" name="Picture 12"/>
          <p:cNvPicPr>
            <a:picLocks noChangeAspect="1"/>
          </p:cNvPicPr>
          <p:nvPr/>
        </p:nvPicPr>
        <p:blipFill>
          <a:blip r:embed="rId7"/>
          <a:srcRect/>
          <a:stretch>
            <a:fillRect/>
          </a:stretch>
        </p:blipFill>
        <p:spPr>
          <a:xfrm>
            <a:off x="357185" y="5721230"/>
            <a:ext cx="3138424" cy="3218896"/>
          </a:xfrm>
          <a:prstGeom prst="rect">
            <a:avLst/>
          </a:prstGeom>
        </p:spPr>
      </p:pic>
      <p:sp>
        <p:nvSpPr>
          <p:cNvPr id="13" name="TextBox 13"/>
          <p:cNvSpPr txBox="1"/>
          <p:nvPr/>
        </p:nvSpPr>
        <p:spPr>
          <a:xfrm>
            <a:off x="9855994" y="2148137"/>
            <a:ext cx="8256331" cy="6356986"/>
          </a:xfrm>
          <a:prstGeom prst="rect">
            <a:avLst/>
          </a:prstGeom>
        </p:spPr>
        <p:txBody>
          <a:bodyPr lIns="0" tIns="0" rIns="0" bIns="0" rtlCol="0" anchor="t">
            <a:spAutoFit/>
          </a:bodyPr>
          <a:lstStyle/>
          <a:p>
            <a:pPr algn="ctr">
              <a:lnSpc>
                <a:spcPts val="5039"/>
              </a:lnSpc>
            </a:pPr>
            <a:r>
              <a:rPr lang="en-US" sz="3599" b="1">
                <a:solidFill>
                  <a:srgbClr val="000000"/>
                </a:solidFill>
                <a:latin typeface="Open Sans 1 Bold"/>
                <a:ea typeface="Open Sans 1 Bold"/>
                <a:cs typeface="Open Sans 1 Bold"/>
                <a:sym typeface="Open Sans 1 Bold"/>
              </a:rPr>
              <a:t>Dingley's Promise Training Team 07388 943498 training@dingley.org.uk</a:t>
            </a:r>
          </a:p>
          <a:p>
            <a:pPr algn="ctr">
              <a:lnSpc>
                <a:spcPts val="5039"/>
              </a:lnSpc>
            </a:pPr>
            <a:endParaRPr lang="en-US" sz="3599" b="1">
              <a:solidFill>
                <a:srgbClr val="000000"/>
              </a:solidFill>
              <a:latin typeface="Open Sans 1 Bold"/>
              <a:ea typeface="Open Sans 1 Bold"/>
              <a:cs typeface="Open Sans 1 Bold"/>
              <a:sym typeface="Open Sans 1 Bold"/>
            </a:endParaRPr>
          </a:p>
          <a:p>
            <a:pPr algn="ctr">
              <a:lnSpc>
                <a:spcPts val="5039"/>
              </a:lnSpc>
            </a:pPr>
            <a:r>
              <a:rPr lang="en-US" sz="3599" b="1">
                <a:solidFill>
                  <a:srgbClr val="000000"/>
                </a:solidFill>
                <a:latin typeface="Open Sans 1 Bold"/>
                <a:ea typeface="Open Sans 1 Bold"/>
                <a:cs typeface="Open Sans 1 Bold"/>
                <a:sym typeface="Open Sans 1 Bold"/>
              </a:rPr>
              <a:t>FUNDRAISING Head of Fundraising fundraising@dingley.org.uk</a:t>
            </a:r>
          </a:p>
          <a:p>
            <a:pPr algn="ctr">
              <a:lnSpc>
                <a:spcPts val="5039"/>
              </a:lnSpc>
            </a:pPr>
            <a:endParaRPr lang="en-US" sz="3599" b="1">
              <a:solidFill>
                <a:srgbClr val="000000"/>
              </a:solidFill>
              <a:latin typeface="Open Sans 1 Bold"/>
              <a:ea typeface="Open Sans 1 Bold"/>
              <a:cs typeface="Open Sans 1 Bold"/>
              <a:sym typeface="Open Sans 1 Bold"/>
            </a:endParaRPr>
          </a:p>
          <a:p>
            <a:pPr algn="ctr">
              <a:lnSpc>
                <a:spcPts val="5039"/>
              </a:lnSpc>
            </a:pPr>
            <a:r>
              <a:rPr lang="en-US" sz="3599" b="1">
                <a:solidFill>
                  <a:srgbClr val="000000"/>
                </a:solidFill>
                <a:latin typeface="Open Sans 1 Bold"/>
                <a:ea typeface="Open Sans 1 Bold"/>
                <a:cs typeface="Open Sans 1 Bold"/>
                <a:sym typeface="Open Sans 1 Bold"/>
              </a:rPr>
              <a:t>Phone: 01183277424 </a:t>
            </a:r>
          </a:p>
          <a:p>
            <a:pPr algn="ctr">
              <a:lnSpc>
                <a:spcPts val="5039"/>
              </a:lnSpc>
            </a:pPr>
            <a:r>
              <a:rPr lang="en-US" sz="3599" b="1">
                <a:solidFill>
                  <a:srgbClr val="000000"/>
                </a:solidFill>
                <a:latin typeface="Open Sans 1 Bold"/>
                <a:ea typeface="Open Sans 1 Bold"/>
                <a:cs typeface="Open Sans 1 Bold"/>
                <a:sym typeface="Open Sans 1 Bold"/>
              </a:rPr>
              <a:t>Email: info@dingley.org.uk</a:t>
            </a:r>
          </a:p>
          <a:p>
            <a:pPr marL="0" lvl="0" indent="0" algn="ctr">
              <a:lnSpc>
                <a:spcPts val="5039"/>
              </a:lnSpc>
            </a:pPr>
            <a:endParaRPr lang="en-US" sz="3599" b="1">
              <a:solidFill>
                <a:srgbClr val="000000"/>
              </a:solidFill>
              <a:latin typeface="Open Sans 1 Bold"/>
              <a:ea typeface="Open Sans 1 Bold"/>
              <a:cs typeface="Open Sans 1 Bold"/>
              <a:sym typeface="Open Sans 1 Bold"/>
            </a:endParaRPr>
          </a:p>
        </p:txBody>
      </p:sp>
      <p:sp>
        <p:nvSpPr>
          <p:cNvPr id="14" name="TextBox 14"/>
          <p:cNvSpPr txBox="1"/>
          <p:nvPr/>
        </p:nvSpPr>
        <p:spPr>
          <a:xfrm>
            <a:off x="7144140" y="9024705"/>
            <a:ext cx="5072360" cy="537859"/>
          </a:xfrm>
          <a:prstGeom prst="rect">
            <a:avLst/>
          </a:prstGeom>
        </p:spPr>
        <p:txBody>
          <a:bodyPr lIns="0" tIns="0" rIns="0" bIns="0" rtlCol="0" anchor="t">
            <a:spAutoFit/>
          </a:bodyPr>
          <a:lstStyle/>
          <a:p>
            <a:pPr algn="ctr">
              <a:lnSpc>
                <a:spcPts val="4479"/>
              </a:lnSpc>
            </a:pPr>
            <a:r>
              <a:rPr lang="en-US" sz="3199" b="1">
                <a:solidFill>
                  <a:srgbClr val="000000"/>
                </a:solidFill>
                <a:latin typeface="Canva Sans Bold"/>
                <a:ea typeface="Canva Sans Bold"/>
                <a:cs typeface="Canva Sans Bold"/>
                <a:sym typeface="Canva Sans Bold"/>
              </a:rPr>
              <a:t>Project code: comic relief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222" b="-5222"/>
            </a:stretch>
          </a:blipFill>
        </p:spPr>
        <p:txBody>
          <a:bodyPr/>
          <a:lstStyle/>
          <a:p>
            <a:endParaRPr lang="en-GB"/>
          </a:p>
        </p:txBody>
      </p:sp>
      <p:grpSp>
        <p:nvGrpSpPr>
          <p:cNvPr id="3" name="Group 3"/>
          <p:cNvGrpSpPr/>
          <p:nvPr/>
        </p:nvGrpSpPr>
        <p:grpSpPr>
          <a:xfrm>
            <a:off x="9735231" y="351660"/>
            <a:ext cx="7858598" cy="9453102"/>
            <a:chOff x="0" y="0"/>
            <a:chExt cx="3472315" cy="4176845"/>
          </a:xfrm>
        </p:grpSpPr>
        <p:sp>
          <p:nvSpPr>
            <p:cNvPr id="4" name="Freeform 4"/>
            <p:cNvSpPr/>
            <p:nvPr/>
          </p:nvSpPr>
          <p:spPr>
            <a:xfrm>
              <a:off x="0" y="0"/>
              <a:ext cx="3472315" cy="4176845"/>
            </a:xfrm>
            <a:custGeom>
              <a:avLst/>
              <a:gdLst/>
              <a:ahLst/>
              <a:cxnLst/>
              <a:rect l="l" t="t" r="r" b="b"/>
              <a:pathLst>
                <a:path w="3472315" h="4176845">
                  <a:moveTo>
                    <a:pt x="0" y="0"/>
                  </a:moveTo>
                  <a:lnTo>
                    <a:pt x="3472315" y="0"/>
                  </a:lnTo>
                  <a:lnTo>
                    <a:pt x="3472315" y="4176845"/>
                  </a:lnTo>
                  <a:lnTo>
                    <a:pt x="0" y="4176845"/>
                  </a:lnTo>
                  <a:close/>
                </a:path>
              </a:pathLst>
            </a:custGeom>
            <a:solidFill>
              <a:srgbClr val="C1CDA5"/>
            </a:solidFill>
          </p:spPr>
          <p:txBody>
            <a:bodyPr/>
            <a:lstStyle/>
            <a:p>
              <a:endParaRPr lang="en-GB"/>
            </a:p>
          </p:txBody>
        </p:sp>
      </p:grpSp>
      <p:sp>
        <p:nvSpPr>
          <p:cNvPr id="5" name="Freeform 5"/>
          <p:cNvSpPr/>
          <p:nvPr/>
        </p:nvSpPr>
        <p:spPr>
          <a:xfrm>
            <a:off x="514350" y="2585257"/>
            <a:ext cx="7731579" cy="5116486"/>
          </a:xfrm>
          <a:custGeom>
            <a:avLst/>
            <a:gdLst/>
            <a:ahLst/>
            <a:cxnLst/>
            <a:rect l="l" t="t" r="r" b="b"/>
            <a:pathLst>
              <a:path w="7731579" h="5116486">
                <a:moveTo>
                  <a:pt x="0" y="0"/>
                </a:moveTo>
                <a:lnTo>
                  <a:pt x="7731579" y="0"/>
                </a:lnTo>
                <a:lnTo>
                  <a:pt x="7731579" y="5116486"/>
                </a:lnTo>
                <a:lnTo>
                  <a:pt x="0" y="5116486"/>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0341880" y="3642908"/>
            <a:ext cx="6645301" cy="4572000"/>
          </a:xfrm>
          <a:prstGeom prst="rect">
            <a:avLst/>
          </a:prstGeom>
        </p:spPr>
        <p:txBody>
          <a:bodyPr lIns="0" tIns="0" rIns="0" bIns="0" rtlCol="0" anchor="t">
            <a:spAutoFit/>
          </a:bodyPr>
          <a:lstStyle/>
          <a:p>
            <a:pPr marL="0" lvl="0" indent="0" algn="ctr">
              <a:lnSpc>
                <a:spcPts val="3621"/>
              </a:lnSpc>
              <a:spcBef>
                <a:spcPct val="0"/>
              </a:spcBef>
            </a:pPr>
            <a:r>
              <a:rPr lang="en-US" sz="3017" b="1">
                <a:solidFill>
                  <a:srgbClr val="000000"/>
                </a:solidFill>
                <a:latin typeface="Canva Sans Bold"/>
                <a:ea typeface="Canva Sans Bold"/>
                <a:cs typeface="Canva Sans Bold"/>
                <a:sym typeface="Canva Sans Bold"/>
              </a:rPr>
              <a:t>Since 1983, Dingley’s Promise has transformed the lives of children with Special Educational Needs and Disabilities (SEND). Now, we extend that expertise across the nation through our SEND online training courses, tailored and specially designed for Early Years educators, practitioners, and institutions</a:t>
            </a:r>
          </a:p>
        </p:txBody>
      </p:sp>
      <p:grpSp>
        <p:nvGrpSpPr>
          <p:cNvPr id="7" name="Group 7"/>
          <p:cNvGrpSpPr/>
          <p:nvPr/>
        </p:nvGrpSpPr>
        <p:grpSpPr>
          <a:xfrm>
            <a:off x="0" y="554151"/>
            <a:ext cx="18288000" cy="1361269"/>
            <a:chOff x="0" y="0"/>
            <a:chExt cx="24384000" cy="1815026"/>
          </a:xfrm>
        </p:grpSpPr>
        <p:sp>
          <p:nvSpPr>
            <p:cNvPr id="8" name="Freeform 8"/>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9" name="TextBox 9"/>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Who are Dingley's?</a:t>
              </a:r>
            </a:p>
          </p:txBody>
        </p:sp>
      </p:grpSp>
      <p:sp>
        <p:nvSpPr>
          <p:cNvPr id="10" name="Freeform 10"/>
          <p:cNvSpPr/>
          <p:nvPr/>
        </p:nvSpPr>
        <p:spPr>
          <a:xfrm>
            <a:off x="14681469" y="660947"/>
            <a:ext cx="3806192" cy="1622501"/>
          </a:xfrm>
          <a:custGeom>
            <a:avLst/>
            <a:gdLst/>
            <a:ahLst/>
            <a:cxnLst/>
            <a:rect l="l" t="t" r="r" b="b"/>
            <a:pathLst>
              <a:path w="3806192" h="1622501">
                <a:moveTo>
                  <a:pt x="0" y="0"/>
                </a:moveTo>
                <a:lnTo>
                  <a:pt x="3806192" y="0"/>
                </a:lnTo>
                <a:lnTo>
                  <a:pt x="3806192" y="1622501"/>
                </a:lnTo>
                <a:lnTo>
                  <a:pt x="0" y="1622501"/>
                </a:lnTo>
                <a:lnTo>
                  <a:pt x="0" y="0"/>
                </a:lnTo>
                <a:close/>
              </a:path>
            </a:pathLst>
          </a:custGeom>
          <a:blipFill>
            <a:blip r:embed="rId4"/>
            <a:stretch>
              <a:fillRect l="-260360" t="-534021"/>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Freeform 3"/>
          <p:cNvSpPr/>
          <p:nvPr/>
        </p:nvSpPr>
        <p:spPr>
          <a:xfrm>
            <a:off x="14481808" y="445532"/>
            <a:ext cx="3806192" cy="1622501"/>
          </a:xfrm>
          <a:custGeom>
            <a:avLst/>
            <a:gdLst/>
            <a:ahLst/>
            <a:cxnLst/>
            <a:rect l="l" t="t" r="r" b="b"/>
            <a:pathLst>
              <a:path w="3806192" h="1622501">
                <a:moveTo>
                  <a:pt x="0" y="0"/>
                </a:moveTo>
                <a:lnTo>
                  <a:pt x="3806192" y="0"/>
                </a:lnTo>
                <a:lnTo>
                  <a:pt x="3806192" y="1622501"/>
                </a:lnTo>
                <a:lnTo>
                  <a:pt x="0" y="1622501"/>
                </a:lnTo>
                <a:lnTo>
                  <a:pt x="0" y="0"/>
                </a:lnTo>
                <a:close/>
              </a:path>
            </a:pathLst>
          </a:custGeom>
          <a:blipFill>
            <a:blip r:embed="rId4"/>
            <a:stretch>
              <a:fillRect l="-260360" t="-534021"/>
            </a:stretch>
          </a:blipFill>
        </p:spPr>
        <p:txBody>
          <a:bodyPr/>
          <a:lstStyle/>
          <a:p>
            <a:endParaRPr lang="en-GB"/>
          </a:p>
        </p:txBody>
      </p:sp>
      <p:sp>
        <p:nvSpPr>
          <p:cNvPr id="4" name="Freeform 4"/>
          <p:cNvSpPr/>
          <p:nvPr/>
        </p:nvSpPr>
        <p:spPr>
          <a:xfrm>
            <a:off x="271999" y="2032668"/>
            <a:ext cx="5021424" cy="3063207"/>
          </a:xfrm>
          <a:custGeom>
            <a:avLst/>
            <a:gdLst/>
            <a:ahLst/>
            <a:cxnLst/>
            <a:rect l="l" t="t" r="r" b="b"/>
            <a:pathLst>
              <a:path w="5021424" h="3063207">
                <a:moveTo>
                  <a:pt x="0" y="0"/>
                </a:moveTo>
                <a:lnTo>
                  <a:pt x="5021425" y="0"/>
                </a:lnTo>
                <a:lnTo>
                  <a:pt x="5021425" y="3063207"/>
                </a:lnTo>
                <a:lnTo>
                  <a:pt x="0" y="3063207"/>
                </a:lnTo>
                <a:lnTo>
                  <a:pt x="0" y="0"/>
                </a:lnTo>
                <a:close/>
              </a:path>
            </a:pathLst>
          </a:custGeom>
          <a:blipFill>
            <a:blip r:embed="rId5"/>
            <a:stretch>
              <a:fillRect l="-5416" t="-65204" b="-65204"/>
            </a:stretch>
          </a:blipFill>
        </p:spPr>
        <p:txBody>
          <a:bodyPr/>
          <a:lstStyle/>
          <a:p>
            <a:endParaRPr lang="en-GB"/>
          </a:p>
        </p:txBody>
      </p:sp>
      <p:sp>
        <p:nvSpPr>
          <p:cNvPr id="5" name="Freeform 5"/>
          <p:cNvSpPr/>
          <p:nvPr/>
        </p:nvSpPr>
        <p:spPr>
          <a:xfrm>
            <a:off x="271999" y="5191125"/>
            <a:ext cx="5021424" cy="4823876"/>
          </a:xfrm>
          <a:custGeom>
            <a:avLst/>
            <a:gdLst/>
            <a:ahLst/>
            <a:cxnLst/>
            <a:rect l="l" t="t" r="r" b="b"/>
            <a:pathLst>
              <a:path w="5021424" h="4823876">
                <a:moveTo>
                  <a:pt x="0" y="0"/>
                </a:moveTo>
                <a:lnTo>
                  <a:pt x="5021425" y="0"/>
                </a:lnTo>
                <a:lnTo>
                  <a:pt x="5021425" y="4823876"/>
                </a:lnTo>
                <a:lnTo>
                  <a:pt x="0" y="4823876"/>
                </a:lnTo>
                <a:lnTo>
                  <a:pt x="0" y="0"/>
                </a:lnTo>
                <a:close/>
              </a:path>
            </a:pathLst>
          </a:custGeom>
          <a:blipFill>
            <a:blip r:embed="rId6"/>
            <a:stretch>
              <a:fillRect t="-19396" b="-19396"/>
            </a:stretch>
          </a:blipFill>
        </p:spPr>
        <p:txBody>
          <a:bodyPr/>
          <a:lstStyle/>
          <a:p>
            <a:endParaRPr lang="en-GB"/>
          </a:p>
        </p:txBody>
      </p:sp>
      <p:sp>
        <p:nvSpPr>
          <p:cNvPr id="6" name="Freeform 6"/>
          <p:cNvSpPr/>
          <p:nvPr/>
        </p:nvSpPr>
        <p:spPr>
          <a:xfrm>
            <a:off x="5498221" y="2032668"/>
            <a:ext cx="4816627" cy="2043740"/>
          </a:xfrm>
          <a:custGeom>
            <a:avLst/>
            <a:gdLst/>
            <a:ahLst/>
            <a:cxnLst/>
            <a:rect l="l" t="t" r="r" b="b"/>
            <a:pathLst>
              <a:path w="4816627" h="2043740">
                <a:moveTo>
                  <a:pt x="0" y="0"/>
                </a:moveTo>
                <a:lnTo>
                  <a:pt x="4816627" y="0"/>
                </a:lnTo>
                <a:lnTo>
                  <a:pt x="4816627" y="2043740"/>
                </a:lnTo>
                <a:lnTo>
                  <a:pt x="0" y="2043740"/>
                </a:lnTo>
                <a:lnTo>
                  <a:pt x="0" y="0"/>
                </a:lnTo>
                <a:close/>
              </a:path>
            </a:pathLst>
          </a:custGeom>
          <a:blipFill>
            <a:blip r:embed="rId7"/>
            <a:stretch>
              <a:fillRect l="-4251" t="-45104" b="-51163"/>
            </a:stretch>
          </a:blipFill>
        </p:spPr>
        <p:txBody>
          <a:bodyPr/>
          <a:lstStyle/>
          <a:p>
            <a:endParaRPr lang="en-GB"/>
          </a:p>
        </p:txBody>
      </p:sp>
      <p:sp>
        <p:nvSpPr>
          <p:cNvPr id="7" name="Freeform 7"/>
          <p:cNvSpPr/>
          <p:nvPr/>
        </p:nvSpPr>
        <p:spPr>
          <a:xfrm>
            <a:off x="5388674" y="4200233"/>
            <a:ext cx="5021424" cy="2535472"/>
          </a:xfrm>
          <a:custGeom>
            <a:avLst/>
            <a:gdLst/>
            <a:ahLst/>
            <a:cxnLst/>
            <a:rect l="l" t="t" r="r" b="b"/>
            <a:pathLst>
              <a:path w="5021424" h="2535472">
                <a:moveTo>
                  <a:pt x="0" y="0"/>
                </a:moveTo>
                <a:lnTo>
                  <a:pt x="5021424" y="0"/>
                </a:lnTo>
                <a:lnTo>
                  <a:pt x="5021424" y="2535472"/>
                </a:lnTo>
                <a:lnTo>
                  <a:pt x="0" y="2535472"/>
                </a:lnTo>
                <a:lnTo>
                  <a:pt x="0" y="0"/>
                </a:lnTo>
                <a:close/>
              </a:path>
            </a:pathLst>
          </a:custGeom>
          <a:blipFill>
            <a:blip r:embed="rId8"/>
            <a:stretch>
              <a:fillRect l="-1896" t="-11115" b="-37462"/>
            </a:stretch>
          </a:blipFill>
        </p:spPr>
        <p:txBody>
          <a:bodyPr/>
          <a:lstStyle/>
          <a:p>
            <a:endParaRPr lang="en-GB"/>
          </a:p>
        </p:txBody>
      </p:sp>
      <p:sp>
        <p:nvSpPr>
          <p:cNvPr id="8" name="Freeform 8"/>
          <p:cNvSpPr/>
          <p:nvPr/>
        </p:nvSpPr>
        <p:spPr>
          <a:xfrm>
            <a:off x="5388674" y="6862584"/>
            <a:ext cx="5021424" cy="3184167"/>
          </a:xfrm>
          <a:custGeom>
            <a:avLst/>
            <a:gdLst/>
            <a:ahLst/>
            <a:cxnLst/>
            <a:rect l="l" t="t" r="r" b="b"/>
            <a:pathLst>
              <a:path w="5021424" h="3184167">
                <a:moveTo>
                  <a:pt x="0" y="0"/>
                </a:moveTo>
                <a:lnTo>
                  <a:pt x="5021424" y="0"/>
                </a:lnTo>
                <a:lnTo>
                  <a:pt x="5021424" y="3184167"/>
                </a:lnTo>
                <a:lnTo>
                  <a:pt x="0" y="3184167"/>
                </a:lnTo>
                <a:lnTo>
                  <a:pt x="0" y="0"/>
                </a:lnTo>
                <a:close/>
              </a:path>
            </a:pathLst>
          </a:custGeom>
          <a:blipFill>
            <a:blip r:embed="rId9"/>
            <a:stretch>
              <a:fillRect t="-6689" b="-6689"/>
            </a:stretch>
          </a:blipFill>
        </p:spPr>
        <p:txBody>
          <a:bodyPr/>
          <a:lstStyle/>
          <a:p>
            <a:endParaRPr lang="en-GB"/>
          </a:p>
        </p:txBody>
      </p:sp>
      <p:grpSp>
        <p:nvGrpSpPr>
          <p:cNvPr id="9" name="Group 9"/>
          <p:cNvGrpSpPr/>
          <p:nvPr/>
        </p:nvGrpSpPr>
        <p:grpSpPr>
          <a:xfrm>
            <a:off x="10036763" y="3564271"/>
            <a:ext cx="5452471" cy="5170892"/>
            <a:chOff x="0" y="0"/>
            <a:chExt cx="1436042" cy="1361881"/>
          </a:xfrm>
        </p:grpSpPr>
        <p:sp>
          <p:nvSpPr>
            <p:cNvPr id="10" name="Freeform 10"/>
            <p:cNvSpPr/>
            <p:nvPr/>
          </p:nvSpPr>
          <p:spPr>
            <a:xfrm>
              <a:off x="0" y="0"/>
              <a:ext cx="1436042" cy="1361881"/>
            </a:xfrm>
            <a:custGeom>
              <a:avLst/>
              <a:gdLst/>
              <a:ahLst/>
              <a:cxnLst/>
              <a:rect l="l" t="t" r="r" b="b"/>
              <a:pathLst>
                <a:path w="1436042" h="1361881">
                  <a:moveTo>
                    <a:pt x="0" y="0"/>
                  </a:moveTo>
                  <a:lnTo>
                    <a:pt x="1436042" y="0"/>
                  </a:lnTo>
                  <a:lnTo>
                    <a:pt x="1436042" y="1361881"/>
                  </a:lnTo>
                  <a:lnTo>
                    <a:pt x="0" y="1361881"/>
                  </a:lnTo>
                  <a:close/>
                </a:path>
              </a:pathLst>
            </a:custGeom>
            <a:solidFill>
              <a:srgbClr val="D4DDBE"/>
            </a:solidFill>
          </p:spPr>
          <p:txBody>
            <a:bodyPr/>
            <a:lstStyle/>
            <a:p>
              <a:endParaRPr lang="en-GB"/>
            </a:p>
          </p:txBody>
        </p:sp>
        <p:sp>
          <p:nvSpPr>
            <p:cNvPr id="11" name="TextBox 11"/>
            <p:cNvSpPr txBox="1"/>
            <p:nvPr/>
          </p:nvSpPr>
          <p:spPr>
            <a:xfrm>
              <a:off x="0" y="-38100"/>
              <a:ext cx="1436042" cy="1399981"/>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0244157" y="4211597"/>
            <a:ext cx="5037683" cy="3714750"/>
          </a:xfrm>
          <a:prstGeom prst="rect">
            <a:avLst/>
          </a:prstGeom>
        </p:spPr>
        <p:txBody>
          <a:bodyPr lIns="0" tIns="0" rIns="0" bIns="0" rtlCol="0" anchor="t">
            <a:spAutoFit/>
          </a:bodyPr>
          <a:lstStyle/>
          <a:p>
            <a:pPr algn="ctr">
              <a:lnSpc>
                <a:spcPts val="4200"/>
              </a:lnSpc>
            </a:pPr>
            <a:r>
              <a:rPr lang="en-US" sz="3000" b="1">
                <a:solidFill>
                  <a:srgbClr val="000000"/>
                </a:solidFill>
                <a:latin typeface="Canva Sans Bold"/>
                <a:ea typeface="Canva Sans Bold"/>
                <a:cs typeface="Canva Sans Bold"/>
                <a:sym typeface="Canva Sans Bold"/>
              </a:rPr>
              <a:t>Dingley's currently have nine settings designed specifically for children with SEND. </a:t>
            </a:r>
          </a:p>
          <a:p>
            <a:pPr algn="ctr">
              <a:lnSpc>
                <a:spcPts val="4200"/>
              </a:lnSpc>
            </a:pPr>
            <a:r>
              <a:rPr lang="en-US" sz="3000" b="1">
                <a:solidFill>
                  <a:srgbClr val="000000"/>
                </a:solidFill>
                <a:latin typeface="Canva Sans Bold"/>
                <a:ea typeface="Canva Sans Bold"/>
                <a:cs typeface="Canva Sans Bold"/>
                <a:sym typeface="Canva Sans Bold"/>
              </a:rPr>
              <a:t>A diagnosis is not needed to attend, but all families must apply for a place. </a:t>
            </a:r>
          </a:p>
        </p:txBody>
      </p:sp>
      <p:grpSp>
        <p:nvGrpSpPr>
          <p:cNvPr id="13" name="Group 13"/>
          <p:cNvGrpSpPr/>
          <p:nvPr/>
        </p:nvGrpSpPr>
        <p:grpSpPr>
          <a:xfrm>
            <a:off x="0" y="348065"/>
            <a:ext cx="18288000" cy="1361269"/>
            <a:chOff x="0" y="0"/>
            <a:chExt cx="24384000" cy="1815026"/>
          </a:xfrm>
        </p:grpSpPr>
        <p:sp>
          <p:nvSpPr>
            <p:cNvPr id="14" name="Freeform 14"/>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15" name="TextBox 15"/>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Dingley’s settings</a:t>
              </a:r>
            </a:p>
          </p:txBody>
        </p:sp>
      </p:grpSp>
      <p:sp>
        <p:nvSpPr>
          <p:cNvPr id="16" name="Freeform 16"/>
          <p:cNvSpPr/>
          <p:nvPr/>
        </p:nvSpPr>
        <p:spPr>
          <a:xfrm>
            <a:off x="14676333" y="410166"/>
            <a:ext cx="3806192" cy="1622501"/>
          </a:xfrm>
          <a:custGeom>
            <a:avLst/>
            <a:gdLst/>
            <a:ahLst/>
            <a:cxnLst/>
            <a:rect l="l" t="t" r="r" b="b"/>
            <a:pathLst>
              <a:path w="3806192" h="1622501">
                <a:moveTo>
                  <a:pt x="0" y="0"/>
                </a:moveTo>
                <a:lnTo>
                  <a:pt x="3806192" y="0"/>
                </a:lnTo>
                <a:lnTo>
                  <a:pt x="3806192" y="1622502"/>
                </a:lnTo>
                <a:lnTo>
                  <a:pt x="0" y="1622502"/>
                </a:lnTo>
                <a:lnTo>
                  <a:pt x="0" y="0"/>
                </a:lnTo>
                <a:close/>
              </a:path>
            </a:pathLst>
          </a:custGeom>
          <a:blipFill>
            <a:blip r:embed="rId4"/>
            <a:stretch>
              <a:fillRect l="-260360" t="-534021"/>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185" b="-5185"/>
            </a:stretch>
          </a:blipFill>
        </p:spPr>
        <p:txBody>
          <a:bodyPr/>
          <a:lstStyle/>
          <a:p>
            <a:endParaRPr lang="en-GB"/>
          </a:p>
        </p:txBody>
      </p:sp>
      <p:grpSp>
        <p:nvGrpSpPr>
          <p:cNvPr id="3" name="Group 3"/>
          <p:cNvGrpSpPr>
            <a:grpSpLocks noChangeAspect="1"/>
          </p:cNvGrpSpPr>
          <p:nvPr/>
        </p:nvGrpSpPr>
        <p:grpSpPr>
          <a:xfrm>
            <a:off x="1028700" y="3916549"/>
            <a:ext cx="3940873" cy="1791127"/>
            <a:chOff x="0" y="0"/>
            <a:chExt cx="7620000" cy="3463290"/>
          </a:xfrm>
        </p:grpSpPr>
        <p:sp>
          <p:nvSpPr>
            <p:cNvPr id="4" name="Freeform 4"/>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3"/>
              <a:stretch>
                <a:fillRect t="-16056" b="-16056"/>
              </a:stretch>
            </a:blipFill>
          </p:spPr>
          <p:txBody>
            <a:bodyPr/>
            <a:lstStyle/>
            <a:p>
              <a:endParaRPr lang="en-GB"/>
            </a:p>
          </p:txBody>
        </p:sp>
        <p:sp>
          <p:nvSpPr>
            <p:cNvPr id="5" name="Freeform 5"/>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6B7B5E"/>
            </a:solidFill>
          </p:spPr>
          <p:txBody>
            <a:bodyPr/>
            <a:lstStyle/>
            <a:p>
              <a:endParaRPr lang="en-GB"/>
            </a:p>
          </p:txBody>
        </p:sp>
        <p:sp>
          <p:nvSpPr>
            <p:cNvPr id="6" name="Freeform 6"/>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DCE198"/>
            </a:solidFill>
          </p:spPr>
          <p:txBody>
            <a:bodyPr/>
            <a:lstStyle/>
            <a:p>
              <a:endParaRPr lang="en-GB"/>
            </a:p>
          </p:txBody>
        </p:sp>
      </p:grpSp>
      <p:grpSp>
        <p:nvGrpSpPr>
          <p:cNvPr id="7" name="Group 7"/>
          <p:cNvGrpSpPr>
            <a:grpSpLocks noChangeAspect="1"/>
          </p:cNvGrpSpPr>
          <p:nvPr/>
        </p:nvGrpSpPr>
        <p:grpSpPr>
          <a:xfrm>
            <a:off x="1028700" y="7412651"/>
            <a:ext cx="3940873" cy="1791127"/>
            <a:chOff x="0" y="0"/>
            <a:chExt cx="7620000" cy="3463290"/>
          </a:xfrm>
        </p:grpSpPr>
        <p:sp>
          <p:nvSpPr>
            <p:cNvPr id="8" name="Freeform 8"/>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4"/>
              <a:stretch>
                <a:fillRect t="-16056" b="-16056"/>
              </a:stretch>
            </a:blipFill>
          </p:spPr>
          <p:txBody>
            <a:bodyPr/>
            <a:lstStyle/>
            <a:p>
              <a:endParaRPr lang="en-GB"/>
            </a:p>
          </p:txBody>
        </p:sp>
        <p:sp>
          <p:nvSpPr>
            <p:cNvPr id="9" name="Freeform 9"/>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6B7B5E"/>
            </a:solidFill>
          </p:spPr>
          <p:txBody>
            <a:bodyPr/>
            <a:lstStyle/>
            <a:p>
              <a:endParaRPr lang="en-GB"/>
            </a:p>
          </p:txBody>
        </p:sp>
        <p:sp>
          <p:nvSpPr>
            <p:cNvPr id="10" name="Freeform 10"/>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DCE198"/>
            </a:solidFill>
          </p:spPr>
          <p:txBody>
            <a:bodyPr/>
            <a:lstStyle/>
            <a:p>
              <a:endParaRPr lang="en-GB"/>
            </a:p>
          </p:txBody>
        </p:sp>
      </p:grpSp>
      <p:grpSp>
        <p:nvGrpSpPr>
          <p:cNvPr id="11" name="Group 11"/>
          <p:cNvGrpSpPr>
            <a:grpSpLocks noChangeAspect="1"/>
          </p:cNvGrpSpPr>
          <p:nvPr/>
        </p:nvGrpSpPr>
        <p:grpSpPr>
          <a:xfrm>
            <a:off x="7155978" y="7412651"/>
            <a:ext cx="3940873" cy="1791127"/>
            <a:chOff x="0" y="0"/>
            <a:chExt cx="7620000" cy="3463290"/>
          </a:xfrm>
        </p:grpSpPr>
        <p:sp>
          <p:nvSpPr>
            <p:cNvPr id="12" name="Freeform 12"/>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5"/>
              <a:stretch>
                <a:fillRect t="-16056" b="-16056"/>
              </a:stretch>
            </a:blipFill>
          </p:spPr>
          <p:txBody>
            <a:bodyPr/>
            <a:lstStyle/>
            <a:p>
              <a:endParaRPr lang="en-GB"/>
            </a:p>
          </p:txBody>
        </p:sp>
        <p:sp>
          <p:nvSpPr>
            <p:cNvPr id="13" name="Freeform 13"/>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6B7B5E"/>
            </a:solidFill>
          </p:spPr>
          <p:txBody>
            <a:bodyPr/>
            <a:lstStyle/>
            <a:p>
              <a:endParaRPr lang="en-GB"/>
            </a:p>
          </p:txBody>
        </p:sp>
        <p:sp>
          <p:nvSpPr>
            <p:cNvPr id="14" name="Freeform 14"/>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DCE198"/>
            </a:solidFill>
          </p:spPr>
          <p:txBody>
            <a:bodyPr/>
            <a:lstStyle/>
            <a:p>
              <a:endParaRPr lang="en-GB"/>
            </a:p>
          </p:txBody>
        </p:sp>
      </p:grpSp>
      <p:grpSp>
        <p:nvGrpSpPr>
          <p:cNvPr id="15" name="Group 15"/>
          <p:cNvGrpSpPr/>
          <p:nvPr/>
        </p:nvGrpSpPr>
        <p:grpSpPr>
          <a:xfrm>
            <a:off x="0" y="854187"/>
            <a:ext cx="18288000" cy="1361269"/>
            <a:chOff x="0" y="0"/>
            <a:chExt cx="24384000" cy="1815026"/>
          </a:xfrm>
        </p:grpSpPr>
        <p:sp>
          <p:nvSpPr>
            <p:cNvPr id="16" name="Freeform 16"/>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17" name="TextBox 17"/>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Dingley's partnerships </a:t>
              </a:r>
            </a:p>
          </p:txBody>
        </p:sp>
      </p:grpSp>
      <p:grpSp>
        <p:nvGrpSpPr>
          <p:cNvPr id="18" name="Group 18"/>
          <p:cNvGrpSpPr>
            <a:grpSpLocks noChangeAspect="1"/>
          </p:cNvGrpSpPr>
          <p:nvPr/>
        </p:nvGrpSpPr>
        <p:grpSpPr>
          <a:xfrm>
            <a:off x="7138393" y="3945751"/>
            <a:ext cx="3940873" cy="1791127"/>
            <a:chOff x="0" y="0"/>
            <a:chExt cx="7620000" cy="3463290"/>
          </a:xfrm>
        </p:grpSpPr>
        <p:sp>
          <p:nvSpPr>
            <p:cNvPr id="19" name="Freeform 19"/>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6"/>
              <a:stretch>
                <a:fillRect t="-16056" b="-16056"/>
              </a:stretch>
            </a:blipFill>
          </p:spPr>
          <p:txBody>
            <a:bodyPr/>
            <a:lstStyle/>
            <a:p>
              <a:endParaRPr lang="en-GB"/>
            </a:p>
          </p:txBody>
        </p:sp>
        <p:sp>
          <p:nvSpPr>
            <p:cNvPr id="20" name="Freeform 20"/>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6B7B5E"/>
            </a:solidFill>
          </p:spPr>
          <p:txBody>
            <a:bodyPr/>
            <a:lstStyle/>
            <a:p>
              <a:endParaRPr lang="en-GB"/>
            </a:p>
          </p:txBody>
        </p:sp>
        <p:sp>
          <p:nvSpPr>
            <p:cNvPr id="21" name="Freeform 21"/>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DCE198"/>
            </a:solidFill>
          </p:spPr>
          <p:txBody>
            <a:bodyPr/>
            <a:lstStyle/>
            <a:p>
              <a:endParaRPr lang="en-GB"/>
            </a:p>
          </p:txBody>
        </p:sp>
      </p:grpSp>
      <p:grpSp>
        <p:nvGrpSpPr>
          <p:cNvPr id="22" name="Group 22"/>
          <p:cNvGrpSpPr>
            <a:grpSpLocks noChangeAspect="1"/>
          </p:cNvGrpSpPr>
          <p:nvPr/>
        </p:nvGrpSpPr>
        <p:grpSpPr>
          <a:xfrm>
            <a:off x="13283256" y="7467173"/>
            <a:ext cx="3940873" cy="1791127"/>
            <a:chOff x="0" y="0"/>
            <a:chExt cx="7620000" cy="3463290"/>
          </a:xfrm>
        </p:grpSpPr>
        <p:sp>
          <p:nvSpPr>
            <p:cNvPr id="23" name="Freeform 23"/>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7"/>
              <a:stretch>
                <a:fillRect t="-16056" b="-16056"/>
              </a:stretch>
            </a:blipFill>
          </p:spPr>
          <p:txBody>
            <a:bodyPr/>
            <a:lstStyle/>
            <a:p>
              <a:endParaRPr lang="en-GB"/>
            </a:p>
          </p:txBody>
        </p:sp>
        <p:sp>
          <p:nvSpPr>
            <p:cNvPr id="24" name="Freeform 24"/>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6B7B5E"/>
            </a:solidFill>
          </p:spPr>
          <p:txBody>
            <a:bodyPr/>
            <a:lstStyle/>
            <a:p>
              <a:endParaRPr lang="en-GB"/>
            </a:p>
          </p:txBody>
        </p:sp>
        <p:sp>
          <p:nvSpPr>
            <p:cNvPr id="25" name="Freeform 25"/>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DCE198"/>
            </a:solidFill>
          </p:spPr>
          <p:txBody>
            <a:bodyPr/>
            <a:lstStyle/>
            <a:p>
              <a:endParaRPr lang="en-GB"/>
            </a:p>
          </p:txBody>
        </p:sp>
      </p:grpSp>
      <p:grpSp>
        <p:nvGrpSpPr>
          <p:cNvPr id="26" name="Group 26"/>
          <p:cNvGrpSpPr>
            <a:grpSpLocks noChangeAspect="1"/>
          </p:cNvGrpSpPr>
          <p:nvPr/>
        </p:nvGrpSpPr>
        <p:grpSpPr>
          <a:xfrm>
            <a:off x="13248085" y="3884579"/>
            <a:ext cx="4011215" cy="1823097"/>
            <a:chOff x="0" y="0"/>
            <a:chExt cx="7620000" cy="3463290"/>
          </a:xfrm>
        </p:grpSpPr>
        <p:sp>
          <p:nvSpPr>
            <p:cNvPr id="27" name="Freeform 27"/>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8"/>
              <a:stretch>
                <a:fillRect t="-16056" b="-16056"/>
              </a:stretch>
            </a:blipFill>
          </p:spPr>
          <p:txBody>
            <a:bodyPr/>
            <a:lstStyle/>
            <a:p>
              <a:endParaRPr lang="en-GB"/>
            </a:p>
          </p:txBody>
        </p:sp>
        <p:sp>
          <p:nvSpPr>
            <p:cNvPr id="28" name="Freeform 28"/>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6B7B5E"/>
            </a:solidFill>
          </p:spPr>
          <p:txBody>
            <a:bodyPr/>
            <a:lstStyle/>
            <a:p>
              <a:endParaRPr lang="en-GB"/>
            </a:p>
          </p:txBody>
        </p:sp>
        <p:sp>
          <p:nvSpPr>
            <p:cNvPr id="29" name="Freeform 29"/>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DCE198"/>
            </a:solidFill>
          </p:spPr>
          <p:txBody>
            <a:bodyPr/>
            <a:lstStyle/>
            <a:p>
              <a:endParaRPr lang="en-GB"/>
            </a:p>
          </p:txBody>
        </p:sp>
      </p:grpSp>
      <p:sp>
        <p:nvSpPr>
          <p:cNvPr id="30" name="Freeform 30"/>
          <p:cNvSpPr/>
          <p:nvPr/>
        </p:nvSpPr>
        <p:spPr>
          <a:xfrm>
            <a:off x="14583434" y="613295"/>
            <a:ext cx="3869979" cy="1843052"/>
          </a:xfrm>
          <a:custGeom>
            <a:avLst/>
            <a:gdLst/>
            <a:ahLst/>
            <a:cxnLst/>
            <a:rect l="l" t="t" r="r" b="b"/>
            <a:pathLst>
              <a:path w="3869979" h="1843052">
                <a:moveTo>
                  <a:pt x="0" y="0"/>
                </a:moveTo>
                <a:lnTo>
                  <a:pt x="3869979" y="0"/>
                </a:lnTo>
                <a:lnTo>
                  <a:pt x="3869979" y="1843052"/>
                </a:lnTo>
                <a:lnTo>
                  <a:pt x="0" y="1843052"/>
                </a:lnTo>
                <a:lnTo>
                  <a:pt x="0" y="0"/>
                </a:lnTo>
                <a:close/>
              </a:path>
            </a:pathLst>
          </a:custGeom>
          <a:blipFill>
            <a:blip r:embed="rId9"/>
            <a:stretch>
              <a:fillRect l="-254420" t="-458150"/>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222" b="-5222"/>
            </a:stretch>
          </a:blipFill>
        </p:spPr>
        <p:txBody>
          <a:bodyPr/>
          <a:lstStyle/>
          <a:p>
            <a:endParaRPr lang="en-GB"/>
          </a:p>
        </p:txBody>
      </p:sp>
      <p:sp>
        <p:nvSpPr>
          <p:cNvPr id="3" name="Freeform 3"/>
          <p:cNvSpPr/>
          <p:nvPr/>
        </p:nvSpPr>
        <p:spPr>
          <a:xfrm>
            <a:off x="14591311" y="283204"/>
            <a:ext cx="3696689" cy="1795791"/>
          </a:xfrm>
          <a:custGeom>
            <a:avLst/>
            <a:gdLst/>
            <a:ahLst/>
            <a:cxnLst/>
            <a:rect l="l" t="t" r="r" b="b"/>
            <a:pathLst>
              <a:path w="3696689" h="1795791">
                <a:moveTo>
                  <a:pt x="0" y="0"/>
                </a:moveTo>
                <a:lnTo>
                  <a:pt x="3696689" y="0"/>
                </a:lnTo>
                <a:lnTo>
                  <a:pt x="3696689" y="1795792"/>
                </a:lnTo>
                <a:lnTo>
                  <a:pt x="0" y="1795792"/>
                </a:lnTo>
                <a:lnTo>
                  <a:pt x="0" y="0"/>
                </a:lnTo>
                <a:close/>
              </a:path>
            </a:pathLst>
          </a:custGeom>
          <a:blipFill>
            <a:blip r:embed="rId3"/>
            <a:stretch>
              <a:fillRect l="-271034" t="-472839"/>
            </a:stretch>
          </a:blipFill>
        </p:spPr>
        <p:txBody>
          <a:bodyPr/>
          <a:lstStyle/>
          <a:p>
            <a:endParaRPr lang="en-GB"/>
          </a:p>
        </p:txBody>
      </p:sp>
      <p:grpSp>
        <p:nvGrpSpPr>
          <p:cNvPr id="4" name="Group 4"/>
          <p:cNvGrpSpPr/>
          <p:nvPr/>
        </p:nvGrpSpPr>
        <p:grpSpPr>
          <a:xfrm>
            <a:off x="11403623" y="3289452"/>
            <a:ext cx="412670" cy="412670"/>
            <a:chOff x="0" y="0"/>
            <a:chExt cx="550226" cy="550226"/>
          </a:xfrm>
        </p:grpSpPr>
        <p:grpSp>
          <p:nvGrpSpPr>
            <p:cNvPr id="5" name="Group 5"/>
            <p:cNvGrpSpPr/>
            <p:nvPr/>
          </p:nvGrpSpPr>
          <p:grpSpPr>
            <a:xfrm rot="-10800000">
              <a:off x="0" y="0"/>
              <a:ext cx="550226" cy="550226"/>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7B5E"/>
              </a:solidFill>
            </p:spPr>
            <p:txBody>
              <a:bodyPr/>
              <a:lstStyle/>
              <a:p>
                <a:endParaRPr lang="en-GB"/>
              </a:p>
            </p:txBody>
          </p:sp>
        </p:grpSp>
        <p:grpSp>
          <p:nvGrpSpPr>
            <p:cNvPr id="7" name="Group 7"/>
            <p:cNvGrpSpPr/>
            <p:nvPr/>
          </p:nvGrpSpPr>
          <p:grpSpPr>
            <a:xfrm rot="-10800000">
              <a:off x="201961" y="201961"/>
              <a:ext cx="146304" cy="14630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5DEBF"/>
              </a:solidFill>
            </p:spPr>
            <p:txBody>
              <a:bodyPr/>
              <a:lstStyle/>
              <a:p>
                <a:endParaRPr lang="en-GB"/>
              </a:p>
            </p:txBody>
          </p:sp>
        </p:grpSp>
      </p:grpSp>
      <p:grpSp>
        <p:nvGrpSpPr>
          <p:cNvPr id="9" name="Group 9"/>
          <p:cNvGrpSpPr/>
          <p:nvPr/>
        </p:nvGrpSpPr>
        <p:grpSpPr>
          <a:xfrm>
            <a:off x="11403623" y="4396127"/>
            <a:ext cx="412670" cy="412670"/>
            <a:chOff x="0" y="0"/>
            <a:chExt cx="550226" cy="550226"/>
          </a:xfrm>
        </p:grpSpPr>
        <p:grpSp>
          <p:nvGrpSpPr>
            <p:cNvPr id="10" name="Group 10"/>
            <p:cNvGrpSpPr/>
            <p:nvPr/>
          </p:nvGrpSpPr>
          <p:grpSpPr>
            <a:xfrm rot="-10800000">
              <a:off x="0" y="0"/>
              <a:ext cx="550226" cy="550226"/>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7B5E"/>
              </a:solidFill>
            </p:spPr>
            <p:txBody>
              <a:bodyPr/>
              <a:lstStyle/>
              <a:p>
                <a:endParaRPr lang="en-GB"/>
              </a:p>
            </p:txBody>
          </p:sp>
        </p:grpSp>
        <p:grpSp>
          <p:nvGrpSpPr>
            <p:cNvPr id="12" name="Group 12"/>
            <p:cNvGrpSpPr/>
            <p:nvPr/>
          </p:nvGrpSpPr>
          <p:grpSpPr>
            <a:xfrm rot="-10800000">
              <a:off x="201961" y="201961"/>
              <a:ext cx="146304" cy="14630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5DEBF"/>
              </a:solidFill>
            </p:spPr>
            <p:txBody>
              <a:bodyPr/>
              <a:lstStyle/>
              <a:p>
                <a:endParaRPr lang="en-GB"/>
              </a:p>
            </p:txBody>
          </p:sp>
        </p:grpSp>
      </p:grpSp>
      <p:grpSp>
        <p:nvGrpSpPr>
          <p:cNvPr id="14" name="Group 14"/>
          <p:cNvGrpSpPr/>
          <p:nvPr/>
        </p:nvGrpSpPr>
        <p:grpSpPr>
          <a:xfrm>
            <a:off x="11403623" y="5496258"/>
            <a:ext cx="412670" cy="412670"/>
            <a:chOff x="0" y="0"/>
            <a:chExt cx="550226" cy="550226"/>
          </a:xfrm>
        </p:grpSpPr>
        <p:grpSp>
          <p:nvGrpSpPr>
            <p:cNvPr id="15" name="Group 15"/>
            <p:cNvGrpSpPr/>
            <p:nvPr/>
          </p:nvGrpSpPr>
          <p:grpSpPr>
            <a:xfrm rot="-10800000">
              <a:off x="0" y="0"/>
              <a:ext cx="550226" cy="550226"/>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7B5E"/>
              </a:solidFill>
            </p:spPr>
            <p:txBody>
              <a:bodyPr/>
              <a:lstStyle/>
              <a:p>
                <a:endParaRPr lang="en-GB"/>
              </a:p>
            </p:txBody>
          </p:sp>
        </p:grpSp>
        <p:grpSp>
          <p:nvGrpSpPr>
            <p:cNvPr id="17" name="Group 17"/>
            <p:cNvGrpSpPr/>
            <p:nvPr/>
          </p:nvGrpSpPr>
          <p:grpSpPr>
            <a:xfrm rot="-10800000">
              <a:off x="201961" y="201961"/>
              <a:ext cx="146304" cy="146304"/>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5DEBF"/>
              </a:solidFill>
            </p:spPr>
            <p:txBody>
              <a:bodyPr/>
              <a:lstStyle/>
              <a:p>
                <a:endParaRPr lang="en-GB"/>
              </a:p>
            </p:txBody>
          </p:sp>
        </p:grpSp>
      </p:grpSp>
      <p:grpSp>
        <p:nvGrpSpPr>
          <p:cNvPr id="19" name="Group 19"/>
          <p:cNvGrpSpPr/>
          <p:nvPr/>
        </p:nvGrpSpPr>
        <p:grpSpPr>
          <a:xfrm>
            <a:off x="11403623" y="6594728"/>
            <a:ext cx="412670" cy="412670"/>
            <a:chOff x="0" y="0"/>
            <a:chExt cx="550226" cy="550226"/>
          </a:xfrm>
        </p:grpSpPr>
        <p:grpSp>
          <p:nvGrpSpPr>
            <p:cNvPr id="20" name="Group 20"/>
            <p:cNvGrpSpPr/>
            <p:nvPr/>
          </p:nvGrpSpPr>
          <p:grpSpPr>
            <a:xfrm rot="-10800000">
              <a:off x="0" y="0"/>
              <a:ext cx="550226" cy="550226"/>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B7B5E"/>
              </a:solidFill>
            </p:spPr>
            <p:txBody>
              <a:bodyPr/>
              <a:lstStyle/>
              <a:p>
                <a:endParaRPr lang="en-GB"/>
              </a:p>
            </p:txBody>
          </p:sp>
        </p:grpSp>
        <p:grpSp>
          <p:nvGrpSpPr>
            <p:cNvPr id="22" name="Group 22"/>
            <p:cNvGrpSpPr/>
            <p:nvPr/>
          </p:nvGrpSpPr>
          <p:grpSpPr>
            <a:xfrm rot="-10800000">
              <a:off x="201961" y="201961"/>
              <a:ext cx="146304" cy="14630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5DEBF"/>
              </a:solidFill>
            </p:spPr>
            <p:txBody>
              <a:bodyPr/>
              <a:lstStyle/>
              <a:p>
                <a:endParaRPr lang="en-GB"/>
              </a:p>
            </p:txBody>
          </p:sp>
        </p:grpSp>
      </p:grpSp>
      <p:sp>
        <p:nvSpPr>
          <p:cNvPr id="24" name="Freeform 24"/>
          <p:cNvSpPr/>
          <p:nvPr/>
        </p:nvSpPr>
        <p:spPr>
          <a:xfrm>
            <a:off x="0" y="0"/>
            <a:ext cx="4524375" cy="5095875"/>
          </a:xfrm>
          <a:custGeom>
            <a:avLst/>
            <a:gdLst/>
            <a:ahLst/>
            <a:cxnLst/>
            <a:rect l="l" t="t" r="r" b="b"/>
            <a:pathLst>
              <a:path w="4524375" h="5095875">
                <a:moveTo>
                  <a:pt x="0" y="0"/>
                </a:moveTo>
                <a:lnTo>
                  <a:pt x="4524375" y="0"/>
                </a:lnTo>
                <a:lnTo>
                  <a:pt x="4524375" y="5095875"/>
                </a:lnTo>
                <a:lnTo>
                  <a:pt x="0" y="5095875"/>
                </a:lnTo>
                <a:lnTo>
                  <a:pt x="0" y="0"/>
                </a:lnTo>
                <a:close/>
              </a:path>
            </a:pathLst>
          </a:custGeom>
          <a:blipFill>
            <a:blip r:embed="rId4"/>
            <a:stretch>
              <a:fillRect l="-27945" r="-27945"/>
            </a:stretch>
          </a:blipFill>
        </p:spPr>
        <p:txBody>
          <a:bodyPr/>
          <a:lstStyle/>
          <a:p>
            <a:endParaRPr lang="en-GB"/>
          </a:p>
        </p:txBody>
      </p:sp>
      <p:sp>
        <p:nvSpPr>
          <p:cNvPr id="25" name="Freeform 25"/>
          <p:cNvSpPr/>
          <p:nvPr/>
        </p:nvSpPr>
        <p:spPr>
          <a:xfrm>
            <a:off x="4619625" y="0"/>
            <a:ext cx="4524375" cy="5095875"/>
          </a:xfrm>
          <a:custGeom>
            <a:avLst/>
            <a:gdLst/>
            <a:ahLst/>
            <a:cxnLst/>
            <a:rect l="l" t="t" r="r" b="b"/>
            <a:pathLst>
              <a:path w="4524375" h="5095875">
                <a:moveTo>
                  <a:pt x="0" y="0"/>
                </a:moveTo>
                <a:lnTo>
                  <a:pt x="4524375" y="0"/>
                </a:lnTo>
                <a:lnTo>
                  <a:pt x="4524375" y="5095875"/>
                </a:lnTo>
                <a:lnTo>
                  <a:pt x="0" y="5095875"/>
                </a:lnTo>
                <a:lnTo>
                  <a:pt x="0" y="0"/>
                </a:lnTo>
                <a:close/>
              </a:path>
            </a:pathLst>
          </a:custGeom>
          <a:blipFill>
            <a:blip r:embed="rId5"/>
            <a:stretch>
              <a:fillRect l="-34473" r="-34473"/>
            </a:stretch>
          </a:blipFill>
        </p:spPr>
        <p:txBody>
          <a:bodyPr/>
          <a:lstStyle/>
          <a:p>
            <a:endParaRPr lang="en-GB"/>
          </a:p>
        </p:txBody>
      </p:sp>
      <p:sp>
        <p:nvSpPr>
          <p:cNvPr id="26" name="Freeform 26"/>
          <p:cNvSpPr/>
          <p:nvPr/>
        </p:nvSpPr>
        <p:spPr>
          <a:xfrm>
            <a:off x="0" y="5191125"/>
            <a:ext cx="4524375" cy="5095875"/>
          </a:xfrm>
          <a:custGeom>
            <a:avLst/>
            <a:gdLst/>
            <a:ahLst/>
            <a:cxnLst/>
            <a:rect l="l" t="t" r="r" b="b"/>
            <a:pathLst>
              <a:path w="4524375" h="5095875">
                <a:moveTo>
                  <a:pt x="0" y="0"/>
                </a:moveTo>
                <a:lnTo>
                  <a:pt x="4524375" y="0"/>
                </a:lnTo>
                <a:lnTo>
                  <a:pt x="4524375" y="5095875"/>
                </a:lnTo>
                <a:lnTo>
                  <a:pt x="0" y="5095875"/>
                </a:lnTo>
                <a:lnTo>
                  <a:pt x="0" y="0"/>
                </a:lnTo>
                <a:close/>
              </a:path>
            </a:pathLst>
          </a:custGeom>
          <a:blipFill>
            <a:blip r:embed="rId6"/>
            <a:stretch>
              <a:fillRect l="-34526" r="-34526"/>
            </a:stretch>
          </a:blipFill>
        </p:spPr>
        <p:txBody>
          <a:bodyPr/>
          <a:lstStyle/>
          <a:p>
            <a:endParaRPr lang="en-GB"/>
          </a:p>
        </p:txBody>
      </p:sp>
      <p:sp>
        <p:nvSpPr>
          <p:cNvPr id="27" name="Freeform 27"/>
          <p:cNvSpPr/>
          <p:nvPr/>
        </p:nvSpPr>
        <p:spPr>
          <a:xfrm>
            <a:off x="4619625" y="5191125"/>
            <a:ext cx="4524375" cy="5095875"/>
          </a:xfrm>
          <a:custGeom>
            <a:avLst/>
            <a:gdLst/>
            <a:ahLst/>
            <a:cxnLst/>
            <a:rect l="l" t="t" r="r" b="b"/>
            <a:pathLst>
              <a:path w="4524375" h="5095875">
                <a:moveTo>
                  <a:pt x="0" y="0"/>
                </a:moveTo>
                <a:lnTo>
                  <a:pt x="4524375" y="0"/>
                </a:lnTo>
                <a:lnTo>
                  <a:pt x="4524375" y="5095875"/>
                </a:lnTo>
                <a:lnTo>
                  <a:pt x="0" y="5095875"/>
                </a:lnTo>
                <a:lnTo>
                  <a:pt x="0" y="0"/>
                </a:lnTo>
                <a:close/>
              </a:path>
            </a:pathLst>
          </a:custGeom>
          <a:blipFill>
            <a:blip r:embed="rId7"/>
            <a:stretch>
              <a:fillRect l="-34526" r="-34526"/>
            </a:stretch>
          </a:blipFill>
        </p:spPr>
        <p:txBody>
          <a:bodyPr/>
          <a:lstStyle/>
          <a:p>
            <a:endParaRPr lang="en-GB"/>
          </a:p>
        </p:txBody>
      </p:sp>
      <p:sp>
        <p:nvSpPr>
          <p:cNvPr id="28" name="TextBox 28"/>
          <p:cNvSpPr txBox="1"/>
          <p:nvPr/>
        </p:nvSpPr>
        <p:spPr>
          <a:xfrm>
            <a:off x="12668855" y="3179556"/>
            <a:ext cx="3596177" cy="495301"/>
          </a:xfrm>
          <a:prstGeom prst="rect">
            <a:avLst/>
          </a:prstGeom>
        </p:spPr>
        <p:txBody>
          <a:bodyPr lIns="0" tIns="0" rIns="0" bIns="0" rtlCol="0" anchor="t">
            <a:spAutoFit/>
          </a:bodyPr>
          <a:lstStyle/>
          <a:p>
            <a:pPr marL="0" lvl="0" indent="0" algn="ctr">
              <a:lnSpc>
                <a:spcPts val="4199"/>
              </a:lnSpc>
            </a:pPr>
            <a:r>
              <a:rPr lang="en-US" sz="2999" b="1">
                <a:solidFill>
                  <a:srgbClr val="201715"/>
                </a:solidFill>
                <a:latin typeface="Canva Sans Bold"/>
                <a:ea typeface="Canva Sans Bold"/>
                <a:cs typeface="Canva Sans Bold"/>
                <a:sym typeface="Canva Sans Bold"/>
              </a:rPr>
              <a:t>Professional's</a:t>
            </a:r>
          </a:p>
        </p:txBody>
      </p:sp>
      <p:sp>
        <p:nvSpPr>
          <p:cNvPr id="29" name="TextBox 29"/>
          <p:cNvSpPr txBox="1"/>
          <p:nvPr/>
        </p:nvSpPr>
        <p:spPr>
          <a:xfrm>
            <a:off x="12668855" y="4286232"/>
            <a:ext cx="3596177" cy="495301"/>
          </a:xfrm>
          <a:prstGeom prst="rect">
            <a:avLst/>
          </a:prstGeom>
        </p:spPr>
        <p:txBody>
          <a:bodyPr lIns="0" tIns="0" rIns="0" bIns="0" rtlCol="0" anchor="t">
            <a:spAutoFit/>
          </a:bodyPr>
          <a:lstStyle/>
          <a:p>
            <a:pPr marL="0" lvl="0" indent="0" algn="ctr">
              <a:lnSpc>
                <a:spcPts val="4199"/>
              </a:lnSpc>
            </a:pPr>
            <a:r>
              <a:rPr lang="en-US" sz="2999" b="1">
                <a:solidFill>
                  <a:srgbClr val="201715"/>
                </a:solidFill>
                <a:latin typeface="Canva Sans Bold"/>
                <a:ea typeface="Canva Sans Bold"/>
                <a:cs typeface="Canva Sans Bold"/>
                <a:sym typeface="Canva Sans Bold"/>
              </a:rPr>
              <a:t>Parents/Carers</a:t>
            </a:r>
          </a:p>
        </p:txBody>
      </p:sp>
      <p:sp>
        <p:nvSpPr>
          <p:cNvPr id="30" name="TextBox 30"/>
          <p:cNvSpPr txBox="1"/>
          <p:nvPr/>
        </p:nvSpPr>
        <p:spPr>
          <a:xfrm>
            <a:off x="12668855" y="5124425"/>
            <a:ext cx="3596177" cy="1019176"/>
          </a:xfrm>
          <a:prstGeom prst="rect">
            <a:avLst/>
          </a:prstGeom>
        </p:spPr>
        <p:txBody>
          <a:bodyPr lIns="0" tIns="0" rIns="0" bIns="0" rtlCol="0" anchor="t">
            <a:spAutoFit/>
          </a:bodyPr>
          <a:lstStyle/>
          <a:p>
            <a:pPr marL="0" lvl="0" indent="0" algn="ctr">
              <a:lnSpc>
                <a:spcPts val="4199"/>
              </a:lnSpc>
            </a:pPr>
            <a:r>
              <a:rPr lang="en-US" sz="2999" b="1">
                <a:solidFill>
                  <a:srgbClr val="201715"/>
                </a:solidFill>
                <a:latin typeface="Canva Sans Bold"/>
                <a:ea typeface="Canva Sans Bold"/>
                <a:cs typeface="Canva Sans Bold"/>
                <a:sym typeface="Canva Sans Bold"/>
              </a:rPr>
              <a:t>Local authority staff</a:t>
            </a:r>
          </a:p>
        </p:txBody>
      </p:sp>
      <p:sp>
        <p:nvSpPr>
          <p:cNvPr id="31" name="TextBox 31"/>
          <p:cNvSpPr txBox="1"/>
          <p:nvPr/>
        </p:nvSpPr>
        <p:spPr>
          <a:xfrm>
            <a:off x="12668855" y="6480738"/>
            <a:ext cx="3596177" cy="495301"/>
          </a:xfrm>
          <a:prstGeom prst="rect">
            <a:avLst/>
          </a:prstGeom>
        </p:spPr>
        <p:txBody>
          <a:bodyPr lIns="0" tIns="0" rIns="0" bIns="0" rtlCol="0" anchor="t">
            <a:spAutoFit/>
          </a:bodyPr>
          <a:lstStyle/>
          <a:p>
            <a:pPr marL="0" lvl="0" indent="0" algn="ctr">
              <a:lnSpc>
                <a:spcPts val="4199"/>
              </a:lnSpc>
            </a:pPr>
            <a:r>
              <a:rPr lang="en-US" sz="2999" b="1">
                <a:solidFill>
                  <a:srgbClr val="201715"/>
                </a:solidFill>
                <a:latin typeface="Canva Sans Bold"/>
                <a:ea typeface="Canva Sans Bold"/>
                <a:cs typeface="Canva Sans Bold"/>
                <a:sym typeface="Canva Sans Bold"/>
              </a:rPr>
              <a:t>Practitioners</a:t>
            </a:r>
          </a:p>
        </p:txBody>
      </p:sp>
      <p:grpSp>
        <p:nvGrpSpPr>
          <p:cNvPr id="32" name="Group 32"/>
          <p:cNvGrpSpPr/>
          <p:nvPr/>
        </p:nvGrpSpPr>
        <p:grpSpPr>
          <a:xfrm>
            <a:off x="0" y="436527"/>
            <a:ext cx="18288000" cy="1361269"/>
            <a:chOff x="0" y="0"/>
            <a:chExt cx="24384000" cy="1815026"/>
          </a:xfrm>
        </p:grpSpPr>
        <p:sp>
          <p:nvSpPr>
            <p:cNvPr id="33" name="Freeform 33"/>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34" name="TextBox 34"/>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Who is Dingley’s training for?</a:t>
              </a:r>
            </a:p>
          </p:txBody>
        </p:sp>
      </p:grpSp>
      <p:sp>
        <p:nvSpPr>
          <p:cNvPr id="35" name="Freeform 35"/>
          <p:cNvSpPr/>
          <p:nvPr/>
        </p:nvSpPr>
        <p:spPr>
          <a:xfrm>
            <a:off x="14591311" y="283204"/>
            <a:ext cx="3869979" cy="1843052"/>
          </a:xfrm>
          <a:custGeom>
            <a:avLst/>
            <a:gdLst/>
            <a:ahLst/>
            <a:cxnLst/>
            <a:rect l="l" t="t" r="r" b="b"/>
            <a:pathLst>
              <a:path w="3869979" h="1843052">
                <a:moveTo>
                  <a:pt x="0" y="0"/>
                </a:moveTo>
                <a:lnTo>
                  <a:pt x="3869979" y="0"/>
                </a:lnTo>
                <a:lnTo>
                  <a:pt x="3869979" y="1843053"/>
                </a:lnTo>
                <a:lnTo>
                  <a:pt x="0" y="1843053"/>
                </a:lnTo>
                <a:lnTo>
                  <a:pt x="0" y="0"/>
                </a:lnTo>
                <a:close/>
              </a:path>
            </a:pathLst>
          </a:custGeom>
          <a:blipFill>
            <a:blip r:embed="rId3"/>
            <a:stretch>
              <a:fillRect l="-254420" t="-458150"/>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222" b="-5222"/>
            </a:stretch>
          </a:blipFill>
        </p:spPr>
        <p:txBody>
          <a:bodyPr/>
          <a:lstStyle/>
          <a:p>
            <a:endParaRPr lang="en-GB"/>
          </a:p>
        </p:txBody>
      </p:sp>
      <p:sp>
        <p:nvSpPr>
          <p:cNvPr id="3" name="Freeform 3"/>
          <p:cNvSpPr/>
          <p:nvPr/>
        </p:nvSpPr>
        <p:spPr>
          <a:xfrm>
            <a:off x="9025934" y="1917460"/>
            <a:ext cx="8699105" cy="7958963"/>
          </a:xfrm>
          <a:custGeom>
            <a:avLst/>
            <a:gdLst/>
            <a:ahLst/>
            <a:cxnLst/>
            <a:rect l="l" t="t" r="r" b="b"/>
            <a:pathLst>
              <a:path w="8699105" h="7958963">
                <a:moveTo>
                  <a:pt x="0" y="0"/>
                </a:moveTo>
                <a:lnTo>
                  <a:pt x="8699105" y="0"/>
                </a:lnTo>
                <a:lnTo>
                  <a:pt x="8699105" y="7958963"/>
                </a:lnTo>
                <a:lnTo>
                  <a:pt x="0" y="7958963"/>
                </a:lnTo>
                <a:lnTo>
                  <a:pt x="0" y="0"/>
                </a:lnTo>
                <a:close/>
              </a:path>
            </a:pathLst>
          </a:custGeom>
          <a:blipFill>
            <a:blip r:embed="rId3"/>
            <a:stretch>
              <a:fillRect l="-729719" t="-811" r="-759546"/>
            </a:stretch>
          </a:blipFill>
        </p:spPr>
        <p:txBody>
          <a:bodyPr/>
          <a:lstStyle/>
          <a:p>
            <a:endParaRPr lang="en-GB"/>
          </a:p>
        </p:txBody>
      </p:sp>
      <p:sp>
        <p:nvSpPr>
          <p:cNvPr id="4" name="Freeform 4"/>
          <p:cNvSpPr/>
          <p:nvPr/>
        </p:nvSpPr>
        <p:spPr>
          <a:xfrm>
            <a:off x="271999" y="522476"/>
            <a:ext cx="7705574" cy="9492525"/>
          </a:xfrm>
          <a:custGeom>
            <a:avLst/>
            <a:gdLst/>
            <a:ahLst/>
            <a:cxnLst/>
            <a:rect l="l" t="t" r="r" b="b"/>
            <a:pathLst>
              <a:path w="7705574" h="9492525">
                <a:moveTo>
                  <a:pt x="0" y="0"/>
                </a:moveTo>
                <a:lnTo>
                  <a:pt x="7705575" y="0"/>
                </a:lnTo>
                <a:lnTo>
                  <a:pt x="7705575" y="9492525"/>
                </a:lnTo>
                <a:lnTo>
                  <a:pt x="0" y="9492525"/>
                </a:lnTo>
                <a:lnTo>
                  <a:pt x="0" y="0"/>
                </a:lnTo>
                <a:close/>
              </a:path>
            </a:pathLst>
          </a:custGeom>
          <a:blipFill>
            <a:blip r:embed="rId4"/>
            <a:stretch>
              <a:fillRect l="-42392" r="-42392"/>
            </a:stretch>
          </a:blipFill>
        </p:spPr>
        <p:txBody>
          <a:bodyPr/>
          <a:lstStyle/>
          <a:p>
            <a:endParaRPr lang="en-GB"/>
          </a:p>
        </p:txBody>
      </p:sp>
      <p:sp>
        <p:nvSpPr>
          <p:cNvPr id="5" name="TextBox 5"/>
          <p:cNvSpPr txBox="1"/>
          <p:nvPr/>
        </p:nvSpPr>
        <p:spPr>
          <a:xfrm>
            <a:off x="9491673" y="2172976"/>
            <a:ext cx="7767627" cy="7419355"/>
          </a:xfrm>
          <a:prstGeom prst="rect">
            <a:avLst/>
          </a:prstGeom>
        </p:spPr>
        <p:txBody>
          <a:bodyPr lIns="0" tIns="0" rIns="0" bIns="0" rtlCol="0" anchor="t">
            <a:spAutoFit/>
          </a:bodyPr>
          <a:lstStyle/>
          <a:p>
            <a:pPr marL="0" lvl="0" indent="0" algn="ctr">
              <a:lnSpc>
                <a:spcPts val="3963"/>
              </a:lnSpc>
            </a:pPr>
            <a:r>
              <a:rPr lang="en-US" sz="3048" b="1">
                <a:solidFill>
                  <a:srgbClr val="000000"/>
                </a:solidFill>
                <a:latin typeface="Canva Sans Bold"/>
                <a:ea typeface="Canva Sans Bold"/>
                <a:cs typeface="Canva Sans Bold"/>
                <a:sym typeface="Canva Sans Bold"/>
              </a:rPr>
              <a:t>Up to 8 hours to complete the online self-guided study, </a:t>
            </a:r>
          </a:p>
          <a:p>
            <a:pPr marL="0" lvl="0" indent="0" algn="ctr">
              <a:lnSpc>
                <a:spcPts val="3963"/>
              </a:lnSpc>
            </a:pPr>
            <a:r>
              <a:rPr lang="en-US" sz="3048" b="1">
                <a:solidFill>
                  <a:srgbClr val="000000"/>
                </a:solidFill>
                <a:latin typeface="Canva Sans Bold"/>
                <a:ea typeface="Canva Sans Bold"/>
                <a:cs typeface="Canva Sans Bold"/>
                <a:sym typeface="Canva Sans Bold"/>
              </a:rPr>
              <a:t>practical activities and webinars.</a:t>
            </a:r>
          </a:p>
          <a:p>
            <a:pPr marL="0" lvl="0" indent="0" algn="ctr">
              <a:lnSpc>
                <a:spcPts val="3963"/>
              </a:lnSpc>
            </a:pPr>
            <a:endParaRPr lang="en-US" sz="3048" b="1">
              <a:solidFill>
                <a:srgbClr val="000000"/>
              </a:solidFill>
              <a:latin typeface="Canva Sans Bold"/>
              <a:ea typeface="Canva Sans Bold"/>
              <a:cs typeface="Canva Sans Bold"/>
              <a:sym typeface="Canva Sans Bold"/>
            </a:endParaRPr>
          </a:p>
          <a:p>
            <a:pPr marL="0" lvl="0" indent="0" algn="ctr">
              <a:lnSpc>
                <a:spcPts val="3963"/>
              </a:lnSpc>
            </a:pPr>
            <a:r>
              <a:rPr lang="en-US" sz="3048" b="1">
                <a:solidFill>
                  <a:srgbClr val="000000"/>
                </a:solidFill>
                <a:latin typeface="Canva Sans Bold"/>
                <a:ea typeface="Canva Sans Bold"/>
                <a:cs typeface="Canva Sans Bold"/>
                <a:sym typeface="Canva Sans Bold"/>
              </a:rPr>
              <a:t>Designed for you to study at your own pace with our distance learning scheme.</a:t>
            </a:r>
          </a:p>
          <a:p>
            <a:pPr marL="0" lvl="0" indent="0" algn="ctr">
              <a:lnSpc>
                <a:spcPts val="3963"/>
              </a:lnSpc>
            </a:pPr>
            <a:endParaRPr lang="en-US" sz="3048" b="1">
              <a:solidFill>
                <a:srgbClr val="000000"/>
              </a:solidFill>
              <a:latin typeface="Canva Sans Bold"/>
              <a:ea typeface="Canva Sans Bold"/>
              <a:cs typeface="Canva Sans Bold"/>
              <a:sym typeface="Canva Sans Bold"/>
            </a:endParaRPr>
          </a:p>
          <a:p>
            <a:pPr marL="0" lvl="0" indent="0" algn="ctr">
              <a:lnSpc>
                <a:spcPts val="3963"/>
              </a:lnSpc>
            </a:pPr>
            <a:r>
              <a:rPr lang="en-US" sz="3048" b="1">
                <a:solidFill>
                  <a:srgbClr val="000000"/>
                </a:solidFill>
                <a:latin typeface="Canva Sans Bold"/>
                <a:ea typeface="Canva Sans Bold"/>
                <a:cs typeface="Canva Sans Bold"/>
                <a:sym typeface="Canva Sans Bold"/>
              </a:rPr>
              <a:t>Contains a variety of free resources</a:t>
            </a:r>
          </a:p>
          <a:p>
            <a:pPr marL="0" lvl="0" indent="0" algn="ctr">
              <a:lnSpc>
                <a:spcPts val="3963"/>
              </a:lnSpc>
            </a:pPr>
            <a:endParaRPr lang="en-US" sz="3048" b="1">
              <a:solidFill>
                <a:srgbClr val="000000"/>
              </a:solidFill>
              <a:latin typeface="Canva Sans Bold"/>
              <a:ea typeface="Canva Sans Bold"/>
              <a:cs typeface="Canva Sans Bold"/>
              <a:sym typeface="Canva Sans Bold"/>
            </a:endParaRPr>
          </a:p>
          <a:p>
            <a:pPr marL="0" lvl="0" indent="0" algn="ctr">
              <a:lnSpc>
                <a:spcPts val="3963"/>
              </a:lnSpc>
            </a:pPr>
            <a:r>
              <a:rPr lang="en-US" sz="3048" b="1">
                <a:solidFill>
                  <a:srgbClr val="000000"/>
                </a:solidFill>
                <a:latin typeface="Canva Sans Bold"/>
                <a:ea typeface="Canva Sans Bold"/>
                <a:cs typeface="Canva Sans Bold"/>
                <a:sym typeface="Canva Sans Bold"/>
              </a:rPr>
              <a:t>Supported by the Training team for  Dingley’s Promise through the training mailbox.</a:t>
            </a:r>
          </a:p>
          <a:p>
            <a:pPr marL="0" lvl="0" indent="0" algn="ctr">
              <a:lnSpc>
                <a:spcPts val="3963"/>
              </a:lnSpc>
            </a:pPr>
            <a:endParaRPr lang="en-US" sz="3048" b="1">
              <a:solidFill>
                <a:srgbClr val="000000"/>
              </a:solidFill>
              <a:latin typeface="Canva Sans Bold"/>
              <a:ea typeface="Canva Sans Bold"/>
              <a:cs typeface="Canva Sans Bold"/>
              <a:sym typeface="Canva Sans Bold"/>
            </a:endParaRPr>
          </a:p>
          <a:p>
            <a:pPr marL="0" lvl="0" indent="0" algn="ctr">
              <a:lnSpc>
                <a:spcPts val="3963"/>
              </a:lnSpc>
            </a:pPr>
            <a:r>
              <a:rPr lang="en-US" sz="3048" b="1">
                <a:solidFill>
                  <a:srgbClr val="000000"/>
                </a:solidFill>
                <a:latin typeface="Canva Sans Bold"/>
                <a:ea typeface="Canva Sans Bold"/>
                <a:cs typeface="Canva Sans Bold"/>
                <a:sym typeface="Canva Sans Bold"/>
              </a:rPr>
              <a:t>You will receive a certificate from Dingley’s Promise.</a:t>
            </a:r>
          </a:p>
        </p:txBody>
      </p:sp>
      <p:grpSp>
        <p:nvGrpSpPr>
          <p:cNvPr id="6" name="Group 6"/>
          <p:cNvGrpSpPr/>
          <p:nvPr/>
        </p:nvGrpSpPr>
        <p:grpSpPr>
          <a:xfrm>
            <a:off x="0" y="345138"/>
            <a:ext cx="18288000" cy="1361269"/>
            <a:chOff x="0" y="0"/>
            <a:chExt cx="24384000" cy="1815026"/>
          </a:xfrm>
        </p:grpSpPr>
        <p:sp>
          <p:nvSpPr>
            <p:cNvPr id="7" name="Freeform 7"/>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8" name="TextBox 8"/>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Training modules</a:t>
              </a:r>
            </a:p>
          </p:txBody>
        </p:sp>
      </p:grpSp>
      <p:sp>
        <p:nvSpPr>
          <p:cNvPr id="9" name="Freeform 9"/>
          <p:cNvSpPr/>
          <p:nvPr/>
        </p:nvSpPr>
        <p:spPr>
          <a:xfrm>
            <a:off x="14790972" y="244698"/>
            <a:ext cx="3696689" cy="1795791"/>
          </a:xfrm>
          <a:custGeom>
            <a:avLst/>
            <a:gdLst/>
            <a:ahLst/>
            <a:cxnLst/>
            <a:rect l="l" t="t" r="r" b="b"/>
            <a:pathLst>
              <a:path w="3696689" h="1795791">
                <a:moveTo>
                  <a:pt x="0" y="0"/>
                </a:moveTo>
                <a:lnTo>
                  <a:pt x="3696689" y="0"/>
                </a:lnTo>
                <a:lnTo>
                  <a:pt x="3696689" y="1795791"/>
                </a:lnTo>
                <a:lnTo>
                  <a:pt x="0" y="1795791"/>
                </a:lnTo>
                <a:lnTo>
                  <a:pt x="0" y="0"/>
                </a:lnTo>
                <a:close/>
              </a:path>
            </a:pathLst>
          </a:custGeom>
          <a:blipFill>
            <a:blip r:embed="rId5"/>
            <a:stretch>
              <a:fillRect l="-271034" t="-472839"/>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AutoShape 3"/>
          <p:cNvSpPr/>
          <p:nvPr/>
        </p:nvSpPr>
        <p:spPr>
          <a:xfrm rot="-10800000">
            <a:off x="7143288" y="5380968"/>
            <a:ext cx="13201422" cy="9525"/>
          </a:xfrm>
          <a:prstGeom prst="rect">
            <a:avLst/>
          </a:prstGeom>
          <a:solidFill>
            <a:srgbClr val="D1E0B4"/>
          </a:solidFill>
        </p:spPr>
        <p:txBody>
          <a:bodyPr/>
          <a:lstStyle/>
          <a:p>
            <a:endParaRPr lang="en-GB"/>
          </a:p>
        </p:txBody>
      </p:sp>
      <p:sp>
        <p:nvSpPr>
          <p:cNvPr id="4" name="AutoShape 4"/>
          <p:cNvSpPr/>
          <p:nvPr/>
        </p:nvSpPr>
        <p:spPr>
          <a:xfrm>
            <a:off x="5358840" y="1108553"/>
            <a:ext cx="11859377" cy="8069894"/>
          </a:xfrm>
          <a:prstGeom prst="rect">
            <a:avLst/>
          </a:prstGeom>
          <a:solidFill>
            <a:srgbClr val="FFFFFF"/>
          </a:solidFill>
        </p:spPr>
        <p:txBody>
          <a:bodyPr/>
          <a:lstStyle/>
          <a:p>
            <a:endParaRPr lang="en-GB"/>
          </a:p>
        </p:txBody>
      </p:sp>
      <p:sp>
        <p:nvSpPr>
          <p:cNvPr id="5" name="Freeform 5"/>
          <p:cNvSpPr/>
          <p:nvPr/>
        </p:nvSpPr>
        <p:spPr>
          <a:xfrm>
            <a:off x="5607369" y="1365529"/>
            <a:ext cx="11362320" cy="7555943"/>
          </a:xfrm>
          <a:custGeom>
            <a:avLst/>
            <a:gdLst/>
            <a:ahLst/>
            <a:cxnLst/>
            <a:rect l="l" t="t" r="r" b="b"/>
            <a:pathLst>
              <a:path w="11362320" h="7555943">
                <a:moveTo>
                  <a:pt x="0" y="0"/>
                </a:moveTo>
                <a:lnTo>
                  <a:pt x="11362320" y="0"/>
                </a:lnTo>
                <a:lnTo>
                  <a:pt x="11362320" y="7555942"/>
                </a:lnTo>
                <a:lnTo>
                  <a:pt x="0" y="7555942"/>
                </a:lnTo>
                <a:lnTo>
                  <a:pt x="0" y="0"/>
                </a:lnTo>
                <a:close/>
              </a:path>
            </a:pathLst>
          </a:custGeom>
          <a:blipFill>
            <a:blip r:embed="rId4"/>
            <a:stretch>
              <a:fillRect t="-125" b="-125"/>
            </a:stretch>
          </a:blipFill>
        </p:spPr>
        <p:txBody>
          <a:bodyPr/>
          <a:lstStyle/>
          <a:p>
            <a:endParaRPr lang="en-GB"/>
          </a:p>
        </p:txBody>
      </p:sp>
      <p:sp>
        <p:nvSpPr>
          <p:cNvPr id="6" name="AutoShape 6"/>
          <p:cNvSpPr/>
          <p:nvPr/>
        </p:nvSpPr>
        <p:spPr>
          <a:xfrm>
            <a:off x="241532" y="2863590"/>
            <a:ext cx="5690471" cy="5757097"/>
          </a:xfrm>
          <a:prstGeom prst="rect">
            <a:avLst/>
          </a:prstGeom>
          <a:solidFill>
            <a:srgbClr val="A9B48D"/>
          </a:solidFill>
        </p:spPr>
        <p:txBody>
          <a:bodyPr/>
          <a:lstStyle/>
          <a:p>
            <a:endParaRPr lang="en-GB"/>
          </a:p>
        </p:txBody>
      </p:sp>
      <p:sp>
        <p:nvSpPr>
          <p:cNvPr id="7" name="TextBox 7"/>
          <p:cNvSpPr txBox="1"/>
          <p:nvPr/>
        </p:nvSpPr>
        <p:spPr>
          <a:xfrm>
            <a:off x="455537" y="3048607"/>
            <a:ext cx="4903303" cy="5314159"/>
          </a:xfrm>
          <a:prstGeom prst="rect">
            <a:avLst/>
          </a:prstGeom>
        </p:spPr>
        <p:txBody>
          <a:bodyPr lIns="0" tIns="0" rIns="0" bIns="0" rtlCol="0" anchor="t">
            <a:spAutoFit/>
          </a:bodyPr>
          <a:lstStyle/>
          <a:p>
            <a:pPr marL="0" lvl="0" indent="0" algn="ctr">
              <a:lnSpc>
                <a:spcPts val="4243"/>
              </a:lnSpc>
            </a:pPr>
            <a:r>
              <a:rPr lang="en-US" sz="3031" b="1">
                <a:solidFill>
                  <a:srgbClr val="000000"/>
                </a:solidFill>
                <a:latin typeface="Canva Sans Bold"/>
                <a:ea typeface="Canva Sans Bold"/>
                <a:cs typeface="Canva Sans Bold"/>
                <a:sym typeface="Canva Sans Bold"/>
              </a:rPr>
              <a:t>Introduction to early years inclusive practice aims to increase learners’ awareness of the needs of all children, especially those with Special Educational Needs and Disabilities (SEND) during early childhood development.</a:t>
            </a:r>
          </a:p>
        </p:txBody>
      </p:sp>
      <p:grpSp>
        <p:nvGrpSpPr>
          <p:cNvPr id="8" name="Group 8"/>
          <p:cNvGrpSpPr/>
          <p:nvPr/>
        </p:nvGrpSpPr>
        <p:grpSpPr>
          <a:xfrm>
            <a:off x="0" y="385193"/>
            <a:ext cx="18288000" cy="1438613"/>
            <a:chOff x="0" y="0"/>
            <a:chExt cx="24384000" cy="1918151"/>
          </a:xfrm>
        </p:grpSpPr>
        <p:sp>
          <p:nvSpPr>
            <p:cNvPr id="9" name="Freeform 9"/>
            <p:cNvSpPr/>
            <p:nvPr/>
          </p:nvSpPr>
          <p:spPr>
            <a:xfrm>
              <a:off x="0" y="0"/>
              <a:ext cx="24384000" cy="1918209"/>
            </a:xfrm>
            <a:custGeom>
              <a:avLst/>
              <a:gdLst/>
              <a:ahLst/>
              <a:cxnLst/>
              <a:rect l="l" t="t" r="r" b="b"/>
              <a:pathLst>
                <a:path w="24384000" h="1918209">
                  <a:moveTo>
                    <a:pt x="0" y="0"/>
                  </a:moveTo>
                  <a:lnTo>
                    <a:pt x="24384000" y="0"/>
                  </a:lnTo>
                  <a:lnTo>
                    <a:pt x="24384000" y="1918209"/>
                  </a:lnTo>
                  <a:lnTo>
                    <a:pt x="0" y="1918209"/>
                  </a:lnTo>
                  <a:close/>
                </a:path>
              </a:pathLst>
            </a:custGeom>
            <a:solidFill>
              <a:srgbClr val="6B7B5E"/>
            </a:solidFill>
          </p:spPr>
          <p:txBody>
            <a:bodyPr/>
            <a:lstStyle/>
            <a:p>
              <a:endParaRPr lang="en-GB"/>
            </a:p>
          </p:txBody>
        </p:sp>
        <p:sp>
          <p:nvSpPr>
            <p:cNvPr id="10" name="TextBox 10"/>
            <p:cNvSpPr txBox="1"/>
            <p:nvPr/>
          </p:nvSpPr>
          <p:spPr>
            <a:xfrm>
              <a:off x="0" y="0"/>
              <a:ext cx="24384000" cy="1918151"/>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Early Years Inclusive Practice</a:t>
              </a:r>
            </a:p>
          </p:txBody>
        </p:sp>
      </p:grpSp>
      <p:sp>
        <p:nvSpPr>
          <p:cNvPr id="11" name="Freeform 11"/>
          <p:cNvSpPr/>
          <p:nvPr/>
        </p:nvSpPr>
        <p:spPr>
          <a:xfrm>
            <a:off x="14748848" y="210657"/>
            <a:ext cx="3696689" cy="1795791"/>
          </a:xfrm>
          <a:custGeom>
            <a:avLst/>
            <a:gdLst/>
            <a:ahLst/>
            <a:cxnLst/>
            <a:rect l="l" t="t" r="r" b="b"/>
            <a:pathLst>
              <a:path w="3696689" h="1795791">
                <a:moveTo>
                  <a:pt x="0" y="0"/>
                </a:moveTo>
                <a:lnTo>
                  <a:pt x="3696688" y="0"/>
                </a:lnTo>
                <a:lnTo>
                  <a:pt x="3696688" y="1795792"/>
                </a:lnTo>
                <a:lnTo>
                  <a:pt x="0" y="1795792"/>
                </a:lnTo>
                <a:lnTo>
                  <a:pt x="0" y="0"/>
                </a:lnTo>
                <a:close/>
              </a:path>
            </a:pathLst>
          </a:custGeom>
          <a:blipFill>
            <a:blip r:embed="rId5"/>
            <a:stretch>
              <a:fillRect l="-271034" t="-472839"/>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222" b="-5222"/>
            </a:stretch>
          </a:blipFill>
        </p:spPr>
        <p:txBody>
          <a:bodyPr/>
          <a:lstStyle/>
          <a:p>
            <a:endParaRPr lang="en-GB"/>
          </a:p>
        </p:txBody>
      </p:sp>
      <p:sp>
        <p:nvSpPr>
          <p:cNvPr id="3" name="AutoShape 3"/>
          <p:cNvSpPr/>
          <p:nvPr/>
        </p:nvSpPr>
        <p:spPr>
          <a:xfrm rot="-10800000">
            <a:off x="9144000" y="5715221"/>
            <a:ext cx="10287000" cy="9525"/>
          </a:xfrm>
          <a:prstGeom prst="rect">
            <a:avLst/>
          </a:prstGeom>
          <a:solidFill>
            <a:srgbClr val="D1E0B4"/>
          </a:solidFill>
        </p:spPr>
        <p:txBody>
          <a:bodyPr/>
          <a:lstStyle/>
          <a:p>
            <a:endParaRPr lang="en-GB"/>
          </a:p>
        </p:txBody>
      </p:sp>
      <p:sp>
        <p:nvSpPr>
          <p:cNvPr id="4" name="AutoShape 4"/>
          <p:cNvSpPr/>
          <p:nvPr/>
        </p:nvSpPr>
        <p:spPr>
          <a:xfrm>
            <a:off x="5358840" y="1108553"/>
            <a:ext cx="11859377" cy="8069894"/>
          </a:xfrm>
          <a:prstGeom prst="rect">
            <a:avLst/>
          </a:prstGeom>
          <a:solidFill>
            <a:srgbClr val="FFFFFF"/>
          </a:solidFill>
        </p:spPr>
        <p:txBody>
          <a:bodyPr/>
          <a:lstStyle/>
          <a:p>
            <a:endParaRPr lang="en-GB"/>
          </a:p>
        </p:txBody>
      </p:sp>
      <p:sp>
        <p:nvSpPr>
          <p:cNvPr id="5" name="Freeform 5"/>
          <p:cNvSpPr/>
          <p:nvPr/>
        </p:nvSpPr>
        <p:spPr>
          <a:xfrm>
            <a:off x="5607369" y="1365529"/>
            <a:ext cx="11362320" cy="7555943"/>
          </a:xfrm>
          <a:custGeom>
            <a:avLst/>
            <a:gdLst/>
            <a:ahLst/>
            <a:cxnLst/>
            <a:rect l="l" t="t" r="r" b="b"/>
            <a:pathLst>
              <a:path w="11362320" h="7555943">
                <a:moveTo>
                  <a:pt x="0" y="0"/>
                </a:moveTo>
                <a:lnTo>
                  <a:pt x="11362320" y="0"/>
                </a:lnTo>
                <a:lnTo>
                  <a:pt x="11362320" y="7555942"/>
                </a:lnTo>
                <a:lnTo>
                  <a:pt x="0" y="7555942"/>
                </a:lnTo>
                <a:lnTo>
                  <a:pt x="0" y="0"/>
                </a:lnTo>
                <a:close/>
              </a:path>
            </a:pathLst>
          </a:custGeom>
          <a:blipFill>
            <a:blip r:embed="rId3"/>
            <a:stretch>
              <a:fillRect l="-25425" r="-25425"/>
            </a:stretch>
          </a:blipFill>
        </p:spPr>
        <p:txBody>
          <a:bodyPr/>
          <a:lstStyle/>
          <a:p>
            <a:endParaRPr lang="en-GB"/>
          </a:p>
        </p:txBody>
      </p:sp>
      <p:sp>
        <p:nvSpPr>
          <p:cNvPr id="6" name="AutoShape 6"/>
          <p:cNvSpPr/>
          <p:nvPr/>
        </p:nvSpPr>
        <p:spPr>
          <a:xfrm>
            <a:off x="392421" y="3776513"/>
            <a:ext cx="5690857" cy="4160031"/>
          </a:xfrm>
          <a:prstGeom prst="rect">
            <a:avLst/>
          </a:prstGeom>
          <a:solidFill>
            <a:srgbClr val="A9B48D"/>
          </a:solidFill>
        </p:spPr>
        <p:txBody>
          <a:bodyPr/>
          <a:lstStyle/>
          <a:p>
            <a:endParaRPr lang="en-GB"/>
          </a:p>
        </p:txBody>
      </p:sp>
      <p:sp>
        <p:nvSpPr>
          <p:cNvPr id="7" name="TextBox 7"/>
          <p:cNvSpPr txBox="1"/>
          <p:nvPr/>
        </p:nvSpPr>
        <p:spPr>
          <a:xfrm>
            <a:off x="660169" y="4089326"/>
            <a:ext cx="5155362" cy="3713560"/>
          </a:xfrm>
          <a:prstGeom prst="rect">
            <a:avLst/>
          </a:prstGeom>
        </p:spPr>
        <p:txBody>
          <a:bodyPr lIns="0" tIns="0" rIns="0" bIns="0" rtlCol="0" anchor="t">
            <a:spAutoFit/>
          </a:bodyPr>
          <a:lstStyle/>
          <a:p>
            <a:pPr marL="0" lvl="0" indent="0" algn="ctr">
              <a:lnSpc>
                <a:spcPts val="4265"/>
              </a:lnSpc>
            </a:pPr>
            <a:r>
              <a:rPr lang="en-US" sz="3046" b="1">
                <a:solidFill>
                  <a:srgbClr val="000000"/>
                </a:solidFill>
                <a:latin typeface="Canva Sans Bold"/>
                <a:ea typeface="Canva Sans Bold"/>
                <a:cs typeface="Canva Sans Bold"/>
                <a:sym typeface="Canva Sans Bold"/>
              </a:rPr>
              <a:t>This training aims to provide learners with the confidence and skills to listen and understand the unique voice of each child, however they communicate.</a:t>
            </a:r>
          </a:p>
        </p:txBody>
      </p:sp>
      <p:grpSp>
        <p:nvGrpSpPr>
          <p:cNvPr id="8" name="Group 8"/>
          <p:cNvGrpSpPr/>
          <p:nvPr/>
        </p:nvGrpSpPr>
        <p:grpSpPr>
          <a:xfrm>
            <a:off x="0" y="642168"/>
            <a:ext cx="18288000" cy="1361269"/>
            <a:chOff x="0" y="0"/>
            <a:chExt cx="24384000" cy="1815026"/>
          </a:xfrm>
        </p:grpSpPr>
        <p:sp>
          <p:nvSpPr>
            <p:cNvPr id="9" name="Freeform 9"/>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10" name="TextBox 10"/>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The Voice of the Child</a:t>
              </a:r>
            </a:p>
          </p:txBody>
        </p:sp>
      </p:grpSp>
      <p:sp>
        <p:nvSpPr>
          <p:cNvPr id="11" name="Freeform 11"/>
          <p:cNvSpPr/>
          <p:nvPr/>
        </p:nvSpPr>
        <p:spPr>
          <a:xfrm>
            <a:off x="14759465" y="642168"/>
            <a:ext cx="3696689" cy="1795791"/>
          </a:xfrm>
          <a:custGeom>
            <a:avLst/>
            <a:gdLst/>
            <a:ahLst/>
            <a:cxnLst/>
            <a:rect l="l" t="t" r="r" b="b"/>
            <a:pathLst>
              <a:path w="3696689" h="1795791">
                <a:moveTo>
                  <a:pt x="0" y="0"/>
                </a:moveTo>
                <a:lnTo>
                  <a:pt x="3696689" y="0"/>
                </a:lnTo>
                <a:lnTo>
                  <a:pt x="3696689" y="1795791"/>
                </a:lnTo>
                <a:lnTo>
                  <a:pt x="0" y="1795791"/>
                </a:lnTo>
                <a:lnTo>
                  <a:pt x="0" y="0"/>
                </a:lnTo>
                <a:close/>
              </a:path>
            </a:pathLst>
          </a:custGeom>
          <a:blipFill>
            <a:blip r:embed="rId4"/>
            <a:stretch>
              <a:fillRect l="-271034" t="-472839"/>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222" b="-5222"/>
            </a:stretch>
          </a:blipFill>
        </p:spPr>
        <p:txBody>
          <a:bodyPr/>
          <a:lstStyle/>
          <a:p>
            <a:endParaRPr lang="en-GB"/>
          </a:p>
        </p:txBody>
      </p:sp>
      <p:sp>
        <p:nvSpPr>
          <p:cNvPr id="3" name="AutoShape 3"/>
          <p:cNvSpPr/>
          <p:nvPr/>
        </p:nvSpPr>
        <p:spPr>
          <a:xfrm rot="-10800000">
            <a:off x="9144000" y="5715221"/>
            <a:ext cx="10287000" cy="9525"/>
          </a:xfrm>
          <a:prstGeom prst="rect">
            <a:avLst/>
          </a:prstGeom>
          <a:solidFill>
            <a:srgbClr val="D1E0B4"/>
          </a:solidFill>
        </p:spPr>
        <p:txBody>
          <a:bodyPr/>
          <a:lstStyle/>
          <a:p>
            <a:endParaRPr lang="en-GB"/>
          </a:p>
        </p:txBody>
      </p:sp>
      <p:sp>
        <p:nvSpPr>
          <p:cNvPr id="4" name="AutoShape 4"/>
          <p:cNvSpPr/>
          <p:nvPr/>
        </p:nvSpPr>
        <p:spPr>
          <a:xfrm>
            <a:off x="5358840" y="1108553"/>
            <a:ext cx="11859377" cy="8069894"/>
          </a:xfrm>
          <a:prstGeom prst="rect">
            <a:avLst/>
          </a:prstGeom>
          <a:solidFill>
            <a:srgbClr val="D1E0B4"/>
          </a:solidFill>
        </p:spPr>
        <p:txBody>
          <a:bodyPr/>
          <a:lstStyle/>
          <a:p>
            <a:endParaRPr lang="en-GB"/>
          </a:p>
        </p:txBody>
      </p:sp>
      <p:sp>
        <p:nvSpPr>
          <p:cNvPr id="5" name="Freeform 5"/>
          <p:cNvSpPr/>
          <p:nvPr/>
        </p:nvSpPr>
        <p:spPr>
          <a:xfrm>
            <a:off x="5607369" y="1365529"/>
            <a:ext cx="11362320" cy="7555943"/>
          </a:xfrm>
          <a:custGeom>
            <a:avLst/>
            <a:gdLst/>
            <a:ahLst/>
            <a:cxnLst/>
            <a:rect l="l" t="t" r="r" b="b"/>
            <a:pathLst>
              <a:path w="11362320" h="7555943">
                <a:moveTo>
                  <a:pt x="0" y="0"/>
                </a:moveTo>
                <a:lnTo>
                  <a:pt x="11362320" y="0"/>
                </a:lnTo>
                <a:lnTo>
                  <a:pt x="11362320" y="7555942"/>
                </a:lnTo>
                <a:lnTo>
                  <a:pt x="0" y="7555942"/>
                </a:lnTo>
                <a:lnTo>
                  <a:pt x="0" y="0"/>
                </a:lnTo>
                <a:close/>
              </a:path>
            </a:pathLst>
          </a:custGeom>
          <a:blipFill>
            <a:blip r:embed="rId4"/>
            <a:stretch>
              <a:fillRect t="-187" b="-187"/>
            </a:stretch>
          </a:blipFill>
        </p:spPr>
        <p:txBody>
          <a:bodyPr/>
          <a:lstStyle/>
          <a:p>
            <a:endParaRPr lang="en-GB"/>
          </a:p>
        </p:txBody>
      </p:sp>
      <p:sp>
        <p:nvSpPr>
          <p:cNvPr id="6" name="AutoShape 6"/>
          <p:cNvSpPr/>
          <p:nvPr/>
        </p:nvSpPr>
        <p:spPr>
          <a:xfrm>
            <a:off x="471447" y="2446418"/>
            <a:ext cx="6840486" cy="7442028"/>
          </a:xfrm>
          <a:prstGeom prst="rect">
            <a:avLst/>
          </a:prstGeom>
          <a:solidFill>
            <a:srgbClr val="A9B48D"/>
          </a:solidFill>
        </p:spPr>
        <p:txBody>
          <a:bodyPr/>
          <a:lstStyle/>
          <a:p>
            <a:endParaRPr lang="en-GB"/>
          </a:p>
        </p:txBody>
      </p:sp>
      <p:sp>
        <p:nvSpPr>
          <p:cNvPr id="7" name="TextBox 7"/>
          <p:cNvSpPr txBox="1"/>
          <p:nvPr/>
        </p:nvSpPr>
        <p:spPr>
          <a:xfrm>
            <a:off x="557835" y="2556548"/>
            <a:ext cx="6667710" cy="7174142"/>
          </a:xfrm>
          <a:prstGeom prst="rect">
            <a:avLst/>
          </a:prstGeom>
        </p:spPr>
        <p:txBody>
          <a:bodyPr lIns="0" tIns="0" rIns="0" bIns="0" rtlCol="0" anchor="t">
            <a:spAutoFit/>
          </a:bodyPr>
          <a:lstStyle/>
          <a:p>
            <a:pPr marL="0" lvl="0" indent="0" algn="ctr">
              <a:lnSpc>
                <a:spcPts val="4099"/>
              </a:lnSpc>
            </a:pPr>
            <a:r>
              <a:rPr lang="en-US" sz="2928" b="1">
                <a:solidFill>
                  <a:srgbClr val="000000"/>
                </a:solidFill>
                <a:latin typeface="Canva Sans Bold"/>
                <a:ea typeface="Canva Sans Bold"/>
                <a:cs typeface="Canva Sans Bold"/>
                <a:sym typeface="Canva Sans Bold"/>
              </a:rPr>
              <a:t>Considers different influences on behaviour and thinks about how we can change what we do and the support that we give in order to limit the occasions that a child resorts to the fight/flight/freeze/flop response to situations in our setting.</a:t>
            </a:r>
          </a:p>
          <a:p>
            <a:pPr marL="0" lvl="0" indent="0" algn="ctr">
              <a:lnSpc>
                <a:spcPts val="4099"/>
              </a:lnSpc>
            </a:pPr>
            <a:r>
              <a:rPr lang="en-US" sz="2928" b="1">
                <a:solidFill>
                  <a:srgbClr val="000000"/>
                </a:solidFill>
                <a:latin typeface="Canva Sans Bold"/>
                <a:ea typeface="Canva Sans Bold"/>
                <a:cs typeface="Canva Sans Bold"/>
                <a:sym typeface="Canva Sans Bold"/>
              </a:rPr>
              <a:t> Considers how we can prevent a child’s behaviour becoming a reason for them to not be able to access the setting or the full learning experience; i.e. how we can prevent their impairment from becoming a disability.</a:t>
            </a:r>
          </a:p>
        </p:txBody>
      </p:sp>
      <p:grpSp>
        <p:nvGrpSpPr>
          <p:cNvPr id="8" name="Group 8"/>
          <p:cNvGrpSpPr/>
          <p:nvPr/>
        </p:nvGrpSpPr>
        <p:grpSpPr>
          <a:xfrm>
            <a:off x="0" y="682134"/>
            <a:ext cx="18288000" cy="1361269"/>
            <a:chOff x="0" y="0"/>
            <a:chExt cx="24384000" cy="1815026"/>
          </a:xfrm>
        </p:grpSpPr>
        <p:sp>
          <p:nvSpPr>
            <p:cNvPr id="9" name="Freeform 9"/>
            <p:cNvSpPr/>
            <p:nvPr/>
          </p:nvSpPr>
          <p:spPr>
            <a:xfrm>
              <a:off x="0" y="0"/>
              <a:ext cx="24384000" cy="1815084"/>
            </a:xfrm>
            <a:custGeom>
              <a:avLst/>
              <a:gdLst/>
              <a:ahLst/>
              <a:cxnLst/>
              <a:rect l="l" t="t" r="r" b="b"/>
              <a:pathLst>
                <a:path w="24384000" h="1815084">
                  <a:moveTo>
                    <a:pt x="0" y="0"/>
                  </a:moveTo>
                  <a:lnTo>
                    <a:pt x="24384000" y="0"/>
                  </a:lnTo>
                  <a:lnTo>
                    <a:pt x="24384000" y="1815084"/>
                  </a:lnTo>
                  <a:lnTo>
                    <a:pt x="0" y="1815084"/>
                  </a:lnTo>
                  <a:close/>
                </a:path>
              </a:pathLst>
            </a:custGeom>
            <a:solidFill>
              <a:srgbClr val="6B7B5E"/>
            </a:solidFill>
          </p:spPr>
          <p:txBody>
            <a:bodyPr/>
            <a:lstStyle/>
            <a:p>
              <a:endParaRPr lang="en-GB"/>
            </a:p>
          </p:txBody>
        </p:sp>
        <p:sp>
          <p:nvSpPr>
            <p:cNvPr id="10" name="TextBox 10"/>
            <p:cNvSpPr txBox="1"/>
            <p:nvPr/>
          </p:nvSpPr>
          <p:spPr>
            <a:xfrm>
              <a:off x="0" y="0"/>
              <a:ext cx="24384000" cy="1815026"/>
            </a:xfrm>
            <a:prstGeom prst="rect">
              <a:avLst/>
            </a:prstGeom>
          </p:spPr>
          <p:txBody>
            <a:bodyPr lIns="50800" tIns="50800" rIns="50800" bIns="50800" rtlCol="0" anchor="ctr"/>
            <a:lstStyle/>
            <a:p>
              <a:pPr algn="l">
                <a:lnSpc>
                  <a:spcPts val="7200"/>
                </a:lnSpc>
              </a:pPr>
              <a:r>
                <a:rPr lang="en-US" sz="6000" b="1">
                  <a:solidFill>
                    <a:srgbClr val="201715"/>
                  </a:solidFill>
                  <a:latin typeface="Canva Sans Bold"/>
                  <a:ea typeface="Canva Sans Bold"/>
                  <a:cs typeface="Canva Sans Bold"/>
                  <a:sym typeface="Canva Sans Bold"/>
                </a:rPr>
                <a:t>Behaviours That Challenge</a:t>
              </a:r>
            </a:p>
          </p:txBody>
        </p:sp>
      </p:grpSp>
      <p:sp>
        <p:nvSpPr>
          <p:cNvPr id="11" name="Freeform 11"/>
          <p:cNvSpPr/>
          <p:nvPr/>
        </p:nvSpPr>
        <p:spPr>
          <a:xfrm>
            <a:off x="14575558" y="682134"/>
            <a:ext cx="3712442" cy="1764284"/>
          </a:xfrm>
          <a:custGeom>
            <a:avLst/>
            <a:gdLst/>
            <a:ahLst/>
            <a:cxnLst/>
            <a:rect l="l" t="t" r="r" b="b"/>
            <a:pathLst>
              <a:path w="3712442" h="1764284">
                <a:moveTo>
                  <a:pt x="0" y="0"/>
                </a:moveTo>
                <a:lnTo>
                  <a:pt x="3712442" y="0"/>
                </a:lnTo>
                <a:lnTo>
                  <a:pt x="3712442" y="1764284"/>
                </a:lnTo>
                <a:lnTo>
                  <a:pt x="0" y="1764284"/>
                </a:lnTo>
                <a:lnTo>
                  <a:pt x="0" y="0"/>
                </a:lnTo>
                <a:close/>
              </a:path>
            </a:pathLst>
          </a:custGeom>
          <a:blipFill>
            <a:blip r:embed="rId5"/>
            <a:stretch>
              <a:fillRect l="-269460" t="-483069"/>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1650</Words>
  <Application>Microsoft Office PowerPoint</Application>
  <PresentationFormat>Custom</PresentationFormat>
  <Paragraphs>180</Paragraphs>
  <Slides>19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Canva Sans Bold</vt:lpstr>
      <vt:lpstr>Open Sans 1 Bold</vt:lpstr>
      <vt:lpstr>Arial</vt:lpstr>
      <vt:lpstr>Open Sans 2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 briefing</dc:title>
  <dc:creator>Charlotte Heffernan</dc:creator>
  <cp:lastModifiedBy>Charlotte Heffernan</cp:lastModifiedBy>
  <cp:revision>1</cp:revision>
  <dcterms:created xsi:type="dcterms:W3CDTF">2006-08-16T00:00:00Z</dcterms:created>
  <dcterms:modified xsi:type="dcterms:W3CDTF">2025-04-23T08:50:09Z</dcterms:modified>
  <dc:identifier>DAGX366EtAU</dc:identifier>
</cp:coreProperties>
</file>