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48" r:id="rId6"/>
    <p:sldMasterId id="2147483661" r:id="rId7"/>
  </p:sldMasterIdLst>
  <p:notesMasterIdLst>
    <p:notesMasterId r:id="rId41"/>
  </p:notesMasterIdLst>
  <p:sldIdLst>
    <p:sldId id="266" r:id="rId8"/>
    <p:sldId id="268" r:id="rId9"/>
    <p:sldId id="2147480530" r:id="rId10"/>
    <p:sldId id="2147480538" r:id="rId11"/>
    <p:sldId id="2147480539" r:id="rId12"/>
    <p:sldId id="2147480540" r:id="rId13"/>
    <p:sldId id="2147480537" r:id="rId14"/>
    <p:sldId id="605" r:id="rId15"/>
    <p:sldId id="2046" r:id="rId16"/>
    <p:sldId id="2364" r:id="rId17"/>
    <p:sldId id="2366" r:id="rId18"/>
    <p:sldId id="2365" r:id="rId19"/>
    <p:sldId id="2361" r:id="rId20"/>
    <p:sldId id="2369" r:id="rId21"/>
    <p:sldId id="346" r:id="rId22"/>
    <p:sldId id="2047" r:id="rId23"/>
    <p:sldId id="2147480529" r:id="rId24"/>
    <p:sldId id="2051" r:id="rId25"/>
    <p:sldId id="2048" r:id="rId26"/>
    <p:sldId id="2147480526" r:id="rId27"/>
    <p:sldId id="2147480527" r:id="rId28"/>
    <p:sldId id="2147480528" r:id="rId29"/>
    <p:sldId id="2370" r:id="rId30"/>
    <p:sldId id="2368" r:id="rId31"/>
    <p:sldId id="992" r:id="rId32"/>
    <p:sldId id="2352" r:id="rId33"/>
    <p:sldId id="2353" r:id="rId34"/>
    <p:sldId id="260" r:id="rId35"/>
    <p:sldId id="261" r:id="rId36"/>
    <p:sldId id="262" r:id="rId37"/>
    <p:sldId id="2363" r:id="rId38"/>
    <p:sldId id="2362" r:id="rId39"/>
    <p:sldId id="26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F88"/>
    <a:srgbClr val="DAE3F3"/>
    <a:srgbClr val="6283A4"/>
    <a:srgbClr val="01454C"/>
    <a:srgbClr val="F8A800"/>
    <a:srgbClr val="E9BB1B"/>
    <a:srgbClr val="000088"/>
    <a:srgbClr val="3E8638"/>
    <a:srgbClr val="88AC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oletteDuggan\AppData\Local\Microsoft\Windows\INetCache\Content.Outlook\UNZNF8KX\NPQSENCO%204a%20Conference%2003.04.25(1-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oletteDuggan\AppData\Local\Microsoft\Windows\INetCache\Content.Outlook\UNZNF8KX\NPQSENCO%204a%20Conference%2003.04.25(1-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oletteDuggan\Documents\2024-2025\NPQ\SENCO\4a%20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oletteDuggan\Documents\2024-2025\NPQ\SENCO\4b%20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oletteDuggan\Documents\2024-2025\NPQ\SENCO\4b%20analys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oletteDuggan\Documents\2024-2025\NPQ\SENCO\4a%20analysi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a:t>The delivery of the training was of a high standard</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B62-46AB-A9A9-5EF3B578FAC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B62-46AB-A9A9-5EF3B578FAC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Sheet2!$E$1:$F$1</c:f>
              <c:strCache>
                <c:ptCount val="2"/>
                <c:pt idx="0">
                  <c:v>strongly agree</c:v>
                </c:pt>
                <c:pt idx="1">
                  <c:v>Agree</c:v>
                </c:pt>
              </c:strCache>
            </c:strRef>
          </c:cat>
          <c:val>
            <c:numRef>
              <c:f>Sheet2!$E$2:$F$2</c:f>
              <c:numCache>
                <c:formatCode>General</c:formatCode>
                <c:ptCount val="2"/>
                <c:pt idx="0">
                  <c:v>18</c:v>
                </c:pt>
                <c:pt idx="1">
                  <c:v>2</c:v>
                </c:pt>
              </c:numCache>
            </c:numRef>
          </c:val>
          <c:extLst>
            <c:ext xmlns:c16="http://schemas.microsoft.com/office/drawing/2014/chart" uri="{C3380CC4-5D6E-409C-BE32-E72D297353CC}">
              <c16:uniqueId val="{00000004-AB62-46AB-A9A9-5EF3B578FAC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GB" sz="1600"/>
              <a:t>Overall, how would you rate your experience of being involved in this programme today?</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9A8-4AC6-B929-6B96C871AFB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9A8-4AC6-B929-6B96C871AFB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Sheet2!$C$23:$D$23</c:f>
              <c:strCache>
                <c:ptCount val="2"/>
                <c:pt idx="0">
                  <c:v>Very good</c:v>
                </c:pt>
                <c:pt idx="1">
                  <c:v>good</c:v>
                </c:pt>
              </c:strCache>
            </c:strRef>
          </c:cat>
          <c:val>
            <c:numRef>
              <c:f>Sheet2!$C$24:$D$24</c:f>
              <c:numCache>
                <c:formatCode>General</c:formatCode>
                <c:ptCount val="2"/>
                <c:pt idx="0">
                  <c:v>19</c:v>
                </c:pt>
                <c:pt idx="1">
                  <c:v>1</c:v>
                </c:pt>
              </c:numCache>
            </c:numRef>
          </c:val>
          <c:extLst>
            <c:ext xmlns:c16="http://schemas.microsoft.com/office/drawing/2014/chart" uri="{C3380CC4-5D6E-409C-BE32-E72D297353CC}">
              <c16:uniqueId val="{00000004-B9A8-4AC6-B929-6B96C871AFB1}"/>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a:t>NPQSENCo 4a</a:t>
            </a:r>
            <a:r>
              <a:rPr lang="en-GB" baseline="0"/>
              <a:t> role breakdown</a:t>
            </a:r>
            <a:endParaRPr lang="en-GB"/>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465-4DB9-80D3-4F84BA33156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465-4DB9-80D3-4F84BA33156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465-4DB9-80D3-4F84BA33156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465-4DB9-80D3-4F84BA33156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Sheet3!$H$2:$K$2</c:f>
              <c:strCache>
                <c:ptCount val="4"/>
                <c:pt idx="0">
                  <c:v>SENCo</c:v>
                </c:pt>
                <c:pt idx="1">
                  <c:v>Head</c:v>
                </c:pt>
                <c:pt idx="2">
                  <c:v>Senior L</c:v>
                </c:pt>
                <c:pt idx="3">
                  <c:v>Aspiring SENCo</c:v>
                </c:pt>
              </c:strCache>
            </c:strRef>
          </c:cat>
          <c:val>
            <c:numRef>
              <c:f>Sheet3!$H$3:$K$3</c:f>
              <c:numCache>
                <c:formatCode>General</c:formatCode>
                <c:ptCount val="4"/>
                <c:pt idx="0">
                  <c:v>38</c:v>
                </c:pt>
                <c:pt idx="1">
                  <c:v>2</c:v>
                </c:pt>
                <c:pt idx="2">
                  <c:v>8</c:v>
                </c:pt>
                <c:pt idx="3">
                  <c:v>37</c:v>
                </c:pt>
              </c:numCache>
            </c:numRef>
          </c:val>
          <c:extLst>
            <c:ext xmlns:c16="http://schemas.microsoft.com/office/drawing/2014/chart" uri="{C3380CC4-5D6E-409C-BE32-E72D297353CC}">
              <c16:uniqueId val="{00000008-7465-4DB9-80D3-4F84BA33156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a:t>NPQSENCo</a:t>
            </a:r>
            <a:r>
              <a:rPr lang="en-GB" baseline="0"/>
              <a:t> 4b role breakdown</a:t>
            </a:r>
            <a:endParaRPr lang="en-GB"/>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B46-4CAC-AC24-B9B49E116EE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B46-4CAC-AC24-B9B49E116EE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B46-4CAC-AC24-B9B49E116EE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B46-4CAC-AC24-B9B49E116EE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Sheet3!$A$1:$D$1</c:f>
              <c:strCache>
                <c:ptCount val="4"/>
                <c:pt idx="0">
                  <c:v>SENCo</c:v>
                </c:pt>
                <c:pt idx="1">
                  <c:v>Head</c:v>
                </c:pt>
                <c:pt idx="2">
                  <c:v>Senior L</c:v>
                </c:pt>
                <c:pt idx="3">
                  <c:v>Aspiring SENCo</c:v>
                </c:pt>
              </c:strCache>
            </c:strRef>
          </c:cat>
          <c:val>
            <c:numRef>
              <c:f>Sheet3!$A$2:$D$2</c:f>
              <c:numCache>
                <c:formatCode>General</c:formatCode>
                <c:ptCount val="4"/>
                <c:pt idx="0">
                  <c:v>21</c:v>
                </c:pt>
                <c:pt idx="1">
                  <c:v>3</c:v>
                </c:pt>
                <c:pt idx="2">
                  <c:v>8</c:v>
                </c:pt>
                <c:pt idx="3">
                  <c:v>23</c:v>
                </c:pt>
              </c:numCache>
            </c:numRef>
          </c:val>
          <c:extLst>
            <c:ext xmlns:c16="http://schemas.microsoft.com/office/drawing/2014/chart" uri="{C3380CC4-5D6E-409C-BE32-E72D297353CC}">
              <c16:uniqueId val="{00000008-CB46-4CAC-AC24-B9B49E116EE6}"/>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a:t>NPQSENCo 4b</a:t>
            </a:r>
            <a:r>
              <a:rPr lang="en-GB" baseline="0"/>
              <a:t> phase breakdown</a:t>
            </a:r>
            <a:endParaRPr lang="en-GB"/>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E3A-49D3-A6AD-F96ED8B072D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E3A-49D3-A6AD-F96ED8B072D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E3A-49D3-A6AD-F96ED8B072D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E3A-49D3-A6AD-F96ED8B072D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E3A-49D3-A6AD-F96ED8B072D5}"/>
              </c:ext>
            </c:extLst>
          </c:dPt>
          <c:dLbls>
            <c:dLbl>
              <c:idx val="2"/>
              <c:layout>
                <c:manualLayout>
                  <c:x val="-3.6111111111111163E-2"/>
                  <c:y val="-9.259259259259262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E3A-49D3-A6AD-F96ED8B072D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Sheet2!$B$3:$F$3</c:f>
              <c:strCache>
                <c:ptCount val="5"/>
                <c:pt idx="0">
                  <c:v>Secondary</c:v>
                </c:pt>
                <c:pt idx="1">
                  <c:v>Primary</c:v>
                </c:pt>
                <c:pt idx="2">
                  <c:v>Special</c:v>
                </c:pt>
                <c:pt idx="3">
                  <c:v>Ap</c:v>
                </c:pt>
                <c:pt idx="4">
                  <c:v>Nursery</c:v>
                </c:pt>
              </c:strCache>
            </c:strRef>
          </c:cat>
          <c:val>
            <c:numRef>
              <c:f>Sheet2!$B$4:$F$4</c:f>
              <c:numCache>
                <c:formatCode>General</c:formatCode>
                <c:ptCount val="5"/>
                <c:pt idx="0">
                  <c:v>17</c:v>
                </c:pt>
                <c:pt idx="1">
                  <c:v>73</c:v>
                </c:pt>
                <c:pt idx="2">
                  <c:v>4</c:v>
                </c:pt>
                <c:pt idx="3">
                  <c:v>0</c:v>
                </c:pt>
                <c:pt idx="4">
                  <c:v>2</c:v>
                </c:pt>
              </c:numCache>
            </c:numRef>
          </c:val>
          <c:extLst>
            <c:ext xmlns:c16="http://schemas.microsoft.com/office/drawing/2014/chart" uri="{C3380CC4-5D6E-409C-BE32-E72D297353CC}">
              <c16:uniqueId val="{0000000A-8E3A-49D3-A6AD-F96ED8B072D5}"/>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a:t>NPQSENCo 4a</a:t>
            </a:r>
            <a:r>
              <a:rPr lang="en-GB" baseline="0"/>
              <a:t> Phase breakdown</a:t>
            </a:r>
            <a:endParaRPr lang="en-GB"/>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EE0-44B8-9077-7AEC091F97A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EE0-44B8-9077-7AEC091F97A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EE0-44B8-9077-7AEC091F97A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EE0-44B8-9077-7AEC091F97A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EE0-44B8-9077-7AEC091F97A9}"/>
              </c:ext>
            </c:extLst>
          </c:dPt>
          <c:dLbls>
            <c:dLbl>
              <c:idx val="2"/>
              <c:layout>
                <c:manualLayout>
                  <c:x val="-2.5000000000000001E-2"/>
                  <c:y val="-0.1203703703703704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EE0-44B8-9077-7AEC091F97A9}"/>
                </c:ext>
              </c:extLst>
            </c:dLbl>
            <c:dLbl>
              <c:idx val="4"/>
              <c:layout>
                <c:manualLayout>
                  <c:x val="8.3333333333333332E-3"/>
                  <c:y val="-5.55555555555556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EE0-44B8-9077-7AEC091F97A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Sheet2!$D$1:$H$1</c:f>
              <c:strCache>
                <c:ptCount val="5"/>
                <c:pt idx="0">
                  <c:v>Secondary</c:v>
                </c:pt>
                <c:pt idx="1">
                  <c:v>Primary</c:v>
                </c:pt>
                <c:pt idx="2">
                  <c:v>Nursery</c:v>
                </c:pt>
                <c:pt idx="3">
                  <c:v>AP</c:v>
                </c:pt>
                <c:pt idx="4">
                  <c:v>Special</c:v>
                </c:pt>
              </c:strCache>
            </c:strRef>
          </c:cat>
          <c:val>
            <c:numRef>
              <c:f>Sheet2!$D$2:$H$2</c:f>
              <c:numCache>
                <c:formatCode>General</c:formatCode>
                <c:ptCount val="5"/>
                <c:pt idx="0">
                  <c:v>18</c:v>
                </c:pt>
                <c:pt idx="1">
                  <c:v>60</c:v>
                </c:pt>
                <c:pt idx="2">
                  <c:v>1</c:v>
                </c:pt>
                <c:pt idx="3">
                  <c:v>1</c:v>
                </c:pt>
                <c:pt idx="4">
                  <c:v>5</c:v>
                </c:pt>
              </c:numCache>
            </c:numRef>
          </c:val>
          <c:extLst>
            <c:ext xmlns:c16="http://schemas.microsoft.com/office/drawing/2014/chart" uri="{C3380CC4-5D6E-409C-BE32-E72D297353CC}">
              <c16:uniqueId val="{0000000A-0EE0-44B8-9077-7AEC091F97A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8CD21-5315-4FF4-9302-8F1391E94643}" type="datetimeFigureOut">
              <a:rPr lang="en-GB" smtClean="0"/>
              <a:t>23/04/2025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410D2-D1A3-40D2-9341-6F61D0172DE2}" type="slidenum">
              <a:rPr lang="en-GB" smtClean="0"/>
              <a:t>‹#›</a:t>
            </a:fld>
            <a:endParaRPr lang="en-GB"/>
          </a:p>
        </p:txBody>
      </p:sp>
    </p:spTree>
    <p:extLst>
      <p:ext uri="{BB962C8B-B14F-4D97-AF65-F5344CB8AC3E}">
        <p14:creationId xmlns:p14="http://schemas.microsoft.com/office/powerpoint/2010/main" val="2190285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2438" y="606425"/>
            <a:ext cx="5384800" cy="3028950"/>
          </a:xfrm>
        </p:spPr>
      </p:sp>
      <p:sp>
        <p:nvSpPr>
          <p:cNvPr id="3" name="Notes Placeholder 2"/>
          <p:cNvSpPr>
            <a:spLocks noGrp="1"/>
          </p:cNvSpPr>
          <p:nvPr>
            <p:ph type="body" idx="1"/>
          </p:nvPr>
        </p:nvSpPr>
        <p:spPr/>
        <p:txBody>
          <a:bodyPr/>
          <a:lstStyle/>
          <a:p>
            <a:r>
              <a:rPr lang="en-GB"/>
              <a:t>Welcome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74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2238-D06B-15C1-8EBA-EBD9A7C06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CD36E-01B9-AADD-0D27-914F1F92B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FEEE7-E748-4CD5-6F6E-81035F3205D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6C3F5AC-145E-8C38-89DE-C8AC20B4C2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9A93B-E2D4-45F2-9459-B5C2CA47F8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7778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6141-97BE-3AD0-2D9F-7EF485462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82714-96C3-DCAD-2CC0-E0FDCCE30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110C8-114F-4913-AFC5-103A90E2C6E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F8FE04-7CD1-075A-9A39-7A0E183404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9A93B-E2D4-45F2-9459-B5C2CA47F8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719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0AC15-9AF4-A5AE-2E1D-37BF31A54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5A1C1-E496-0B87-17AE-007A45CC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3246D-E34B-BB71-89A8-33B59D1DD8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4CF3AB-261E-E10E-1B77-2326EA2BDE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9A93B-E2D4-45F2-9459-B5C2CA47F8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297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5410D2-D1A3-40D2-9341-6F61D0172DE2}" type="slidenum">
              <a:rPr lang="en-GB" smtClean="0"/>
              <a:t>25</a:t>
            </a:fld>
            <a:endParaRPr lang="en-GB"/>
          </a:p>
        </p:txBody>
      </p:sp>
    </p:spTree>
    <p:extLst>
      <p:ext uri="{BB962C8B-B14F-4D97-AF65-F5344CB8AC3E}">
        <p14:creationId xmlns:p14="http://schemas.microsoft.com/office/powerpoint/2010/main" val="272302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7DEA9-C29A-4C85-BC47-50BC380F861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29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SEND Workforce Development project continues to be accessed by staff in schools across Lincolnshire.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52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modules are live and available to</a:t>
            </a:r>
            <a:r>
              <a:rPr lang="en-US" baseline="0" dirty="0"/>
              <a:t> access</a:t>
            </a:r>
            <a:r>
              <a:rPr lang="en-US" dirty="0"/>
              <a:t>.</a:t>
            </a:r>
            <a:r>
              <a:rPr lang="en-US" baseline="0" dirty="0"/>
              <a:t> If any staff need support, they can contact us through the QR code and a member of the team will get in touch.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74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Induction Tier modules are available to parents for free. If you would like a flyer about the content that you can send to parents and </a:t>
            </a:r>
            <a:r>
              <a:rPr lang="en-US" baseline="0" dirty="0" err="1"/>
              <a:t>carers</a:t>
            </a:r>
            <a:r>
              <a:rPr lang="en-US" baseline="0" dirty="0"/>
              <a:t>, please contact Chris on the email address at the bottom of the slide. We are really looking to promote this content to as many parents as possible.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9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reminder that any member of staff who has an account on the Lincolnshire Safeguarding Children Partnership platform, should be able to see and access all of the modules that have gone live when they sign into the platform.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07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stage of the project. The modules are starting to get rolled out, beginning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634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826492" cy="404756"/>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002342" y="1"/>
            <a:ext cx="3826492" cy="404756"/>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722438" y="606425"/>
            <a:ext cx="5384800" cy="30289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3037" y="3837688"/>
            <a:ext cx="7064293" cy="3637184"/>
          </a:xfrm>
          <a:prstGeom prst="rect">
            <a:avLst/>
          </a:prstGeom>
        </p:spPr>
        <p:txBody>
          <a:bodyPr vert="horz" lIns="91440" tIns="45720" rIns="91440" bIns="45720" rtlCol="0"/>
          <a:lstStyle/>
          <a:p>
            <a:r>
              <a:rPr lang="en-US"/>
              <a:t>Our first cohort is underway – 57 participants in total </a:t>
            </a:r>
          </a:p>
          <a:p>
            <a:endParaRPr lang="en-US"/>
          </a:p>
          <a:p>
            <a:r>
              <a:rPr lang="en-US"/>
              <a:t>Unsure as to whether there is going to be further funding for this </a:t>
            </a:r>
            <a:r>
              <a:rPr lang="en-US" err="1"/>
              <a:t>programme</a:t>
            </a:r>
            <a:r>
              <a:rPr lang="en-US"/>
              <a:t> – we suspect there will be as this is mandatory.</a:t>
            </a:r>
          </a:p>
          <a:p>
            <a:endParaRPr lang="en-US"/>
          </a:p>
          <a:p>
            <a:r>
              <a:rPr lang="en-US"/>
              <a:t>The next cohort is due to run in April 2025 IF the DfE decide to continue on a two cohort a year model moving forwards.</a:t>
            </a:r>
          </a:p>
          <a:p>
            <a:endParaRPr lang="en-US"/>
          </a:p>
          <a:p>
            <a:r>
              <a:rPr lang="en-US"/>
              <a:t>We will make everyone aware when the DfE registration platform opens but in the meantime you can submit an EOI using the QR code which will give us your name and contact details – we will then be able to contact you directly once we know that registration is open – this will give you more of a chance of getting a funded place.</a:t>
            </a:r>
          </a:p>
        </p:txBody>
      </p:sp>
      <p:sp>
        <p:nvSpPr>
          <p:cNvPr id="6" name="Footer Placeholder 5"/>
          <p:cNvSpPr>
            <a:spLocks noGrp="1"/>
          </p:cNvSpPr>
          <p:nvPr>
            <p:ph type="ftr" sz="quarter" idx="4"/>
          </p:nvPr>
        </p:nvSpPr>
        <p:spPr>
          <a:xfrm>
            <a:off x="1" y="7675375"/>
            <a:ext cx="3826492" cy="40288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002342" y="7675375"/>
            <a:ext cx="3826492" cy="40288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42940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 pick and choose the modules most relevant to your staff and school. Here are some examples of how schools have used the modules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90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D507B5-28CC-436E-B783-D53846D91A9D}" type="slidenum">
              <a:rPr lang="en-GB" smtClean="0"/>
              <a:t>6</a:t>
            </a:fld>
            <a:endParaRPr lang="en-GB"/>
          </a:p>
        </p:txBody>
      </p:sp>
    </p:spTree>
    <p:extLst>
      <p:ext uri="{BB962C8B-B14F-4D97-AF65-F5344CB8AC3E}">
        <p14:creationId xmlns:p14="http://schemas.microsoft.com/office/powerpoint/2010/main" val="221370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 team - Positive impact of ECTs working with SENCOs to adapt teaching, and meet the needs of students across a wide </a:t>
            </a:r>
            <a:r>
              <a:rPr lang="en-GB" dirty="0" err="1"/>
              <a:t>attaninment</a:t>
            </a:r>
            <a:r>
              <a:rPr lang="en-GB" dirty="0"/>
              <a:t> range. ECT work with SENCOs to adapt EHCPs</a:t>
            </a:r>
          </a:p>
        </p:txBody>
      </p:sp>
      <p:sp>
        <p:nvSpPr>
          <p:cNvPr id="4" name="Slide Number Placeholder 3"/>
          <p:cNvSpPr>
            <a:spLocks noGrp="1"/>
          </p:cNvSpPr>
          <p:nvPr>
            <p:ph type="sldNum" sz="quarter" idx="5"/>
          </p:nvPr>
        </p:nvSpPr>
        <p:spPr/>
        <p:txBody>
          <a:bodyPr/>
          <a:lstStyle/>
          <a:p>
            <a:fld id="{125410D2-D1A3-40D2-9341-6F61D0172DE2}" type="slidenum">
              <a:rPr lang="en-GB" smtClean="0"/>
              <a:t>7</a:t>
            </a:fld>
            <a:endParaRPr lang="en-GB"/>
          </a:p>
        </p:txBody>
      </p:sp>
    </p:spTree>
    <p:extLst>
      <p:ext uri="{BB962C8B-B14F-4D97-AF65-F5344CB8AC3E}">
        <p14:creationId xmlns:p14="http://schemas.microsoft.com/office/powerpoint/2010/main" val="3515402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a:t>
            </a:r>
            <a:r>
              <a:rPr lang="en-GB" baseline="0" dirty="0"/>
              <a:t> time, opportunity to shape what this looks like – structure/ content/ climate</a:t>
            </a:r>
          </a:p>
          <a:p>
            <a:r>
              <a:rPr lang="en-GB" baseline="0" dirty="0"/>
              <a:t>Continue to shape this as we move forward- like anything, It will not hit the spot instantly. </a:t>
            </a:r>
          </a:p>
        </p:txBody>
      </p:sp>
      <p:sp>
        <p:nvSpPr>
          <p:cNvPr id="4" name="Slide Number Placeholder 3"/>
          <p:cNvSpPr>
            <a:spLocks noGrp="1"/>
          </p:cNvSpPr>
          <p:nvPr>
            <p:ph type="sldNum" sz="quarter" idx="10"/>
          </p:nvPr>
        </p:nvSpPr>
        <p:spPr/>
        <p:txBody>
          <a:bodyPr/>
          <a:lstStyle/>
          <a:p>
            <a:fld id="{E9013960-CEF6-4880-B164-A66279EC2245}" type="slidenum">
              <a:rPr lang="en-GB" smtClean="0"/>
              <a:t>8</a:t>
            </a:fld>
            <a:endParaRPr lang="en-GB"/>
          </a:p>
        </p:txBody>
      </p:sp>
    </p:spTree>
    <p:extLst>
      <p:ext uri="{BB962C8B-B14F-4D97-AF65-F5344CB8AC3E}">
        <p14:creationId xmlns:p14="http://schemas.microsoft.com/office/powerpoint/2010/main" val="280504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BDF2C-0716-5BCE-FD31-D04E6A68E3C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DDCFCA-0F94-C6E8-00D7-20B2B259D561}"/>
              </a:ext>
            </a:extLst>
          </p:cNvPr>
          <p:cNvSpPr>
            <a:spLocks noGrp="1"/>
          </p:cNvSpPr>
          <p:nvPr>
            <p:ph type="hdr" sz="quarter"/>
          </p:nvPr>
        </p:nvSpPr>
        <p:spPr>
          <a:xfrm>
            <a:off x="1" y="1"/>
            <a:ext cx="3826492" cy="404756"/>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A895AC81-6DFD-200B-12A2-505BD140E9E5}"/>
              </a:ext>
            </a:extLst>
          </p:cNvPr>
          <p:cNvSpPr>
            <a:spLocks noGrp="1"/>
          </p:cNvSpPr>
          <p:nvPr>
            <p:ph type="dt" idx="1"/>
          </p:nvPr>
        </p:nvSpPr>
        <p:spPr>
          <a:xfrm>
            <a:off x="5002342" y="1"/>
            <a:ext cx="3826492" cy="404756"/>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8CAAA905-2000-5FC1-F479-5D330B301D2A}"/>
              </a:ext>
            </a:extLst>
          </p:cNvPr>
          <p:cNvSpPr>
            <a:spLocks noGrp="1" noRot="1" noChangeAspect="1"/>
          </p:cNvSpPr>
          <p:nvPr>
            <p:ph type="sldImg" idx="2"/>
          </p:nvPr>
        </p:nvSpPr>
        <p:spPr>
          <a:xfrm>
            <a:off x="1722438" y="606425"/>
            <a:ext cx="5384800" cy="30289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82F867D-8129-0816-381C-3D9E7C0A60BA}"/>
              </a:ext>
            </a:extLst>
          </p:cNvPr>
          <p:cNvSpPr>
            <a:spLocks noGrp="1"/>
          </p:cNvSpPr>
          <p:nvPr>
            <p:ph type="body" sz="quarter" idx="3"/>
          </p:nvPr>
        </p:nvSpPr>
        <p:spPr>
          <a:xfrm>
            <a:off x="883037" y="3837688"/>
            <a:ext cx="7064293" cy="3637184"/>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3BD1CD6-4078-1294-F6F2-AA25502B5F7D}"/>
              </a:ext>
            </a:extLst>
          </p:cNvPr>
          <p:cNvSpPr>
            <a:spLocks noGrp="1"/>
          </p:cNvSpPr>
          <p:nvPr>
            <p:ph type="ftr" sz="quarter" idx="4"/>
          </p:nvPr>
        </p:nvSpPr>
        <p:spPr>
          <a:xfrm>
            <a:off x="1" y="7675375"/>
            <a:ext cx="3826492" cy="40288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7900998D-BF20-5B38-C412-82859EA4670C}"/>
              </a:ext>
            </a:extLst>
          </p:cNvPr>
          <p:cNvSpPr>
            <a:spLocks noGrp="1"/>
          </p:cNvSpPr>
          <p:nvPr>
            <p:ph type="sldNum" sz="quarter" idx="5"/>
          </p:nvPr>
        </p:nvSpPr>
        <p:spPr>
          <a:xfrm>
            <a:off x="5002342" y="7675375"/>
            <a:ext cx="3826492" cy="40288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0969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826492" cy="404756"/>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002342" y="1"/>
            <a:ext cx="3826492" cy="404756"/>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722438" y="606425"/>
            <a:ext cx="5384800" cy="30289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3037" y="3837688"/>
            <a:ext cx="7064293" cy="3637184"/>
          </a:xfrm>
          <a:prstGeom prst="rect">
            <a:avLst/>
          </a:prstGeom>
        </p:spPr>
        <p:txBody>
          <a:bodyPr vert="horz" lIns="91440" tIns="45720" rIns="91440" bIns="45720" rtlCol="0"/>
          <a:lstStyle/>
          <a:p>
            <a:r>
              <a:rPr lang="en-US"/>
              <a:t>SEMH – The Bigger Picture was also launched at the Leadership Conference Nov 22</a:t>
            </a:r>
            <a:r>
              <a:rPr lang="en-US" baseline="30000"/>
              <a:t>nd</a:t>
            </a:r>
            <a:r>
              <a:rPr lang="en-US"/>
              <a:t> 2024 – Ali Williams delivered a workshop to start us thinking about SEMH and the many challenges that young people identified with this, can face. This pathway takes this thinking further. The second image shows other courses focusing on SEMH, that you may be interested in. If this is something that you are interested in, it might be worth speaking to your HT / Senior Leadership team and join the dots with the Leadership Conference.</a:t>
            </a:r>
          </a:p>
        </p:txBody>
      </p:sp>
      <p:sp>
        <p:nvSpPr>
          <p:cNvPr id="6" name="Footer Placeholder 5"/>
          <p:cNvSpPr>
            <a:spLocks noGrp="1"/>
          </p:cNvSpPr>
          <p:nvPr>
            <p:ph type="ftr" sz="quarter" idx="4"/>
          </p:nvPr>
        </p:nvSpPr>
        <p:spPr>
          <a:xfrm>
            <a:off x="1" y="7675375"/>
            <a:ext cx="3826492" cy="40288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002342" y="7675375"/>
            <a:ext cx="3826492" cy="40288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574591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826492" cy="404756"/>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002342" y="1"/>
            <a:ext cx="3826492" cy="404756"/>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722438" y="606425"/>
            <a:ext cx="5384800" cy="30289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3037" y="3837688"/>
            <a:ext cx="7064293" cy="3637184"/>
          </a:xfrm>
          <a:prstGeom prst="rect">
            <a:avLst/>
          </a:prstGeom>
        </p:spPr>
        <p:txBody>
          <a:bodyPr vert="horz" lIns="91440" tIns="45720" rIns="91440" bIns="45720" rtlCol="0"/>
          <a:lstStyle/>
          <a:p>
            <a:r>
              <a:rPr lang="en-US"/>
              <a:t>Adaptive Teaching was launched at the Leadership Conference Nov 22</a:t>
            </a:r>
            <a:r>
              <a:rPr lang="en-US" baseline="30000"/>
              <a:t>nd</a:t>
            </a:r>
            <a:r>
              <a:rPr lang="en-US"/>
              <a:t> 2024 – Margaret Mulholland. Emily Walker spoke to share with leaders the fact that there is a </a:t>
            </a:r>
            <a:r>
              <a:rPr lang="en-US" err="1"/>
              <a:t>programme</a:t>
            </a:r>
            <a:r>
              <a:rPr lang="en-US"/>
              <a:t> that follows on from this – The Adaptive Teacher Pathway. If this is something that you are interested in might be worth speaking to your HT / Senior Leadership team and join the dots with the Leadership Conference.</a:t>
            </a:r>
          </a:p>
        </p:txBody>
      </p:sp>
      <p:sp>
        <p:nvSpPr>
          <p:cNvPr id="6" name="Footer Placeholder 5"/>
          <p:cNvSpPr>
            <a:spLocks noGrp="1"/>
          </p:cNvSpPr>
          <p:nvPr>
            <p:ph type="ftr" sz="quarter" idx="4"/>
          </p:nvPr>
        </p:nvSpPr>
        <p:spPr>
          <a:xfrm>
            <a:off x="1" y="7675375"/>
            <a:ext cx="3826492" cy="40288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002342" y="7675375"/>
            <a:ext cx="3826492" cy="40288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239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768E-A7E3-BD18-18C7-6013EAB6D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DE7CC-50E9-1CBF-44FA-66C4B8A118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E81AD-10A1-10F7-495E-312089A5BD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CBD76B7-F9E1-95F2-FA51-1B4D91D6D4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9A93B-E2D4-45F2-9459-B5C2CA47F8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4996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108E-45E2-8FB8-9FDE-1E6776D8AF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EBC466-2CCE-3CD1-2BE1-2677CAD5F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B66B6F8C-C500-304B-2A0A-11B4FB33A0E6}"/>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529B8F2-833A-556D-095C-E950A5D72097}"/>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D447B4B-89D4-C215-71CC-97AB1BB5A463}"/>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sign&#10;&#10;Description automatically generated">
            <a:extLst>
              <a:ext uri="{FF2B5EF4-FFF2-40B4-BE49-F238E27FC236}">
                <a16:creationId xmlns:a16="http://schemas.microsoft.com/office/drawing/2014/main" id="{7405D6ED-4A9E-F5F1-9307-7D5992D746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7" y="6174748"/>
            <a:ext cx="1573865" cy="535114"/>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82ABDA1C-0E16-9765-B6F2-7F1FC24518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047000"/>
            <a:ext cx="857148" cy="662862"/>
          </a:xfrm>
          <a:prstGeom prst="rect">
            <a:avLst/>
          </a:prstGeom>
        </p:spPr>
      </p:pic>
      <p:pic>
        <p:nvPicPr>
          <p:cNvPr id="12" name="Picture 11" descr="A close up of a logo&#10;&#10;Description automatically generated">
            <a:extLst>
              <a:ext uri="{FF2B5EF4-FFF2-40B4-BE49-F238E27FC236}">
                <a16:creationId xmlns:a16="http://schemas.microsoft.com/office/drawing/2014/main" id="{5393AE3D-AA11-B100-C03D-7F0274C5AD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246303"/>
            <a:ext cx="1458389" cy="463559"/>
          </a:xfrm>
          <a:prstGeom prst="rect">
            <a:avLst/>
          </a:prstGeom>
        </p:spPr>
      </p:pic>
    </p:spTree>
    <p:extLst>
      <p:ext uri="{BB962C8B-B14F-4D97-AF65-F5344CB8AC3E}">
        <p14:creationId xmlns:p14="http://schemas.microsoft.com/office/powerpoint/2010/main" val="1924234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A887-FF2F-C034-FE62-0BBC40918E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9A1CF7-9A69-8077-4334-9F72EB2356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03120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90EE7-53C1-5987-0C36-7553F21A9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40566-BBE4-7875-DCC8-B85F9F690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7050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108E-45E2-8FB8-9FDE-1E6776D8AF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EBC466-2CCE-3CD1-2BE1-2677CAD5F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B66B6F8C-C500-304B-2A0A-11B4FB33A0E6}"/>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529B8F2-833A-556D-095C-E950A5D72097}"/>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D447B4B-89D4-C215-71CC-97AB1BB5A463}"/>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sign&#10;&#10;Description automatically generated">
            <a:extLst>
              <a:ext uri="{FF2B5EF4-FFF2-40B4-BE49-F238E27FC236}">
                <a16:creationId xmlns:a16="http://schemas.microsoft.com/office/drawing/2014/main" id="{7405D6ED-4A9E-F5F1-9307-7D5992D746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7" y="6174748"/>
            <a:ext cx="1573865" cy="535114"/>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82ABDA1C-0E16-9765-B6F2-7F1FC24518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047000"/>
            <a:ext cx="857148" cy="662862"/>
          </a:xfrm>
          <a:prstGeom prst="rect">
            <a:avLst/>
          </a:prstGeom>
        </p:spPr>
      </p:pic>
      <p:pic>
        <p:nvPicPr>
          <p:cNvPr id="12" name="Picture 11" descr="A close up of a logo&#10;&#10;Description automatically generated">
            <a:extLst>
              <a:ext uri="{FF2B5EF4-FFF2-40B4-BE49-F238E27FC236}">
                <a16:creationId xmlns:a16="http://schemas.microsoft.com/office/drawing/2014/main" id="{5393AE3D-AA11-B100-C03D-7F0274C5AD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246303"/>
            <a:ext cx="1458389" cy="463559"/>
          </a:xfrm>
          <a:prstGeom prst="rect">
            <a:avLst/>
          </a:prstGeom>
        </p:spPr>
      </p:pic>
    </p:spTree>
    <p:extLst>
      <p:ext uri="{BB962C8B-B14F-4D97-AF65-F5344CB8AC3E}">
        <p14:creationId xmlns:p14="http://schemas.microsoft.com/office/powerpoint/2010/main" val="921124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47B0-8570-689D-9831-A6321DAA9D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E70C2-DB07-7E46-3C39-9B9E66F426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close up of a sign&#10;&#10;Description automatically generated">
            <a:extLst>
              <a:ext uri="{FF2B5EF4-FFF2-40B4-BE49-F238E27FC236}">
                <a16:creationId xmlns:a16="http://schemas.microsoft.com/office/drawing/2014/main" id="{F9EB2FD4-E676-68D8-4A6E-B784FED71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0254910E-B1A8-A5DD-C757-3C26A7203F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9" name="Picture 8" descr="A close up of a logo&#10;&#10;Description automatically generated">
            <a:extLst>
              <a:ext uri="{FF2B5EF4-FFF2-40B4-BE49-F238E27FC236}">
                <a16:creationId xmlns:a16="http://schemas.microsoft.com/office/drawing/2014/main" id="{437D0BC4-0ED8-8C6F-D783-66DAFC4DD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0" name="Rectangle 9">
            <a:extLst>
              <a:ext uri="{FF2B5EF4-FFF2-40B4-BE49-F238E27FC236}">
                <a16:creationId xmlns:a16="http://schemas.microsoft.com/office/drawing/2014/main" id="{A2743CB7-4917-240E-DE0A-8712104E842E}"/>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62A878E-FA8E-C8E7-76D3-B206A5639EEB}"/>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A297FF9-FAB7-4FCA-93F4-1DAD1BBD31B4}"/>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0006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DB7A-C2F5-B6EB-8CAD-83F1C9230E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2B6269-CA41-0A2D-3B7A-084794B050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close up of a sign&#10;&#10;Description automatically generated">
            <a:extLst>
              <a:ext uri="{FF2B5EF4-FFF2-40B4-BE49-F238E27FC236}">
                <a16:creationId xmlns:a16="http://schemas.microsoft.com/office/drawing/2014/main" id="{4641D98D-7FDF-6D68-C47E-3380E65C6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3F5462B7-B63E-8807-A82C-FEA01F3538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9" name="Picture 8" descr="A close up of a logo&#10;&#10;Description automatically generated">
            <a:extLst>
              <a:ext uri="{FF2B5EF4-FFF2-40B4-BE49-F238E27FC236}">
                <a16:creationId xmlns:a16="http://schemas.microsoft.com/office/drawing/2014/main" id="{210AEBDB-562A-AC53-B5A9-D98EEEF7C1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0" name="Rectangle 9">
            <a:extLst>
              <a:ext uri="{FF2B5EF4-FFF2-40B4-BE49-F238E27FC236}">
                <a16:creationId xmlns:a16="http://schemas.microsoft.com/office/drawing/2014/main" id="{EBB53572-882B-19E3-5A3E-32026BD893B3}"/>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79D162-AB3F-26B4-11CF-5ECB1F50DDC7}"/>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1A2F9DB-4667-FBBD-4CB7-DC516F9F3044}"/>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9098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0C04-91E3-2CF8-E0EA-41889522E5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7E877B-D4D9-B9A7-89B3-14D4CA22C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4B3968-8BA7-4A4B-0CF1-3AB231704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close up of a sign&#10;&#10;Description automatically generated">
            <a:extLst>
              <a:ext uri="{FF2B5EF4-FFF2-40B4-BE49-F238E27FC236}">
                <a16:creationId xmlns:a16="http://schemas.microsoft.com/office/drawing/2014/main" id="{6D97BA7C-53F1-A5D5-57FA-E671AB053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9" name="Picture 8" descr="A picture containing computer&#10;&#10;Description automatically generated">
            <a:extLst>
              <a:ext uri="{FF2B5EF4-FFF2-40B4-BE49-F238E27FC236}">
                <a16:creationId xmlns:a16="http://schemas.microsoft.com/office/drawing/2014/main" id="{916E4A7E-57E8-C45C-7498-083A6F7648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10" name="Picture 9" descr="A close up of a logo&#10;&#10;Description automatically generated">
            <a:extLst>
              <a:ext uri="{FF2B5EF4-FFF2-40B4-BE49-F238E27FC236}">
                <a16:creationId xmlns:a16="http://schemas.microsoft.com/office/drawing/2014/main" id="{9AEAC44E-EC9A-AC6B-6703-E17A9D76F3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1" name="Rectangle 10">
            <a:extLst>
              <a:ext uri="{FF2B5EF4-FFF2-40B4-BE49-F238E27FC236}">
                <a16:creationId xmlns:a16="http://schemas.microsoft.com/office/drawing/2014/main" id="{7063D1A9-C42D-3D59-A38D-1D4CAFA59F39}"/>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F38CCEB-AFF4-152F-2DE7-2467A596455A}"/>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0E5925E-3DA3-3142-D9E8-35BA945D1D01}"/>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894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23A2-9A33-13DD-9E00-D398B0EF1D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D1DE3B-74D7-E616-79F8-AA71DF1F81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E145D2-616F-E341-9CFA-175E49FFF6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3EDEF4-6BEC-5E92-3695-F2AA240935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8C96A-D369-CA26-EB37-32AF488422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A close up of a sign&#10;&#10;Description automatically generated">
            <a:extLst>
              <a:ext uri="{FF2B5EF4-FFF2-40B4-BE49-F238E27FC236}">
                <a16:creationId xmlns:a16="http://schemas.microsoft.com/office/drawing/2014/main" id="{272F1F92-DD18-2FF2-CC48-83B0929519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FEDE800B-3BA2-A85B-6A7E-04338BCDA0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12" name="Picture 11" descr="A close up of a logo&#10;&#10;Description automatically generated">
            <a:extLst>
              <a:ext uri="{FF2B5EF4-FFF2-40B4-BE49-F238E27FC236}">
                <a16:creationId xmlns:a16="http://schemas.microsoft.com/office/drawing/2014/main" id="{4F74DFDC-E021-9F36-FC58-DABB5AD14D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3" name="Rectangle 12">
            <a:extLst>
              <a:ext uri="{FF2B5EF4-FFF2-40B4-BE49-F238E27FC236}">
                <a16:creationId xmlns:a16="http://schemas.microsoft.com/office/drawing/2014/main" id="{0AA16D88-EF97-A766-019C-5398139A1E79}"/>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3EF4C9-26D2-DCCC-7CAB-AD6EA558E08A}"/>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5B1140D-DF20-2A26-8905-534BB694A676}"/>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7266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28B7-B4EB-5E74-1FF1-0A405C75E112}"/>
              </a:ext>
            </a:extLst>
          </p:cNvPr>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B32BFA6-97CF-76C9-48ED-123DD3B02210}"/>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5FEF59B-7FB9-4415-70D9-6F81EF10C6A3}"/>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9DAEBC9-8BB1-D2A9-4B38-685A2E48A3F3}"/>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6440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862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930C-544E-6DBB-FB39-486886F22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AC784-34BA-9BB9-294B-D005149042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B07358-D38C-7407-5A22-316207E1D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0014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47B0-8570-689D-9831-A6321DAA9D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E70C2-DB07-7E46-3C39-9B9E66F426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close up of a sign&#10;&#10;Description automatically generated">
            <a:extLst>
              <a:ext uri="{FF2B5EF4-FFF2-40B4-BE49-F238E27FC236}">
                <a16:creationId xmlns:a16="http://schemas.microsoft.com/office/drawing/2014/main" id="{F9EB2FD4-E676-68D8-4A6E-B784FED71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0254910E-B1A8-A5DD-C757-3C26A7203F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9" name="Picture 8" descr="A close up of a logo&#10;&#10;Description automatically generated">
            <a:extLst>
              <a:ext uri="{FF2B5EF4-FFF2-40B4-BE49-F238E27FC236}">
                <a16:creationId xmlns:a16="http://schemas.microsoft.com/office/drawing/2014/main" id="{437D0BC4-0ED8-8C6F-D783-66DAFC4DD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0" name="Rectangle 9">
            <a:extLst>
              <a:ext uri="{FF2B5EF4-FFF2-40B4-BE49-F238E27FC236}">
                <a16:creationId xmlns:a16="http://schemas.microsoft.com/office/drawing/2014/main" id="{A2743CB7-4917-240E-DE0A-8712104E842E}"/>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62A878E-FA8E-C8E7-76D3-B206A5639EEB}"/>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A297FF9-FAB7-4FCA-93F4-1DAD1BBD31B4}"/>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5531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54A0-0D5F-5987-1A72-E908E298E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ACF6AB2-A088-457D-BBDF-F4CAC6A4D6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20D29990-059E-12C3-F0D9-7C65C01F5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06336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A887-FF2F-C034-FE62-0BBC40918E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9A1CF7-9A69-8077-4334-9F72EB2356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1076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90EE7-53C1-5987-0C36-7553F21A9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40566-BBE4-7875-DCC8-B85F9F690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48748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1C9F-1957-6B4E-BEAC-BED1D479E9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ED10C-6B75-AE42-849A-3EC020B99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F7A38-B077-AB4E-8348-85D3EB13F842}"/>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5" name="Footer Placeholder 4">
            <a:extLst>
              <a:ext uri="{FF2B5EF4-FFF2-40B4-BE49-F238E27FC236}">
                <a16:creationId xmlns:a16="http://schemas.microsoft.com/office/drawing/2014/main" id="{75488C42-6C71-BC49-8F3E-281DA12AE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87D5F-AEEA-1443-B3BD-CDB48CAC15DB}"/>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590088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731C-CABA-CD4A-9844-6BEC16767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AE269-CC97-AC40-B968-80FBD281A5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E755F-D942-9D46-A6E4-9F131A80D575}"/>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5" name="Footer Placeholder 4">
            <a:extLst>
              <a:ext uri="{FF2B5EF4-FFF2-40B4-BE49-F238E27FC236}">
                <a16:creationId xmlns:a16="http://schemas.microsoft.com/office/drawing/2014/main" id="{9EA63B98-EA09-9C4C-889D-854AC5A4D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9104B-23C5-264D-A8BB-CE023973E6F0}"/>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914991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820F6-895E-9347-9209-CEF84B7EE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948C3F-0FFA-2049-A8BC-94C1DB8BDD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2A43A5-AE97-F54F-8736-4F6A0EA501B2}"/>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5" name="Footer Placeholder 4">
            <a:extLst>
              <a:ext uri="{FF2B5EF4-FFF2-40B4-BE49-F238E27FC236}">
                <a16:creationId xmlns:a16="http://schemas.microsoft.com/office/drawing/2014/main" id="{9E723F29-DBED-3141-A76F-74B07C653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FA2A5-9C54-164F-AD9C-190C774DC651}"/>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51022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D056-8CE5-044A-886B-C5A6F4699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92DAE-E7F1-C441-80E5-0102A00736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09393-2054-D545-807B-2BC218CB87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423B10-4FCA-E449-B6FA-37E013AB74F0}"/>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6" name="Footer Placeholder 5">
            <a:extLst>
              <a:ext uri="{FF2B5EF4-FFF2-40B4-BE49-F238E27FC236}">
                <a16:creationId xmlns:a16="http://schemas.microsoft.com/office/drawing/2014/main" id="{C1B46073-BB6D-AA45-BEAA-CF8BD3255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9CDE1-41A9-C843-AA73-BDBD983B0D4F}"/>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243217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E852-2A95-3E4C-A3E6-4B9270583F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FD282D-28A8-6941-9355-207425DAC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9384B9-E58D-274E-B498-5A7235BAE3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031F9D-3C54-0B48-A8AE-7CA43515C6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73C0CD-7795-5C40-A769-F59E2F4619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EE03B-DDB8-5648-9D67-067C0398A386}"/>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8" name="Footer Placeholder 7">
            <a:extLst>
              <a:ext uri="{FF2B5EF4-FFF2-40B4-BE49-F238E27FC236}">
                <a16:creationId xmlns:a16="http://schemas.microsoft.com/office/drawing/2014/main" id="{98509128-831A-B04C-9A0C-24F55084FB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A419AF-F201-B54C-99E2-712EBB22C8FF}"/>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2378431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8089-DA19-4A4B-AB45-04AA49E6A3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138AD3-057D-7247-9A8C-7B70955966A3}"/>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4" name="Footer Placeholder 3">
            <a:extLst>
              <a:ext uri="{FF2B5EF4-FFF2-40B4-BE49-F238E27FC236}">
                <a16:creationId xmlns:a16="http://schemas.microsoft.com/office/drawing/2014/main" id="{DD06C835-2BA9-9B45-8942-A9CC6A00A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841DF7-95B3-8F4B-A384-63DCB99A2ECD}"/>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857356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88994-EAEC-7249-8E85-CE2F803ECE1B}"/>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3" name="Footer Placeholder 2">
            <a:extLst>
              <a:ext uri="{FF2B5EF4-FFF2-40B4-BE49-F238E27FC236}">
                <a16:creationId xmlns:a16="http://schemas.microsoft.com/office/drawing/2014/main" id="{9EDD3760-553C-BC44-8CC7-05C6207199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FF3ABD-3EA8-2B40-9700-A36F3DD32086}"/>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50170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DB7A-C2F5-B6EB-8CAD-83F1C9230E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2B6269-CA41-0A2D-3B7A-084794B050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close up of a sign&#10;&#10;Description automatically generated">
            <a:extLst>
              <a:ext uri="{FF2B5EF4-FFF2-40B4-BE49-F238E27FC236}">
                <a16:creationId xmlns:a16="http://schemas.microsoft.com/office/drawing/2014/main" id="{4641D98D-7FDF-6D68-C47E-3380E65C6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3F5462B7-B63E-8807-A82C-FEA01F3538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9" name="Picture 8" descr="A close up of a logo&#10;&#10;Description automatically generated">
            <a:extLst>
              <a:ext uri="{FF2B5EF4-FFF2-40B4-BE49-F238E27FC236}">
                <a16:creationId xmlns:a16="http://schemas.microsoft.com/office/drawing/2014/main" id="{210AEBDB-562A-AC53-B5A9-D98EEEF7C1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0" name="Rectangle 9">
            <a:extLst>
              <a:ext uri="{FF2B5EF4-FFF2-40B4-BE49-F238E27FC236}">
                <a16:creationId xmlns:a16="http://schemas.microsoft.com/office/drawing/2014/main" id="{EBB53572-882B-19E3-5A3E-32026BD893B3}"/>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79D162-AB3F-26B4-11CF-5ECB1F50DDC7}"/>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1A2F9DB-4667-FBBD-4CB7-DC516F9F3044}"/>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4775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DEDD-5A5C-6042-97AB-8008FD147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CBAB34-668D-0D4D-A0BC-FEEE5C21C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F4B6D6-8CE0-2F43-9FC3-DB033382BB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F1495F-DD35-7E43-BEB7-9247C0735384}"/>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6" name="Footer Placeholder 5">
            <a:extLst>
              <a:ext uri="{FF2B5EF4-FFF2-40B4-BE49-F238E27FC236}">
                <a16:creationId xmlns:a16="http://schemas.microsoft.com/office/drawing/2014/main" id="{AED76BF0-47C9-484B-9818-58E7BDA87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10E25-6FFA-8A4E-9788-448DCFF983FE}"/>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30635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B025-ACF1-A945-BAC6-D3EB7BF28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B238F-18D3-8C4F-9436-E6DD8821FE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AD780B-BC82-8F47-A462-01227C3A5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BD1390-1592-7F4E-9895-262F248A3DD9}"/>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6" name="Footer Placeholder 5">
            <a:extLst>
              <a:ext uri="{FF2B5EF4-FFF2-40B4-BE49-F238E27FC236}">
                <a16:creationId xmlns:a16="http://schemas.microsoft.com/office/drawing/2014/main" id="{2A100521-FEB5-0A47-81F3-0F3E2813D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7CE7D-E40E-E14A-9A39-77B8153B891C}"/>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074262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8903-466B-8E43-8A0C-E64E04F760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0E00A6-1118-6549-89AD-A222D59B07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CD25F-EFAF-7446-9EE7-EEC21DA34932}"/>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5" name="Footer Placeholder 4">
            <a:extLst>
              <a:ext uri="{FF2B5EF4-FFF2-40B4-BE49-F238E27FC236}">
                <a16:creationId xmlns:a16="http://schemas.microsoft.com/office/drawing/2014/main" id="{94E14A63-2005-9647-AD96-216176C3E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FCA25-220A-FA42-B291-AADD82F40D64}"/>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89815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4EB09-1AC2-E348-84AE-57E34F9EF5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F0C733-D3A0-7846-89FF-2D476ECF6B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81275-623B-A241-85E5-D7EAF309D199}"/>
              </a:ext>
            </a:extLst>
          </p:cNvPr>
          <p:cNvSpPr>
            <a:spLocks noGrp="1"/>
          </p:cNvSpPr>
          <p:nvPr>
            <p:ph type="dt" sz="half" idx="10"/>
          </p:nvPr>
        </p:nvSpPr>
        <p:spPr/>
        <p:txBody>
          <a:bodyPr/>
          <a:lstStyle/>
          <a:p>
            <a:fld id="{61003019-3CAA-3E4E-A7F3-2F915E438735}" type="datetimeFigureOut">
              <a:rPr lang="en-US" smtClean="0"/>
              <a:t>4/23/2025</a:t>
            </a:fld>
            <a:endParaRPr lang="en-US"/>
          </a:p>
        </p:txBody>
      </p:sp>
      <p:sp>
        <p:nvSpPr>
          <p:cNvPr id="5" name="Footer Placeholder 4">
            <a:extLst>
              <a:ext uri="{FF2B5EF4-FFF2-40B4-BE49-F238E27FC236}">
                <a16:creationId xmlns:a16="http://schemas.microsoft.com/office/drawing/2014/main" id="{BF17C168-7379-3549-82C1-DB936E753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DF47-4FB1-5C46-9438-EFC0F2D096E1}"/>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597715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333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C53-D2EE-07CE-B20C-CD01E4EA17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803844-53B7-696A-E979-2CA0452D4D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C35C7D-8A21-4DD1-BBEE-8CA43BC1FFB7}"/>
              </a:ext>
            </a:extLst>
          </p:cNvPr>
          <p:cNvSpPr>
            <a:spLocks noGrp="1"/>
          </p:cNvSpPr>
          <p:nvPr>
            <p:ph type="dt" sz="half" idx="10"/>
          </p:nvPr>
        </p:nvSpPr>
        <p:spPr/>
        <p:txBody>
          <a:bodyPr/>
          <a:lstStyle/>
          <a:p>
            <a:fld id="{66CB7B36-F9DC-403F-A1EE-C5309BCAA0F5}" type="datetimeFigureOut">
              <a:rPr lang="en-GB" smtClean="0"/>
              <a:t>23/04/2025</a:t>
            </a:fld>
            <a:endParaRPr lang="en-GB"/>
          </a:p>
        </p:txBody>
      </p:sp>
      <p:sp>
        <p:nvSpPr>
          <p:cNvPr id="5" name="Footer Placeholder 4">
            <a:extLst>
              <a:ext uri="{FF2B5EF4-FFF2-40B4-BE49-F238E27FC236}">
                <a16:creationId xmlns:a16="http://schemas.microsoft.com/office/drawing/2014/main" id="{50260EA2-2810-8A52-E252-4AD559CAFB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4F214D-FDF0-126E-E120-427BA534CE3B}"/>
              </a:ext>
            </a:extLst>
          </p:cNvPr>
          <p:cNvSpPr>
            <a:spLocks noGrp="1"/>
          </p:cNvSpPr>
          <p:nvPr>
            <p:ph type="sldNum" sz="quarter" idx="12"/>
          </p:nvPr>
        </p:nvSpPr>
        <p:spPr/>
        <p:txBody>
          <a:bodyPr/>
          <a:lstStyle/>
          <a:p>
            <a:fld id="{E0D737B0-2E09-41DC-9D24-AA29C974508E}" type="slidenum">
              <a:rPr lang="en-GB" smtClean="0"/>
              <a:t>‹#›</a:t>
            </a:fld>
            <a:endParaRPr lang="en-GB"/>
          </a:p>
        </p:txBody>
      </p:sp>
    </p:spTree>
    <p:extLst>
      <p:ext uri="{BB962C8B-B14F-4D97-AF65-F5344CB8AC3E}">
        <p14:creationId xmlns:p14="http://schemas.microsoft.com/office/powerpoint/2010/main" val="314993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0C04-91E3-2CF8-E0EA-41889522E5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7E877B-D4D9-B9A7-89B3-14D4CA22C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4B3968-8BA7-4A4B-0CF1-3AB231704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close up of a sign&#10;&#10;Description automatically generated">
            <a:extLst>
              <a:ext uri="{FF2B5EF4-FFF2-40B4-BE49-F238E27FC236}">
                <a16:creationId xmlns:a16="http://schemas.microsoft.com/office/drawing/2014/main" id="{6D97BA7C-53F1-A5D5-57FA-E671AB053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9" name="Picture 8" descr="A picture containing computer&#10;&#10;Description automatically generated">
            <a:extLst>
              <a:ext uri="{FF2B5EF4-FFF2-40B4-BE49-F238E27FC236}">
                <a16:creationId xmlns:a16="http://schemas.microsoft.com/office/drawing/2014/main" id="{916E4A7E-57E8-C45C-7498-083A6F7648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10" name="Picture 9" descr="A close up of a logo&#10;&#10;Description automatically generated">
            <a:extLst>
              <a:ext uri="{FF2B5EF4-FFF2-40B4-BE49-F238E27FC236}">
                <a16:creationId xmlns:a16="http://schemas.microsoft.com/office/drawing/2014/main" id="{9AEAC44E-EC9A-AC6B-6703-E17A9D76F3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1" name="Rectangle 10">
            <a:extLst>
              <a:ext uri="{FF2B5EF4-FFF2-40B4-BE49-F238E27FC236}">
                <a16:creationId xmlns:a16="http://schemas.microsoft.com/office/drawing/2014/main" id="{7063D1A9-C42D-3D59-A38D-1D4CAFA59F39}"/>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F38CCEB-AFF4-152F-2DE7-2467A596455A}"/>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0E5925E-3DA3-3142-D9E8-35BA945D1D01}"/>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773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23A2-9A33-13DD-9E00-D398B0EF1D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D1DE3B-74D7-E616-79F8-AA71DF1F81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E145D2-616F-E341-9CFA-175E49FFF6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3EDEF4-6BEC-5E92-3695-F2AA240935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8C96A-D369-CA26-EB37-32AF488422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A close up of a sign&#10;&#10;Description automatically generated">
            <a:extLst>
              <a:ext uri="{FF2B5EF4-FFF2-40B4-BE49-F238E27FC236}">
                <a16:creationId xmlns:a16="http://schemas.microsoft.com/office/drawing/2014/main" id="{272F1F92-DD18-2FF2-CC48-83B0929519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FEDE800B-3BA2-A85B-6A7E-04338BCDA0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12" name="Picture 11" descr="A close up of a logo&#10;&#10;Description automatically generated">
            <a:extLst>
              <a:ext uri="{FF2B5EF4-FFF2-40B4-BE49-F238E27FC236}">
                <a16:creationId xmlns:a16="http://schemas.microsoft.com/office/drawing/2014/main" id="{4F74DFDC-E021-9F36-FC58-DABB5AD14D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3" name="Rectangle 12">
            <a:extLst>
              <a:ext uri="{FF2B5EF4-FFF2-40B4-BE49-F238E27FC236}">
                <a16:creationId xmlns:a16="http://schemas.microsoft.com/office/drawing/2014/main" id="{0AA16D88-EF97-A766-019C-5398139A1E79}"/>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3EF4C9-26D2-DCCC-7CAB-AD6EA558E08A}"/>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5B1140D-DF20-2A26-8905-534BB694A676}"/>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266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28B7-B4EB-5E74-1FF1-0A405C75E112}"/>
              </a:ext>
            </a:extLst>
          </p:cNvPr>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B32BFA6-97CF-76C9-48ED-123DD3B02210}"/>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5FEF59B-7FB9-4415-70D9-6F81EF10C6A3}"/>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9DAEBC9-8BB1-D2A9-4B38-685A2E48A3F3}"/>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0282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745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930C-544E-6DBB-FB39-486886F22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AC784-34BA-9BB9-294B-D005149042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B07358-D38C-7407-5A22-316207E1D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0560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54A0-0D5F-5987-1A72-E908E298E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ACF6AB2-A088-457D-BBDF-F4CAC6A4D6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20D29990-059E-12C3-F0D9-7C65C01F5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3989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FA917-556B-09E0-99B1-48757A789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93B159-853E-0708-F8AE-7E545DD93C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B00F30D-0881-C0B2-1588-6446BF8B3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DE00E-8745-4564-857B-A06E93E44804}" type="slidenum">
              <a:rPr lang="en-GB" smtClean="0"/>
              <a:t>‹#›</a:t>
            </a:fld>
            <a:endParaRPr lang="en-GB"/>
          </a:p>
        </p:txBody>
      </p:sp>
    </p:spTree>
    <p:extLst>
      <p:ext uri="{BB962C8B-B14F-4D97-AF65-F5344CB8AC3E}">
        <p14:creationId xmlns:p14="http://schemas.microsoft.com/office/powerpoint/2010/main" val="2813439696"/>
      </p:ext>
    </p:extLst>
  </p:cSld>
  <p:clrMap bg1="lt1" tx1="dk1" bg2="lt2" tx2="dk2" accent1="accent1" accent2="accent2" accent3="accent3" accent4="accent4" accent5="accent5" accent6="accent6" hlink="hlink" folHlink="folHlink"/>
  <p:sldLayoutIdLst>
    <p:sldLayoutId id="2147483684"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FA917-556B-09E0-99B1-48757A789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93B159-853E-0708-F8AE-7E545DD93C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B00F30D-0881-C0B2-1588-6446BF8B3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DE00E-8745-4564-857B-A06E93E44804}" type="slidenum">
              <a:rPr lang="en-GB" smtClean="0"/>
              <a:t>‹#›</a:t>
            </a:fld>
            <a:endParaRPr lang="en-GB"/>
          </a:p>
        </p:txBody>
      </p:sp>
    </p:spTree>
    <p:extLst>
      <p:ext uri="{BB962C8B-B14F-4D97-AF65-F5344CB8AC3E}">
        <p14:creationId xmlns:p14="http://schemas.microsoft.com/office/powerpoint/2010/main" val="1920035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9BF72-4032-A44F-8537-B65947D72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64ACB-0D54-CB42-81E9-AD5AFE860A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995BE-D678-DD48-8DAE-418C5F3AB8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03019-3CAA-3E4E-A7F3-2F915E438735}" type="datetimeFigureOut">
              <a:rPr lang="en-US" smtClean="0"/>
              <a:t>4/23/2025</a:t>
            </a:fld>
            <a:endParaRPr lang="en-US"/>
          </a:p>
        </p:txBody>
      </p:sp>
      <p:sp>
        <p:nvSpPr>
          <p:cNvPr id="5" name="Footer Placeholder 4">
            <a:extLst>
              <a:ext uri="{FF2B5EF4-FFF2-40B4-BE49-F238E27FC236}">
                <a16:creationId xmlns:a16="http://schemas.microsoft.com/office/drawing/2014/main" id="{C301BEB7-4ECB-E342-A3A9-9252BC106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62FFEC-FC7D-434F-9138-41B1087563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AA398-7739-5B44-9E9A-131B3F53E007}" type="slidenum">
              <a:rPr lang="en-US" smtClean="0"/>
              <a:t>‹#›</a:t>
            </a:fld>
            <a:endParaRPr lang="en-US"/>
          </a:p>
        </p:txBody>
      </p:sp>
    </p:spTree>
    <p:extLst>
      <p:ext uri="{BB962C8B-B14F-4D97-AF65-F5344CB8AC3E}">
        <p14:creationId xmlns:p14="http://schemas.microsoft.com/office/powerpoint/2010/main" val="3851519879"/>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27727-5E82-78FD-BE38-3420AFA2D6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B73AA2-277E-A9B1-F960-73AEC012F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AAD802-2A33-07E3-C6EA-D50FA7E91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CB7B36-F9DC-403F-A1EE-C5309BCAA0F5}" type="datetimeFigureOut">
              <a:rPr lang="en-GB" smtClean="0"/>
              <a:t>23/04/2025</a:t>
            </a:fld>
            <a:endParaRPr lang="en-GB"/>
          </a:p>
        </p:txBody>
      </p:sp>
      <p:sp>
        <p:nvSpPr>
          <p:cNvPr id="5" name="Footer Placeholder 4">
            <a:extLst>
              <a:ext uri="{FF2B5EF4-FFF2-40B4-BE49-F238E27FC236}">
                <a16:creationId xmlns:a16="http://schemas.microsoft.com/office/drawing/2014/main" id="{8162EDE0-F567-4747-7339-DD4EB160FF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B1056FD-0321-C293-F9C7-74475AE58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D737B0-2E09-41DC-9D24-AA29C974508E}" type="slidenum">
              <a:rPr lang="en-GB" smtClean="0"/>
              <a:t>‹#›</a:t>
            </a:fld>
            <a:endParaRPr lang="en-GB"/>
          </a:p>
        </p:txBody>
      </p:sp>
    </p:spTree>
    <p:extLst>
      <p:ext uri="{BB962C8B-B14F-4D97-AF65-F5344CB8AC3E}">
        <p14:creationId xmlns:p14="http://schemas.microsoft.com/office/powerpoint/2010/main" val="189058575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www.wholeschoolsend.org.uk/page/online-cpd-unit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hyperlink" Target="https://www.wholeschoolsend.org.uk/"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53731" y="-41177"/>
            <a:ext cx="2936399" cy="3098863"/>
            <a:chOff x="0" y="0"/>
            <a:chExt cx="812800" cy="812800"/>
          </a:xfrm>
          <a:solidFill>
            <a:srgbClr val="FFFF00"/>
          </a:solidFill>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pFill/>
          </p:spPr>
          <p:txBody>
            <a:bodyPr/>
            <a:lstStyle/>
            <a:p>
              <a:endParaRPr lang="en-GB"/>
            </a:p>
          </p:txBody>
        </p:sp>
        <p:sp>
          <p:nvSpPr>
            <p:cNvPr id="4" name="TextBox 4"/>
            <p:cNvSpPr txBox="1"/>
            <p:nvPr/>
          </p:nvSpPr>
          <p:spPr>
            <a:xfrm>
              <a:off x="76200" y="66675"/>
              <a:ext cx="660400" cy="669925"/>
            </a:xfrm>
            <a:prstGeom prst="rect">
              <a:avLst/>
            </a:prstGeom>
            <a:grpFill/>
          </p:spPr>
          <p:txBody>
            <a:bodyPr lIns="35719" tIns="35719" rIns="35719" bIns="35719" rtlCol="0" anchor="ctr"/>
            <a:lstStyle/>
            <a:p>
              <a:pPr algn="ctr" defTabSz="457200">
                <a:lnSpc>
                  <a:spcPts val="1170"/>
                </a:lnSpc>
              </a:pPr>
              <a:endParaRPr sz="900">
                <a:solidFill>
                  <a:prstClr val="black"/>
                </a:solidFill>
                <a:latin typeface="Calibri"/>
              </a:endParaRPr>
            </a:p>
          </p:txBody>
        </p:sp>
      </p:grpSp>
      <p:grpSp>
        <p:nvGrpSpPr>
          <p:cNvPr id="5" name="Group 5"/>
          <p:cNvGrpSpPr/>
          <p:nvPr/>
        </p:nvGrpSpPr>
        <p:grpSpPr>
          <a:xfrm>
            <a:off x="5892058" y="3760163"/>
            <a:ext cx="7349378" cy="7349378"/>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AAD0"/>
            </a:solidFill>
          </p:spPr>
          <p:txBody>
            <a:bodyPr/>
            <a:lstStyle/>
            <a:p>
              <a:endParaRPr lang="en-GB"/>
            </a:p>
          </p:txBody>
        </p:sp>
        <p:sp>
          <p:nvSpPr>
            <p:cNvPr id="7" name="TextBox 7"/>
            <p:cNvSpPr txBox="1"/>
            <p:nvPr/>
          </p:nvSpPr>
          <p:spPr>
            <a:xfrm>
              <a:off x="76200" y="66675"/>
              <a:ext cx="660400" cy="669925"/>
            </a:xfrm>
            <a:prstGeom prst="rect">
              <a:avLst/>
            </a:prstGeom>
          </p:spPr>
          <p:txBody>
            <a:bodyPr lIns="35719" tIns="35719" rIns="35719" bIns="35719" rtlCol="0" anchor="ctr"/>
            <a:lstStyle/>
            <a:p>
              <a:pPr algn="ctr" defTabSz="457200">
                <a:lnSpc>
                  <a:spcPts val="1170"/>
                </a:lnSpc>
              </a:pPr>
              <a:endParaRPr sz="900">
                <a:solidFill>
                  <a:prstClr val="black"/>
                </a:solidFill>
                <a:latin typeface="Calibri"/>
              </a:endParaRPr>
            </a:p>
          </p:txBody>
        </p:sp>
      </p:grpSp>
      <p:grpSp>
        <p:nvGrpSpPr>
          <p:cNvPr id="8" name="Group 8"/>
          <p:cNvGrpSpPr/>
          <p:nvPr/>
        </p:nvGrpSpPr>
        <p:grpSpPr>
          <a:xfrm>
            <a:off x="6993018" y="2474884"/>
            <a:ext cx="3160632" cy="3160632"/>
            <a:chOff x="0" y="0"/>
            <a:chExt cx="8428351" cy="8428351"/>
          </a:xfrm>
        </p:grpSpPr>
        <p:grpSp>
          <p:nvGrpSpPr>
            <p:cNvPr id="9" name="Group 9"/>
            <p:cNvGrpSpPr/>
            <p:nvPr/>
          </p:nvGrpSpPr>
          <p:grpSpPr>
            <a:xfrm>
              <a:off x="0" y="0"/>
              <a:ext cx="8428351" cy="8428351"/>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GB"/>
              </a:p>
            </p:txBody>
          </p:sp>
          <p:sp>
            <p:nvSpPr>
              <p:cNvPr id="11" name="TextBox 11"/>
              <p:cNvSpPr txBox="1"/>
              <p:nvPr/>
            </p:nvSpPr>
            <p:spPr>
              <a:xfrm>
                <a:off x="76200" y="66675"/>
                <a:ext cx="660400" cy="669925"/>
              </a:xfrm>
              <a:prstGeom prst="rect">
                <a:avLst/>
              </a:prstGeom>
            </p:spPr>
            <p:txBody>
              <a:bodyPr lIns="25791" tIns="25791" rIns="25791" bIns="25791" rtlCol="0" anchor="ctr"/>
              <a:lstStyle/>
              <a:p>
                <a:pPr algn="ctr" defTabSz="457200">
                  <a:lnSpc>
                    <a:spcPts val="1170"/>
                  </a:lnSpc>
                </a:pPr>
                <a:endParaRPr sz="900">
                  <a:solidFill>
                    <a:prstClr val="black"/>
                  </a:solidFill>
                  <a:latin typeface="Calibri"/>
                </a:endParaRPr>
              </a:p>
            </p:txBody>
          </p:sp>
        </p:grpSp>
        <p:grpSp>
          <p:nvGrpSpPr>
            <p:cNvPr id="12" name="Group 12"/>
            <p:cNvGrpSpPr>
              <a:grpSpLocks noChangeAspect="1"/>
            </p:cNvGrpSpPr>
            <p:nvPr/>
          </p:nvGrpSpPr>
          <p:grpSpPr>
            <a:xfrm>
              <a:off x="219498" y="219514"/>
              <a:ext cx="7989355" cy="7989323"/>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p>
                <a:endParaRPr lang="en-GB"/>
              </a:p>
            </p:txBody>
          </p:sp>
        </p:grpSp>
      </p:grpSp>
      <p:pic>
        <p:nvPicPr>
          <p:cNvPr id="14" name="Picture 14"/>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602" b="23628"/>
          <a:stretch/>
        </p:blipFill>
        <p:spPr>
          <a:xfrm>
            <a:off x="1703513" y="2631196"/>
            <a:ext cx="4706309" cy="2177981"/>
          </a:xfrm>
          <a:prstGeom prst="rect">
            <a:avLst/>
          </a:prstGeom>
        </p:spPr>
      </p:pic>
      <p:sp>
        <p:nvSpPr>
          <p:cNvPr id="15" name="TextBox 15"/>
          <p:cNvSpPr txBox="1"/>
          <p:nvPr/>
        </p:nvSpPr>
        <p:spPr>
          <a:xfrm>
            <a:off x="1804202" y="557546"/>
            <a:ext cx="7274267" cy="602729"/>
          </a:xfrm>
          <a:prstGeom prst="rect">
            <a:avLst/>
          </a:prstGeom>
        </p:spPr>
        <p:txBody>
          <a:bodyPr wrap="square" lIns="0" tIns="0" rIns="0" bIns="0" rtlCol="0" anchor="t">
            <a:spAutoFit/>
          </a:bodyPr>
          <a:lstStyle/>
          <a:p>
            <a:pPr defTabSz="457200">
              <a:lnSpc>
                <a:spcPts val="4665"/>
              </a:lnSpc>
            </a:pPr>
            <a:r>
              <a:rPr lang="en-US" sz="4529" spc="-181">
                <a:solidFill>
                  <a:srgbClr val="002060"/>
                </a:solidFill>
                <a:latin typeface="Calibri 1"/>
              </a:rPr>
              <a:t>L.E.A.D. Teaching School Hub</a:t>
            </a:r>
          </a:p>
        </p:txBody>
      </p:sp>
      <p:sp>
        <p:nvSpPr>
          <p:cNvPr id="16" name="TextBox 16"/>
          <p:cNvSpPr txBox="1"/>
          <p:nvPr/>
        </p:nvSpPr>
        <p:spPr>
          <a:xfrm>
            <a:off x="1703513" y="5858190"/>
            <a:ext cx="5940767" cy="243656"/>
          </a:xfrm>
          <a:prstGeom prst="rect">
            <a:avLst/>
          </a:prstGeom>
        </p:spPr>
        <p:txBody>
          <a:bodyPr wrap="square" lIns="0" tIns="0" rIns="0" bIns="0" rtlCol="0" anchor="t">
            <a:spAutoFit/>
          </a:bodyPr>
          <a:lstStyle/>
          <a:p>
            <a:pPr defTabSz="457200">
              <a:lnSpc>
                <a:spcPts val="1902"/>
              </a:lnSpc>
            </a:pPr>
            <a:r>
              <a:rPr lang="en-US" sz="1585">
                <a:solidFill>
                  <a:srgbClr val="00AAD0"/>
                </a:solidFill>
                <a:latin typeface="Calibri 2"/>
              </a:rPr>
              <a:t>‘</a:t>
            </a:r>
            <a:r>
              <a:rPr lang="en-US" sz="1585" i="1">
                <a:latin typeface="Calibri 2"/>
              </a:rPr>
              <a:t>Working in Partnership, Achieving the Highest Outcomes for All’ </a:t>
            </a:r>
          </a:p>
        </p:txBody>
      </p:sp>
      <p:sp>
        <p:nvSpPr>
          <p:cNvPr id="17" name="TextBox 17"/>
          <p:cNvSpPr txBox="1"/>
          <p:nvPr/>
        </p:nvSpPr>
        <p:spPr>
          <a:xfrm>
            <a:off x="1790917" y="1231723"/>
            <a:ext cx="5033198" cy="307777"/>
          </a:xfrm>
          <a:prstGeom prst="rect">
            <a:avLst/>
          </a:prstGeom>
        </p:spPr>
        <p:txBody>
          <a:bodyPr lIns="0" tIns="0" rIns="0" bIns="0" rtlCol="0" anchor="t">
            <a:spAutoFit/>
          </a:bodyPr>
          <a:lstStyle/>
          <a:p>
            <a:pPr defTabSz="457200">
              <a:lnSpc>
                <a:spcPts val="2355"/>
              </a:lnSpc>
              <a:spcBef>
                <a:spcPct val="0"/>
              </a:spcBef>
            </a:pPr>
            <a:r>
              <a:rPr lang="en-US" sz="1962" spc="-78">
                <a:solidFill>
                  <a:srgbClr val="A0144D"/>
                </a:solidFill>
                <a:latin typeface="Calibri 3"/>
              </a:rPr>
              <a:t>Updates and Headlines</a:t>
            </a:r>
          </a:p>
        </p:txBody>
      </p:sp>
      <p:pic>
        <p:nvPicPr>
          <p:cNvPr id="18" name="Picture 17"/>
          <p:cNvPicPr>
            <a:picLocks noChangeAspect="1"/>
          </p:cNvPicPr>
          <p:nvPr/>
        </p:nvPicPr>
        <p:blipFill rotWithShape="1">
          <a:blip r:embed="rId6"/>
          <a:srcRect l="36666" t="26296" r="40416" b="33705"/>
          <a:stretch/>
        </p:blipFill>
        <p:spPr>
          <a:xfrm>
            <a:off x="6938409" y="2510652"/>
            <a:ext cx="3269847" cy="3203734"/>
          </a:xfrm>
          <a:prstGeom prst="ellipse">
            <a:avLst/>
          </a:prstGeom>
        </p:spPr>
      </p:pic>
    </p:spTree>
    <p:extLst>
      <p:ext uri="{BB962C8B-B14F-4D97-AF65-F5344CB8AC3E}">
        <p14:creationId xmlns:p14="http://schemas.microsoft.com/office/powerpoint/2010/main" val="1636219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54B4A0-749D-69F6-9578-678CF8C00DAB}"/>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D62DB6E-0740-F538-ACA1-B120C6DE820F}"/>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90B066C-E9C1-C895-11F2-0A86564FCE1E}"/>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13" name="TextBox 12">
            <a:extLst>
              <a:ext uri="{FF2B5EF4-FFF2-40B4-BE49-F238E27FC236}">
                <a16:creationId xmlns:a16="http://schemas.microsoft.com/office/drawing/2014/main" id="{5242DB4A-EDD9-E6C0-263F-A56832959551}"/>
              </a:ext>
            </a:extLst>
          </p:cNvPr>
          <p:cNvSpPr txBox="1"/>
          <p:nvPr/>
        </p:nvSpPr>
        <p:spPr>
          <a:xfrm>
            <a:off x="299403" y="1050030"/>
            <a:ext cx="6378739" cy="707886"/>
          </a:xfrm>
          <a:prstGeom prst="rect">
            <a:avLst/>
          </a:prstGeom>
          <a:noFill/>
        </p:spPr>
        <p:txBody>
          <a:bodyPr wrap="square" rtlCol="0">
            <a:spAutoFit/>
          </a:bodyPr>
          <a:lstStyle/>
          <a:p>
            <a:r>
              <a:rPr lang="en-GB" sz="4000" b="1">
                <a:solidFill>
                  <a:srgbClr val="2C2F88"/>
                </a:solidFill>
                <a:latin typeface="Gill Sans MT" panose="020B0502020104020203" pitchFamily="34" charset="0"/>
              </a:rPr>
              <a:t>SEND Network Meetings</a:t>
            </a:r>
          </a:p>
        </p:txBody>
      </p:sp>
      <p:sp>
        <p:nvSpPr>
          <p:cNvPr id="14" name="TextBox 13">
            <a:extLst>
              <a:ext uri="{FF2B5EF4-FFF2-40B4-BE49-F238E27FC236}">
                <a16:creationId xmlns:a16="http://schemas.microsoft.com/office/drawing/2014/main" id="{57E57E2F-2614-A447-D31B-5057F9430819}"/>
              </a:ext>
            </a:extLst>
          </p:cNvPr>
          <p:cNvSpPr txBox="1"/>
          <p:nvPr/>
        </p:nvSpPr>
        <p:spPr>
          <a:xfrm>
            <a:off x="321563" y="1928051"/>
            <a:ext cx="7962915" cy="923330"/>
          </a:xfrm>
          <a:prstGeom prst="rect">
            <a:avLst/>
          </a:prstGeom>
          <a:noFill/>
        </p:spPr>
        <p:txBody>
          <a:bodyPr wrap="square" rtlCol="0">
            <a:spAutoFit/>
          </a:bodyPr>
          <a:lstStyle/>
          <a:p>
            <a:r>
              <a:rPr lang="en-GB">
                <a:solidFill>
                  <a:srgbClr val="2C2F88"/>
                </a:solidFill>
                <a:latin typeface="Gill Sans MT" panose="020B0502020104020203" pitchFamily="34" charset="0"/>
              </a:rPr>
              <a:t>Termly cluster meetings will provide the latest SEND updates, including insights from Whole School SEND. Research-informed resources will be shared, fostering reflection on implementing best practices in your setting.</a:t>
            </a:r>
          </a:p>
        </p:txBody>
      </p:sp>
      <p:pic>
        <p:nvPicPr>
          <p:cNvPr id="16" name="Picture 15">
            <a:extLst>
              <a:ext uri="{FF2B5EF4-FFF2-40B4-BE49-F238E27FC236}">
                <a16:creationId xmlns:a16="http://schemas.microsoft.com/office/drawing/2014/main" id="{B2A87E54-F314-385E-E7B1-0E762DC9512C}"/>
              </a:ext>
            </a:extLst>
          </p:cNvPr>
          <p:cNvPicPr>
            <a:picLocks noChangeAspect="1"/>
          </p:cNvPicPr>
          <p:nvPr/>
        </p:nvPicPr>
        <p:blipFill>
          <a:blip r:embed="rId2"/>
          <a:srcRect r="19863"/>
          <a:stretch/>
        </p:blipFill>
        <p:spPr>
          <a:xfrm>
            <a:off x="8400256" y="396536"/>
            <a:ext cx="3088397" cy="2171747"/>
          </a:xfrm>
          <a:prstGeom prst="rect">
            <a:avLst/>
          </a:prstGeom>
        </p:spPr>
      </p:pic>
      <p:grpSp>
        <p:nvGrpSpPr>
          <p:cNvPr id="21" name="Group 20">
            <a:extLst>
              <a:ext uri="{FF2B5EF4-FFF2-40B4-BE49-F238E27FC236}">
                <a16:creationId xmlns:a16="http://schemas.microsoft.com/office/drawing/2014/main" id="{13F6B4A0-9562-1546-1898-98180C15E5F3}"/>
              </a:ext>
            </a:extLst>
          </p:cNvPr>
          <p:cNvGrpSpPr/>
          <p:nvPr/>
        </p:nvGrpSpPr>
        <p:grpSpPr>
          <a:xfrm>
            <a:off x="270387" y="3298560"/>
            <a:ext cx="9385782" cy="1593457"/>
            <a:chOff x="191344" y="3116046"/>
            <a:chExt cx="9385782" cy="1593457"/>
          </a:xfrm>
        </p:grpSpPr>
        <p:pic>
          <p:nvPicPr>
            <p:cNvPr id="18" name="Picture 17">
              <a:extLst>
                <a:ext uri="{FF2B5EF4-FFF2-40B4-BE49-F238E27FC236}">
                  <a16:creationId xmlns:a16="http://schemas.microsoft.com/office/drawing/2014/main" id="{26059CDF-FE1D-3063-A453-150F797D93E6}"/>
                </a:ext>
              </a:extLst>
            </p:cNvPr>
            <p:cNvPicPr>
              <a:picLocks noChangeAspect="1"/>
            </p:cNvPicPr>
            <p:nvPr/>
          </p:nvPicPr>
          <p:blipFill>
            <a:blip r:embed="rId3"/>
            <a:srcRect l="2479" t="49166"/>
            <a:stretch/>
          </p:blipFill>
          <p:spPr>
            <a:xfrm>
              <a:off x="191344" y="3668702"/>
              <a:ext cx="9385782" cy="1040801"/>
            </a:xfrm>
            <a:prstGeom prst="rect">
              <a:avLst/>
            </a:prstGeom>
          </p:spPr>
        </p:pic>
        <p:pic>
          <p:nvPicPr>
            <p:cNvPr id="20" name="Picture 19">
              <a:extLst>
                <a:ext uri="{FF2B5EF4-FFF2-40B4-BE49-F238E27FC236}">
                  <a16:creationId xmlns:a16="http://schemas.microsoft.com/office/drawing/2014/main" id="{FDE2CD51-FE00-2D49-76BD-5CD34A54E85B}"/>
                </a:ext>
              </a:extLst>
            </p:cNvPr>
            <p:cNvPicPr>
              <a:picLocks noChangeAspect="1"/>
            </p:cNvPicPr>
            <p:nvPr/>
          </p:nvPicPr>
          <p:blipFill>
            <a:blip r:embed="rId4"/>
            <a:srcRect b="12247"/>
            <a:stretch/>
          </p:blipFill>
          <p:spPr>
            <a:xfrm>
              <a:off x="191344" y="3116046"/>
              <a:ext cx="9289032" cy="418472"/>
            </a:xfrm>
            <a:prstGeom prst="rect">
              <a:avLst/>
            </a:prstGeom>
          </p:spPr>
        </p:pic>
      </p:grpSp>
      <p:sp>
        <p:nvSpPr>
          <p:cNvPr id="23" name="TextBox 22">
            <a:extLst>
              <a:ext uri="{FF2B5EF4-FFF2-40B4-BE49-F238E27FC236}">
                <a16:creationId xmlns:a16="http://schemas.microsoft.com/office/drawing/2014/main" id="{ACB61B8D-6DE0-29B6-F0CE-B008F7822718}"/>
              </a:ext>
            </a:extLst>
          </p:cNvPr>
          <p:cNvSpPr txBox="1"/>
          <p:nvPr/>
        </p:nvSpPr>
        <p:spPr>
          <a:xfrm>
            <a:off x="9743728" y="4707351"/>
            <a:ext cx="2123956" cy="369332"/>
          </a:xfrm>
          <a:prstGeom prst="rect">
            <a:avLst/>
          </a:prstGeom>
          <a:noFill/>
        </p:spPr>
        <p:txBody>
          <a:bodyPr wrap="square">
            <a:spAutoFit/>
          </a:bodyPr>
          <a:lstStyle/>
          <a:p>
            <a:r>
              <a:rPr lang="en-GB">
                <a:solidFill>
                  <a:srgbClr val="2C2F88"/>
                </a:solidFill>
                <a:latin typeface="Gill Sans MT" panose="020B0502020104020203" pitchFamily="34" charset="0"/>
              </a:rPr>
              <a:t>https://bit.ly/4jB5Dli</a:t>
            </a:r>
          </a:p>
        </p:txBody>
      </p:sp>
      <p:sp>
        <p:nvSpPr>
          <p:cNvPr id="24" name="TextBox 23">
            <a:extLst>
              <a:ext uri="{FF2B5EF4-FFF2-40B4-BE49-F238E27FC236}">
                <a16:creationId xmlns:a16="http://schemas.microsoft.com/office/drawing/2014/main" id="{81E15670-567C-481A-19A0-931CBE67F270}"/>
              </a:ext>
            </a:extLst>
          </p:cNvPr>
          <p:cNvSpPr txBox="1"/>
          <p:nvPr/>
        </p:nvSpPr>
        <p:spPr>
          <a:xfrm>
            <a:off x="9826937" y="4281273"/>
            <a:ext cx="1953188" cy="523220"/>
          </a:xfrm>
          <a:prstGeom prst="rect">
            <a:avLst/>
          </a:prstGeom>
          <a:noFill/>
        </p:spPr>
        <p:txBody>
          <a:bodyPr wrap="square" rtlCol="0">
            <a:spAutoFit/>
          </a:bodyPr>
          <a:lstStyle/>
          <a:p>
            <a:r>
              <a:rPr lang="en-GB" sz="2800" b="1">
                <a:solidFill>
                  <a:srgbClr val="2C2F88"/>
                </a:solidFill>
                <a:latin typeface="Gill Sans MT" panose="020B0502020104020203" pitchFamily="34" charset="0"/>
              </a:rPr>
              <a:t>Book here</a:t>
            </a:r>
          </a:p>
        </p:txBody>
      </p:sp>
      <p:pic>
        <p:nvPicPr>
          <p:cNvPr id="26" name="Picture 25">
            <a:extLst>
              <a:ext uri="{FF2B5EF4-FFF2-40B4-BE49-F238E27FC236}">
                <a16:creationId xmlns:a16="http://schemas.microsoft.com/office/drawing/2014/main" id="{F1CAAAC0-96D4-4C92-91CB-8CA537F30662}"/>
              </a:ext>
            </a:extLst>
          </p:cNvPr>
          <p:cNvPicPr>
            <a:picLocks noChangeAspect="1"/>
          </p:cNvPicPr>
          <p:nvPr/>
        </p:nvPicPr>
        <p:blipFill>
          <a:blip r:embed="rId5"/>
          <a:srcRect r="7664" b="7747"/>
          <a:stretch/>
        </p:blipFill>
        <p:spPr>
          <a:xfrm>
            <a:off x="10056440" y="2910757"/>
            <a:ext cx="1310245" cy="1309071"/>
          </a:xfrm>
          <a:prstGeom prst="rect">
            <a:avLst/>
          </a:prstGeom>
        </p:spPr>
      </p:pic>
    </p:spTree>
    <p:extLst>
      <p:ext uri="{BB962C8B-B14F-4D97-AF65-F5344CB8AC3E}">
        <p14:creationId xmlns:p14="http://schemas.microsoft.com/office/powerpoint/2010/main" val="3220016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8D5F9-171B-C343-23F3-25780DF2B4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AEB99D-A275-B57A-2EF7-563F116E8137}"/>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AB58B12-E259-AEBC-998E-18D7567E36C2}"/>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EF7CAAA-BEA7-2075-C9EA-A82BE7D33DD6}"/>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13" name="TextBox 12">
            <a:extLst>
              <a:ext uri="{FF2B5EF4-FFF2-40B4-BE49-F238E27FC236}">
                <a16:creationId xmlns:a16="http://schemas.microsoft.com/office/drawing/2014/main" id="{F3AF35B6-536C-C05A-3F25-5DAC26DAE4C9}"/>
              </a:ext>
            </a:extLst>
          </p:cNvPr>
          <p:cNvSpPr txBox="1"/>
          <p:nvPr/>
        </p:nvSpPr>
        <p:spPr>
          <a:xfrm>
            <a:off x="309749" y="816691"/>
            <a:ext cx="8306531" cy="707886"/>
          </a:xfrm>
          <a:prstGeom prst="rect">
            <a:avLst/>
          </a:prstGeom>
          <a:noFill/>
        </p:spPr>
        <p:txBody>
          <a:bodyPr wrap="square" rtlCol="0">
            <a:spAutoFit/>
          </a:bodyPr>
          <a:lstStyle/>
          <a:p>
            <a:r>
              <a:rPr lang="en-GB" sz="4000" b="1">
                <a:solidFill>
                  <a:srgbClr val="2C2F88"/>
                </a:solidFill>
                <a:latin typeface="Gill Sans MT" panose="020B0502020104020203" pitchFamily="34" charset="0"/>
              </a:rPr>
              <a:t>Tier 4: Teachers – Online Sessions</a:t>
            </a:r>
          </a:p>
        </p:txBody>
      </p:sp>
      <p:sp>
        <p:nvSpPr>
          <p:cNvPr id="14" name="TextBox 13">
            <a:extLst>
              <a:ext uri="{FF2B5EF4-FFF2-40B4-BE49-F238E27FC236}">
                <a16:creationId xmlns:a16="http://schemas.microsoft.com/office/drawing/2014/main" id="{097085AF-5EA2-54CC-90B6-5C0DC116FE84}"/>
              </a:ext>
            </a:extLst>
          </p:cNvPr>
          <p:cNvSpPr txBox="1"/>
          <p:nvPr/>
        </p:nvSpPr>
        <p:spPr>
          <a:xfrm>
            <a:off x="309749" y="1711503"/>
            <a:ext cx="9314643" cy="1200329"/>
          </a:xfrm>
          <a:prstGeom prst="rect">
            <a:avLst/>
          </a:prstGeom>
          <a:noFill/>
        </p:spPr>
        <p:txBody>
          <a:bodyPr wrap="square" rtlCol="0">
            <a:spAutoFit/>
          </a:bodyPr>
          <a:lstStyle/>
          <a:p>
            <a:r>
              <a:rPr lang="en-GB">
                <a:solidFill>
                  <a:srgbClr val="2C2F88"/>
                </a:solidFill>
                <a:latin typeface="Gill Sans MT" panose="020B0502020104020203" pitchFamily="34" charset="0"/>
              </a:rPr>
              <a:t>Delivered by our in-house SEND consultant, these 1.5-hour learning sessions are part of a modular toolkit accessible to all teachers based on their CPD needs. The twelve modules, offered through live Zoom webinars, complement ECT and NPQ packages with practical guidance on research and common themes affecting learners and schools.</a:t>
            </a:r>
          </a:p>
        </p:txBody>
      </p:sp>
      <p:sp>
        <p:nvSpPr>
          <p:cNvPr id="23" name="TextBox 22">
            <a:extLst>
              <a:ext uri="{FF2B5EF4-FFF2-40B4-BE49-F238E27FC236}">
                <a16:creationId xmlns:a16="http://schemas.microsoft.com/office/drawing/2014/main" id="{4559F58F-5E19-404F-ADF6-B55C5DDA3809}"/>
              </a:ext>
            </a:extLst>
          </p:cNvPr>
          <p:cNvSpPr txBox="1"/>
          <p:nvPr/>
        </p:nvSpPr>
        <p:spPr>
          <a:xfrm>
            <a:off x="9192344" y="3326612"/>
            <a:ext cx="2123956" cy="369332"/>
          </a:xfrm>
          <a:prstGeom prst="rect">
            <a:avLst/>
          </a:prstGeom>
          <a:noFill/>
        </p:spPr>
        <p:txBody>
          <a:bodyPr wrap="square">
            <a:spAutoFit/>
          </a:bodyPr>
          <a:lstStyle/>
          <a:p>
            <a:r>
              <a:rPr lang="en-GB">
                <a:solidFill>
                  <a:srgbClr val="2C2F88"/>
                </a:solidFill>
                <a:latin typeface="Gill Sans MT" panose="020B0502020104020203" pitchFamily="34" charset="0"/>
              </a:rPr>
              <a:t>https://bit.ly/42yp0oS</a:t>
            </a:r>
          </a:p>
        </p:txBody>
      </p:sp>
      <p:sp>
        <p:nvSpPr>
          <p:cNvPr id="24" name="TextBox 23">
            <a:extLst>
              <a:ext uri="{FF2B5EF4-FFF2-40B4-BE49-F238E27FC236}">
                <a16:creationId xmlns:a16="http://schemas.microsoft.com/office/drawing/2014/main" id="{25123121-7204-4D0D-62B4-24F883D71F0A}"/>
              </a:ext>
            </a:extLst>
          </p:cNvPr>
          <p:cNvSpPr txBox="1"/>
          <p:nvPr/>
        </p:nvSpPr>
        <p:spPr>
          <a:xfrm>
            <a:off x="9275553" y="2900534"/>
            <a:ext cx="1953188" cy="523220"/>
          </a:xfrm>
          <a:prstGeom prst="rect">
            <a:avLst/>
          </a:prstGeom>
          <a:noFill/>
        </p:spPr>
        <p:txBody>
          <a:bodyPr wrap="square" rtlCol="0">
            <a:spAutoFit/>
          </a:bodyPr>
          <a:lstStyle/>
          <a:p>
            <a:r>
              <a:rPr lang="en-GB" sz="2800" b="1">
                <a:solidFill>
                  <a:srgbClr val="2C2F88"/>
                </a:solidFill>
                <a:latin typeface="Gill Sans MT" panose="020B0502020104020203" pitchFamily="34" charset="0"/>
              </a:rPr>
              <a:t>Book here</a:t>
            </a:r>
          </a:p>
        </p:txBody>
      </p:sp>
      <p:pic>
        <p:nvPicPr>
          <p:cNvPr id="3" name="Picture 2">
            <a:extLst>
              <a:ext uri="{FF2B5EF4-FFF2-40B4-BE49-F238E27FC236}">
                <a16:creationId xmlns:a16="http://schemas.microsoft.com/office/drawing/2014/main" id="{9D613DAD-3ACD-9C24-7734-989F3A09DA4D}"/>
              </a:ext>
            </a:extLst>
          </p:cNvPr>
          <p:cNvPicPr>
            <a:picLocks noChangeAspect="1"/>
          </p:cNvPicPr>
          <p:nvPr/>
        </p:nvPicPr>
        <p:blipFill>
          <a:blip r:embed="rId2"/>
          <a:srcRect l="14290" r="8195"/>
          <a:stretch/>
        </p:blipFill>
        <p:spPr>
          <a:xfrm>
            <a:off x="8211621" y="3806644"/>
            <a:ext cx="3819619" cy="2395668"/>
          </a:xfrm>
          <a:prstGeom prst="rect">
            <a:avLst/>
          </a:prstGeom>
        </p:spPr>
      </p:pic>
      <p:graphicFrame>
        <p:nvGraphicFramePr>
          <p:cNvPr id="6" name="Table 5">
            <a:extLst>
              <a:ext uri="{FF2B5EF4-FFF2-40B4-BE49-F238E27FC236}">
                <a16:creationId xmlns:a16="http://schemas.microsoft.com/office/drawing/2014/main" id="{7A8D7C64-36A8-1C47-98D9-4B12489FE124}"/>
              </a:ext>
            </a:extLst>
          </p:cNvPr>
          <p:cNvGraphicFramePr>
            <a:graphicFrameLocks noGrp="1"/>
          </p:cNvGraphicFramePr>
          <p:nvPr>
            <p:extLst>
              <p:ext uri="{D42A27DB-BD31-4B8C-83A1-F6EECF244321}">
                <p14:modId xmlns:p14="http://schemas.microsoft.com/office/powerpoint/2010/main" val="2516276805"/>
              </p:ext>
            </p:extLst>
          </p:nvPr>
        </p:nvGraphicFramePr>
        <p:xfrm>
          <a:off x="405897" y="3151848"/>
          <a:ext cx="7148965" cy="1663478"/>
        </p:xfrm>
        <a:graphic>
          <a:graphicData uri="http://schemas.openxmlformats.org/drawingml/2006/table">
            <a:tbl>
              <a:tblPr bandRow="1">
                <a:tableStyleId>{BC89EF96-8CEA-46FF-86C4-4CE0E7609802}</a:tableStyleId>
              </a:tblPr>
              <a:tblGrid>
                <a:gridCol w="2616270">
                  <a:extLst>
                    <a:ext uri="{9D8B030D-6E8A-4147-A177-3AD203B41FA5}">
                      <a16:colId xmlns:a16="http://schemas.microsoft.com/office/drawing/2014/main" val="215686557"/>
                    </a:ext>
                  </a:extLst>
                </a:gridCol>
                <a:gridCol w="4532695">
                  <a:extLst>
                    <a:ext uri="{9D8B030D-6E8A-4147-A177-3AD203B41FA5}">
                      <a16:colId xmlns:a16="http://schemas.microsoft.com/office/drawing/2014/main" val="1552039617"/>
                    </a:ext>
                  </a:extLst>
                </a:gridCol>
              </a:tblGrid>
              <a:tr h="511699">
                <a:tc>
                  <a:txBody>
                    <a:bodyPr/>
                    <a:lstStyle/>
                    <a:p>
                      <a:r>
                        <a:rPr lang="en-GB" b="1">
                          <a:solidFill>
                            <a:srgbClr val="2C2F88"/>
                          </a:solidFill>
                          <a:latin typeface="Gill Sans MT" panose="020B0502020104020203" pitchFamily="34" charset="0"/>
                        </a:rPr>
                        <a:t>Module 10 – 24/04/25</a:t>
                      </a:r>
                    </a:p>
                  </a:txBody>
                  <a:tcPr/>
                </a:tc>
                <a:tc>
                  <a:txBody>
                    <a:bodyPr/>
                    <a:lstStyle/>
                    <a:p>
                      <a:r>
                        <a:rPr lang="en-GB" b="0">
                          <a:solidFill>
                            <a:srgbClr val="2C2F88"/>
                          </a:solidFill>
                          <a:latin typeface="Gill Sans MT" panose="020B0502020104020203" pitchFamily="34" charset="0"/>
                        </a:rPr>
                        <a:t>Learning Environments</a:t>
                      </a:r>
                    </a:p>
                  </a:txBody>
                  <a:tcPr/>
                </a:tc>
                <a:extLst>
                  <a:ext uri="{0D108BD9-81ED-4DB2-BD59-A6C34878D82A}">
                    <a16:rowId xmlns:a16="http://schemas.microsoft.com/office/drawing/2014/main" val="759240610"/>
                  </a:ext>
                </a:extLst>
              </a:tr>
              <a:tr h="511699">
                <a:tc>
                  <a:txBody>
                    <a:bodyPr/>
                    <a:lstStyle/>
                    <a:p>
                      <a:r>
                        <a:rPr lang="en-GB" b="1">
                          <a:solidFill>
                            <a:srgbClr val="2C2F88"/>
                          </a:solidFill>
                          <a:latin typeface="Gill Sans MT" panose="020B0502020104020203" pitchFamily="34" charset="0"/>
                        </a:rPr>
                        <a:t>Module 11 – 22/05/25</a:t>
                      </a:r>
                    </a:p>
                  </a:txBody>
                  <a:tcPr>
                    <a:solidFill>
                      <a:schemeClr val="tx2">
                        <a:lumMod val="50000"/>
                        <a:lumOff val="50000"/>
                        <a:alpha val="20000"/>
                      </a:schemeClr>
                    </a:solidFill>
                  </a:tcPr>
                </a:tc>
                <a:tc>
                  <a:txBody>
                    <a:bodyPr/>
                    <a:lstStyle/>
                    <a:p>
                      <a:r>
                        <a:rPr lang="en-GB" b="0">
                          <a:solidFill>
                            <a:srgbClr val="2C2F88"/>
                          </a:solidFill>
                          <a:latin typeface="Gill Sans MT" panose="020B0502020104020203" pitchFamily="34" charset="0"/>
                        </a:rPr>
                        <a:t>Working in Partnership</a:t>
                      </a:r>
                    </a:p>
                  </a:txBody>
                  <a:tcPr>
                    <a:solidFill>
                      <a:schemeClr val="tx2">
                        <a:lumMod val="50000"/>
                        <a:lumOff val="50000"/>
                        <a:alpha val="20000"/>
                      </a:schemeClr>
                    </a:solidFill>
                  </a:tcPr>
                </a:tc>
                <a:extLst>
                  <a:ext uri="{0D108BD9-81ED-4DB2-BD59-A6C34878D82A}">
                    <a16:rowId xmlns:a16="http://schemas.microsoft.com/office/drawing/2014/main" val="3728366913"/>
                  </a:ext>
                </a:extLst>
              </a:tr>
              <a:tr h="0">
                <a:tc>
                  <a:txBody>
                    <a:bodyPr/>
                    <a:lstStyle/>
                    <a:p>
                      <a:r>
                        <a:rPr lang="en-GB" b="1">
                          <a:solidFill>
                            <a:srgbClr val="2C2F88"/>
                          </a:solidFill>
                          <a:latin typeface="Gill Sans MT" panose="020B0502020104020203" pitchFamily="34" charset="0"/>
                        </a:rPr>
                        <a:t>Module 12 – 12/06/25</a:t>
                      </a:r>
                    </a:p>
                  </a:txBody>
                  <a:tcPr/>
                </a:tc>
                <a:tc>
                  <a:txBody>
                    <a:bodyPr/>
                    <a:lstStyle/>
                    <a:p>
                      <a:r>
                        <a:rPr lang="en-GB" b="0">
                          <a:solidFill>
                            <a:srgbClr val="2C2F88"/>
                          </a:solidFill>
                          <a:latin typeface="Gill Sans MT" panose="020B0502020104020203" pitchFamily="34" charset="0"/>
                        </a:rPr>
                        <a:t>Successful SEND support – graduated approach cycle</a:t>
                      </a:r>
                    </a:p>
                  </a:txBody>
                  <a:tcPr/>
                </a:tc>
                <a:extLst>
                  <a:ext uri="{0D108BD9-81ED-4DB2-BD59-A6C34878D82A}">
                    <a16:rowId xmlns:a16="http://schemas.microsoft.com/office/drawing/2014/main" val="4014570262"/>
                  </a:ext>
                </a:extLst>
              </a:tr>
            </a:tbl>
          </a:graphicData>
        </a:graphic>
      </p:graphicFrame>
      <p:pic>
        <p:nvPicPr>
          <p:cNvPr id="1026" name="Picture 2">
            <a:extLst>
              <a:ext uri="{FF2B5EF4-FFF2-40B4-BE49-F238E27FC236}">
                <a16:creationId xmlns:a16="http://schemas.microsoft.com/office/drawing/2014/main" id="{04B720A9-A9D1-32BC-C866-3882BA08F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408" y="1919895"/>
            <a:ext cx="1008112"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16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4205-5773-191A-DCD3-7A4D62D78D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2423ED-E290-EB89-F0AA-1512C4477B68}"/>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238EDB3-58D9-DB11-F330-AC1BDF71F34A}"/>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7577F63-EC85-2EAB-4608-838ED9B3A17C}"/>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8" name="TextBox 7">
            <a:extLst>
              <a:ext uri="{FF2B5EF4-FFF2-40B4-BE49-F238E27FC236}">
                <a16:creationId xmlns:a16="http://schemas.microsoft.com/office/drawing/2014/main" id="{7393598E-81DF-FC60-03C3-E17BFC83BA3B}"/>
              </a:ext>
            </a:extLst>
          </p:cNvPr>
          <p:cNvSpPr txBox="1"/>
          <p:nvPr/>
        </p:nvSpPr>
        <p:spPr>
          <a:xfrm>
            <a:off x="214645" y="396317"/>
            <a:ext cx="7514443" cy="707886"/>
          </a:xfrm>
          <a:prstGeom prst="rect">
            <a:avLst/>
          </a:prstGeom>
          <a:noFill/>
        </p:spPr>
        <p:txBody>
          <a:bodyPr wrap="square" rtlCol="0">
            <a:spAutoFit/>
          </a:bodyPr>
          <a:lstStyle/>
          <a:p>
            <a:r>
              <a:rPr lang="en-GB" sz="4000" b="1">
                <a:solidFill>
                  <a:srgbClr val="2C2F88"/>
                </a:solidFill>
                <a:latin typeface="Gill Sans MT" panose="020B0502020104020203" pitchFamily="34" charset="0"/>
              </a:rPr>
              <a:t>Teaching Assistant Modules</a:t>
            </a:r>
          </a:p>
        </p:txBody>
      </p:sp>
      <p:sp>
        <p:nvSpPr>
          <p:cNvPr id="10" name="TextBox 9">
            <a:extLst>
              <a:ext uri="{FF2B5EF4-FFF2-40B4-BE49-F238E27FC236}">
                <a16:creationId xmlns:a16="http://schemas.microsoft.com/office/drawing/2014/main" id="{E0FDA64D-1218-333D-A49E-29EE4337C0B5}"/>
              </a:ext>
            </a:extLst>
          </p:cNvPr>
          <p:cNvSpPr txBox="1"/>
          <p:nvPr/>
        </p:nvSpPr>
        <p:spPr>
          <a:xfrm>
            <a:off x="241389" y="1310019"/>
            <a:ext cx="9616381" cy="646331"/>
          </a:xfrm>
          <a:prstGeom prst="rect">
            <a:avLst/>
          </a:prstGeom>
          <a:noFill/>
        </p:spPr>
        <p:txBody>
          <a:bodyPr wrap="square" rtlCol="0">
            <a:spAutoFit/>
          </a:bodyPr>
          <a:lstStyle/>
          <a:p>
            <a:r>
              <a:rPr lang="en-GB">
                <a:solidFill>
                  <a:srgbClr val="2C2F88"/>
                </a:solidFill>
                <a:latin typeface="Gill Sans MT" panose="020B0502020104020203" pitchFamily="34" charset="0"/>
              </a:rPr>
              <a:t>A modular toolkit of one-hour webinars for teaching assistants in mainstream primary and secondary schools, designed to enhance skills, effectiveness, and confidence in supporting pupils with SEND.</a:t>
            </a:r>
          </a:p>
        </p:txBody>
      </p:sp>
      <p:graphicFrame>
        <p:nvGraphicFramePr>
          <p:cNvPr id="12" name="Table 11">
            <a:extLst>
              <a:ext uri="{FF2B5EF4-FFF2-40B4-BE49-F238E27FC236}">
                <a16:creationId xmlns:a16="http://schemas.microsoft.com/office/drawing/2014/main" id="{B99068B8-83BF-DFFB-CF21-49F62D7D7EAC}"/>
              </a:ext>
            </a:extLst>
          </p:cNvPr>
          <p:cNvGraphicFramePr>
            <a:graphicFrameLocks noGrp="1"/>
          </p:cNvGraphicFramePr>
          <p:nvPr>
            <p:extLst>
              <p:ext uri="{D42A27DB-BD31-4B8C-83A1-F6EECF244321}">
                <p14:modId xmlns:p14="http://schemas.microsoft.com/office/powerpoint/2010/main" val="2743902441"/>
              </p:ext>
            </p:extLst>
          </p:nvPr>
        </p:nvGraphicFramePr>
        <p:xfrm>
          <a:off x="302084" y="2317920"/>
          <a:ext cx="4679589" cy="3566161"/>
        </p:xfrm>
        <a:graphic>
          <a:graphicData uri="http://schemas.openxmlformats.org/drawingml/2006/table">
            <a:tbl>
              <a:tblPr bandRow="1">
                <a:tableStyleId>{BC89EF96-8CEA-46FF-86C4-4CE0E7609802}</a:tableStyleId>
              </a:tblPr>
              <a:tblGrid>
                <a:gridCol w="1712565">
                  <a:extLst>
                    <a:ext uri="{9D8B030D-6E8A-4147-A177-3AD203B41FA5}">
                      <a16:colId xmlns:a16="http://schemas.microsoft.com/office/drawing/2014/main" val="215686557"/>
                    </a:ext>
                  </a:extLst>
                </a:gridCol>
                <a:gridCol w="2967024">
                  <a:extLst>
                    <a:ext uri="{9D8B030D-6E8A-4147-A177-3AD203B41FA5}">
                      <a16:colId xmlns:a16="http://schemas.microsoft.com/office/drawing/2014/main" val="1552039617"/>
                    </a:ext>
                  </a:extLst>
                </a:gridCol>
              </a:tblGrid>
              <a:tr h="986035">
                <a:tc>
                  <a:txBody>
                    <a:bodyPr/>
                    <a:lstStyle/>
                    <a:p>
                      <a:r>
                        <a:rPr lang="en-GB" b="1">
                          <a:solidFill>
                            <a:srgbClr val="2C2F88"/>
                          </a:solidFill>
                          <a:latin typeface="Gill Sans MT" panose="020B0502020104020203" pitchFamily="34" charset="0"/>
                        </a:rPr>
                        <a:t>Module 1</a:t>
                      </a:r>
                    </a:p>
                  </a:txBody>
                  <a:tcPr/>
                </a:tc>
                <a:tc>
                  <a:txBody>
                    <a:bodyPr/>
                    <a:lstStyle/>
                    <a:p>
                      <a:r>
                        <a:rPr lang="en-GB" b="0">
                          <a:solidFill>
                            <a:srgbClr val="2C2F88"/>
                          </a:solidFill>
                          <a:latin typeface="Gill Sans MT" panose="020B0502020104020203" pitchFamily="34" charset="0"/>
                        </a:rPr>
                        <a:t>The role of the TA with pupils with SEND and development of working relationships</a:t>
                      </a:r>
                    </a:p>
                  </a:txBody>
                  <a:tcPr>
                    <a:solidFill>
                      <a:srgbClr val="DAE3F3"/>
                    </a:solidFill>
                  </a:tcPr>
                </a:tc>
                <a:extLst>
                  <a:ext uri="{0D108BD9-81ED-4DB2-BD59-A6C34878D82A}">
                    <a16:rowId xmlns:a16="http://schemas.microsoft.com/office/drawing/2014/main" val="901686452"/>
                  </a:ext>
                </a:extLst>
              </a:tr>
              <a:tr h="399892">
                <a:tc>
                  <a:txBody>
                    <a:bodyPr/>
                    <a:lstStyle/>
                    <a:p>
                      <a:r>
                        <a:rPr lang="en-GB" b="1">
                          <a:solidFill>
                            <a:srgbClr val="2C2F88"/>
                          </a:solidFill>
                          <a:latin typeface="Gill Sans MT" panose="020B0502020104020203" pitchFamily="34" charset="0"/>
                        </a:rPr>
                        <a:t>Module 2</a:t>
                      </a:r>
                    </a:p>
                  </a:txBody>
                  <a:tcPr/>
                </a:tc>
                <a:tc>
                  <a:txBody>
                    <a:bodyPr/>
                    <a:lstStyle/>
                    <a:p>
                      <a:r>
                        <a:rPr lang="en-GB" b="0">
                          <a:solidFill>
                            <a:srgbClr val="2C2F88"/>
                          </a:solidFill>
                          <a:latin typeface="Gill Sans MT" panose="020B0502020104020203" pitchFamily="34" charset="0"/>
                        </a:rPr>
                        <a:t>High Quality Teaching</a:t>
                      </a:r>
                    </a:p>
                  </a:txBody>
                  <a:tcPr/>
                </a:tc>
                <a:extLst>
                  <a:ext uri="{0D108BD9-81ED-4DB2-BD59-A6C34878D82A}">
                    <a16:rowId xmlns:a16="http://schemas.microsoft.com/office/drawing/2014/main" val="1980640360"/>
                  </a:ext>
                </a:extLst>
              </a:tr>
              <a:tr h="690225">
                <a:tc>
                  <a:txBody>
                    <a:bodyPr/>
                    <a:lstStyle/>
                    <a:p>
                      <a:r>
                        <a:rPr lang="en-GB" b="1">
                          <a:solidFill>
                            <a:srgbClr val="2C2F88"/>
                          </a:solidFill>
                          <a:latin typeface="Gill Sans MT" panose="020B0502020104020203" pitchFamily="34" charset="0"/>
                        </a:rPr>
                        <a:t>Module 3</a:t>
                      </a:r>
                    </a:p>
                  </a:txBody>
                  <a:tcPr/>
                </a:tc>
                <a:tc>
                  <a:txBody>
                    <a:bodyPr/>
                    <a:lstStyle/>
                    <a:p>
                      <a:r>
                        <a:rPr lang="en-GB" b="0">
                          <a:solidFill>
                            <a:srgbClr val="2C2F88"/>
                          </a:solidFill>
                          <a:latin typeface="Gill Sans MT" panose="020B0502020104020203" pitchFamily="34" charset="0"/>
                        </a:rPr>
                        <a:t>Promoting effective group working</a:t>
                      </a:r>
                    </a:p>
                  </a:txBody>
                  <a:tcPr/>
                </a:tc>
                <a:extLst>
                  <a:ext uri="{0D108BD9-81ED-4DB2-BD59-A6C34878D82A}">
                    <a16:rowId xmlns:a16="http://schemas.microsoft.com/office/drawing/2014/main" val="3032845596"/>
                  </a:ext>
                </a:extLst>
              </a:tr>
              <a:tr h="399892">
                <a:tc>
                  <a:txBody>
                    <a:bodyPr/>
                    <a:lstStyle/>
                    <a:p>
                      <a:r>
                        <a:rPr lang="en-GB" b="1">
                          <a:solidFill>
                            <a:srgbClr val="2C2F88"/>
                          </a:solidFill>
                          <a:latin typeface="Gill Sans MT" panose="020B0502020104020203" pitchFamily="34" charset="0"/>
                        </a:rPr>
                        <a:t>Module 4</a:t>
                      </a:r>
                    </a:p>
                  </a:txBody>
                  <a:tcPr/>
                </a:tc>
                <a:tc>
                  <a:txBody>
                    <a:bodyPr/>
                    <a:lstStyle/>
                    <a:p>
                      <a:r>
                        <a:rPr lang="en-GB" b="0">
                          <a:solidFill>
                            <a:srgbClr val="2C2F88"/>
                          </a:solidFill>
                          <a:latin typeface="Gill Sans MT" panose="020B0502020104020203" pitchFamily="34" charset="0"/>
                        </a:rPr>
                        <a:t>Promoting independence</a:t>
                      </a:r>
                    </a:p>
                  </a:txBody>
                  <a:tcPr/>
                </a:tc>
                <a:extLst>
                  <a:ext uri="{0D108BD9-81ED-4DB2-BD59-A6C34878D82A}">
                    <a16:rowId xmlns:a16="http://schemas.microsoft.com/office/drawing/2014/main" val="759240610"/>
                  </a:ext>
                </a:extLst>
              </a:tr>
              <a:tr h="399892">
                <a:tc>
                  <a:txBody>
                    <a:bodyPr/>
                    <a:lstStyle/>
                    <a:p>
                      <a:r>
                        <a:rPr lang="en-GB" b="1">
                          <a:solidFill>
                            <a:srgbClr val="2C2F88"/>
                          </a:solidFill>
                          <a:latin typeface="Gill Sans MT" panose="020B0502020104020203" pitchFamily="34" charset="0"/>
                        </a:rPr>
                        <a:t>Module 5</a:t>
                      </a:r>
                    </a:p>
                  </a:txBody>
                  <a:tcPr/>
                </a:tc>
                <a:tc>
                  <a:txBody>
                    <a:bodyPr/>
                    <a:lstStyle/>
                    <a:p>
                      <a:r>
                        <a:rPr lang="en-GB" b="0">
                          <a:solidFill>
                            <a:srgbClr val="2C2F88"/>
                          </a:solidFill>
                          <a:latin typeface="Gill Sans MT" panose="020B0502020104020203" pitchFamily="34" charset="0"/>
                        </a:rPr>
                        <a:t>Scaffolding and questioning</a:t>
                      </a:r>
                    </a:p>
                  </a:txBody>
                  <a:tcPr/>
                </a:tc>
                <a:extLst>
                  <a:ext uri="{0D108BD9-81ED-4DB2-BD59-A6C34878D82A}">
                    <a16:rowId xmlns:a16="http://schemas.microsoft.com/office/drawing/2014/main" val="3728366913"/>
                  </a:ext>
                </a:extLst>
              </a:tr>
              <a:tr h="690225">
                <a:tc>
                  <a:txBody>
                    <a:bodyPr/>
                    <a:lstStyle/>
                    <a:p>
                      <a:r>
                        <a:rPr lang="en-GB" b="1">
                          <a:solidFill>
                            <a:srgbClr val="2C2F88"/>
                          </a:solidFill>
                          <a:latin typeface="Gill Sans MT" panose="020B0502020104020203" pitchFamily="34" charset="0"/>
                        </a:rPr>
                        <a:t>Module 6</a:t>
                      </a:r>
                    </a:p>
                  </a:txBody>
                  <a:tcPr/>
                </a:tc>
                <a:tc>
                  <a:txBody>
                    <a:bodyPr/>
                    <a:lstStyle/>
                    <a:p>
                      <a:r>
                        <a:rPr lang="en-GB" b="0">
                          <a:solidFill>
                            <a:srgbClr val="2C2F88"/>
                          </a:solidFill>
                          <a:latin typeface="Gill Sans MT" panose="020B0502020104020203" pitchFamily="34" charset="0"/>
                        </a:rPr>
                        <a:t>Delivering effective intervention programmes</a:t>
                      </a:r>
                    </a:p>
                  </a:txBody>
                  <a:tcPr/>
                </a:tc>
                <a:extLst>
                  <a:ext uri="{0D108BD9-81ED-4DB2-BD59-A6C34878D82A}">
                    <a16:rowId xmlns:a16="http://schemas.microsoft.com/office/drawing/2014/main" val="4014570262"/>
                  </a:ext>
                </a:extLst>
              </a:tr>
            </a:tbl>
          </a:graphicData>
        </a:graphic>
      </p:graphicFrame>
      <p:graphicFrame>
        <p:nvGraphicFramePr>
          <p:cNvPr id="13" name="Table 12">
            <a:extLst>
              <a:ext uri="{FF2B5EF4-FFF2-40B4-BE49-F238E27FC236}">
                <a16:creationId xmlns:a16="http://schemas.microsoft.com/office/drawing/2014/main" id="{6187635A-F46A-7E7E-DDBD-3D46132509B7}"/>
              </a:ext>
            </a:extLst>
          </p:cNvPr>
          <p:cNvGraphicFramePr>
            <a:graphicFrameLocks noGrp="1"/>
          </p:cNvGraphicFramePr>
          <p:nvPr>
            <p:extLst>
              <p:ext uri="{D42A27DB-BD31-4B8C-83A1-F6EECF244321}">
                <p14:modId xmlns:p14="http://schemas.microsoft.com/office/powerpoint/2010/main" val="290800962"/>
              </p:ext>
            </p:extLst>
          </p:nvPr>
        </p:nvGraphicFramePr>
        <p:xfrm>
          <a:off x="5080744" y="2317921"/>
          <a:ext cx="4678716" cy="3566160"/>
        </p:xfrm>
        <a:graphic>
          <a:graphicData uri="http://schemas.openxmlformats.org/drawingml/2006/table">
            <a:tbl>
              <a:tblPr bandRow="1">
                <a:tableStyleId>{BC89EF96-8CEA-46FF-86C4-4CE0E7609802}</a:tableStyleId>
              </a:tblPr>
              <a:tblGrid>
                <a:gridCol w="1712245">
                  <a:extLst>
                    <a:ext uri="{9D8B030D-6E8A-4147-A177-3AD203B41FA5}">
                      <a16:colId xmlns:a16="http://schemas.microsoft.com/office/drawing/2014/main" val="215686557"/>
                    </a:ext>
                  </a:extLst>
                </a:gridCol>
                <a:gridCol w="2966471">
                  <a:extLst>
                    <a:ext uri="{9D8B030D-6E8A-4147-A177-3AD203B41FA5}">
                      <a16:colId xmlns:a16="http://schemas.microsoft.com/office/drawing/2014/main" val="1552039617"/>
                    </a:ext>
                  </a:extLst>
                </a:gridCol>
              </a:tblGrid>
              <a:tr h="326802">
                <a:tc>
                  <a:txBody>
                    <a:bodyPr/>
                    <a:lstStyle/>
                    <a:p>
                      <a:r>
                        <a:rPr lang="en-GB" b="1">
                          <a:solidFill>
                            <a:srgbClr val="2C2F88"/>
                          </a:solidFill>
                          <a:latin typeface="Gill Sans MT" panose="020B0502020104020203" pitchFamily="34" charset="0"/>
                        </a:rPr>
                        <a:t>Module 7</a:t>
                      </a:r>
                    </a:p>
                  </a:txBody>
                  <a:tcPr/>
                </a:tc>
                <a:tc>
                  <a:txBody>
                    <a:bodyPr/>
                    <a:lstStyle/>
                    <a:p>
                      <a:r>
                        <a:rPr lang="en-GB" b="0">
                          <a:solidFill>
                            <a:srgbClr val="2C2F88"/>
                          </a:solidFill>
                          <a:latin typeface="Gill Sans MT" panose="020B0502020104020203" pitchFamily="34" charset="0"/>
                        </a:rPr>
                        <a:t>Providing valuable feedback for teachers and pupil</a:t>
                      </a:r>
                    </a:p>
                  </a:txBody>
                  <a:tcPr/>
                </a:tc>
                <a:extLst>
                  <a:ext uri="{0D108BD9-81ED-4DB2-BD59-A6C34878D82A}">
                    <a16:rowId xmlns:a16="http://schemas.microsoft.com/office/drawing/2014/main" val="901686452"/>
                  </a:ext>
                </a:extLst>
              </a:tr>
              <a:tr h="466859">
                <a:tc>
                  <a:txBody>
                    <a:bodyPr/>
                    <a:lstStyle/>
                    <a:p>
                      <a:r>
                        <a:rPr lang="en-GB" b="1">
                          <a:solidFill>
                            <a:srgbClr val="2C2F88"/>
                          </a:solidFill>
                          <a:latin typeface="Gill Sans MT" panose="020B0502020104020203" pitchFamily="34" charset="0"/>
                        </a:rPr>
                        <a:t>Module 8</a:t>
                      </a:r>
                    </a:p>
                  </a:txBody>
                  <a:tcPr/>
                </a:tc>
                <a:tc>
                  <a:txBody>
                    <a:bodyPr/>
                    <a:lstStyle/>
                    <a:p>
                      <a:r>
                        <a:rPr lang="en-GB" b="0">
                          <a:solidFill>
                            <a:srgbClr val="2C2F88"/>
                          </a:solidFill>
                          <a:latin typeface="Gill Sans MT" panose="020B0502020104020203" pitchFamily="34" charset="0"/>
                        </a:rPr>
                        <a:t>Understanding Communication and Interaction Needs</a:t>
                      </a:r>
                    </a:p>
                  </a:txBody>
                  <a:tcPr/>
                </a:tc>
                <a:extLst>
                  <a:ext uri="{0D108BD9-81ED-4DB2-BD59-A6C34878D82A}">
                    <a16:rowId xmlns:a16="http://schemas.microsoft.com/office/drawing/2014/main" val="1980640360"/>
                  </a:ext>
                </a:extLst>
              </a:tr>
              <a:tr h="326802">
                <a:tc>
                  <a:txBody>
                    <a:bodyPr/>
                    <a:lstStyle/>
                    <a:p>
                      <a:r>
                        <a:rPr lang="en-GB" b="1">
                          <a:solidFill>
                            <a:srgbClr val="2C2F88"/>
                          </a:solidFill>
                          <a:latin typeface="Gill Sans MT" panose="020B0502020104020203" pitchFamily="34" charset="0"/>
                        </a:rPr>
                        <a:t>Module 9</a:t>
                      </a:r>
                    </a:p>
                  </a:txBody>
                  <a:tcPr/>
                </a:tc>
                <a:tc>
                  <a:txBody>
                    <a:bodyPr/>
                    <a:lstStyle/>
                    <a:p>
                      <a:r>
                        <a:rPr lang="en-GB" b="0">
                          <a:solidFill>
                            <a:srgbClr val="2C2F88"/>
                          </a:solidFill>
                          <a:latin typeface="Gill Sans MT" panose="020B0502020104020203" pitchFamily="34" charset="0"/>
                        </a:rPr>
                        <a:t>Understanding Cognition and Learning Needs</a:t>
                      </a:r>
                    </a:p>
                  </a:txBody>
                  <a:tcPr/>
                </a:tc>
                <a:extLst>
                  <a:ext uri="{0D108BD9-81ED-4DB2-BD59-A6C34878D82A}">
                    <a16:rowId xmlns:a16="http://schemas.microsoft.com/office/drawing/2014/main" val="3032845596"/>
                  </a:ext>
                </a:extLst>
              </a:tr>
              <a:tr h="186744">
                <a:tc>
                  <a:txBody>
                    <a:bodyPr/>
                    <a:lstStyle/>
                    <a:p>
                      <a:r>
                        <a:rPr lang="en-GB" b="1">
                          <a:solidFill>
                            <a:srgbClr val="2C2F88"/>
                          </a:solidFill>
                          <a:latin typeface="Gill Sans MT" panose="020B0502020104020203" pitchFamily="34" charset="0"/>
                        </a:rPr>
                        <a:t>Module 10</a:t>
                      </a:r>
                    </a:p>
                  </a:txBody>
                  <a:tcPr/>
                </a:tc>
                <a:tc>
                  <a:txBody>
                    <a:bodyPr/>
                    <a:lstStyle/>
                    <a:p>
                      <a:r>
                        <a:rPr lang="en-GB" b="0">
                          <a:solidFill>
                            <a:srgbClr val="2C2F88"/>
                          </a:solidFill>
                          <a:latin typeface="Gill Sans MT" panose="020B0502020104020203" pitchFamily="34" charset="0"/>
                        </a:rPr>
                        <a:t>Understanding SEMH Needs</a:t>
                      </a:r>
                    </a:p>
                  </a:txBody>
                  <a:tcPr/>
                </a:tc>
                <a:extLst>
                  <a:ext uri="{0D108BD9-81ED-4DB2-BD59-A6C34878D82A}">
                    <a16:rowId xmlns:a16="http://schemas.microsoft.com/office/drawing/2014/main" val="759240610"/>
                  </a:ext>
                </a:extLst>
              </a:tr>
              <a:tr h="326802">
                <a:tc>
                  <a:txBody>
                    <a:bodyPr/>
                    <a:lstStyle/>
                    <a:p>
                      <a:r>
                        <a:rPr lang="en-GB" b="1">
                          <a:solidFill>
                            <a:srgbClr val="2C2F88"/>
                          </a:solidFill>
                          <a:latin typeface="Gill Sans MT" panose="020B0502020104020203" pitchFamily="34" charset="0"/>
                        </a:rPr>
                        <a:t>Module 11</a:t>
                      </a:r>
                    </a:p>
                  </a:txBody>
                  <a:tcPr/>
                </a:tc>
                <a:tc>
                  <a:txBody>
                    <a:bodyPr/>
                    <a:lstStyle/>
                    <a:p>
                      <a:r>
                        <a:rPr lang="en-GB" b="0">
                          <a:solidFill>
                            <a:srgbClr val="2C2F88"/>
                          </a:solidFill>
                          <a:latin typeface="Gill Sans MT" panose="020B0502020104020203" pitchFamily="34" charset="0"/>
                        </a:rPr>
                        <a:t>Understanding Physical and Sensory Needs</a:t>
                      </a:r>
                    </a:p>
                  </a:txBody>
                  <a:tcPr/>
                </a:tc>
                <a:extLst>
                  <a:ext uri="{0D108BD9-81ED-4DB2-BD59-A6C34878D82A}">
                    <a16:rowId xmlns:a16="http://schemas.microsoft.com/office/drawing/2014/main" val="3728366913"/>
                  </a:ext>
                </a:extLst>
              </a:tr>
              <a:tr h="0">
                <a:tc>
                  <a:txBody>
                    <a:bodyPr/>
                    <a:lstStyle/>
                    <a:p>
                      <a:r>
                        <a:rPr lang="en-GB" b="1">
                          <a:solidFill>
                            <a:srgbClr val="2C2F88"/>
                          </a:solidFill>
                          <a:latin typeface="Gill Sans MT" panose="020B0502020104020203" pitchFamily="34" charset="0"/>
                        </a:rPr>
                        <a:t>Module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2C2F88"/>
                          </a:solidFill>
                          <a:latin typeface="Gill Sans MT" panose="020B0502020104020203" pitchFamily="34" charset="0"/>
                        </a:rPr>
                        <a:t>Calm and ‘ready’ to learn</a:t>
                      </a:r>
                    </a:p>
                  </a:txBody>
                  <a:tcPr/>
                </a:tc>
                <a:extLst>
                  <a:ext uri="{0D108BD9-81ED-4DB2-BD59-A6C34878D82A}">
                    <a16:rowId xmlns:a16="http://schemas.microsoft.com/office/drawing/2014/main" val="2243214920"/>
                  </a:ext>
                </a:extLst>
              </a:tr>
            </a:tbl>
          </a:graphicData>
        </a:graphic>
      </p:graphicFrame>
      <p:sp>
        <p:nvSpPr>
          <p:cNvPr id="16" name="TextBox 15">
            <a:extLst>
              <a:ext uri="{FF2B5EF4-FFF2-40B4-BE49-F238E27FC236}">
                <a16:creationId xmlns:a16="http://schemas.microsoft.com/office/drawing/2014/main" id="{B5C0454A-CE6B-458C-C3DD-FFADC1F703D0}"/>
              </a:ext>
            </a:extLst>
          </p:cNvPr>
          <p:cNvSpPr txBox="1"/>
          <p:nvPr/>
        </p:nvSpPr>
        <p:spPr>
          <a:xfrm>
            <a:off x="9924790" y="2424602"/>
            <a:ext cx="2238889" cy="369332"/>
          </a:xfrm>
          <a:prstGeom prst="rect">
            <a:avLst/>
          </a:prstGeom>
          <a:noFill/>
        </p:spPr>
        <p:txBody>
          <a:bodyPr wrap="square">
            <a:spAutoFit/>
          </a:bodyPr>
          <a:lstStyle/>
          <a:p>
            <a:r>
              <a:rPr lang="en-GB">
                <a:solidFill>
                  <a:srgbClr val="2C2F88"/>
                </a:solidFill>
              </a:rPr>
              <a:t>https://bit.ly/4gjqFC0</a:t>
            </a:r>
          </a:p>
        </p:txBody>
      </p:sp>
      <p:sp>
        <p:nvSpPr>
          <p:cNvPr id="17" name="TextBox 16">
            <a:extLst>
              <a:ext uri="{FF2B5EF4-FFF2-40B4-BE49-F238E27FC236}">
                <a16:creationId xmlns:a16="http://schemas.microsoft.com/office/drawing/2014/main" id="{1CE6FFD3-2C40-CA1E-5C85-E38ADE7CA281}"/>
              </a:ext>
            </a:extLst>
          </p:cNvPr>
          <p:cNvSpPr txBox="1"/>
          <p:nvPr/>
        </p:nvSpPr>
        <p:spPr>
          <a:xfrm>
            <a:off x="10067641" y="1973157"/>
            <a:ext cx="1953188" cy="523220"/>
          </a:xfrm>
          <a:prstGeom prst="rect">
            <a:avLst/>
          </a:prstGeom>
          <a:noFill/>
        </p:spPr>
        <p:txBody>
          <a:bodyPr wrap="square" rtlCol="0">
            <a:spAutoFit/>
          </a:bodyPr>
          <a:lstStyle/>
          <a:p>
            <a:r>
              <a:rPr lang="en-GB" sz="2800" b="1">
                <a:solidFill>
                  <a:srgbClr val="2C2F88"/>
                </a:solidFill>
                <a:latin typeface="Gill Sans MT" panose="020B0502020104020203" pitchFamily="34" charset="0"/>
              </a:rPr>
              <a:t>Book here</a:t>
            </a:r>
          </a:p>
        </p:txBody>
      </p:sp>
      <p:pic>
        <p:nvPicPr>
          <p:cNvPr id="4098" name="Picture 2">
            <a:extLst>
              <a:ext uri="{FF2B5EF4-FFF2-40B4-BE49-F238E27FC236}">
                <a16:creationId xmlns:a16="http://schemas.microsoft.com/office/drawing/2014/main" id="{292989B6-99F4-AE9C-0F9C-4BA590FA5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421" y="782588"/>
            <a:ext cx="1313625" cy="131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288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BAC8B3-06B2-E528-8D92-171FF8FD8EF3}"/>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B96E335-59B7-BAAC-C5F1-759200C34E32}"/>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5C6F66-4F8A-16B8-9074-F7B0C19FF772}"/>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8" name="TextBox 7">
            <a:extLst>
              <a:ext uri="{FF2B5EF4-FFF2-40B4-BE49-F238E27FC236}">
                <a16:creationId xmlns:a16="http://schemas.microsoft.com/office/drawing/2014/main" id="{7844BA61-A1AC-7679-7FDF-1C31550A4662}"/>
              </a:ext>
            </a:extLst>
          </p:cNvPr>
          <p:cNvSpPr txBox="1"/>
          <p:nvPr/>
        </p:nvSpPr>
        <p:spPr>
          <a:xfrm>
            <a:off x="214645" y="315854"/>
            <a:ext cx="7514443" cy="707886"/>
          </a:xfrm>
          <a:prstGeom prst="rect">
            <a:avLst/>
          </a:prstGeom>
          <a:noFill/>
        </p:spPr>
        <p:txBody>
          <a:bodyPr wrap="square" rtlCol="0">
            <a:spAutoFit/>
          </a:bodyPr>
          <a:lstStyle/>
          <a:p>
            <a:r>
              <a:rPr lang="en-GB" sz="4000" b="1">
                <a:solidFill>
                  <a:srgbClr val="2C2F88"/>
                </a:solidFill>
                <a:latin typeface="Gill Sans MT" panose="020B0502020104020203" pitchFamily="34" charset="0"/>
              </a:rPr>
              <a:t>Managing Behaviour Pathway</a:t>
            </a:r>
          </a:p>
        </p:txBody>
      </p:sp>
      <p:sp>
        <p:nvSpPr>
          <p:cNvPr id="10" name="TextBox 9">
            <a:extLst>
              <a:ext uri="{FF2B5EF4-FFF2-40B4-BE49-F238E27FC236}">
                <a16:creationId xmlns:a16="http://schemas.microsoft.com/office/drawing/2014/main" id="{1AA17626-4E83-1A84-384D-E8DDC3C039CA}"/>
              </a:ext>
            </a:extLst>
          </p:cNvPr>
          <p:cNvSpPr txBox="1"/>
          <p:nvPr/>
        </p:nvSpPr>
        <p:spPr>
          <a:xfrm>
            <a:off x="253119" y="1080283"/>
            <a:ext cx="9436853" cy="923330"/>
          </a:xfrm>
          <a:prstGeom prst="rect">
            <a:avLst/>
          </a:prstGeom>
          <a:noFill/>
        </p:spPr>
        <p:txBody>
          <a:bodyPr wrap="square" rtlCol="0">
            <a:spAutoFit/>
          </a:bodyPr>
          <a:lstStyle/>
          <a:p>
            <a:r>
              <a:rPr lang="en-GB">
                <a:solidFill>
                  <a:srgbClr val="2C2F88"/>
                </a:solidFill>
                <a:latin typeface="Gill Sans MT" panose="020B0502020104020203" pitchFamily="34" charset="0"/>
              </a:rPr>
              <a:t>A modular toolkit for staff seeking to understand and manage classroom behaviours. Delivered through 2-hour pre-recorded webinars by experienced SEND professionals, with each module designed for completion in 30-minute sessions.</a:t>
            </a:r>
          </a:p>
        </p:txBody>
      </p:sp>
      <p:graphicFrame>
        <p:nvGraphicFramePr>
          <p:cNvPr id="12" name="Table 11">
            <a:extLst>
              <a:ext uri="{FF2B5EF4-FFF2-40B4-BE49-F238E27FC236}">
                <a16:creationId xmlns:a16="http://schemas.microsoft.com/office/drawing/2014/main" id="{576F3B86-EB53-5AD6-2B82-9D82AD80BACE}"/>
              </a:ext>
            </a:extLst>
          </p:cNvPr>
          <p:cNvGraphicFramePr>
            <a:graphicFrameLocks noGrp="1"/>
          </p:cNvGraphicFramePr>
          <p:nvPr>
            <p:extLst>
              <p:ext uri="{D42A27DB-BD31-4B8C-83A1-F6EECF244321}">
                <p14:modId xmlns:p14="http://schemas.microsoft.com/office/powerpoint/2010/main" val="623727203"/>
              </p:ext>
            </p:extLst>
          </p:nvPr>
        </p:nvGraphicFramePr>
        <p:xfrm>
          <a:off x="326031" y="2133102"/>
          <a:ext cx="4679589" cy="3850640"/>
        </p:xfrm>
        <a:graphic>
          <a:graphicData uri="http://schemas.openxmlformats.org/drawingml/2006/table">
            <a:tbl>
              <a:tblPr bandRow="1">
                <a:tableStyleId>{BC89EF96-8CEA-46FF-86C4-4CE0E7609802}</a:tableStyleId>
              </a:tblPr>
              <a:tblGrid>
                <a:gridCol w="1712565">
                  <a:extLst>
                    <a:ext uri="{9D8B030D-6E8A-4147-A177-3AD203B41FA5}">
                      <a16:colId xmlns:a16="http://schemas.microsoft.com/office/drawing/2014/main" val="215686557"/>
                    </a:ext>
                  </a:extLst>
                </a:gridCol>
                <a:gridCol w="2967024">
                  <a:extLst>
                    <a:ext uri="{9D8B030D-6E8A-4147-A177-3AD203B41FA5}">
                      <a16:colId xmlns:a16="http://schemas.microsoft.com/office/drawing/2014/main" val="1552039617"/>
                    </a:ext>
                  </a:extLst>
                </a:gridCol>
              </a:tblGrid>
              <a:tr h="370840">
                <a:tc>
                  <a:txBody>
                    <a:bodyPr/>
                    <a:lstStyle/>
                    <a:p>
                      <a:r>
                        <a:rPr lang="en-GB" b="1">
                          <a:solidFill>
                            <a:srgbClr val="2C2F88"/>
                          </a:solidFill>
                          <a:latin typeface="Gill Sans MT" panose="020B0502020104020203" pitchFamily="34" charset="0"/>
                        </a:rPr>
                        <a:t>Module 1</a:t>
                      </a:r>
                    </a:p>
                  </a:txBody>
                  <a:tcPr/>
                </a:tc>
                <a:tc>
                  <a:txBody>
                    <a:bodyPr/>
                    <a:lstStyle/>
                    <a:p>
                      <a:r>
                        <a:rPr lang="en-GB" b="0">
                          <a:solidFill>
                            <a:srgbClr val="2C2F88"/>
                          </a:solidFill>
                          <a:latin typeface="Gill Sans MT" panose="020B0502020104020203" pitchFamily="34" charset="0"/>
                        </a:rPr>
                        <a:t>Behaviour as a form of communication</a:t>
                      </a:r>
                    </a:p>
                  </a:txBody>
                  <a:tcPr/>
                </a:tc>
                <a:extLst>
                  <a:ext uri="{0D108BD9-81ED-4DB2-BD59-A6C34878D82A}">
                    <a16:rowId xmlns:a16="http://schemas.microsoft.com/office/drawing/2014/main" val="901686452"/>
                  </a:ext>
                </a:extLst>
              </a:tr>
              <a:tr h="370840">
                <a:tc>
                  <a:txBody>
                    <a:bodyPr/>
                    <a:lstStyle/>
                    <a:p>
                      <a:r>
                        <a:rPr lang="en-GB" b="1">
                          <a:solidFill>
                            <a:srgbClr val="2C2F88"/>
                          </a:solidFill>
                          <a:latin typeface="Gill Sans MT" panose="020B0502020104020203" pitchFamily="34" charset="0"/>
                        </a:rPr>
                        <a:t>Module 2</a:t>
                      </a:r>
                    </a:p>
                  </a:txBody>
                  <a:tcPr/>
                </a:tc>
                <a:tc>
                  <a:txBody>
                    <a:bodyPr/>
                    <a:lstStyle/>
                    <a:p>
                      <a:r>
                        <a:rPr lang="en-GB" b="0">
                          <a:solidFill>
                            <a:srgbClr val="2C2F88"/>
                          </a:solidFill>
                          <a:latin typeface="Gill Sans MT" panose="020B0502020104020203" pitchFamily="34" charset="0"/>
                        </a:rPr>
                        <a:t>Managing extreme emotions and teaching learning behaviours</a:t>
                      </a:r>
                    </a:p>
                  </a:txBody>
                  <a:tcPr/>
                </a:tc>
                <a:extLst>
                  <a:ext uri="{0D108BD9-81ED-4DB2-BD59-A6C34878D82A}">
                    <a16:rowId xmlns:a16="http://schemas.microsoft.com/office/drawing/2014/main" val="1980640360"/>
                  </a:ext>
                </a:extLst>
              </a:tr>
              <a:tr h="370840">
                <a:tc>
                  <a:txBody>
                    <a:bodyPr/>
                    <a:lstStyle/>
                    <a:p>
                      <a:r>
                        <a:rPr lang="en-GB" b="1">
                          <a:solidFill>
                            <a:srgbClr val="2C2F88"/>
                          </a:solidFill>
                          <a:latin typeface="Gill Sans MT" panose="020B0502020104020203" pitchFamily="34" charset="0"/>
                        </a:rPr>
                        <a:t>Module 3</a:t>
                      </a:r>
                    </a:p>
                  </a:txBody>
                  <a:tcPr/>
                </a:tc>
                <a:tc>
                  <a:txBody>
                    <a:bodyPr/>
                    <a:lstStyle/>
                    <a:p>
                      <a:r>
                        <a:rPr lang="en-GB" b="0">
                          <a:solidFill>
                            <a:srgbClr val="2C2F88"/>
                          </a:solidFill>
                          <a:latin typeface="Gill Sans MT" panose="020B0502020104020203" pitchFamily="34" charset="0"/>
                        </a:rPr>
                        <a:t>Relationship-based approaches to inclusion development</a:t>
                      </a:r>
                    </a:p>
                  </a:txBody>
                  <a:tcPr/>
                </a:tc>
                <a:extLst>
                  <a:ext uri="{0D108BD9-81ED-4DB2-BD59-A6C34878D82A}">
                    <a16:rowId xmlns:a16="http://schemas.microsoft.com/office/drawing/2014/main" val="3032845596"/>
                  </a:ext>
                </a:extLst>
              </a:tr>
              <a:tr h="370840">
                <a:tc>
                  <a:txBody>
                    <a:bodyPr/>
                    <a:lstStyle/>
                    <a:p>
                      <a:r>
                        <a:rPr lang="en-GB" b="1">
                          <a:solidFill>
                            <a:srgbClr val="2C2F88"/>
                          </a:solidFill>
                          <a:latin typeface="Gill Sans MT" panose="020B0502020104020203" pitchFamily="34" charset="0"/>
                        </a:rPr>
                        <a:t>Module 4</a:t>
                      </a:r>
                    </a:p>
                  </a:txBody>
                  <a:tcPr/>
                </a:tc>
                <a:tc>
                  <a:txBody>
                    <a:bodyPr/>
                    <a:lstStyle/>
                    <a:p>
                      <a:r>
                        <a:rPr lang="en-GB" b="0">
                          <a:solidFill>
                            <a:srgbClr val="2C2F88"/>
                          </a:solidFill>
                          <a:latin typeface="Gill Sans MT" panose="020B0502020104020203" pitchFamily="34" charset="0"/>
                        </a:rPr>
                        <a:t>Emotion Coaching</a:t>
                      </a:r>
                    </a:p>
                  </a:txBody>
                  <a:tcPr/>
                </a:tc>
                <a:extLst>
                  <a:ext uri="{0D108BD9-81ED-4DB2-BD59-A6C34878D82A}">
                    <a16:rowId xmlns:a16="http://schemas.microsoft.com/office/drawing/2014/main" val="759240610"/>
                  </a:ext>
                </a:extLst>
              </a:tr>
              <a:tr h="370840">
                <a:tc>
                  <a:txBody>
                    <a:bodyPr/>
                    <a:lstStyle/>
                    <a:p>
                      <a:r>
                        <a:rPr lang="en-GB" b="1">
                          <a:solidFill>
                            <a:srgbClr val="2C2F88"/>
                          </a:solidFill>
                          <a:latin typeface="Gill Sans MT" panose="020B0502020104020203" pitchFamily="34" charset="0"/>
                        </a:rPr>
                        <a:t>Module 5</a:t>
                      </a:r>
                    </a:p>
                  </a:txBody>
                  <a:tcPr/>
                </a:tc>
                <a:tc>
                  <a:txBody>
                    <a:bodyPr/>
                    <a:lstStyle/>
                    <a:p>
                      <a:r>
                        <a:rPr lang="en-GB" b="0">
                          <a:solidFill>
                            <a:srgbClr val="2C2F88"/>
                          </a:solidFill>
                          <a:latin typeface="Gill Sans MT" panose="020B0502020104020203" pitchFamily="34" charset="0"/>
                        </a:rPr>
                        <a:t>Trauma-informed practice</a:t>
                      </a:r>
                    </a:p>
                  </a:txBody>
                  <a:tcPr/>
                </a:tc>
                <a:extLst>
                  <a:ext uri="{0D108BD9-81ED-4DB2-BD59-A6C34878D82A}">
                    <a16:rowId xmlns:a16="http://schemas.microsoft.com/office/drawing/2014/main" val="3728366913"/>
                  </a:ext>
                </a:extLst>
              </a:tr>
              <a:tr h="370840">
                <a:tc>
                  <a:txBody>
                    <a:bodyPr/>
                    <a:lstStyle/>
                    <a:p>
                      <a:r>
                        <a:rPr lang="en-GB" b="1">
                          <a:solidFill>
                            <a:srgbClr val="2C2F88"/>
                          </a:solidFill>
                          <a:latin typeface="Gill Sans MT" panose="020B0502020104020203" pitchFamily="34" charset="0"/>
                        </a:rPr>
                        <a:t>Module 6</a:t>
                      </a:r>
                    </a:p>
                  </a:txBody>
                  <a:tcPr/>
                </a:tc>
                <a:tc>
                  <a:txBody>
                    <a:bodyPr/>
                    <a:lstStyle/>
                    <a:p>
                      <a:r>
                        <a:rPr lang="en-GB" b="0">
                          <a:solidFill>
                            <a:srgbClr val="2C2F88"/>
                          </a:solidFill>
                          <a:latin typeface="Gill Sans MT" panose="020B0502020104020203" pitchFamily="34" charset="0"/>
                        </a:rPr>
                        <a:t>The impact of ADHD on behaviour</a:t>
                      </a:r>
                    </a:p>
                  </a:txBody>
                  <a:tcPr/>
                </a:tc>
                <a:extLst>
                  <a:ext uri="{0D108BD9-81ED-4DB2-BD59-A6C34878D82A}">
                    <a16:rowId xmlns:a16="http://schemas.microsoft.com/office/drawing/2014/main" val="4014570262"/>
                  </a:ext>
                </a:extLst>
              </a:tr>
            </a:tbl>
          </a:graphicData>
        </a:graphic>
      </p:graphicFrame>
      <p:graphicFrame>
        <p:nvGraphicFramePr>
          <p:cNvPr id="13" name="Table 12">
            <a:extLst>
              <a:ext uri="{FF2B5EF4-FFF2-40B4-BE49-F238E27FC236}">
                <a16:creationId xmlns:a16="http://schemas.microsoft.com/office/drawing/2014/main" id="{353FDED4-82B3-2A65-A34A-0FFBDAD4576A}"/>
              </a:ext>
            </a:extLst>
          </p:cNvPr>
          <p:cNvGraphicFramePr>
            <a:graphicFrameLocks noGrp="1"/>
          </p:cNvGraphicFramePr>
          <p:nvPr>
            <p:extLst>
              <p:ext uri="{D42A27DB-BD31-4B8C-83A1-F6EECF244321}">
                <p14:modId xmlns:p14="http://schemas.microsoft.com/office/powerpoint/2010/main" val="3844306412"/>
              </p:ext>
            </p:extLst>
          </p:nvPr>
        </p:nvGraphicFramePr>
        <p:xfrm>
          <a:off x="5190783" y="2132856"/>
          <a:ext cx="4678716" cy="3850640"/>
        </p:xfrm>
        <a:graphic>
          <a:graphicData uri="http://schemas.openxmlformats.org/drawingml/2006/table">
            <a:tbl>
              <a:tblPr bandRow="1">
                <a:tableStyleId>{BC89EF96-8CEA-46FF-86C4-4CE0E7609802}</a:tableStyleId>
              </a:tblPr>
              <a:tblGrid>
                <a:gridCol w="1712245">
                  <a:extLst>
                    <a:ext uri="{9D8B030D-6E8A-4147-A177-3AD203B41FA5}">
                      <a16:colId xmlns:a16="http://schemas.microsoft.com/office/drawing/2014/main" val="215686557"/>
                    </a:ext>
                  </a:extLst>
                </a:gridCol>
                <a:gridCol w="2966471">
                  <a:extLst>
                    <a:ext uri="{9D8B030D-6E8A-4147-A177-3AD203B41FA5}">
                      <a16:colId xmlns:a16="http://schemas.microsoft.com/office/drawing/2014/main" val="1552039617"/>
                    </a:ext>
                  </a:extLst>
                </a:gridCol>
              </a:tblGrid>
              <a:tr h="937910">
                <a:tc>
                  <a:txBody>
                    <a:bodyPr/>
                    <a:lstStyle/>
                    <a:p>
                      <a:r>
                        <a:rPr lang="en-GB" b="1">
                          <a:solidFill>
                            <a:srgbClr val="2C2F88"/>
                          </a:solidFill>
                          <a:latin typeface="Gill Sans MT" panose="020B0502020104020203" pitchFamily="34" charset="0"/>
                        </a:rPr>
                        <a:t>Module 7</a:t>
                      </a:r>
                    </a:p>
                  </a:txBody>
                  <a:tcPr/>
                </a:tc>
                <a:tc>
                  <a:txBody>
                    <a:bodyPr/>
                    <a:lstStyle/>
                    <a:p>
                      <a:r>
                        <a:rPr lang="en-GB" b="0">
                          <a:solidFill>
                            <a:srgbClr val="2C2F88"/>
                          </a:solidFill>
                          <a:latin typeface="Gill Sans MT" panose="020B0502020104020203" pitchFamily="34" charset="0"/>
                        </a:rPr>
                        <a:t>‘Every Child Deserves a Champion’ – how do we change the narrative?</a:t>
                      </a:r>
                    </a:p>
                  </a:txBody>
                  <a:tcPr/>
                </a:tc>
                <a:extLst>
                  <a:ext uri="{0D108BD9-81ED-4DB2-BD59-A6C34878D82A}">
                    <a16:rowId xmlns:a16="http://schemas.microsoft.com/office/drawing/2014/main" val="901686452"/>
                  </a:ext>
                </a:extLst>
              </a:tr>
              <a:tr h="656537">
                <a:tc>
                  <a:txBody>
                    <a:bodyPr/>
                    <a:lstStyle/>
                    <a:p>
                      <a:r>
                        <a:rPr lang="en-GB" b="1">
                          <a:solidFill>
                            <a:srgbClr val="2C2F88"/>
                          </a:solidFill>
                          <a:latin typeface="Gill Sans MT" panose="020B0502020104020203" pitchFamily="34" charset="0"/>
                        </a:rPr>
                        <a:t>Module 8</a:t>
                      </a:r>
                    </a:p>
                  </a:txBody>
                  <a:tcPr/>
                </a:tc>
                <a:tc>
                  <a:txBody>
                    <a:bodyPr/>
                    <a:lstStyle/>
                    <a:p>
                      <a:r>
                        <a:rPr lang="en-GB" b="0">
                          <a:solidFill>
                            <a:srgbClr val="2C2F88"/>
                          </a:solidFill>
                          <a:latin typeface="Gill Sans MT" panose="020B0502020104020203" pitchFamily="34" charset="0"/>
                        </a:rPr>
                        <a:t>Know and understand your pupils</a:t>
                      </a:r>
                    </a:p>
                  </a:txBody>
                  <a:tcPr/>
                </a:tc>
                <a:extLst>
                  <a:ext uri="{0D108BD9-81ED-4DB2-BD59-A6C34878D82A}">
                    <a16:rowId xmlns:a16="http://schemas.microsoft.com/office/drawing/2014/main" val="1980640360"/>
                  </a:ext>
                </a:extLst>
              </a:tr>
              <a:tr h="380374">
                <a:tc>
                  <a:txBody>
                    <a:bodyPr/>
                    <a:lstStyle/>
                    <a:p>
                      <a:r>
                        <a:rPr lang="en-GB" b="1">
                          <a:solidFill>
                            <a:srgbClr val="2C2F88"/>
                          </a:solidFill>
                          <a:latin typeface="Gill Sans MT" panose="020B0502020104020203" pitchFamily="34" charset="0"/>
                        </a:rPr>
                        <a:t>Module 9</a:t>
                      </a:r>
                    </a:p>
                  </a:txBody>
                  <a:tcPr/>
                </a:tc>
                <a:tc>
                  <a:txBody>
                    <a:bodyPr/>
                    <a:lstStyle/>
                    <a:p>
                      <a:r>
                        <a:rPr lang="en-GB" b="0">
                          <a:solidFill>
                            <a:srgbClr val="2C2F88"/>
                          </a:solidFill>
                          <a:latin typeface="Gill Sans MT" panose="020B0502020104020203" pitchFamily="34" charset="0"/>
                        </a:rPr>
                        <a:t>De-escalation</a:t>
                      </a:r>
                    </a:p>
                  </a:txBody>
                  <a:tcPr/>
                </a:tc>
                <a:extLst>
                  <a:ext uri="{0D108BD9-81ED-4DB2-BD59-A6C34878D82A}">
                    <a16:rowId xmlns:a16="http://schemas.microsoft.com/office/drawing/2014/main" val="3032845596"/>
                  </a:ext>
                </a:extLst>
              </a:tr>
              <a:tr h="656537">
                <a:tc>
                  <a:txBody>
                    <a:bodyPr/>
                    <a:lstStyle/>
                    <a:p>
                      <a:r>
                        <a:rPr lang="en-GB" b="1">
                          <a:solidFill>
                            <a:srgbClr val="2C2F88"/>
                          </a:solidFill>
                          <a:latin typeface="Gill Sans MT" panose="020B0502020104020203" pitchFamily="34" charset="0"/>
                        </a:rPr>
                        <a:t>Module 10</a:t>
                      </a:r>
                    </a:p>
                  </a:txBody>
                  <a:tcPr/>
                </a:tc>
                <a:tc>
                  <a:txBody>
                    <a:bodyPr/>
                    <a:lstStyle/>
                    <a:p>
                      <a:r>
                        <a:rPr lang="en-GB" b="0">
                          <a:solidFill>
                            <a:srgbClr val="2C2F88"/>
                          </a:solidFill>
                          <a:latin typeface="Gill Sans MT" panose="020B0502020104020203" pitchFamily="34" charset="0"/>
                        </a:rPr>
                        <a:t>Relationship with curriculum, others and self</a:t>
                      </a:r>
                    </a:p>
                  </a:txBody>
                  <a:tcPr/>
                </a:tc>
                <a:extLst>
                  <a:ext uri="{0D108BD9-81ED-4DB2-BD59-A6C34878D82A}">
                    <a16:rowId xmlns:a16="http://schemas.microsoft.com/office/drawing/2014/main" val="759240610"/>
                  </a:ext>
                </a:extLst>
              </a:tr>
              <a:tr h="1219282">
                <a:tc>
                  <a:txBody>
                    <a:bodyPr/>
                    <a:lstStyle/>
                    <a:p>
                      <a:r>
                        <a:rPr lang="en-GB" b="1">
                          <a:solidFill>
                            <a:srgbClr val="2C2F88"/>
                          </a:solidFill>
                          <a:latin typeface="Gill Sans MT" panose="020B0502020104020203" pitchFamily="34" charset="0"/>
                        </a:rPr>
                        <a:t>Module 11</a:t>
                      </a:r>
                    </a:p>
                  </a:txBody>
                  <a:tcPr/>
                </a:tc>
                <a:tc>
                  <a:txBody>
                    <a:bodyPr/>
                    <a:lstStyle/>
                    <a:p>
                      <a:r>
                        <a:rPr lang="en-GB" b="0">
                          <a:solidFill>
                            <a:srgbClr val="2C2F88"/>
                          </a:solidFill>
                          <a:latin typeface="Gill Sans MT" panose="020B0502020104020203" pitchFamily="34" charset="0"/>
                        </a:rPr>
                        <a:t>Building a positive behaviour environment – physically safe, socially safe and emotionally safe</a:t>
                      </a:r>
                    </a:p>
                  </a:txBody>
                  <a:tcPr/>
                </a:tc>
                <a:extLst>
                  <a:ext uri="{0D108BD9-81ED-4DB2-BD59-A6C34878D82A}">
                    <a16:rowId xmlns:a16="http://schemas.microsoft.com/office/drawing/2014/main" val="3728366913"/>
                  </a:ext>
                </a:extLst>
              </a:tr>
            </a:tbl>
          </a:graphicData>
        </a:graphic>
      </p:graphicFrame>
      <p:pic>
        <p:nvPicPr>
          <p:cNvPr id="2050" name="Picture 2">
            <a:extLst>
              <a:ext uri="{FF2B5EF4-FFF2-40B4-BE49-F238E27FC236}">
                <a16:creationId xmlns:a16="http://schemas.microsoft.com/office/drawing/2014/main" id="{10061C8D-1AC8-3E1C-B1FC-73210A4F2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472" y="764704"/>
            <a:ext cx="1298688" cy="12986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69D300-5E86-34C5-B935-6CA7D22DC756}"/>
              </a:ext>
            </a:extLst>
          </p:cNvPr>
          <p:cNvSpPr txBox="1"/>
          <p:nvPr/>
        </p:nvSpPr>
        <p:spPr>
          <a:xfrm>
            <a:off x="9924790" y="2424602"/>
            <a:ext cx="2238889" cy="369332"/>
          </a:xfrm>
          <a:prstGeom prst="rect">
            <a:avLst/>
          </a:prstGeom>
          <a:noFill/>
        </p:spPr>
        <p:txBody>
          <a:bodyPr wrap="square">
            <a:spAutoFit/>
          </a:bodyPr>
          <a:lstStyle/>
          <a:p>
            <a:r>
              <a:rPr lang="en-GB">
                <a:solidFill>
                  <a:srgbClr val="2C2F88"/>
                </a:solidFill>
              </a:rPr>
              <a:t>https://bit.ly/4heEIdf</a:t>
            </a:r>
          </a:p>
        </p:txBody>
      </p:sp>
      <p:sp>
        <p:nvSpPr>
          <p:cNvPr id="17" name="TextBox 16">
            <a:extLst>
              <a:ext uri="{FF2B5EF4-FFF2-40B4-BE49-F238E27FC236}">
                <a16:creationId xmlns:a16="http://schemas.microsoft.com/office/drawing/2014/main" id="{BEDC8851-B7D1-A806-CD7F-124ACF915AE8}"/>
              </a:ext>
            </a:extLst>
          </p:cNvPr>
          <p:cNvSpPr txBox="1"/>
          <p:nvPr/>
        </p:nvSpPr>
        <p:spPr>
          <a:xfrm>
            <a:off x="10067641" y="1973157"/>
            <a:ext cx="1953188" cy="523220"/>
          </a:xfrm>
          <a:prstGeom prst="rect">
            <a:avLst/>
          </a:prstGeom>
          <a:noFill/>
        </p:spPr>
        <p:txBody>
          <a:bodyPr wrap="square" rtlCol="0">
            <a:spAutoFit/>
          </a:bodyPr>
          <a:lstStyle/>
          <a:p>
            <a:r>
              <a:rPr lang="en-GB" sz="2800" b="1">
                <a:solidFill>
                  <a:srgbClr val="2C2F88"/>
                </a:solidFill>
                <a:latin typeface="Gill Sans MT" panose="020B0502020104020203" pitchFamily="34" charset="0"/>
              </a:rPr>
              <a:t>Book here</a:t>
            </a:r>
          </a:p>
        </p:txBody>
      </p:sp>
    </p:spTree>
    <p:extLst>
      <p:ext uri="{BB962C8B-B14F-4D97-AF65-F5344CB8AC3E}">
        <p14:creationId xmlns:p14="http://schemas.microsoft.com/office/powerpoint/2010/main" val="4224627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5DA2F-CE4B-F4F0-9EC5-539830DBA4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2C73B6-7786-1C14-9795-623166919B89}"/>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0769F31-62C9-BB61-96CD-18B02155BF9B}"/>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A3D3E22-F6FD-112E-0020-E52E3B3AFC47}"/>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pic>
        <p:nvPicPr>
          <p:cNvPr id="8" name="Picture 7">
            <a:extLst>
              <a:ext uri="{FF2B5EF4-FFF2-40B4-BE49-F238E27FC236}">
                <a16:creationId xmlns:a16="http://schemas.microsoft.com/office/drawing/2014/main" id="{57265936-957E-6096-1FE9-F32320F8A194}"/>
              </a:ext>
            </a:extLst>
          </p:cNvPr>
          <p:cNvPicPr>
            <a:picLocks noChangeAspect="1"/>
          </p:cNvPicPr>
          <p:nvPr/>
        </p:nvPicPr>
        <p:blipFill>
          <a:blip r:embed="rId2"/>
          <a:stretch>
            <a:fillRect/>
          </a:stretch>
        </p:blipFill>
        <p:spPr>
          <a:xfrm>
            <a:off x="226541" y="476672"/>
            <a:ext cx="5860560" cy="3748292"/>
          </a:xfrm>
          <a:prstGeom prst="rect">
            <a:avLst/>
          </a:prstGeom>
        </p:spPr>
      </p:pic>
      <p:pic>
        <p:nvPicPr>
          <p:cNvPr id="10" name="Picture 9">
            <a:extLst>
              <a:ext uri="{FF2B5EF4-FFF2-40B4-BE49-F238E27FC236}">
                <a16:creationId xmlns:a16="http://schemas.microsoft.com/office/drawing/2014/main" id="{B73BC942-D748-A41B-BC19-CB573355F31B}"/>
              </a:ext>
            </a:extLst>
          </p:cNvPr>
          <p:cNvPicPr>
            <a:picLocks noChangeAspect="1"/>
          </p:cNvPicPr>
          <p:nvPr/>
        </p:nvPicPr>
        <p:blipFill>
          <a:blip r:embed="rId3"/>
          <a:stretch>
            <a:fillRect/>
          </a:stretch>
        </p:blipFill>
        <p:spPr>
          <a:xfrm>
            <a:off x="6087101" y="476672"/>
            <a:ext cx="5984718" cy="3748292"/>
          </a:xfrm>
          <a:prstGeom prst="rect">
            <a:avLst/>
          </a:prstGeom>
        </p:spPr>
      </p:pic>
      <p:pic>
        <p:nvPicPr>
          <p:cNvPr id="12" name="Picture 11">
            <a:extLst>
              <a:ext uri="{FF2B5EF4-FFF2-40B4-BE49-F238E27FC236}">
                <a16:creationId xmlns:a16="http://schemas.microsoft.com/office/drawing/2014/main" id="{A5039B65-9113-F196-30B3-7ED4EA494B66}"/>
              </a:ext>
            </a:extLst>
          </p:cNvPr>
          <p:cNvPicPr>
            <a:picLocks noChangeAspect="1"/>
          </p:cNvPicPr>
          <p:nvPr/>
        </p:nvPicPr>
        <p:blipFill>
          <a:blip r:embed="rId4"/>
          <a:stretch>
            <a:fillRect/>
          </a:stretch>
        </p:blipFill>
        <p:spPr>
          <a:xfrm>
            <a:off x="4017877" y="4224964"/>
            <a:ext cx="4156246" cy="2023511"/>
          </a:xfrm>
          <a:prstGeom prst="rect">
            <a:avLst/>
          </a:prstGeom>
        </p:spPr>
      </p:pic>
    </p:spTree>
    <p:extLst>
      <p:ext uri="{BB962C8B-B14F-4D97-AF65-F5344CB8AC3E}">
        <p14:creationId xmlns:p14="http://schemas.microsoft.com/office/powerpoint/2010/main" val="151228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991617-1207-844D-B3E4-90936BE38975}"/>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ADD8F45-3BF9-46D0-737D-D7B6F2FE8994}"/>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1CD2C06-568E-DD62-75CF-A34DDD7C421B}"/>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7" name="TextBox 6">
            <a:extLst>
              <a:ext uri="{FF2B5EF4-FFF2-40B4-BE49-F238E27FC236}">
                <a16:creationId xmlns:a16="http://schemas.microsoft.com/office/drawing/2014/main" id="{93653FF8-0FD1-B390-C1BB-4267AEB1AE3D}"/>
              </a:ext>
            </a:extLst>
          </p:cNvPr>
          <p:cNvSpPr txBox="1"/>
          <p:nvPr/>
        </p:nvSpPr>
        <p:spPr>
          <a:xfrm>
            <a:off x="293325" y="351354"/>
            <a:ext cx="7704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The Adaptive Teacher Pathway</a:t>
            </a:r>
          </a:p>
        </p:txBody>
      </p:sp>
      <p:pic>
        <p:nvPicPr>
          <p:cNvPr id="9" name="Picture 8">
            <a:extLst>
              <a:ext uri="{FF2B5EF4-FFF2-40B4-BE49-F238E27FC236}">
                <a16:creationId xmlns:a16="http://schemas.microsoft.com/office/drawing/2014/main" id="{91345B37-036D-A915-95DB-3DFE43347ED5}"/>
              </a:ext>
            </a:extLst>
          </p:cNvPr>
          <p:cNvPicPr>
            <a:picLocks noChangeAspect="1"/>
          </p:cNvPicPr>
          <p:nvPr/>
        </p:nvPicPr>
        <p:blipFill>
          <a:blip r:embed="rId3"/>
          <a:stretch>
            <a:fillRect/>
          </a:stretch>
        </p:blipFill>
        <p:spPr>
          <a:xfrm>
            <a:off x="47328" y="2186071"/>
            <a:ext cx="9234669" cy="3839708"/>
          </a:xfrm>
          <a:prstGeom prst="rect">
            <a:avLst/>
          </a:prstGeom>
        </p:spPr>
      </p:pic>
      <p:sp>
        <p:nvSpPr>
          <p:cNvPr id="12" name="TextBox 11">
            <a:extLst>
              <a:ext uri="{FF2B5EF4-FFF2-40B4-BE49-F238E27FC236}">
                <a16:creationId xmlns:a16="http://schemas.microsoft.com/office/drawing/2014/main" id="{0E76ED95-36AC-2D23-28AC-13B271D5DC43}"/>
              </a:ext>
            </a:extLst>
          </p:cNvPr>
          <p:cNvSpPr txBox="1"/>
          <p:nvPr/>
        </p:nvSpPr>
        <p:spPr>
          <a:xfrm>
            <a:off x="293325" y="1132410"/>
            <a:ext cx="89068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Adaptive teaching tailors instruction to meet individual pupil needs, continuously assessing progress and adjusting strategies and content as needed.</a:t>
            </a:r>
          </a:p>
        </p:txBody>
      </p:sp>
      <p:pic>
        <p:nvPicPr>
          <p:cNvPr id="14" name="Picture 13">
            <a:extLst>
              <a:ext uri="{FF2B5EF4-FFF2-40B4-BE49-F238E27FC236}">
                <a16:creationId xmlns:a16="http://schemas.microsoft.com/office/drawing/2014/main" id="{1983D881-6650-3E0F-4E38-79EC2E2BF91D}"/>
              </a:ext>
            </a:extLst>
          </p:cNvPr>
          <p:cNvPicPr>
            <a:picLocks noChangeAspect="1"/>
          </p:cNvPicPr>
          <p:nvPr/>
        </p:nvPicPr>
        <p:blipFill>
          <a:blip r:embed="rId4"/>
          <a:stretch>
            <a:fillRect/>
          </a:stretch>
        </p:blipFill>
        <p:spPr>
          <a:xfrm>
            <a:off x="9578701" y="188640"/>
            <a:ext cx="2613299" cy="1794576"/>
          </a:xfrm>
          <a:prstGeom prst="rect">
            <a:avLst/>
          </a:prstGeom>
        </p:spPr>
      </p:pic>
      <p:pic>
        <p:nvPicPr>
          <p:cNvPr id="1026" name="Picture 2">
            <a:extLst>
              <a:ext uri="{FF2B5EF4-FFF2-40B4-BE49-F238E27FC236}">
                <a16:creationId xmlns:a16="http://schemas.microsoft.com/office/drawing/2014/main" id="{AEE52302-3420-E933-ACF4-C3F57A7FC3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1604" y="2636912"/>
            <a:ext cx="1711077" cy="17110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09C73E-C9AD-7726-4300-36A90955615A}"/>
              </a:ext>
            </a:extLst>
          </p:cNvPr>
          <p:cNvSpPr txBox="1"/>
          <p:nvPr/>
        </p:nvSpPr>
        <p:spPr>
          <a:xfrm>
            <a:off x="9799711" y="4185003"/>
            <a:ext cx="1953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Book here</a:t>
            </a:r>
          </a:p>
        </p:txBody>
      </p:sp>
      <p:sp>
        <p:nvSpPr>
          <p:cNvPr id="17" name="TextBox 16">
            <a:extLst>
              <a:ext uri="{FF2B5EF4-FFF2-40B4-BE49-F238E27FC236}">
                <a16:creationId xmlns:a16="http://schemas.microsoft.com/office/drawing/2014/main" id="{F599A5C6-5AD8-A323-DAF4-66C03D3D945D}"/>
              </a:ext>
            </a:extLst>
          </p:cNvPr>
          <p:cNvSpPr txBox="1"/>
          <p:nvPr/>
        </p:nvSpPr>
        <p:spPr>
          <a:xfrm>
            <a:off x="9588173" y="4725209"/>
            <a:ext cx="23762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https://bit.ly/40QoDVA</a:t>
            </a:r>
          </a:p>
        </p:txBody>
      </p:sp>
    </p:spTree>
    <p:extLst>
      <p:ext uri="{BB962C8B-B14F-4D97-AF65-F5344CB8AC3E}">
        <p14:creationId xmlns:p14="http://schemas.microsoft.com/office/powerpoint/2010/main" val="3952153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3F461-CB8E-5B02-1D57-E8F5C432261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8104C5E-D1A8-F134-CDBB-1B450546DB9D}"/>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98690B0-AA8F-89FF-9F37-37B305645286}"/>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A91B5C1-1BB5-DA21-9F97-F02F62636505}"/>
              </a:ext>
            </a:extLst>
          </p:cNvPr>
          <p:cNvPicPr>
            <a:picLocks noChangeAspect="1"/>
          </p:cNvPicPr>
          <p:nvPr/>
        </p:nvPicPr>
        <p:blipFill rotWithShape="1">
          <a:blip r:embed="rId2">
            <a:extLst>
              <a:ext uri="{28A0092B-C50C-407E-A947-70E740481C1C}">
                <a14:useLocalDpi xmlns:a14="http://schemas.microsoft.com/office/drawing/2010/main" val="0"/>
              </a:ext>
            </a:extLst>
          </a:blip>
          <a:srcRect l="-30225" r="30225"/>
          <a:stretch/>
        </p:blipFill>
        <p:spPr>
          <a:xfrm>
            <a:off x="9095226" y="1619045"/>
            <a:ext cx="3096774" cy="5327915"/>
          </a:xfrm>
          <a:prstGeom prst="rect">
            <a:avLst/>
          </a:prstGeom>
        </p:spPr>
      </p:pic>
      <p:sp>
        <p:nvSpPr>
          <p:cNvPr id="16" name="TextBox 15">
            <a:extLst>
              <a:ext uri="{FF2B5EF4-FFF2-40B4-BE49-F238E27FC236}">
                <a16:creationId xmlns:a16="http://schemas.microsoft.com/office/drawing/2014/main" id="{554101BA-B11C-B90F-E07A-1D3CAAC31662}"/>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2" name="Google Shape;753;p99">
            <a:extLst>
              <a:ext uri="{FF2B5EF4-FFF2-40B4-BE49-F238E27FC236}">
                <a16:creationId xmlns:a16="http://schemas.microsoft.com/office/drawing/2014/main" id="{5A31EDAB-E2FD-6303-AF28-B98CBBDD1E10}"/>
              </a:ext>
            </a:extLst>
          </p:cNvPr>
          <p:cNvSpPr txBox="1">
            <a:spLocks noGrp="1"/>
          </p:cNvSpPr>
          <p:nvPr>
            <p:ph type="ctrTitle"/>
          </p:nvPr>
        </p:nvSpPr>
        <p:spPr>
          <a:xfrm>
            <a:off x="1524000" y="1106144"/>
            <a:ext cx="9144000" cy="2387600"/>
          </a:xfrm>
          <a:noFill/>
          <a:ln>
            <a:noFill/>
          </a:ln>
        </p:spPr>
        <p:txBody>
          <a:bodyPr spcFirstLastPara="1" wrap="square" lIns="91425" tIns="45700" rIns="91425" bIns="45700" anchor="b" anchorCtr="0">
            <a:noAutofit/>
          </a:bodyPr>
          <a:lstStyle/>
          <a:p>
            <a:pPr lvl="0"/>
            <a:r>
              <a:rPr lang="en-GB"/>
              <a:t>  	</a:t>
            </a:r>
          </a:p>
        </p:txBody>
      </p:sp>
      <p:sp>
        <p:nvSpPr>
          <p:cNvPr id="3" name="TextBox 2">
            <a:extLst>
              <a:ext uri="{FF2B5EF4-FFF2-40B4-BE49-F238E27FC236}">
                <a16:creationId xmlns:a16="http://schemas.microsoft.com/office/drawing/2014/main" id="{96276174-25F7-8F19-03DA-475E75A13471}"/>
              </a:ext>
            </a:extLst>
          </p:cNvPr>
          <p:cNvSpPr txBox="1"/>
          <p:nvPr/>
        </p:nvSpPr>
        <p:spPr>
          <a:xfrm>
            <a:off x="727113" y="2107306"/>
            <a:ext cx="8042314" cy="707886"/>
          </a:xfrm>
          <a:prstGeom prst="rect">
            <a:avLst/>
          </a:prstGeom>
          <a:noFill/>
        </p:spPr>
        <p:txBody>
          <a:bodyPr wrap="square" rtlCol="0">
            <a:spAutoFit/>
          </a:bodyPr>
          <a:lstStyle/>
          <a:p>
            <a:r>
              <a:rPr lang="en-GB" sz="4000">
                <a:solidFill>
                  <a:srgbClr val="000088"/>
                </a:solidFill>
                <a:latin typeface="Gill Sans MT" panose="020B0502020104020203" pitchFamily="34" charset="0"/>
              </a:rPr>
              <a:t> </a:t>
            </a:r>
          </a:p>
        </p:txBody>
      </p:sp>
      <p:sp>
        <p:nvSpPr>
          <p:cNvPr id="12" name="TextBox 11">
            <a:extLst>
              <a:ext uri="{FF2B5EF4-FFF2-40B4-BE49-F238E27FC236}">
                <a16:creationId xmlns:a16="http://schemas.microsoft.com/office/drawing/2014/main" id="{5BF737EC-0E79-CA84-2D99-FC7535F4D7B9}"/>
              </a:ext>
            </a:extLst>
          </p:cNvPr>
          <p:cNvSpPr txBox="1"/>
          <p:nvPr/>
        </p:nvSpPr>
        <p:spPr>
          <a:xfrm>
            <a:off x="577444" y="2497096"/>
            <a:ext cx="8517782" cy="830997"/>
          </a:xfrm>
          <a:prstGeom prst="rect">
            <a:avLst/>
          </a:prstGeom>
          <a:noFill/>
        </p:spPr>
        <p:txBody>
          <a:bodyPr wrap="square">
            <a:spAutoFit/>
          </a:bodyPr>
          <a:lstStyle/>
          <a:p>
            <a:r>
              <a:rPr lang="en-GB" sz="4800" b="1">
                <a:solidFill>
                  <a:srgbClr val="2C2F88"/>
                </a:solidFill>
                <a:latin typeface="Gill Sans MT" panose="020B0502020104020203" pitchFamily="34" charset="0"/>
              </a:rPr>
              <a:t>LEARN CPD 2025/26</a:t>
            </a:r>
          </a:p>
        </p:txBody>
      </p:sp>
    </p:spTree>
    <p:extLst>
      <p:ext uri="{BB962C8B-B14F-4D97-AF65-F5344CB8AC3E}">
        <p14:creationId xmlns:p14="http://schemas.microsoft.com/office/powerpoint/2010/main" val="71767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F00479-6BB4-7E26-4A1F-13C7F75648F8}"/>
              </a:ext>
            </a:extLst>
          </p:cNvPr>
          <p:cNvPicPr>
            <a:picLocks noGrp="1" noChangeAspect="1"/>
          </p:cNvPicPr>
          <p:nvPr>
            <p:ph idx="1"/>
          </p:nvPr>
        </p:nvPicPr>
        <p:blipFill>
          <a:blip r:embed="rId2"/>
          <a:stretch>
            <a:fillRect/>
          </a:stretch>
        </p:blipFill>
        <p:spPr>
          <a:xfrm>
            <a:off x="1725921" y="215619"/>
            <a:ext cx="8776587" cy="6143613"/>
          </a:xfrm>
          <a:prstGeom prst="rect">
            <a:avLst/>
          </a:prstGeom>
        </p:spPr>
      </p:pic>
      <p:sp>
        <p:nvSpPr>
          <p:cNvPr id="2" name="Rectangle 1">
            <a:extLst>
              <a:ext uri="{FF2B5EF4-FFF2-40B4-BE49-F238E27FC236}">
                <a16:creationId xmlns:a16="http://schemas.microsoft.com/office/drawing/2014/main" id="{6EEAFC88-D79C-CA14-3AEC-19A57D946D7A}"/>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DAC36C1-B74C-9247-3B9E-CD2B3576EE26}"/>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7428936-0F45-0B34-CAA1-FED14B30771F}"/>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1825303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953BC-67FD-E1A6-A5F0-C55F380882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FD2677-758A-664D-5C46-3AEA0085AB5F}"/>
              </a:ext>
            </a:extLst>
          </p:cNvPr>
          <p:cNvSpPr/>
          <p:nvPr/>
        </p:nvSpPr>
        <p:spPr>
          <a:xfrm>
            <a:off x="6900661" y="301752"/>
            <a:ext cx="5020067" cy="1232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54A612A-979C-32A4-B948-FC4B6864A015}"/>
              </a:ext>
            </a:extLst>
          </p:cNvPr>
          <p:cNvSpPr/>
          <p:nvPr/>
        </p:nvSpPr>
        <p:spPr>
          <a:xfrm>
            <a:off x="0" y="188640"/>
            <a:ext cx="9480376" cy="61926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 name="Picture 1">
            <a:extLst>
              <a:ext uri="{FF2B5EF4-FFF2-40B4-BE49-F238E27FC236}">
                <a16:creationId xmlns:a16="http://schemas.microsoft.com/office/drawing/2014/main" id="{B4C9E40A-3400-B029-FFC8-7D7A1FAA317A}"/>
              </a:ext>
            </a:extLst>
          </p:cNvPr>
          <p:cNvPicPr>
            <a:picLocks noChangeAspect="1"/>
          </p:cNvPicPr>
          <p:nvPr/>
        </p:nvPicPr>
        <p:blipFill>
          <a:blip r:embed="rId3"/>
          <a:stretch>
            <a:fillRect/>
          </a:stretch>
        </p:blipFill>
        <p:spPr>
          <a:xfrm>
            <a:off x="335360" y="301752"/>
            <a:ext cx="11678273" cy="5977070"/>
          </a:xfrm>
          <a:prstGeom prst="rect">
            <a:avLst/>
          </a:prstGeom>
        </p:spPr>
      </p:pic>
      <p:sp>
        <p:nvSpPr>
          <p:cNvPr id="4" name="Rectangle 3">
            <a:extLst>
              <a:ext uri="{FF2B5EF4-FFF2-40B4-BE49-F238E27FC236}">
                <a16:creationId xmlns:a16="http://schemas.microsoft.com/office/drawing/2014/main" id="{AC20296E-EB34-013B-B894-78006B84C6E4}"/>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F22B51D-0D4B-1E5B-51CE-BE269EF94C79}"/>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34A92E-CD9D-AEC4-E121-20C1790C40EB}"/>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3968722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813D7-64DE-6288-8A39-B3FCD46018D3}"/>
              </a:ext>
            </a:extLst>
          </p:cNvPr>
          <p:cNvPicPr>
            <a:picLocks noChangeAspect="1"/>
          </p:cNvPicPr>
          <p:nvPr/>
        </p:nvPicPr>
        <p:blipFill>
          <a:blip r:embed="rId2"/>
          <a:stretch>
            <a:fillRect/>
          </a:stretch>
        </p:blipFill>
        <p:spPr>
          <a:xfrm>
            <a:off x="1336790" y="215619"/>
            <a:ext cx="9518420" cy="6149832"/>
          </a:xfrm>
          <a:prstGeom prst="rect">
            <a:avLst/>
          </a:prstGeom>
        </p:spPr>
      </p:pic>
      <p:sp>
        <p:nvSpPr>
          <p:cNvPr id="2" name="Rectangle 1">
            <a:extLst>
              <a:ext uri="{FF2B5EF4-FFF2-40B4-BE49-F238E27FC236}">
                <a16:creationId xmlns:a16="http://schemas.microsoft.com/office/drawing/2014/main" id="{DEC32FFB-52CF-0E1F-2421-A635FC6207BB}"/>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1129D8-8E25-7A6B-7FDF-7258F97531C8}"/>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44EC25A-82C5-AAB8-B2FD-00C6AD019C0E}"/>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3081493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33502" y="1595572"/>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900">
              <a:solidFill>
                <a:prstClr val="white"/>
              </a:solidFill>
              <a:latin typeface="Calibri"/>
            </a:endParaRPr>
          </a:p>
        </p:txBody>
      </p:sp>
      <p:pic>
        <p:nvPicPr>
          <p:cNvPr id="7" name="Picture 6"/>
          <p:cNvPicPr>
            <a:picLocks noChangeAspect="1"/>
          </p:cNvPicPr>
          <p:nvPr/>
        </p:nvPicPr>
        <p:blipFill rotWithShape="1">
          <a:blip r:embed="rId3"/>
          <a:srcRect l="26750" t="35863" r="64917" b="49259"/>
          <a:stretch/>
        </p:blipFill>
        <p:spPr>
          <a:xfrm>
            <a:off x="367250" y="142560"/>
            <a:ext cx="1236995" cy="1242246"/>
          </a:xfrm>
          <a:prstGeom prst="ellipse">
            <a:avLst/>
          </a:prstGeom>
        </p:spPr>
      </p:pic>
      <p:sp>
        <p:nvSpPr>
          <p:cNvPr id="10" name="Rectangle 9">
            <a:extLst>
              <a:ext uri="{FF2B5EF4-FFF2-40B4-BE49-F238E27FC236}">
                <a16:creationId xmlns:a16="http://schemas.microsoft.com/office/drawing/2014/main" id="{C715D1C7-FA2D-0DB7-7049-444F3EB5A309}"/>
              </a:ext>
            </a:extLst>
          </p:cNvPr>
          <p:cNvSpPr/>
          <p:nvPr/>
        </p:nvSpPr>
        <p:spPr>
          <a:xfrm>
            <a:off x="4583833" y="1711600"/>
            <a:ext cx="90787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E9BC65F-A63A-29C1-4D66-DEEA54AE7527}"/>
              </a:ext>
            </a:extLst>
          </p:cNvPr>
          <p:cNvSpPr/>
          <p:nvPr/>
        </p:nvSpPr>
        <p:spPr>
          <a:xfrm>
            <a:off x="4588234" y="3328928"/>
            <a:ext cx="90787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4">
            <a:extLst>
              <a:ext uri="{FF2B5EF4-FFF2-40B4-BE49-F238E27FC236}">
                <a16:creationId xmlns:a16="http://schemas.microsoft.com/office/drawing/2014/main" id="{3006CFC8-8D33-5328-CAF1-FE87D29B1EE3}"/>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602" b="23628"/>
          <a:stretch/>
        </p:blipFill>
        <p:spPr>
          <a:xfrm>
            <a:off x="367250" y="5801415"/>
            <a:ext cx="1555760" cy="719973"/>
          </a:xfrm>
          <a:prstGeom prst="rect">
            <a:avLst/>
          </a:prstGeom>
        </p:spPr>
      </p:pic>
      <p:sp>
        <p:nvSpPr>
          <p:cNvPr id="9" name="TextBox 8">
            <a:extLst>
              <a:ext uri="{FF2B5EF4-FFF2-40B4-BE49-F238E27FC236}">
                <a16:creationId xmlns:a16="http://schemas.microsoft.com/office/drawing/2014/main" id="{A272556F-C2CF-7201-F856-186F9F58C18D}"/>
              </a:ext>
            </a:extLst>
          </p:cNvPr>
          <p:cNvSpPr txBox="1"/>
          <p:nvPr/>
        </p:nvSpPr>
        <p:spPr>
          <a:xfrm>
            <a:off x="3389279" y="173383"/>
            <a:ext cx="7791450" cy="830997"/>
          </a:xfrm>
          <a:prstGeom prst="rect">
            <a:avLst/>
          </a:prstGeom>
          <a:noFill/>
        </p:spPr>
        <p:txBody>
          <a:bodyPr wrap="square" rtlCol="0">
            <a:spAutoFit/>
          </a:bodyPr>
          <a:lstStyle/>
          <a:p>
            <a:r>
              <a:rPr lang="en-GB" sz="4800" b="1" dirty="0">
                <a:solidFill>
                  <a:srgbClr val="2C2F88"/>
                </a:solidFill>
              </a:rPr>
              <a:t>Update -  NPQSENCO</a:t>
            </a:r>
          </a:p>
        </p:txBody>
      </p:sp>
      <p:pic>
        <p:nvPicPr>
          <p:cNvPr id="3" name="Picture 2">
            <a:extLst>
              <a:ext uri="{FF2B5EF4-FFF2-40B4-BE49-F238E27FC236}">
                <a16:creationId xmlns:a16="http://schemas.microsoft.com/office/drawing/2014/main" id="{82A225BD-D9C0-620D-2D66-43D42B528DC9}"/>
              </a:ext>
            </a:extLst>
          </p:cNvPr>
          <p:cNvPicPr>
            <a:picLocks noChangeAspect="1"/>
          </p:cNvPicPr>
          <p:nvPr/>
        </p:nvPicPr>
        <p:blipFill>
          <a:blip r:embed="rId6"/>
          <a:stretch>
            <a:fillRect/>
          </a:stretch>
        </p:blipFill>
        <p:spPr>
          <a:xfrm>
            <a:off x="4871877" y="1824172"/>
            <a:ext cx="6894507" cy="3766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325CD5D-F956-5FD3-EA50-803A5E9390CD}"/>
              </a:ext>
            </a:extLst>
          </p:cNvPr>
          <p:cNvPicPr>
            <a:picLocks noChangeAspect="1"/>
          </p:cNvPicPr>
          <p:nvPr/>
        </p:nvPicPr>
        <p:blipFill>
          <a:blip r:embed="rId7"/>
          <a:stretch>
            <a:fillRect/>
          </a:stretch>
        </p:blipFill>
        <p:spPr>
          <a:xfrm>
            <a:off x="985747" y="1940200"/>
            <a:ext cx="3275660" cy="1394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F6AABBF-F846-FD03-5BC1-EB0A48E7385D}"/>
              </a:ext>
            </a:extLst>
          </p:cNvPr>
          <p:cNvSpPr txBox="1"/>
          <p:nvPr/>
        </p:nvSpPr>
        <p:spPr>
          <a:xfrm>
            <a:off x="985747" y="3793787"/>
            <a:ext cx="3411155" cy="1477328"/>
          </a:xfrm>
          <a:prstGeom prst="rect">
            <a:avLst/>
          </a:prstGeom>
          <a:noFill/>
        </p:spPr>
        <p:txBody>
          <a:bodyPr wrap="square" rtlCol="0">
            <a:spAutoFit/>
          </a:bodyPr>
          <a:lstStyle/>
          <a:p>
            <a:r>
              <a:rPr lang="en-GB" dirty="0">
                <a:solidFill>
                  <a:srgbClr val="2C2F88"/>
                </a:solidFill>
              </a:rPr>
              <a:t>Cohort 1 – (4a) commenced Autumn 2024</a:t>
            </a:r>
          </a:p>
          <a:p>
            <a:endParaRPr lang="en-GB" dirty="0">
              <a:solidFill>
                <a:srgbClr val="2C2F88"/>
              </a:solidFill>
            </a:endParaRPr>
          </a:p>
          <a:p>
            <a:r>
              <a:rPr lang="en-GB" dirty="0">
                <a:solidFill>
                  <a:srgbClr val="2C2F88"/>
                </a:solidFill>
              </a:rPr>
              <a:t>Cohort 2 – (4b) due to commence May 2025</a:t>
            </a:r>
          </a:p>
        </p:txBody>
      </p:sp>
    </p:spTree>
    <p:extLst>
      <p:ext uri="{BB962C8B-B14F-4D97-AF65-F5344CB8AC3E}">
        <p14:creationId xmlns:p14="http://schemas.microsoft.com/office/powerpoint/2010/main" val="1850760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3A5BA-F027-6668-5B67-32744BC6230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B6DA33-26C7-8629-4CB1-4928C6AE936D}"/>
              </a:ext>
            </a:extLst>
          </p:cNvPr>
          <p:cNvSpPr/>
          <p:nvPr/>
        </p:nvSpPr>
        <p:spPr>
          <a:xfrm>
            <a:off x="6900661" y="301752"/>
            <a:ext cx="5020067" cy="1232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DCBE7F3-F96F-E050-26B6-04CB705A8235}"/>
              </a:ext>
            </a:extLst>
          </p:cNvPr>
          <p:cNvSpPr/>
          <p:nvPr/>
        </p:nvSpPr>
        <p:spPr>
          <a:xfrm>
            <a:off x="0" y="188640"/>
            <a:ext cx="9480376" cy="61926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6" name="Picture 5">
            <a:extLst>
              <a:ext uri="{FF2B5EF4-FFF2-40B4-BE49-F238E27FC236}">
                <a16:creationId xmlns:a16="http://schemas.microsoft.com/office/drawing/2014/main" id="{C8C9B38A-A4F2-E2F3-D988-3DAD75A7A444}"/>
              </a:ext>
            </a:extLst>
          </p:cNvPr>
          <p:cNvPicPr>
            <a:picLocks noChangeAspect="1"/>
          </p:cNvPicPr>
          <p:nvPr/>
        </p:nvPicPr>
        <p:blipFill>
          <a:blip r:embed="rId3"/>
          <a:stretch>
            <a:fillRect/>
          </a:stretch>
        </p:blipFill>
        <p:spPr>
          <a:xfrm>
            <a:off x="293990" y="1052736"/>
            <a:ext cx="11541146" cy="4032448"/>
          </a:xfrm>
          <a:prstGeom prst="rect">
            <a:avLst/>
          </a:prstGeom>
        </p:spPr>
      </p:pic>
      <p:sp>
        <p:nvSpPr>
          <p:cNvPr id="2" name="Rectangle 1">
            <a:extLst>
              <a:ext uri="{FF2B5EF4-FFF2-40B4-BE49-F238E27FC236}">
                <a16:creationId xmlns:a16="http://schemas.microsoft.com/office/drawing/2014/main" id="{F014DEF3-9218-3A75-3D80-4EB9CDDCE11B}"/>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1CFB5D7-5852-5143-FC3F-ED4134C04AF1}"/>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EB493F-4CF0-CD5D-8A3A-831C2E0E08E7}"/>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3418558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1CE22-42B2-E5B0-ED2C-DABFBDFB1C5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5ED9AEF-DEB4-1707-0D01-32B942A080C1}"/>
              </a:ext>
            </a:extLst>
          </p:cNvPr>
          <p:cNvSpPr/>
          <p:nvPr/>
        </p:nvSpPr>
        <p:spPr>
          <a:xfrm>
            <a:off x="6900661" y="301752"/>
            <a:ext cx="5020067" cy="1232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E8DB89F-58FE-46F2-F01A-3917F7619946}"/>
              </a:ext>
            </a:extLst>
          </p:cNvPr>
          <p:cNvSpPr/>
          <p:nvPr/>
        </p:nvSpPr>
        <p:spPr>
          <a:xfrm>
            <a:off x="0" y="188640"/>
            <a:ext cx="9480376" cy="61926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4" name="Picture 3">
            <a:extLst>
              <a:ext uri="{FF2B5EF4-FFF2-40B4-BE49-F238E27FC236}">
                <a16:creationId xmlns:a16="http://schemas.microsoft.com/office/drawing/2014/main" id="{10AA446F-A8DE-2210-7B74-4067DFE8CEBA}"/>
              </a:ext>
            </a:extLst>
          </p:cNvPr>
          <p:cNvPicPr>
            <a:picLocks noChangeAspect="1"/>
          </p:cNvPicPr>
          <p:nvPr/>
        </p:nvPicPr>
        <p:blipFill>
          <a:blip r:embed="rId3"/>
          <a:stretch>
            <a:fillRect/>
          </a:stretch>
        </p:blipFill>
        <p:spPr>
          <a:xfrm>
            <a:off x="419274" y="775885"/>
            <a:ext cx="11293349" cy="5012555"/>
          </a:xfrm>
          <a:prstGeom prst="rect">
            <a:avLst/>
          </a:prstGeom>
        </p:spPr>
      </p:pic>
      <p:sp>
        <p:nvSpPr>
          <p:cNvPr id="2" name="Rectangle 1">
            <a:extLst>
              <a:ext uri="{FF2B5EF4-FFF2-40B4-BE49-F238E27FC236}">
                <a16:creationId xmlns:a16="http://schemas.microsoft.com/office/drawing/2014/main" id="{177EA494-66B7-F66E-D4A8-11CE490C2217}"/>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713EE4B-A843-7248-8D4B-3FC4E9C713A3}"/>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8F56B81-6121-E481-9533-0DA61E052DC1}"/>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1588239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C09D-B565-07C3-D13D-37725DA452A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E47272-0C22-7138-8DC6-6D917AE4B992}"/>
              </a:ext>
            </a:extLst>
          </p:cNvPr>
          <p:cNvSpPr/>
          <p:nvPr/>
        </p:nvSpPr>
        <p:spPr>
          <a:xfrm>
            <a:off x="6900661" y="301752"/>
            <a:ext cx="5020067" cy="1232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7DB2140-ED50-29B2-EE85-61B3FF2A871A}"/>
              </a:ext>
            </a:extLst>
          </p:cNvPr>
          <p:cNvSpPr/>
          <p:nvPr/>
        </p:nvSpPr>
        <p:spPr>
          <a:xfrm>
            <a:off x="0" y="188640"/>
            <a:ext cx="9480376" cy="61926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6" name="Picture 5">
            <a:extLst>
              <a:ext uri="{FF2B5EF4-FFF2-40B4-BE49-F238E27FC236}">
                <a16:creationId xmlns:a16="http://schemas.microsoft.com/office/drawing/2014/main" id="{ABB82759-3C35-2B2D-1471-8A3002272BF3}"/>
              </a:ext>
            </a:extLst>
          </p:cNvPr>
          <p:cNvPicPr>
            <a:picLocks noChangeAspect="1"/>
          </p:cNvPicPr>
          <p:nvPr/>
        </p:nvPicPr>
        <p:blipFill>
          <a:blip r:embed="rId3"/>
          <a:stretch>
            <a:fillRect/>
          </a:stretch>
        </p:blipFill>
        <p:spPr>
          <a:xfrm>
            <a:off x="695400" y="188640"/>
            <a:ext cx="10123138" cy="6049522"/>
          </a:xfrm>
          <a:prstGeom prst="rect">
            <a:avLst/>
          </a:prstGeom>
        </p:spPr>
      </p:pic>
      <p:sp>
        <p:nvSpPr>
          <p:cNvPr id="2" name="Rectangle 1">
            <a:extLst>
              <a:ext uri="{FF2B5EF4-FFF2-40B4-BE49-F238E27FC236}">
                <a16:creationId xmlns:a16="http://schemas.microsoft.com/office/drawing/2014/main" id="{7718DB01-5A33-C39B-60CD-57F7E8203FE6}"/>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DBFF3A1-E400-B31E-4A18-3A09CBC2544B}"/>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AB37A9D-EF62-52C6-9636-053905A5559B}"/>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375116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82619-E44A-8787-4F7D-0902594BF8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2A478C-B856-F9B5-D628-6D639EAE9038}"/>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7907181-502E-E124-E58C-C0DE31DA4226}"/>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2AF996F-21CD-6864-2BE6-53F6DBB73EE0}"/>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5" name="TextBox 4">
            <a:extLst>
              <a:ext uri="{FF2B5EF4-FFF2-40B4-BE49-F238E27FC236}">
                <a16:creationId xmlns:a16="http://schemas.microsoft.com/office/drawing/2014/main" id="{9D13DC81-7B0F-829D-CE3E-D67534F6525C}"/>
              </a:ext>
            </a:extLst>
          </p:cNvPr>
          <p:cNvSpPr txBox="1"/>
          <p:nvPr/>
        </p:nvSpPr>
        <p:spPr>
          <a:xfrm>
            <a:off x="335360" y="244494"/>
            <a:ext cx="7776864" cy="707886"/>
          </a:xfrm>
          <a:prstGeom prst="rect">
            <a:avLst/>
          </a:prstGeom>
          <a:noFill/>
        </p:spPr>
        <p:txBody>
          <a:bodyPr wrap="square" rtlCol="0">
            <a:spAutoFit/>
          </a:bodyPr>
          <a:lstStyle/>
          <a:p>
            <a:r>
              <a:rPr lang="en-GB" sz="4000" b="1">
                <a:solidFill>
                  <a:srgbClr val="2C2F88"/>
                </a:solidFill>
                <a:latin typeface="Gill Sans MT" panose="020B0502020104020203" pitchFamily="34" charset="0"/>
              </a:rPr>
              <a:t>Courses continuing in 2025/26</a:t>
            </a:r>
          </a:p>
        </p:txBody>
      </p:sp>
      <p:graphicFrame>
        <p:nvGraphicFramePr>
          <p:cNvPr id="7" name="Table 6">
            <a:extLst>
              <a:ext uri="{FF2B5EF4-FFF2-40B4-BE49-F238E27FC236}">
                <a16:creationId xmlns:a16="http://schemas.microsoft.com/office/drawing/2014/main" id="{2304E606-EAD9-CA50-346D-58E877FE44ED}"/>
              </a:ext>
            </a:extLst>
          </p:cNvPr>
          <p:cNvGraphicFramePr>
            <a:graphicFrameLocks noGrp="1"/>
          </p:cNvGraphicFramePr>
          <p:nvPr>
            <p:extLst>
              <p:ext uri="{D42A27DB-BD31-4B8C-83A1-F6EECF244321}">
                <p14:modId xmlns:p14="http://schemas.microsoft.com/office/powerpoint/2010/main" val="2460988762"/>
              </p:ext>
            </p:extLst>
          </p:nvPr>
        </p:nvGraphicFramePr>
        <p:xfrm>
          <a:off x="1559496" y="1049659"/>
          <a:ext cx="7272808" cy="5124441"/>
        </p:xfrm>
        <a:graphic>
          <a:graphicData uri="http://schemas.openxmlformats.org/drawingml/2006/table">
            <a:tbl>
              <a:tblPr>
                <a:tableStyleId>{5C22544A-7EE6-4342-B048-85BDC9FD1C3A}</a:tableStyleId>
              </a:tblPr>
              <a:tblGrid>
                <a:gridCol w="7272808">
                  <a:extLst>
                    <a:ext uri="{9D8B030D-6E8A-4147-A177-3AD203B41FA5}">
                      <a16:colId xmlns:a16="http://schemas.microsoft.com/office/drawing/2014/main" val="2549424451"/>
                    </a:ext>
                  </a:extLst>
                </a:gridCol>
              </a:tblGrid>
              <a:tr h="353558">
                <a:tc>
                  <a:txBody>
                    <a:bodyPr/>
                    <a:lstStyle/>
                    <a:p>
                      <a:pPr algn="l" fontAlgn="b"/>
                      <a:r>
                        <a:rPr lang="en-GB" sz="2400" b="0" i="0" u="none" strike="noStrike">
                          <a:solidFill>
                            <a:srgbClr val="2C2F88"/>
                          </a:solidFill>
                          <a:effectLst/>
                          <a:latin typeface="Gill Sans MT" panose="020B0502020104020203" pitchFamily="34" charset="0"/>
                        </a:rPr>
                        <a:t>ELKLAN</a:t>
                      </a:r>
                    </a:p>
                  </a:txBody>
                  <a:tcPr marL="0" marR="0" marT="0" marB="0" anchor="b"/>
                </a:tc>
                <a:extLst>
                  <a:ext uri="{0D108BD9-81ED-4DB2-BD59-A6C34878D82A}">
                    <a16:rowId xmlns:a16="http://schemas.microsoft.com/office/drawing/2014/main" val="1134728063"/>
                  </a:ext>
                </a:extLst>
              </a:tr>
              <a:tr h="307522">
                <a:tc>
                  <a:txBody>
                    <a:bodyPr/>
                    <a:lstStyle/>
                    <a:p>
                      <a:pPr algn="l" fontAlgn="b"/>
                      <a:r>
                        <a:rPr lang="en-GB" sz="2400" b="0" i="0" u="none" strike="noStrike">
                          <a:solidFill>
                            <a:srgbClr val="2C2F88"/>
                          </a:solidFill>
                          <a:effectLst/>
                          <a:latin typeface="Gill Sans MT" panose="020B0502020104020203" pitchFamily="34" charset="0"/>
                        </a:rPr>
                        <a:t>Emergency First Aid at Work</a:t>
                      </a:r>
                    </a:p>
                  </a:txBody>
                  <a:tcPr marL="0" marR="0" marT="0" marB="0" anchor="b"/>
                </a:tc>
                <a:extLst>
                  <a:ext uri="{0D108BD9-81ED-4DB2-BD59-A6C34878D82A}">
                    <a16:rowId xmlns:a16="http://schemas.microsoft.com/office/drawing/2014/main" val="99888575"/>
                  </a:ext>
                </a:extLst>
              </a:tr>
              <a:tr h="307522">
                <a:tc>
                  <a:txBody>
                    <a:bodyPr/>
                    <a:lstStyle/>
                    <a:p>
                      <a:pPr algn="l" fontAlgn="ctr"/>
                      <a:r>
                        <a:rPr lang="en-GB" sz="2400" b="0" i="0" u="none" strike="noStrike">
                          <a:solidFill>
                            <a:srgbClr val="2C2F88"/>
                          </a:solidFill>
                          <a:effectLst/>
                          <a:latin typeface="Gill Sans MT" panose="020B0502020104020203" pitchFamily="34" charset="0"/>
                        </a:rPr>
                        <a:t>Paediatric First Aid</a:t>
                      </a:r>
                    </a:p>
                  </a:txBody>
                  <a:tcPr marL="0" marR="0" marT="0" marB="0" anchor="ctr"/>
                </a:tc>
                <a:extLst>
                  <a:ext uri="{0D108BD9-81ED-4DB2-BD59-A6C34878D82A}">
                    <a16:rowId xmlns:a16="http://schemas.microsoft.com/office/drawing/2014/main" val="3906989669"/>
                  </a:ext>
                </a:extLst>
              </a:tr>
              <a:tr h="307522">
                <a:tc>
                  <a:txBody>
                    <a:bodyPr/>
                    <a:lstStyle/>
                    <a:p>
                      <a:pPr algn="l" fontAlgn="b"/>
                      <a:r>
                        <a:rPr lang="en-GB" sz="2400" b="0" i="0" u="none" strike="noStrike">
                          <a:solidFill>
                            <a:srgbClr val="2C2F88"/>
                          </a:solidFill>
                          <a:effectLst/>
                          <a:latin typeface="Gill Sans MT" panose="020B0502020104020203" pitchFamily="34" charset="0"/>
                        </a:rPr>
                        <a:t>Midday Supervisors De-escalation and Behaviour Management</a:t>
                      </a:r>
                    </a:p>
                  </a:txBody>
                  <a:tcPr marL="0" marR="0" marT="0" marB="0" anchor="b"/>
                </a:tc>
                <a:extLst>
                  <a:ext uri="{0D108BD9-81ED-4DB2-BD59-A6C34878D82A}">
                    <a16:rowId xmlns:a16="http://schemas.microsoft.com/office/drawing/2014/main" val="3829144136"/>
                  </a:ext>
                </a:extLst>
              </a:tr>
              <a:tr h="307522">
                <a:tc>
                  <a:txBody>
                    <a:bodyPr/>
                    <a:lstStyle/>
                    <a:p>
                      <a:pPr algn="l" fontAlgn="b"/>
                      <a:r>
                        <a:rPr lang="en-GB" sz="2400" b="0" i="0" u="none" strike="noStrike">
                          <a:solidFill>
                            <a:srgbClr val="2C2F88"/>
                          </a:solidFill>
                          <a:effectLst/>
                          <a:latin typeface="Gill Sans MT" panose="020B0502020104020203" pitchFamily="34" charset="0"/>
                        </a:rPr>
                        <a:t>Lego Therapy</a:t>
                      </a:r>
                    </a:p>
                  </a:txBody>
                  <a:tcPr marL="0" marR="0" marT="0" marB="0" anchor="b"/>
                </a:tc>
                <a:extLst>
                  <a:ext uri="{0D108BD9-81ED-4DB2-BD59-A6C34878D82A}">
                    <a16:rowId xmlns:a16="http://schemas.microsoft.com/office/drawing/2014/main" val="745849377"/>
                  </a:ext>
                </a:extLst>
              </a:tr>
              <a:tr h="307522">
                <a:tc>
                  <a:txBody>
                    <a:bodyPr/>
                    <a:lstStyle/>
                    <a:p>
                      <a:pPr algn="l" fontAlgn="b"/>
                      <a:r>
                        <a:rPr lang="en-GB" sz="2400" b="0" i="0" u="none" strike="noStrike">
                          <a:solidFill>
                            <a:srgbClr val="2C2F88"/>
                          </a:solidFill>
                          <a:effectLst/>
                          <a:latin typeface="Gill Sans MT" panose="020B0502020104020203" pitchFamily="34" charset="0"/>
                        </a:rPr>
                        <a:t>SEMH – The Bigger Picture</a:t>
                      </a:r>
                    </a:p>
                  </a:txBody>
                  <a:tcPr marL="0" marR="0" marT="0" marB="0" anchor="b"/>
                </a:tc>
                <a:extLst>
                  <a:ext uri="{0D108BD9-81ED-4DB2-BD59-A6C34878D82A}">
                    <a16:rowId xmlns:a16="http://schemas.microsoft.com/office/drawing/2014/main" val="2184858407"/>
                  </a:ext>
                </a:extLst>
              </a:tr>
              <a:tr h="307522">
                <a:tc>
                  <a:txBody>
                    <a:bodyPr/>
                    <a:lstStyle/>
                    <a:p>
                      <a:pPr algn="l" fontAlgn="b"/>
                      <a:r>
                        <a:rPr lang="en-GB" sz="2400" b="0" i="0" u="none" strike="noStrike">
                          <a:solidFill>
                            <a:srgbClr val="2C2F88"/>
                          </a:solidFill>
                          <a:effectLst/>
                          <a:latin typeface="Gill Sans MT" panose="020B0502020104020203" pitchFamily="34" charset="0"/>
                        </a:rPr>
                        <a:t>Adaptive Teacher Pathway</a:t>
                      </a:r>
                    </a:p>
                  </a:txBody>
                  <a:tcPr marL="0" marR="0" marT="0" marB="0" anchor="b"/>
                </a:tc>
                <a:extLst>
                  <a:ext uri="{0D108BD9-81ED-4DB2-BD59-A6C34878D82A}">
                    <a16:rowId xmlns:a16="http://schemas.microsoft.com/office/drawing/2014/main" val="2883948325"/>
                  </a:ext>
                </a:extLst>
              </a:tr>
              <a:tr h="369561">
                <a:tc>
                  <a:txBody>
                    <a:bodyPr/>
                    <a:lstStyle/>
                    <a:p>
                      <a:pPr algn="l" fontAlgn="b"/>
                      <a:r>
                        <a:rPr lang="en-GB" sz="2400" b="0" i="0" u="none" strike="noStrike">
                          <a:solidFill>
                            <a:srgbClr val="2C2F88"/>
                          </a:solidFill>
                          <a:effectLst/>
                          <a:latin typeface="Gill Sans MT" panose="020B0502020104020203" pitchFamily="34" charset="0"/>
                        </a:rPr>
                        <a:t>SEND Network Meetings</a:t>
                      </a:r>
                    </a:p>
                  </a:txBody>
                  <a:tcPr marL="0" marR="0" marT="0" marB="0" anchor="b"/>
                </a:tc>
                <a:extLst>
                  <a:ext uri="{0D108BD9-81ED-4DB2-BD59-A6C34878D82A}">
                    <a16:rowId xmlns:a16="http://schemas.microsoft.com/office/drawing/2014/main" val="2158772567"/>
                  </a:ext>
                </a:extLst>
              </a:tr>
              <a:tr h="307522">
                <a:tc>
                  <a:txBody>
                    <a:bodyPr/>
                    <a:lstStyle/>
                    <a:p>
                      <a:pPr algn="l" fontAlgn="b"/>
                      <a:r>
                        <a:rPr lang="en-GB" sz="2400" b="0" i="0" u="none" strike="noStrike">
                          <a:solidFill>
                            <a:srgbClr val="2C2F88"/>
                          </a:solidFill>
                          <a:effectLst/>
                          <a:latin typeface="Gill Sans MT" panose="020B0502020104020203" pitchFamily="34" charset="0"/>
                        </a:rPr>
                        <a:t>Specialist School Leadership Meetings</a:t>
                      </a:r>
                    </a:p>
                  </a:txBody>
                  <a:tcPr marL="0" marR="0" marT="0" marB="0" anchor="b"/>
                </a:tc>
                <a:extLst>
                  <a:ext uri="{0D108BD9-81ED-4DB2-BD59-A6C34878D82A}">
                    <a16:rowId xmlns:a16="http://schemas.microsoft.com/office/drawing/2014/main" val="3244774059"/>
                  </a:ext>
                </a:extLst>
              </a:tr>
              <a:tr h="307522">
                <a:tc>
                  <a:txBody>
                    <a:bodyPr/>
                    <a:lstStyle/>
                    <a:p>
                      <a:pPr algn="l" fontAlgn="b"/>
                      <a:r>
                        <a:rPr lang="en-GB" sz="2400" b="0" i="0" u="none" strike="noStrike">
                          <a:solidFill>
                            <a:srgbClr val="2C2F88"/>
                          </a:solidFill>
                          <a:effectLst/>
                          <a:latin typeface="Gill Sans MT" panose="020B0502020104020203" pitchFamily="34" charset="0"/>
                        </a:rPr>
                        <a:t>Meeting Complex Needs in EYFS</a:t>
                      </a:r>
                    </a:p>
                  </a:txBody>
                  <a:tcPr marL="0" marR="0" marT="0" marB="0" anchor="b"/>
                </a:tc>
                <a:extLst>
                  <a:ext uri="{0D108BD9-81ED-4DB2-BD59-A6C34878D82A}">
                    <a16:rowId xmlns:a16="http://schemas.microsoft.com/office/drawing/2014/main" val="3606938568"/>
                  </a:ext>
                </a:extLst>
              </a:tr>
              <a:tr h="307522">
                <a:tc>
                  <a:txBody>
                    <a:bodyPr/>
                    <a:lstStyle/>
                    <a:p>
                      <a:pPr algn="l" fontAlgn="b"/>
                      <a:r>
                        <a:rPr lang="en-GB" sz="2400" b="0" i="0" u="none" strike="noStrike">
                          <a:solidFill>
                            <a:srgbClr val="2C2F88"/>
                          </a:solidFill>
                          <a:effectLst/>
                          <a:latin typeface="Gill Sans MT" panose="020B0502020104020203" pitchFamily="34" charset="0"/>
                        </a:rPr>
                        <a:t>Teaching Assistant Modules</a:t>
                      </a:r>
                    </a:p>
                  </a:txBody>
                  <a:tcPr marL="0" marR="0" marT="0" marB="0" anchor="b"/>
                </a:tc>
                <a:extLst>
                  <a:ext uri="{0D108BD9-81ED-4DB2-BD59-A6C34878D82A}">
                    <a16:rowId xmlns:a16="http://schemas.microsoft.com/office/drawing/2014/main" val="3570055578"/>
                  </a:ext>
                </a:extLst>
              </a:tr>
              <a:tr h="307522">
                <a:tc>
                  <a:txBody>
                    <a:bodyPr/>
                    <a:lstStyle/>
                    <a:p>
                      <a:pPr algn="l" fontAlgn="b"/>
                      <a:r>
                        <a:rPr lang="en-GB" sz="2400" b="0" i="0" u="none" strike="noStrike">
                          <a:solidFill>
                            <a:srgbClr val="2C2F88"/>
                          </a:solidFill>
                          <a:effectLst/>
                          <a:latin typeface="Gill Sans MT" panose="020B0502020104020203" pitchFamily="34" charset="0"/>
                        </a:rPr>
                        <a:t>Managing Behaviour Modules</a:t>
                      </a:r>
                    </a:p>
                  </a:txBody>
                  <a:tcPr marL="0" marR="0" marT="0" marB="0" anchor="b"/>
                </a:tc>
                <a:extLst>
                  <a:ext uri="{0D108BD9-81ED-4DB2-BD59-A6C34878D82A}">
                    <a16:rowId xmlns:a16="http://schemas.microsoft.com/office/drawing/2014/main" val="1016684498"/>
                  </a:ext>
                </a:extLst>
              </a:tr>
              <a:tr h="307522">
                <a:tc>
                  <a:txBody>
                    <a:bodyPr/>
                    <a:lstStyle/>
                    <a:p>
                      <a:pPr algn="l" fontAlgn="b"/>
                      <a:r>
                        <a:rPr lang="en-GB" sz="2400" b="0" i="0" u="none" strike="noStrike">
                          <a:solidFill>
                            <a:srgbClr val="2C2F88"/>
                          </a:solidFill>
                          <a:effectLst/>
                          <a:latin typeface="Gill Sans MT" panose="020B0502020104020203" pitchFamily="34" charset="0"/>
                        </a:rPr>
                        <a:t>Teaching Modules</a:t>
                      </a:r>
                    </a:p>
                  </a:txBody>
                  <a:tcPr marL="0" marR="0" marT="0" marB="0" anchor="b"/>
                </a:tc>
                <a:extLst>
                  <a:ext uri="{0D108BD9-81ED-4DB2-BD59-A6C34878D82A}">
                    <a16:rowId xmlns:a16="http://schemas.microsoft.com/office/drawing/2014/main" val="3158622241"/>
                  </a:ext>
                </a:extLst>
              </a:tr>
            </a:tbl>
          </a:graphicData>
        </a:graphic>
      </p:graphicFrame>
    </p:spTree>
    <p:extLst>
      <p:ext uri="{BB962C8B-B14F-4D97-AF65-F5344CB8AC3E}">
        <p14:creationId xmlns:p14="http://schemas.microsoft.com/office/powerpoint/2010/main" val="2386881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7FF3D-CA2E-174C-0D49-CDECB96D51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8D729F-2E57-7C77-3CA0-E24DC7CDCAD0}"/>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C6D754E-9705-5C20-686C-B0488AF58DC6}"/>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227155B-FA05-728F-CDA5-AD6BCBF5FF88}"/>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5" name="TextBox 4">
            <a:extLst>
              <a:ext uri="{FF2B5EF4-FFF2-40B4-BE49-F238E27FC236}">
                <a16:creationId xmlns:a16="http://schemas.microsoft.com/office/drawing/2014/main" id="{63A2AF2B-0402-1788-DC68-62C7B05BFDEF}"/>
              </a:ext>
            </a:extLst>
          </p:cNvPr>
          <p:cNvSpPr txBox="1"/>
          <p:nvPr/>
        </p:nvSpPr>
        <p:spPr>
          <a:xfrm>
            <a:off x="335360" y="548680"/>
            <a:ext cx="6552728" cy="707886"/>
          </a:xfrm>
          <a:prstGeom prst="rect">
            <a:avLst/>
          </a:prstGeom>
          <a:noFill/>
        </p:spPr>
        <p:txBody>
          <a:bodyPr wrap="square" rtlCol="0">
            <a:spAutoFit/>
          </a:bodyPr>
          <a:lstStyle/>
          <a:p>
            <a:r>
              <a:rPr lang="en-GB" sz="4000" b="1">
                <a:solidFill>
                  <a:srgbClr val="2C2F88"/>
                </a:solidFill>
                <a:latin typeface="Gill Sans MT" panose="020B0502020104020203" pitchFamily="34" charset="0"/>
              </a:rPr>
              <a:t>New courses for 2025/26</a:t>
            </a:r>
          </a:p>
        </p:txBody>
      </p:sp>
      <p:graphicFrame>
        <p:nvGraphicFramePr>
          <p:cNvPr id="6" name="Table 5">
            <a:extLst>
              <a:ext uri="{FF2B5EF4-FFF2-40B4-BE49-F238E27FC236}">
                <a16:creationId xmlns:a16="http://schemas.microsoft.com/office/drawing/2014/main" id="{934B60AE-2419-60E6-16F6-99BB73B0EB0F}"/>
              </a:ext>
            </a:extLst>
          </p:cNvPr>
          <p:cNvGraphicFramePr>
            <a:graphicFrameLocks noGrp="1"/>
          </p:cNvGraphicFramePr>
          <p:nvPr>
            <p:extLst>
              <p:ext uri="{D42A27DB-BD31-4B8C-83A1-F6EECF244321}">
                <p14:modId xmlns:p14="http://schemas.microsoft.com/office/powerpoint/2010/main" val="3085629305"/>
              </p:ext>
            </p:extLst>
          </p:nvPr>
        </p:nvGraphicFramePr>
        <p:xfrm>
          <a:off x="1487488" y="1484784"/>
          <a:ext cx="7488832" cy="4389120"/>
        </p:xfrm>
        <a:graphic>
          <a:graphicData uri="http://schemas.openxmlformats.org/drawingml/2006/table">
            <a:tbl>
              <a:tblPr>
                <a:tableStyleId>{5C22544A-7EE6-4342-B048-85BDC9FD1C3A}</a:tableStyleId>
              </a:tblPr>
              <a:tblGrid>
                <a:gridCol w="7488832">
                  <a:extLst>
                    <a:ext uri="{9D8B030D-6E8A-4147-A177-3AD203B41FA5}">
                      <a16:colId xmlns:a16="http://schemas.microsoft.com/office/drawing/2014/main" val="2549424451"/>
                    </a:ext>
                  </a:extLst>
                </a:gridCol>
              </a:tblGrid>
              <a:tr h="353558">
                <a:tc>
                  <a:txBody>
                    <a:bodyPr/>
                    <a:lstStyle/>
                    <a:p>
                      <a:pPr algn="l" fontAlgn="b"/>
                      <a:r>
                        <a:rPr lang="en-GB" sz="2400" u="none" strike="noStrike">
                          <a:solidFill>
                            <a:srgbClr val="2C2F88"/>
                          </a:solidFill>
                          <a:effectLst/>
                          <a:latin typeface="Gill Sans MT" panose="020B0502020104020203" pitchFamily="34" charset="0"/>
                        </a:rPr>
                        <a:t>Sensory Approaches: Understanding and Meeting Student Needs</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1134728063"/>
                  </a:ext>
                </a:extLst>
              </a:tr>
              <a:tr h="307522">
                <a:tc>
                  <a:txBody>
                    <a:bodyPr/>
                    <a:lstStyle/>
                    <a:p>
                      <a:pPr algn="l" fontAlgn="b"/>
                      <a:r>
                        <a:rPr lang="en-GB" sz="2400" u="none" strike="noStrike">
                          <a:solidFill>
                            <a:srgbClr val="2C2F88"/>
                          </a:solidFill>
                          <a:effectLst/>
                          <a:latin typeface="Gill Sans MT" panose="020B0502020104020203" pitchFamily="34" charset="0"/>
                        </a:rPr>
                        <a:t>Introduction to the SEND Journey in Action</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99888575"/>
                  </a:ext>
                </a:extLst>
              </a:tr>
              <a:tr h="307522">
                <a:tc>
                  <a:txBody>
                    <a:bodyPr/>
                    <a:lstStyle/>
                    <a:p>
                      <a:pPr algn="l" fontAlgn="ctr"/>
                      <a:r>
                        <a:rPr lang="en-GB" sz="2400" u="none" strike="noStrike">
                          <a:solidFill>
                            <a:srgbClr val="2C2F88"/>
                          </a:solidFill>
                          <a:effectLst/>
                          <a:latin typeface="Gill Sans MT" panose="020B0502020104020203" pitchFamily="34" charset="0"/>
                        </a:rPr>
                        <a:t>Readiness to Learn: Approaches to Behaviour </a:t>
                      </a:r>
                      <a:endParaRPr lang="en-GB" sz="2400" b="0" i="0" u="none" strike="noStrike">
                        <a:solidFill>
                          <a:srgbClr val="2C2F88"/>
                        </a:solidFill>
                        <a:effectLst/>
                        <a:latin typeface="Gill Sans MT" panose="020B0502020104020203" pitchFamily="34" charset="0"/>
                      </a:endParaRPr>
                    </a:p>
                  </a:txBody>
                  <a:tcPr marL="0" marR="0" marT="0" marB="0" anchor="ctr"/>
                </a:tc>
                <a:extLst>
                  <a:ext uri="{0D108BD9-81ED-4DB2-BD59-A6C34878D82A}">
                    <a16:rowId xmlns:a16="http://schemas.microsoft.com/office/drawing/2014/main" val="3906989669"/>
                  </a:ext>
                </a:extLst>
              </a:tr>
              <a:tr h="307522">
                <a:tc>
                  <a:txBody>
                    <a:bodyPr/>
                    <a:lstStyle/>
                    <a:p>
                      <a:pPr algn="l" fontAlgn="b"/>
                      <a:r>
                        <a:rPr lang="en-GB" sz="2400" u="none" strike="noStrike">
                          <a:solidFill>
                            <a:srgbClr val="2C2F88"/>
                          </a:solidFill>
                          <a:effectLst/>
                          <a:latin typeface="Gill Sans MT" panose="020B0502020104020203" pitchFamily="34" charset="0"/>
                        </a:rPr>
                        <a:t>Supporting Transitions</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3829144136"/>
                  </a:ext>
                </a:extLst>
              </a:tr>
              <a:tr h="307522">
                <a:tc>
                  <a:txBody>
                    <a:bodyPr/>
                    <a:lstStyle/>
                    <a:p>
                      <a:pPr algn="l" fontAlgn="b"/>
                      <a:r>
                        <a:rPr lang="en-GB" sz="2400" u="none" strike="noStrike">
                          <a:solidFill>
                            <a:srgbClr val="2C2F88"/>
                          </a:solidFill>
                          <a:effectLst/>
                          <a:latin typeface="Gill Sans MT" panose="020B0502020104020203" pitchFamily="34" charset="0"/>
                        </a:rPr>
                        <a:t>Teacher working with Parents and Carers</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745849377"/>
                  </a:ext>
                </a:extLst>
              </a:tr>
              <a:tr h="307522">
                <a:tc>
                  <a:txBody>
                    <a:bodyPr/>
                    <a:lstStyle/>
                    <a:p>
                      <a:pPr algn="l" fontAlgn="b"/>
                      <a:r>
                        <a:rPr lang="en-GB" sz="2400" u="none" strike="noStrike">
                          <a:solidFill>
                            <a:srgbClr val="2C2F88"/>
                          </a:solidFill>
                          <a:effectLst/>
                          <a:latin typeface="Gill Sans MT" panose="020B0502020104020203" pitchFamily="34" charset="0"/>
                        </a:rPr>
                        <a:t>Adult Mental Health Aware</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2184858407"/>
                  </a:ext>
                </a:extLst>
              </a:tr>
              <a:tr h="307522">
                <a:tc>
                  <a:txBody>
                    <a:bodyPr/>
                    <a:lstStyle/>
                    <a:p>
                      <a:pPr algn="l" fontAlgn="b"/>
                      <a:r>
                        <a:rPr lang="en-GB" sz="2400" u="none" strike="noStrike">
                          <a:solidFill>
                            <a:srgbClr val="2C2F88"/>
                          </a:solidFill>
                          <a:effectLst/>
                          <a:latin typeface="Gill Sans MT" panose="020B0502020104020203" pitchFamily="34" charset="0"/>
                        </a:rPr>
                        <a:t>Mental Health Skills for Managers</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2883948325"/>
                  </a:ext>
                </a:extLst>
              </a:tr>
              <a:tr h="307522">
                <a:tc>
                  <a:txBody>
                    <a:bodyPr/>
                    <a:lstStyle/>
                    <a:p>
                      <a:pPr algn="l" fontAlgn="b"/>
                      <a:r>
                        <a:rPr lang="en-GB" sz="2400" u="none" strike="noStrike">
                          <a:solidFill>
                            <a:srgbClr val="2C2F88"/>
                          </a:solidFill>
                          <a:effectLst/>
                          <a:latin typeface="Gill Sans MT" panose="020B0502020104020203" pitchFamily="34" charset="0"/>
                        </a:rPr>
                        <a:t>Mental Health First Aid</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2158772567"/>
                  </a:ext>
                </a:extLst>
              </a:tr>
              <a:tr h="307522">
                <a:tc>
                  <a:txBody>
                    <a:bodyPr/>
                    <a:lstStyle/>
                    <a:p>
                      <a:pPr algn="l" fontAlgn="b"/>
                      <a:r>
                        <a:rPr lang="en-GB" sz="2400" u="none" strike="noStrike">
                          <a:solidFill>
                            <a:srgbClr val="2C2F88"/>
                          </a:solidFill>
                          <a:effectLst/>
                          <a:latin typeface="Gill Sans MT" panose="020B0502020104020203" pitchFamily="34" charset="0"/>
                        </a:rPr>
                        <a:t>Youth Mental Health First Aid</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3244774059"/>
                  </a:ext>
                </a:extLst>
              </a:tr>
              <a:tr h="307522">
                <a:tc>
                  <a:txBody>
                    <a:bodyPr/>
                    <a:lstStyle/>
                    <a:p>
                      <a:pPr algn="l" fontAlgn="b"/>
                      <a:r>
                        <a:rPr lang="en-GB" sz="2400" u="none" strike="noStrike">
                          <a:solidFill>
                            <a:srgbClr val="2C2F88"/>
                          </a:solidFill>
                          <a:effectLst/>
                          <a:latin typeface="Gill Sans MT" panose="020B0502020104020203" pitchFamily="34" charset="0"/>
                        </a:rPr>
                        <a:t>Gestalt Language Processing</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3606938568"/>
                  </a:ext>
                </a:extLst>
              </a:tr>
              <a:tr h="307522">
                <a:tc>
                  <a:txBody>
                    <a:bodyPr/>
                    <a:lstStyle/>
                    <a:p>
                      <a:pPr algn="l" fontAlgn="b"/>
                      <a:r>
                        <a:rPr lang="en-GB" sz="2400" u="none" strike="noStrike">
                          <a:solidFill>
                            <a:srgbClr val="2C2F88"/>
                          </a:solidFill>
                          <a:effectLst/>
                          <a:latin typeface="Gill Sans MT" panose="020B0502020104020203" pitchFamily="34" charset="0"/>
                        </a:rPr>
                        <a:t>Understanding the Adolescent Brain </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3570055578"/>
                  </a:ext>
                </a:extLst>
              </a:tr>
            </a:tbl>
          </a:graphicData>
        </a:graphic>
      </p:graphicFrame>
    </p:spTree>
    <p:extLst>
      <p:ext uri="{BB962C8B-B14F-4D97-AF65-F5344CB8AC3E}">
        <p14:creationId xmlns:p14="http://schemas.microsoft.com/office/powerpoint/2010/main" val="1488398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of a book and a computer&#10;&#10;Description automatically generated with medium confidence">
            <a:extLst>
              <a:ext uri="{FF2B5EF4-FFF2-40B4-BE49-F238E27FC236}">
                <a16:creationId xmlns:a16="http://schemas.microsoft.com/office/drawing/2014/main" id="{1106B142-3EB0-B0CE-30F9-76C19BA61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041" y="116632"/>
            <a:ext cx="10171917" cy="5733256"/>
          </a:xfrm>
          <a:prstGeom prst="rect">
            <a:avLst/>
          </a:prstGeom>
        </p:spPr>
      </p:pic>
    </p:spTree>
    <p:extLst>
      <p:ext uri="{BB962C8B-B14F-4D97-AF65-F5344CB8AC3E}">
        <p14:creationId xmlns:p14="http://schemas.microsoft.com/office/powerpoint/2010/main" val="2693993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52E3-A0A3-66C8-05F2-861CAF796A93}"/>
              </a:ext>
            </a:extLst>
          </p:cNvPr>
          <p:cNvPicPr>
            <a:picLocks noChangeAspect="1"/>
          </p:cNvPicPr>
          <p:nvPr/>
        </p:nvPicPr>
        <p:blipFill>
          <a:blip r:embed="rId3"/>
          <a:stretch>
            <a:fillRect/>
          </a:stretch>
        </p:blipFill>
        <p:spPr>
          <a:xfrm>
            <a:off x="6732271" y="90746"/>
            <a:ext cx="5367028" cy="6676508"/>
          </a:xfrm>
          <a:prstGeom prst="rect">
            <a:avLst/>
          </a:prstGeom>
        </p:spPr>
      </p:pic>
      <p:sp>
        <p:nvSpPr>
          <p:cNvPr id="5" name="Title 1">
            <a:extLst>
              <a:ext uri="{FF2B5EF4-FFF2-40B4-BE49-F238E27FC236}">
                <a16:creationId xmlns:a16="http://schemas.microsoft.com/office/drawing/2014/main" id="{D5E79E7D-828B-A9D4-FE38-E51306746420}"/>
              </a:ext>
            </a:extLst>
          </p:cNvPr>
          <p:cNvSpPr txBox="1">
            <a:spLocks/>
          </p:cNvSpPr>
          <p:nvPr/>
        </p:nvSpPr>
        <p:spPr>
          <a:xfrm>
            <a:off x="838200" y="306893"/>
            <a:ext cx="10515600" cy="57624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rgbClr val="026973"/>
                </a:solidFill>
                <a:effectLst/>
                <a:uLnTx/>
                <a:uFillTx/>
                <a:latin typeface="Arial" panose="020B0604020202020204" pitchFamily="34" charset="0"/>
                <a:ea typeface="+mj-ea"/>
                <a:cs typeface="Arial" panose="020B0604020202020204" pitchFamily="34" charset="0"/>
              </a:rPr>
              <a:t>Free</a:t>
            </a:r>
            <a:br>
              <a:rPr kumimoji="0" lang="en-GB" sz="4400" b="0" i="0" u="none" strike="noStrike" kern="1200" cap="none" spc="0" normalizeH="0" baseline="0" noProof="0">
                <a:ln>
                  <a:noFill/>
                </a:ln>
                <a:solidFill>
                  <a:srgbClr val="026973"/>
                </a:solidFill>
                <a:effectLst/>
                <a:uLnTx/>
                <a:uFillTx/>
                <a:latin typeface="Arial" panose="020B0604020202020204" pitchFamily="34" charset="0"/>
                <a:ea typeface="+mj-ea"/>
                <a:cs typeface="Arial" panose="020B0604020202020204" pitchFamily="34" charset="0"/>
              </a:rPr>
            </a:br>
            <a:r>
              <a:rPr kumimoji="0" lang="en-GB" sz="4400" b="1" i="0" u="none" strike="noStrike" kern="1200" cap="none" spc="0" normalizeH="0" baseline="0" noProof="0">
                <a:ln>
                  <a:noFill/>
                </a:ln>
                <a:solidFill>
                  <a:srgbClr val="026973"/>
                </a:solidFill>
                <a:effectLst/>
                <a:uLnTx/>
                <a:uFillTx/>
                <a:latin typeface="Arial" panose="020B0604020202020204" pitchFamily="34" charset="0"/>
                <a:ea typeface="+mj-ea"/>
                <a:cs typeface="Arial" panose="020B0604020202020204" pitchFamily="34" charset="0"/>
              </a:rPr>
              <a:t>Online CPD units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a:ln>
                <a:noFill/>
              </a:ln>
              <a:solidFill>
                <a:srgbClr val="026973"/>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64C29792-D8BD-8968-652C-74684AEE32F4}"/>
              </a:ext>
            </a:extLst>
          </p:cNvPr>
          <p:cNvSpPr txBox="1"/>
          <p:nvPr/>
        </p:nvSpPr>
        <p:spPr>
          <a:xfrm>
            <a:off x="648041" y="5751591"/>
            <a:ext cx="1034339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22A35"/>
                </a:solidFill>
                <a:effectLst/>
                <a:uLnTx/>
                <a:uFillTx/>
                <a:latin typeface="Arial" panose="020B0604020202020204" pitchFamily="34" charset="0"/>
                <a:ea typeface="Calibri" panose="020F0502020204030204" pitchFamily="34" charset="0"/>
                <a:cs typeface="Times New Roman" panose="02020603050405020304" pitchFamily="18" charset="0"/>
              </a:rPr>
              <a:t>Sign up / login here</a:t>
            </a:r>
            <a:r>
              <a:rPr kumimoji="0" lang="en-GB" sz="1800" b="0" i="0" u="none" strike="noStrike" kern="1200" cap="none" spc="0" normalizeH="0" baseline="0" noProof="0">
                <a:ln>
                  <a:noFill/>
                </a:ln>
                <a:solidFill>
                  <a:srgbClr val="222A35"/>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hlinkClick r:id="rId4"/>
              </a:rPr>
              <a:t>https://www.wholeschoolsend.org.uk/page/online-cpd-units</a:t>
            </a: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6819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3282ED-42F8-6325-53E7-FA9500731D4F}"/>
              </a:ext>
            </a:extLst>
          </p:cNvPr>
          <p:cNvSpPr txBox="1"/>
          <p:nvPr/>
        </p:nvSpPr>
        <p:spPr>
          <a:xfrm>
            <a:off x="623392" y="-27384"/>
            <a:ext cx="7272808" cy="769441"/>
          </a:xfrm>
          <a:prstGeom prst="rect">
            <a:avLst/>
          </a:prstGeom>
          <a:noFill/>
        </p:spPr>
        <p:txBody>
          <a:bodyPr wrap="square">
            <a:spAutoFit/>
          </a:bodyPr>
          <a:lstStyle/>
          <a:p>
            <a:pPr algn="l"/>
            <a:r>
              <a:rPr lang="en-GB" sz="4400" b="1" i="0">
                <a:solidFill>
                  <a:srgbClr val="01454C"/>
                </a:solidFill>
                <a:effectLst/>
                <a:latin typeface="Arial" panose="020B0604020202020204" pitchFamily="34" charset="0"/>
                <a:cs typeface="Arial" panose="020B0604020202020204" pitchFamily="34" charset="0"/>
              </a:rPr>
              <a:t>SEND Interactive Toolkits</a:t>
            </a:r>
          </a:p>
        </p:txBody>
      </p:sp>
      <p:sp>
        <p:nvSpPr>
          <p:cNvPr id="7" name="TextBox 6">
            <a:extLst>
              <a:ext uri="{FF2B5EF4-FFF2-40B4-BE49-F238E27FC236}">
                <a16:creationId xmlns:a16="http://schemas.microsoft.com/office/drawing/2014/main" id="{5B37F7FB-C319-A355-7086-EB357599510C}"/>
              </a:ext>
            </a:extLst>
          </p:cNvPr>
          <p:cNvSpPr txBox="1"/>
          <p:nvPr/>
        </p:nvSpPr>
        <p:spPr>
          <a:xfrm>
            <a:off x="623392" y="723793"/>
            <a:ext cx="10945216" cy="923330"/>
          </a:xfrm>
          <a:prstGeom prst="rect">
            <a:avLst/>
          </a:prstGeom>
          <a:noFill/>
        </p:spPr>
        <p:txBody>
          <a:bodyPr wrap="square">
            <a:spAutoFit/>
          </a:bodyPr>
          <a:lstStyle/>
          <a:p>
            <a:pPr algn="just"/>
            <a:r>
              <a:rPr lang="en-GB" b="0" i="0">
                <a:solidFill>
                  <a:srgbClr val="01454C"/>
                </a:solidFill>
                <a:effectLst/>
                <a:latin typeface="Arial" panose="020B0604020202020204" pitchFamily="34" charset="0"/>
                <a:cs typeface="Arial" panose="020B0604020202020204" pitchFamily="34" charset="0"/>
              </a:rPr>
              <a:t>Each interactive toolkit is a comprehensive resource hub designed to guide professionals through resources to support various aspects of Special Educational Needs and Disabilities (SEND). Tailored for a range of roles, these toolkits offer a variety of guides and webinars categorised for easy navigation.</a:t>
            </a:r>
            <a:endParaRPr lang="en-GB">
              <a:solidFill>
                <a:srgbClr val="01454C"/>
              </a:solidFill>
              <a:latin typeface="Arial" panose="020B0604020202020204" pitchFamily="34" charset="0"/>
              <a:cs typeface="Arial" panose="020B0604020202020204" pitchFamily="34" charset="0"/>
            </a:endParaRPr>
          </a:p>
        </p:txBody>
      </p:sp>
      <p:pic>
        <p:nvPicPr>
          <p:cNvPr id="1026" name="Picture 2" descr="Promotional image for teachers toolkit">
            <a:extLst>
              <a:ext uri="{FF2B5EF4-FFF2-40B4-BE49-F238E27FC236}">
                <a16:creationId xmlns:a16="http://schemas.microsoft.com/office/drawing/2014/main" id="{BC7D93AE-54EE-63E7-E547-55575F31C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583" y="1700808"/>
            <a:ext cx="5439441" cy="19708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motional image for teaching assistants and learning support staff toolkit">
            <a:extLst>
              <a:ext uri="{FF2B5EF4-FFF2-40B4-BE49-F238E27FC236}">
                <a16:creationId xmlns:a16="http://schemas.microsoft.com/office/drawing/2014/main" id="{8BC42097-81EB-8561-5437-6E210E1B2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82" y="3702452"/>
            <a:ext cx="5439441" cy="1970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motional image for leadership and SENCO toolkit">
            <a:extLst>
              <a:ext uri="{FF2B5EF4-FFF2-40B4-BE49-F238E27FC236}">
                <a16:creationId xmlns:a16="http://schemas.microsoft.com/office/drawing/2014/main" id="{6C594A5E-EFB1-9E94-756D-4270730D8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191" y="1700808"/>
            <a:ext cx="5439441" cy="19708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motional image for co-production and partnership toolkit">
            <a:extLst>
              <a:ext uri="{FF2B5EF4-FFF2-40B4-BE49-F238E27FC236}">
                <a16:creationId xmlns:a16="http://schemas.microsoft.com/office/drawing/2014/main" id="{D68EBF57-033A-8CE1-C058-56B3AA9FE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191" y="3702428"/>
            <a:ext cx="5439441" cy="1970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83F0405-2519-F7F9-7747-414DAF2353D4}"/>
              </a:ext>
            </a:extLst>
          </p:cNvPr>
          <p:cNvSpPr txBox="1"/>
          <p:nvPr/>
        </p:nvSpPr>
        <p:spPr>
          <a:xfrm>
            <a:off x="803411" y="5673240"/>
            <a:ext cx="4932549"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a:solidFill>
                  <a:srgbClr val="222A35"/>
                </a:solidFill>
                <a:latin typeface="Arial" panose="020B0604020202020204" pitchFamily="34" charset="0"/>
                <a:ea typeface="Calibri" panose="020F0502020204030204" pitchFamily="34" charset="0"/>
                <a:cs typeface="Times New Roman" panose="02020603050405020304" pitchFamily="18" charset="0"/>
              </a:rPr>
              <a:t>Toolkits</a:t>
            </a:r>
            <a:r>
              <a:rPr kumimoji="0" lang="en-GB" sz="1500" b="0" i="0" u="none" strike="noStrike" kern="1200" cap="none" spc="0" normalizeH="0" baseline="0" noProof="0">
                <a:ln>
                  <a:noFill/>
                </a:ln>
                <a:solidFill>
                  <a:srgbClr val="222A35"/>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1500" b="0" i="0" u="sng"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https://www.wholeschoolsend.org.uk/</a:t>
            </a:r>
            <a:r>
              <a:rPr lang="en-GB" sz="1500" u="sng">
                <a:solidFill>
                  <a:schemeClr val="accent1"/>
                </a:solidFill>
                <a:latin typeface="Arial" panose="020B0604020202020204" pitchFamily="34" charset="0"/>
                <a:ea typeface="Calibri" panose="020F0502020204030204" pitchFamily="34" charset="0"/>
                <a:cs typeface="Times New Roman" panose="02020603050405020304" pitchFamily="18" charset="0"/>
              </a:rPr>
              <a:t>toolkits</a:t>
            </a:r>
            <a:endParaRPr kumimoji="0" lang="en-GB" sz="1500" b="0" i="0" u="none" strike="noStrike" kern="1200" cap="none" spc="0" normalizeH="0" baseline="0" noProof="0">
              <a:ln>
                <a:noFill/>
              </a:ln>
              <a:solidFill>
                <a:schemeClr val="accent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8624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Gill Sans" charset="0"/>
                <a:ea typeface="Gill Sans" charset="0"/>
                <a:cs typeface="Gill Sans" charset="0"/>
              </a:rPr>
              <a:t>Scan the QR code to register for </a:t>
            </a:r>
            <a:r>
              <a:rPr kumimoji="0" lang="en-US" sz="3600" b="0" i="1" u="none" strike="noStrike" kern="1200" cap="none" spc="0" normalizeH="0" baseline="0" noProof="0" dirty="0">
                <a:ln>
                  <a:noFill/>
                </a:ln>
                <a:solidFill>
                  <a:srgbClr val="00B050"/>
                </a:solidFill>
                <a:effectLst/>
                <a:uLnTx/>
                <a:uFillTx/>
                <a:latin typeface="Gill Sans" charset="0"/>
                <a:ea typeface="Gill Sans" charset="0"/>
                <a:cs typeface="Gill Sans" charset="0"/>
              </a:rPr>
              <a:t>FREE!</a:t>
            </a:r>
          </a:p>
        </p:txBody>
      </p:sp>
      <p:sp>
        <p:nvSpPr>
          <p:cNvPr id="14" name="Oval 13"/>
          <p:cNvSpPr/>
          <p:nvPr/>
        </p:nvSpPr>
        <p:spPr>
          <a:xfrm>
            <a:off x="6403737" y="4132416"/>
            <a:ext cx="2340244" cy="222721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9297868" y="1621594"/>
            <a:ext cx="2340244" cy="226275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p:cNvSpPr/>
          <p:nvPr/>
        </p:nvSpPr>
        <p:spPr>
          <a:xfrm>
            <a:off x="6403737" y="1574223"/>
            <a:ext cx="2340244" cy="230010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256504" y="2060472"/>
            <a:ext cx="258340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11,000+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Modules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completed</a:t>
            </a:r>
          </a:p>
        </p:txBody>
      </p:sp>
      <p:sp>
        <p:nvSpPr>
          <p:cNvPr id="9" name="TextBox 8"/>
          <p:cNvSpPr txBox="1"/>
          <p:nvPr/>
        </p:nvSpPr>
        <p:spPr>
          <a:xfrm>
            <a:off x="9704698" y="1968141"/>
            <a:ext cx="15265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331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Lincs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engaged</a:t>
            </a:r>
          </a:p>
        </p:txBody>
      </p:sp>
      <p:sp>
        <p:nvSpPr>
          <p:cNvPr id="11" name="TextBox 10"/>
          <p:cNvSpPr txBox="1"/>
          <p:nvPr/>
        </p:nvSpPr>
        <p:spPr>
          <a:xfrm>
            <a:off x="6663333" y="4461194"/>
            <a:ext cx="182105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Satisfaction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rate</a:t>
            </a:r>
          </a:p>
        </p:txBody>
      </p:sp>
      <p:sp>
        <p:nvSpPr>
          <p:cNvPr id="16" name="Oval 15"/>
          <p:cNvSpPr/>
          <p:nvPr/>
        </p:nvSpPr>
        <p:spPr>
          <a:xfrm>
            <a:off x="9297868" y="4132415"/>
            <a:ext cx="2340244" cy="222721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9704698" y="4461193"/>
            <a:ext cx="15265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Average mins per module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43" y="1855165"/>
            <a:ext cx="4272643" cy="4272643"/>
          </a:xfrm>
          <a:prstGeom prst="rect">
            <a:avLst/>
          </a:prstGeom>
        </p:spPr>
      </p:pic>
      <p:sp>
        <p:nvSpPr>
          <p:cNvPr id="18" name="TextBox 17"/>
          <p:cNvSpPr txBox="1"/>
          <p:nvPr/>
        </p:nvSpPr>
        <p:spPr>
          <a:xfrm>
            <a:off x="160504" y="6448092"/>
            <a:ext cx="11870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rPr>
              <a:t>chris.lincoln@learnsendhub.co.uk</a:t>
            </a:r>
          </a:p>
        </p:txBody>
      </p:sp>
    </p:spTree>
    <p:extLst>
      <p:ext uri="{BB962C8B-B14F-4D97-AF65-F5344CB8AC3E}">
        <p14:creationId xmlns:p14="http://schemas.microsoft.com/office/powerpoint/2010/main" val="13231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rPr>
              <a:t>chris.lincoln@learnsendhub.co.uk</a:t>
            </a:r>
          </a:p>
        </p:txBody>
      </p:sp>
      <p:sp>
        <p:nvSpPr>
          <p:cNvPr id="8" name="TextBox 7"/>
          <p:cNvSpPr txBox="1"/>
          <p:nvPr/>
        </p:nvSpPr>
        <p:spPr>
          <a:xfrm>
            <a:off x="9165655" y="1909114"/>
            <a:ext cx="2865840"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30A0"/>
                </a:solidFill>
                <a:effectLst/>
                <a:uLnTx/>
                <a:uFillTx/>
                <a:latin typeface="Gill Sans" charset="0"/>
                <a:ea typeface="Gill Sans" charset="0"/>
                <a:cs typeface="Gill Sans" charset="0"/>
              </a:rPr>
              <a:t>Scan the QR code to register for free: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rPr>
              <a:t>@SENDworkforce</a:t>
            </a:r>
          </a:p>
        </p:txBody>
      </p:sp>
      <p:sp>
        <p:nvSpPr>
          <p:cNvPr id="11" name="TextBox 10"/>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Gill Sans" charset="0"/>
                <a:ea typeface="Gill Sans" charset="0"/>
                <a:cs typeface="Gill Sans" charset="0"/>
              </a:rPr>
              <a:t>Modules available include:</a:t>
            </a:r>
          </a:p>
        </p:txBody>
      </p:sp>
      <p:sp>
        <p:nvSpPr>
          <p:cNvPr id="12" name="TextBox 11"/>
          <p:cNvSpPr txBox="1"/>
          <p:nvPr/>
        </p:nvSpPr>
        <p:spPr>
          <a:xfrm>
            <a:off x="321009" y="1443223"/>
            <a:ext cx="4282813"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Gill Sans" charset="0"/>
                <a:ea typeface="Gill Sans" charset="0"/>
                <a:cs typeface="Gill Sans" charset="0"/>
              </a:rPr>
              <a:t>Induction Tier: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rPr>
              <a:t>(Now also available to parents)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Types of SEND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Awareness of a Neuro-Typical Child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What is Inclusion?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SEND Code of Practice</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Respecting Individuals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Working with Professionals</a:t>
            </a:r>
          </a:p>
        </p:txBody>
      </p:sp>
      <p:sp>
        <p:nvSpPr>
          <p:cNvPr id="13" name="TextBox 12"/>
          <p:cNvSpPr txBox="1"/>
          <p:nvPr/>
        </p:nvSpPr>
        <p:spPr>
          <a:xfrm>
            <a:off x="4703122" y="1441104"/>
            <a:ext cx="4462532"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Gill Sans" charset="0"/>
                <a:ea typeface="Gill Sans" charset="0"/>
                <a:cs typeface="Gill Sans" charset="0"/>
              </a:rPr>
              <a:t>Tier 1:</a:t>
            </a: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Sensory Processing and Integration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Supporting Transitions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Support Interventions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Restorative Practice</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Four Areas of Need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Nurture Principles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Personal Care and Dignity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Introduction to Attachment</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Introduction to Trauma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sp>
        <p:nvSpPr>
          <p:cNvPr id="15" name="Oval Callout 14"/>
          <p:cNvSpPr/>
          <p:nvPr/>
        </p:nvSpPr>
        <p:spPr>
          <a:xfrm>
            <a:off x="321009" y="4771524"/>
            <a:ext cx="3644053" cy="1906514"/>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371384" y="5170284"/>
            <a:ext cx="354330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Induction Tier content was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updated over Easter to include the latest statistics and guidance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114" y="2944135"/>
            <a:ext cx="2518921" cy="2518921"/>
          </a:xfrm>
          <a:prstGeom prst="rect">
            <a:avLst/>
          </a:prstGeom>
        </p:spPr>
      </p:pic>
    </p:spTree>
    <p:extLst>
      <p:ext uri="{BB962C8B-B14F-4D97-AF65-F5344CB8AC3E}">
        <p14:creationId xmlns:p14="http://schemas.microsoft.com/office/powerpoint/2010/main" val="2134356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1F4AC77-5B37-7AA0-FEA7-B42AB898A24D}"/>
              </a:ext>
            </a:extLst>
          </p:cNvPr>
          <p:cNvGraphicFramePr>
            <a:graphicFrameLocks/>
          </p:cNvGraphicFramePr>
          <p:nvPr>
            <p:extLst>
              <p:ext uri="{D42A27DB-BD31-4B8C-83A1-F6EECF244321}">
                <p14:modId xmlns:p14="http://schemas.microsoft.com/office/powerpoint/2010/main" val="774617607"/>
              </p:ext>
            </p:extLst>
          </p:nvPr>
        </p:nvGraphicFramePr>
        <p:xfrm>
          <a:off x="706876" y="3861155"/>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A8B70955-FB5E-45E1-9DDC-E6FE57B05AA1}"/>
              </a:ext>
            </a:extLst>
          </p:cNvPr>
          <p:cNvGraphicFramePr>
            <a:graphicFrameLocks/>
          </p:cNvGraphicFramePr>
          <p:nvPr>
            <p:extLst>
              <p:ext uri="{D42A27DB-BD31-4B8C-83A1-F6EECF244321}">
                <p14:modId xmlns:p14="http://schemas.microsoft.com/office/powerpoint/2010/main" val="2890217595"/>
              </p:ext>
            </p:extLst>
          </p:nvPr>
        </p:nvGraphicFramePr>
        <p:xfrm>
          <a:off x="6728299" y="386115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14E311B-72B8-8B07-F9CA-48BFD6DF4627}"/>
              </a:ext>
            </a:extLst>
          </p:cNvPr>
          <p:cNvSpPr txBox="1"/>
          <p:nvPr/>
        </p:nvSpPr>
        <p:spPr>
          <a:xfrm>
            <a:off x="243192" y="367014"/>
            <a:ext cx="8929992" cy="3416320"/>
          </a:xfrm>
          <a:prstGeom prst="rect">
            <a:avLst/>
          </a:prstGeom>
          <a:noFill/>
        </p:spPr>
        <p:txBody>
          <a:bodyPr wrap="square">
            <a:spAutoFit/>
          </a:bodyPr>
          <a:lstStyle/>
          <a:p>
            <a:r>
              <a:rPr lang="en-GB" i="1" dirty="0"/>
              <a:t>		Good mix of different activities. Really useful information. Thank you.</a:t>
            </a:r>
          </a:p>
          <a:p>
            <a:endParaRPr lang="en-GB" dirty="0"/>
          </a:p>
          <a:p>
            <a:r>
              <a:rPr lang="en-GB" i="1" dirty="0"/>
              <a:t>		Fantastic presentations and interesting conversations had.</a:t>
            </a:r>
          </a:p>
          <a:p>
            <a:endParaRPr lang="en-GB" i="1" dirty="0"/>
          </a:p>
          <a:p>
            <a:r>
              <a:rPr lang="en-GB" i="1" dirty="0"/>
              <a:t>Absolutely fantastic speakers and very knowledgeable. </a:t>
            </a:r>
          </a:p>
          <a:p>
            <a:endParaRPr lang="en-GB" dirty="0"/>
          </a:p>
          <a:p>
            <a:r>
              <a:rPr lang="en-GB" i="1" dirty="0"/>
              <a:t>Very informative and engaging.</a:t>
            </a:r>
          </a:p>
          <a:p>
            <a:endParaRPr lang="en-GB" i="1" dirty="0"/>
          </a:p>
          <a:p>
            <a:r>
              <a:rPr lang="en-GB" i="1" dirty="0"/>
              <a:t>It was great to hear from really passionate people with a wealth of experience and knowledge. </a:t>
            </a:r>
          </a:p>
          <a:p>
            <a:endParaRPr lang="en-GB" i="1" dirty="0"/>
          </a:p>
          <a:p>
            <a:r>
              <a:rPr lang="en-GB" i="1" dirty="0"/>
              <a:t>Excellent day of training with lots of time for discussions about all things SEND.</a:t>
            </a:r>
          </a:p>
          <a:p>
            <a:endParaRPr lang="en-GB" i="1" dirty="0"/>
          </a:p>
        </p:txBody>
      </p:sp>
      <p:sp>
        <p:nvSpPr>
          <p:cNvPr id="8" name="TextBox 7">
            <a:extLst>
              <a:ext uri="{FF2B5EF4-FFF2-40B4-BE49-F238E27FC236}">
                <a16:creationId xmlns:a16="http://schemas.microsoft.com/office/drawing/2014/main" id="{8E792E18-F45E-9C04-34CF-252EDC542DA8}"/>
              </a:ext>
            </a:extLst>
          </p:cNvPr>
          <p:cNvSpPr txBox="1"/>
          <p:nvPr/>
        </p:nvSpPr>
        <p:spPr>
          <a:xfrm>
            <a:off x="6583193" y="1272609"/>
            <a:ext cx="5365615" cy="1200329"/>
          </a:xfrm>
          <a:prstGeom prst="rect">
            <a:avLst/>
          </a:prstGeom>
          <a:noFill/>
        </p:spPr>
        <p:txBody>
          <a:bodyPr wrap="square" rtlCol="0">
            <a:spAutoFit/>
          </a:bodyPr>
          <a:lstStyle/>
          <a:p>
            <a:r>
              <a:rPr lang="en-GB" sz="3600" b="1" dirty="0">
                <a:solidFill>
                  <a:srgbClr val="2C2F88"/>
                </a:solidFill>
              </a:rPr>
              <a:t>NPQSENCO Conference </a:t>
            </a:r>
          </a:p>
          <a:p>
            <a:pPr algn="ctr"/>
            <a:r>
              <a:rPr lang="en-GB" sz="3600" b="1" dirty="0">
                <a:solidFill>
                  <a:srgbClr val="2C2F88"/>
                </a:solidFill>
              </a:rPr>
              <a:t>3</a:t>
            </a:r>
            <a:r>
              <a:rPr lang="en-GB" sz="3600" b="1" baseline="30000" dirty="0">
                <a:solidFill>
                  <a:srgbClr val="2C2F88"/>
                </a:solidFill>
              </a:rPr>
              <a:t>rd</a:t>
            </a:r>
            <a:r>
              <a:rPr lang="en-GB" sz="3600" b="1" dirty="0">
                <a:solidFill>
                  <a:srgbClr val="2C2F88"/>
                </a:solidFill>
              </a:rPr>
              <a:t> April 2025 </a:t>
            </a:r>
          </a:p>
        </p:txBody>
      </p:sp>
      <p:pic>
        <p:nvPicPr>
          <p:cNvPr id="9" name="Picture 8">
            <a:extLst>
              <a:ext uri="{FF2B5EF4-FFF2-40B4-BE49-F238E27FC236}">
                <a16:creationId xmlns:a16="http://schemas.microsoft.com/office/drawing/2014/main" id="{A6DEFA1A-B083-0451-67CA-B47A132607C8}"/>
              </a:ext>
            </a:extLst>
          </p:cNvPr>
          <p:cNvPicPr>
            <a:picLocks noChangeAspect="1"/>
          </p:cNvPicPr>
          <p:nvPr/>
        </p:nvPicPr>
        <p:blipFill rotWithShape="1">
          <a:blip r:embed="rId4"/>
          <a:srcRect l="26750" t="35863" r="64917" b="49259"/>
          <a:stretch/>
        </p:blipFill>
        <p:spPr>
          <a:xfrm>
            <a:off x="367250" y="142560"/>
            <a:ext cx="1236995" cy="1242246"/>
          </a:xfrm>
          <a:prstGeom prst="ellipse">
            <a:avLst/>
          </a:prstGeom>
        </p:spPr>
      </p:pic>
    </p:spTree>
    <p:extLst>
      <p:ext uri="{BB962C8B-B14F-4D97-AF65-F5344CB8AC3E}">
        <p14:creationId xmlns:p14="http://schemas.microsoft.com/office/powerpoint/2010/main" val="315167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rPr>
              <a:t>chris.lincoln@learnsendhub.co.uk</a:t>
            </a:r>
          </a:p>
        </p:txBody>
      </p:sp>
      <p:sp>
        <p:nvSpPr>
          <p:cNvPr id="8" name="TextBox 7"/>
          <p:cNvSpPr txBox="1"/>
          <p:nvPr/>
        </p:nvSpPr>
        <p:spPr>
          <a:xfrm>
            <a:off x="9165655" y="1909114"/>
            <a:ext cx="2865840"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30A0"/>
                </a:solidFill>
                <a:effectLst/>
                <a:uLnTx/>
                <a:uFillTx/>
                <a:latin typeface="Gill Sans" charset="0"/>
                <a:ea typeface="Gill Sans" charset="0"/>
                <a:cs typeface="Gill Sans" charset="0"/>
              </a:rPr>
              <a:t>Scan the QR code to register for free: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rPr>
              <a:t>@SENDworkforce</a:t>
            </a:r>
          </a:p>
        </p:txBody>
      </p:sp>
      <p:sp>
        <p:nvSpPr>
          <p:cNvPr id="11" name="TextBox 10"/>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Gill Sans" charset="0"/>
                <a:ea typeface="Gill Sans" charset="0"/>
                <a:cs typeface="Gill Sans" charset="0"/>
              </a:rPr>
              <a:t>Parent Flyer</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114" y="2944135"/>
            <a:ext cx="2518921" cy="251892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1785" y="1045215"/>
            <a:ext cx="3718094" cy="5272435"/>
          </a:xfrm>
          <a:prstGeom prst="rect">
            <a:avLst/>
          </a:prstGeom>
        </p:spPr>
      </p:pic>
    </p:spTree>
    <p:extLst>
      <p:ext uri="{BB962C8B-B14F-4D97-AF65-F5344CB8AC3E}">
        <p14:creationId xmlns:p14="http://schemas.microsoft.com/office/powerpoint/2010/main" val="607952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rPr>
              <a:t>chris.lincoln@learnsendhub.co.uk</a:t>
            </a:r>
          </a:p>
        </p:txBody>
      </p:sp>
      <p:sp>
        <p:nvSpPr>
          <p:cNvPr id="11" name="TextBox 10"/>
          <p:cNvSpPr txBox="1"/>
          <p:nvPr/>
        </p:nvSpPr>
        <p:spPr>
          <a:xfrm>
            <a:off x="321009" y="284568"/>
            <a:ext cx="118709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charset="0"/>
                <a:ea typeface="Gill Sans" charset="0"/>
                <a:cs typeface="Gill Sans" charset="0"/>
              </a:rPr>
              <a:t>SEND Workforce Development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28" y="907023"/>
            <a:ext cx="8328248" cy="352649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880" y="4516863"/>
            <a:ext cx="6613375" cy="1915779"/>
          </a:xfrm>
          <a:prstGeom prst="rect">
            <a:avLst/>
          </a:prstGeom>
        </p:spPr>
      </p:pic>
    </p:spTree>
    <p:extLst>
      <p:ext uri="{BB962C8B-B14F-4D97-AF65-F5344CB8AC3E}">
        <p14:creationId xmlns:p14="http://schemas.microsoft.com/office/powerpoint/2010/main" val="1745409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rPr>
              <a:t>chris.lincoln@learnsendhub.co.uk</a:t>
            </a:r>
          </a:p>
        </p:txBody>
      </p:sp>
      <p:sp>
        <p:nvSpPr>
          <p:cNvPr id="8" name="TextBox 7"/>
          <p:cNvSpPr txBox="1"/>
          <p:nvPr/>
        </p:nvSpPr>
        <p:spPr>
          <a:xfrm>
            <a:off x="9165655" y="1909114"/>
            <a:ext cx="2865840"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30A0"/>
                </a:solidFill>
                <a:effectLst/>
                <a:uLnTx/>
                <a:uFillTx/>
                <a:latin typeface="Gill Sans" charset="0"/>
                <a:ea typeface="Gill Sans" charset="0"/>
                <a:cs typeface="Gill Sans" charset="0"/>
              </a:rPr>
              <a:t>Scan the QR code to register for free: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sp>
        <p:nvSpPr>
          <p:cNvPr id="11" name="TextBox 10"/>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Gill Sans" charset="0"/>
                <a:ea typeface="Gill Sans" charset="0"/>
                <a:cs typeface="Gill Sans" charset="0"/>
              </a:rPr>
              <a:t>BREAKING NEWS!</a:t>
            </a:r>
          </a:p>
        </p:txBody>
      </p:sp>
      <p:sp>
        <p:nvSpPr>
          <p:cNvPr id="12" name="TextBox 11"/>
          <p:cNvSpPr txBox="1"/>
          <p:nvPr/>
        </p:nvSpPr>
        <p:spPr>
          <a:xfrm>
            <a:off x="321009" y="1443223"/>
            <a:ext cx="4622863"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Gill Sans" charset="0"/>
                <a:ea typeface="Gill Sans" charset="0"/>
                <a:cs typeface="Gill Sans" charset="0"/>
              </a:rPr>
              <a:t>More modules 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Belonging – </a:t>
            </a:r>
            <a:r>
              <a:rPr kumimoji="0" lang="en-US" sz="2000" b="0" i="0" u="none" strike="noStrike" kern="1200" cap="none" spc="0" normalizeH="0" baseline="0" noProof="0" dirty="0">
                <a:ln>
                  <a:noFill/>
                </a:ln>
                <a:solidFill>
                  <a:srgbClr val="00B050"/>
                </a:solidFill>
                <a:effectLst/>
                <a:uLnTx/>
                <a:uFillTx/>
                <a:latin typeface="Gill Sans" charset="0"/>
                <a:ea typeface="Gill Sans" charset="0"/>
                <a:cs typeface="Gill Sans" charset="0"/>
              </a:rPr>
              <a:t>going live today!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Parent/</a:t>
            </a:r>
            <a:r>
              <a:rPr kumimoji="0" lang="en-US" sz="2000" b="0" i="0" u="none" strike="noStrike" kern="1200" cap="none" spc="0" normalizeH="0" baseline="0" noProof="0" dirty="0" err="1">
                <a:ln>
                  <a:noFill/>
                </a:ln>
                <a:solidFill>
                  <a:prstClr val="black"/>
                </a:solidFill>
                <a:effectLst/>
                <a:uLnTx/>
                <a:uFillTx/>
                <a:latin typeface="Gill Sans" charset="0"/>
                <a:ea typeface="Gill Sans" charset="0"/>
                <a:cs typeface="Gill Sans" charset="0"/>
              </a:rPr>
              <a:t>Carer</a:t>
            </a: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 Engagement – </a:t>
            </a:r>
            <a:r>
              <a:rPr kumimoji="0" lang="en-US" sz="2000" b="0" i="0" u="none" strike="noStrike" kern="1200" cap="none" spc="0" normalizeH="0" baseline="0" noProof="0" dirty="0">
                <a:ln>
                  <a:noFill/>
                </a:ln>
                <a:solidFill>
                  <a:srgbClr val="00B050"/>
                </a:solidFill>
                <a:effectLst/>
                <a:uLnTx/>
                <a:uFillTx/>
                <a:latin typeface="Gill Sans" charset="0"/>
                <a:ea typeface="Gill Sans" charset="0"/>
                <a:cs typeface="Gill Sans" charset="0"/>
              </a:rPr>
              <a:t>8</a:t>
            </a:r>
            <a:r>
              <a:rPr kumimoji="0" lang="en-US" sz="2000" b="0" i="0" u="none" strike="noStrike" kern="1200" cap="none" spc="0" normalizeH="0" baseline="30000" noProof="0" dirty="0">
                <a:ln>
                  <a:noFill/>
                </a:ln>
                <a:solidFill>
                  <a:srgbClr val="00B050"/>
                </a:solidFill>
                <a:effectLst/>
                <a:uLnTx/>
                <a:uFillTx/>
                <a:latin typeface="Gill Sans" charset="0"/>
                <a:ea typeface="Gill Sans" charset="0"/>
                <a:cs typeface="Gill Sans" charset="0"/>
              </a:rPr>
              <a:t>th</a:t>
            </a:r>
            <a:r>
              <a:rPr kumimoji="0" lang="en-US" sz="2000" b="0" i="0" u="none" strike="noStrike" kern="1200" cap="none" spc="0" normalizeH="0" baseline="0" noProof="0" dirty="0">
                <a:ln>
                  <a:noFill/>
                </a:ln>
                <a:solidFill>
                  <a:srgbClr val="00B050"/>
                </a:solidFill>
                <a:effectLst/>
                <a:uLnTx/>
                <a:uFillTx/>
                <a:latin typeface="Gill Sans" charset="0"/>
                <a:ea typeface="Gill Sans" charset="0"/>
                <a:cs typeface="Gill Sans" charset="0"/>
              </a:rPr>
              <a:t> May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Every Teacher is a Teacher of SEND – </a:t>
            </a:r>
            <a:r>
              <a:rPr kumimoji="0" lang="en-US" sz="2000" b="0" i="0" u="none" strike="noStrike" kern="1200" cap="none" spc="0" normalizeH="0" baseline="0" noProof="0" dirty="0">
                <a:ln>
                  <a:noFill/>
                </a:ln>
                <a:solidFill>
                  <a:srgbClr val="00B050"/>
                </a:solidFill>
                <a:effectLst/>
                <a:uLnTx/>
                <a:uFillTx/>
                <a:latin typeface="Gill Sans" charset="0"/>
                <a:ea typeface="Gill Sans" charset="0"/>
                <a:cs typeface="Gill Sans" charset="0"/>
              </a:rPr>
              <a:t>due to go live after May half-term</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Neurodiversity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Environments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Sensory Needs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Dual Coding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charset="0"/>
                <a:ea typeface="Gill Sans" charset="0"/>
                <a:cs typeface="Gill Sans" charset="0"/>
              </a:rPr>
              <a:t>@</a:t>
            </a:r>
            <a:r>
              <a:rPr kumimoji="0" lang="en-US" sz="2000" b="1" i="1" u="none" strike="noStrike" kern="1200" cap="none" spc="0" normalizeH="0" baseline="0" noProof="0" dirty="0" err="1">
                <a:ln>
                  <a:noFill/>
                </a:ln>
                <a:solidFill>
                  <a:prstClr val="black"/>
                </a:solidFill>
                <a:effectLst/>
                <a:uLnTx/>
                <a:uFillTx/>
                <a:latin typeface="Gill Sans" charset="0"/>
                <a:ea typeface="Gill Sans" charset="0"/>
                <a:cs typeface="Gill Sans" charset="0"/>
              </a:rPr>
              <a:t>SENDworkforce</a:t>
            </a:r>
            <a:endParaRPr kumimoji="0" lang="en-US" sz="20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sp>
        <p:nvSpPr>
          <p:cNvPr id="13" name="TextBox 12"/>
          <p:cNvSpPr txBox="1"/>
          <p:nvPr/>
        </p:nvSpPr>
        <p:spPr>
          <a:xfrm>
            <a:off x="4994247" y="1940513"/>
            <a:ext cx="4462532"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Zones of Regulation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Speech and Language and </a:t>
            </a:r>
            <a:r>
              <a:rPr kumimoji="0" lang="en-US" sz="2000" b="0" i="0" u="none" strike="noStrike" kern="1200" cap="none" spc="0" normalizeH="0" baseline="0" noProof="0" dirty="0" err="1">
                <a:ln>
                  <a:noFill/>
                </a:ln>
                <a:solidFill>
                  <a:prstClr val="black"/>
                </a:solidFill>
                <a:effectLst/>
                <a:uLnTx/>
                <a:uFillTx/>
                <a:latin typeface="Gill Sans" charset="0"/>
                <a:ea typeface="Gill Sans" charset="0"/>
                <a:cs typeface="Gill Sans" charset="0"/>
              </a:rPr>
              <a:t>Behaviour</a:t>
            </a: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Introduction to DLD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Trauma (extension of Tier 1)</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Relationships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err="1">
                <a:ln>
                  <a:noFill/>
                </a:ln>
                <a:solidFill>
                  <a:prstClr val="black"/>
                </a:solidFill>
                <a:effectLst/>
                <a:uLnTx/>
                <a:uFillTx/>
                <a:latin typeface="Gill Sans" charset="0"/>
                <a:ea typeface="Gill Sans" charset="0"/>
                <a:cs typeface="Gill Sans" charset="0"/>
              </a:rPr>
              <a:t>Behaviour</a:t>
            </a: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 as a Communicator</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De-Escalation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ADHD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114" y="2944135"/>
            <a:ext cx="2518921" cy="2518921"/>
          </a:xfrm>
          <a:prstGeom prst="rect">
            <a:avLst/>
          </a:prstGeom>
        </p:spPr>
      </p:pic>
    </p:spTree>
    <p:extLst>
      <p:ext uri="{BB962C8B-B14F-4D97-AF65-F5344CB8AC3E}">
        <p14:creationId xmlns:p14="http://schemas.microsoft.com/office/powerpoint/2010/main" val="1294133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rPr>
              <a:t>chris.lincoln@learnsendhub.co.uk</a:t>
            </a:r>
          </a:p>
        </p:txBody>
      </p:sp>
      <p:sp>
        <p:nvSpPr>
          <p:cNvPr id="8" name="TextBox 7"/>
          <p:cNvSpPr txBox="1"/>
          <p:nvPr/>
        </p:nvSpPr>
        <p:spPr>
          <a:xfrm>
            <a:off x="9165655" y="1909114"/>
            <a:ext cx="2865840"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30A0"/>
                </a:solidFill>
                <a:effectLst/>
                <a:uLnTx/>
                <a:uFillTx/>
                <a:latin typeface="Gill Sans" charset="0"/>
                <a:ea typeface="Gill Sans" charset="0"/>
                <a:cs typeface="Gill Sans" charset="0"/>
              </a:rPr>
              <a:t>Scan the QR code to register for free: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charset="0"/>
                <a:ea typeface="Gill Sans" charset="0"/>
                <a:cs typeface="Gill Sans" charset="0"/>
              </a:rPr>
              <a:t>@SENDworkforce</a:t>
            </a:r>
          </a:p>
        </p:txBody>
      </p:sp>
      <p:sp>
        <p:nvSpPr>
          <p:cNvPr id="11" name="TextBox 10"/>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Gill Sans" charset="0"/>
                <a:ea typeface="Gill Sans" charset="0"/>
                <a:cs typeface="Gill Sans" charset="0"/>
              </a:rPr>
              <a:t>How schools use the modules</a:t>
            </a:r>
            <a:r>
              <a:rPr kumimoji="0" lang="mr-IN" sz="3600" b="0" i="1" u="none" strike="noStrike" kern="1200" cap="none" spc="0" normalizeH="0" baseline="0" noProof="0" dirty="0">
                <a:ln>
                  <a:noFill/>
                </a:ln>
                <a:solidFill>
                  <a:prstClr val="black"/>
                </a:solidFill>
                <a:effectLst/>
                <a:uLnTx/>
                <a:uFillTx/>
                <a:latin typeface="Gill Sans" charset="0"/>
                <a:ea typeface="Gill Sans" charset="0"/>
                <a:cs typeface="Gill Sans" charset="0"/>
              </a:rPr>
              <a:t>…</a:t>
            </a:r>
            <a:endParaRPr kumimoji="0" lang="en-US" sz="36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114" y="2944135"/>
            <a:ext cx="2518921" cy="2518921"/>
          </a:xfrm>
          <a:prstGeom prst="rect">
            <a:avLst/>
          </a:prstGeom>
        </p:spPr>
      </p:pic>
      <p:sp>
        <p:nvSpPr>
          <p:cNvPr id="9" name="TextBox 8"/>
          <p:cNvSpPr txBox="1"/>
          <p:nvPr/>
        </p:nvSpPr>
        <p:spPr>
          <a:xfrm>
            <a:off x="321009" y="1742985"/>
            <a:ext cx="8477304" cy="34778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Whole staff training during Inset Days or remotely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Inset Day or remote training for specific staff members such as 	   Teaching Assistants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Part of an induction for new staff members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Specific modules for specific staff. For example, Personal Care and Dignity for staff members who support a young person with toileting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Signposting for staff who wish to explore further CPD</a:t>
            </a:r>
          </a:p>
        </p:txBody>
      </p:sp>
      <p:sp>
        <p:nvSpPr>
          <p:cNvPr id="10" name="TextBox 9"/>
          <p:cNvSpPr txBox="1"/>
          <p:nvPr/>
        </p:nvSpPr>
        <p:spPr>
          <a:xfrm>
            <a:off x="321009" y="5463056"/>
            <a:ext cx="84773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Gill Sans" charset="0"/>
                <a:ea typeface="Gill Sans" charset="0"/>
                <a:cs typeface="Gill Sans" charset="0"/>
              </a:rPr>
              <a:t>All of the content remains free to access</a:t>
            </a:r>
          </a:p>
        </p:txBody>
      </p:sp>
    </p:spTree>
    <p:extLst>
      <p:ext uri="{BB962C8B-B14F-4D97-AF65-F5344CB8AC3E}">
        <p14:creationId xmlns:p14="http://schemas.microsoft.com/office/powerpoint/2010/main" val="10006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884212D-9CD1-9720-0080-3A90FB3F17AB}"/>
              </a:ext>
            </a:extLst>
          </p:cNvPr>
          <p:cNvGraphicFramePr>
            <a:graphicFrameLocks/>
          </p:cNvGraphicFramePr>
          <p:nvPr>
            <p:extLst>
              <p:ext uri="{D42A27DB-BD31-4B8C-83A1-F6EECF244321}">
                <p14:modId xmlns:p14="http://schemas.microsoft.com/office/powerpoint/2010/main" val="3382498078"/>
              </p:ext>
            </p:extLst>
          </p:nvPr>
        </p:nvGraphicFramePr>
        <p:xfrm>
          <a:off x="658238"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A8AB2A43-2896-D46E-6647-784FB41CF540}"/>
              </a:ext>
            </a:extLst>
          </p:cNvPr>
          <p:cNvGraphicFramePr>
            <a:graphicFrameLocks/>
          </p:cNvGraphicFramePr>
          <p:nvPr>
            <p:extLst>
              <p:ext uri="{D42A27DB-BD31-4B8C-83A1-F6EECF244321}">
                <p14:modId xmlns:p14="http://schemas.microsoft.com/office/powerpoint/2010/main" val="1263274518"/>
              </p:ext>
            </p:extLst>
          </p:nvPr>
        </p:nvGraphicFramePr>
        <p:xfrm>
          <a:off x="684503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2BBC3548-AEC7-0BC2-A454-F63AFC2DC44D}"/>
              </a:ext>
            </a:extLst>
          </p:cNvPr>
          <p:cNvPicPr>
            <a:picLocks noChangeAspect="1"/>
          </p:cNvPicPr>
          <p:nvPr/>
        </p:nvPicPr>
        <p:blipFill rotWithShape="1">
          <a:blip r:embed="rId4"/>
          <a:srcRect l="26750" t="35863" r="64917" b="49259"/>
          <a:stretch/>
        </p:blipFill>
        <p:spPr>
          <a:xfrm>
            <a:off x="367250" y="142560"/>
            <a:ext cx="1236995" cy="1242246"/>
          </a:xfrm>
          <a:prstGeom prst="ellipse">
            <a:avLst/>
          </a:prstGeom>
        </p:spPr>
      </p:pic>
      <p:pic>
        <p:nvPicPr>
          <p:cNvPr id="6" name="Picture 14">
            <a:extLst>
              <a:ext uri="{FF2B5EF4-FFF2-40B4-BE49-F238E27FC236}">
                <a16:creationId xmlns:a16="http://schemas.microsoft.com/office/drawing/2014/main" id="{8B314AE8-CD53-0849-FF05-F52C366A2F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3602" b="23628"/>
          <a:stretch/>
        </p:blipFill>
        <p:spPr>
          <a:xfrm>
            <a:off x="367250" y="5801415"/>
            <a:ext cx="1555760" cy="719973"/>
          </a:xfrm>
          <a:prstGeom prst="rect">
            <a:avLst/>
          </a:prstGeom>
        </p:spPr>
      </p:pic>
      <p:sp>
        <p:nvSpPr>
          <p:cNvPr id="8" name="TextBox 7">
            <a:extLst>
              <a:ext uri="{FF2B5EF4-FFF2-40B4-BE49-F238E27FC236}">
                <a16:creationId xmlns:a16="http://schemas.microsoft.com/office/drawing/2014/main" id="{80A4B9C6-DA01-5695-4B7E-73FC4F3F8C4E}"/>
              </a:ext>
            </a:extLst>
          </p:cNvPr>
          <p:cNvSpPr txBox="1"/>
          <p:nvPr/>
        </p:nvSpPr>
        <p:spPr>
          <a:xfrm>
            <a:off x="3389279" y="173383"/>
            <a:ext cx="7791450" cy="1569660"/>
          </a:xfrm>
          <a:prstGeom prst="rect">
            <a:avLst/>
          </a:prstGeom>
          <a:noFill/>
        </p:spPr>
        <p:txBody>
          <a:bodyPr wrap="square" rtlCol="0">
            <a:spAutoFit/>
          </a:bodyPr>
          <a:lstStyle/>
          <a:p>
            <a:r>
              <a:rPr lang="en-GB" sz="4800" b="1" dirty="0">
                <a:solidFill>
                  <a:srgbClr val="2C2F88"/>
                </a:solidFill>
              </a:rPr>
              <a:t>NPQSENCO comparison of cohorts: role</a:t>
            </a:r>
          </a:p>
        </p:txBody>
      </p:sp>
    </p:spTree>
    <p:extLst>
      <p:ext uri="{BB962C8B-B14F-4D97-AF65-F5344CB8AC3E}">
        <p14:creationId xmlns:p14="http://schemas.microsoft.com/office/powerpoint/2010/main" val="1128209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692E3EC-85A4-9014-FE70-11CDF381A516}"/>
              </a:ext>
            </a:extLst>
          </p:cNvPr>
          <p:cNvGraphicFramePr>
            <a:graphicFrameLocks/>
          </p:cNvGraphicFramePr>
          <p:nvPr>
            <p:extLst>
              <p:ext uri="{D42A27DB-BD31-4B8C-83A1-F6EECF244321}">
                <p14:modId xmlns:p14="http://schemas.microsoft.com/office/powerpoint/2010/main" val="115806899"/>
              </p:ext>
            </p:extLst>
          </p:nvPr>
        </p:nvGraphicFramePr>
        <p:xfrm>
          <a:off x="6640749"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CB17F9F7-722B-1C18-DACF-B21B73581809}"/>
              </a:ext>
            </a:extLst>
          </p:cNvPr>
          <p:cNvGraphicFramePr>
            <a:graphicFrameLocks/>
          </p:cNvGraphicFramePr>
          <p:nvPr>
            <p:extLst>
              <p:ext uri="{D42A27DB-BD31-4B8C-83A1-F6EECF244321}">
                <p14:modId xmlns:p14="http://schemas.microsoft.com/office/powerpoint/2010/main" val="3624729973"/>
              </p:ext>
            </p:extLst>
          </p:nvPr>
        </p:nvGraphicFramePr>
        <p:xfrm>
          <a:off x="1261353"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0F0D7297-C983-DD32-84F9-FAF77F5818A1}"/>
              </a:ext>
            </a:extLst>
          </p:cNvPr>
          <p:cNvPicPr>
            <a:picLocks noChangeAspect="1"/>
          </p:cNvPicPr>
          <p:nvPr/>
        </p:nvPicPr>
        <p:blipFill rotWithShape="1">
          <a:blip r:embed="rId4"/>
          <a:srcRect l="26750" t="35863" r="64917" b="49259"/>
          <a:stretch/>
        </p:blipFill>
        <p:spPr>
          <a:xfrm>
            <a:off x="367250" y="142560"/>
            <a:ext cx="1236995" cy="1242246"/>
          </a:xfrm>
          <a:prstGeom prst="ellipse">
            <a:avLst/>
          </a:prstGeom>
        </p:spPr>
      </p:pic>
      <p:pic>
        <p:nvPicPr>
          <p:cNvPr id="6" name="Picture 14">
            <a:extLst>
              <a:ext uri="{FF2B5EF4-FFF2-40B4-BE49-F238E27FC236}">
                <a16:creationId xmlns:a16="http://schemas.microsoft.com/office/drawing/2014/main" id="{C8EE34EF-D7BF-95BD-2425-52CC8ED1F64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3602" b="23628"/>
          <a:stretch/>
        </p:blipFill>
        <p:spPr>
          <a:xfrm>
            <a:off x="367250" y="5801415"/>
            <a:ext cx="1555760" cy="719973"/>
          </a:xfrm>
          <a:prstGeom prst="rect">
            <a:avLst/>
          </a:prstGeom>
        </p:spPr>
      </p:pic>
      <p:sp>
        <p:nvSpPr>
          <p:cNvPr id="8" name="TextBox 7">
            <a:extLst>
              <a:ext uri="{FF2B5EF4-FFF2-40B4-BE49-F238E27FC236}">
                <a16:creationId xmlns:a16="http://schemas.microsoft.com/office/drawing/2014/main" id="{336E05CF-2ABF-949D-42FD-2A38CDC42EBC}"/>
              </a:ext>
            </a:extLst>
          </p:cNvPr>
          <p:cNvSpPr txBox="1"/>
          <p:nvPr/>
        </p:nvSpPr>
        <p:spPr>
          <a:xfrm>
            <a:off x="3389279" y="173383"/>
            <a:ext cx="7791450" cy="1569660"/>
          </a:xfrm>
          <a:prstGeom prst="rect">
            <a:avLst/>
          </a:prstGeom>
          <a:noFill/>
        </p:spPr>
        <p:txBody>
          <a:bodyPr wrap="square" rtlCol="0">
            <a:spAutoFit/>
          </a:bodyPr>
          <a:lstStyle/>
          <a:p>
            <a:r>
              <a:rPr lang="en-GB" sz="4800" b="1" dirty="0">
                <a:solidFill>
                  <a:srgbClr val="2C2F88"/>
                </a:solidFill>
              </a:rPr>
              <a:t>NPQSENCO comparison of cohorts: phase</a:t>
            </a:r>
          </a:p>
        </p:txBody>
      </p:sp>
    </p:spTree>
    <p:extLst>
      <p:ext uri="{BB962C8B-B14F-4D97-AF65-F5344CB8AC3E}">
        <p14:creationId xmlns:p14="http://schemas.microsoft.com/office/powerpoint/2010/main" val="145207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EAA6BF-DF4D-31EE-7330-F08D01292989}"/>
              </a:ext>
            </a:extLst>
          </p:cNvPr>
          <p:cNvPicPr>
            <a:picLocks noChangeAspect="1"/>
          </p:cNvPicPr>
          <p:nvPr/>
        </p:nvPicPr>
        <p:blipFill>
          <a:blip r:embed="rId3"/>
          <a:stretch>
            <a:fillRect/>
          </a:stretch>
        </p:blipFill>
        <p:spPr>
          <a:xfrm>
            <a:off x="373626" y="3429000"/>
            <a:ext cx="3381375" cy="1676400"/>
          </a:xfrm>
          <a:prstGeom prst="rect">
            <a:avLst/>
          </a:prstGeom>
          <a:effectLst>
            <a:softEdge rad="63500"/>
          </a:effectLst>
        </p:spPr>
      </p:pic>
      <p:sp>
        <p:nvSpPr>
          <p:cNvPr id="2" name="TextBox 1">
            <a:extLst>
              <a:ext uri="{FF2B5EF4-FFF2-40B4-BE49-F238E27FC236}">
                <a16:creationId xmlns:a16="http://schemas.microsoft.com/office/drawing/2014/main" id="{B4CE3B99-70F2-3369-9F47-E9B2D1FE5664}"/>
              </a:ext>
            </a:extLst>
          </p:cNvPr>
          <p:cNvSpPr txBox="1"/>
          <p:nvPr/>
        </p:nvSpPr>
        <p:spPr>
          <a:xfrm>
            <a:off x="2959672" y="286966"/>
            <a:ext cx="5962435" cy="502766"/>
          </a:xfrm>
          <a:prstGeom prst="rect">
            <a:avLst/>
          </a:prstGeom>
          <a:noFill/>
          <a:ln w="28575">
            <a:solidFill>
              <a:srgbClr val="0070C0"/>
            </a:solidFill>
          </a:ln>
          <a:effectLst>
            <a:glow rad="63500">
              <a:schemeClr val="accent1">
                <a:satMod val="175000"/>
                <a:alpha val="40000"/>
              </a:schemeClr>
            </a:glow>
          </a:effectLst>
        </p:spPr>
        <p:txBody>
          <a:bodyPr wrap="square" rtlCol="0">
            <a:spAutoFit/>
          </a:bodyPr>
          <a:lstStyle/>
          <a:p>
            <a:pPr algn="ctr"/>
            <a:r>
              <a:rPr lang="en-GB" sz="2667" b="1" dirty="0">
                <a:latin typeface="Calibri" panose="020F0502020204030204" pitchFamily="34" charset="0"/>
                <a:cs typeface="Calibri" panose="020F0502020204030204" pitchFamily="34" charset="0"/>
              </a:rPr>
              <a:t>ECF: ECTE</a:t>
            </a:r>
          </a:p>
        </p:txBody>
      </p:sp>
      <p:sp>
        <p:nvSpPr>
          <p:cNvPr id="4" name="Speech Bubble: Oval 3">
            <a:extLst>
              <a:ext uri="{FF2B5EF4-FFF2-40B4-BE49-F238E27FC236}">
                <a16:creationId xmlns:a16="http://schemas.microsoft.com/office/drawing/2014/main" id="{E35D002F-D1BE-0261-C83F-E4E17EC16247}"/>
              </a:ext>
            </a:extLst>
          </p:cNvPr>
          <p:cNvSpPr/>
          <p:nvPr/>
        </p:nvSpPr>
        <p:spPr>
          <a:xfrm>
            <a:off x="668594" y="1398473"/>
            <a:ext cx="2497393" cy="1568803"/>
          </a:xfrm>
          <a:prstGeom prst="wedgeEllipseCallout">
            <a:avLst>
              <a:gd name="adj1" fmla="val -66326"/>
              <a:gd name="adj2" fmla="val 671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t>The DfE have announced upcoming </a:t>
            </a:r>
            <a:r>
              <a:rPr lang="en-GB" sz="1600" b="1" dirty="0"/>
              <a:t>changes to the ECF Programme. </a:t>
            </a:r>
          </a:p>
        </p:txBody>
      </p:sp>
      <p:sp>
        <p:nvSpPr>
          <p:cNvPr id="6" name="TextBox 5">
            <a:extLst>
              <a:ext uri="{FF2B5EF4-FFF2-40B4-BE49-F238E27FC236}">
                <a16:creationId xmlns:a16="http://schemas.microsoft.com/office/drawing/2014/main" id="{666EBD7B-7DA4-09A6-5BA3-2908259EBFAB}"/>
              </a:ext>
            </a:extLst>
          </p:cNvPr>
          <p:cNvSpPr txBox="1"/>
          <p:nvPr/>
        </p:nvSpPr>
        <p:spPr>
          <a:xfrm>
            <a:off x="3303639" y="1047063"/>
            <a:ext cx="8721213" cy="2308324"/>
          </a:xfrm>
          <a:prstGeom prst="rect">
            <a:avLst/>
          </a:prstGeom>
          <a:noFill/>
          <a:ln>
            <a:solidFill>
              <a:schemeClr val="accent1"/>
            </a:solidFill>
          </a:ln>
        </p:spPr>
        <p:txBody>
          <a:bodyPr wrap="square">
            <a:spAutoFit/>
          </a:bodyPr>
          <a:lstStyle/>
          <a:p>
            <a:r>
              <a:rPr lang="en-GB" sz="1800" dirty="0"/>
              <a:t>From September 2025, the </a:t>
            </a:r>
            <a:r>
              <a:rPr lang="en-GB" sz="1800" b="1" dirty="0"/>
              <a:t>Early Career Teacher Entitlement (ECTE) </a:t>
            </a:r>
            <a:r>
              <a:rPr lang="en-GB" dirty="0"/>
              <a:t>w</a:t>
            </a:r>
            <a:r>
              <a:rPr lang="en-GB" sz="1800" dirty="0"/>
              <a:t>ill be introduced. Changes include: </a:t>
            </a:r>
          </a:p>
          <a:p>
            <a:endParaRPr lang="en-GB" sz="1800" dirty="0"/>
          </a:p>
          <a:p>
            <a:r>
              <a:rPr lang="en-GB" sz="1800" dirty="0"/>
              <a:t>• </a:t>
            </a:r>
            <a:r>
              <a:rPr lang="en-GB" sz="1800" b="1" dirty="0">
                <a:effectLst>
                  <a:outerShdw blurRad="38100" dist="38100" dir="2700000" algn="tl">
                    <a:srgbClr val="000000">
                      <a:alpha val="43137"/>
                    </a:srgbClr>
                  </a:outerShdw>
                </a:effectLst>
              </a:rPr>
              <a:t>mentor training reducing to 1 year </a:t>
            </a:r>
          </a:p>
          <a:p>
            <a:r>
              <a:rPr lang="en-GB" sz="1800" dirty="0"/>
              <a:t>• More diagnostic pathways of learning</a:t>
            </a:r>
            <a:endParaRPr lang="en-GB" dirty="0"/>
          </a:p>
          <a:p>
            <a:r>
              <a:rPr lang="en-GB" sz="1800" dirty="0"/>
              <a:t>• Increase in subject specific materials</a:t>
            </a:r>
            <a:r>
              <a:rPr lang="en-GB" sz="1800" b="1" dirty="0">
                <a:effectLst>
                  <a:outerShdw blurRad="38100" dist="38100" dir="2700000" algn="tl">
                    <a:srgbClr val="000000">
                      <a:alpha val="43137"/>
                    </a:srgbClr>
                  </a:outerShdw>
                </a:effectLst>
              </a:rPr>
              <a:t> including SEND materials </a:t>
            </a:r>
          </a:p>
          <a:p>
            <a:r>
              <a:rPr lang="en-GB" sz="1800" dirty="0"/>
              <a:t>• Portal changes so that there is </a:t>
            </a:r>
            <a:r>
              <a:rPr lang="en-GB" sz="1800" b="1" dirty="0">
                <a:effectLst>
                  <a:outerShdw blurRad="38100" dist="38100" dir="2700000" algn="tl">
                    <a:srgbClr val="000000">
                      <a:alpha val="43137"/>
                    </a:srgbClr>
                  </a:outerShdw>
                </a:effectLst>
              </a:rPr>
              <a:t>only one point of registration and sign up for schools. </a:t>
            </a:r>
          </a:p>
        </p:txBody>
      </p:sp>
      <p:sp>
        <p:nvSpPr>
          <p:cNvPr id="10" name="TextBox 9">
            <a:extLst>
              <a:ext uri="{FF2B5EF4-FFF2-40B4-BE49-F238E27FC236}">
                <a16:creationId xmlns:a16="http://schemas.microsoft.com/office/drawing/2014/main" id="{E6D14183-0BB2-0AA1-2F34-13A3AB0BF490}"/>
              </a:ext>
            </a:extLst>
          </p:cNvPr>
          <p:cNvSpPr txBox="1"/>
          <p:nvPr/>
        </p:nvSpPr>
        <p:spPr>
          <a:xfrm>
            <a:off x="351711" y="5394490"/>
            <a:ext cx="7796980" cy="1200329"/>
          </a:xfrm>
          <a:prstGeom prst="rect">
            <a:avLst/>
          </a:prstGeom>
          <a:noFill/>
        </p:spPr>
        <p:txBody>
          <a:bodyPr wrap="square">
            <a:spAutoFit/>
          </a:bodyPr>
          <a:lstStyle/>
          <a:p>
            <a:pPr marL="285750" indent="-285750">
              <a:buFont typeface="Arial" panose="020B0604020202020204" pitchFamily="34" charset="0"/>
              <a:buChar char="•"/>
            </a:pPr>
            <a:r>
              <a:rPr lang="en-GB" sz="1800" dirty="0"/>
              <a:t>ECT YR1 – full coverage through </a:t>
            </a:r>
            <a:r>
              <a:rPr lang="en-GB" sz="1800" b="1" dirty="0">
                <a:effectLst>
                  <a:outerShdw blurRad="38100" dist="38100" dir="2700000" algn="tl">
                    <a:srgbClr val="000000">
                      <a:alpha val="43137"/>
                    </a:srgbClr>
                  </a:outerShdw>
                </a:effectLst>
              </a:rPr>
              <a:t>personalised pathways </a:t>
            </a:r>
          </a:p>
          <a:p>
            <a:pPr marL="285750" indent="-285750">
              <a:buFont typeface="Arial" panose="020B0604020202020204" pitchFamily="34" charset="0"/>
              <a:buChar char="•"/>
            </a:pPr>
            <a:r>
              <a:rPr lang="en-GB" sz="1800" dirty="0"/>
              <a:t>ECF YR2 – structured and individualised learning – </a:t>
            </a:r>
            <a:r>
              <a:rPr lang="en-GB" sz="1800" b="1" dirty="0">
                <a:effectLst>
                  <a:outerShdw blurRad="38100" dist="38100" dir="2700000" algn="tl">
                    <a:srgbClr val="000000">
                      <a:alpha val="43137"/>
                    </a:srgbClr>
                  </a:outerShdw>
                </a:effectLst>
              </a:rPr>
              <a:t>owned by the ECT and mentor</a:t>
            </a:r>
            <a:endParaRPr lang="en-GB"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GB" dirty="0"/>
              <a:t>A</a:t>
            </a:r>
            <a:r>
              <a:rPr lang="en-GB" sz="1800" dirty="0"/>
              <a:t> mentoring programme focussing on the use </a:t>
            </a:r>
            <a:r>
              <a:rPr lang="en-GB" sz="1800" b="1" dirty="0">
                <a:effectLst>
                  <a:outerShdw blurRad="38100" dist="38100" dir="2700000" algn="tl">
                    <a:srgbClr val="000000">
                      <a:alpha val="43137"/>
                    </a:srgbClr>
                  </a:outerShdw>
                </a:effectLst>
              </a:rPr>
              <a:t>of instructional coaching</a:t>
            </a:r>
            <a:r>
              <a:rPr lang="en-GB" sz="1800" dirty="0"/>
              <a:t>, </a:t>
            </a:r>
            <a:endParaRPr lang="en-GB" sz="18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036FB81-A00B-16CA-7385-B06F4086B18F}"/>
              </a:ext>
            </a:extLst>
          </p:cNvPr>
          <p:cNvSpPr txBox="1"/>
          <p:nvPr/>
        </p:nvSpPr>
        <p:spPr>
          <a:xfrm>
            <a:off x="373626" y="5547286"/>
            <a:ext cx="5948516" cy="369332"/>
          </a:xfrm>
          <a:prstGeom prst="rect">
            <a:avLst/>
          </a:prstGeom>
          <a:noFill/>
        </p:spPr>
        <p:txBody>
          <a:bodyPr wrap="square">
            <a:spAutoFit/>
          </a:bodyPr>
          <a:lstStyle/>
          <a:p>
            <a:pPr algn="ctr"/>
            <a:r>
              <a:rPr lang="en-GB" sz="1800" b="1" dirty="0">
                <a:solidFill>
                  <a:srgbClr val="0070C0"/>
                </a:solidFill>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588094FE-F2C5-74DD-B5AE-7FF7AD6BEAAA}"/>
              </a:ext>
            </a:extLst>
          </p:cNvPr>
          <p:cNvPicPr>
            <a:picLocks noChangeAspect="1"/>
          </p:cNvPicPr>
          <p:nvPr/>
        </p:nvPicPr>
        <p:blipFill>
          <a:blip r:embed="rId4"/>
          <a:stretch>
            <a:fillRect/>
          </a:stretch>
        </p:blipFill>
        <p:spPr>
          <a:xfrm>
            <a:off x="2327679" y="1680108"/>
            <a:ext cx="684871" cy="502767"/>
          </a:xfrm>
          <a:prstGeom prst="rect">
            <a:avLst/>
          </a:prstGeom>
        </p:spPr>
      </p:pic>
      <p:pic>
        <p:nvPicPr>
          <p:cNvPr id="14" name="Picture 13">
            <a:extLst>
              <a:ext uri="{FF2B5EF4-FFF2-40B4-BE49-F238E27FC236}">
                <a16:creationId xmlns:a16="http://schemas.microsoft.com/office/drawing/2014/main" id="{3B92B518-E7FB-CF7E-7FCC-7E97F940A6B6}"/>
              </a:ext>
            </a:extLst>
          </p:cNvPr>
          <p:cNvPicPr>
            <a:picLocks noChangeAspect="1"/>
          </p:cNvPicPr>
          <p:nvPr/>
        </p:nvPicPr>
        <p:blipFill>
          <a:blip r:embed="rId4"/>
          <a:stretch>
            <a:fillRect/>
          </a:stretch>
        </p:blipFill>
        <p:spPr>
          <a:xfrm>
            <a:off x="10404879" y="1698458"/>
            <a:ext cx="684871" cy="502767"/>
          </a:xfrm>
          <a:prstGeom prst="rect">
            <a:avLst/>
          </a:prstGeom>
        </p:spPr>
      </p:pic>
      <p:sp>
        <p:nvSpPr>
          <p:cNvPr id="15" name="Speech Bubble: Oval 14">
            <a:extLst>
              <a:ext uri="{FF2B5EF4-FFF2-40B4-BE49-F238E27FC236}">
                <a16:creationId xmlns:a16="http://schemas.microsoft.com/office/drawing/2014/main" id="{9884A32D-EF30-7FF0-DD32-4CD8F59D1E1A}"/>
              </a:ext>
            </a:extLst>
          </p:cNvPr>
          <p:cNvSpPr/>
          <p:nvPr/>
        </p:nvSpPr>
        <p:spPr>
          <a:xfrm>
            <a:off x="7551174" y="3335719"/>
            <a:ext cx="4100051" cy="2526891"/>
          </a:xfrm>
          <a:prstGeom prst="wedgeEllipseCallout">
            <a:avLst>
              <a:gd name="adj1" fmla="val 51109"/>
              <a:gd name="adj2" fmla="val 706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alibri" panose="020F0502020204030204" pitchFamily="34" charset="0"/>
                <a:cs typeface="Calibri" panose="020F0502020204030204" pitchFamily="34" charset="0"/>
              </a:rPr>
              <a:t>The role of the mentor is key to the success of the  ECTE; we are working in partnership with EDT to maximise opportunities for support and reflection for ECTs, in a way that is manageable and sustainable for schools</a:t>
            </a:r>
            <a:endParaRPr lang="en-GB" sz="1600" dirty="0">
              <a:solidFill>
                <a:schemeClr val="bg1"/>
              </a:solidFill>
            </a:endParaRPr>
          </a:p>
        </p:txBody>
      </p:sp>
      <p:sp>
        <p:nvSpPr>
          <p:cNvPr id="3" name="Oval 2">
            <a:extLst>
              <a:ext uri="{FF2B5EF4-FFF2-40B4-BE49-F238E27FC236}">
                <a16:creationId xmlns:a16="http://schemas.microsoft.com/office/drawing/2014/main" id="{C61A90F1-61CD-CB2B-F3B1-57493F323A07}"/>
              </a:ext>
            </a:extLst>
          </p:cNvPr>
          <p:cNvSpPr/>
          <p:nvPr/>
        </p:nvSpPr>
        <p:spPr>
          <a:xfrm>
            <a:off x="287592" y="111731"/>
            <a:ext cx="1410510" cy="1356001"/>
          </a:xfrm>
          <a:prstGeom prst="ellipse">
            <a:avLst/>
          </a:prstGeom>
          <a:solidFill>
            <a:schemeClr val="accent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effectLst>
                  <a:outerShdw blurRad="38100" dist="38100" dir="2700000" algn="tl">
                    <a:srgbClr val="000000">
                      <a:alpha val="43137"/>
                    </a:srgbClr>
                  </a:outerShdw>
                </a:effectLst>
              </a:rPr>
              <a:t>ECF</a:t>
            </a:r>
          </a:p>
        </p:txBody>
      </p:sp>
    </p:spTree>
    <p:extLst>
      <p:ext uri="{BB962C8B-B14F-4D97-AF65-F5344CB8AC3E}">
        <p14:creationId xmlns:p14="http://schemas.microsoft.com/office/powerpoint/2010/main" val="1841065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5850F-115C-AA75-F7B1-7B3CBCD30C51}"/>
              </a:ext>
            </a:extLst>
          </p:cNvPr>
          <p:cNvSpPr txBox="1"/>
          <p:nvPr/>
        </p:nvSpPr>
        <p:spPr>
          <a:xfrm>
            <a:off x="1167320" y="1313234"/>
            <a:ext cx="10398868" cy="4801314"/>
          </a:xfrm>
          <a:prstGeom prst="rect">
            <a:avLst/>
          </a:prstGeom>
          <a:noFill/>
        </p:spPr>
        <p:txBody>
          <a:bodyPr wrap="square" rtlCol="0">
            <a:spAutoFit/>
          </a:bodyPr>
          <a:lstStyle/>
          <a:p>
            <a:r>
              <a:rPr lang="en-GB" i="1" dirty="0"/>
              <a:t>Disabilities (SEND) The ITTECF has been designed in the knowledge that high quality teaching is the most important way to improve outcomes for pupils – particularly those with SEND. </a:t>
            </a:r>
          </a:p>
          <a:p>
            <a:endParaRPr lang="en-GB" i="1" dirty="0"/>
          </a:p>
          <a:p>
            <a:r>
              <a:rPr lang="en-GB" i="1" dirty="0"/>
              <a:t>There is now </a:t>
            </a:r>
            <a:r>
              <a:rPr lang="en-GB" b="1" i="1" dirty="0"/>
              <a:t>significantly more content related to adaptive teaching and supporting pupils with SEND</a:t>
            </a:r>
            <a:r>
              <a:rPr lang="en-GB" i="1" dirty="0"/>
              <a:t>, some of which has been </a:t>
            </a:r>
            <a:r>
              <a:rPr lang="en-GB" b="1" i="1" dirty="0"/>
              <a:t>adapted from the new NPQ for SENCOs</a:t>
            </a:r>
            <a:r>
              <a:rPr lang="en-GB" i="1" dirty="0"/>
              <a:t> to be relevant for trainees and ECTs. We have also made some </a:t>
            </a:r>
            <a:r>
              <a:rPr lang="en-GB" b="1" i="1" dirty="0"/>
              <a:t>edits to existing statements to improve inclusivity for SEND throughout the framework. </a:t>
            </a:r>
          </a:p>
          <a:p>
            <a:endParaRPr lang="en-GB" i="1" dirty="0"/>
          </a:p>
          <a:p>
            <a:r>
              <a:rPr lang="en-GB" i="1" dirty="0"/>
              <a:t>In special schools or where children with particularly complex needs are educated in mainstream settings, trainees and ECTs </a:t>
            </a:r>
            <a:r>
              <a:rPr lang="en-GB" b="1" i="1" dirty="0"/>
              <a:t>should be supported by their mentor and other expert colleagues to apply the statements within this framework in the most appropriate way</a:t>
            </a:r>
            <a:r>
              <a:rPr lang="en-GB" i="1" dirty="0"/>
              <a:t>. For example, the ‘Learn how to…’ statement ‘requiring high quality oral language’ within section 3 may not have the same relevance to pupils with complex disabilities, including those who are non-verbal. In this instance, </a:t>
            </a:r>
            <a:r>
              <a:rPr lang="en-GB" b="1" i="1" dirty="0"/>
              <a:t>the mentor or other expert colleague should use their judgement to provide appropriate support for the trainee or ECT. </a:t>
            </a:r>
          </a:p>
          <a:p>
            <a:endParaRPr lang="en-GB" i="1" dirty="0"/>
          </a:p>
          <a:p>
            <a:r>
              <a:rPr lang="en-GB" i="1" dirty="0"/>
              <a:t>Recognising the importance of ensuring trainees and ECTs are confident in supporting pupils with SEND to succeed, we will be </a:t>
            </a:r>
            <a:r>
              <a:rPr lang="en-GB" b="1" i="1" dirty="0"/>
              <a:t>enhancing the requirements on ECT training lead providers in creating SEND exemplification materials.</a:t>
            </a:r>
          </a:p>
        </p:txBody>
      </p:sp>
      <p:sp>
        <p:nvSpPr>
          <p:cNvPr id="3" name="TextBox 2">
            <a:extLst>
              <a:ext uri="{FF2B5EF4-FFF2-40B4-BE49-F238E27FC236}">
                <a16:creationId xmlns:a16="http://schemas.microsoft.com/office/drawing/2014/main" id="{058720E5-CFA9-C2F8-399E-836585800227}"/>
              </a:ext>
            </a:extLst>
          </p:cNvPr>
          <p:cNvSpPr txBox="1"/>
          <p:nvPr/>
        </p:nvSpPr>
        <p:spPr>
          <a:xfrm>
            <a:off x="1887166" y="558786"/>
            <a:ext cx="10437779" cy="400110"/>
          </a:xfrm>
          <a:prstGeom prst="rect">
            <a:avLst/>
          </a:prstGeom>
          <a:noFill/>
        </p:spPr>
        <p:txBody>
          <a:bodyPr wrap="square" rtlCol="0">
            <a:spAutoFit/>
          </a:bodyPr>
          <a:lstStyle/>
          <a:p>
            <a:r>
              <a:rPr lang="en-GB" sz="2000" b="1" dirty="0">
                <a:solidFill>
                  <a:srgbClr val="2C2F88"/>
                </a:solidFill>
              </a:rPr>
              <a:t>Taken from The Initial Teacher Training and Early Career Framework</a:t>
            </a:r>
          </a:p>
        </p:txBody>
      </p:sp>
      <p:sp>
        <p:nvSpPr>
          <p:cNvPr id="7" name="Oval 6">
            <a:extLst>
              <a:ext uri="{FF2B5EF4-FFF2-40B4-BE49-F238E27FC236}">
                <a16:creationId xmlns:a16="http://schemas.microsoft.com/office/drawing/2014/main" id="{463D1D94-D7BA-8D81-F64F-2B0A34419C16}"/>
              </a:ext>
            </a:extLst>
          </p:cNvPr>
          <p:cNvSpPr/>
          <p:nvPr/>
        </p:nvSpPr>
        <p:spPr>
          <a:xfrm>
            <a:off x="136187" y="80841"/>
            <a:ext cx="1342417" cy="1232394"/>
          </a:xfrm>
          <a:prstGeom prst="ellipse">
            <a:avLst/>
          </a:prstGeom>
          <a:solidFill>
            <a:schemeClr val="accent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effectLst>
                  <a:outerShdw blurRad="38100" dist="38100" dir="2700000" algn="tl">
                    <a:srgbClr val="000000">
                      <a:alpha val="43137"/>
                    </a:srgbClr>
                  </a:outerShdw>
                </a:effectLst>
              </a:rPr>
              <a:t>ECF</a:t>
            </a:r>
          </a:p>
        </p:txBody>
      </p:sp>
      <p:pic>
        <p:nvPicPr>
          <p:cNvPr id="4" name="Picture 14">
            <a:extLst>
              <a:ext uri="{FF2B5EF4-FFF2-40B4-BE49-F238E27FC236}">
                <a16:creationId xmlns:a16="http://schemas.microsoft.com/office/drawing/2014/main" id="{018B4146-4F38-949A-9B83-67572EA564C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602" b="23628"/>
          <a:stretch/>
        </p:blipFill>
        <p:spPr>
          <a:xfrm>
            <a:off x="231063" y="5947330"/>
            <a:ext cx="1555760" cy="719973"/>
          </a:xfrm>
          <a:prstGeom prst="rect">
            <a:avLst/>
          </a:prstGeom>
        </p:spPr>
      </p:pic>
    </p:spTree>
    <p:extLst>
      <p:ext uri="{BB962C8B-B14F-4D97-AF65-F5344CB8AC3E}">
        <p14:creationId xmlns:p14="http://schemas.microsoft.com/office/powerpoint/2010/main" val="2059997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1035" y="1736801"/>
            <a:ext cx="8972549" cy="4131024"/>
          </a:xfrm>
          <a:prstGeom prst="rect">
            <a:avLst/>
          </a:prstGeom>
          <a:gradFill flip="none" rotWithShape="1">
            <a:gsLst>
              <a:gs pos="0">
                <a:srgbClr val="13455F"/>
              </a:gs>
              <a:gs pos="56000">
                <a:srgbClr val="399099"/>
              </a:gs>
              <a:gs pos="83000">
                <a:schemeClr val="accent1">
                  <a:lumMod val="45000"/>
                  <a:lumOff val="5500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p:cNvPicPr>
            <a:picLocks noChangeAspect="1"/>
          </p:cNvPicPr>
          <p:nvPr/>
        </p:nvPicPr>
        <p:blipFill rotWithShape="1">
          <a:blip r:embed="rId3"/>
          <a:srcRect l="40000" t="15926" r="10417" b="28519"/>
          <a:stretch/>
        </p:blipFill>
        <p:spPr>
          <a:xfrm>
            <a:off x="7951138" y="2738241"/>
            <a:ext cx="2308574" cy="1454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p:cNvSpPr/>
          <p:nvPr/>
        </p:nvSpPr>
        <p:spPr>
          <a:xfrm>
            <a:off x="2685673" y="4687579"/>
            <a:ext cx="6843272" cy="974093"/>
          </a:xfrm>
          <a:prstGeom prst="ellipse">
            <a:avLst/>
          </a:prstGeom>
          <a:gradFill flip="none" rotWithShape="1">
            <a:gsLst>
              <a:gs pos="0">
                <a:srgbClr val="13455F"/>
              </a:gs>
              <a:gs pos="56000">
                <a:srgbClr val="399099"/>
              </a:gs>
              <a:gs pos="83000">
                <a:schemeClr val="accent1">
                  <a:lumMod val="45000"/>
                  <a:lumOff val="5500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SEND: Future Proofing Strategically</a:t>
            </a:r>
          </a:p>
        </p:txBody>
      </p:sp>
      <p:sp>
        <p:nvSpPr>
          <p:cNvPr id="6" name="Rectangle 5"/>
          <p:cNvSpPr/>
          <p:nvPr/>
        </p:nvSpPr>
        <p:spPr>
          <a:xfrm>
            <a:off x="8140246" y="2185350"/>
            <a:ext cx="1706336" cy="2694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Layers of </a:t>
            </a:r>
            <a:r>
              <a:rPr lang="en-GB" sz="1350" b="1" dirty="0">
                <a:solidFill>
                  <a:schemeClr val="tx1"/>
                </a:solidFill>
              </a:rPr>
              <a:t>Provision</a:t>
            </a:r>
          </a:p>
        </p:txBody>
      </p:sp>
      <p:sp>
        <p:nvSpPr>
          <p:cNvPr id="11" name="Rectangle 10"/>
          <p:cNvSpPr/>
          <p:nvPr/>
        </p:nvSpPr>
        <p:spPr>
          <a:xfrm>
            <a:off x="5132308" y="1983705"/>
            <a:ext cx="2127302" cy="68929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chemeClr val="tx1"/>
                </a:solidFill>
              </a:rPr>
              <a:t>Identification and Schemes of Delegation</a:t>
            </a:r>
          </a:p>
        </p:txBody>
      </p:sp>
      <p:sp>
        <p:nvSpPr>
          <p:cNvPr id="12" name="Rectangle 11"/>
          <p:cNvSpPr/>
          <p:nvPr/>
        </p:nvSpPr>
        <p:spPr>
          <a:xfrm>
            <a:off x="1899898" y="2295672"/>
            <a:ext cx="2351777" cy="68929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chemeClr val="tx1"/>
                </a:solidFill>
              </a:rPr>
              <a:t>Belonging/Language </a:t>
            </a:r>
          </a:p>
        </p:txBody>
      </p:sp>
      <p:pic>
        <p:nvPicPr>
          <p:cNvPr id="17" name="Picture 16"/>
          <p:cNvPicPr>
            <a:picLocks noChangeAspect="1"/>
          </p:cNvPicPr>
          <p:nvPr/>
        </p:nvPicPr>
        <p:blipFill rotWithShape="1">
          <a:blip r:embed="rId4"/>
          <a:srcRect l="42501" t="16667" r="23958" b="5926"/>
          <a:stretch/>
        </p:blipFill>
        <p:spPr>
          <a:xfrm>
            <a:off x="2075019" y="3110095"/>
            <a:ext cx="1081838" cy="1404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5"/>
          <a:srcRect l="24306" t="15926" r="46667" b="12716"/>
          <a:stretch/>
        </p:blipFill>
        <p:spPr>
          <a:xfrm>
            <a:off x="3272228" y="3101221"/>
            <a:ext cx="1022039" cy="1413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6"/>
          <a:srcRect l="26528" t="10741" r="7917" b="7037"/>
          <a:stretch/>
        </p:blipFill>
        <p:spPr>
          <a:xfrm>
            <a:off x="4926941" y="2749620"/>
            <a:ext cx="2538039" cy="1790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8">
            <a:extLst>
              <a:ext uri="{FF2B5EF4-FFF2-40B4-BE49-F238E27FC236}">
                <a16:creationId xmlns:a16="http://schemas.microsoft.com/office/drawing/2014/main" id="{BDE689F7-4475-0CD5-F419-E00D53E002B9}"/>
              </a:ext>
            </a:extLst>
          </p:cNvPr>
          <p:cNvSpPr>
            <a:spLocks noGrp="1"/>
          </p:cNvSpPr>
          <p:nvPr>
            <p:ph type="title"/>
          </p:nvPr>
        </p:nvSpPr>
        <p:spPr/>
        <p:txBody>
          <a:bodyPr/>
          <a:lstStyle/>
          <a:p>
            <a:r>
              <a:rPr lang="en-GB" sz="4400" b="1" dirty="0">
                <a:solidFill>
                  <a:srgbClr val="2C2F88"/>
                </a:solidFill>
              </a:rPr>
              <a:t>Leadership Briefings Spring 2025</a:t>
            </a:r>
          </a:p>
        </p:txBody>
      </p:sp>
    </p:spTree>
    <p:extLst>
      <p:ext uri="{BB962C8B-B14F-4D97-AF65-F5344CB8AC3E}">
        <p14:creationId xmlns:p14="http://schemas.microsoft.com/office/powerpoint/2010/main" val="1359496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8977-D180-881A-2059-9AD2281302A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9A4688F-78CB-EEEF-577F-0CF6D2EBD5B5}"/>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1AD2EC8-FE1E-DA22-5CD3-3DDA0658C2BA}"/>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E16927B-325B-CB74-D660-57B3F59F9CFE}"/>
              </a:ext>
            </a:extLst>
          </p:cNvPr>
          <p:cNvPicPr>
            <a:picLocks noChangeAspect="1"/>
          </p:cNvPicPr>
          <p:nvPr/>
        </p:nvPicPr>
        <p:blipFill rotWithShape="1">
          <a:blip r:embed="rId2">
            <a:extLst>
              <a:ext uri="{28A0092B-C50C-407E-A947-70E740481C1C}">
                <a14:useLocalDpi xmlns:a14="http://schemas.microsoft.com/office/drawing/2010/main" val="0"/>
              </a:ext>
            </a:extLst>
          </a:blip>
          <a:srcRect l="-30225" r="30225"/>
          <a:stretch/>
        </p:blipFill>
        <p:spPr>
          <a:xfrm>
            <a:off x="9095226" y="1619045"/>
            <a:ext cx="3096774" cy="5327915"/>
          </a:xfrm>
          <a:prstGeom prst="rect">
            <a:avLst/>
          </a:prstGeom>
        </p:spPr>
      </p:pic>
      <p:sp>
        <p:nvSpPr>
          <p:cNvPr id="16" name="TextBox 15">
            <a:extLst>
              <a:ext uri="{FF2B5EF4-FFF2-40B4-BE49-F238E27FC236}">
                <a16:creationId xmlns:a16="http://schemas.microsoft.com/office/drawing/2014/main" id="{230B3923-0E16-A238-B12D-A4E79AF9EFF6}"/>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2" name="Google Shape;753;p99">
            <a:extLst>
              <a:ext uri="{FF2B5EF4-FFF2-40B4-BE49-F238E27FC236}">
                <a16:creationId xmlns:a16="http://schemas.microsoft.com/office/drawing/2014/main" id="{4EEBDA74-73FA-A842-935A-672BC4B5971D}"/>
              </a:ext>
            </a:extLst>
          </p:cNvPr>
          <p:cNvSpPr txBox="1">
            <a:spLocks noGrp="1"/>
          </p:cNvSpPr>
          <p:nvPr>
            <p:ph type="ctrTitle"/>
          </p:nvPr>
        </p:nvSpPr>
        <p:spPr>
          <a:xfrm>
            <a:off x="1524000" y="1106144"/>
            <a:ext cx="9144000" cy="2387600"/>
          </a:xfrm>
          <a:noFill/>
          <a:ln>
            <a:noFill/>
          </a:ln>
        </p:spPr>
        <p:txBody>
          <a:bodyPr spcFirstLastPara="1" wrap="square" lIns="91425" tIns="45700" rIns="91425" bIns="45700" anchor="b" anchorCtr="0">
            <a:noAutofit/>
          </a:bodyPr>
          <a:lstStyle/>
          <a:p>
            <a:pPr lvl="0"/>
            <a:r>
              <a:rPr lang="en-GB"/>
              <a:t>  	</a:t>
            </a:r>
          </a:p>
        </p:txBody>
      </p:sp>
      <p:sp>
        <p:nvSpPr>
          <p:cNvPr id="3" name="TextBox 2">
            <a:extLst>
              <a:ext uri="{FF2B5EF4-FFF2-40B4-BE49-F238E27FC236}">
                <a16:creationId xmlns:a16="http://schemas.microsoft.com/office/drawing/2014/main" id="{326B8A65-F4BD-F7FC-E2D7-36FE6873F18D}"/>
              </a:ext>
            </a:extLst>
          </p:cNvPr>
          <p:cNvSpPr txBox="1"/>
          <p:nvPr/>
        </p:nvSpPr>
        <p:spPr>
          <a:xfrm>
            <a:off x="727113" y="2107306"/>
            <a:ext cx="8042314" cy="707886"/>
          </a:xfrm>
          <a:prstGeom prst="rect">
            <a:avLst/>
          </a:prstGeom>
          <a:noFill/>
        </p:spPr>
        <p:txBody>
          <a:bodyPr wrap="square" rtlCol="0">
            <a:spAutoFit/>
          </a:bodyPr>
          <a:lstStyle/>
          <a:p>
            <a:r>
              <a:rPr lang="en-GB" sz="4000">
                <a:solidFill>
                  <a:srgbClr val="000088"/>
                </a:solidFill>
                <a:latin typeface="Gill Sans MT" panose="020B0502020104020203" pitchFamily="34" charset="0"/>
              </a:rPr>
              <a:t> </a:t>
            </a:r>
          </a:p>
        </p:txBody>
      </p:sp>
      <p:sp>
        <p:nvSpPr>
          <p:cNvPr id="12" name="TextBox 11">
            <a:extLst>
              <a:ext uri="{FF2B5EF4-FFF2-40B4-BE49-F238E27FC236}">
                <a16:creationId xmlns:a16="http://schemas.microsoft.com/office/drawing/2014/main" id="{367BEA09-AC96-9CA0-C3CF-47E7CDAE6663}"/>
              </a:ext>
            </a:extLst>
          </p:cNvPr>
          <p:cNvSpPr txBox="1"/>
          <p:nvPr/>
        </p:nvSpPr>
        <p:spPr>
          <a:xfrm>
            <a:off x="577444" y="2299944"/>
            <a:ext cx="8517782" cy="830997"/>
          </a:xfrm>
          <a:prstGeom prst="rect">
            <a:avLst/>
          </a:prstGeom>
          <a:noFill/>
        </p:spPr>
        <p:txBody>
          <a:bodyPr wrap="square">
            <a:spAutoFit/>
          </a:bodyPr>
          <a:lstStyle/>
          <a:p>
            <a:r>
              <a:rPr lang="en-GB" sz="4800" b="1">
                <a:solidFill>
                  <a:srgbClr val="2C2F88"/>
                </a:solidFill>
                <a:latin typeface="Gill Sans MT" panose="020B0502020104020203" pitchFamily="34" charset="0"/>
              </a:rPr>
              <a:t>LEARN CPD Summer Term</a:t>
            </a:r>
          </a:p>
        </p:txBody>
      </p:sp>
    </p:spTree>
    <p:extLst>
      <p:ext uri="{BB962C8B-B14F-4D97-AF65-F5344CB8AC3E}">
        <p14:creationId xmlns:p14="http://schemas.microsoft.com/office/powerpoint/2010/main" val="3706187631"/>
      </p:ext>
    </p:extLst>
  </p:cSld>
  <p:clrMapOvr>
    <a:masterClrMapping/>
  </p:clrMapOvr>
</p:sld>
</file>

<file path=ppt/theme/theme1.xml><?xml version="1.0" encoding="utf-8"?>
<a:theme xmlns:a="http://schemas.openxmlformats.org/drawingml/2006/main" name="WSS theme">
  <a:themeElements>
    <a:clrScheme name="WSS 1">
      <a:dk1>
        <a:sysClr val="windowText" lastClr="000000"/>
      </a:dk1>
      <a:lt1>
        <a:sysClr val="window" lastClr="FFFFFF"/>
      </a:lt1>
      <a:dk2>
        <a:srgbClr val="44546A"/>
      </a:dk2>
      <a:lt2>
        <a:srgbClr val="E7E6E6"/>
      </a:lt2>
      <a:accent1>
        <a:srgbClr val="2A8C96"/>
      </a:accent1>
      <a:accent2>
        <a:srgbClr val="DB3535"/>
      </a:accent2>
      <a:accent3>
        <a:srgbClr val="4ABE7E"/>
      </a:accent3>
      <a:accent4>
        <a:srgbClr val="61C1CB"/>
      </a:accent4>
      <a:accent5>
        <a:srgbClr val="5CB60A"/>
      </a:accent5>
      <a:accent6>
        <a:srgbClr val="F0AB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S 2022 PPT template v1" id="{9BB899FC-82F9-4EAF-A48B-0B7549714EEB}" vid="{EFDEE028-E427-4824-9FEF-0E120C67EC08}"/>
    </a:ext>
  </a:extLst>
</a:theme>
</file>

<file path=ppt/theme/theme2.xml><?xml version="1.0" encoding="utf-8"?>
<a:theme xmlns:a="http://schemas.openxmlformats.org/drawingml/2006/main" name="1_WSS theme">
  <a:themeElements>
    <a:clrScheme name="WSS 22">
      <a:dk1>
        <a:srgbClr val="595959"/>
      </a:dk1>
      <a:lt1>
        <a:sysClr val="window" lastClr="FFFFFF"/>
      </a:lt1>
      <a:dk2>
        <a:srgbClr val="44546A"/>
      </a:dk2>
      <a:lt2>
        <a:srgbClr val="E7E6E6"/>
      </a:lt2>
      <a:accent1>
        <a:srgbClr val="2A8C96"/>
      </a:accent1>
      <a:accent2>
        <a:srgbClr val="DB3535"/>
      </a:accent2>
      <a:accent3>
        <a:srgbClr val="4ABE7E"/>
      </a:accent3>
      <a:accent4>
        <a:srgbClr val="61C1CB"/>
      </a:accent4>
      <a:accent5>
        <a:srgbClr val="5CB60A"/>
      </a:accent5>
      <a:accent6>
        <a:srgbClr val="F0AB1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6934A11-F918-4398-8D0B-EFC40837B5B4}" vid="{FA3E560D-841B-4AF1-94E1-F3652A1AC2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954DCF7A50DC4E92835BCDF3A6A589" ma:contentTypeVersion="20" ma:contentTypeDescription="Create a new document." ma:contentTypeScope="" ma:versionID="f7db7f0e16f3b6b9e83002293ef76e1e">
  <xsd:schema xmlns:xsd="http://www.w3.org/2001/XMLSchema" xmlns:xs="http://www.w3.org/2001/XMLSchema" xmlns:p="http://schemas.microsoft.com/office/2006/metadata/properties" xmlns:ns2="8acd32bd-fdff-43ba-97da-66b7b0d1e724" xmlns:ns3="6285ff97-8c00-4afd-898e-c92605ca5b53" targetNamespace="http://schemas.microsoft.com/office/2006/metadata/properties" ma:root="true" ma:fieldsID="308c6e24bbab55333f991aa69837b66e" ns2:_="" ns3:_="">
    <xsd:import namespace="8acd32bd-fdff-43ba-97da-66b7b0d1e724"/>
    <xsd:import namespace="6285ff97-8c00-4afd-898e-c92605ca5b5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d32bd-fdff-43ba-97da-66b7b0d1e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7eda33-df78-43eb-aeae-47f7c35e74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Sign_x002d_off_x0020_status">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85ff97-8c00-4afd-898e-c92605ca5b5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bee7fd1-c6d8-4513-aae9-cda2130646e6}" ma:internalName="TaxCatchAll" ma:showField="CatchAllData" ma:web="6285ff97-8c00-4afd-898e-c92605ca5b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cd32bd-fdff-43ba-97da-66b7b0d1e724">
      <Terms xmlns="http://schemas.microsoft.com/office/infopath/2007/PartnerControls"/>
    </lcf76f155ced4ddcb4097134ff3c332f>
    <_Flow_SignoffStatus xmlns="8acd32bd-fdff-43ba-97da-66b7b0d1e724" xsi:nil="true"/>
    <TaxCatchAll xmlns="6285ff97-8c00-4afd-898e-c92605ca5b53" xsi:nil="true"/>
  </documentManagement>
</p:properties>
</file>

<file path=customXml/itemProps1.xml><?xml version="1.0" encoding="utf-8"?>
<ds:datastoreItem xmlns:ds="http://schemas.openxmlformats.org/officeDocument/2006/customXml" ds:itemID="{A7A9C015-80D0-42DB-90C7-56EFE391700B}">
  <ds:schemaRefs>
    <ds:schemaRef ds:uri="http://schemas.microsoft.com/sharepoint/v3/contenttype/forms"/>
  </ds:schemaRefs>
</ds:datastoreItem>
</file>

<file path=customXml/itemProps2.xml><?xml version="1.0" encoding="utf-8"?>
<ds:datastoreItem xmlns:ds="http://schemas.openxmlformats.org/officeDocument/2006/customXml" ds:itemID="{C74ADA03-0875-4AFF-8071-A8D1DF1A551C}">
  <ds:schemaRefs>
    <ds:schemaRef ds:uri="6285ff97-8c00-4afd-898e-c92605ca5b53"/>
    <ds:schemaRef ds:uri="8acd32bd-fdff-43ba-97da-66b7b0d1e7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E2C36E-C1DC-4C4D-920B-B0572F813D73}">
  <ds:schemaRefs>
    <ds:schemaRef ds:uri="http://purl.org/dc/elements/1.1/"/>
    <ds:schemaRef ds:uri="http://purl.org/dc/dcmitype/"/>
    <ds:schemaRef ds:uri="http://schemas.openxmlformats.org/package/2006/metadata/core-properties"/>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8acd32bd-fdff-43ba-97da-66b7b0d1e724"/>
    <ds:schemaRef ds:uri="6285ff97-8c00-4afd-898e-c92605ca5b53"/>
    <ds:schemaRef ds:uri="http://purl.org/dc/terms/"/>
  </ds:schemaRefs>
</ds:datastoreItem>
</file>

<file path=docMetadata/LabelInfo.xml><?xml version="1.0" encoding="utf-8"?>
<clbl:labelList xmlns:clbl="http://schemas.microsoft.com/office/2020/mipLabelMetadata">
  <clbl:label id="{e43d8322-c484-4802-ace6-af5db86103d0}" enabled="0" method="" siteId="{e43d8322-c484-4802-ace6-af5db86103d0}" removed="1"/>
</clbl:labelList>
</file>

<file path=docProps/app.xml><?xml version="1.0" encoding="utf-8"?>
<Properties xmlns="http://schemas.openxmlformats.org/officeDocument/2006/extended-properties" xmlns:vt="http://schemas.openxmlformats.org/officeDocument/2006/docPropsVTypes">
  <Template>LEARN Slide Deck</Template>
  <TotalTime>1239</TotalTime>
  <Words>2285</Words>
  <Application>Microsoft Office PowerPoint</Application>
  <PresentationFormat>Widescreen</PresentationFormat>
  <Paragraphs>343</Paragraphs>
  <Slides>33</Slides>
  <Notes>20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Aptos</vt:lpstr>
      <vt:lpstr>Aptos Display</vt:lpstr>
      <vt:lpstr>Arial</vt:lpstr>
      <vt:lpstr>Calibri</vt:lpstr>
      <vt:lpstr>Calibri 1</vt:lpstr>
      <vt:lpstr>Calibri 2</vt:lpstr>
      <vt:lpstr>Calibri 3</vt:lpstr>
      <vt:lpstr>Calibri Light</vt:lpstr>
      <vt:lpstr>Gill Sans</vt:lpstr>
      <vt:lpstr>Gill Sans MT</vt:lpstr>
      <vt:lpstr>WSS theme</vt:lpstr>
      <vt:lpstr>1_WSS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Leadership Briefings Spring 2025</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Walker</dc:creator>
  <cp:lastModifiedBy>Colette Duggan</cp:lastModifiedBy>
  <cp:revision>7</cp:revision>
  <dcterms:created xsi:type="dcterms:W3CDTF">2024-11-20T11:36:39Z</dcterms:created>
  <dcterms:modified xsi:type="dcterms:W3CDTF">2025-04-23T12:53:48Z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0x010100E6954DCF7A50DC4E92835BCDF3A6A589</vt:lpwstr>
  </property>
  <property fmtid="{D5CDD505-2E9C-101B-9397-08002B2CF9AE}" pid="3" name="MediaServiceImageTags">
    <vt:lpwstr/>
  </property>
</Properties>
</file>