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5.xml" ContentType="application/inkml+xml"/>
  <Override PartName="/ppt/ink/ink6.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0" r:id="rId2"/>
    <p:sldId id="258" r:id="rId3"/>
    <p:sldId id="259" r:id="rId4"/>
    <p:sldId id="268" r:id="rId5"/>
    <p:sldId id="260" r:id="rId6"/>
    <p:sldId id="262" r:id="rId7"/>
    <p:sldId id="294" r:id="rId8"/>
    <p:sldId id="295" r:id="rId9"/>
    <p:sldId id="266" r:id="rId10"/>
    <p:sldId id="296" r:id="rId11"/>
    <p:sldId id="297" r:id="rId12"/>
    <p:sldId id="298" r:id="rId13"/>
    <p:sldId id="300" r:id="rId14"/>
    <p:sldId id="299" r:id="rId15"/>
    <p:sldId id="301" r:id="rId16"/>
    <p:sldId id="302" r:id="rId17"/>
    <p:sldId id="303" r:id="rId18"/>
    <p:sldId id="304" r:id="rId19"/>
    <p:sldId id="263" r:id="rId20"/>
    <p:sldId id="306" r:id="rId21"/>
    <p:sldId id="279" r:id="rId22"/>
    <p:sldId id="281" r:id="rId23"/>
    <p:sldId id="277" r:id="rId24"/>
    <p:sldId id="305" r:id="rId25"/>
    <p:sldId id="308" r:id="rId26"/>
    <p:sldId id="2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73" d="100"/>
          <a:sy n="73" d="100"/>
        </p:scale>
        <p:origin x="82"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B77E73-72A8-491B-B809-708558D59087}"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68C29CE1-046C-42AE-B9CE-17A4C6F9B265}">
      <dgm:prSet/>
      <dgm:spPr/>
      <dgm:t>
        <a:bodyPr/>
        <a:lstStyle/>
        <a:p>
          <a:r>
            <a:rPr lang="en-GB"/>
            <a:t>Empathetic</a:t>
          </a:r>
          <a:endParaRPr lang="en-US"/>
        </a:p>
      </dgm:t>
    </dgm:pt>
    <dgm:pt modelId="{3BE5AF6A-D7C1-4A25-AD18-30B6311B8ABA}" type="parTrans" cxnId="{ACCF58E8-C645-475B-B04B-B56DEA260B97}">
      <dgm:prSet/>
      <dgm:spPr/>
      <dgm:t>
        <a:bodyPr/>
        <a:lstStyle/>
        <a:p>
          <a:endParaRPr lang="en-US"/>
        </a:p>
      </dgm:t>
    </dgm:pt>
    <dgm:pt modelId="{87B12347-864F-4EA9-9011-DA20B9416AF1}" type="sibTrans" cxnId="{ACCF58E8-C645-475B-B04B-B56DEA260B97}">
      <dgm:prSet/>
      <dgm:spPr/>
      <dgm:t>
        <a:bodyPr/>
        <a:lstStyle/>
        <a:p>
          <a:endParaRPr lang="en-US"/>
        </a:p>
      </dgm:t>
    </dgm:pt>
    <dgm:pt modelId="{536A1D30-9EBE-4F15-840B-5EB1A3CCB489}">
      <dgm:prSet/>
      <dgm:spPr/>
      <dgm:t>
        <a:bodyPr/>
        <a:lstStyle/>
        <a:p>
          <a:r>
            <a:rPr lang="en-GB"/>
            <a:t>Sociable </a:t>
          </a:r>
          <a:endParaRPr lang="en-US"/>
        </a:p>
      </dgm:t>
    </dgm:pt>
    <dgm:pt modelId="{47F3B480-AA65-4121-9A46-51B3D3F72993}" type="parTrans" cxnId="{BF958416-E18C-414E-B910-F8BA2E46B91D}">
      <dgm:prSet/>
      <dgm:spPr/>
      <dgm:t>
        <a:bodyPr/>
        <a:lstStyle/>
        <a:p>
          <a:endParaRPr lang="en-US"/>
        </a:p>
      </dgm:t>
    </dgm:pt>
    <dgm:pt modelId="{5F4CE082-A0EA-4DDF-B35D-92589C2F00F4}" type="sibTrans" cxnId="{BF958416-E18C-414E-B910-F8BA2E46B91D}">
      <dgm:prSet/>
      <dgm:spPr/>
      <dgm:t>
        <a:bodyPr/>
        <a:lstStyle/>
        <a:p>
          <a:endParaRPr lang="en-US"/>
        </a:p>
      </dgm:t>
    </dgm:pt>
    <dgm:pt modelId="{4A3180FF-D4E8-47E3-9F20-B2A14907A5CA}">
      <dgm:prSet/>
      <dgm:spPr/>
      <dgm:t>
        <a:bodyPr/>
        <a:lstStyle/>
        <a:p>
          <a:r>
            <a:rPr lang="en-GB"/>
            <a:t>A want to please </a:t>
          </a:r>
          <a:endParaRPr lang="en-US"/>
        </a:p>
      </dgm:t>
    </dgm:pt>
    <dgm:pt modelId="{6736DACD-86DC-42D9-9186-1CE273E947BC}" type="parTrans" cxnId="{121C8872-5347-46D8-9566-4F7ED5F91480}">
      <dgm:prSet/>
      <dgm:spPr/>
      <dgm:t>
        <a:bodyPr/>
        <a:lstStyle/>
        <a:p>
          <a:endParaRPr lang="en-US"/>
        </a:p>
      </dgm:t>
    </dgm:pt>
    <dgm:pt modelId="{0B2EF371-98EF-495E-B588-EE1E16A4DBC8}" type="sibTrans" cxnId="{121C8872-5347-46D8-9566-4F7ED5F91480}">
      <dgm:prSet/>
      <dgm:spPr/>
      <dgm:t>
        <a:bodyPr/>
        <a:lstStyle/>
        <a:p>
          <a:endParaRPr lang="en-US"/>
        </a:p>
      </dgm:t>
    </dgm:pt>
    <dgm:pt modelId="{15777807-325E-4B77-B784-06FC18AB0ADB}">
      <dgm:prSet/>
      <dgm:spPr/>
      <dgm:t>
        <a:bodyPr/>
        <a:lstStyle/>
        <a:p>
          <a:r>
            <a:rPr lang="en-GB"/>
            <a:t>Love praise! </a:t>
          </a:r>
          <a:endParaRPr lang="en-US"/>
        </a:p>
      </dgm:t>
    </dgm:pt>
    <dgm:pt modelId="{8D0CCAEB-7119-401A-B09F-A333A1EAEF0D}" type="parTrans" cxnId="{23457E6C-BC7D-480D-AD84-D63071CEC80D}">
      <dgm:prSet/>
      <dgm:spPr/>
      <dgm:t>
        <a:bodyPr/>
        <a:lstStyle/>
        <a:p>
          <a:endParaRPr lang="en-US"/>
        </a:p>
      </dgm:t>
    </dgm:pt>
    <dgm:pt modelId="{4F403D68-BEC8-49D9-A1D5-F94973DCD3FC}" type="sibTrans" cxnId="{23457E6C-BC7D-480D-AD84-D63071CEC80D}">
      <dgm:prSet/>
      <dgm:spPr/>
      <dgm:t>
        <a:bodyPr/>
        <a:lstStyle/>
        <a:p>
          <a:endParaRPr lang="en-US"/>
        </a:p>
      </dgm:t>
    </dgm:pt>
    <dgm:pt modelId="{411767C9-11CB-4DE1-8A0A-5DCD861EF2C7}">
      <dgm:prSet/>
      <dgm:spPr/>
      <dgm:t>
        <a:bodyPr/>
        <a:lstStyle/>
        <a:p>
          <a:r>
            <a:rPr lang="en-GB"/>
            <a:t>Learn well with music and singing</a:t>
          </a:r>
          <a:endParaRPr lang="en-US"/>
        </a:p>
      </dgm:t>
    </dgm:pt>
    <dgm:pt modelId="{EE6CEE96-ABC7-4C87-83DC-9E1B92CDDB85}" type="parTrans" cxnId="{1E42E0ED-6759-4371-AE28-A8C2FC22874F}">
      <dgm:prSet/>
      <dgm:spPr/>
      <dgm:t>
        <a:bodyPr/>
        <a:lstStyle/>
        <a:p>
          <a:endParaRPr lang="en-US"/>
        </a:p>
      </dgm:t>
    </dgm:pt>
    <dgm:pt modelId="{CFE6FECC-FD15-4EAF-876F-82767A3F244B}" type="sibTrans" cxnId="{1E42E0ED-6759-4371-AE28-A8C2FC22874F}">
      <dgm:prSet/>
      <dgm:spPr/>
      <dgm:t>
        <a:bodyPr/>
        <a:lstStyle/>
        <a:p>
          <a:endParaRPr lang="en-US"/>
        </a:p>
      </dgm:t>
    </dgm:pt>
    <dgm:pt modelId="{AADCB1EC-DACB-4F12-9DF4-6D68DB895200}">
      <dgm:prSet/>
      <dgm:spPr/>
      <dgm:t>
        <a:bodyPr/>
        <a:lstStyle/>
        <a:p>
          <a:r>
            <a:rPr lang="en-GB"/>
            <a:t>Sense of humour! </a:t>
          </a:r>
          <a:endParaRPr lang="en-US"/>
        </a:p>
      </dgm:t>
    </dgm:pt>
    <dgm:pt modelId="{2827EBCD-375E-466A-A0AD-AAF33D5EF42E}" type="parTrans" cxnId="{B2A89057-0494-4309-A9A0-810BB25EB8A7}">
      <dgm:prSet/>
      <dgm:spPr/>
      <dgm:t>
        <a:bodyPr/>
        <a:lstStyle/>
        <a:p>
          <a:endParaRPr lang="en-US"/>
        </a:p>
      </dgm:t>
    </dgm:pt>
    <dgm:pt modelId="{BDCD6E7F-55E0-448F-8A32-59E802E59125}" type="sibTrans" cxnId="{B2A89057-0494-4309-A9A0-810BB25EB8A7}">
      <dgm:prSet/>
      <dgm:spPr/>
      <dgm:t>
        <a:bodyPr/>
        <a:lstStyle/>
        <a:p>
          <a:endParaRPr lang="en-US"/>
        </a:p>
      </dgm:t>
    </dgm:pt>
    <dgm:pt modelId="{015C9929-2C34-4508-A65A-EF77F7B3D3AE}" type="pres">
      <dgm:prSet presAssocID="{15B77E73-72A8-491B-B809-708558D59087}" presName="diagram" presStyleCnt="0">
        <dgm:presLayoutVars>
          <dgm:dir/>
          <dgm:resizeHandles val="exact"/>
        </dgm:presLayoutVars>
      </dgm:prSet>
      <dgm:spPr/>
    </dgm:pt>
    <dgm:pt modelId="{8E106A76-A6B1-4CD1-AA85-491D809D0277}" type="pres">
      <dgm:prSet presAssocID="{68C29CE1-046C-42AE-B9CE-17A4C6F9B265}" presName="node" presStyleLbl="node1" presStyleIdx="0" presStyleCnt="6">
        <dgm:presLayoutVars>
          <dgm:bulletEnabled val="1"/>
        </dgm:presLayoutVars>
      </dgm:prSet>
      <dgm:spPr/>
    </dgm:pt>
    <dgm:pt modelId="{EF56C521-C454-4406-97EB-3C5754B93451}" type="pres">
      <dgm:prSet presAssocID="{87B12347-864F-4EA9-9011-DA20B9416AF1}" presName="sibTrans" presStyleCnt="0"/>
      <dgm:spPr/>
    </dgm:pt>
    <dgm:pt modelId="{ED8F59EE-8501-49B4-A963-26F517E267B8}" type="pres">
      <dgm:prSet presAssocID="{536A1D30-9EBE-4F15-840B-5EB1A3CCB489}" presName="node" presStyleLbl="node1" presStyleIdx="1" presStyleCnt="6">
        <dgm:presLayoutVars>
          <dgm:bulletEnabled val="1"/>
        </dgm:presLayoutVars>
      </dgm:prSet>
      <dgm:spPr/>
    </dgm:pt>
    <dgm:pt modelId="{4C24B815-D0A2-40F5-B20D-6F820ACAB6FE}" type="pres">
      <dgm:prSet presAssocID="{5F4CE082-A0EA-4DDF-B35D-92589C2F00F4}" presName="sibTrans" presStyleCnt="0"/>
      <dgm:spPr/>
    </dgm:pt>
    <dgm:pt modelId="{FB4CFE50-5D16-4218-8D06-23067E395F2B}" type="pres">
      <dgm:prSet presAssocID="{4A3180FF-D4E8-47E3-9F20-B2A14907A5CA}" presName="node" presStyleLbl="node1" presStyleIdx="2" presStyleCnt="6">
        <dgm:presLayoutVars>
          <dgm:bulletEnabled val="1"/>
        </dgm:presLayoutVars>
      </dgm:prSet>
      <dgm:spPr/>
    </dgm:pt>
    <dgm:pt modelId="{BBB9A437-DA2A-4FBC-9C19-FBCEA7D54856}" type="pres">
      <dgm:prSet presAssocID="{0B2EF371-98EF-495E-B588-EE1E16A4DBC8}" presName="sibTrans" presStyleCnt="0"/>
      <dgm:spPr/>
    </dgm:pt>
    <dgm:pt modelId="{A8D0F9AD-A553-4CAE-B35B-7C091EB2570B}" type="pres">
      <dgm:prSet presAssocID="{15777807-325E-4B77-B784-06FC18AB0ADB}" presName="node" presStyleLbl="node1" presStyleIdx="3" presStyleCnt="6">
        <dgm:presLayoutVars>
          <dgm:bulletEnabled val="1"/>
        </dgm:presLayoutVars>
      </dgm:prSet>
      <dgm:spPr/>
    </dgm:pt>
    <dgm:pt modelId="{D4EDF8B9-94EC-45CD-85C9-58079215B1DB}" type="pres">
      <dgm:prSet presAssocID="{4F403D68-BEC8-49D9-A1D5-F94973DCD3FC}" presName="sibTrans" presStyleCnt="0"/>
      <dgm:spPr/>
    </dgm:pt>
    <dgm:pt modelId="{72A3ED89-6794-43A0-A216-8089D1A52308}" type="pres">
      <dgm:prSet presAssocID="{411767C9-11CB-4DE1-8A0A-5DCD861EF2C7}" presName="node" presStyleLbl="node1" presStyleIdx="4" presStyleCnt="6">
        <dgm:presLayoutVars>
          <dgm:bulletEnabled val="1"/>
        </dgm:presLayoutVars>
      </dgm:prSet>
      <dgm:spPr/>
    </dgm:pt>
    <dgm:pt modelId="{E916A5B6-F0C9-473C-A8B3-79903FABD23B}" type="pres">
      <dgm:prSet presAssocID="{CFE6FECC-FD15-4EAF-876F-82767A3F244B}" presName="sibTrans" presStyleCnt="0"/>
      <dgm:spPr/>
    </dgm:pt>
    <dgm:pt modelId="{5F60E4D6-2790-4B0F-8C97-9090CA820335}" type="pres">
      <dgm:prSet presAssocID="{AADCB1EC-DACB-4F12-9DF4-6D68DB895200}" presName="node" presStyleLbl="node1" presStyleIdx="5" presStyleCnt="6">
        <dgm:presLayoutVars>
          <dgm:bulletEnabled val="1"/>
        </dgm:presLayoutVars>
      </dgm:prSet>
      <dgm:spPr/>
    </dgm:pt>
  </dgm:ptLst>
  <dgm:cxnLst>
    <dgm:cxn modelId="{BF958416-E18C-414E-B910-F8BA2E46B91D}" srcId="{15B77E73-72A8-491B-B809-708558D59087}" destId="{536A1D30-9EBE-4F15-840B-5EB1A3CCB489}" srcOrd="1" destOrd="0" parTransId="{47F3B480-AA65-4121-9A46-51B3D3F72993}" sibTransId="{5F4CE082-A0EA-4DDF-B35D-92589C2F00F4}"/>
    <dgm:cxn modelId="{B401B124-7E45-4C41-B234-DCD8D26734CA}" type="presOf" srcId="{411767C9-11CB-4DE1-8A0A-5DCD861EF2C7}" destId="{72A3ED89-6794-43A0-A216-8089D1A52308}" srcOrd="0" destOrd="0" presId="urn:microsoft.com/office/officeart/2005/8/layout/default"/>
    <dgm:cxn modelId="{3C076031-91DD-43E6-BA19-7E7CB9A90CC8}" type="presOf" srcId="{AADCB1EC-DACB-4F12-9DF4-6D68DB895200}" destId="{5F60E4D6-2790-4B0F-8C97-9090CA820335}" srcOrd="0" destOrd="0" presId="urn:microsoft.com/office/officeart/2005/8/layout/default"/>
    <dgm:cxn modelId="{7C0C243C-E2D8-4F67-92DF-84545E7E4670}" type="presOf" srcId="{15777807-325E-4B77-B784-06FC18AB0ADB}" destId="{A8D0F9AD-A553-4CAE-B35B-7C091EB2570B}" srcOrd="0" destOrd="0" presId="urn:microsoft.com/office/officeart/2005/8/layout/default"/>
    <dgm:cxn modelId="{A86B8D40-3C9F-4426-BE13-45896ABB289F}" type="presOf" srcId="{4A3180FF-D4E8-47E3-9F20-B2A14907A5CA}" destId="{FB4CFE50-5D16-4218-8D06-23067E395F2B}" srcOrd="0" destOrd="0" presId="urn:microsoft.com/office/officeart/2005/8/layout/default"/>
    <dgm:cxn modelId="{23457E6C-BC7D-480D-AD84-D63071CEC80D}" srcId="{15B77E73-72A8-491B-B809-708558D59087}" destId="{15777807-325E-4B77-B784-06FC18AB0ADB}" srcOrd="3" destOrd="0" parTransId="{8D0CCAEB-7119-401A-B09F-A333A1EAEF0D}" sibTransId="{4F403D68-BEC8-49D9-A1D5-F94973DCD3FC}"/>
    <dgm:cxn modelId="{121C8872-5347-46D8-9566-4F7ED5F91480}" srcId="{15B77E73-72A8-491B-B809-708558D59087}" destId="{4A3180FF-D4E8-47E3-9F20-B2A14907A5CA}" srcOrd="2" destOrd="0" parTransId="{6736DACD-86DC-42D9-9186-1CE273E947BC}" sibTransId="{0B2EF371-98EF-495E-B588-EE1E16A4DBC8}"/>
    <dgm:cxn modelId="{3DF00057-61B1-4804-9F99-9EF724D288E2}" type="presOf" srcId="{15B77E73-72A8-491B-B809-708558D59087}" destId="{015C9929-2C34-4508-A65A-EF77F7B3D3AE}" srcOrd="0" destOrd="0" presId="urn:microsoft.com/office/officeart/2005/8/layout/default"/>
    <dgm:cxn modelId="{B2A89057-0494-4309-A9A0-810BB25EB8A7}" srcId="{15B77E73-72A8-491B-B809-708558D59087}" destId="{AADCB1EC-DACB-4F12-9DF4-6D68DB895200}" srcOrd="5" destOrd="0" parTransId="{2827EBCD-375E-466A-A0AD-AAF33D5EF42E}" sibTransId="{BDCD6E7F-55E0-448F-8A32-59E802E59125}"/>
    <dgm:cxn modelId="{11AB30B9-E0D7-487E-8594-6FD11F4D1C51}" type="presOf" srcId="{68C29CE1-046C-42AE-B9CE-17A4C6F9B265}" destId="{8E106A76-A6B1-4CD1-AA85-491D809D0277}" srcOrd="0" destOrd="0" presId="urn:microsoft.com/office/officeart/2005/8/layout/default"/>
    <dgm:cxn modelId="{34A0D8D3-3232-4F17-B37B-A61FD4839284}" type="presOf" srcId="{536A1D30-9EBE-4F15-840B-5EB1A3CCB489}" destId="{ED8F59EE-8501-49B4-A963-26F517E267B8}" srcOrd="0" destOrd="0" presId="urn:microsoft.com/office/officeart/2005/8/layout/default"/>
    <dgm:cxn modelId="{ACCF58E8-C645-475B-B04B-B56DEA260B97}" srcId="{15B77E73-72A8-491B-B809-708558D59087}" destId="{68C29CE1-046C-42AE-B9CE-17A4C6F9B265}" srcOrd="0" destOrd="0" parTransId="{3BE5AF6A-D7C1-4A25-AD18-30B6311B8ABA}" sibTransId="{87B12347-864F-4EA9-9011-DA20B9416AF1}"/>
    <dgm:cxn modelId="{1E42E0ED-6759-4371-AE28-A8C2FC22874F}" srcId="{15B77E73-72A8-491B-B809-708558D59087}" destId="{411767C9-11CB-4DE1-8A0A-5DCD861EF2C7}" srcOrd="4" destOrd="0" parTransId="{EE6CEE96-ABC7-4C87-83DC-9E1B92CDDB85}" sibTransId="{CFE6FECC-FD15-4EAF-876F-82767A3F244B}"/>
    <dgm:cxn modelId="{1FA845BE-944C-4948-B822-5E19B034C1D0}" type="presParOf" srcId="{015C9929-2C34-4508-A65A-EF77F7B3D3AE}" destId="{8E106A76-A6B1-4CD1-AA85-491D809D0277}" srcOrd="0" destOrd="0" presId="urn:microsoft.com/office/officeart/2005/8/layout/default"/>
    <dgm:cxn modelId="{8CB6DBF7-117A-4ECF-A72C-C75F642E2297}" type="presParOf" srcId="{015C9929-2C34-4508-A65A-EF77F7B3D3AE}" destId="{EF56C521-C454-4406-97EB-3C5754B93451}" srcOrd="1" destOrd="0" presId="urn:microsoft.com/office/officeart/2005/8/layout/default"/>
    <dgm:cxn modelId="{5D8EB7BB-D839-4638-92B1-A4C139A25781}" type="presParOf" srcId="{015C9929-2C34-4508-A65A-EF77F7B3D3AE}" destId="{ED8F59EE-8501-49B4-A963-26F517E267B8}" srcOrd="2" destOrd="0" presId="urn:microsoft.com/office/officeart/2005/8/layout/default"/>
    <dgm:cxn modelId="{6B632B72-04C9-41A0-85BE-AA80DAA70842}" type="presParOf" srcId="{015C9929-2C34-4508-A65A-EF77F7B3D3AE}" destId="{4C24B815-D0A2-40F5-B20D-6F820ACAB6FE}" srcOrd="3" destOrd="0" presId="urn:microsoft.com/office/officeart/2005/8/layout/default"/>
    <dgm:cxn modelId="{F308838C-61DF-4A4E-A91F-E8B0A4B39237}" type="presParOf" srcId="{015C9929-2C34-4508-A65A-EF77F7B3D3AE}" destId="{FB4CFE50-5D16-4218-8D06-23067E395F2B}" srcOrd="4" destOrd="0" presId="urn:microsoft.com/office/officeart/2005/8/layout/default"/>
    <dgm:cxn modelId="{2C658D5A-E844-429C-B5CE-A8550AB18376}" type="presParOf" srcId="{015C9929-2C34-4508-A65A-EF77F7B3D3AE}" destId="{BBB9A437-DA2A-4FBC-9C19-FBCEA7D54856}" srcOrd="5" destOrd="0" presId="urn:microsoft.com/office/officeart/2005/8/layout/default"/>
    <dgm:cxn modelId="{9B7680C4-2694-4CA4-8038-155CB400FA9E}" type="presParOf" srcId="{015C9929-2C34-4508-A65A-EF77F7B3D3AE}" destId="{A8D0F9AD-A553-4CAE-B35B-7C091EB2570B}" srcOrd="6" destOrd="0" presId="urn:microsoft.com/office/officeart/2005/8/layout/default"/>
    <dgm:cxn modelId="{EBAA88CA-0457-4980-823C-7D3D66FB45EA}" type="presParOf" srcId="{015C9929-2C34-4508-A65A-EF77F7B3D3AE}" destId="{D4EDF8B9-94EC-45CD-85C9-58079215B1DB}" srcOrd="7" destOrd="0" presId="urn:microsoft.com/office/officeart/2005/8/layout/default"/>
    <dgm:cxn modelId="{1BE43B31-DAB2-444F-A43C-58227B2DAB0B}" type="presParOf" srcId="{015C9929-2C34-4508-A65A-EF77F7B3D3AE}" destId="{72A3ED89-6794-43A0-A216-8089D1A52308}" srcOrd="8" destOrd="0" presId="urn:microsoft.com/office/officeart/2005/8/layout/default"/>
    <dgm:cxn modelId="{78C48008-59A9-4212-B9E6-5A124AC3CEB0}" type="presParOf" srcId="{015C9929-2C34-4508-A65A-EF77F7B3D3AE}" destId="{E916A5B6-F0C9-473C-A8B3-79903FABD23B}" srcOrd="9" destOrd="0" presId="urn:microsoft.com/office/officeart/2005/8/layout/default"/>
    <dgm:cxn modelId="{3BEA3954-6C90-468B-A9B4-CB56068B327E}" type="presParOf" srcId="{015C9929-2C34-4508-A65A-EF77F7B3D3AE}" destId="{5F60E4D6-2790-4B0F-8C97-9090CA82033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9C505-0AE2-45B3-A7B0-E917E516196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69D3C8D2-06CF-4355-AB5F-7D0F1A5320FC}">
      <dgm:prSet/>
      <dgm:spPr/>
      <dgm:t>
        <a:bodyPr/>
        <a:lstStyle/>
        <a:p>
          <a:r>
            <a:rPr lang="en-GB"/>
            <a:t>Now and Next</a:t>
          </a:r>
          <a:endParaRPr lang="en-US"/>
        </a:p>
      </dgm:t>
    </dgm:pt>
    <dgm:pt modelId="{BEC159D7-4DC5-4ADB-B979-A8CF8AC97D74}" type="parTrans" cxnId="{886C0DCC-1DB7-4B4B-B4F0-FD08FB145266}">
      <dgm:prSet/>
      <dgm:spPr/>
      <dgm:t>
        <a:bodyPr/>
        <a:lstStyle/>
        <a:p>
          <a:endParaRPr lang="en-US"/>
        </a:p>
      </dgm:t>
    </dgm:pt>
    <dgm:pt modelId="{30623358-7388-4A4C-8DCF-F075C09DF5EA}" type="sibTrans" cxnId="{886C0DCC-1DB7-4B4B-B4F0-FD08FB145266}">
      <dgm:prSet/>
      <dgm:spPr/>
      <dgm:t>
        <a:bodyPr/>
        <a:lstStyle/>
        <a:p>
          <a:endParaRPr lang="en-US"/>
        </a:p>
      </dgm:t>
    </dgm:pt>
    <dgm:pt modelId="{B178D3E5-8FD1-4AF9-BC02-5A1A8CB3AECD}">
      <dgm:prSet/>
      <dgm:spPr/>
      <dgm:t>
        <a:bodyPr/>
        <a:lstStyle/>
        <a:p>
          <a:r>
            <a:rPr lang="en-GB"/>
            <a:t>Fatigue</a:t>
          </a:r>
          <a:endParaRPr lang="en-US"/>
        </a:p>
      </dgm:t>
    </dgm:pt>
    <dgm:pt modelId="{0B56E793-C6A1-4C8B-A4C3-F98F5C7331E6}" type="parTrans" cxnId="{DC02E9E3-85AD-4DD2-9842-5774D8E6FE9E}">
      <dgm:prSet/>
      <dgm:spPr/>
      <dgm:t>
        <a:bodyPr/>
        <a:lstStyle/>
        <a:p>
          <a:endParaRPr lang="en-US"/>
        </a:p>
      </dgm:t>
    </dgm:pt>
    <dgm:pt modelId="{1B9709DB-23EE-45FE-AB5E-6BAD765F81A1}" type="sibTrans" cxnId="{DC02E9E3-85AD-4DD2-9842-5774D8E6FE9E}">
      <dgm:prSet/>
      <dgm:spPr/>
      <dgm:t>
        <a:bodyPr/>
        <a:lstStyle/>
        <a:p>
          <a:endParaRPr lang="en-US"/>
        </a:p>
      </dgm:t>
    </dgm:pt>
    <dgm:pt modelId="{D1442155-645E-4113-B463-63B3F340871B}">
      <dgm:prSet/>
      <dgm:spPr/>
      <dgm:t>
        <a:bodyPr/>
        <a:lstStyle/>
        <a:p>
          <a:r>
            <a:rPr lang="en-GB"/>
            <a:t>Sensory diet</a:t>
          </a:r>
          <a:endParaRPr lang="en-US"/>
        </a:p>
      </dgm:t>
    </dgm:pt>
    <dgm:pt modelId="{C4E80CB4-FAA3-43CF-A63C-C2F106C7C7BB}" type="parTrans" cxnId="{24FF6AEC-A860-4D64-B8D7-8DD7D462D1D2}">
      <dgm:prSet/>
      <dgm:spPr/>
      <dgm:t>
        <a:bodyPr/>
        <a:lstStyle/>
        <a:p>
          <a:endParaRPr lang="en-US"/>
        </a:p>
      </dgm:t>
    </dgm:pt>
    <dgm:pt modelId="{3FDF195B-61E2-4B22-BEC3-D3BE42E591EC}" type="sibTrans" cxnId="{24FF6AEC-A860-4D64-B8D7-8DD7D462D1D2}">
      <dgm:prSet/>
      <dgm:spPr/>
      <dgm:t>
        <a:bodyPr/>
        <a:lstStyle/>
        <a:p>
          <a:endParaRPr lang="en-US"/>
        </a:p>
      </dgm:t>
    </dgm:pt>
    <dgm:pt modelId="{A422FF87-F8BB-4BD7-878C-B65E62CAE182}">
      <dgm:prSet/>
      <dgm:spPr/>
      <dgm:t>
        <a:bodyPr/>
        <a:lstStyle/>
        <a:p>
          <a:r>
            <a:rPr lang="en-GB"/>
            <a:t>Outdoor walks</a:t>
          </a:r>
          <a:endParaRPr lang="en-US"/>
        </a:p>
      </dgm:t>
    </dgm:pt>
    <dgm:pt modelId="{36B7B728-04FE-4F84-A404-86698847892E}" type="parTrans" cxnId="{8617265B-92FF-44DB-AE30-48688BB4848B}">
      <dgm:prSet/>
      <dgm:spPr/>
      <dgm:t>
        <a:bodyPr/>
        <a:lstStyle/>
        <a:p>
          <a:endParaRPr lang="en-US"/>
        </a:p>
      </dgm:t>
    </dgm:pt>
    <dgm:pt modelId="{4D979D4A-36CF-4751-8C25-F528AF73289E}" type="sibTrans" cxnId="{8617265B-92FF-44DB-AE30-48688BB4848B}">
      <dgm:prSet/>
      <dgm:spPr/>
      <dgm:t>
        <a:bodyPr/>
        <a:lstStyle/>
        <a:p>
          <a:endParaRPr lang="en-US"/>
        </a:p>
      </dgm:t>
    </dgm:pt>
    <dgm:pt modelId="{B7026238-C3CB-40DD-9328-50644488F0F2}">
      <dgm:prSet/>
      <dgm:spPr/>
      <dgm:t>
        <a:bodyPr/>
        <a:lstStyle/>
        <a:p>
          <a:r>
            <a:rPr lang="en-GB"/>
            <a:t>Jobs</a:t>
          </a:r>
          <a:endParaRPr lang="en-US"/>
        </a:p>
      </dgm:t>
    </dgm:pt>
    <dgm:pt modelId="{62B8AA66-D02B-4A0E-B4AE-A36FB32CC106}" type="parTrans" cxnId="{7BB7B81C-8BA9-48F9-A701-30CD99AE179E}">
      <dgm:prSet/>
      <dgm:spPr/>
      <dgm:t>
        <a:bodyPr/>
        <a:lstStyle/>
        <a:p>
          <a:endParaRPr lang="en-US"/>
        </a:p>
      </dgm:t>
    </dgm:pt>
    <dgm:pt modelId="{816953D8-8727-4440-A429-68E1321F50E0}" type="sibTrans" cxnId="{7BB7B81C-8BA9-48F9-A701-30CD99AE179E}">
      <dgm:prSet/>
      <dgm:spPr/>
      <dgm:t>
        <a:bodyPr/>
        <a:lstStyle/>
        <a:p>
          <a:endParaRPr lang="en-US"/>
        </a:p>
      </dgm:t>
    </dgm:pt>
    <dgm:pt modelId="{ADB0270A-5E34-4AFB-9ED8-A92312C8DD58}">
      <dgm:prSet/>
      <dgm:spPr/>
      <dgm:t>
        <a:bodyPr/>
        <a:lstStyle/>
        <a:p>
          <a:r>
            <a:rPr lang="en-GB"/>
            <a:t>Physio/Movement </a:t>
          </a:r>
          <a:endParaRPr lang="en-US"/>
        </a:p>
      </dgm:t>
    </dgm:pt>
    <dgm:pt modelId="{D57DFA1A-B128-48D9-8B4E-3C6670B526B5}" type="parTrans" cxnId="{4B841102-B4A0-4281-AB2F-FA9282903FAC}">
      <dgm:prSet/>
      <dgm:spPr/>
      <dgm:t>
        <a:bodyPr/>
        <a:lstStyle/>
        <a:p>
          <a:endParaRPr lang="en-US"/>
        </a:p>
      </dgm:t>
    </dgm:pt>
    <dgm:pt modelId="{7B707B53-C16E-41A7-BB9F-1B087A9A32B5}" type="sibTrans" cxnId="{4B841102-B4A0-4281-AB2F-FA9282903FAC}">
      <dgm:prSet/>
      <dgm:spPr/>
      <dgm:t>
        <a:bodyPr/>
        <a:lstStyle/>
        <a:p>
          <a:endParaRPr lang="en-US"/>
        </a:p>
      </dgm:t>
    </dgm:pt>
    <dgm:pt modelId="{D3F2D6D2-AE68-4BDA-956D-1B42FE0730FD}">
      <dgm:prSet/>
      <dgm:spPr/>
      <dgm:t>
        <a:bodyPr/>
        <a:lstStyle/>
        <a:p>
          <a:r>
            <a:rPr lang="en-GB"/>
            <a:t>Dancing/singing/rhythm</a:t>
          </a:r>
          <a:endParaRPr lang="en-US"/>
        </a:p>
      </dgm:t>
    </dgm:pt>
    <dgm:pt modelId="{B90B4A3A-11EC-48CF-9E50-9696F1F35E8E}" type="parTrans" cxnId="{D54D8109-92ED-45B9-B960-B2FD87AE1844}">
      <dgm:prSet/>
      <dgm:spPr/>
      <dgm:t>
        <a:bodyPr/>
        <a:lstStyle/>
        <a:p>
          <a:endParaRPr lang="en-US"/>
        </a:p>
      </dgm:t>
    </dgm:pt>
    <dgm:pt modelId="{9797A931-1AB5-42D2-8F8F-60A46DF5C9C1}" type="sibTrans" cxnId="{D54D8109-92ED-45B9-B960-B2FD87AE1844}">
      <dgm:prSet/>
      <dgm:spPr/>
      <dgm:t>
        <a:bodyPr/>
        <a:lstStyle/>
        <a:p>
          <a:endParaRPr lang="en-US"/>
        </a:p>
      </dgm:t>
    </dgm:pt>
    <dgm:pt modelId="{48667B1F-2377-46F4-A00A-C97C25556A02}">
      <dgm:prSet/>
      <dgm:spPr/>
      <dgm:t>
        <a:bodyPr/>
        <a:lstStyle/>
        <a:p>
          <a:r>
            <a:rPr lang="en-GB"/>
            <a:t>Varied ways to record work/photo evidence  </a:t>
          </a:r>
          <a:endParaRPr lang="en-US"/>
        </a:p>
      </dgm:t>
    </dgm:pt>
    <dgm:pt modelId="{0B94B866-FA25-4345-BF0C-2440664077CC}" type="parTrans" cxnId="{A24C9B26-F428-4D01-901D-9BCE36B6FECC}">
      <dgm:prSet/>
      <dgm:spPr/>
      <dgm:t>
        <a:bodyPr/>
        <a:lstStyle/>
        <a:p>
          <a:endParaRPr lang="en-US"/>
        </a:p>
      </dgm:t>
    </dgm:pt>
    <dgm:pt modelId="{61C06D24-07AC-4DC0-8FA7-20EF2C9DE99F}" type="sibTrans" cxnId="{A24C9B26-F428-4D01-901D-9BCE36B6FECC}">
      <dgm:prSet/>
      <dgm:spPr/>
      <dgm:t>
        <a:bodyPr/>
        <a:lstStyle/>
        <a:p>
          <a:endParaRPr lang="en-US"/>
        </a:p>
      </dgm:t>
    </dgm:pt>
    <dgm:pt modelId="{F04B4B5A-1A42-47EF-B0F5-6AF246AED3CA}" type="pres">
      <dgm:prSet presAssocID="{51E9C505-0AE2-45B3-A7B0-E917E5161963}" presName="root" presStyleCnt="0">
        <dgm:presLayoutVars>
          <dgm:dir/>
          <dgm:resizeHandles val="exact"/>
        </dgm:presLayoutVars>
      </dgm:prSet>
      <dgm:spPr/>
    </dgm:pt>
    <dgm:pt modelId="{C8C26893-FF96-4ADC-95F2-24269BCDB0FD}" type="pres">
      <dgm:prSet presAssocID="{69D3C8D2-06CF-4355-AB5F-7D0F1A5320FC}" presName="compNode" presStyleCnt="0"/>
      <dgm:spPr/>
    </dgm:pt>
    <dgm:pt modelId="{C7814570-5A42-4EA9-B754-EEB0DC516B17}" type="pres">
      <dgm:prSet presAssocID="{69D3C8D2-06CF-4355-AB5F-7D0F1A5320FC}" presName="bgRect" presStyleLbl="bgShp" presStyleIdx="0" presStyleCnt="8"/>
      <dgm:spPr/>
    </dgm:pt>
    <dgm:pt modelId="{F8FA8F2E-017C-48ED-B022-19D4E9BA5E3C}" type="pres">
      <dgm:prSet presAssocID="{69D3C8D2-06CF-4355-AB5F-7D0F1A5320FC}" presName="iconRect" presStyleLbl="node1" presStyleIdx="0" presStyleCnt="8"/>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king Face with No Fill"/>
        </a:ext>
      </dgm:extLst>
    </dgm:pt>
    <dgm:pt modelId="{DC2BA4DF-DEA5-4EDA-9F78-A1CF7725E73A}" type="pres">
      <dgm:prSet presAssocID="{69D3C8D2-06CF-4355-AB5F-7D0F1A5320FC}" presName="spaceRect" presStyleCnt="0"/>
      <dgm:spPr/>
    </dgm:pt>
    <dgm:pt modelId="{9445ABF8-F3F3-4203-8E74-150A0E6C3D4A}" type="pres">
      <dgm:prSet presAssocID="{69D3C8D2-06CF-4355-AB5F-7D0F1A5320FC}" presName="parTx" presStyleLbl="revTx" presStyleIdx="0" presStyleCnt="8">
        <dgm:presLayoutVars>
          <dgm:chMax val="0"/>
          <dgm:chPref val="0"/>
        </dgm:presLayoutVars>
      </dgm:prSet>
      <dgm:spPr/>
    </dgm:pt>
    <dgm:pt modelId="{0F5E4F41-400C-4942-8349-C5A9EBAC5A1F}" type="pres">
      <dgm:prSet presAssocID="{30623358-7388-4A4C-8DCF-F075C09DF5EA}" presName="sibTrans" presStyleCnt="0"/>
      <dgm:spPr/>
    </dgm:pt>
    <dgm:pt modelId="{A542C46C-286F-4D54-A787-37D375FEF68E}" type="pres">
      <dgm:prSet presAssocID="{B178D3E5-8FD1-4AF9-BC02-5A1A8CB3AECD}" presName="compNode" presStyleCnt="0"/>
      <dgm:spPr/>
    </dgm:pt>
    <dgm:pt modelId="{19DCFC7A-5E10-494A-A2EA-67F5B635D652}" type="pres">
      <dgm:prSet presAssocID="{B178D3E5-8FD1-4AF9-BC02-5A1A8CB3AECD}" presName="bgRect" presStyleLbl="bgShp" presStyleIdx="1" presStyleCnt="8"/>
      <dgm:spPr/>
    </dgm:pt>
    <dgm:pt modelId="{F4178B85-2B8F-4747-B415-E7F1CE58E1C2}" type="pres">
      <dgm:prSet presAssocID="{B178D3E5-8FD1-4AF9-BC02-5A1A8CB3AECD}" presName="iconRect" presStyleLbl="node1" presStyleIdx="1" presStyleCnt="8"/>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4AD0CEE1-0D99-4725-A0ED-30A8062E381C}" type="pres">
      <dgm:prSet presAssocID="{B178D3E5-8FD1-4AF9-BC02-5A1A8CB3AECD}" presName="spaceRect" presStyleCnt="0"/>
      <dgm:spPr/>
    </dgm:pt>
    <dgm:pt modelId="{E89DD6DF-5D18-4DE0-A300-C57B29207BEE}" type="pres">
      <dgm:prSet presAssocID="{B178D3E5-8FD1-4AF9-BC02-5A1A8CB3AECD}" presName="parTx" presStyleLbl="revTx" presStyleIdx="1" presStyleCnt="8">
        <dgm:presLayoutVars>
          <dgm:chMax val="0"/>
          <dgm:chPref val="0"/>
        </dgm:presLayoutVars>
      </dgm:prSet>
      <dgm:spPr/>
    </dgm:pt>
    <dgm:pt modelId="{76DBED96-3216-44DE-AFC5-CE155BD683CD}" type="pres">
      <dgm:prSet presAssocID="{1B9709DB-23EE-45FE-AB5E-6BAD765F81A1}" presName="sibTrans" presStyleCnt="0"/>
      <dgm:spPr/>
    </dgm:pt>
    <dgm:pt modelId="{7D492014-5013-49D4-B60C-D6F75FD7F677}" type="pres">
      <dgm:prSet presAssocID="{D1442155-645E-4113-B463-63B3F340871B}" presName="compNode" presStyleCnt="0"/>
      <dgm:spPr/>
    </dgm:pt>
    <dgm:pt modelId="{7232CC06-76FC-4CD0-B14E-73063EF57566}" type="pres">
      <dgm:prSet presAssocID="{D1442155-645E-4113-B463-63B3F340871B}" presName="bgRect" presStyleLbl="bgShp" presStyleIdx="2" presStyleCnt="8"/>
      <dgm:spPr/>
    </dgm:pt>
    <dgm:pt modelId="{6A9378E8-9190-4DD8-B915-B96F51033223}" type="pres">
      <dgm:prSet presAssocID="{D1442155-645E-4113-B463-63B3F340871B}" presName="iconRect" presStyleLbl="node1" presStyleIdx="2" presStyleCnt="8"/>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BC343C70-FF98-4AFE-BE76-7DD51A886479}" type="pres">
      <dgm:prSet presAssocID="{D1442155-645E-4113-B463-63B3F340871B}" presName="spaceRect" presStyleCnt="0"/>
      <dgm:spPr/>
    </dgm:pt>
    <dgm:pt modelId="{F6D1945D-9A89-4781-87B0-A78CA3F365F7}" type="pres">
      <dgm:prSet presAssocID="{D1442155-645E-4113-B463-63B3F340871B}" presName="parTx" presStyleLbl="revTx" presStyleIdx="2" presStyleCnt="8">
        <dgm:presLayoutVars>
          <dgm:chMax val="0"/>
          <dgm:chPref val="0"/>
        </dgm:presLayoutVars>
      </dgm:prSet>
      <dgm:spPr/>
    </dgm:pt>
    <dgm:pt modelId="{42DD5015-8F96-40C9-BB6C-2720DFC459AA}" type="pres">
      <dgm:prSet presAssocID="{3FDF195B-61E2-4B22-BEC3-D3BE42E591EC}" presName="sibTrans" presStyleCnt="0"/>
      <dgm:spPr/>
    </dgm:pt>
    <dgm:pt modelId="{936A2268-5DA4-4948-9C37-E881B3119CDB}" type="pres">
      <dgm:prSet presAssocID="{A422FF87-F8BB-4BD7-878C-B65E62CAE182}" presName="compNode" presStyleCnt="0"/>
      <dgm:spPr/>
    </dgm:pt>
    <dgm:pt modelId="{8AAF7753-D4F3-45FC-849F-3848DBACCF59}" type="pres">
      <dgm:prSet presAssocID="{A422FF87-F8BB-4BD7-878C-B65E62CAE182}" presName="bgRect" presStyleLbl="bgShp" presStyleIdx="3" presStyleCnt="8"/>
      <dgm:spPr/>
    </dgm:pt>
    <dgm:pt modelId="{EB498F86-02A9-4E05-89AE-5162914B3E27}" type="pres">
      <dgm:prSet presAssocID="{A422FF87-F8BB-4BD7-878C-B65E62CAE182}" presName="iconRect" presStyleLbl="node1" presStyleIdx="3" presStyleCnt="8"/>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lk"/>
        </a:ext>
      </dgm:extLst>
    </dgm:pt>
    <dgm:pt modelId="{840CF6FA-CD54-460A-B3FD-F84AA0375EA9}" type="pres">
      <dgm:prSet presAssocID="{A422FF87-F8BB-4BD7-878C-B65E62CAE182}" presName="spaceRect" presStyleCnt="0"/>
      <dgm:spPr/>
    </dgm:pt>
    <dgm:pt modelId="{FE4AC77E-6AEA-4B2B-B822-334262F5CB85}" type="pres">
      <dgm:prSet presAssocID="{A422FF87-F8BB-4BD7-878C-B65E62CAE182}" presName="parTx" presStyleLbl="revTx" presStyleIdx="3" presStyleCnt="8">
        <dgm:presLayoutVars>
          <dgm:chMax val="0"/>
          <dgm:chPref val="0"/>
        </dgm:presLayoutVars>
      </dgm:prSet>
      <dgm:spPr/>
    </dgm:pt>
    <dgm:pt modelId="{5DE0809F-C318-43B1-9131-EE531FFD2813}" type="pres">
      <dgm:prSet presAssocID="{4D979D4A-36CF-4751-8C25-F528AF73289E}" presName="sibTrans" presStyleCnt="0"/>
      <dgm:spPr/>
    </dgm:pt>
    <dgm:pt modelId="{1833E991-CA8A-4FDC-A062-110CE20F6084}" type="pres">
      <dgm:prSet presAssocID="{B7026238-C3CB-40DD-9328-50644488F0F2}" presName="compNode" presStyleCnt="0"/>
      <dgm:spPr/>
    </dgm:pt>
    <dgm:pt modelId="{891D3D3E-E2C5-46BA-B43E-5BE7FAAF177B}" type="pres">
      <dgm:prSet presAssocID="{B7026238-C3CB-40DD-9328-50644488F0F2}" presName="bgRect" presStyleLbl="bgShp" presStyleIdx="4" presStyleCnt="8"/>
      <dgm:spPr/>
    </dgm:pt>
    <dgm:pt modelId="{482479C8-B2D0-4B84-943F-8129AAEF60D1}" type="pres">
      <dgm:prSet presAssocID="{B7026238-C3CB-40DD-9328-50644488F0F2}" presName="iconRect" presStyleLbl="node1" presStyleIdx="4" presStyleCnt="8"/>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iefcase"/>
        </a:ext>
      </dgm:extLst>
    </dgm:pt>
    <dgm:pt modelId="{2EF6F447-BF17-4F75-9661-0C0A19E53F0F}" type="pres">
      <dgm:prSet presAssocID="{B7026238-C3CB-40DD-9328-50644488F0F2}" presName="spaceRect" presStyleCnt="0"/>
      <dgm:spPr/>
    </dgm:pt>
    <dgm:pt modelId="{19F41C62-DDDC-4C15-9027-B3212B9994EF}" type="pres">
      <dgm:prSet presAssocID="{B7026238-C3CB-40DD-9328-50644488F0F2}" presName="parTx" presStyleLbl="revTx" presStyleIdx="4" presStyleCnt="8">
        <dgm:presLayoutVars>
          <dgm:chMax val="0"/>
          <dgm:chPref val="0"/>
        </dgm:presLayoutVars>
      </dgm:prSet>
      <dgm:spPr/>
    </dgm:pt>
    <dgm:pt modelId="{3482B299-D075-46EE-8670-65B1AA634511}" type="pres">
      <dgm:prSet presAssocID="{816953D8-8727-4440-A429-68E1321F50E0}" presName="sibTrans" presStyleCnt="0"/>
      <dgm:spPr/>
    </dgm:pt>
    <dgm:pt modelId="{FF68608B-1F10-43A0-866E-BF0DE8A28D5E}" type="pres">
      <dgm:prSet presAssocID="{ADB0270A-5E34-4AFB-9ED8-A92312C8DD58}" presName="compNode" presStyleCnt="0"/>
      <dgm:spPr/>
    </dgm:pt>
    <dgm:pt modelId="{FFB6232C-774D-4F20-9F75-71AF4B2C3299}" type="pres">
      <dgm:prSet presAssocID="{ADB0270A-5E34-4AFB-9ED8-A92312C8DD58}" presName="bgRect" presStyleLbl="bgShp" presStyleIdx="5" presStyleCnt="8"/>
      <dgm:spPr/>
    </dgm:pt>
    <dgm:pt modelId="{2BEC428C-CA97-42C7-AE26-2A91C1CEF458}" type="pres">
      <dgm:prSet presAssocID="{ADB0270A-5E34-4AFB-9ED8-A92312C8DD58}" presName="iconRect" presStyleLbl="node1" presStyleIdx="5" presStyleCnt="8"/>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ike"/>
        </a:ext>
      </dgm:extLst>
    </dgm:pt>
    <dgm:pt modelId="{15C81869-9803-4E5B-A0A7-7DC9A0448722}" type="pres">
      <dgm:prSet presAssocID="{ADB0270A-5E34-4AFB-9ED8-A92312C8DD58}" presName="spaceRect" presStyleCnt="0"/>
      <dgm:spPr/>
    </dgm:pt>
    <dgm:pt modelId="{CCAE1552-DCD3-4FB9-9DCE-6B56C65D2B19}" type="pres">
      <dgm:prSet presAssocID="{ADB0270A-5E34-4AFB-9ED8-A92312C8DD58}" presName="parTx" presStyleLbl="revTx" presStyleIdx="5" presStyleCnt="8">
        <dgm:presLayoutVars>
          <dgm:chMax val="0"/>
          <dgm:chPref val="0"/>
        </dgm:presLayoutVars>
      </dgm:prSet>
      <dgm:spPr/>
    </dgm:pt>
    <dgm:pt modelId="{99045C82-6FF7-4FAB-A54E-3A9B9010E228}" type="pres">
      <dgm:prSet presAssocID="{7B707B53-C16E-41A7-BB9F-1B087A9A32B5}" presName="sibTrans" presStyleCnt="0"/>
      <dgm:spPr/>
    </dgm:pt>
    <dgm:pt modelId="{FADC37C3-1691-493B-8F45-08832732E8A1}" type="pres">
      <dgm:prSet presAssocID="{D3F2D6D2-AE68-4BDA-956D-1B42FE0730FD}" presName="compNode" presStyleCnt="0"/>
      <dgm:spPr/>
    </dgm:pt>
    <dgm:pt modelId="{425CC0B8-581C-4C4A-8F39-EA07490C5AD5}" type="pres">
      <dgm:prSet presAssocID="{D3F2D6D2-AE68-4BDA-956D-1B42FE0730FD}" presName="bgRect" presStyleLbl="bgShp" presStyleIdx="6" presStyleCnt="8"/>
      <dgm:spPr/>
    </dgm:pt>
    <dgm:pt modelId="{AE4B6402-450F-4105-9300-E41B58FD5A69}" type="pres">
      <dgm:prSet presAssocID="{D3F2D6D2-AE68-4BDA-956D-1B42FE0730FD}" presName="iconRect" presStyleLbl="node1" presStyleIdx="6" presStyleCnt="8"/>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usic"/>
        </a:ext>
      </dgm:extLst>
    </dgm:pt>
    <dgm:pt modelId="{609E747E-D219-4268-A6E6-686876D9382E}" type="pres">
      <dgm:prSet presAssocID="{D3F2D6D2-AE68-4BDA-956D-1B42FE0730FD}" presName="spaceRect" presStyleCnt="0"/>
      <dgm:spPr/>
    </dgm:pt>
    <dgm:pt modelId="{1764437B-2576-4E8F-998D-149829B8AD6C}" type="pres">
      <dgm:prSet presAssocID="{D3F2D6D2-AE68-4BDA-956D-1B42FE0730FD}" presName="parTx" presStyleLbl="revTx" presStyleIdx="6" presStyleCnt="8">
        <dgm:presLayoutVars>
          <dgm:chMax val="0"/>
          <dgm:chPref val="0"/>
        </dgm:presLayoutVars>
      </dgm:prSet>
      <dgm:spPr/>
    </dgm:pt>
    <dgm:pt modelId="{F7D4B38C-B2AD-4A7F-8F12-1F05989B2B36}" type="pres">
      <dgm:prSet presAssocID="{9797A931-1AB5-42D2-8F8F-60A46DF5C9C1}" presName="sibTrans" presStyleCnt="0"/>
      <dgm:spPr/>
    </dgm:pt>
    <dgm:pt modelId="{4FAF7CAE-2A1B-4471-AFA9-5D5BF404EDBB}" type="pres">
      <dgm:prSet presAssocID="{48667B1F-2377-46F4-A00A-C97C25556A02}" presName="compNode" presStyleCnt="0"/>
      <dgm:spPr/>
    </dgm:pt>
    <dgm:pt modelId="{83796271-7B8B-4D8F-BAE1-656B59FF1BBA}" type="pres">
      <dgm:prSet presAssocID="{48667B1F-2377-46F4-A00A-C97C25556A02}" presName="bgRect" presStyleLbl="bgShp" presStyleIdx="7" presStyleCnt="8"/>
      <dgm:spPr/>
    </dgm:pt>
    <dgm:pt modelId="{B643842A-D425-4A5A-936C-5B35892E2544}" type="pres">
      <dgm:prSet presAssocID="{48667B1F-2377-46F4-A00A-C97C25556A02}" presName="iconRect" presStyleLbl="node1" presStyleIdx="7" presStyleCnt="8"/>
      <dgm:spPr>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amera"/>
        </a:ext>
      </dgm:extLst>
    </dgm:pt>
    <dgm:pt modelId="{4783B6CC-DD37-4B48-BD0F-19C4B550B343}" type="pres">
      <dgm:prSet presAssocID="{48667B1F-2377-46F4-A00A-C97C25556A02}" presName="spaceRect" presStyleCnt="0"/>
      <dgm:spPr/>
    </dgm:pt>
    <dgm:pt modelId="{CEA5DA96-1D85-4F40-8E1D-69CF6B680722}" type="pres">
      <dgm:prSet presAssocID="{48667B1F-2377-46F4-A00A-C97C25556A02}" presName="parTx" presStyleLbl="revTx" presStyleIdx="7" presStyleCnt="8">
        <dgm:presLayoutVars>
          <dgm:chMax val="0"/>
          <dgm:chPref val="0"/>
        </dgm:presLayoutVars>
      </dgm:prSet>
      <dgm:spPr/>
    </dgm:pt>
  </dgm:ptLst>
  <dgm:cxnLst>
    <dgm:cxn modelId="{4B841102-B4A0-4281-AB2F-FA9282903FAC}" srcId="{51E9C505-0AE2-45B3-A7B0-E917E5161963}" destId="{ADB0270A-5E34-4AFB-9ED8-A92312C8DD58}" srcOrd="5" destOrd="0" parTransId="{D57DFA1A-B128-48D9-8B4E-3C6670B526B5}" sibTransId="{7B707B53-C16E-41A7-BB9F-1B087A9A32B5}"/>
    <dgm:cxn modelId="{13FD4B07-3E47-49A2-AA2C-6793945F73EA}" type="presOf" srcId="{B7026238-C3CB-40DD-9328-50644488F0F2}" destId="{19F41C62-DDDC-4C15-9027-B3212B9994EF}" srcOrd="0" destOrd="0" presId="urn:microsoft.com/office/officeart/2018/2/layout/IconVerticalSolidList"/>
    <dgm:cxn modelId="{D54D8109-92ED-45B9-B960-B2FD87AE1844}" srcId="{51E9C505-0AE2-45B3-A7B0-E917E5161963}" destId="{D3F2D6D2-AE68-4BDA-956D-1B42FE0730FD}" srcOrd="6" destOrd="0" parTransId="{B90B4A3A-11EC-48CF-9E50-9696F1F35E8E}" sibTransId="{9797A931-1AB5-42D2-8F8F-60A46DF5C9C1}"/>
    <dgm:cxn modelId="{32B4611A-A89F-4B4D-A60B-BF1CFC5832A8}" type="presOf" srcId="{B178D3E5-8FD1-4AF9-BC02-5A1A8CB3AECD}" destId="{E89DD6DF-5D18-4DE0-A300-C57B29207BEE}" srcOrd="0" destOrd="0" presId="urn:microsoft.com/office/officeart/2018/2/layout/IconVerticalSolidList"/>
    <dgm:cxn modelId="{7BB7B81C-8BA9-48F9-A701-30CD99AE179E}" srcId="{51E9C505-0AE2-45B3-A7B0-E917E5161963}" destId="{B7026238-C3CB-40DD-9328-50644488F0F2}" srcOrd="4" destOrd="0" parTransId="{62B8AA66-D02B-4A0E-B4AE-A36FB32CC106}" sibTransId="{816953D8-8727-4440-A429-68E1321F50E0}"/>
    <dgm:cxn modelId="{A24C9B26-F428-4D01-901D-9BCE36B6FECC}" srcId="{51E9C505-0AE2-45B3-A7B0-E917E5161963}" destId="{48667B1F-2377-46F4-A00A-C97C25556A02}" srcOrd="7" destOrd="0" parTransId="{0B94B866-FA25-4345-BF0C-2440664077CC}" sibTransId="{61C06D24-07AC-4DC0-8FA7-20EF2C9DE99F}"/>
    <dgm:cxn modelId="{2C3FB32D-E06F-4487-BD94-AFDA6FB48489}" type="presOf" srcId="{A422FF87-F8BB-4BD7-878C-B65E62CAE182}" destId="{FE4AC77E-6AEA-4B2B-B822-334262F5CB85}" srcOrd="0" destOrd="0" presId="urn:microsoft.com/office/officeart/2018/2/layout/IconVerticalSolidList"/>
    <dgm:cxn modelId="{E326F433-FC8D-45DE-A808-BBEEB6D03683}" type="presOf" srcId="{69D3C8D2-06CF-4355-AB5F-7D0F1A5320FC}" destId="{9445ABF8-F3F3-4203-8E74-150A0E6C3D4A}" srcOrd="0" destOrd="0" presId="urn:microsoft.com/office/officeart/2018/2/layout/IconVerticalSolidList"/>
    <dgm:cxn modelId="{8617265B-92FF-44DB-AE30-48688BB4848B}" srcId="{51E9C505-0AE2-45B3-A7B0-E917E5161963}" destId="{A422FF87-F8BB-4BD7-878C-B65E62CAE182}" srcOrd="3" destOrd="0" parTransId="{36B7B728-04FE-4F84-A404-86698847892E}" sibTransId="{4D979D4A-36CF-4751-8C25-F528AF73289E}"/>
    <dgm:cxn modelId="{B303D35F-2037-4D5C-B346-C0105409D493}" type="presOf" srcId="{48667B1F-2377-46F4-A00A-C97C25556A02}" destId="{CEA5DA96-1D85-4F40-8E1D-69CF6B680722}" srcOrd="0" destOrd="0" presId="urn:microsoft.com/office/officeart/2018/2/layout/IconVerticalSolidList"/>
    <dgm:cxn modelId="{9B11A58D-86E5-43CB-9399-998227700D50}" type="presOf" srcId="{D3F2D6D2-AE68-4BDA-956D-1B42FE0730FD}" destId="{1764437B-2576-4E8F-998D-149829B8AD6C}" srcOrd="0" destOrd="0" presId="urn:microsoft.com/office/officeart/2018/2/layout/IconVerticalSolidList"/>
    <dgm:cxn modelId="{886C0DCC-1DB7-4B4B-B4F0-FD08FB145266}" srcId="{51E9C505-0AE2-45B3-A7B0-E917E5161963}" destId="{69D3C8D2-06CF-4355-AB5F-7D0F1A5320FC}" srcOrd="0" destOrd="0" parTransId="{BEC159D7-4DC5-4ADB-B979-A8CF8AC97D74}" sibTransId="{30623358-7388-4A4C-8DCF-F075C09DF5EA}"/>
    <dgm:cxn modelId="{818951D6-ED8D-439C-B76A-BD0EA88F3CED}" type="presOf" srcId="{D1442155-645E-4113-B463-63B3F340871B}" destId="{F6D1945D-9A89-4781-87B0-A78CA3F365F7}" srcOrd="0" destOrd="0" presId="urn:microsoft.com/office/officeart/2018/2/layout/IconVerticalSolidList"/>
    <dgm:cxn modelId="{DC02E9E3-85AD-4DD2-9842-5774D8E6FE9E}" srcId="{51E9C505-0AE2-45B3-A7B0-E917E5161963}" destId="{B178D3E5-8FD1-4AF9-BC02-5A1A8CB3AECD}" srcOrd="1" destOrd="0" parTransId="{0B56E793-C6A1-4C8B-A4C3-F98F5C7331E6}" sibTransId="{1B9709DB-23EE-45FE-AB5E-6BAD765F81A1}"/>
    <dgm:cxn modelId="{24FF6AEC-A860-4D64-B8D7-8DD7D462D1D2}" srcId="{51E9C505-0AE2-45B3-A7B0-E917E5161963}" destId="{D1442155-645E-4113-B463-63B3F340871B}" srcOrd="2" destOrd="0" parTransId="{C4E80CB4-FAA3-43CF-A63C-C2F106C7C7BB}" sibTransId="{3FDF195B-61E2-4B22-BEC3-D3BE42E591EC}"/>
    <dgm:cxn modelId="{F1A1EEF6-A778-4DE3-B898-146EA069359E}" type="presOf" srcId="{ADB0270A-5E34-4AFB-9ED8-A92312C8DD58}" destId="{CCAE1552-DCD3-4FB9-9DCE-6B56C65D2B19}" srcOrd="0" destOrd="0" presId="urn:microsoft.com/office/officeart/2018/2/layout/IconVerticalSolidList"/>
    <dgm:cxn modelId="{56313CFD-45D2-4D92-AB1E-6BF500C405AF}" type="presOf" srcId="{51E9C505-0AE2-45B3-A7B0-E917E5161963}" destId="{F04B4B5A-1A42-47EF-B0F5-6AF246AED3CA}" srcOrd="0" destOrd="0" presId="urn:microsoft.com/office/officeart/2018/2/layout/IconVerticalSolidList"/>
    <dgm:cxn modelId="{13977188-453A-44D4-8B74-42D877BD242D}" type="presParOf" srcId="{F04B4B5A-1A42-47EF-B0F5-6AF246AED3CA}" destId="{C8C26893-FF96-4ADC-95F2-24269BCDB0FD}" srcOrd="0" destOrd="0" presId="urn:microsoft.com/office/officeart/2018/2/layout/IconVerticalSolidList"/>
    <dgm:cxn modelId="{47918421-E6AC-412F-9470-8CA127CEE815}" type="presParOf" srcId="{C8C26893-FF96-4ADC-95F2-24269BCDB0FD}" destId="{C7814570-5A42-4EA9-B754-EEB0DC516B17}" srcOrd="0" destOrd="0" presId="urn:microsoft.com/office/officeart/2018/2/layout/IconVerticalSolidList"/>
    <dgm:cxn modelId="{8021781A-F960-402C-913A-99CA9F347D0E}" type="presParOf" srcId="{C8C26893-FF96-4ADC-95F2-24269BCDB0FD}" destId="{F8FA8F2E-017C-48ED-B022-19D4E9BA5E3C}" srcOrd="1" destOrd="0" presId="urn:microsoft.com/office/officeart/2018/2/layout/IconVerticalSolidList"/>
    <dgm:cxn modelId="{ADB4110D-0E34-4BDF-B18A-4840EE83E90F}" type="presParOf" srcId="{C8C26893-FF96-4ADC-95F2-24269BCDB0FD}" destId="{DC2BA4DF-DEA5-4EDA-9F78-A1CF7725E73A}" srcOrd="2" destOrd="0" presId="urn:microsoft.com/office/officeart/2018/2/layout/IconVerticalSolidList"/>
    <dgm:cxn modelId="{2579AB8E-BFEE-4C63-A60B-AB5184986952}" type="presParOf" srcId="{C8C26893-FF96-4ADC-95F2-24269BCDB0FD}" destId="{9445ABF8-F3F3-4203-8E74-150A0E6C3D4A}" srcOrd="3" destOrd="0" presId="urn:microsoft.com/office/officeart/2018/2/layout/IconVerticalSolidList"/>
    <dgm:cxn modelId="{0792DD32-5C47-4308-AB0B-D864E6B6D01C}" type="presParOf" srcId="{F04B4B5A-1A42-47EF-B0F5-6AF246AED3CA}" destId="{0F5E4F41-400C-4942-8349-C5A9EBAC5A1F}" srcOrd="1" destOrd="0" presId="urn:microsoft.com/office/officeart/2018/2/layout/IconVerticalSolidList"/>
    <dgm:cxn modelId="{1A93F35F-EFC0-4A5E-A804-7F8A308644FF}" type="presParOf" srcId="{F04B4B5A-1A42-47EF-B0F5-6AF246AED3CA}" destId="{A542C46C-286F-4D54-A787-37D375FEF68E}" srcOrd="2" destOrd="0" presId="urn:microsoft.com/office/officeart/2018/2/layout/IconVerticalSolidList"/>
    <dgm:cxn modelId="{975242A9-CB8B-4AA6-A936-58EC76E6478B}" type="presParOf" srcId="{A542C46C-286F-4D54-A787-37D375FEF68E}" destId="{19DCFC7A-5E10-494A-A2EA-67F5B635D652}" srcOrd="0" destOrd="0" presId="urn:microsoft.com/office/officeart/2018/2/layout/IconVerticalSolidList"/>
    <dgm:cxn modelId="{C62B3E5C-6896-431A-B64B-3E37A3948B5D}" type="presParOf" srcId="{A542C46C-286F-4D54-A787-37D375FEF68E}" destId="{F4178B85-2B8F-4747-B415-E7F1CE58E1C2}" srcOrd="1" destOrd="0" presId="urn:microsoft.com/office/officeart/2018/2/layout/IconVerticalSolidList"/>
    <dgm:cxn modelId="{A6DF7C7D-0720-4E6E-B197-FCBFD1F8CF83}" type="presParOf" srcId="{A542C46C-286F-4D54-A787-37D375FEF68E}" destId="{4AD0CEE1-0D99-4725-A0ED-30A8062E381C}" srcOrd="2" destOrd="0" presId="urn:microsoft.com/office/officeart/2018/2/layout/IconVerticalSolidList"/>
    <dgm:cxn modelId="{CE956A3A-F07C-44D9-8729-FE3669DA90B6}" type="presParOf" srcId="{A542C46C-286F-4D54-A787-37D375FEF68E}" destId="{E89DD6DF-5D18-4DE0-A300-C57B29207BEE}" srcOrd="3" destOrd="0" presId="urn:microsoft.com/office/officeart/2018/2/layout/IconVerticalSolidList"/>
    <dgm:cxn modelId="{6F573289-EB89-4C3F-AE32-202E05C52DC6}" type="presParOf" srcId="{F04B4B5A-1A42-47EF-B0F5-6AF246AED3CA}" destId="{76DBED96-3216-44DE-AFC5-CE155BD683CD}" srcOrd="3" destOrd="0" presId="urn:microsoft.com/office/officeart/2018/2/layout/IconVerticalSolidList"/>
    <dgm:cxn modelId="{DED38FD9-FE58-4A46-A660-63F8CB124F54}" type="presParOf" srcId="{F04B4B5A-1A42-47EF-B0F5-6AF246AED3CA}" destId="{7D492014-5013-49D4-B60C-D6F75FD7F677}" srcOrd="4" destOrd="0" presId="urn:microsoft.com/office/officeart/2018/2/layout/IconVerticalSolidList"/>
    <dgm:cxn modelId="{6F9AB3F0-9668-4CD7-BA65-E8D143836E23}" type="presParOf" srcId="{7D492014-5013-49D4-B60C-D6F75FD7F677}" destId="{7232CC06-76FC-4CD0-B14E-73063EF57566}" srcOrd="0" destOrd="0" presId="urn:microsoft.com/office/officeart/2018/2/layout/IconVerticalSolidList"/>
    <dgm:cxn modelId="{C9E8F073-2CC9-45B1-91DA-0F961B963577}" type="presParOf" srcId="{7D492014-5013-49D4-B60C-D6F75FD7F677}" destId="{6A9378E8-9190-4DD8-B915-B96F51033223}" srcOrd="1" destOrd="0" presId="urn:microsoft.com/office/officeart/2018/2/layout/IconVerticalSolidList"/>
    <dgm:cxn modelId="{4A272FE4-760D-4A3D-A9C7-5E2380A39092}" type="presParOf" srcId="{7D492014-5013-49D4-B60C-D6F75FD7F677}" destId="{BC343C70-FF98-4AFE-BE76-7DD51A886479}" srcOrd="2" destOrd="0" presId="urn:microsoft.com/office/officeart/2018/2/layout/IconVerticalSolidList"/>
    <dgm:cxn modelId="{C8339953-43F1-4BF9-8CE6-D722014F85D7}" type="presParOf" srcId="{7D492014-5013-49D4-B60C-D6F75FD7F677}" destId="{F6D1945D-9A89-4781-87B0-A78CA3F365F7}" srcOrd="3" destOrd="0" presId="urn:microsoft.com/office/officeart/2018/2/layout/IconVerticalSolidList"/>
    <dgm:cxn modelId="{8DFC67D3-9544-4411-B556-AAE6C627874F}" type="presParOf" srcId="{F04B4B5A-1A42-47EF-B0F5-6AF246AED3CA}" destId="{42DD5015-8F96-40C9-BB6C-2720DFC459AA}" srcOrd="5" destOrd="0" presId="urn:microsoft.com/office/officeart/2018/2/layout/IconVerticalSolidList"/>
    <dgm:cxn modelId="{E6F12626-42E9-40D8-B5F4-33B8A8C2A287}" type="presParOf" srcId="{F04B4B5A-1A42-47EF-B0F5-6AF246AED3CA}" destId="{936A2268-5DA4-4948-9C37-E881B3119CDB}" srcOrd="6" destOrd="0" presId="urn:microsoft.com/office/officeart/2018/2/layout/IconVerticalSolidList"/>
    <dgm:cxn modelId="{14238220-C854-4DCB-9804-FDCF544F02A6}" type="presParOf" srcId="{936A2268-5DA4-4948-9C37-E881B3119CDB}" destId="{8AAF7753-D4F3-45FC-849F-3848DBACCF59}" srcOrd="0" destOrd="0" presId="urn:microsoft.com/office/officeart/2018/2/layout/IconVerticalSolidList"/>
    <dgm:cxn modelId="{66D03F8E-2D74-411C-8B67-F8C9CA91AE34}" type="presParOf" srcId="{936A2268-5DA4-4948-9C37-E881B3119CDB}" destId="{EB498F86-02A9-4E05-89AE-5162914B3E27}" srcOrd="1" destOrd="0" presId="urn:microsoft.com/office/officeart/2018/2/layout/IconVerticalSolidList"/>
    <dgm:cxn modelId="{3299BC38-B77E-48CB-B8A6-5320C7940F06}" type="presParOf" srcId="{936A2268-5DA4-4948-9C37-E881B3119CDB}" destId="{840CF6FA-CD54-460A-B3FD-F84AA0375EA9}" srcOrd="2" destOrd="0" presId="urn:microsoft.com/office/officeart/2018/2/layout/IconVerticalSolidList"/>
    <dgm:cxn modelId="{E5AD445E-CD3C-4CF4-AEB0-FC16A934E2CC}" type="presParOf" srcId="{936A2268-5DA4-4948-9C37-E881B3119CDB}" destId="{FE4AC77E-6AEA-4B2B-B822-334262F5CB85}" srcOrd="3" destOrd="0" presId="urn:microsoft.com/office/officeart/2018/2/layout/IconVerticalSolidList"/>
    <dgm:cxn modelId="{6E3F98FE-9831-40B4-8C96-1A40862C910A}" type="presParOf" srcId="{F04B4B5A-1A42-47EF-B0F5-6AF246AED3CA}" destId="{5DE0809F-C318-43B1-9131-EE531FFD2813}" srcOrd="7" destOrd="0" presId="urn:microsoft.com/office/officeart/2018/2/layout/IconVerticalSolidList"/>
    <dgm:cxn modelId="{B3F27830-FE55-4445-B7C7-A3BE8E484A00}" type="presParOf" srcId="{F04B4B5A-1A42-47EF-B0F5-6AF246AED3CA}" destId="{1833E991-CA8A-4FDC-A062-110CE20F6084}" srcOrd="8" destOrd="0" presId="urn:microsoft.com/office/officeart/2018/2/layout/IconVerticalSolidList"/>
    <dgm:cxn modelId="{170688A2-7AD1-4D94-959E-E8BF16B903C6}" type="presParOf" srcId="{1833E991-CA8A-4FDC-A062-110CE20F6084}" destId="{891D3D3E-E2C5-46BA-B43E-5BE7FAAF177B}" srcOrd="0" destOrd="0" presId="urn:microsoft.com/office/officeart/2018/2/layout/IconVerticalSolidList"/>
    <dgm:cxn modelId="{85AB79A8-F78C-4E30-8A97-39D775D77A52}" type="presParOf" srcId="{1833E991-CA8A-4FDC-A062-110CE20F6084}" destId="{482479C8-B2D0-4B84-943F-8129AAEF60D1}" srcOrd="1" destOrd="0" presId="urn:microsoft.com/office/officeart/2018/2/layout/IconVerticalSolidList"/>
    <dgm:cxn modelId="{7AA851B2-990C-4B03-BB9C-AA44E0311334}" type="presParOf" srcId="{1833E991-CA8A-4FDC-A062-110CE20F6084}" destId="{2EF6F447-BF17-4F75-9661-0C0A19E53F0F}" srcOrd="2" destOrd="0" presId="urn:microsoft.com/office/officeart/2018/2/layout/IconVerticalSolidList"/>
    <dgm:cxn modelId="{D509E02B-5C4F-42F4-AE39-74FF39B31DCF}" type="presParOf" srcId="{1833E991-CA8A-4FDC-A062-110CE20F6084}" destId="{19F41C62-DDDC-4C15-9027-B3212B9994EF}" srcOrd="3" destOrd="0" presId="urn:microsoft.com/office/officeart/2018/2/layout/IconVerticalSolidList"/>
    <dgm:cxn modelId="{BBF90139-02E2-49CC-9C7D-5FE7FD6A7E2D}" type="presParOf" srcId="{F04B4B5A-1A42-47EF-B0F5-6AF246AED3CA}" destId="{3482B299-D075-46EE-8670-65B1AA634511}" srcOrd="9" destOrd="0" presId="urn:microsoft.com/office/officeart/2018/2/layout/IconVerticalSolidList"/>
    <dgm:cxn modelId="{F79A2736-9D15-4CBC-90F7-98F6092FC6E3}" type="presParOf" srcId="{F04B4B5A-1A42-47EF-B0F5-6AF246AED3CA}" destId="{FF68608B-1F10-43A0-866E-BF0DE8A28D5E}" srcOrd="10" destOrd="0" presId="urn:microsoft.com/office/officeart/2018/2/layout/IconVerticalSolidList"/>
    <dgm:cxn modelId="{B40F2A38-3068-43F8-92BF-3CB56D6BE728}" type="presParOf" srcId="{FF68608B-1F10-43A0-866E-BF0DE8A28D5E}" destId="{FFB6232C-774D-4F20-9F75-71AF4B2C3299}" srcOrd="0" destOrd="0" presId="urn:microsoft.com/office/officeart/2018/2/layout/IconVerticalSolidList"/>
    <dgm:cxn modelId="{27FFD96B-CA3C-418E-A5ED-28DEECCF1A8F}" type="presParOf" srcId="{FF68608B-1F10-43A0-866E-BF0DE8A28D5E}" destId="{2BEC428C-CA97-42C7-AE26-2A91C1CEF458}" srcOrd="1" destOrd="0" presId="urn:microsoft.com/office/officeart/2018/2/layout/IconVerticalSolidList"/>
    <dgm:cxn modelId="{10C72244-B662-4329-BEBD-1B0AA33EF221}" type="presParOf" srcId="{FF68608B-1F10-43A0-866E-BF0DE8A28D5E}" destId="{15C81869-9803-4E5B-A0A7-7DC9A0448722}" srcOrd="2" destOrd="0" presId="urn:microsoft.com/office/officeart/2018/2/layout/IconVerticalSolidList"/>
    <dgm:cxn modelId="{409F0879-6516-4EE6-AB65-177D25F6C4AF}" type="presParOf" srcId="{FF68608B-1F10-43A0-866E-BF0DE8A28D5E}" destId="{CCAE1552-DCD3-4FB9-9DCE-6B56C65D2B19}" srcOrd="3" destOrd="0" presId="urn:microsoft.com/office/officeart/2018/2/layout/IconVerticalSolidList"/>
    <dgm:cxn modelId="{8380282F-9066-4214-B3D3-A92089179E3A}" type="presParOf" srcId="{F04B4B5A-1A42-47EF-B0F5-6AF246AED3CA}" destId="{99045C82-6FF7-4FAB-A54E-3A9B9010E228}" srcOrd="11" destOrd="0" presId="urn:microsoft.com/office/officeart/2018/2/layout/IconVerticalSolidList"/>
    <dgm:cxn modelId="{8AE7E4BB-B03F-4007-88F0-986251A988EA}" type="presParOf" srcId="{F04B4B5A-1A42-47EF-B0F5-6AF246AED3CA}" destId="{FADC37C3-1691-493B-8F45-08832732E8A1}" srcOrd="12" destOrd="0" presId="urn:microsoft.com/office/officeart/2018/2/layout/IconVerticalSolidList"/>
    <dgm:cxn modelId="{CF07BE54-3E4B-4182-B4A4-35DAD5C5F162}" type="presParOf" srcId="{FADC37C3-1691-493B-8F45-08832732E8A1}" destId="{425CC0B8-581C-4C4A-8F39-EA07490C5AD5}" srcOrd="0" destOrd="0" presId="urn:microsoft.com/office/officeart/2018/2/layout/IconVerticalSolidList"/>
    <dgm:cxn modelId="{916C974D-1231-4EE0-98A4-4D94F72DBD98}" type="presParOf" srcId="{FADC37C3-1691-493B-8F45-08832732E8A1}" destId="{AE4B6402-450F-4105-9300-E41B58FD5A69}" srcOrd="1" destOrd="0" presId="urn:microsoft.com/office/officeart/2018/2/layout/IconVerticalSolidList"/>
    <dgm:cxn modelId="{378D2994-13E0-493F-99B1-7A9275EEB729}" type="presParOf" srcId="{FADC37C3-1691-493B-8F45-08832732E8A1}" destId="{609E747E-D219-4268-A6E6-686876D9382E}" srcOrd="2" destOrd="0" presId="urn:microsoft.com/office/officeart/2018/2/layout/IconVerticalSolidList"/>
    <dgm:cxn modelId="{1A11E15B-6B98-44A2-865C-B84CBFC77937}" type="presParOf" srcId="{FADC37C3-1691-493B-8F45-08832732E8A1}" destId="{1764437B-2576-4E8F-998D-149829B8AD6C}" srcOrd="3" destOrd="0" presId="urn:microsoft.com/office/officeart/2018/2/layout/IconVerticalSolidList"/>
    <dgm:cxn modelId="{E4278D1A-F8D0-449B-AC16-7F241164C066}" type="presParOf" srcId="{F04B4B5A-1A42-47EF-B0F5-6AF246AED3CA}" destId="{F7D4B38C-B2AD-4A7F-8F12-1F05989B2B36}" srcOrd="13" destOrd="0" presId="urn:microsoft.com/office/officeart/2018/2/layout/IconVerticalSolidList"/>
    <dgm:cxn modelId="{44947012-4D99-4F10-9335-BD8E6F294E2E}" type="presParOf" srcId="{F04B4B5A-1A42-47EF-B0F5-6AF246AED3CA}" destId="{4FAF7CAE-2A1B-4471-AFA9-5D5BF404EDBB}" srcOrd="14" destOrd="0" presId="urn:microsoft.com/office/officeart/2018/2/layout/IconVerticalSolidList"/>
    <dgm:cxn modelId="{D05228D7-232E-4DE9-88DA-487D2DD3DFB2}" type="presParOf" srcId="{4FAF7CAE-2A1B-4471-AFA9-5D5BF404EDBB}" destId="{83796271-7B8B-4D8F-BAE1-656B59FF1BBA}" srcOrd="0" destOrd="0" presId="urn:microsoft.com/office/officeart/2018/2/layout/IconVerticalSolidList"/>
    <dgm:cxn modelId="{0DE150A9-A8D4-40AA-B6C4-3613DB2AB0B7}" type="presParOf" srcId="{4FAF7CAE-2A1B-4471-AFA9-5D5BF404EDBB}" destId="{B643842A-D425-4A5A-936C-5B35892E2544}" srcOrd="1" destOrd="0" presId="urn:microsoft.com/office/officeart/2018/2/layout/IconVerticalSolidList"/>
    <dgm:cxn modelId="{650EEEF8-8B02-4018-AB66-66E1DB5974DE}" type="presParOf" srcId="{4FAF7CAE-2A1B-4471-AFA9-5D5BF404EDBB}" destId="{4783B6CC-DD37-4B48-BD0F-19C4B550B343}" srcOrd="2" destOrd="0" presId="urn:microsoft.com/office/officeart/2018/2/layout/IconVerticalSolidList"/>
    <dgm:cxn modelId="{FF384066-12EF-4AF1-951F-B0E5C93C61DA}" type="presParOf" srcId="{4FAF7CAE-2A1B-4471-AFA9-5D5BF404EDBB}" destId="{CEA5DA96-1D85-4F40-8E1D-69CF6B6807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06A76-A6B1-4CD1-AA85-491D809D0277}">
      <dsp:nvSpPr>
        <dsp:cNvPr id="0" name=""/>
        <dsp:cNvSpPr/>
      </dsp:nvSpPr>
      <dsp:spPr>
        <a:xfrm>
          <a:off x="0" y="39687"/>
          <a:ext cx="3286125" cy="19716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a:t>Empathetic</a:t>
          </a:r>
          <a:endParaRPr lang="en-US" sz="3900" kern="1200"/>
        </a:p>
      </dsp:txBody>
      <dsp:txXfrm>
        <a:off x="0" y="39687"/>
        <a:ext cx="3286125" cy="1971675"/>
      </dsp:txXfrm>
    </dsp:sp>
    <dsp:sp modelId="{ED8F59EE-8501-49B4-A963-26F517E267B8}">
      <dsp:nvSpPr>
        <dsp:cNvPr id="0" name=""/>
        <dsp:cNvSpPr/>
      </dsp:nvSpPr>
      <dsp:spPr>
        <a:xfrm>
          <a:off x="3614737" y="39687"/>
          <a:ext cx="3286125" cy="19716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a:t>Sociable </a:t>
          </a:r>
          <a:endParaRPr lang="en-US" sz="3900" kern="1200"/>
        </a:p>
      </dsp:txBody>
      <dsp:txXfrm>
        <a:off x="3614737" y="39687"/>
        <a:ext cx="3286125" cy="1971675"/>
      </dsp:txXfrm>
    </dsp:sp>
    <dsp:sp modelId="{FB4CFE50-5D16-4218-8D06-23067E395F2B}">
      <dsp:nvSpPr>
        <dsp:cNvPr id="0" name=""/>
        <dsp:cNvSpPr/>
      </dsp:nvSpPr>
      <dsp:spPr>
        <a:xfrm>
          <a:off x="7229475" y="39687"/>
          <a:ext cx="3286125" cy="197167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a:t>A want to please </a:t>
          </a:r>
          <a:endParaRPr lang="en-US" sz="3900" kern="1200"/>
        </a:p>
      </dsp:txBody>
      <dsp:txXfrm>
        <a:off x="7229475" y="39687"/>
        <a:ext cx="3286125" cy="1971675"/>
      </dsp:txXfrm>
    </dsp:sp>
    <dsp:sp modelId="{A8D0F9AD-A553-4CAE-B35B-7C091EB2570B}">
      <dsp:nvSpPr>
        <dsp:cNvPr id="0" name=""/>
        <dsp:cNvSpPr/>
      </dsp:nvSpPr>
      <dsp:spPr>
        <a:xfrm>
          <a:off x="0" y="2339975"/>
          <a:ext cx="3286125" cy="197167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a:t>Love praise! </a:t>
          </a:r>
          <a:endParaRPr lang="en-US" sz="3900" kern="1200"/>
        </a:p>
      </dsp:txBody>
      <dsp:txXfrm>
        <a:off x="0" y="2339975"/>
        <a:ext cx="3286125" cy="1971675"/>
      </dsp:txXfrm>
    </dsp:sp>
    <dsp:sp modelId="{72A3ED89-6794-43A0-A216-8089D1A52308}">
      <dsp:nvSpPr>
        <dsp:cNvPr id="0" name=""/>
        <dsp:cNvSpPr/>
      </dsp:nvSpPr>
      <dsp:spPr>
        <a:xfrm>
          <a:off x="3614737" y="2339975"/>
          <a:ext cx="3286125" cy="19716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a:t>Learn well with music and singing</a:t>
          </a:r>
          <a:endParaRPr lang="en-US" sz="3900" kern="1200"/>
        </a:p>
      </dsp:txBody>
      <dsp:txXfrm>
        <a:off x="3614737" y="2339975"/>
        <a:ext cx="3286125" cy="1971675"/>
      </dsp:txXfrm>
    </dsp:sp>
    <dsp:sp modelId="{5F60E4D6-2790-4B0F-8C97-9090CA820335}">
      <dsp:nvSpPr>
        <dsp:cNvPr id="0" name=""/>
        <dsp:cNvSpPr/>
      </dsp:nvSpPr>
      <dsp:spPr>
        <a:xfrm>
          <a:off x="7229475" y="2339975"/>
          <a:ext cx="3286125" cy="19716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a:t>Sense of humour! </a:t>
          </a:r>
          <a:endParaRPr lang="en-US" sz="3900" kern="1200"/>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14570-5A42-4EA9-B754-EEB0DC516B17}">
      <dsp:nvSpPr>
        <dsp:cNvPr id="0" name=""/>
        <dsp:cNvSpPr/>
      </dsp:nvSpPr>
      <dsp:spPr>
        <a:xfrm>
          <a:off x="0" y="531"/>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8FA8F2E-017C-48ED-B022-19D4E9BA5E3C}">
      <dsp:nvSpPr>
        <dsp:cNvPr id="0" name=""/>
        <dsp:cNvSpPr/>
      </dsp:nvSpPr>
      <dsp:spPr>
        <a:xfrm>
          <a:off x="134970" y="100922"/>
          <a:ext cx="245400" cy="24540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445ABF8-F3F3-4203-8E74-150A0E6C3D4A}">
      <dsp:nvSpPr>
        <dsp:cNvPr id="0" name=""/>
        <dsp:cNvSpPr/>
      </dsp:nvSpPr>
      <dsp:spPr>
        <a:xfrm>
          <a:off x="515340" y="531"/>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Now and Next</a:t>
          </a:r>
          <a:endParaRPr lang="en-US" sz="1600" kern="1200"/>
        </a:p>
      </dsp:txBody>
      <dsp:txXfrm>
        <a:off x="515340" y="531"/>
        <a:ext cx="6122080" cy="446182"/>
      </dsp:txXfrm>
    </dsp:sp>
    <dsp:sp modelId="{19DCFC7A-5E10-494A-A2EA-67F5B635D652}">
      <dsp:nvSpPr>
        <dsp:cNvPr id="0" name=""/>
        <dsp:cNvSpPr/>
      </dsp:nvSpPr>
      <dsp:spPr>
        <a:xfrm>
          <a:off x="0" y="558258"/>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4178B85-2B8F-4747-B415-E7F1CE58E1C2}">
      <dsp:nvSpPr>
        <dsp:cNvPr id="0" name=""/>
        <dsp:cNvSpPr/>
      </dsp:nvSpPr>
      <dsp:spPr>
        <a:xfrm>
          <a:off x="134970" y="658649"/>
          <a:ext cx="245400" cy="24540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89DD6DF-5D18-4DE0-A300-C57B29207BEE}">
      <dsp:nvSpPr>
        <dsp:cNvPr id="0" name=""/>
        <dsp:cNvSpPr/>
      </dsp:nvSpPr>
      <dsp:spPr>
        <a:xfrm>
          <a:off x="515340" y="558258"/>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Fatigue</a:t>
          </a:r>
          <a:endParaRPr lang="en-US" sz="1600" kern="1200"/>
        </a:p>
      </dsp:txBody>
      <dsp:txXfrm>
        <a:off x="515340" y="558258"/>
        <a:ext cx="6122080" cy="446182"/>
      </dsp:txXfrm>
    </dsp:sp>
    <dsp:sp modelId="{7232CC06-76FC-4CD0-B14E-73063EF57566}">
      <dsp:nvSpPr>
        <dsp:cNvPr id="0" name=""/>
        <dsp:cNvSpPr/>
      </dsp:nvSpPr>
      <dsp:spPr>
        <a:xfrm>
          <a:off x="0" y="1115986"/>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A9378E8-9190-4DD8-B915-B96F51033223}">
      <dsp:nvSpPr>
        <dsp:cNvPr id="0" name=""/>
        <dsp:cNvSpPr/>
      </dsp:nvSpPr>
      <dsp:spPr>
        <a:xfrm>
          <a:off x="134970" y="1216377"/>
          <a:ext cx="245400" cy="2454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D1945D-9A89-4781-87B0-A78CA3F365F7}">
      <dsp:nvSpPr>
        <dsp:cNvPr id="0" name=""/>
        <dsp:cNvSpPr/>
      </dsp:nvSpPr>
      <dsp:spPr>
        <a:xfrm>
          <a:off x="515340" y="1115986"/>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Sensory diet</a:t>
          </a:r>
          <a:endParaRPr lang="en-US" sz="1600" kern="1200"/>
        </a:p>
      </dsp:txBody>
      <dsp:txXfrm>
        <a:off x="515340" y="1115986"/>
        <a:ext cx="6122080" cy="446182"/>
      </dsp:txXfrm>
    </dsp:sp>
    <dsp:sp modelId="{8AAF7753-D4F3-45FC-849F-3848DBACCF59}">
      <dsp:nvSpPr>
        <dsp:cNvPr id="0" name=""/>
        <dsp:cNvSpPr/>
      </dsp:nvSpPr>
      <dsp:spPr>
        <a:xfrm>
          <a:off x="0" y="1673714"/>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B498F86-02A9-4E05-89AE-5162914B3E27}">
      <dsp:nvSpPr>
        <dsp:cNvPr id="0" name=""/>
        <dsp:cNvSpPr/>
      </dsp:nvSpPr>
      <dsp:spPr>
        <a:xfrm>
          <a:off x="134970" y="1774105"/>
          <a:ext cx="245400" cy="24540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E4AC77E-6AEA-4B2B-B822-334262F5CB85}">
      <dsp:nvSpPr>
        <dsp:cNvPr id="0" name=""/>
        <dsp:cNvSpPr/>
      </dsp:nvSpPr>
      <dsp:spPr>
        <a:xfrm>
          <a:off x="515340" y="1673714"/>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Outdoor walks</a:t>
          </a:r>
          <a:endParaRPr lang="en-US" sz="1600" kern="1200"/>
        </a:p>
      </dsp:txBody>
      <dsp:txXfrm>
        <a:off x="515340" y="1673714"/>
        <a:ext cx="6122080" cy="446182"/>
      </dsp:txXfrm>
    </dsp:sp>
    <dsp:sp modelId="{891D3D3E-E2C5-46BA-B43E-5BE7FAAF177B}">
      <dsp:nvSpPr>
        <dsp:cNvPr id="0" name=""/>
        <dsp:cNvSpPr/>
      </dsp:nvSpPr>
      <dsp:spPr>
        <a:xfrm>
          <a:off x="0" y="2231441"/>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82479C8-B2D0-4B84-943F-8129AAEF60D1}">
      <dsp:nvSpPr>
        <dsp:cNvPr id="0" name=""/>
        <dsp:cNvSpPr/>
      </dsp:nvSpPr>
      <dsp:spPr>
        <a:xfrm>
          <a:off x="134970" y="2331832"/>
          <a:ext cx="245400" cy="24540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9F41C62-DDDC-4C15-9027-B3212B9994EF}">
      <dsp:nvSpPr>
        <dsp:cNvPr id="0" name=""/>
        <dsp:cNvSpPr/>
      </dsp:nvSpPr>
      <dsp:spPr>
        <a:xfrm>
          <a:off x="515340" y="2231441"/>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Jobs</a:t>
          </a:r>
          <a:endParaRPr lang="en-US" sz="1600" kern="1200"/>
        </a:p>
      </dsp:txBody>
      <dsp:txXfrm>
        <a:off x="515340" y="2231441"/>
        <a:ext cx="6122080" cy="446182"/>
      </dsp:txXfrm>
    </dsp:sp>
    <dsp:sp modelId="{FFB6232C-774D-4F20-9F75-71AF4B2C3299}">
      <dsp:nvSpPr>
        <dsp:cNvPr id="0" name=""/>
        <dsp:cNvSpPr/>
      </dsp:nvSpPr>
      <dsp:spPr>
        <a:xfrm>
          <a:off x="0" y="2789169"/>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EC428C-CA97-42C7-AE26-2A91C1CEF458}">
      <dsp:nvSpPr>
        <dsp:cNvPr id="0" name=""/>
        <dsp:cNvSpPr/>
      </dsp:nvSpPr>
      <dsp:spPr>
        <a:xfrm>
          <a:off x="134970" y="2889560"/>
          <a:ext cx="245400" cy="245400"/>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CAE1552-DCD3-4FB9-9DCE-6B56C65D2B19}">
      <dsp:nvSpPr>
        <dsp:cNvPr id="0" name=""/>
        <dsp:cNvSpPr/>
      </dsp:nvSpPr>
      <dsp:spPr>
        <a:xfrm>
          <a:off x="515340" y="2789169"/>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Physio/Movement </a:t>
          </a:r>
          <a:endParaRPr lang="en-US" sz="1600" kern="1200"/>
        </a:p>
      </dsp:txBody>
      <dsp:txXfrm>
        <a:off x="515340" y="2789169"/>
        <a:ext cx="6122080" cy="446182"/>
      </dsp:txXfrm>
    </dsp:sp>
    <dsp:sp modelId="{425CC0B8-581C-4C4A-8F39-EA07490C5AD5}">
      <dsp:nvSpPr>
        <dsp:cNvPr id="0" name=""/>
        <dsp:cNvSpPr/>
      </dsp:nvSpPr>
      <dsp:spPr>
        <a:xfrm>
          <a:off x="0" y="3346897"/>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E4B6402-450F-4105-9300-E41B58FD5A69}">
      <dsp:nvSpPr>
        <dsp:cNvPr id="0" name=""/>
        <dsp:cNvSpPr/>
      </dsp:nvSpPr>
      <dsp:spPr>
        <a:xfrm>
          <a:off x="134970" y="3447288"/>
          <a:ext cx="245400" cy="245400"/>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764437B-2576-4E8F-998D-149829B8AD6C}">
      <dsp:nvSpPr>
        <dsp:cNvPr id="0" name=""/>
        <dsp:cNvSpPr/>
      </dsp:nvSpPr>
      <dsp:spPr>
        <a:xfrm>
          <a:off x="515340" y="3346897"/>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Dancing/singing/rhythm</a:t>
          </a:r>
          <a:endParaRPr lang="en-US" sz="1600" kern="1200"/>
        </a:p>
      </dsp:txBody>
      <dsp:txXfrm>
        <a:off x="515340" y="3346897"/>
        <a:ext cx="6122080" cy="446182"/>
      </dsp:txXfrm>
    </dsp:sp>
    <dsp:sp modelId="{83796271-7B8B-4D8F-BAE1-656B59FF1BBA}">
      <dsp:nvSpPr>
        <dsp:cNvPr id="0" name=""/>
        <dsp:cNvSpPr/>
      </dsp:nvSpPr>
      <dsp:spPr>
        <a:xfrm>
          <a:off x="0" y="3904624"/>
          <a:ext cx="6637420"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643842A-D425-4A5A-936C-5B35892E2544}">
      <dsp:nvSpPr>
        <dsp:cNvPr id="0" name=""/>
        <dsp:cNvSpPr/>
      </dsp:nvSpPr>
      <dsp:spPr>
        <a:xfrm>
          <a:off x="134970" y="4005015"/>
          <a:ext cx="245400" cy="245400"/>
        </a:xfrm>
        <a:prstGeom prst="rect">
          <a:avLst/>
        </a:prstGeom>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EA5DA96-1D85-4F40-8E1D-69CF6B680722}">
      <dsp:nvSpPr>
        <dsp:cNvPr id="0" name=""/>
        <dsp:cNvSpPr/>
      </dsp:nvSpPr>
      <dsp:spPr>
        <a:xfrm>
          <a:off x="515340" y="3904624"/>
          <a:ext cx="6122080"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90000"/>
            </a:lnSpc>
            <a:spcBef>
              <a:spcPct val="0"/>
            </a:spcBef>
            <a:spcAft>
              <a:spcPct val="35000"/>
            </a:spcAft>
            <a:buNone/>
          </a:pPr>
          <a:r>
            <a:rPr lang="en-GB" sz="1600" kern="1200"/>
            <a:t>Varied ways to record work/photo evidence  </a:t>
          </a:r>
          <a:endParaRPr lang="en-US" sz="1600" kern="1200"/>
        </a:p>
      </dsp:txBody>
      <dsp:txXfrm>
        <a:off x="515340" y="3904624"/>
        <a:ext cx="6122080" cy="4461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02T20:16:13.5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35,'86'0,"-16"0,8 0,-34 0,24 0,-11 0,8 0,15 0,-15 0,6 0,-15 0,5 0,-13 0,0 0,-3 0,-11 0,4 0,1-11,-5 8,5-7,-7 10,-6 0,5-5,-10 4,4-4,-5 5,-5 0,3 0,-4 0,5 0,-5 0,4 0,-4 0,4 0,2 0,-6 0,4 0,-3 0,-1 0,5 0,-4 0,4 0,6 0,-4 0,10 0,-10 0,10 0,-5 0,6 0,0 0,1 0,-1 0,-6 0,5 0,-5 0,1 0,4 5,-10-4,4 4,0-5,-4 4,4-3,-10 4,3-5,-3 0,5 0,-1 0,1 0,-1 4,1-3,0 4,-6-5,5 0,-5 0,6 0,0 0,-1 0,1 0,-1 4,1-3,-1 3,1-4,5 0,-4 5,24-4,-20 3,20 1,-19-4,6 4,1 0,5-4,-4 4,5-1,-7-3,6 9,-4-8,5 8,-7-9,-5 8,3-8,-3 8,5-8,0 9,0-9,0 8,0-7,0 2,0 1,1-4,-1 4,-6-1,-1-3,1 4,-5-1,4-3,-6 4,-4-5,4 4,-5-3,1 3,4-4,-5 0,6 5,-5-4,3 3,-3-4,-1 0,5 0,-5 0,4 0,0 0,0 0,-4 0,8 0,-11 0,12 0,-5 0,3 0,2 0,-3 0,0 0,-1 0,-4 0,3 0,-4 0,6 0,-6 0,3 0,-3 0,3 0,1 0,-5 0,4 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02T20:16:13.5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35,'86'0,"-16"0,8 0,-34 0,24 0,-11 0,8 0,15 0,-15 0,6 0,-15 0,5 0,-13 0,0 0,-3 0,-11 0,4 0,1-11,-5 8,5-7,-7 10,-6 0,5-5,-10 4,4-4,-5 5,-5 0,3 0,-4 0,5 0,-5 0,4 0,-4 0,4 0,2 0,-6 0,4 0,-3 0,-1 0,5 0,-4 0,4 0,6 0,-4 0,10 0,-10 0,10 0,-5 0,6 0,0 0,1 0,-1 0,-6 0,5 0,-5 0,1 0,4 5,-10-4,4 4,0-5,-4 4,4-3,-10 4,3-5,-3 0,5 0,-1 0,1 0,-1 4,1-3,0 4,-6-5,5 0,-5 0,6 0,0 0,-1 0,1 0,-1 4,1-3,-1 3,1-4,5 0,-4 5,24-4,-20 3,20 1,-19-4,6 4,1 0,5-4,-4 4,5-1,-7-3,6 9,-4-8,5 8,-7-9,-5 8,3-8,-3 8,5-8,0 9,0-9,0 8,0-7,0 2,0 1,1-4,-1 4,-6-1,-1-3,1 4,-5-1,4-3,-6 4,-4-5,4 4,-5-3,1 3,4-4,-5 0,6 5,-5-4,3 3,-3-4,-1 0,5 0,-5 0,4 0,0 0,0 0,-4 0,8 0,-11 0,12 0,-5 0,3 0,2 0,-3 0,0 0,-1 0,-4 0,3 0,-4 0,6 0,-6 0,3 0,-3 0,3 0,1 0,-5 0,4 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02T20:16:13.5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35,'86'0,"-16"0,8 0,-34 0,24 0,-11 0,8 0,15 0,-15 0,6 0,-15 0,5 0,-13 0,0 0,-3 0,-11 0,4 0,1-11,-5 8,5-7,-7 10,-6 0,5-5,-10 4,4-4,-5 5,-5 0,3 0,-4 0,5 0,-5 0,4 0,-4 0,4 0,2 0,-6 0,4 0,-3 0,-1 0,5 0,-4 0,4 0,6 0,-4 0,10 0,-10 0,10 0,-5 0,6 0,0 0,1 0,-1 0,-6 0,5 0,-5 0,1 0,4 5,-10-4,4 4,0-5,-4 4,4-3,-10 4,3-5,-3 0,5 0,-1 0,1 0,-1 4,1-3,0 4,-6-5,5 0,-5 0,6 0,0 0,-1 0,1 0,-1 4,1-3,-1 3,1-4,5 0,-4 5,24-4,-20 3,20 1,-19-4,6 4,1 0,5-4,-4 4,5-1,-7-3,6 9,-4-8,5 8,-7-9,-5 8,3-8,-3 8,5-8,0 9,0-9,0 8,0-7,0 2,0 1,1-4,-1 4,-6-1,-1-3,1 4,-5-1,4-3,-6 4,-4-5,4 4,-5-3,1 3,4-4,-5 0,6 5,-5-4,3 3,-3-4,-1 0,5 0,-5 0,4 0,0 0,0 0,-4 0,8 0,-11 0,12 0,-5 0,3 0,2 0,-3 0,0 0,-1 0,-4 0,3 0,-4 0,6 0,-6 0,3 0,-3 0,3 0,1 0,-5 0,4 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02T20:16:13.5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35,'86'0,"-16"0,8 0,-34 0,24 0,-11 0,8 0,15 0,-15 0,6 0,-15 0,5 0,-13 0,0 0,-3 0,-11 0,4 0,1-11,-5 8,5-7,-7 10,-6 0,5-5,-10 4,4-4,-5 5,-5 0,3 0,-4 0,5 0,-5 0,4 0,-4 0,4 0,2 0,-6 0,4 0,-3 0,-1 0,5 0,-4 0,4 0,6 0,-4 0,10 0,-10 0,10 0,-5 0,6 0,0 0,1 0,-1 0,-6 0,5 0,-5 0,1 0,4 5,-10-4,4 4,0-5,-4 4,4-3,-10 4,3-5,-3 0,5 0,-1 0,1 0,-1 4,1-3,0 4,-6-5,5 0,-5 0,6 0,0 0,-1 0,1 0,-1 4,1-3,-1 3,1-4,5 0,-4 5,24-4,-20 3,20 1,-19-4,6 4,1 0,5-4,-4 4,5-1,-7-3,6 9,-4-8,5 8,-7-9,-5 8,3-8,-3 8,5-8,0 9,0-9,0 8,0-7,0 2,0 1,1-4,-1 4,-6-1,-1-3,1 4,-5-1,4-3,-6 4,-4-5,4 4,-5-3,1 3,4-4,-5 0,6 5,-5-4,3 3,-3-4,-1 0,5 0,-5 0,4 0,0 0,0 0,-4 0,8 0,-11 0,12 0,-5 0,3 0,2 0,-3 0,0 0,-1 0,-4 0,3 0,-4 0,6 0,-6 0,3 0,-3 0,3 0,1 0,-5 0,4 0,-4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02T20:16:13.5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35,'86'0,"-16"0,8 0,-34 0,24 0,-11 0,8 0,15 0,-15 0,6 0,-15 0,5 0,-13 0,0 0,-3 0,-11 0,4 0,1-11,-5 8,5-7,-7 10,-6 0,5-5,-10 4,4-4,-5 5,-5 0,3 0,-4 0,5 0,-5 0,4 0,-4 0,4 0,2 0,-6 0,4 0,-3 0,-1 0,5 0,-4 0,4 0,6 0,-4 0,10 0,-10 0,10 0,-5 0,6 0,0 0,1 0,-1 0,-6 0,5 0,-5 0,1 0,4 5,-10-4,4 4,0-5,-4 4,4-3,-10 4,3-5,-3 0,5 0,-1 0,1 0,-1 4,1-3,0 4,-6-5,5 0,-5 0,6 0,0 0,-1 0,1 0,-1 4,1-3,-1 3,1-4,5 0,-4 5,24-4,-20 3,20 1,-19-4,6 4,1 0,5-4,-4 4,5-1,-7-3,6 9,-4-8,5 8,-7-9,-5 8,3-8,-3 8,5-8,0 9,0-9,0 8,0-7,0 2,0 1,1-4,-1 4,-6-1,-1-3,1 4,-5-1,4-3,-6 4,-4-5,4 4,-5-3,1 3,4-4,-5 0,6 5,-5-4,3 3,-3-4,-1 0,5 0,-5 0,4 0,0 0,0 0,-4 0,8 0,-11 0,12 0,-5 0,3 0,2 0,-3 0,0 0,-1 0,-4 0,3 0,-4 0,6 0,-6 0,3 0,-3 0,3 0,1 0,-5 0,4 0,-4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02T20:16:13.5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35,'86'0,"-16"0,8 0,-34 0,24 0,-11 0,8 0,15 0,-15 0,6 0,-15 0,5 0,-13 0,0 0,-3 0,-11 0,4 0,1-11,-5 8,5-7,-7 10,-6 0,5-5,-10 4,4-4,-5 5,-5 0,3 0,-4 0,5 0,-5 0,4 0,-4 0,4 0,2 0,-6 0,4 0,-3 0,-1 0,5 0,-4 0,4 0,6 0,-4 0,10 0,-10 0,10 0,-5 0,6 0,0 0,1 0,-1 0,-6 0,5 0,-5 0,1 0,4 5,-10-4,4 4,0-5,-4 4,4-3,-10 4,3-5,-3 0,5 0,-1 0,1 0,-1 4,1-3,0 4,-6-5,5 0,-5 0,6 0,0 0,-1 0,1 0,-1 4,1-3,-1 3,1-4,5 0,-4 5,24-4,-20 3,20 1,-19-4,6 4,1 0,5-4,-4 4,5-1,-7-3,6 9,-4-8,5 8,-7-9,-5 8,3-8,-3 8,5-8,0 9,0-9,0 8,0-7,0 2,0 1,1-4,-1 4,-6-1,-1-3,1 4,-5-1,4-3,-6 4,-4-5,4 4,-5-3,1 3,4-4,-5 0,6 5,-5-4,3 3,-3-4,-1 0,5 0,-5 0,4 0,0 0,0 0,-4 0,8 0,-11 0,12 0,-5 0,3 0,2 0,-3 0,0 0,-1 0,-4 0,3 0,-4 0,6 0,-6 0,3 0,-3 0,3 0,1 0,-5 0,4 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7B99E-1306-455D-BE71-40A99FFF1CC4}" type="datetimeFigureOut">
              <a:rPr lang="en-GB" smtClean="0"/>
              <a:t>23/04/2025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D72D4-BB59-4056-B158-0250BC44CCE2}" type="slidenum">
              <a:rPr lang="en-GB" smtClean="0"/>
              <a:t>‹#›</a:t>
            </a:fld>
            <a:endParaRPr lang="en-GB"/>
          </a:p>
        </p:txBody>
      </p:sp>
    </p:spTree>
    <p:extLst>
      <p:ext uri="{BB962C8B-B14F-4D97-AF65-F5344CB8AC3E}">
        <p14:creationId xmlns:p14="http://schemas.microsoft.com/office/powerpoint/2010/main" val="3503462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9E2DD4-E0B0-4F1B-BFAA-571DB40D819C}" type="slidenum">
              <a:rPr lang="en-GB" smtClean="0"/>
              <a:t>20</a:t>
            </a:fld>
            <a:endParaRPr lang="en-GB"/>
          </a:p>
        </p:txBody>
      </p:sp>
    </p:spTree>
    <p:extLst>
      <p:ext uri="{BB962C8B-B14F-4D97-AF65-F5344CB8AC3E}">
        <p14:creationId xmlns:p14="http://schemas.microsoft.com/office/powerpoint/2010/main" val="383547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5AF9-3C7B-2D82-B3CA-10A173EC1E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FB3AAC6-6F69-7B5C-5B6B-5BCEF310F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EDBC99A-790F-13D6-6542-980818358FEE}"/>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5" name="Footer Placeholder 4">
            <a:extLst>
              <a:ext uri="{FF2B5EF4-FFF2-40B4-BE49-F238E27FC236}">
                <a16:creationId xmlns:a16="http://schemas.microsoft.com/office/drawing/2014/main" id="{04E5BBD8-557A-8CAD-5AA6-86A9906FA4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66D0D8-1339-2CE8-2025-B14399C962D2}"/>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294038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061C-30B2-A141-9AAA-F4A11D7C605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EDFC68B-1D07-9623-4816-7A0FB70FA4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E75201-0E74-ED1F-18DC-2B36D1AE22C4}"/>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5" name="Footer Placeholder 4">
            <a:extLst>
              <a:ext uri="{FF2B5EF4-FFF2-40B4-BE49-F238E27FC236}">
                <a16:creationId xmlns:a16="http://schemas.microsoft.com/office/drawing/2014/main" id="{6889E762-C214-B165-2C48-640EF73D35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2E822B-1E17-2C3A-06A5-CDE79CECC74A}"/>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350802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4A5D3-9385-9E7A-D1B5-CF6C7D837D1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2C52614-D479-46C0-2846-9C193543AF7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4C3297-ECC1-7E6F-5E62-B0FA8975D3A5}"/>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5" name="Footer Placeholder 4">
            <a:extLst>
              <a:ext uri="{FF2B5EF4-FFF2-40B4-BE49-F238E27FC236}">
                <a16:creationId xmlns:a16="http://schemas.microsoft.com/office/drawing/2014/main" id="{D120B835-095D-AEC4-D1B3-EB42A8E4F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077DB-A695-3A15-B4A9-E235ED97C2C5}"/>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24216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85EB-8C37-4383-4A06-664565B964D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A15A053-3642-E6F6-6232-6A747D34F32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FFBEC3-1466-EA4D-7422-73095B2093D2}"/>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5" name="Footer Placeholder 4">
            <a:extLst>
              <a:ext uri="{FF2B5EF4-FFF2-40B4-BE49-F238E27FC236}">
                <a16:creationId xmlns:a16="http://schemas.microsoft.com/office/drawing/2014/main" id="{1846378F-5BFE-990F-ECE4-F02CE46AD7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5C2E5D-DF6C-2FF8-D498-63385723F2AF}"/>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360462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04DE-BAB3-4D39-FCAE-F8C2BFEC913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0036814-7B5F-1CA2-2033-5F8D695F9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1D6A63-D732-C8FB-866D-1A858CB401F6}"/>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5" name="Footer Placeholder 4">
            <a:extLst>
              <a:ext uri="{FF2B5EF4-FFF2-40B4-BE49-F238E27FC236}">
                <a16:creationId xmlns:a16="http://schemas.microsoft.com/office/drawing/2014/main" id="{17AF2A78-181A-30A0-23EE-22533EC7FF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197F23-1201-6EB9-E3D8-83DC1AC8D4D3}"/>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142938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13A5-9D52-EC32-2157-BE753FF30A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9BCFD5-4588-B00E-2468-1ED1AC232E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9ACB56B-E5DC-F3BB-13C9-A02A01F1F7E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20067-0D43-B57B-F5E2-FA7F743325BC}"/>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6" name="Footer Placeholder 5">
            <a:extLst>
              <a:ext uri="{FF2B5EF4-FFF2-40B4-BE49-F238E27FC236}">
                <a16:creationId xmlns:a16="http://schemas.microsoft.com/office/drawing/2014/main" id="{685F9F0D-D01D-F945-9952-81D4023A82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AC23A7-C107-C9D8-4357-907E7CD19C93}"/>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168029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1221-9911-5693-59BA-64F6069ADC7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959ED31-9AB8-42F3-7966-B719892B8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FB0E58-2BB9-86AF-DE06-45A3B6AC8D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6B51A2B-08A8-CB32-8A68-CF1C8CEB4C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B3240A-D6C2-2C20-7122-10ABBD449B3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DC3FD45-D73F-F343-024B-23F97F87335A}"/>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8" name="Footer Placeholder 7">
            <a:extLst>
              <a:ext uri="{FF2B5EF4-FFF2-40B4-BE49-F238E27FC236}">
                <a16:creationId xmlns:a16="http://schemas.microsoft.com/office/drawing/2014/main" id="{88D48EB2-83FB-181F-E775-4338F0B656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FE5B7FE-254A-CC31-6E22-F283D44DD6CA}"/>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224206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A57E-8F26-C675-3A00-C302E24F0F3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41A5F85-EECE-2CDD-460F-A451A217FB3E}"/>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4" name="Footer Placeholder 3">
            <a:extLst>
              <a:ext uri="{FF2B5EF4-FFF2-40B4-BE49-F238E27FC236}">
                <a16:creationId xmlns:a16="http://schemas.microsoft.com/office/drawing/2014/main" id="{034FDF6C-F275-7776-35FB-5C16420AA4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16350F-9438-E42F-36CD-36F6335ED8DD}"/>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385089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855C6F-C99D-F98E-BD92-C89CC240F101}"/>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3" name="Footer Placeholder 2">
            <a:extLst>
              <a:ext uri="{FF2B5EF4-FFF2-40B4-BE49-F238E27FC236}">
                <a16:creationId xmlns:a16="http://schemas.microsoft.com/office/drawing/2014/main" id="{A8F6584E-AFEC-9436-C277-050197E780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C23839-4656-58C0-251D-3360B4C86198}"/>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2045401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4866-DE90-24D6-AAD3-67848DDE05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3F7F527-04FE-46A0-6C15-811374DD3A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7779ED1-64A2-C5F6-68D0-EE000F48C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B6D07C-C9B8-DC49-9473-44BF1D76B6EB}"/>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6" name="Footer Placeholder 5">
            <a:extLst>
              <a:ext uri="{FF2B5EF4-FFF2-40B4-BE49-F238E27FC236}">
                <a16:creationId xmlns:a16="http://schemas.microsoft.com/office/drawing/2014/main" id="{CD07F240-3BC9-4BF8-4F3F-B310D4A8D9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677B9E-F2B3-43FE-6FAD-6A7B7EDB6087}"/>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64087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00CD-7B77-A0DE-3524-EA3C3A5D5B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466973F-205D-1804-C0AB-7A4B3AE11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6BBA6B-35B0-E40F-EB73-ADCBD5C30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C2B301-61DA-9809-3FED-8B843DCA3C29}"/>
              </a:ext>
            </a:extLst>
          </p:cNvPr>
          <p:cNvSpPr>
            <a:spLocks noGrp="1"/>
          </p:cNvSpPr>
          <p:nvPr>
            <p:ph type="dt" sz="half" idx="10"/>
          </p:nvPr>
        </p:nvSpPr>
        <p:spPr/>
        <p:txBody>
          <a:bodyPr/>
          <a:lstStyle/>
          <a:p>
            <a:fld id="{E4A34A21-BACA-4C68-8BA4-C4BDFD5B7640}" type="datetimeFigureOut">
              <a:rPr lang="en-GB" smtClean="0"/>
              <a:t>23/04/2025</a:t>
            </a:fld>
            <a:endParaRPr lang="en-GB"/>
          </a:p>
        </p:txBody>
      </p:sp>
      <p:sp>
        <p:nvSpPr>
          <p:cNvPr id="6" name="Footer Placeholder 5">
            <a:extLst>
              <a:ext uri="{FF2B5EF4-FFF2-40B4-BE49-F238E27FC236}">
                <a16:creationId xmlns:a16="http://schemas.microsoft.com/office/drawing/2014/main" id="{0E8B704B-1A88-A536-EB2F-B473E8339A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AC98DD-DFAE-009A-B1A0-E3C9B8251C0F}"/>
              </a:ext>
            </a:extLst>
          </p:cNvPr>
          <p:cNvSpPr>
            <a:spLocks noGrp="1"/>
          </p:cNvSpPr>
          <p:nvPr>
            <p:ph type="sldNum" sz="quarter" idx="12"/>
          </p:nvPr>
        </p:nvSpPr>
        <p:spPr/>
        <p:txBody>
          <a:bodyPr/>
          <a:lstStyle/>
          <a:p>
            <a:fld id="{D9581743-9F40-4AB0-87D1-A9AF6A15E63C}" type="slidenum">
              <a:rPr lang="en-GB" smtClean="0"/>
              <a:t>‹#›</a:t>
            </a:fld>
            <a:endParaRPr lang="en-GB"/>
          </a:p>
        </p:txBody>
      </p:sp>
    </p:spTree>
    <p:extLst>
      <p:ext uri="{BB962C8B-B14F-4D97-AF65-F5344CB8AC3E}">
        <p14:creationId xmlns:p14="http://schemas.microsoft.com/office/powerpoint/2010/main" val="994589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1F72B-D2E8-16ED-039A-C0BE74A670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F8B1475-429C-BB94-213C-D3A95243E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8C6F4FD-8558-68CE-9DB5-2978EBCBBC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A34A21-BACA-4C68-8BA4-C4BDFD5B7640}" type="datetimeFigureOut">
              <a:rPr lang="en-GB" smtClean="0"/>
              <a:t>23/04/2025</a:t>
            </a:fld>
            <a:endParaRPr lang="en-GB"/>
          </a:p>
        </p:txBody>
      </p:sp>
      <p:sp>
        <p:nvSpPr>
          <p:cNvPr id="5" name="Footer Placeholder 4">
            <a:extLst>
              <a:ext uri="{FF2B5EF4-FFF2-40B4-BE49-F238E27FC236}">
                <a16:creationId xmlns:a16="http://schemas.microsoft.com/office/drawing/2014/main" id="{8C20941D-EC0F-7016-2D5B-B0C1DC7CE4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0E1573A-F5BF-37DE-657D-C3F7D23CF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581743-9F40-4AB0-87D1-A9AF6A15E63C}" type="slidenum">
              <a:rPr lang="en-GB" smtClean="0"/>
              <a:t>‹#›</a:t>
            </a:fld>
            <a:endParaRPr lang="en-GB"/>
          </a:p>
        </p:txBody>
      </p:sp>
    </p:spTree>
    <p:extLst>
      <p:ext uri="{BB962C8B-B14F-4D97-AF65-F5344CB8AC3E}">
        <p14:creationId xmlns:p14="http://schemas.microsoft.com/office/powerpoint/2010/main" val="814000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customXml" Target="../ink/ink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customXml" Target="../ink/ink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customXml" Target="../ink/ink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customXml" Target="../ink/ink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emma@thisismeltd.co.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_I2ysM0w0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26" name="Group 25">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27"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FE1854F7-2729-173C-8869-710E5B4C6972}"/>
              </a:ext>
            </a:extLst>
          </p:cNvPr>
          <p:cNvSpPr>
            <a:spLocks noGrp="1"/>
          </p:cNvSpPr>
          <p:nvPr>
            <p:ph type="ctrTitle"/>
          </p:nvPr>
        </p:nvSpPr>
        <p:spPr>
          <a:xfrm>
            <a:off x="3045368" y="2043663"/>
            <a:ext cx="6105194" cy="2031055"/>
          </a:xfrm>
        </p:spPr>
        <p:txBody>
          <a:bodyPr>
            <a:normAutofit/>
          </a:bodyPr>
          <a:lstStyle/>
          <a:p>
            <a:r>
              <a:rPr lang="en-US" sz="2500" b="1" dirty="0">
                <a:solidFill>
                  <a:schemeClr val="tx2"/>
                </a:solidFill>
                <a:effectLst/>
                <a:latin typeface="Arial" panose="020B0604020202020204" pitchFamily="34" charset="0"/>
                <a:ea typeface="MS Mincho" panose="02020609040205080304" pitchFamily="49" charset="-128"/>
                <a:cs typeface="Times New Roman" panose="02020603050405020304" pitchFamily="18" charset="0"/>
              </a:rPr>
              <a:t>Supporting Children with Down’s Syndrome (and other complex needs) </a:t>
            </a:r>
            <a:br>
              <a:rPr lang="en-US" sz="2500" b="1" dirty="0">
                <a:solidFill>
                  <a:schemeClr val="tx2"/>
                </a:solidFill>
                <a:effectLst/>
                <a:latin typeface="Arial" panose="020B0604020202020204" pitchFamily="34" charset="0"/>
                <a:ea typeface="MS Mincho" panose="02020609040205080304" pitchFamily="49" charset="-128"/>
                <a:cs typeface="Times New Roman" panose="02020603050405020304" pitchFamily="18" charset="0"/>
              </a:rPr>
            </a:br>
            <a:r>
              <a:rPr lang="en-US" sz="2500" b="1" dirty="0">
                <a:solidFill>
                  <a:schemeClr val="tx2"/>
                </a:solidFill>
                <a:effectLst/>
                <a:latin typeface="Arial" panose="020B0604020202020204" pitchFamily="34" charset="0"/>
                <a:ea typeface="MS Mincho" panose="02020609040205080304" pitchFamily="49" charset="-128"/>
                <a:cs typeface="Times New Roman" panose="02020603050405020304" pitchFamily="18" charset="0"/>
              </a:rPr>
              <a:t>in a Mainstream Setting. </a:t>
            </a:r>
            <a:br>
              <a:rPr lang="en-GB" sz="250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rPr>
            </a:br>
            <a:endParaRPr lang="en-GB" sz="2500" dirty="0">
              <a:solidFill>
                <a:schemeClr val="tx2"/>
              </a:solidFill>
            </a:endParaRPr>
          </a:p>
        </p:txBody>
      </p:sp>
      <p:sp>
        <p:nvSpPr>
          <p:cNvPr id="3" name="Subtitle 2">
            <a:extLst>
              <a:ext uri="{FF2B5EF4-FFF2-40B4-BE49-F238E27FC236}">
                <a16:creationId xmlns:a16="http://schemas.microsoft.com/office/drawing/2014/main" id="{156419B1-2457-ACAC-8831-B2F740DF87B6}"/>
              </a:ext>
            </a:extLst>
          </p:cNvPr>
          <p:cNvSpPr>
            <a:spLocks noGrp="1"/>
          </p:cNvSpPr>
          <p:nvPr>
            <p:ph type="subTitle" idx="1"/>
          </p:nvPr>
        </p:nvSpPr>
        <p:spPr>
          <a:xfrm>
            <a:off x="3045368" y="4160126"/>
            <a:ext cx="6105194" cy="1862302"/>
          </a:xfrm>
        </p:spPr>
        <p:txBody>
          <a:bodyPr>
            <a:normAutofit/>
          </a:bodyPr>
          <a:lstStyle/>
          <a:p>
            <a:r>
              <a:rPr lang="en-GB" sz="1500" b="1" dirty="0">
                <a:solidFill>
                  <a:schemeClr val="tx2"/>
                </a:solidFill>
              </a:rPr>
              <a:t>By Emma Hall</a:t>
            </a:r>
          </a:p>
          <a:p>
            <a:r>
              <a:rPr lang="en-GB" sz="1500" b="1" dirty="0">
                <a:solidFill>
                  <a:schemeClr val="tx2"/>
                </a:solidFill>
              </a:rPr>
              <a:t>(BA Hons, QTS, QTVI)</a:t>
            </a:r>
          </a:p>
          <a:p>
            <a:r>
              <a:rPr lang="en-GB" sz="1500" b="1" dirty="0">
                <a:solidFill>
                  <a:schemeClr val="tx2"/>
                </a:solidFill>
              </a:rPr>
              <a:t>24.04.25</a:t>
            </a:r>
          </a:p>
          <a:p>
            <a:r>
              <a:rPr lang="en-GB" sz="1500" b="1" dirty="0">
                <a:solidFill>
                  <a:schemeClr val="tx2"/>
                </a:solidFill>
              </a:rPr>
              <a:t>GAB – The Regatta, Lincoln.  </a:t>
            </a:r>
          </a:p>
        </p:txBody>
      </p:sp>
    </p:spTree>
    <p:extLst>
      <p:ext uri="{BB962C8B-B14F-4D97-AF65-F5344CB8AC3E}">
        <p14:creationId xmlns:p14="http://schemas.microsoft.com/office/powerpoint/2010/main" val="2440845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65C9252-3BCF-66C1-A8D9-F033854F925F}"/>
              </a:ext>
            </a:extLst>
          </p:cNvPr>
          <p:cNvSpPr>
            <a:spLocks noGrp="1"/>
          </p:cNvSpPr>
          <p:nvPr>
            <p:ph type="title"/>
          </p:nvPr>
        </p:nvSpPr>
        <p:spPr>
          <a:xfrm>
            <a:off x="255604" y="192733"/>
            <a:ext cx="4163996" cy="1843285"/>
          </a:xfrm>
          <a:prstGeom prst="roundRect">
            <a:avLst/>
          </a:prstGeom>
          <a:ln w="38100"/>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a:bodyPr>
          <a:lstStyle/>
          <a:p>
            <a:pPr algn="ctr"/>
            <a:r>
              <a:rPr lang="en-US" sz="3000" kern="1200" dirty="0">
                <a:solidFill>
                  <a:schemeClr val="tx1"/>
                </a:solidFill>
                <a:latin typeface="+mj-lt"/>
                <a:ea typeface="+mj-ea"/>
                <a:cs typeface="+mj-cs"/>
              </a:rPr>
              <a:t>Strategies to support strong visual learning skills</a:t>
            </a:r>
            <a:r>
              <a:rPr lang="en-US" sz="4000" kern="1200" dirty="0">
                <a:solidFill>
                  <a:schemeClr val="tx1"/>
                </a:solidFill>
                <a:latin typeface="+mj-lt"/>
                <a:ea typeface="+mj-ea"/>
                <a:cs typeface="+mj-cs"/>
              </a:rPr>
              <a:t>. </a:t>
            </a:r>
          </a:p>
        </p:txBody>
      </p:sp>
      <p:pic>
        <p:nvPicPr>
          <p:cNvPr id="5" name="Picture 4">
            <a:extLst>
              <a:ext uri="{FF2B5EF4-FFF2-40B4-BE49-F238E27FC236}">
                <a16:creationId xmlns:a16="http://schemas.microsoft.com/office/drawing/2014/main" id="{A669B3E8-237C-044F-1ADA-C88FB064EBE0}"/>
              </a:ext>
            </a:extLst>
          </p:cNvPr>
          <p:cNvPicPr>
            <a:picLocks noChangeAspect="1"/>
          </p:cNvPicPr>
          <p:nvPr/>
        </p:nvPicPr>
        <p:blipFill rotWithShape="1">
          <a:blip r:embed="rId2"/>
          <a:srcRect l="7544" r="23160" b="4"/>
          <a:stretch/>
        </p:blipFill>
        <p:spPr>
          <a:xfrm>
            <a:off x="4657343" y="-2"/>
            <a:ext cx="2745766" cy="2228757"/>
          </a:xfrm>
          <a:prstGeom prst="rect">
            <a:avLst/>
          </a:prstGeom>
        </p:spPr>
      </p:pic>
      <p:pic>
        <p:nvPicPr>
          <p:cNvPr id="6" name="Picture 5">
            <a:extLst>
              <a:ext uri="{FF2B5EF4-FFF2-40B4-BE49-F238E27FC236}">
                <a16:creationId xmlns:a16="http://schemas.microsoft.com/office/drawing/2014/main" id="{D1114253-42F8-28A1-821A-C1776958548D}"/>
              </a:ext>
            </a:extLst>
          </p:cNvPr>
          <p:cNvPicPr>
            <a:picLocks noChangeAspect="1"/>
          </p:cNvPicPr>
          <p:nvPr/>
        </p:nvPicPr>
        <p:blipFill>
          <a:blip r:embed="rId3"/>
          <a:srcRect t="7745" r="-2" b="28490"/>
          <a:stretch/>
        </p:blipFill>
        <p:spPr>
          <a:xfrm>
            <a:off x="4657343" y="2400474"/>
            <a:ext cx="2742158" cy="2057043"/>
          </a:xfrm>
          <a:prstGeom prst="rect">
            <a:avLst/>
          </a:prstGeom>
        </p:spPr>
      </p:pic>
      <p:pic>
        <p:nvPicPr>
          <p:cNvPr id="9" name="Picture 8">
            <a:extLst>
              <a:ext uri="{FF2B5EF4-FFF2-40B4-BE49-F238E27FC236}">
                <a16:creationId xmlns:a16="http://schemas.microsoft.com/office/drawing/2014/main" id="{1444A929-801C-67B5-C458-CC97BB66E5A0}"/>
              </a:ext>
            </a:extLst>
          </p:cNvPr>
          <p:cNvPicPr>
            <a:picLocks noChangeAspect="1"/>
          </p:cNvPicPr>
          <p:nvPr/>
        </p:nvPicPr>
        <p:blipFill rotWithShape="1">
          <a:blip r:embed="rId4"/>
          <a:srcRect b="3553"/>
          <a:stretch/>
        </p:blipFill>
        <p:spPr>
          <a:xfrm>
            <a:off x="7570565" y="10"/>
            <a:ext cx="4614002" cy="3337539"/>
          </a:xfrm>
          <a:prstGeom prst="rect">
            <a:avLst/>
          </a:prstGeom>
        </p:spPr>
      </p:pic>
      <p:pic>
        <p:nvPicPr>
          <p:cNvPr id="8" name="Picture 7">
            <a:extLst>
              <a:ext uri="{FF2B5EF4-FFF2-40B4-BE49-F238E27FC236}">
                <a16:creationId xmlns:a16="http://schemas.microsoft.com/office/drawing/2014/main" id="{77F0245E-0ACE-90B0-B8DD-73AC21F94F53}"/>
              </a:ext>
            </a:extLst>
          </p:cNvPr>
          <p:cNvPicPr>
            <a:picLocks noChangeAspect="1"/>
          </p:cNvPicPr>
          <p:nvPr/>
        </p:nvPicPr>
        <p:blipFill rotWithShape="1">
          <a:blip r:embed="rId5"/>
          <a:srcRect l="17767" r="-5" b="-5"/>
          <a:stretch/>
        </p:blipFill>
        <p:spPr>
          <a:xfrm>
            <a:off x="4653627" y="4629236"/>
            <a:ext cx="2745764" cy="2228764"/>
          </a:xfrm>
          <a:prstGeom prst="rect">
            <a:avLst/>
          </a:prstGeom>
        </p:spPr>
      </p:pic>
      <p:pic>
        <p:nvPicPr>
          <p:cNvPr id="10" name="Picture 9">
            <a:extLst>
              <a:ext uri="{FF2B5EF4-FFF2-40B4-BE49-F238E27FC236}">
                <a16:creationId xmlns:a16="http://schemas.microsoft.com/office/drawing/2014/main" id="{5788A205-86C0-2DBE-34A6-2849BD75D501}"/>
              </a:ext>
            </a:extLst>
          </p:cNvPr>
          <p:cNvPicPr>
            <a:picLocks noChangeAspect="1"/>
          </p:cNvPicPr>
          <p:nvPr/>
        </p:nvPicPr>
        <p:blipFill rotWithShape="1">
          <a:blip r:embed="rId6"/>
          <a:srcRect t="3230"/>
          <a:stretch/>
        </p:blipFill>
        <p:spPr>
          <a:xfrm>
            <a:off x="7570565" y="3509264"/>
            <a:ext cx="4614002" cy="3348735"/>
          </a:xfrm>
          <a:prstGeom prst="rect">
            <a:avLst/>
          </a:prstGeom>
        </p:spPr>
      </p:pic>
      <p:sp>
        <p:nvSpPr>
          <p:cNvPr id="11" name="TextBox 10">
            <a:extLst>
              <a:ext uri="{FF2B5EF4-FFF2-40B4-BE49-F238E27FC236}">
                <a16:creationId xmlns:a16="http://schemas.microsoft.com/office/drawing/2014/main" id="{1CB715C6-0107-8440-BFC2-A538ADE1F737}"/>
              </a:ext>
            </a:extLst>
          </p:cNvPr>
          <p:cNvSpPr txBox="1"/>
          <p:nvPr/>
        </p:nvSpPr>
        <p:spPr>
          <a:xfrm>
            <a:off x="320842" y="2228755"/>
            <a:ext cx="4098758" cy="4801314"/>
          </a:xfrm>
          <a:prstGeom prst="rect">
            <a:avLst/>
          </a:prstGeom>
          <a:noFill/>
        </p:spPr>
        <p:txBody>
          <a:bodyPr wrap="square" rtlCol="0">
            <a:spAutoFit/>
          </a:bodyPr>
          <a:lstStyle/>
          <a:p>
            <a:pPr marL="285750" indent="-285750">
              <a:buFont typeface="Arial" panose="020B0604020202020204" pitchFamily="34" charset="0"/>
              <a:buChar char="•"/>
            </a:pPr>
            <a:r>
              <a:rPr lang="en-GB" sz="2400" dirty="0"/>
              <a:t>Uncluttered resources </a:t>
            </a:r>
          </a:p>
          <a:p>
            <a:pPr marL="285750" indent="-285750">
              <a:buFont typeface="Arial" panose="020B0604020202020204" pitchFamily="34" charset="0"/>
              <a:buChar char="•"/>
            </a:pPr>
            <a:r>
              <a:rPr lang="en-GB" sz="2400" dirty="0"/>
              <a:t>Bright, bold, chunky</a:t>
            </a:r>
          </a:p>
          <a:p>
            <a:pPr marL="285750" indent="-285750">
              <a:buFont typeface="Arial" panose="020B0604020202020204" pitchFamily="34" charset="0"/>
              <a:buChar char="•"/>
            </a:pPr>
            <a:r>
              <a:rPr lang="en-GB" sz="2400" dirty="0"/>
              <a:t>Positive role models</a:t>
            </a:r>
          </a:p>
          <a:p>
            <a:pPr marL="285750" indent="-285750">
              <a:buFont typeface="Arial" panose="020B0604020202020204" pitchFamily="34" charset="0"/>
              <a:buChar char="•"/>
            </a:pPr>
            <a:r>
              <a:rPr lang="en-GB" sz="2400" dirty="0"/>
              <a:t>Actions/videos – to music! </a:t>
            </a:r>
          </a:p>
          <a:p>
            <a:pPr marL="285750" indent="-285750">
              <a:buFont typeface="Arial" panose="020B0604020202020204" pitchFamily="34" charset="0"/>
              <a:buChar char="•"/>
            </a:pPr>
            <a:r>
              <a:rPr lang="en-GB" sz="2400" dirty="0"/>
              <a:t>Timetables for transition/changes to routine.</a:t>
            </a:r>
          </a:p>
          <a:p>
            <a:pPr marL="285750" indent="-285750">
              <a:buFont typeface="Arial" panose="020B0604020202020204" pitchFamily="34" charset="0"/>
              <a:buChar char="•"/>
            </a:pPr>
            <a:r>
              <a:rPr lang="en-GB" sz="2400" dirty="0"/>
              <a:t>Notepad and pen </a:t>
            </a:r>
          </a:p>
          <a:p>
            <a:pPr marL="285750" indent="-285750">
              <a:buFont typeface="Arial" panose="020B0604020202020204" pitchFamily="34" charset="0"/>
              <a:buChar char="•"/>
            </a:pPr>
            <a:r>
              <a:rPr lang="en-GB" sz="2400" dirty="0"/>
              <a:t>Lanyards (Dinner staff)</a:t>
            </a:r>
          </a:p>
          <a:p>
            <a:pPr marL="285750" indent="-285750">
              <a:buFont typeface="Arial" panose="020B0604020202020204" pitchFamily="34" charset="0"/>
              <a:buChar char="•"/>
            </a:pPr>
            <a:r>
              <a:rPr lang="en-GB" sz="2400" dirty="0"/>
              <a:t>Photos of places/faces. </a:t>
            </a:r>
          </a:p>
          <a:p>
            <a:endParaRPr lang="en-GB" sz="2400" dirty="0"/>
          </a:p>
          <a:p>
            <a:r>
              <a:rPr lang="en-GB" sz="2400" dirty="0"/>
              <a:t>*Warning!</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3077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21953-47DD-32C9-8C4D-029EF9FC6A1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0943B84-B318-6BB9-DE33-D6E159082F45}"/>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200" kern="1200" dirty="0">
                <a:solidFill>
                  <a:srgbClr val="FFFFFF"/>
                </a:solidFill>
                <a:latin typeface="+mj-lt"/>
                <a:ea typeface="+mj-ea"/>
                <a:cs typeface="+mj-cs"/>
              </a:rPr>
              <a:t>The Learning Profile </a:t>
            </a:r>
          </a:p>
          <a:p>
            <a:pPr algn="ctr">
              <a:lnSpc>
                <a:spcPct val="90000"/>
              </a:lnSpc>
              <a:spcBef>
                <a:spcPct val="0"/>
              </a:spcBef>
              <a:spcAft>
                <a:spcPts val="600"/>
              </a:spcAft>
            </a:pPr>
            <a:r>
              <a:rPr lang="en-US" sz="2200" kern="1200" dirty="0">
                <a:solidFill>
                  <a:srgbClr val="FFFFFF"/>
                </a:solidFill>
                <a:latin typeface="+mj-lt"/>
                <a:ea typeface="+mj-ea"/>
                <a:cs typeface="+mj-cs"/>
              </a:rPr>
              <a:t>How Down’s Syndrome affects learning </a:t>
            </a:r>
          </a:p>
        </p:txBody>
      </p:sp>
      <p:pic>
        <p:nvPicPr>
          <p:cNvPr id="4" name="Content Placeholder 3">
            <a:extLst>
              <a:ext uri="{FF2B5EF4-FFF2-40B4-BE49-F238E27FC236}">
                <a16:creationId xmlns:a16="http://schemas.microsoft.com/office/drawing/2014/main" id="{0D05E7DC-0A24-3421-6C43-F90D99185E42}"/>
              </a:ext>
            </a:extLst>
          </p:cNvPr>
          <p:cNvPicPr>
            <a:picLocks noGrp="1" noChangeAspect="1"/>
          </p:cNvPicPr>
          <p:nvPr>
            <p:ph idx="1"/>
          </p:nvPr>
        </p:nvPicPr>
        <p:blipFill rotWithShape="1">
          <a:blip r:embed="rId2"/>
          <a:srcRect l="27825" t="18013" r="28692" b="6667"/>
          <a:stretch/>
        </p:blipFill>
        <p:spPr>
          <a:xfrm>
            <a:off x="4276577" y="262729"/>
            <a:ext cx="6499275" cy="6332542"/>
          </a:xfrm>
          <a:prstGeom prst="rect">
            <a:avLst/>
          </a:prstGeom>
        </p:spPr>
      </p:pic>
      <p:pic>
        <p:nvPicPr>
          <p:cNvPr id="3" name="Picture 2">
            <a:extLst>
              <a:ext uri="{FF2B5EF4-FFF2-40B4-BE49-F238E27FC236}">
                <a16:creationId xmlns:a16="http://schemas.microsoft.com/office/drawing/2014/main" id="{EB767BD6-B612-993F-C1E0-D0244C661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462" y="2769803"/>
            <a:ext cx="2107695" cy="152731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0A27C74-A324-6F7B-E5B1-5FA15E29D1FB}"/>
                  </a:ext>
                </a:extLst>
              </p14:cNvPr>
              <p14:cNvContentPartPr/>
              <p14:nvPr/>
            </p14:nvContentPartPr>
            <p14:xfrm>
              <a:off x="6718086" y="523401"/>
              <a:ext cx="1496520" cy="70920"/>
            </p14:xfrm>
          </p:contentPart>
        </mc:Choice>
        <mc:Fallback xmlns="">
          <p:pic>
            <p:nvPicPr>
              <p:cNvPr id="2" name="Ink 1">
                <a:extLst>
                  <a:ext uri="{FF2B5EF4-FFF2-40B4-BE49-F238E27FC236}">
                    <a16:creationId xmlns:a16="http://schemas.microsoft.com/office/drawing/2014/main" id="{D0969B19-DF82-EC45-A169-1CF2E376598E}"/>
                  </a:ext>
                </a:extLst>
              </p:cNvPr>
              <p:cNvPicPr/>
              <p:nvPr/>
            </p:nvPicPr>
            <p:blipFill>
              <a:blip r:embed="rId5"/>
              <a:stretch>
                <a:fillRect/>
              </a:stretch>
            </p:blipFill>
            <p:spPr>
              <a:xfrm>
                <a:off x="6664446" y="415401"/>
                <a:ext cx="1604160" cy="286560"/>
              </a:xfrm>
              <a:prstGeom prst="rect">
                <a:avLst/>
              </a:prstGeom>
            </p:spPr>
          </p:pic>
        </mc:Fallback>
      </mc:AlternateContent>
    </p:spTree>
    <p:extLst>
      <p:ext uri="{BB962C8B-B14F-4D97-AF65-F5344CB8AC3E}">
        <p14:creationId xmlns:p14="http://schemas.microsoft.com/office/powerpoint/2010/main" val="17873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E25EB17-46B3-4AFD-B33A-4AEC7F63F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195D09C-75F1-97EF-C5AD-84FE2BBF254E}"/>
              </a:ext>
            </a:extLst>
          </p:cNvPr>
          <p:cNvSpPr>
            <a:spLocks noGrp="1"/>
          </p:cNvSpPr>
          <p:nvPr>
            <p:ph type="title"/>
          </p:nvPr>
        </p:nvSpPr>
        <p:spPr>
          <a:xfrm>
            <a:off x="589798" y="669676"/>
            <a:ext cx="4114800" cy="102612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a:bodyPr>
          <a:lstStyle/>
          <a:p>
            <a:pPr algn="ctr"/>
            <a:r>
              <a:rPr lang="en-US" sz="3000" kern="1200" dirty="0">
                <a:latin typeface="+mj-lt"/>
                <a:ea typeface="+mj-ea"/>
                <a:cs typeface="+mj-cs"/>
              </a:rPr>
              <a:t>Strategies to support visual difficulties. </a:t>
            </a:r>
          </a:p>
        </p:txBody>
      </p:sp>
      <p:sp>
        <p:nvSpPr>
          <p:cNvPr id="20" name="Rectangle 19">
            <a:extLst>
              <a:ext uri="{FF2B5EF4-FFF2-40B4-BE49-F238E27FC236}">
                <a16:creationId xmlns:a16="http://schemas.microsoft.com/office/drawing/2014/main" id="{481EABE0-FA8E-49A5-A966-F0539111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6384"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DEFEC898-B842-857A-DE03-114811CAAC05}"/>
              </a:ext>
            </a:extLst>
          </p:cNvPr>
          <p:cNvPicPr>
            <a:picLocks noChangeAspect="1"/>
          </p:cNvPicPr>
          <p:nvPr/>
        </p:nvPicPr>
        <p:blipFill rotWithShape="1">
          <a:blip r:embed="rId2"/>
          <a:srcRect l="2583" r="16059" b="-4"/>
          <a:stretch/>
        </p:blipFill>
        <p:spPr>
          <a:xfrm>
            <a:off x="5175504" y="601133"/>
            <a:ext cx="2994648" cy="2070530"/>
          </a:xfrm>
          <a:prstGeom prst="rect">
            <a:avLst/>
          </a:prstGeom>
        </p:spPr>
      </p:pic>
      <p:sp>
        <p:nvSpPr>
          <p:cNvPr id="21" name="Rectangle 20">
            <a:extLst>
              <a:ext uri="{FF2B5EF4-FFF2-40B4-BE49-F238E27FC236}">
                <a16:creationId xmlns:a16="http://schemas.microsoft.com/office/drawing/2014/main" id="{56A3E26D-73B1-468C-B97B-BC181595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712821"/>
            <a:ext cx="41148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6590C8-1C82-CEA8-D6CE-7B52494C3460}"/>
              </a:ext>
            </a:extLst>
          </p:cNvPr>
          <p:cNvSpPr>
            <a:spLocks noGrp="1"/>
          </p:cNvSpPr>
          <p:nvPr>
            <p:ph idx="1"/>
          </p:nvPr>
        </p:nvSpPr>
        <p:spPr>
          <a:xfrm>
            <a:off x="548640" y="1935320"/>
            <a:ext cx="4526258" cy="4253004"/>
          </a:xfrm>
        </p:spPr>
        <p:txBody>
          <a:bodyPr>
            <a:normAutofit fontScale="92500" lnSpcReduction="20000"/>
          </a:bodyPr>
          <a:lstStyle/>
          <a:p>
            <a:r>
              <a:rPr lang="en-GB" sz="2600" dirty="0"/>
              <a:t>Uncluttered, clear environments.</a:t>
            </a:r>
          </a:p>
          <a:p>
            <a:r>
              <a:rPr lang="en-GB" sz="2600" dirty="0"/>
              <a:t>Auditory cues as well as visual.</a:t>
            </a:r>
          </a:p>
          <a:p>
            <a:r>
              <a:rPr lang="en-GB" sz="2600" dirty="0"/>
              <a:t>Clean glasses!</a:t>
            </a:r>
          </a:p>
          <a:p>
            <a:r>
              <a:rPr lang="en-GB" sz="2600" dirty="0"/>
              <a:t>Uncluttered resources.</a:t>
            </a:r>
          </a:p>
          <a:p>
            <a:r>
              <a:rPr lang="en-GB" sz="2600" dirty="0"/>
              <a:t>Referral to SEST – especially if have a known VI. </a:t>
            </a:r>
          </a:p>
          <a:p>
            <a:r>
              <a:rPr lang="en-GB" sz="2600" dirty="0"/>
              <a:t>Lipstick! </a:t>
            </a:r>
          </a:p>
          <a:p>
            <a:r>
              <a:rPr lang="en-GB" sz="2600" dirty="0"/>
              <a:t>Seat at front.</a:t>
            </a:r>
          </a:p>
          <a:p>
            <a:r>
              <a:rPr lang="en-GB" sz="2600" dirty="0"/>
              <a:t>Morning core interventions.</a:t>
            </a:r>
          </a:p>
          <a:p>
            <a:pPr marL="0" indent="0">
              <a:buNone/>
            </a:pPr>
            <a:r>
              <a:rPr lang="en-GB" sz="1900" dirty="0"/>
              <a:t>*100% of the population of people with Down’s Syndrome have poor visual acuity.</a:t>
            </a:r>
          </a:p>
          <a:p>
            <a:endParaRPr lang="en-GB" sz="2400" dirty="0"/>
          </a:p>
        </p:txBody>
      </p:sp>
      <p:pic>
        <p:nvPicPr>
          <p:cNvPr id="5" name="Picture 4">
            <a:extLst>
              <a:ext uri="{FF2B5EF4-FFF2-40B4-BE49-F238E27FC236}">
                <a16:creationId xmlns:a16="http://schemas.microsoft.com/office/drawing/2014/main" id="{42E08FEE-D962-37A6-F25A-9DAC4B7AB820}"/>
              </a:ext>
            </a:extLst>
          </p:cNvPr>
          <p:cNvPicPr>
            <a:picLocks noChangeAspect="1"/>
          </p:cNvPicPr>
          <p:nvPr/>
        </p:nvPicPr>
        <p:blipFill rotWithShape="1">
          <a:blip r:embed="rId3"/>
          <a:srcRect b="14336"/>
          <a:stretch/>
        </p:blipFill>
        <p:spPr>
          <a:xfrm>
            <a:off x="5175503" y="2772267"/>
            <a:ext cx="2994649" cy="3409077"/>
          </a:xfrm>
          <a:prstGeom prst="rect">
            <a:avLst/>
          </a:prstGeom>
        </p:spPr>
      </p:pic>
      <p:pic>
        <p:nvPicPr>
          <p:cNvPr id="6" name="Picture 5">
            <a:extLst>
              <a:ext uri="{FF2B5EF4-FFF2-40B4-BE49-F238E27FC236}">
                <a16:creationId xmlns:a16="http://schemas.microsoft.com/office/drawing/2014/main" id="{035FE4C6-B72F-FB64-0D56-EE2170A6C17F}"/>
              </a:ext>
            </a:extLst>
          </p:cNvPr>
          <p:cNvPicPr>
            <a:picLocks noChangeAspect="1"/>
          </p:cNvPicPr>
          <p:nvPr/>
        </p:nvPicPr>
        <p:blipFill rotWithShape="1">
          <a:blip r:embed="rId4"/>
          <a:srcRect l="9818" r="10616"/>
          <a:stretch/>
        </p:blipFill>
        <p:spPr>
          <a:xfrm>
            <a:off x="8270757" y="601133"/>
            <a:ext cx="3515859" cy="3303060"/>
          </a:xfrm>
          <a:prstGeom prst="rect">
            <a:avLst/>
          </a:prstGeom>
        </p:spPr>
      </p:pic>
      <p:pic>
        <p:nvPicPr>
          <p:cNvPr id="8" name="Picture 7">
            <a:extLst>
              <a:ext uri="{FF2B5EF4-FFF2-40B4-BE49-F238E27FC236}">
                <a16:creationId xmlns:a16="http://schemas.microsoft.com/office/drawing/2014/main" id="{156634AB-EA55-AF51-989D-AC9DDD9B6F86}"/>
              </a:ext>
            </a:extLst>
          </p:cNvPr>
          <p:cNvPicPr>
            <a:picLocks noChangeAspect="1"/>
          </p:cNvPicPr>
          <p:nvPr/>
        </p:nvPicPr>
        <p:blipFill rotWithShape="1">
          <a:blip r:embed="rId5"/>
          <a:srcRect t="24294" r="4" b="29277"/>
          <a:stretch/>
        </p:blipFill>
        <p:spPr>
          <a:xfrm>
            <a:off x="8270757" y="4004797"/>
            <a:ext cx="3515859" cy="2176547"/>
          </a:xfrm>
          <a:prstGeom prst="rect">
            <a:avLst/>
          </a:prstGeom>
        </p:spPr>
      </p:pic>
      <p:sp>
        <p:nvSpPr>
          <p:cNvPr id="9" name="TextBox 8">
            <a:extLst>
              <a:ext uri="{FF2B5EF4-FFF2-40B4-BE49-F238E27FC236}">
                <a16:creationId xmlns:a16="http://schemas.microsoft.com/office/drawing/2014/main" id="{6501DD0F-A135-2184-DDF6-0966B6BA527B}"/>
              </a:ext>
            </a:extLst>
          </p:cNvPr>
          <p:cNvSpPr txBox="1"/>
          <p:nvPr/>
        </p:nvSpPr>
        <p:spPr>
          <a:xfrm>
            <a:off x="6096000" y="674285"/>
            <a:ext cx="352926" cy="707886"/>
          </a:xfrm>
          <a:prstGeom prst="rect">
            <a:avLst/>
          </a:prstGeom>
          <a:solidFill>
            <a:schemeClr val="bg1"/>
          </a:solidFill>
        </p:spPr>
        <p:txBody>
          <a:bodyPr wrap="square" rtlCol="0">
            <a:spAutoFit/>
          </a:bodyPr>
          <a:lstStyle/>
          <a:p>
            <a:r>
              <a:rPr lang="en-GB" sz="4000" b="1" dirty="0"/>
              <a:t>A</a:t>
            </a:r>
          </a:p>
        </p:txBody>
      </p:sp>
    </p:spTree>
    <p:extLst>
      <p:ext uri="{BB962C8B-B14F-4D97-AF65-F5344CB8AC3E}">
        <p14:creationId xmlns:p14="http://schemas.microsoft.com/office/powerpoint/2010/main" val="13408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E31F8-0320-A606-1532-B2D61179C51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0D7BD68-ED48-D137-7318-FE96100A01A7}"/>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200" kern="1200" dirty="0">
                <a:solidFill>
                  <a:srgbClr val="FFFFFF"/>
                </a:solidFill>
                <a:latin typeface="+mj-lt"/>
                <a:ea typeface="+mj-ea"/>
                <a:cs typeface="+mj-cs"/>
              </a:rPr>
              <a:t>The Learning Profile </a:t>
            </a:r>
          </a:p>
          <a:p>
            <a:pPr algn="ctr">
              <a:lnSpc>
                <a:spcPct val="90000"/>
              </a:lnSpc>
              <a:spcBef>
                <a:spcPct val="0"/>
              </a:spcBef>
              <a:spcAft>
                <a:spcPts val="600"/>
              </a:spcAft>
            </a:pPr>
            <a:r>
              <a:rPr lang="en-US" sz="2200" kern="1200" dirty="0">
                <a:solidFill>
                  <a:srgbClr val="FFFFFF"/>
                </a:solidFill>
                <a:latin typeface="+mj-lt"/>
                <a:ea typeface="+mj-ea"/>
                <a:cs typeface="+mj-cs"/>
              </a:rPr>
              <a:t>How Down’s Syndrome affects learning </a:t>
            </a:r>
          </a:p>
        </p:txBody>
      </p:sp>
      <p:pic>
        <p:nvPicPr>
          <p:cNvPr id="4" name="Content Placeholder 3">
            <a:extLst>
              <a:ext uri="{FF2B5EF4-FFF2-40B4-BE49-F238E27FC236}">
                <a16:creationId xmlns:a16="http://schemas.microsoft.com/office/drawing/2014/main" id="{AA0E2F6F-1635-B95E-B18D-E4DFBE9BA0A1}"/>
              </a:ext>
            </a:extLst>
          </p:cNvPr>
          <p:cNvPicPr>
            <a:picLocks noGrp="1" noChangeAspect="1"/>
          </p:cNvPicPr>
          <p:nvPr>
            <p:ph idx="1"/>
          </p:nvPr>
        </p:nvPicPr>
        <p:blipFill rotWithShape="1">
          <a:blip r:embed="rId2"/>
          <a:srcRect l="27825" t="18013" r="28692" b="6667"/>
          <a:stretch/>
        </p:blipFill>
        <p:spPr>
          <a:xfrm>
            <a:off x="4276577" y="262729"/>
            <a:ext cx="6499275" cy="6332542"/>
          </a:xfrm>
          <a:prstGeom prst="rect">
            <a:avLst/>
          </a:prstGeom>
        </p:spPr>
      </p:pic>
      <p:pic>
        <p:nvPicPr>
          <p:cNvPr id="3" name="Picture 2">
            <a:extLst>
              <a:ext uri="{FF2B5EF4-FFF2-40B4-BE49-F238E27FC236}">
                <a16:creationId xmlns:a16="http://schemas.microsoft.com/office/drawing/2014/main" id="{85F4D56E-C04A-A30F-590E-5C282074F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462" y="2769803"/>
            <a:ext cx="2107695" cy="152731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2889A8F-C369-9C53-D067-CE827EF0FCB2}"/>
                  </a:ext>
                </a:extLst>
              </p14:cNvPr>
              <p14:cNvContentPartPr/>
              <p14:nvPr/>
            </p14:nvContentPartPr>
            <p14:xfrm>
              <a:off x="6718086" y="523401"/>
              <a:ext cx="1496520" cy="70920"/>
            </p14:xfrm>
          </p:contentPart>
        </mc:Choice>
        <mc:Fallback xmlns="">
          <p:pic>
            <p:nvPicPr>
              <p:cNvPr id="2" name="Ink 1">
                <a:extLst>
                  <a:ext uri="{FF2B5EF4-FFF2-40B4-BE49-F238E27FC236}">
                    <a16:creationId xmlns:a16="http://schemas.microsoft.com/office/drawing/2014/main" id="{D0969B19-DF82-EC45-A169-1CF2E376598E}"/>
                  </a:ext>
                </a:extLst>
              </p:cNvPr>
              <p:cNvPicPr/>
              <p:nvPr/>
            </p:nvPicPr>
            <p:blipFill>
              <a:blip r:embed="rId5"/>
              <a:stretch>
                <a:fillRect/>
              </a:stretch>
            </p:blipFill>
            <p:spPr>
              <a:xfrm>
                <a:off x="6664446" y="415401"/>
                <a:ext cx="1604160" cy="286560"/>
              </a:xfrm>
              <a:prstGeom prst="rect">
                <a:avLst/>
              </a:prstGeom>
            </p:spPr>
          </p:pic>
        </mc:Fallback>
      </mc:AlternateContent>
    </p:spTree>
    <p:extLst>
      <p:ext uri="{BB962C8B-B14F-4D97-AF65-F5344CB8AC3E}">
        <p14:creationId xmlns:p14="http://schemas.microsoft.com/office/powerpoint/2010/main" val="425683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496520-6EFA-4CF9-F503-5F57A46F3F4F}"/>
              </a:ext>
            </a:extLst>
          </p:cNvPr>
          <p:cNvSpPr>
            <a:spLocks noGrp="1"/>
          </p:cNvSpPr>
          <p:nvPr>
            <p:ph type="title"/>
          </p:nvPr>
        </p:nvSpPr>
        <p:spPr>
          <a:xfrm>
            <a:off x="2452437" y="336884"/>
            <a:ext cx="7287126" cy="1008898"/>
          </a:xfrm>
          <a:prstGeom prst="roundRect">
            <a:avLst/>
          </a:prstGeom>
          <a:ln w="381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90000"/>
          </a:bodyPr>
          <a:lstStyle/>
          <a:p>
            <a:pPr algn="ctr"/>
            <a:r>
              <a:rPr lang="en-US" sz="3000" kern="1200" dirty="0">
                <a:latin typeface="+mj-lt"/>
                <a:ea typeface="+mj-ea"/>
                <a:cs typeface="+mj-cs"/>
              </a:rPr>
              <a:t>Strategies to support </a:t>
            </a:r>
            <a:r>
              <a:rPr lang="en-US" sz="3000" dirty="0">
                <a:latin typeface="+mj-lt"/>
                <a:ea typeface="+mj-ea"/>
                <a:cs typeface="+mj-cs"/>
              </a:rPr>
              <a:t>fine and gross motor skills and attention. </a:t>
            </a:r>
            <a:r>
              <a:rPr lang="en-US" sz="3000" kern="1200" dirty="0">
                <a:latin typeface="+mj-lt"/>
                <a:ea typeface="+mj-ea"/>
                <a:cs typeface="+mj-cs"/>
              </a:rPr>
              <a:t> </a:t>
            </a:r>
          </a:p>
        </p:txBody>
      </p:sp>
      <p:graphicFrame>
        <p:nvGraphicFramePr>
          <p:cNvPr id="5" name="Content Placeholder 2">
            <a:extLst>
              <a:ext uri="{FF2B5EF4-FFF2-40B4-BE49-F238E27FC236}">
                <a16:creationId xmlns:a16="http://schemas.microsoft.com/office/drawing/2014/main" id="{A082619A-02A5-4804-F342-6676B5EBC8DE}"/>
              </a:ext>
            </a:extLst>
          </p:cNvPr>
          <p:cNvGraphicFramePr>
            <a:graphicFrameLocks noGrp="1"/>
          </p:cNvGraphicFramePr>
          <p:nvPr>
            <p:ph idx="1"/>
            <p:extLst>
              <p:ext uri="{D42A27DB-BD31-4B8C-83A1-F6EECF244321}">
                <p14:modId xmlns:p14="http://schemas.microsoft.com/office/powerpoint/2010/main" val="3725523025"/>
              </p:ext>
            </p:extLst>
          </p:nvPr>
        </p:nvGraphicFramePr>
        <p:xfrm>
          <a:off x="2610853" y="1841667"/>
          <a:ext cx="663742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62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223E-4CB3-5786-7875-549082A9FA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8F6E52C-C868-723B-669A-BB9A399D7D10}"/>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200" kern="1200" dirty="0">
                <a:solidFill>
                  <a:srgbClr val="FFFFFF"/>
                </a:solidFill>
                <a:latin typeface="+mj-lt"/>
                <a:ea typeface="+mj-ea"/>
                <a:cs typeface="+mj-cs"/>
              </a:rPr>
              <a:t>The Learning Profile </a:t>
            </a:r>
          </a:p>
          <a:p>
            <a:pPr algn="ctr">
              <a:lnSpc>
                <a:spcPct val="90000"/>
              </a:lnSpc>
              <a:spcBef>
                <a:spcPct val="0"/>
              </a:spcBef>
              <a:spcAft>
                <a:spcPts val="600"/>
              </a:spcAft>
            </a:pPr>
            <a:r>
              <a:rPr lang="en-US" sz="2200" kern="1200" dirty="0">
                <a:solidFill>
                  <a:srgbClr val="FFFFFF"/>
                </a:solidFill>
                <a:latin typeface="+mj-lt"/>
                <a:ea typeface="+mj-ea"/>
                <a:cs typeface="+mj-cs"/>
              </a:rPr>
              <a:t>How Down’s Syndrome affects learning </a:t>
            </a:r>
          </a:p>
        </p:txBody>
      </p:sp>
      <p:pic>
        <p:nvPicPr>
          <p:cNvPr id="4" name="Content Placeholder 3">
            <a:extLst>
              <a:ext uri="{FF2B5EF4-FFF2-40B4-BE49-F238E27FC236}">
                <a16:creationId xmlns:a16="http://schemas.microsoft.com/office/drawing/2014/main" id="{794CCC75-DB87-529E-7A1C-BAF75508173A}"/>
              </a:ext>
            </a:extLst>
          </p:cNvPr>
          <p:cNvPicPr>
            <a:picLocks noGrp="1" noChangeAspect="1"/>
          </p:cNvPicPr>
          <p:nvPr>
            <p:ph idx="1"/>
          </p:nvPr>
        </p:nvPicPr>
        <p:blipFill rotWithShape="1">
          <a:blip r:embed="rId2"/>
          <a:srcRect l="27825" t="18013" r="28692" b="6667"/>
          <a:stretch/>
        </p:blipFill>
        <p:spPr>
          <a:xfrm>
            <a:off x="4276577" y="262729"/>
            <a:ext cx="6499275" cy="6332542"/>
          </a:xfrm>
          <a:prstGeom prst="rect">
            <a:avLst/>
          </a:prstGeom>
        </p:spPr>
      </p:pic>
      <p:pic>
        <p:nvPicPr>
          <p:cNvPr id="3" name="Picture 2">
            <a:extLst>
              <a:ext uri="{FF2B5EF4-FFF2-40B4-BE49-F238E27FC236}">
                <a16:creationId xmlns:a16="http://schemas.microsoft.com/office/drawing/2014/main" id="{6606D829-E3A0-C23F-8762-8FEB0AE5A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462" y="2769803"/>
            <a:ext cx="2107695" cy="152731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27594CA-3807-FE99-C653-3DFCE879900B}"/>
                  </a:ext>
                </a:extLst>
              </p14:cNvPr>
              <p14:cNvContentPartPr/>
              <p14:nvPr/>
            </p14:nvContentPartPr>
            <p14:xfrm>
              <a:off x="6718086" y="523401"/>
              <a:ext cx="1496520" cy="70920"/>
            </p14:xfrm>
          </p:contentPart>
        </mc:Choice>
        <mc:Fallback xmlns="">
          <p:pic>
            <p:nvPicPr>
              <p:cNvPr id="2" name="Ink 1">
                <a:extLst>
                  <a:ext uri="{FF2B5EF4-FFF2-40B4-BE49-F238E27FC236}">
                    <a16:creationId xmlns:a16="http://schemas.microsoft.com/office/drawing/2014/main" id="{D0969B19-DF82-EC45-A169-1CF2E376598E}"/>
                  </a:ext>
                </a:extLst>
              </p:cNvPr>
              <p:cNvPicPr/>
              <p:nvPr/>
            </p:nvPicPr>
            <p:blipFill>
              <a:blip r:embed="rId5"/>
              <a:stretch>
                <a:fillRect/>
              </a:stretch>
            </p:blipFill>
            <p:spPr>
              <a:xfrm>
                <a:off x="6664446" y="415401"/>
                <a:ext cx="1604160" cy="286560"/>
              </a:xfrm>
              <a:prstGeom prst="rect">
                <a:avLst/>
              </a:prstGeom>
            </p:spPr>
          </p:pic>
        </mc:Fallback>
      </mc:AlternateContent>
    </p:spTree>
    <p:extLst>
      <p:ext uri="{BB962C8B-B14F-4D97-AF65-F5344CB8AC3E}">
        <p14:creationId xmlns:p14="http://schemas.microsoft.com/office/powerpoint/2010/main" val="34658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760D5B-4E47-DA85-BCE3-F7998429E416}"/>
              </a:ext>
            </a:extLst>
          </p:cNvPr>
          <p:cNvSpPr>
            <a:spLocks noGrp="1"/>
          </p:cNvSpPr>
          <p:nvPr>
            <p:ph idx="1"/>
          </p:nvPr>
        </p:nvSpPr>
        <p:spPr>
          <a:xfrm>
            <a:off x="838200" y="1825625"/>
            <a:ext cx="8594558" cy="4093912"/>
          </a:xfrm>
        </p:spPr>
        <p:txBody>
          <a:bodyPr/>
          <a:lstStyle/>
          <a:p>
            <a:r>
              <a:rPr lang="en-GB" sz="2400" dirty="0"/>
              <a:t>Memory games (phonics/numbers).</a:t>
            </a:r>
          </a:p>
          <a:p>
            <a:r>
              <a:rPr lang="en-GB" sz="2400" dirty="0"/>
              <a:t>Singing – rhythmical.</a:t>
            </a:r>
          </a:p>
          <a:p>
            <a:r>
              <a:rPr lang="en-GB" sz="2400" dirty="0"/>
              <a:t>Repetition, repetition, repetition…</a:t>
            </a:r>
          </a:p>
          <a:p>
            <a:r>
              <a:rPr lang="en-GB" sz="2400" dirty="0"/>
              <a:t>ALWAYS include visual and kinaesthetic to support a concept.</a:t>
            </a:r>
          </a:p>
          <a:p>
            <a:r>
              <a:rPr lang="en-GB" sz="2400" dirty="0"/>
              <a:t>Small group work.</a:t>
            </a:r>
          </a:p>
          <a:p>
            <a:r>
              <a:rPr lang="en-GB" sz="2400" dirty="0"/>
              <a:t>Seating for carpet time (Fiddle box/sensory spot).</a:t>
            </a:r>
          </a:p>
          <a:p>
            <a:r>
              <a:rPr lang="en-GB" sz="2400" dirty="0"/>
              <a:t>Pre-learning materials – Homework .</a:t>
            </a:r>
          </a:p>
          <a:p>
            <a:r>
              <a:rPr lang="en-GB" sz="2400" dirty="0"/>
              <a:t>Step by step instructions. </a:t>
            </a:r>
          </a:p>
          <a:p>
            <a:r>
              <a:rPr lang="en-GB" sz="2400" dirty="0"/>
              <a:t>Demonstrating expectations. </a:t>
            </a:r>
          </a:p>
          <a:p>
            <a:pPr marL="0" indent="0">
              <a:buNone/>
            </a:pPr>
            <a:endParaRPr lang="en-GB" dirty="0"/>
          </a:p>
        </p:txBody>
      </p:sp>
      <p:sp>
        <p:nvSpPr>
          <p:cNvPr id="4" name="Title 3">
            <a:extLst>
              <a:ext uri="{FF2B5EF4-FFF2-40B4-BE49-F238E27FC236}">
                <a16:creationId xmlns:a16="http://schemas.microsoft.com/office/drawing/2014/main" id="{9BBA9DAE-A3AD-C796-F27B-ECB731534298}"/>
              </a:ext>
            </a:extLst>
          </p:cNvPr>
          <p:cNvSpPr>
            <a:spLocks noGrp="1"/>
          </p:cNvSpPr>
          <p:nvPr>
            <p:ph type="title"/>
          </p:nvPr>
        </p:nvSpPr>
        <p:spPr>
          <a:xfrm>
            <a:off x="838200" y="328864"/>
            <a:ext cx="10515600" cy="832435"/>
          </a:xfrm>
          <a:prstGeom prst="roundRect">
            <a:avLst/>
          </a:prstGeom>
          <a:ln w="381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a:bodyPr>
          <a:lstStyle/>
          <a:p>
            <a:pPr algn="ctr"/>
            <a:r>
              <a:rPr lang="en-US" sz="3000" kern="1200" dirty="0">
                <a:latin typeface="+mj-lt"/>
                <a:ea typeface="+mj-ea"/>
                <a:cs typeface="+mj-cs"/>
              </a:rPr>
              <a:t>Strategies to support </a:t>
            </a:r>
            <a:r>
              <a:rPr lang="en-US" sz="3000" dirty="0">
                <a:latin typeface="+mj-lt"/>
                <a:ea typeface="+mj-ea"/>
                <a:cs typeface="+mj-cs"/>
              </a:rPr>
              <a:t>short term auditory working memory. </a:t>
            </a:r>
            <a:r>
              <a:rPr lang="en-US" sz="3000" kern="1200" dirty="0">
                <a:latin typeface="+mj-lt"/>
                <a:ea typeface="+mj-ea"/>
                <a:cs typeface="+mj-cs"/>
              </a:rPr>
              <a:t> </a:t>
            </a:r>
          </a:p>
        </p:txBody>
      </p:sp>
    </p:spTree>
    <p:extLst>
      <p:ext uri="{BB962C8B-B14F-4D97-AF65-F5344CB8AC3E}">
        <p14:creationId xmlns:p14="http://schemas.microsoft.com/office/powerpoint/2010/main" val="400546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46749-98ED-4FE3-B784-302C76CDAC2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326B000-9294-1A15-BEA4-2DDC54EADF74}"/>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200" kern="1200" dirty="0">
                <a:solidFill>
                  <a:srgbClr val="FFFFFF"/>
                </a:solidFill>
                <a:latin typeface="+mj-lt"/>
                <a:ea typeface="+mj-ea"/>
                <a:cs typeface="+mj-cs"/>
              </a:rPr>
              <a:t>The Learning Profile </a:t>
            </a:r>
          </a:p>
          <a:p>
            <a:pPr algn="ctr">
              <a:lnSpc>
                <a:spcPct val="90000"/>
              </a:lnSpc>
              <a:spcBef>
                <a:spcPct val="0"/>
              </a:spcBef>
              <a:spcAft>
                <a:spcPts val="600"/>
              </a:spcAft>
            </a:pPr>
            <a:r>
              <a:rPr lang="en-US" sz="2200" kern="1200" dirty="0">
                <a:solidFill>
                  <a:srgbClr val="FFFFFF"/>
                </a:solidFill>
                <a:latin typeface="+mj-lt"/>
                <a:ea typeface="+mj-ea"/>
                <a:cs typeface="+mj-cs"/>
              </a:rPr>
              <a:t>How Down’s Syndrome affects learning </a:t>
            </a:r>
          </a:p>
        </p:txBody>
      </p:sp>
      <p:pic>
        <p:nvPicPr>
          <p:cNvPr id="4" name="Content Placeholder 3">
            <a:extLst>
              <a:ext uri="{FF2B5EF4-FFF2-40B4-BE49-F238E27FC236}">
                <a16:creationId xmlns:a16="http://schemas.microsoft.com/office/drawing/2014/main" id="{72308456-C147-62BE-E82D-48F03FAA3726}"/>
              </a:ext>
            </a:extLst>
          </p:cNvPr>
          <p:cNvPicPr>
            <a:picLocks noGrp="1" noChangeAspect="1"/>
          </p:cNvPicPr>
          <p:nvPr>
            <p:ph idx="1"/>
          </p:nvPr>
        </p:nvPicPr>
        <p:blipFill rotWithShape="1">
          <a:blip r:embed="rId2"/>
          <a:srcRect l="27825" t="18013" r="28692" b="6667"/>
          <a:stretch/>
        </p:blipFill>
        <p:spPr>
          <a:xfrm>
            <a:off x="4276577" y="262729"/>
            <a:ext cx="6499275" cy="6332542"/>
          </a:xfrm>
          <a:prstGeom prst="rect">
            <a:avLst/>
          </a:prstGeom>
        </p:spPr>
      </p:pic>
      <p:pic>
        <p:nvPicPr>
          <p:cNvPr id="3" name="Picture 2">
            <a:extLst>
              <a:ext uri="{FF2B5EF4-FFF2-40B4-BE49-F238E27FC236}">
                <a16:creationId xmlns:a16="http://schemas.microsoft.com/office/drawing/2014/main" id="{E1FFDD8A-7B01-731F-6246-9651D3954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462" y="2769803"/>
            <a:ext cx="2107695" cy="152731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5A100F3-6B8C-A883-22A6-47A5F2BF2B10}"/>
                  </a:ext>
                </a:extLst>
              </p14:cNvPr>
              <p14:cNvContentPartPr/>
              <p14:nvPr/>
            </p14:nvContentPartPr>
            <p14:xfrm>
              <a:off x="6718086" y="523401"/>
              <a:ext cx="1496520" cy="70920"/>
            </p14:xfrm>
          </p:contentPart>
        </mc:Choice>
        <mc:Fallback xmlns="">
          <p:pic>
            <p:nvPicPr>
              <p:cNvPr id="2" name="Ink 1">
                <a:extLst>
                  <a:ext uri="{FF2B5EF4-FFF2-40B4-BE49-F238E27FC236}">
                    <a16:creationId xmlns:a16="http://schemas.microsoft.com/office/drawing/2014/main" id="{D0969B19-DF82-EC45-A169-1CF2E376598E}"/>
                  </a:ext>
                </a:extLst>
              </p:cNvPr>
              <p:cNvPicPr/>
              <p:nvPr/>
            </p:nvPicPr>
            <p:blipFill>
              <a:blip r:embed="rId5"/>
              <a:stretch>
                <a:fillRect/>
              </a:stretch>
            </p:blipFill>
            <p:spPr>
              <a:xfrm>
                <a:off x="6664446" y="415401"/>
                <a:ext cx="1604160" cy="286560"/>
              </a:xfrm>
              <a:prstGeom prst="rect">
                <a:avLst/>
              </a:prstGeom>
            </p:spPr>
          </p:pic>
        </mc:Fallback>
      </mc:AlternateContent>
    </p:spTree>
    <p:extLst>
      <p:ext uri="{BB962C8B-B14F-4D97-AF65-F5344CB8AC3E}">
        <p14:creationId xmlns:p14="http://schemas.microsoft.com/office/powerpoint/2010/main" val="258491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49C964-F744-97F9-3D16-3C5058D7DF4A}"/>
              </a:ext>
            </a:extLst>
          </p:cNvPr>
          <p:cNvSpPr>
            <a:spLocks noGrp="1"/>
          </p:cNvSpPr>
          <p:nvPr>
            <p:ph idx="1"/>
          </p:nvPr>
        </p:nvSpPr>
        <p:spPr/>
        <p:txBody>
          <a:bodyPr/>
          <a:lstStyle/>
          <a:p>
            <a:r>
              <a:rPr lang="en-GB" dirty="0"/>
              <a:t>Consider best seating position for carpet time and class work.</a:t>
            </a:r>
          </a:p>
          <a:p>
            <a:r>
              <a:rPr lang="en-GB" dirty="0"/>
              <a:t>Employ lots of the visual supports and strategies.</a:t>
            </a:r>
          </a:p>
          <a:p>
            <a:r>
              <a:rPr lang="en-GB" dirty="0"/>
              <a:t>Makaton.</a:t>
            </a:r>
          </a:p>
          <a:p>
            <a:r>
              <a:rPr lang="en-GB" dirty="0"/>
              <a:t>When doing 1:1 work (</a:t>
            </a:r>
            <a:r>
              <a:rPr lang="en-GB" dirty="0" err="1"/>
              <a:t>SaLT</a:t>
            </a:r>
            <a:r>
              <a:rPr lang="en-GB" dirty="0"/>
              <a:t>), ensure they look at you so they can also see how your mouth is moving. </a:t>
            </a:r>
          </a:p>
          <a:p>
            <a:r>
              <a:rPr lang="en-GB" dirty="0"/>
              <a:t>SEST referral.</a:t>
            </a:r>
          </a:p>
          <a:p>
            <a:r>
              <a:rPr lang="en-GB" dirty="0"/>
              <a:t>Now and next boards. </a:t>
            </a:r>
          </a:p>
        </p:txBody>
      </p:sp>
      <p:sp>
        <p:nvSpPr>
          <p:cNvPr id="4" name="Title 3">
            <a:extLst>
              <a:ext uri="{FF2B5EF4-FFF2-40B4-BE49-F238E27FC236}">
                <a16:creationId xmlns:a16="http://schemas.microsoft.com/office/drawing/2014/main" id="{22CD17C1-FF9D-3C2D-ADC2-51557E820795}"/>
              </a:ext>
            </a:extLst>
          </p:cNvPr>
          <p:cNvSpPr>
            <a:spLocks noGrp="1"/>
          </p:cNvSpPr>
          <p:nvPr>
            <p:ph type="title"/>
          </p:nvPr>
        </p:nvSpPr>
        <p:spPr>
          <a:xfrm>
            <a:off x="838200" y="858253"/>
            <a:ext cx="7399421" cy="832435"/>
          </a:xfrm>
          <a:prstGeom prst="roundRect">
            <a:avLst/>
          </a:prstGeom>
          <a:ln w="381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a:bodyPr>
          <a:lstStyle/>
          <a:p>
            <a:pPr algn="ctr"/>
            <a:r>
              <a:rPr lang="en-US" sz="3000" kern="1200" dirty="0">
                <a:latin typeface="+mj-lt"/>
                <a:ea typeface="+mj-ea"/>
                <a:cs typeface="+mj-cs"/>
              </a:rPr>
              <a:t>Strategies to support </a:t>
            </a:r>
            <a:r>
              <a:rPr lang="en-US" sz="3000" dirty="0">
                <a:latin typeface="+mj-lt"/>
                <a:ea typeface="+mj-ea"/>
                <a:cs typeface="+mj-cs"/>
              </a:rPr>
              <a:t>hearing. </a:t>
            </a:r>
            <a:r>
              <a:rPr lang="en-US" sz="3000" kern="1200" dirty="0">
                <a:latin typeface="+mj-lt"/>
                <a:ea typeface="+mj-ea"/>
                <a:cs typeface="+mj-cs"/>
              </a:rPr>
              <a:t> </a:t>
            </a:r>
          </a:p>
        </p:txBody>
      </p:sp>
    </p:spTree>
    <p:extLst>
      <p:ext uri="{BB962C8B-B14F-4D97-AF65-F5344CB8AC3E}">
        <p14:creationId xmlns:p14="http://schemas.microsoft.com/office/powerpoint/2010/main" val="50933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BE11-9AFD-4AD3-A612-3BA6BEA9803A}"/>
              </a:ext>
            </a:extLst>
          </p:cNvPr>
          <p:cNvSpPr>
            <a:spLocks noGrp="1"/>
          </p:cNvSpPr>
          <p:nvPr>
            <p:ph type="title"/>
          </p:nvPr>
        </p:nvSpPr>
        <p:spPr>
          <a:xfrm>
            <a:off x="442293" y="239879"/>
            <a:ext cx="2380422" cy="946840"/>
          </a:xfrm>
        </p:spPr>
        <p:txBody>
          <a:bodyPr/>
          <a:lstStyle/>
          <a:p>
            <a:r>
              <a:rPr lang="en-GB" b="1" dirty="0"/>
              <a:t>Inclusion </a:t>
            </a:r>
          </a:p>
        </p:txBody>
      </p:sp>
      <p:sp>
        <p:nvSpPr>
          <p:cNvPr id="12" name="TextBox 11">
            <a:extLst>
              <a:ext uri="{FF2B5EF4-FFF2-40B4-BE49-F238E27FC236}">
                <a16:creationId xmlns:a16="http://schemas.microsoft.com/office/drawing/2014/main" id="{987E0DD7-3ACF-4DFA-AEC1-FC260E49893D}"/>
              </a:ext>
            </a:extLst>
          </p:cNvPr>
          <p:cNvSpPr txBox="1"/>
          <p:nvPr/>
        </p:nvSpPr>
        <p:spPr>
          <a:xfrm>
            <a:off x="825961" y="948297"/>
            <a:ext cx="10540078" cy="5554726"/>
          </a:xfrm>
          <a:prstGeom prst="rect">
            <a:avLst/>
          </a:prstGeom>
          <a:noFill/>
        </p:spPr>
        <p:txBody>
          <a:bodyPr wrap="square" rtlCol="0">
            <a:spAutoFit/>
          </a:bodyPr>
          <a:lstStyle/>
          <a:p>
            <a:pPr>
              <a:lnSpc>
                <a:spcPct val="200000"/>
              </a:lnSpc>
            </a:pPr>
            <a:r>
              <a:rPr lang="en-GB" dirty="0">
                <a:solidFill>
                  <a:schemeClr val="accent1">
                    <a:lumMod val="75000"/>
                  </a:schemeClr>
                </a:solidFill>
                <a:sym typeface="Wingdings" panose="05000000000000000000" pitchFamily="2" charset="2"/>
              </a:rPr>
              <a:t> </a:t>
            </a:r>
            <a:r>
              <a:rPr lang="en-GB" dirty="0">
                <a:solidFill>
                  <a:schemeClr val="accent1">
                    <a:lumMod val="75000"/>
                  </a:schemeClr>
                </a:solidFill>
              </a:rPr>
              <a:t>Effective transition</a:t>
            </a:r>
          </a:p>
          <a:p>
            <a:pPr>
              <a:lnSpc>
                <a:spcPct val="200000"/>
              </a:lnSpc>
            </a:pPr>
            <a:r>
              <a:rPr lang="en-GB" dirty="0">
                <a:solidFill>
                  <a:srgbClr val="FF0000"/>
                </a:solidFill>
                <a:sym typeface="Wingdings" panose="05000000000000000000" pitchFamily="2" charset="2"/>
              </a:rPr>
              <a:t> M</a:t>
            </a:r>
            <a:r>
              <a:rPr lang="en-GB" dirty="0">
                <a:solidFill>
                  <a:srgbClr val="FF0000"/>
                </a:solidFill>
              </a:rPr>
              <a:t>aximise their independence</a:t>
            </a:r>
          </a:p>
          <a:p>
            <a:pPr>
              <a:lnSpc>
                <a:spcPct val="200000"/>
              </a:lnSpc>
            </a:pPr>
            <a:r>
              <a:rPr lang="en-GB" dirty="0">
                <a:solidFill>
                  <a:srgbClr val="00B050"/>
                </a:solidFill>
                <a:sym typeface="Wingdings" panose="05000000000000000000" pitchFamily="2" charset="2"/>
              </a:rPr>
              <a:t> </a:t>
            </a:r>
            <a:r>
              <a:rPr lang="en-GB" dirty="0">
                <a:solidFill>
                  <a:srgbClr val="00B050"/>
                </a:solidFill>
              </a:rPr>
              <a:t>Move up with their chronological age</a:t>
            </a:r>
          </a:p>
          <a:p>
            <a:pPr>
              <a:lnSpc>
                <a:spcPct val="200000"/>
              </a:lnSpc>
            </a:pPr>
            <a:r>
              <a:rPr lang="en-GB" dirty="0">
                <a:solidFill>
                  <a:srgbClr val="00B0F0"/>
                </a:solidFill>
                <a:sym typeface="Wingdings" panose="05000000000000000000" pitchFamily="2" charset="2"/>
              </a:rPr>
              <a:t> </a:t>
            </a:r>
            <a:r>
              <a:rPr lang="en-GB" dirty="0">
                <a:solidFill>
                  <a:srgbClr val="00B0F0"/>
                </a:solidFill>
              </a:rPr>
              <a:t>Plan to the individual’s talents and interests.</a:t>
            </a:r>
          </a:p>
          <a:p>
            <a:pPr>
              <a:lnSpc>
                <a:spcPct val="200000"/>
              </a:lnSpc>
            </a:pPr>
            <a:r>
              <a:rPr lang="en-GB" dirty="0">
                <a:solidFill>
                  <a:srgbClr val="FFC000"/>
                </a:solidFill>
                <a:sym typeface="Wingdings" panose="05000000000000000000" pitchFamily="2" charset="2"/>
              </a:rPr>
              <a:t> </a:t>
            </a:r>
            <a:r>
              <a:rPr lang="en-GB" dirty="0">
                <a:solidFill>
                  <a:srgbClr val="FFC000"/>
                </a:solidFill>
              </a:rPr>
              <a:t>Use of support staff and resources must be planned to meet the needs of individuals.</a:t>
            </a:r>
          </a:p>
          <a:p>
            <a:pPr>
              <a:lnSpc>
                <a:spcPct val="200000"/>
              </a:lnSpc>
            </a:pPr>
            <a:r>
              <a:rPr lang="en-GB" dirty="0">
                <a:solidFill>
                  <a:srgbClr val="7030A0"/>
                </a:solidFill>
                <a:sym typeface="Wingdings" panose="05000000000000000000" pitchFamily="2" charset="2"/>
              </a:rPr>
              <a:t> </a:t>
            </a:r>
            <a:r>
              <a:rPr lang="en-GB" dirty="0">
                <a:solidFill>
                  <a:srgbClr val="7030A0"/>
                </a:solidFill>
              </a:rPr>
              <a:t>Home–school links communicate and share priorities and strategies.</a:t>
            </a:r>
          </a:p>
          <a:p>
            <a:pPr>
              <a:lnSpc>
                <a:spcPct val="200000"/>
              </a:lnSpc>
            </a:pPr>
            <a:r>
              <a:rPr lang="en-GB" dirty="0">
                <a:solidFill>
                  <a:srgbClr val="0070C0"/>
                </a:solidFill>
                <a:sym typeface="Wingdings" panose="05000000000000000000" pitchFamily="2" charset="2"/>
              </a:rPr>
              <a:t> </a:t>
            </a:r>
            <a:r>
              <a:rPr lang="en-GB" dirty="0">
                <a:solidFill>
                  <a:srgbClr val="0070C0"/>
                </a:solidFill>
              </a:rPr>
              <a:t>Assessment that informs effective planning.</a:t>
            </a:r>
          </a:p>
          <a:p>
            <a:pPr>
              <a:lnSpc>
                <a:spcPct val="200000"/>
              </a:lnSpc>
            </a:pPr>
            <a:r>
              <a:rPr lang="en-GB" dirty="0">
                <a:solidFill>
                  <a:srgbClr val="FF0000"/>
                </a:solidFill>
                <a:sym typeface="Wingdings" panose="05000000000000000000" pitchFamily="2" charset="2"/>
              </a:rPr>
              <a:t> P</a:t>
            </a:r>
            <a:r>
              <a:rPr lang="en-GB" dirty="0">
                <a:solidFill>
                  <a:srgbClr val="FF0000"/>
                </a:solidFill>
              </a:rPr>
              <a:t>ositive role models</a:t>
            </a:r>
          </a:p>
          <a:p>
            <a:pPr>
              <a:lnSpc>
                <a:spcPct val="200000"/>
              </a:lnSpc>
            </a:pPr>
            <a:r>
              <a:rPr lang="en-GB" dirty="0">
                <a:solidFill>
                  <a:srgbClr val="00B050"/>
                </a:solidFill>
                <a:sym typeface="Wingdings" panose="05000000000000000000" pitchFamily="2" charset="2"/>
              </a:rPr>
              <a:t> </a:t>
            </a:r>
            <a:r>
              <a:rPr lang="en-GB" dirty="0">
                <a:solidFill>
                  <a:srgbClr val="00B050"/>
                </a:solidFill>
              </a:rPr>
              <a:t>Support from internal and external specialist services must be deployed to meet the support</a:t>
            </a:r>
          </a:p>
          <a:p>
            <a:pPr>
              <a:lnSpc>
                <a:spcPct val="200000"/>
              </a:lnSpc>
            </a:pPr>
            <a:r>
              <a:rPr lang="en-GB" dirty="0">
                <a:solidFill>
                  <a:srgbClr val="00B050"/>
                </a:solidFill>
              </a:rPr>
              <a:t>needs of the team working with the pupil and enhance practice in school.</a:t>
            </a:r>
          </a:p>
        </p:txBody>
      </p:sp>
    </p:spTree>
    <p:extLst>
      <p:ext uri="{BB962C8B-B14F-4D97-AF65-F5344CB8AC3E}">
        <p14:creationId xmlns:p14="http://schemas.microsoft.com/office/powerpoint/2010/main" val="379472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6C0E0E-D429-9495-E059-F2F264556F4D}"/>
              </a:ext>
            </a:extLst>
          </p:cNvPr>
          <p:cNvPicPr>
            <a:picLocks noChangeAspect="1"/>
          </p:cNvPicPr>
          <p:nvPr/>
        </p:nvPicPr>
        <p:blipFill>
          <a:blip r:embed="rId2"/>
          <a:srcRect l="735" r="5401"/>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3">
            <a:extLst>
              <a:ext uri="{FF2B5EF4-FFF2-40B4-BE49-F238E27FC236}">
                <a16:creationId xmlns:a16="http://schemas.microsoft.com/office/drawing/2014/main" id="{7C5D74BF-E083-1D5B-5B22-768604950DFF}"/>
              </a:ext>
            </a:extLst>
          </p:cNvPr>
          <p:cNvPicPr>
            <a:picLocks noChangeAspect="1"/>
          </p:cNvPicPr>
          <p:nvPr/>
        </p:nvPicPr>
        <p:blipFill>
          <a:blip r:embed="rId3"/>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3" name="Freeform: Shape 1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1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8DE010-25DC-9136-F669-97A72EA95911}"/>
              </a:ext>
            </a:extLst>
          </p:cNvPr>
          <p:cNvSpPr>
            <a:spLocks noGrp="1"/>
          </p:cNvSpPr>
          <p:nvPr>
            <p:ph type="title"/>
          </p:nvPr>
        </p:nvSpPr>
        <p:spPr>
          <a:xfrm>
            <a:off x="448056" y="681038"/>
            <a:ext cx="2804504" cy="1325563"/>
          </a:xfrm>
        </p:spPr>
        <p:txBody>
          <a:bodyPr anchor="ctr">
            <a:normAutofit/>
          </a:bodyPr>
          <a:lstStyle/>
          <a:p>
            <a:r>
              <a:rPr lang="en-GB" sz="2800"/>
              <a:t>Focus areas:</a:t>
            </a:r>
          </a:p>
        </p:txBody>
      </p:sp>
      <p:sp>
        <p:nvSpPr>
          <p:cNvPr id="25" name="Rectangle 24">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3A361C-218F-EB6F-5A76-9CD11C2222E2}"/>
              </a:ext>
            </a:extLst>
          </p:cNvPr>
          <p:cNvSpPr>
            <a:spLocks noGrp="1"/>
          </p:cNvSpPr>
          <p:nvPr>
            <p:ph idx="1"/>
          </p:nvPr>
        </p:nvSpPr>
        <p:spPr>
          <a:xfrm>
            <a:off x="448056" y="2258171"/>
            <a:ext cx="2804504" cy="3918792"/>
          </a:xfrm>
        </p:spPr>
        <p:txBody>
          <a:bodyPr>
            <a:normAutofit/>
          </a:bodyPr>
          <a:lstStyle/>
          <a:p>
            <a:r>
              <a:rPr lang="en-GB" sz="1800" dirty="0"/>
              <a:t>Awareness of the Learning profile of a child with Down’s syndrome. </a:t>
            </a:r>
          </a:p>
          <a:p>
            <a:r>
              <a:rPr lang="en-GB" sz="1800" dirty="0"/>
              <a:t>Strategies to support teaching and learning. </a:t>
            </a:r>
          </a:p>
          <a:p>
            <a:r>
              <a:rPr lang="en-GB" sz="1800" dirty="0"/>
              <a:t>Ideas for Inclusive Practice. </a:t>
            </a:r>
          </a:p>
          <a:p>
            <a:r>
              <a:rPr lang="en-GB" sz="1800" dirty="0"/>
              <a:t>Strategies to support behaviour. </a:t>
            </a:r>
          </a:p>
          <a:p>
            <a:r>
              <a:rPr lang="en-GB" sz="1800" dirty="0"/>
              <a:t>Signposting to other services/resources. </a:t>
            </a:r>
          </a:p>
          <a:p>
            <a:pPr marL="0" indent="0">
              <a:buNone/>
            </a:pPr>
            <a:endParaRPr lang="en-GB" sz="1800" dirty="0"/>
          </a:p>
          <a:p>
            <a:endParaRPr lang="en-GB" sz="1800" dirty="0"/>
          </a:p>
        </p:txBody>
      </p:sp>
    </p:spTree>
    <p:extLst>
      <p:ext uri="{BB962C8B-B14F-4D97-AF65-F5344CB8AC3E}">
        <p14:creationId xmlns:p14="http://schemas.microsoft.com/office/powerpoint/2010/main" val="270333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59EB-149A-450D-94B7-B8D6A7925BF7}"/>
              </a:ext>
            </a:extLst>
          </p:cNvPr>
          <p:cNvSpPr>
            <a:spLocks noGrp="1"/>
          </p:cNvSpPr>
          <p:nvPr>
            <p:ph type="title"/>
          </p:nvPr>
        </p:nvSpPr>
        <p:spPr>
          <a:xfrm>
            <a:off x="487680" y="272734"/>
            <a:ext cx="10515600" cy="1325563"/>
          </a:xfrm>
        </p:spPr>
        <p:txBody>
          <a:bodyPr/>
          <a:lstStyle/>
          <a:p>
            <a:r>
              <a:rPr lang="en-GB" dirty="0"/>
              <a:t>Every Behaviour is a Communication…</a:t>
            </a:r>
          </a:p>
        </p:txBody>
      </p:sp>
      <p:sp>
        <p:nvSpPr>
          <p:cNvPr id="7" name="Rectangle 6">
            <a:extLst>
              <a:ext uri="{FF2B5EF4-FFF2-40B4-BE49-F238E27FC236}">
                <a16:creationId xmlns:a16="http://schemas.microsoft.com/office/drawing/2014/main" id="{3C2C585F-5B85-4960-AFD2-D0A832809E4B}"/>
              </a:ext>
            </a:extLst>
          </p:cNvPr>
          <p:cNvSpPr/>
          <p:nvPr/>
        </p:nvSpPr>
        <p:spPr>
          <a:xfrm>
            <a:off x="636563" y="1536068"/>
            <a:ext cx="4160520" cy="3416320"/>
          </a:xfrm>
          <a:prstGeom prst="rect">
            <a:avLst/>
          </a:prstGeom>
        </p:spPr>
        <p:txBody>
          <a:bodyPr wrap="square">
            <a:spAutoFit/>
          </a:bodyPr>
          <a:lstStyle/>
          <a:p>
            <a:r>
              <a:rPr lang="en-GB" b="1" dirty="0"/>
              <a:t>1. Routine</a:t>
            </a:r>
          </a:p>
          <a:p>
            <a:r>
              <a:rPr lang="en-GB" dirty="0"/>
              <a:t>Individuals with DS often have trouble receiving and remembering verbal direction and remembering verbal directions if they are too complicated. </a:t>
            </a:r>
          </a:p>
          <a:p>
            <a:endParaRPr lang="en-GB" dirty="0"/>
          </a:p>
          <a:p>
            <a:pPr marL="342900" indent="-342900">
              <a:buFontTx/>
              <a:buChar char="-"/>
            </a:pPr>
            <a:r>
              <a:rPr lang="en-GB" dirty="0"/>
              <a:t>Visual timetables (daily activities/new routines/transition/changes to the norm)</a:t>
            </a:r>
          </a:p>
          <a:p>
            <a:pPr marL="342900" indent="-342900">
              <a:buFontTx/>
              <a:buChar char="-"/>
            </a:pPr>
            <a:r>
              <a:rPr lang="en-GB" dirty="0"/>
              <a:t>Being consistent (Explain in short statements, help avoid negative behaviour)</a:t>
            </a:r>
          </a:p>
        </p:txBody>
      </p:sp>
      <p:pic>
        <p:nvPicPr>
          <p:cNvPr id="9" name="Picture 8">
            <a:extLst>
              <a:ext uri="{FF2B5EF4-FFF2-40B4-BE49-F238E27FC236}">
                <a16:creationId xmlns:a16="http://schemas.microsoft.com/office/drawing/2014/main" id="{283BA4E9-4892-4F28-B56F-CD6241FD9BAD}"/>
              </a:ext>
            </a:extLst>
          </p:cNvPr>
          <p:cNvPicPr>
            <a:picLocks noChangeAspect="1"/>
          </p:cNvPicPr>
          <p:nvPr/>
        </p:nvPicPr>
        <p:blipFill>
          <a:blip r:embed="rId3"/>
          <a:stretch>
            <a:fillRect/>
          </a:stretch>
        </p:blipFill>
        <p:spPr>
          <a:xfrm>
            <a:off x="4147624" y="4311017"/>
            <a:ext cx="2499360" cy="2499360"/>
          </a:xfrm>
          <a:prstGeom prst="rect">
            <a:avLst/>
          </a:prstGeom>
        </p:spPr>
      </p:pic>
      <p:pic>
        <p:nvPicPr>
          <p:cNvPr id="3" name="Picture 2">
            <a:extLst>
              <a:ext uri="{FF2B5EF4-FFF2-40B4-BE49-F238E27FC236}">
                <a16:creationId xmlns:a16="http://schemas.microsoft.com/office/drawing/2014/main" id="{6E857117-43CA-4668-A051-09E582F3B899}"/>
              </a:ext>
            </a:extLst>
          </p:cNvPr>
          <p:cNvPicPr>
            <a:picLocks noChangeAspect="1"/>
          </p:cNvPicPr>
          <p:nvPr/>
        </p:nvPicPr>
        <p:blipFill>
          <a:blip r:embed="rId4"/>
          <a:stretch>
            <a:fillRect/>
          </a:stretch>
        </p:blipFill>
        <p:spPr>
          <a:xfrm>
            <a:off x="7726817" y="4311017"/>
            <a:ext cx="3828620" cy="2469094"/>
          </a:xfrm>
          <a:prstGeom prst="rect">
            <a:avLst/>
          </a:prstGeom>
        </p:spPr>
      </p:pic>
      <p:pic>
        <p:nvPicPr>
          <p:cNvPr id="4" name="Picture 3">
            <a:extLst>
              <a:ext uri="{FF2B5EF4-FFF2-40B4-BE49-F238E27FC236}">
                <a16:creationId xmlns:a16="http://schemas.microsoft.com/office/drawing/2014/main" id="{55BAE04A-7421-4BCC-BF77-3B02BFBA1164}"/>
              </a:ext>
            </a:extLst>
          </p:cNvPr>
          <p:cNvPicPr>
            <a:picLocks noChangeAspect="1"/>
          </p:cNvPicPr>
          <p:nvPr/>
        </p:nvPicPr>
        <p:blipFill>
          <a:blip r:embed="rId5"/>
          <a:stretch>
            <a:fillRect/>
          </a:stretch>
        </p:blipFill>
        <p:spPr>
          <a:xfrm>
            <a:off x="6438277" y="1279946"/>
            <a:ext cx="4405541" cy="3018850"/>
          </a:xfrm>
          <a:prstGeom prst="rect">
            <a:avLst/>
          </a:prstGeom>
        </p:spPr>
      </p:pic>
    </p:spTree>
    <p:extLst>
      <p:ext uri="{BB962C8B-B14F-4D97-AF65-F5344CB8AC3E}">
        <p14:creationId xmlns:p14="http://schemas.microsoft.com/office/powerpoint/2010/main" val="344675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23B188-969D-4254-A2C0-BAE75AD25F19}"/>
              </a:ext>
            </a:extLst>
          </p:cNvPr>
          <p:cNvSpPr>
            <a:spLocks noGrp="1"/>
          </p:cNvSpPr>
          <p:nvPr>
            <p:ph type="title"/>
          </p:nvPr>
        </p:nvSpPr>
        <p:spPr>
          <a:xfrm>
            <a:off x="838200" y="365125"/>
            <a:ext cx="10515600" cy="1325563"/>
          </a:xfrm>
        </p:spPr>
        <p:txBody>
          <a:bodyPr>
            <a:normAutofit/>
          </a:bodyPr>
          <a:lstStyle/>
          <a:p>
            <a:r>
              <a:rPr lang="en-GB" dirty="0"/>
              <a:t>Every Behaviour is a Communication…</a:t>
            </a:r>
          </a:p>
        </p:txBody>
      </p:sp>
      <p:sp>
        <p:nvSpPr>
          <p:cNvPr id="3" name="Content Placeholder 2">
            <a:extLst>
              <a:ext uri="{FF2B5EF4-FFF2-40B4-BE49-F238E27FC236}">
                <a16:creationId xmlns:a16="http://schemas.microsoft.com/office/drawing/2014/main" id="{88E595B9-6BF8-4F36-95D2-DDA0DA1EF156}"/>
              </a:ext>
            </a:extLst>
          </p:cNvPr>
          <p:cNvSpPr>
            <a:spLocks noGrp="1"/>
          </p:cNvSpPr>
          <p:nvPr>
            <p:ph idx="1"/>
          </p:nvPr>
        </p:nvSpPr>
        <p:spPr>
          <a:xfrm>
            <a:off x="739726" y="3520781"/>
            <a:ext cx="3607191" cy="3182473"/>
          </a:xfrm>
        </p:spPr>
        <p:txBody>
          <a:bodyPr>
            <a:normAutofit lnSpcReduction="10000"/>
          </a:bodyPr>
          <a:lstStyle/>
          <a:p>
            <a:pPr marL="0" indent="0">
              <a:buNone/>
            </a:pPr>
            <a:r>
              <a:rPr lang="en-GB" sz="2000" b="1" dirty="0"/>
              <a:t>3. Choice</a:t>
            </a:r>
          </a:p>
          <a:p>
            <a:pPr marL="0" indent="0">
              <a:buNone/>
            </a:pPr>
            <a:r>
              <a:rPr lang="en-GB" sz="2000" dirty="0"/>
              <a:t>Whenever possible, give your child a choice. This will help them feel empowered and it will also minimise negative behaviour triggers. </a:t>
            </a:r>
          </a:p>
          <a:p>
            <a:pPr marL="0" indent="0">
              <a:buNone/>
            </a:pPr>
            <a:r>
              <a:rPr lang="en-GB" sz="2000" dirty="0"/>
              <a:t>- Choice of 2 </a:t>
            </a:r>
          </a:p>
          <a:p>
            <a:pPr marL="0" indent="0">
              <a:buNone/>
            </a:pPr>
            <a:r>
              <a:rPr lang="en-GB" sz="2000" dirty="0"/>
              <a:t>- Flexibility in discipline is also important – Choose your battles!!</a:t>
            </a:r>
          </a:p>
        </p:txBody>
      </p:sp>
      <p:sp>
        <p:nvSpPr>
          <p:cNvPr id="6" name="Content Placeholder 2">
            <a:extLst>
              <a:ext uri="{FF2B5EF4-FFF2-40B4-BE49-F238E27FC236}">
                <a16:creationId xmlns:a16="http://schemas.microsoft.com/office/drawing/2014/main" id="{1DCFF164-64DB-426C-9E1D-C3B4806C4DB8}"/>
              </a:ext>
            </a:extLst>
          </p:cNvPr>
          <p:cNvSpPr txBox="1">
            <a:spLocks/>
          </p:cNvSpPr>
          <p:nvPr/>
        </p:nvSpPr>
        <p:spPr>
          <a:xfrm>
            <a:off x="6444205" y="1262916"/>
            <a:ext cx="5747795" cy="5440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t>4. Redirection</a:t>
            </a:r>
          </a:p>
          <a:p>
            <a:pPr marL="0" indent="0">
              <a:buFont typeface="Arial" panose="020B0604020202020204" pitchFamily="34" charset="0"/>
              <a:buNone/>
            </a:pPr>
            <a:r>
              <a:rPr lang="en-GB" sz="2000"/>
              <a:t>Children with DS can easily slip into the habit of sensory seeking. Sensory input are messages we receive from our five senses, and can be used by children to sooth themselves in times of stress or to act out when they are feeling frustrated or unhappy. </a:t>
            </a:r>
          </a:p>
          <a:p>
            <a:pPr marL="0" indent="0">
              <a:buFont typeface="Arial" panose="020B0604020202020204" pitchFamily="34" charset="0"/>
              <a:buNone/>
            </a:pPr>
            <a:r>
              <a:rPr lang="en-GB" sz="2000"/>
              <a:t>- Sensory seeking behaviours may be annoying or displeasing. </a:t>
            </a:r>
          </a:p>
          <a:p>
            <a:pPr marL="0" indent="0">
              <a:buFont typeface="Arial" panose="020B0604020202020204" pitchFamily="34" charset="0"/>
              <a:buNone/>
            </a:pPr>
            <a:r>
              <a:rPr lang="en-GB" sz="2000"/>
              <a:t>- Some behaviours may occur out of boredom and a need for attention. (Jumping, frequently touching others/objects, and making loud noises).  </a:t>
            </a:r>
          </a:p>
          <a:p>
            <a:pPr marL="0" indent="0">
              <a:buFont typeface="Arial" panose="020B0604020202020204" pitchFamily="34" charset="0"/>
              <a:buNone/>
            </a:pPr>
            <a:endParaRPr lang="en-GB" sz="2000"/>
          </a:p>
          <a:p>
            <a:pPr>
              <a:buFontTx/>
              <a:buChar char="-"/>
            </a:pPr>
            <a:r>
              <a:rPr lang="en-GB" sz="2000"/>
              <a:t>Direct their free time – structure</a:t>
            </a:r>
          </a:p>
          <a:p>
            <a:pPr>
              <a:buFontTx/>
              <a:buChar char="-"/>
            </a:pPr>
            <a:r>
              <a:rPr lang="en-GB" sz="2000"/>
              <a:t>Look for triggers/patterns </a:t>
            </a:r>
          </a:p>
          <a:p>
            <a:pPr>
              <a:buFontTx/>
              <a:buChar char="-"/>
            </a:pPr>
            <a:r>
              <a:rPr lang="en-GB" sz="2000"/>
              <a:t>Use choice </a:t>
            </a:r>
          </a:p>
          <a:p>
            <a:pPr>
              <a:buFontTx/>
              <a:buChar char="-"/>
            </a:pPr>
            <a:r>
              <a:rPr lang="en-GB" sz="2000"/>
              <a:t>Replacement activities – teaching moment! </a:t>
            </a:r>
            <a:endParaRPr lang="en-GB" sz="2000" dirty="0"/>
          </a:p>
        </p:txBody>
      </p:sp>
      <p:pic>
        <p:nvPicPr>
          <p:cNvPr id="2" name="Picture 1">
            <a:extLst>
              <a:ext uri="{FF2B5EF4-FFF2-40B4-BE49-F238E27FC236}">
                <a16:creationId xmlns:a16="http://schemas.microsoft.com/office/drawing/2014/main" id="{E635CD3E-BF63-448E-B672-69B666BFA9D8}"/>
              </a:ext>
            </a:extLst>
          </p:cNvPr>
          <p:cNvPicPr>
            <a:picLocks noChangeAspect="1"/>
          </p:cNvPicPr>
          <p:nvPr/>
        </p:nvPicPr>
        <p:blipFill>
          <a:blip r:embed="rId2"/>
          <a:stretch>
            <a:fillRect/>
          </a:stretch>
        </p:blipFill>
        <p:spPr>
          <a:xfrm>
            <a:off x="3912496" y="1262916"/>
            <a:ext cx="2392085" cy="2846279"/>
          </a:xfrm>
          <a:prstGeom prst="rect">
            <a:avLst/>
          </a:prstGeom>
        </p:spPr>
      </p:pic>
    </p:spTree>
    <p:extLst>
      <p:ext uri="{BB962C8B-B14F-4D97-AF65-F5344CB8AC3E}">
        <p14:creationId xmlns:p14="http://schemas.microsoft.com/office/powerpoint/2010/main" val="146204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56C68A-B510-445B-9617-075B6905101D}"/>
              </a:ext>
            </a:extLst>
          </p:cNvPr>
          <p:cNvPicPr>
            <a:picLocks noChangeAspect="1"/>
          </p:cNvPicPr>
          <p:nvPr/>
        </p:nvPicPr>
        <p:blipFill>
          <a:blip r:embed="rId2"/>
          <a:stretch>
            <a:fillRect/>
          </a:stretch>
        </p:blipFill>
        <p:spPr>
          <a:xfrm>
            <a:off x="587331" y="365125"/>
            <a:ext cx="10766469" cy="1322947"/>
          </a:xfrm>
          <a:prstGeom prst="rect">
            <a:avLst/>
          </a:prstGeom>
        </p:spPr>
      </p:pic>
      <p:sp>
        <p:nvSpPr>
          <p:cNvPr id="3" name="Content Placeholder 2">
            <a:extLst>
              <a:ext uri="{FF2B5EF4-FFF2-40B4-BE49-F238E27FC236}">
                <a16:creationId xmlns:a16="http://schemas.microsoft.com/office/drawing/2014/main" id="{78021368-DCE6-4916-9A10-F9D6DC9596B2}"/>
              </a:ext>
            </a:extLst>
          </p:cNvPr>
          <p:cNvSpPr>
            <a:spLocks noGrp="1"/>
          </p:cNvSpPr>
          <p:nvPr>
            <p:ph idx="1"/>
          </p:nvPr>
        </p:nvSpPr>
        <p:spPr>
          <a:xfrm>
            <a:off x="472440" y="1688072"/>
            <a:ext cx="7489874" cy="3080876"/>
          </a:xfrm>
        </p:spPr>
        <p:txBody>
          <a:bodyPr>
            <a:normAutofit/>
          </a:bodyPr>
          <a:lstStyle/>
          <a:p>
            <a:pPr marL="0" indent="0">
              <a:buNone/>
            </a:pPr>
            <a:r>
              <a:rPr lang="en-GB" sz="2200" dirty="0"/>
              <a:t>5. Consistency</a:t>
            </a:r>
          </a:p>
          <a:p>
            <a:pPr marL="0" indent="0">
              <a:buNone/>
            </a:pPr>
            <a:endParaRPr lang="en-GB" sz="2200" dirty="0"/>
          </a:p>
          <a:p>
            <a:pPr marL="0" indent="0">
              <a:buNone/>
            </a:pPr>
            <a:r>
              <a:rPr lang="en-GB" sz="2200" dirty="0"/>
              <a:t>Consistency is important for behaviour modification. </a:t>
            </a:r>
          </a:p>
          <a:p>
            <a:pPr marL="0" indent="0">
              <a:buNone/>
            </a:pPr>
            <a:r>
              <a:rPr lang="en-GB" sz="2200" dirty="0"/>
              <a:t>Present a united, consistent front at home and at school.</a:t>
            </a:r>
          </a:p>
          <a:p>
            <a:pPr marL="0" indent="0">
              <a:buNone/>
            </a:pPr>
            <a:r>
              <a:rPr lang="en-GB" sz="2200" dirty="0"/>
              <a:t>Behaviour can be simply for attention or a reaction. </a:t>
            </a:r>
          </a:p>
          <a:p>
            <a:pPr marL="0" indent="0">
              <a:buNone/>
            </a:pPr>
            <a:r>
              <a:rPr lang="en-GB" sz="2200" dirty="0"/>
              <a:t>A reaction would positively reward the very inappropriate behaviour you want to stop.  </a:t>
            </a:r>
          </a:p>
          <a:p>
            <a:pPr marL="0" indent="0">
              <a:buNone/>
            </a:pPr>
            <a:endParaRPr lang="en-GB" dirty="0"/>
          </a:p>
        </p:txBody>
      </p:sp>
      <p:pic>
        <p:nvPicPr>
          <p:cNvPr id="5" name="Picture 4">
            <a:extLst>
              <a:ext uri="{FF2B5EF4-FFF2-40B4-BE49-F238E27FC236}">
                <a16:creationId xmlns:a16="http://schemas.microsoft.com/office/drawing/2014/main" id="{C2D3268C-A1F6-45CB-B5D5-3DB5835B46B5}"/>
              </a:ext>
            </a:extLst>
          </p:cNvPr>
          <p:cNvPicPr>
            <a:picLocks noChangeAspect="1"/>
          </p:cNvPicPr>
          <p:nvPr/>
        </p:nvPicPr>
        <p:blipFill>
          <a:blip r:embed="rId3"/>
          <a:stretch>
            <a:fillRect/>
          </a:stretch>
        </p:blipFill>
        <p:spPr>
          <a:xfrm>
            <a:off x="8183880" y="3676575"/>
            <a:ext cx="3738663" cy="2362835"/>
          </a:xfrm>
          <a:prstGeom prst="rect">
            <a:avLst/>
          </a:prstGeom>
        </p:spPr>
      </p:pic>
    </p:spTree>
    <p:extLst>
      <p:ext uri="{BB962C8B-B14F-4D97-AF65-F5344CB8AC3E}">
        <p14:creationId xmlns:p14="http://schemas.microsoft.com/office/powerpoint/2010/main" val="1464739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34AE-2E88-46C2-8733-AAB920844409}"/>
              </a:ext>
            </a:extLst>
          </p:cNvPr>
          <p:cNvSpPr>
            <a:spLocks noGrp="1"/>
          </p:cNvSpPr>
          <p:nvPr>
            <p:ph type="title"/>
          </p:nvPr>
        </p:nvSpPr>
        <p:spPr>
          <a:xfrm>
            <a:off x="6119926" y="283309"/>
            <a:ext cx="4977976" cy="1454051"/>
          </a:xfrm>
        </p:spPr>
        <p:txBody>
          <a:bodyPr>
            <a:normAutofit/>
          </a:bodyPr>
          <a:lstStyle/>
          <a:p>
            <a:r>
              <a:rPr lang="en-GB" dirty="0">
                <a:solidFill>
                  <a:srgbClr val="000000"/>
                </a:solidFill>
              </a:rPr>
              <a:t>Working with parents…</a:t>
            </a:r>
          </a:p>
        </p:txBody>
      </p:sp>
      <p:sp>
        <p:nvSpPr>
          <p:cNvPr id="3" name="Content Placeholder 2">
            <a:extLst>
              <a:ext uri="{FF2B5EF4-FFF2-40B4-BE49-F238E27FC236}">
                <a16:creationId xmlns:a16="http://schemas.microsoft.com/office/drawing/2014/main" id="{1C5EE761-9D58-47E6-81D6-AD4D7F92ED68}"/>
              </a:ext>
            </a:extLst>
          </p:cNvPr>
          <p:cNvSpPr>
            <a:spLocks noGrp="1"/>
          </p:cNvSpPr>
          <p:nvPr>
            <p:ph idx="1"/>
          </p:nvPr>
        </p:nvSpPr>
        <p:spPr>
          <a:xfrm>
            <a:off x="6802179" y="1842867"/>
            <a:ext cx="4977976" cy="4422334"/>
          </a:xfrm>
        </p:spPr>
        <p:txBody>
          <a:bodyPr anchor="ctr">
            <a:normAutofit/>
          </a:bodyPr>
          <a:lstStyle/>
          <a:p>
            <a:r>
              <a:rPr lang="en-GB" sz="2000" dirty="0">
                <a:solidFill>
                  <a:srgbClr val="000000"/>
                </a:solidFill>
              </a:rPr>
              <a:t>Maintain a good relationship and regular contact with parents/carers </a:t>
            </a:r>
          </a:p>
          <a:p>
            <a:r>
              <a:rPr lang="en-GB" sz="2000" dirty="0">
                <a:solidFill>
                  <a:srgbClr val="000000"/>
                </a:solidFill>
              </a:rPr>
              <a:t>The school should ensure all staff have basic training about Down’s syndrome </a:t>
            </a:r>
          </a:p>
          <a:p>
            <a:r>
              <a:rPr lang="en-GB" sz="2000" dirty="0">
                <a:solidFill>
                  <a:srgbClr val="000000"/>
                </a:solidFill>
              </a:rPr>
              <a:t>Always use the correct person-first terminology. </a:t>
            </a:r>
          </a:p>
          <a:p>
            <a:r>
              <a:rPr lang="en-GB" sz="2000" dirty="0">
                <a:solidFill>
                  <a:srgbClr val="000000"/>
                </a:solidFill>
              </a:rPr>
              <a:t>Communication book to support health needs that affect learning – for example information about how to use glasses, support hearing, physical or sleep related concerns. </a:t>
            </a:r>
          </a:p>
          <a:p>
            <a:r>
              <a:rPr lang="en-GB" sz="2000" dirty="0">
                <a:solidFill>
                  <a:srgbClr val="000000"/>
                </a:solidFill>
              </a:rPr>
              <a:t>Highlight successes. </a:t>
            </a:r>
          </a:p>
          <a:p>
            <a:endParaRPr lang="en-GB" sz="1100" dirty="0">
              <a:solidFill>
                <a:srgbClr val="000000"/>
              </a:solidFill>
            </a:endParaRPr>
          </a:p>
        </p:txBody>
      </p:sp>
      <p:pic>
        <p:nvPicPr>
          <p:cNvPr id="5" name="Picture 4">
            <a:extLst>
              <a:ext uri="{FF2B5EF4-FFF2-40B4-BE49-F238E27FC236}">
                <a16:creationId xmlns:a16="http://schemas.microsoft.com/office/drawing/2014/main" id="{0CAC0525-24E2-4212-A1BD-15ED69B9EA57}"/>
              </a:ext>
            </a:extLst>
          </p:cNvPr>
          <p:cNvPicPr>
            <a:picLocks noChangeAspect="1"/>
          </p:cNvPicPr>
          <p:nvPr/>
        </p:nvPicPr>
        <p:blipFill>
          <a:blip r:embed="rId2"/>
          <a:stretch>
            <a:fillRect/>
          </a:stretch>
        </p:blipFill>
        <p:spPr>
          <a:xfrm>
            <a:off x="200074" y="1306184"/>
            <a:ext cx="4265831" cy="4265831"/>
          </a:xfrm>
          <a:prstGeom prst="rect">
            <a:avLst/>
          </a:prstGeom>
        </p:spPr>
      </p:pic>
    </p:spTree>
    <p:extLst>
      <p:ext uri="{BB962C8B-B14F-4D97-AF65-F5344CB8AC3E}">
        <p14:creationId xmlns:p14="http://schemas.microsoft.com/office/powerpoint/2010/main" val="3965527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D3C56B-CDFA-2DCA-4E15-FBA27C9546A3}"/>
              </a:ext>
            </a:extLst>
          </p:cNvPr>
          <p:cNvPicPr>
            <a:picLocks noGrp="1" noChangeAspect="1"/>
          </p:cNvPicPr>
          <p:nvPr>
            <p:ph idx="1"/>
          </p:nvPr>
        </p:nvPicPr>
        <p:blipFill>
          <a:blip r:embed="rId2"/>
          <a:srcRect r="-2" b="53"/>
          <a:stretch/>
        </p:blipFill>
        <p:spPr>
          <a:xfrm>
            <a:off x="-6588" y="10"/>
            <a:ext cx="12198588" cy="6857990"/>
          </a:xfrm>
          <a:prstGeom prst="rect">
            <a:avLst/>
          </a:prstGeom>
        </p:spPr>
      </p:pic>
      <p:pic>
        <p:nvPicPr>
          <p:cNvPr id="5" name="Picture 4">
            <a:extLst>
              <a:ext uri="{FF2B5EF4-FFF2-40B4-BE49-F238E27FC236}">
                <a16:creationId xmlns:a16="http://schemas.microsoft.com/office/drawing/2014/main" id="{14A7E4E3-59AE-F0C8-28E5-EFD6917FB1B9}"/>
              </a:ext>
            </a:extLst>
          </p:cNvPr>
          <p:cNvPicPr>
            <a:picLocks noChangeAspect="1"/>
          </p:cNvPicPr>
          <p:nvPr/>
        </p:nvPicPr>
        <p:blipFill>
          <a:blip r:embed="rId3"/>
          <a:stretch>
            <a:fillRect/>
          </a:stretch>
        </p:blipFill>
        <p:spPr>
          <a:xfrm>
            <a:off x="827770" y="4668800"/>
            <a:ext cx="2104616" cy="2104616"/>
          </a:xfrm>
          <a:prstGeom prst="rect">
            <a:avLst/>
          </a:prstGeom>
        </p:spPr>
      </p:pic>
    </p:spTree>
    <p:extLst>
      <p:ext uri="{BB962C8B-B14F-4D97-AF65-F5344CB8AC3E}">
        <p14:creationId xmlns:p14="http://schemas.microsoft.com/office/powerpoint/2010/main" val="4236034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577DB-5833-4F29-E4C4-AA324D229CC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Thank you for your time.</a:t>
            </a:r>
            <a:br>
              <a:rPr lang="en-US" sz="3300" kern="1200">
                <a:solidFill>
                  <a:srgbClr val="FFFFFF"/>
                </a:solidFill>
                <a:latin typeface="+mj-lt"/>
                <a:ea typeface="+mj-ea"/>
                <a:cs typeface="+mj-cs"/>
              </a:rPr>
            </a:br>
            <a:br>
              <a:rPr lang="en-US" sz="3300" kern="1200">
                <a:solidFill>
                  <a:srgbClr val="FFFFFF"/>
                </a:solidFill>
                <a:latin typeface="+mj-lt"/>
                <a:ea typeface="+mj-ea"/>
                <a:cs typeface="+mj-cs"/>
              </a:rPr>
            </a:br>
            <a:r>
              <a:rPr lang="en-US" sz="3300" kern="1200">
                <a:solidFill>
                  <a:srgbClr val="FFFFFF"/>
                </a:solidFill>
                <a:latin typeface="+mj-lt"/>
                <a:ea typeface="+mj-ea"/>
                <a:cs typeface="+mj-cs"/>
              </a:rPr>
              <a:t>Are there any questions?</a:t>
            </a:r>
          </a:p>
        </p:txBody>
      </p:sp>
      <p:pic>
        <p:nvPicPr>
          <p:cNvPr id="1026" name="Picture 2" descr="Hero Image">
            <a:extLst>
              <a:ext uri="{FF2B5EF4-FFF2-40B4-BE49-F238E27FC236}">
                <a16:creationId xmlns:a16="http://schemas.microsoft.com/office/drawing/2014/main" id="{DF127AE6-E6F5-6514-FD85-3C7CD783E5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582" r="16759" b="-3"/>
          <a:stretch/>
        </p:blipFill>
        <p:spPr bwMode="auto">
          <a:xfrm>
            <a:off x="5167180" y="643466"/>
            <a:ext cx="6000971"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4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1CE82-5C92-65AB-4323-80CCA2A47B69}"/>
              </a:ext>
            </a:extLst>
          </p:cNvPr>
          <p:cNvSpPr>
            <a:spLocks noGrp="1"/>
          </p:cNvSpPr>
          <p:nvPr>
            <p:ph type="title"/>
          </p:nvPr>
        </p:nvSpPr>
        <p:spPr>
          <a:xfrm>
            <a:off x="1075767" y="1188637"/>
            <a:ext cx="2988234" cy="4480726"/>
          </a:xfrm>
        </p:spPr>
        <p:txBody>
          <a:bodyPr>
            <a:normAutofit/>
          </a:bodyPr>
          <a:lstStyle/>
          <a:p>
            <a:pPr algn="r"/>
            <a:r>
              <a:rPr lang="en-GB" sz="6600"/>
              <a:t>My contact details: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D1481E-1A6E-353E-EBA3-5FF76F5C17C3}"/>
              </a:ext>
            </a:extLst>
          </p:cNvPr>
          <p:cNvSpPr>
            <a:spLocks noGrp="1"/>
          </p:cNvSpPr>
          <p:nvPr>
            <p:ph idx="1"/>
          </p:nvPr>
        </p:nvSpPr>
        <p:spPr>
          <a:xfrm>
            <a:off x="5255260" y="1648870"/>
            <a:ext cx="4702848" cy="3560260"/>
          </a:xfrm>
        </p:spPr>
        <p:txBody>
          <a:bodyPr anchor="ctr">
            <a:normAutofit/>
          </a:bodyPr>
          <a:lstStyle/>
          <a:p>
            <a:pPr marL="0" indent="0">
              <a:buNone/>
            </a:pPr>
            <a:r>
              <a:rPr lang="en-GB" sz="2400" dirty="0"/>
              <a:t>Email: </a:t>
            </a:r>
            <a:r>
              <a:rPr lang="en-GB" sz="2400" dirty="0">
                <a:hlinkClick r:id="rId2"/>
              </a:rPr>
              <a:t>emma@thisismeltd.co.uk</a:t>
            </a:r>
            <a:r>
              <a:rPr lang="en-GB" sz="2400" dirty="0"/>
              <a:t> </a:t>
            </a:r>
          </a:p>
          <a:p>
            <a:pPr marL="0" indent="0">
              <a:buNone/>
            </a:pPr>
            <a:endParaRPr lang="en-GB" sz="2400" dirty="0"/>
          </a:p>
          <a:p>
            <a:pPr marL="0" indent="0">
              <a:buNone/>
            </a:pPr>
            <a:r>
              <a:rPr lang="en-GB" sz="2400" dirty="0"/>
              <a:t>Offer of support:</a:t>
            </a:r>
          </a:p>
          <a:p>
            <a:pPr>
              <a:buFontTx/>
              <a:buChar char="-"/>
            </a:pPr>
            <a:r>
              <a:rPr lang="en-GB" sz="2400" dirty="0"/>
              <a:t>Face to face staff training</a:t>
            </a:r>
          </a:p>
          <a:p>
            <a:pPr>
              <a:buFontTx/>
              <a:buChar char="-"/>
            </a:pPr>
            <a:r>
              <a:rPr lang="en-GB" sz="2400" dirty="0"/>
              <a:t>TA support </a:t>
            </a:r>
          </a:p>
          <a:p>
            <a:pPr>
              <a:buFontTx/>
              <a:buChar char="-"/>
            </a:pPr>
            <a:r>
              <a:rPr lang="en-GB" sz="2400" dirty="0"/>
              <a:t>Student observations and feedback</a:t>
            </a:r>
          </a:p>
          <a:p>
            <a:pPr>
              <a:buFontTx/>
              <a:buChar char="-"/>
            </a:pPr>
            <a:r>
              <a:rPr lang="en-GB" sz="2400" dirty="0"/>
              <a:t>TA Networking events </a:t>
            </a:r>
          </a:p>
        </p:txBody>
      </p:sp>
    </p:spTree>
    <p:extLst>
      <p:ext uri="{BB962C8B-B14F-4D97-AF65-F5344CB8AC3E}">
        <p14:creationId xmlns:p14="http://schemas.microsoft.com/office/powerpoint/2010/main" val="196359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A68C-AED6-421D-8C17-F69A96CCE2C0}"/>
              </a:ext>
            </a:extLst>
          </p:cNvPr>
          <p:cNvSpPr>
            <a:spLocks noGrp="1"/>
          </p:cNvSpPr>
          <p:nvPr>
            <p:ph type="title"/>
          </p:nvPr>
        </p:nvSpPr>
        <p:spPr>
          <a:xfrm>
            <a:off x="6412091" y="501651"/>
            <a:ext cx="4395340" cy="1716255"/>
          </a:xfrm>
        </p:spPr>
        <p:txBody>
          <a:bodyPr anchor="b">
            <a:normAutofit/>
          </a:bodyPr>
          <a:lstStyle/>
          <a:p>
            <a:r>
              <a:rPr lang="en-GB" sz="5600"/>
              <a:t>About Down’s Syndrome</a:t>
            </a:r>
          </a:p>
        </p:txBody>
      </p:sp>
      <p:pic>
        <p:nvPicPr>
          <p:cNvPr id="4" name="Picture 3">
            <a:extLst>
              <a:ext uri="{FF2B5EF4-FFF2-40B4-BE49-F238E27FC236}">
                <a16:creationId xmlns:a16="http://schemas.microsoft.com/office/drawing/2014/main" id="{8A178C47-9151-4C32-8900-C53E7719DB2F}"/>
              </a:ext>
            </a:extLst>
          </p:cNvPr>
          <p:cNvPicPr>
            <a:picLocks noChangeAspect="1"/>
          </p:cNvPicPr>
          <p:nvPr/>
        </p:nvPicPr>
        <p:blipFill rotWithShape="1">
          <a:blip r:embed="rId2"/>
          <a:srcRect l="908"/>
          <a:stretch/>
        </p:blipFill>
        <p:spPr>
          <a:xfrm>
            <a:off x="279143" y="592883"/>
            <a:ext cx="5221625" cy="5672234"/>
          </a:xfrm>
          <a:prstGeom prst="rect">
            <a:avLst/>
          </a:prstGeom>
        </p:spPr>
      </p:pic>
      <p:sp>
        <p:nvSpPr>
          <p:cNvPr id="3" name="Content Placeholder 2">
            <a:extLst>
              <a:ext uri="{FF2B5EF4-FFF2-40B4-BE49-F238E27FC236}">
                <a16:creationId xmlns:a16="http://schemas.microsoft.com/office/drawing/2014/main" id="{A8215090-E74C-4601-88A2-1A687F8F6A79}"/>
              </a:ext>
            </a:extLst>
          </p:cNvPr>
          <p:cNvSpPr>
            <a:spLocks noGrp="1"/>
          </p:cNvSpPr>
          <p:nvPr>
            <p:ph idx="1"/>
          </p:nvPr>
        </p:nvSpPr>
        <p:spPr>
          <a:xfrm>
            <a:off x="6392583" y="2645922"/>
            <a:ext cx="4434721" cy="3710427"/>
          </a:xfrm>
        </p:spPr>
        <p:txBody>
          <a:bodyPr anchor="t">
            <a:normAutofit/>
          </a:bodyPr>
          <a:lstStyle/>
          <a:p>
            <a:pPr marL="0" indent="0">
              <a:buNone/>
            </a:pPr>
            <a:r>
              <a:rPr lang="en-GB" sz="1700" dirty="0">
                <a:solidFill>
                  <a:schemeClr val="tx1">
                    <a:alpha val="80000"/>
                  </a:schemeClr>
                </a:solidFill>
              </a:rPr>
              <a:t>The majority of us have 46 chromosomes, people with Down’s Syndrome have 47 due to a copy of chromosome 21 (This is why DS is known as trisomy 21)</a:t>
            </a:r>
          </a:p>
          <a:p>
            <a:endParaRPr lang="en-GB" sz="1700" dirty="0">
              <a:solidFill>
                <a:schemeClr val="tx1">
                  <a:alpha val="80000"/>
                </a:schemeClr>
              </a:solidFill>
            </a:endParaRPr>
          </a:p>
          <a:p>
            <a:r>
              <a:rPr lang="en-GB" sz="1700" dirty="0">
                <a:solidFill>
                  <a:schemeClr val="tx1">
                    <a:alpha val="80000"/>
                  </a:schemeClr>
                </a:solidFill>
              </a:rPr>
              <a:t>Around one in every 1000 babies born in the UK will have Down’s syndrome.</a:t>
            </a:r>
          </a:p>
          <a:p>
            <a:r>
              <a:rPr lang="en-GB" sz="1700" dirty="0">
                <a:solidFill>
                  <a:schemeClr val="tx1">
                    <a:alpha val="80000"/>
                  </a:schemeClr>
                </a:solidFill>
              </a:rPr>
              <a:t>There are approximately 47,000 people in the UK with the condition.</a:t>
            </a:r>
          </a:p>
          <a:p>
            <a:r>
              <a:rPr lang="en-GB" sz="1700" dirty="0">
                <a:solidFill>
                  <a:schemeClr val="tx1">
                    <a:alpha val="80000"/>
                  </a:schemeClr>
                </a:solidFill>
              </a:rPr>
              <a:t>People with the syndrome will have a learning disability. The learning disability affects a person’s ability to learn, it does not mean they cannot learn.</a:t>
            </a:r>
          </a:p>
          <a:p>
            <a:pPr marL="0" indent="0">
              <a:buNone/>
            </a:pPr>
            <a:endParaRPr lang="en-GB" sz="1700" dirty="0">
              <a:solidFill>
                <a:schemeClr val="tx1">
                  <a:alpha val="80000"/>
                </a:schemeClr>
              </a:solidFill>
            </a:endParaRPr>
          </a:p>
        </p:txBody>
      </p:sp>
    </p:spTree>
    <p:extLst>
      <p:ext uri="{BB962C8B-B14F-4D97-AF65-F5344CB8AC3E}">
        <p14:creationId xmlns:p14="http://schemas.microsoft.com/office/powerpoint/2010/main" val="380440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7259B5-F860-0022-83CD-DD12E369B326}"/>
              </a:ext>
            </a:extLst>
          </p:cNvPr>
          <p:cNvPicPr>
            <a:picLocks noChangeAspect="1"/>
          </p:cNvPicPr>
          <p:nvPr/>
        </p:nvPicPr>
        <p:blipFill>
          <a:blip r:embed="rId2">
            <a:duotone>
              <a:schemeClr val="bg2">
                <a:shade val="45000"/>
                <a:satMod val="135000"/>
              </a:schemeClr>
              <a:prstClr val="white"/>
            </a:duotone>
          </a:blip>
          <a:srcRect t="2132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298B9-E4E6-BDAD-9078-C36C85A0BADE}"/>
              </a:ext>
            </a:extLst>
          </p:cNvPr>
          <p:cNvSpPr>
            <a:spLocks noGrp="1"/>
          </p:cNvSpPr>
          <p:nvPr>
            <p:ph type="title"/>
          </p:nvPr>
        </p:nvSpPr>
        <p:spPr>
          <a:xfrm>
            <a:off x="838200" y="365125"/>
            <a:ext cx="10515600" cy="1325563"/>
          </a:xfrm>
        </p:spPr>
        <p:txBody>
          <a:bodyPr>
            <a:normAutofit/>
          </a:bodyPr>
          <a:lstStyle/>
          <a:p>
            <a:r>
              <a:rPr lang="en-GB" dirty="0"/>
              <a:t>Strengths of children with Downs Syndrome</a:t>
            </a:r>
          </a:p>
        </p:txBody>
      </p:sp>
      <p:graphicFrame>
        <p:nvGraphicFramePr>
          <p:cNvPr id="5" name="Content Placeholder 2">
            <a:extLst>
              <a:ext uri="{FF2B5EF4-FFF2-40B4-BE49-F238E27FC236}">
                <a16:creationId xmlns:a16="http://schemas.microsoft.com/office/drawing/2014/main" id="{F04B3A6F-E268-1620-E53E-79B8816B5E32}"/>
              </a:ext>
            </a:extLst>
          </p:cNvPr>
          <p:cNvGraphicFramePr>
            <a:graphicFrameLocks noGrp="1"/>
          </p:cNvGraphicFramePr>
          <p:nvPr>
            <p:ph idx="1"/>
            <p:extLst>
              <p:ext uri="{D42A27DB-BD31-4B8C-83A1-F6EECF244321}">
                <p14:modId xmlns:p14="http://schemas.microsoft.com/office/powerpoint/2010/main" val="4932073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2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DB5571-E785-4648-9A69-5BCBC7EE0C31}"/>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200" kern="1200" dirty="0">
                <a:solidFill>
                  <a:srgbClr val="FFFFFF"/>
                </a:solidFill>
                <a:latin typeface="+mj-lt"/>
                <a:ea typeface="+mj-ea"/>
                <a:cs typeface="+mj-cs"/>
              </a:rPr>
              <a:t>The Learning Profile </a:t>
            </a:r>
          </a:p>
          <a:p>
            <a:pPr algn="ctr">
              <a:lnSpc>
                <a:spcPct val="90000"/>
              </a:lnSpc>
              <a:spcBef>
                <a:spcPct val="0"/>
              </a:spcBef>
              <a:spcAft>
                <a:spcPts val="600"/>
              </a:spcAft>
            </a:pPr>
            <a:r>
              <a:rPr lang="en-US" sz="2200" kern="1200" dirty="0">
                <a:solidFill>
                  <a:srgbClr val="FFFFFF"/>
                </a:solidFill>
                <a:latin typeface="+mj-lt"/>
                <a:ea typeface="+mj-ea"/>
                <a:cs typeface="+mj-cs"/>
              </a:rPr>
              <a:t>How Down’s Syndrome affects learning </a:t>
            </a:r>
          </a:p>
        </p:txBody>
      </p:sp>
      <p:pic>
        <p:nvPicPr>
          <p:cNvPr id="4" name="Content Placeholder 3">
            <a:extLst>
              <a:ext uri="{FF2B5EF4-FFF2-40B4-BE49-F238E27FC236}">
                <a16:creationId xmlns:a16="http://schemas.microsoft.com/office/drawing/2014/main" id="{485E5790-27E4-4C73-ADE0-22386DC70D83}"/>
              </a:ext>
            </a:extLst>
          </p:cNvPr>
          <p:cNvPicPr>
            <a:picLocks noGrp="1" noChangeAspect="1"/>
          </p:cNvPicPr>
          <p:nvPr>
            <p:ph idx="1"/>
          </p:nvPr>
        </p:nvPicPr>
        <p:blipFill rotWithShape="1">
          <a:blip r:embed="rId2"/>
          <a:srcRect l="27825" t="18013" r="28692" b="6667"/>
          <a:stretch/>
        </p:blipFill>
        <p:spPr>
          <a:xfrm>
            <a:off x="4276577" y="262729"/>
            <a:ext cx="6499275" cy="6332542"/>
          </a:xfrm>
          <a:prstGeom prst="rect">
            <a:avLst/>
          </a:prstGeom>
        </p:spPr>
      </p:pic>
      <p:pic>
        <p:nvPicPr>
          <p:cNvPr id="3" name="Picture 2">
            <a:extLst>
              <a:ext uri="{FF2B5EF4-FFF2-40B4-BE49-F238E27FC236}">
                <a16:creationId xmlns:a16="http://schemas.microsoft.com/office/drawing/2014/main" id="{C909CD28-9EF2-480B-A537-A7737D34B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462" y="2769803"/>
            <a:ext cx="2107695" cy="152731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0969B19-DF82-EC45-A169-1CF2E376598E}"/>
                  </a:ext>
                </a:extLst>
              </p14:cNvPr>
              <p14:cNvContentPartPr/>
              <p14:nvPr/>
            </p14:nvContentPartPr>
            <p14:xfrm>
              <a:off x="6718086" y="523401"/>
              <a:ext cx="1496520" cy="70920"/>
            </p14:xfrm>
          </p:contentPart>
        </mc:Choice>
        <mc:Fallback xmlns="">
          <p:pic>
            <p:nvPicPr>
              <p:cNvPr id="2" name="Ink 1">
                <a:extLst>
                  <a:ext uri="{FF2B5EF4-FFF2-40B4-BE49-F238E27FC236}">
                    <a16:creationId xmlns:a16="http://schemas.microsoft.com/office/drawing/2014/main" id="{D0969B19-DF82-EC45-A169-1CF2E376598E}"/>
                  </a:ext>
                </a:extLst>
              </p:cNvPr>
              <p:cNvPicPr/>
              <p:nvPr/>
            </p:nvPicPr>
            <p:blipFill>
              <a:blip r:embed="rId5"/>
              <a:stretch>
                <a:fillRect/>
              </a:stretch>
            </p:blipFill>
            <p:spPr>
              <a:xfrm>
                <a:off x="6664446" y="415401"/>
                <a:ext cx="1604160" cy="286560"/>
              </a:xfrm>
              <a:prstGeom prst="rect">
                <a:avLst/>
              </a:prstGeom>
            </p:spPr>
          </p:pic>
        </mc:Fallback>
      </mc:AlternateContent>
    </p:spTree>
    <p:extLst>
      <p:ext uri="{BB962C8B-B14F-4D97-AF65-F5344CB8AC3E}">
        <p14:creationId xmlns:p14="http://schemas.microsoft.com/office/powerpoint/2010/main" val="167516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08E32-567D-2C6E-2A64-48FC708CAFF2}"/>
              </a:ext>
            </a:extLst>
          </p:cNvPr>
          <p:cNvSpPr>
            <a:spLocks noGrp="1"/>
          </p:cNvSpPr>
          <p:nvPr>
            <p:ph idx="1"/>
          </p:nvPr>
        </p:nvSpPr>
        <p:spPr/>
        <p:txBody>
          <a:bodyPr/>
          <a:lstStyle/>
          <a:p>
            <a:r>
              <a:rPr lang="en-GB" sz="2400" dirty="0"/>
              <a:t>Sign and gesture can support new vocabulary learning and </a:t>
            </a:r>
            <a:r>
              <a:rPr lang="en-GB" sz="2400" b="1" dirty="0"/>
              <a:t>visual</a:t>
            </a:r>
            <a:r>
              <a:rPr lang="en-GB" sz="2400" dirty="0"/>
              <a:t> scaffolds such as photos and pictures support language learning (Colourful semantics).</a:t>
            </a:r>
          </a:p>
          <a:p>
            <a:r>
              <a:rPr lang="en-GB" sz="2400" dirty="0"/>
              <a:t>Time to process and respond to information. </a:t>
            </a:r>
          </a:p>
          <a:p>
            <a:r>
              <a:rPr lang="en-GB" sz="2400" dirty="0"/>
              <a:t>Augmentative and Alternative Communication (AAC)</a:t>
            </a:r>
          </a:p>
          <a:p>
            <a:r>
              <a:rPr lang="en-GB" sz="2400" dirty="0"/>
              <a:t>Dress up! </a:t>
            </a:r>
          </a:p>
          <a:p>
            <a:r>
              <a:rPr lang="en-GB" sz="2400" dirty="0"/>
              <a:t>Down’s Syndrome </a:t>
            </a:r>
            <a:r>
              <a:rPr lang="en-GB" sz="2400" dirty="0" err="1"/>
              <a:t>SaLT</a:t>
            </a:r>
            <a:r>
              <a:rPr lang="en-GB" sz="2400" dirty="0"/>
              <a:t> pathway. </a:t>
            </a:r>
          </a:p>
          <a:p>
            <a:r>
              <a:rPr lang="en-GB" sz="2400" dirty="0"/>
              <a:t>Change pace and tone. </a:t>
            </a:r>
          </a:p>
          <a:p>
            <a:r>
              <a:rPr lang="en-GB" sz="2400" dirty="0"/>
              <a:t>Work with the family. </a:t>
            </a:r>
          </a:p>
          <a:p>
            <a:pPr marL="0" indent="0">
              <a:buNone/>
            </a:pPr>
            <a:endParaRPr lang="en-GB" sz="2800" dirty="0"/>
          </a:p>
          <a:p>
            <a:pPr marL="0" indent="0">
              <a:buNone/>
            </a:pPr>
            <a:endParaRPr lang="en-GB" dirty="0"/>
          </a:p>
        </p:txBody>
      </p:sp>
      <p:sp>
        <p:nvSpPr>
          <p:cNvPr id="4" name="Rectangle: Rounded Corners 3">
            <a:extLst>
              <a:ext uri="{FF2B5EF4-FFF2-40B4-BE49-F238E27FC236}">
                <a16:creationId xmlns:a16="http://schemas.microsoft.com/office/drawing/2014/main" id="{A4490174-1457-49D5-22CE-B14A23DB57A5}"/>
              </a:ext>
            </a:extLst>
          </p:cNvPr>
          <p:cNvSpPr/>
          <p:nvPr/>
        </p:nvSpPr>
        <p:spPr>
          <a:xfrm>
            <a:off x="2326105" y="489284"/>
            <a:ext cx="7780421" cy="1114926"/>
          </a:xfrm>
          <a:prstGeom prst="roundRect">
            <a:avLst/>
          </a:prstGeom>
          <a:ln w="38100">
            <a:solidFill>
              <a:schemeClr val="tx2">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dirty="0"/>
              <a:t>Strategies to support Speech and Language. </a:t>
            </a:r>
          </a:p>
        </p:txBody>
      </p:sp>
    </p:spTree>
    <p:extLst>
      <p:ext uri="{BB962C8B-B14F-4D97-AF65-F5344CB8AC3E}">
        <p14:creationId xmlns:p14="http://schemas.microsoft.com/office/powerpoint/2010/main" val="427593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5513A61-DDE8-205B-C070-9312D5814658}"/>
              </a:ext>
            </a:extLst>
          </p:cNvPr>
          <p:cNvPicPr>
            <a:picLocks noGrp="1" noChangeAspect="1"/>
          </p:cNvPicPr>
          <p:nvPr>
            <p:ph idx="1"/>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534784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52C3C8-B75D-A397-8CF7-92D137E92C15}"/>
              </a:ext>
            </a:extLst>
          </p:cNvPr>
          <p:cNvPicPr>
            <a:picLocks noGrp="1" noChangeAspect="1"/>
          </p:cNvPicPr>
          <p:nvPr>
            <p:ph idx="1"/>
          </p:nvPr>
        </p:nvPicPr>
        <p:blipFill>
          <a:blip r:embed="rId2"/>
          <a:srcRect r="-2" b="53"/>
          <a:stretch/>
        </p:blipFill>
        <p:spPr>
          <a:xfrm>
            <a:off x="-6588" y="10"/>
            <a:ext cx="12198588" cy="6857990"/>
          </a:xfrm>
          <a:prstGeom prst="rect">
            <a:avLst/>
          </a:prstGeom>
        </p:spPr>
      </p:pic>
      <p:sp>
        <p:nvSpPr>
          <p:cNvPr id="5" name="TextBox 4">
            <a:extLst>
              <a:ext uri="{FF2B5EF4-FFF2-40B4-BE49-F238E27FC236}">
                <a16:creationId xmlns:a16="http://schemas.microsoft.com/office/drawing/2014/main" id="{926BFE5D-5216-FD30-FF11-642B037763AA}"/>
              </a:ext>
            </a:extLst>
          </p:cNvPr>
          <p:cNvSpPr txBox="1"/>
          <p:nvPr/>
        </p:nvSpPr>
        <p:spPr>
          <a:xfrm>
            <a:off x="567559" y="5192110"/>
            <a:ext cx="3005958" cy="923330"/>
          </a:xfrm>
          <a:prstGeom prst="rect">
            <a:avLst/>
          </a:prstGeom>
          <a:noFill/>
        </p:spPr>
        <p:txBody>
          <a:bodyPr wrap="square" rtlCol="0">
            <a:spAutoFit/>
          </a:bodyPr>
          <a:lstStyle/>
          <a:p>
            <a:r>
              <a:rPr lang="en-GB" dirty="0">
                <a:hlinkClick r:id="rId3"/>
              </a:rPr>
              <a:t>https://www.youtube.com/watch?v=x_I2ysM0w0g</a:t>
            </a:r>
            <a:endParaRPr lang="en-GB" dirty="0"/>
          </a:p>
          <a:p>
            <a:endParaRPr lang="en-GB" dirty="0"/>
          </a:p>
        </p:txBody>
      </p:sp>
    </p:spTree>
    <p:extLst>
      <p:ext uri="{BB962C8B-B14F-4D97-AF65-F5344CB8AC3E}">
        <p14:creationId xmlns:p14="http://schemas.microsoft.com/office/powerpoint/2010/main" val="2913624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9317-AECD-BBF6-F8BA-388E8B5603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242824E-B343-3BE1-3DD4-8AA8E35CC152}"/>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200" kern="1200" dirty="0">
                <a:solidFill>
                  <a:srgbClr val="FFFFFF"/>
                </a:solidFill>
                <a:latin typeface="+mj-lt"/>
                <a:ea typeface="+mj-ea"/>
                <a:cs typeface="+mj-cs"/>
              </a:rPr>
              <a:t>The Learning Profile </a:t>
            </a:r>
          </a:p>
          <a:p>
            <a:pPr algn="ctr">
              <a:lnSpc>
                <a:spcPct val="90000"/>
              </a:lnSpc>
              <a:spcBef>
                <a:spcPct val="0"/>
              </a:spcBef>
              <a:spcAft>
                <a:spcPts val="600"/>
              </a:spcAft>
            </a:pPr>
            <a:r>
              <a:rPr lang="en-US" sz="2200" kern="1200" dirty="0">
                <a:solidFill>
                  <a:srgbClr val="FFFFFF"/>
                </a:solidFill>
                <a:latin typeface="+mj-lt"/>
                <a:ea typeface="+mj-ea"/>
                <a:cs typeface="+mj-cs"/>
              </a:rPr>
              <a:t>How Down’s Syndrome affects learning </a:t>
            </a:r>
          </a:p>
        </p:txBody>
      </p:sp>
      <p:pic>
        <p:nvPicPr>
          <p:cNvPr id="4" name="Content Placeholder 3">
            <a:extLst>
              <a:ext uri="{FF2B5EF4-FFF2-40B4-BE49-F238E27FC236}">
                <a16:creationId xmlns:a16="http://schemas.microsoft.com/office/drawing/2014/main" id="{6AE9FEF1-0416-46D9-D7BB-CC8F31695054}"/>
              </a:ext>
            </a:extLst>
          </p:cNvPr>
          <p:cNvPicPr>
            <a:picLocks noGrp="1" noChangeAspect="1"/>
          </p:cNvPicPr>
          <p:nvPr>
            <p:ph idx="1"/>
          </p:nvPr>
        </p:nvPicPr>
        <p:blipFill rotWithShape="1">
          <a:blip r:embed="rId2"/>
          <a:srcRect l="27825" t="18013" r="28692" b="6667"/>
          <a:stretch/>
        </p:blipFill>
        <p:spPr>
          <a:xfrm>
            <a:off x="4276577" y="262729"/>
            <a:ext cx="6499275" cy="6332542"/>
          </a:xfrm>
          <a:prstGeom prst="rect">
            <a:avLst/>
          </a:prstGeom>
        </p:spPr>
      </p:pic>
      <p:pic>
        <p:nvPicPr>
          <p:cNvPr id="3" name="Picture 2">
            <a:extLst>
              <a:ext uri="{FF2B5EF4-FFF2-40B4-BE49-F238E27FC236}">
                <a16:creationId xmlns:a16="http://schemas.microsoft.com/office/drawing/2014/main" id="{1F3F8FC7-BBD8-C7BA-AF31-977D5F286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462" y="2769803"/>
            <a:ext cx="2107695" cy="152731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50CEBCA-353F-1150-0524-364E7E4B58A0}"/>
                  </a:ext>
                </a:extLst>
              </p14:cNvPr>
              <p14:cNvContentPartPr/>
              <p14:nvPr/>
            </p14:nvContentPartPr>
            <p14:xfrm>
              <a:off x="6718086" y="523401"/>
              <a:ext cx="1496520" cy="70920"/>
            </p14:xfrm>
          </p:contentPart>
        </mc:Choice>
        <mc:Fallback xmlns="">
          <p:pic>
            <p:nvPicPr>
              <p:cNvPr id="2" name="Ink 1">
                <a:extLst>
                  <a:ext uri="{FF2B5EF4-FFF2-40B4-BE49-F238E27FC236}">
                    <a16:creationId xmlns:a16="http://schemas.microsoft.com/office/drawing/2014/main" id="{D0969B19-DF82-EC45-A169-1CF2E376598E}"/>
                  </a:ext>
                </a:extLst>
              </p:cNvPr>
              <p:cNvPicPr/>
              <p:nvPr/>
            </p:nvPicPr>
            <p:blipFill>
              <a:blip r:embed="rId5"/>
              <a:stretch>
                <a:fillRect/>
              </a:stretch>
            </p:blipFill>
            <p:spPr>
              <a:xfrm>
                <a:off x="6664446" y="415401"/>
                <a:ext cx="1604160" cy="286560"/>
              </a:xfrm>
              <a:prstGeom prst="rect">
                <a:avLst/>
              </a:prstGeom>
            </p:spPr>
          </p:pic>
        </mc:Fallback>
      </mc:AlternateContent>
    </p:spTree>
    <p:extLst>
      <p:ext uri="{BB962C8B-B14F-4D97-AF65-F5344CB8AC3E}">
        <p14:creationId xmlns:p14="http://schemas.microsoft.com/office/powerpoint/2010/main" val="414690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796</TotalTime>
  <Words>1053</Words>
  <Application>Microsoft Office PowerPoint</Application>
  <PresentationFormat>Widescreen</PresentationFormat>
  <Paragraphs>146</Paragraphs>
  <Slides>26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Aptos Display</vt:lpstr>
      <vt:lpstr>Arial</vt:lpstr>
      <vt:lpstr>Calibri</vt:lpstr>
      <vt:lpstr>Cambria</vt:lpstr>
      <vt:lpstr>Wingdings</vt:lpstr>
      <vt:lpstr>Office Theme</vt:lpstr>
      <vt:lpstr>Supporting Children with Down’s Syndrome (and other complex needs)  in a Mainstream Setting.  </vt:lpstr>
      <vt:lpstr>Focus areas:</vt:lpstr>
      <vt:lpstr>About Down’s Syndrome</vt:lpstr>
      <vt:lpstr>Strengths of children with Downs Syndrome</vt:lpstr>
      <vt:lpstr>PowerPoint Presentation</vt:lpstr>
      <vt:lpstr>PowerPoint Presentation</vt:lpstr>
      <vt:lpstr>PowerPoint Presentation</vt:lpstr>
      <vt:lpstr>PowerPoint Presentation</vt:lpstr>
      <vt:lpstr>PowerPoint Presentation</vt:lpstr>
      <vt:lpstr>Strategies to support strong visual learning skills. </vt:lpstr>
      <vt:lpstr>PowerPoint Presentation</vt:lpstr>
      <vt:lpstr>Strategies to support visual difficulties. </vt:lpstr>
      <vt:lpstr>PowerPoint Presentation</vt:lpstr>
      <vt:lpstr>Strategies to support fine and gross motor skills and attention.  </vt:lpstr>
      <vt:lpstr>PowerPoint Presentation</vt:lpstr>
      <vt:lpstr>Strategies to support short term auditory working memory.  </vt:lpstr>
      <vt:lpstr>PowerPoint Presentation</vt:lpstr>
      <vt:lpstr>Strategies to support hearing.  </vt:lpstr>
      <vt:lpstr>Inclusion </vt:lpstr>
      <vt:lpstr>Every Behaviour is a Communication…</vt:lpstr>
      <vt:lpstr>Every Behaviour is a Communication…</vt:lpstr>
      <vt:lpstr>PowerPoint Presentation</vt:lpstr>
      <vt:lpstr>Working with parents…</vt:lpstr>
      <vt:lpstr>PowerPoint Presentation</vt:lpstr>
      <vt:lpstr>Thank you for your time.  Are there any questions?</vt:lpstr>
      <vt:lpstr>My 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Hall</dc:creator>
  <cp:lastModifiedBy>Emma Hall</cp:lastModifiedBy>
  <cp:revision>1</cp:revision>
  <dcterms:created xsi:type="dcterms:W3CDTF">2025-04-23T09:34:12Z</dcterms:created>
  <dcterms:modified xsi:type="dcterms:W3CDTF">2025-04-23T22:50:20Z</dcterms:modified>
</cp:coreProperties>
</file>