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48" r:id="rId5"/>
    <p:sldMasterId id="2147483660" r:id="rId6"/>
  </p:sldMasterIdLst>
  <p:notesMasterIdLst>
    <p:notesMasterId r:id="rId29"/>
  </p:notesMasterIdLst>
  <p:sldIdLst>
    <p:sldId id="258" r:id="rId7"/>
    <p:sldId id="257" r:id="rId8"/>
    <p:sldId id="285" r:id="rId9"/>
    <p:sldId id="301" r:id="rId10"/>
    <p:sldId id="284" r:id="rId11"/>
    <p:sldId id="287" r:id="rId12"/>
    <p:sldId id="288" r:id="rId13"/>
    <p:sldId id="298" r:id="rId14"/>
    <p:sldId id="289" r:id="rId15"/>
    <p:sldId id="290" r:id="rId16"/>
    <p:sldId id="291" r:id="rId17"/>
    <p:sldId id="1715" r:id="rId18"/>
    <p:sldId id="1714" r:id="rId19"/>
    <p:sldId id="1713" r:id="rId20"/>
    <p:sldId id="1716" r:id="rId21"/>
    <p:sldId id="1717" r:id="rId22"/>
    <p:sldId id="267" r:id="rId23"/>
    <p:sldId id="282" r:id="rId24"/>
    <p:sldId id="299" r:id="rId25"/>
    <p:sldId id="300" r:id="rId26"/>
    <p:sldId id="286" r:id="rId27"/>
    <p:sldId id="26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38C73-EE22-78E6-0119-9D0649E95E41}" v="3" dt="2025-04-22T08:11:2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lincolnshirecc.sharepoint.com/sites/InclusionService/SALL%20library/2.%20Call%20Logs/1.%20Call%20Log%20-%20Sept%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https://lincolnshirecc.sharepoint.com/sites/InclusionService/SALL%20library/2.%20Call%20Logs/1.%20Call%20Log%20-%20Sept%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incolnshirecc.sharepoint.com/sites/InclusionService/SALL%20library/2.%20Call%20Logs/1.%20Call%20Log%20-%20Sept%20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incolnshirecc.sharepoint.com/sites/InclusionService/SALL%20library/5.%20Data/2024-25%20data/Total%20Data%20for%20AskSALL%20Sept%2024-Aug%202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Cases by setting type 2024/25</a:t>
            </a:r>
          </a:p>
        </c:rich>
      </c:tx>
      <c:layout>
        <c:manualLayout>
          <c:xMode val="edge"/>
          <c:yMode val="edge"/>
          <c:x val="0.29162201445001845"/>
          <c:y val="3.71704182132298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Summary!$C$10</c:f>
              <c:strCache>
                <c:ptCount val="1"/>
                <c:pt idx="0">
                  <c:v>No. cases</c:v>
                </c:pt>
              </c:strCache>
            </c:strRef>
          </c:tx>
          <c:spPr>
            <a:solidFill>
              <a:schemeClr val="accent1"/>
            </a:solidFill>
            <a:ln>
              <a:noFill/>
            </a:ln>
            <a:effectLst/>
          </c:spPr>
          <c:invertIfNegative val="0"/>
          <c:cat>
            <c:strRef>
              <c:f>Summary!$B$11:$B$16</c:f>
              <c:strCache>
                <c:ptCount val="6"/>
                <c:pt idx="0">
                  <c:v>Early years</c:v>
                </c:pt>
                <c:pt idx="1">
                  <c:v>Primary</c:v>
                </c:pt>
                <c:pt idx="2">
                  <c:v>Secondary</c:v>
                </c:pt>
                <c:pt idx="3">
                  <c:v>Special Education Provision</c:v>
                </c:pt>
                <c:pt idx="4">
                  <c:v>Alternate Provision</c:v>
                </c:pt>
                <c:pt idx="5">
                  <c:v>Further Education</c:v>
                </c:pt>
              </c:strCache>
            </c:strRef>
          </c:cat>
          <c:val>
            <c:numRef>
              <c:f>Summary!$C$11:$C$16</c:f>
              <c:numCache>
                <c:formatCode>General</c:formatCode>
                <c:ptCount val="6"/>
                <c:pt idx="0">
                  <c:v>36</c:v>
                </c:pt>
                <c:pt idx="1">
                  <c:v>417</c:v>
                </c:pt>
                <c:pt idx="2">
                  <c:v>128</c:v>
                </c:pt>
                <c:pt idx="3">
                  <c:v>0</c:v>
                </c:pt>
                <c:pt idx="4">
                  <c:v>1</c:v>
                </c:pt>
                <c:pt idx="5">
                  <c:v>0</c:v>
                </c:pt>
              </c:numCache>
            </c:numRef>
          </c:val>
          <c:extLst>
            <c:ext xmlns:c16="http://schemas.microsoft.com/office/drawing/2014/chart" uri="{C3380CC4-5D6E-409C-BE32-E72D297353CC}">
              <c16:uniqueId val="{00000000-5A58-4C0C-97E9-A59745881581}"/>
            </c:ext>
          </c:extLst>
        </c:ser>
        <c:dLbls>
          <c:showLegendKey val="0"/>
          <c:showVal val="0"/>
          <c:showCatName val="0"/>
          <c:showSerName val="0"/>
          <c:showPercent val="0"/>
          <c:showBubbleSize val="0"/>
        </c:dLbls>
        <c:gapWidth val="219"/>
        <c:overlap val="-27"/>
        <c:axId val="162129024"/>
        <c:axId val="162130560"/>
      </c:barChart>
      <c:catAx>
        <c:axId val="16212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130560"/>
        <c:crosses val="autoZero"/>
        <c:auto val="1"/>
        <c:lblAlgn val="ctr"/>
        <c:lblOffset val="100"/>
        <c:noMultiLvlLbl val="0"/>
      </c:catAx>
      <c:valAx>
        <c:axId val="16213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1290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a:solidFill>
                  <a:schemeClr val="tx1"/>
                </a:solidFill>
              </a:rPr>
              <a:t>Setting</a:t>
            </a:r>
            <a:r>
              <a:rPr lang="en-GB" sz="2000" b="1" baseline="0">
                <a:solidFill>
                  <a:schemeClr val="tx1"/>
                </a:solidFill>
              </a:rPr>
              <a:t> type contacts  </a:t>
            </a:r>
            <a:endParaRPr lang="en-GB" sz="2000" b="1">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GB"/>
        </a:p>
      </c:txPr>
    </c:title>
    <c:autoTitleDeleted val="0"/>
    <c:plotArea>
      <c:layout/>
      <c:barChart>
        <c:barDir val="col"/>
        <c:grouping val="clustered"/>
        <c:varyColors val="0"/>
        <c:ser>
          <c:idx val="0"/>
          <c:order val="0"/>
          <c:tx>
            <c:strRef>
              <c:f>Sheet1!$B$30</c:f>
              <c:strCache>
                <c:ptCount val="1"/>
                <c:pt idx="0">
                  <c:v>Sept 20 -Sept 21</c:v>
                </c:pt>
              </c:strCache>
            </c:strRef>
          </c:tx>
          <c:spPr>
            <a:solidFill>
              <a:schemeClr val="accent1"/>
            </a:solidFill>
            <a:ln>
              <a:noFill/>
            </a:ln>
            <a:effectLst/>
          </c:spPr>
          <c:invertIfNegative val="0"/>
          <c:cat>
            <c:strRef>
              <c:f>Sheet1!$C$29:$H$29</c:f>
              <c:strCache>
                <c:ptCount val="6"/>
                <c:pt idx="1">
                  <c:v>Early Years </c:v>
                </c:pt>
                <c:pt idx="2">
                  <c:v>Primary</c:v>
                </c:pt>
                <c:pt idx="3">
                  <c:v>Secondary</c:v>
                </c:pt>
                <c:pt idx="4">
                  <c:v>Specialist </c:v>
                </c:pt>
                <c:pt idx="5">
                  <c:v>FE</c:v>
                </c:pt>
              </c:strCache>
            </c:strRef>
          </c:cat>
          <c:val>
            <c:numRef>
              <c:f>Sheet1!$C$30:$H$30</c:f>
              <c:numCache>
                <c:formatCode>General</c:formatCode>
                <c:ptCount val="6"/>
                <c:pt idx="1">
                  <c:v>40</c:v>
                </c:pt>
                <c:pt idx="2">
                  <c:v>114</c:v>
                </c:pt>
                <c:pt idx="3">
                  <c:v>30</c:v>
                </c:pt>
                <c:pt idx="4">
                  <c:v>0</c:v>
                </c:pt>
                <c:pt idx="5">
                  <c:v>3</c:v>
                </c:pt>
              </c:numCache>
            </c:numRef>
          </c:val>
          <c:extLst>
            <c:ext xmlns:c16="http://schemas.microsoft.com/office/drawing/2014/chart" uri="{C3380CC4-5D6E-409C-BE32-E72D297353CC}">
              <c16:uniqueId val="{00000000-A102-46F6-B5A3-605E7CAA0E7B}"/>
            </c:ext>
          </c:extLst>
        </c:ser>
        <c:ser>
          <c:idx val="1"/>
          <c:order val="1"/>
          <c:tx>
            <c:strRef>
              <c:f>Sheet1!$B$31</c:f>
              <c:strCache>
                <c:ptCount val="1"/>
                <c:pt idx="0">
                  <c:v>Sept 21 - Sept 22</c:v>
                </c:pt>
              </c:strCache>
            </c:strRef>
          </c:tx>
          <c:spPr>
            <a:solidFill>
              <a:schemeClr val="accent2"/>
            </a:solidFill>
            <a:ln>
              <a:noFill/>
            </a:ln>
            <a:effectLst/>
          </c:spPr>
          <c:invertIfNegative val="0"/>
          <c:cat>
            <c:strRef>
              <c:f>Sheet1!$C$29:$H$29</c:f>
              <c:strCache>
                <c:ptCount val="6"/>
                <c:pt idx="1">
                  <c:v>Early Years </c:v>
                </c:pt>
                <c:pt idx="2">
                  <c:v>Primary</c:v>
                </c:pt>
                <c:pt idx="3">
                  <c:v>Secondary</c:v>
                </c:pt>
                <c:pt idx="4">
                  <c:v>Specialist </c:v>
                </c:pt>
                <c:pt idx="5">
                  <c:v>FE</c:v>
                </c:pt>
              </c:strCache>
            </c:strRef>
          </c:cat>
          <c:val>
            <c:numRef>
              <c:f>Sheet1!$C$31:$H$31</c:f>
              <c:numCache>
                <c:formatCode>General</c:formatCode>
                <c:ptCount val="6"/>
                <c:pt idx="1">
                  <c:v>109</c:v>
                </c:pt>
                <c:pt idx="2">
                  <c:v>318</c:v>
                </c:pt>
                <c:pt idx="3">
                  <c:v>154</c:v>
                </c:pt>
                <c:pt idx="4">
                  <c:v>3</c:v>
                </c:pt>
                <c:pt idx="5">
                  <c:v>1</c:v>
                </c:pt>
              </c:numCache>
            </c:numRef>
          </c:val>
          <c:extLst>
            <c:ext xmlns:c16="http://schemas.microsoft.com/office/drawing/2014/chart" uri="{C3380CC4-5D6E-409C-BE32-E72D297353CC}">
              <c16:uniqueId val="{00000001-A102-46F6-B5A3-605E7CAA0E7B}"/>
            </c:ext>
          </c:extLst>
        </c:ser>
        <c:ser>
          <c:idx val="2"/>
          <c:order val="2"/>
          <c:tx>
            <c:strRef>
              <c:f>Sheet1!$B$32</c:f>
              <c:strCache>
                <c:ptCount val="1"/>
                <c:pt idx="0">
                  <c:v>Sept 22 - Sept 23</c:v>
                </c:pt>
              </c:strCache>
            </c:strRef>
          </c:tx>
          <c:spPr>
            <a:solidFill>
              <a:schemeClr val="accent3"/>
            </a:solidFill>
            <a:ln>
              <a:noFill/>
            </a:ln>
            <a:effectLst/>
          </c:spPr>
          <c:invertIfNegative val="0"/>
          <c:cat>
            <c:strRef>
              <c:f>Sheet1!$C$29:$H$29</c:f>
              <c:strCache>
                <c:ptCount val="6"/>
                <c:pt idx="1">
                  <c:v>Early Years </c:v>
                </c:pt>
                <c:pt idx="2">
                  <c:v>Primary</c:v>
                </c:pt>
                <c:pt idx="3">
                  <c:v>Secondary</c:v>
                </c:pt>
                <c:pt idx="4">
                  <c:v>Specialist </c:v>
                </c:pt>
                <c:pt idx="5">
                  <c:v>FE</c:v>
                </c:pt>
              </c:strCache>
            </c:strRef>
          </c:cat>
          <c:val>
            <c:numRef>
              <c:f>Sheet1!$C$32:$H$32</c:f>
              <c:numCache>
                <c:formatCode>General</c:formatCode>
                <c:ptCount val="6"/>
                <c:pt idx="1">
                  <c:v>88</c:v>
                </c:pt>
                <c:pt idx="2">
                  <c:v>518</c:v>
                </c:pt>
                <c:pt idx="3">
                  <c:v>188</c:v>
                </c:pt>
                <c:pt idx="4">
                  <c:v>5</c:v>
                </c:pt>
                <c:pt idx="5">
                  <c:v>4</c:v>
                </c:pt>
              </c:numCache>
            </c:numRef>
          </c:val>
          <c:extLst>
            <c:ext xmlns:c16="http://schemas.microsoft.com/office/drawing/2014/chart" uri="{C3380CC4-5D6E-409C-BE32-E72D297353CC}">
              <c16:uniqueId val="{00000002-A102-46F6-B5A3-605E7CAA0E7B}"/>
            </c:ext>
          </c:extLst>
        </c:ser>
        <c:ser>
          <c:idx val="3"/>
          <c:order val="3"/>
          <c:tx>
            <c:strRef>
              <c:f>Sheet1!$B$33</c:f>
              <c:strCache>
                <c:ptCount val="1"/>
                <c:pt idx="0">
                  <c:v>Sept 23 - Sept 24</c:v>
                </c:pt>
              </c:strCache>
            </c:strRef>
          </c:tx>
          <c:spPr>
            <a:solidFill>
              <a:schemeClr val="accent4"/>
            </a:solidFill>
            <a:ln>
              <a:noFill/>
            </a:ln>
            <a:effectLst/>
          </c:spPr>
          <c:invertIfNegative val="0"/>
          <c:cat>
            <c:strRef>
              <c:f>Sheet1!$C$29:$H$29</c:f>
              <c:strCache>
                <c:ptCount val="6"/>
                <c:pt idx="1">
                  <c:v>Early Years </c:v>
                </c:pt>
                <c:pt idx="2">
                  <c:v>Primary</c:v>
                </c:pt>
                <c:pt idx="3">
                  <c:v>Secondary</c:v>
                </c:pt>
                <c:pt idx="4">
                  <c:v>Specialist </c:v>
                </c:pt>
                <c:pt idx="5">
                  <c:v>FE</c:v>
                </c:pt>
              </c:strCache>
            </c:strRef>
          </c:cat>
          <c:val>
            <c:numRef>
              <c:f>Sheet1!$C$33:$H$33</c:f>
              <c:numCache>
                <c:formatCode>General</c:formatCode>
                <c:ptCount val="6"/>
                <c:pt idx="1">
                  <c:v>38</c:v>
                </c:pt>
                <c:pt idx="2">
                  <c:v>504</c:v>
                </c:pt>
                <c:pt idx="3">
                  <c:v>205</c:v>
                </c:pt>
                <c:pt idx="4">
                  <c:v>1</c:v>
                </c:pt>
                <c:pt idx="5">
                  <c:v>0</c:v>
                </c:pt>
              </c:numCache>
            </c:numRef>
          </c:val>
          <c:extLst>
            <c:ext xmlns:c16="http://schemas.microsoft.com/office/drawing/2014/chart" uri="{C3380CC4-5D6E-409C-BE32-E72D297353CC}">
              <c16:uniqueId val="{00000003-A102-46F6-B5A3-605E7CAA0E7B}"/>
            </c:ext>
          </c:extLst>
        </c:ser>
        <c:dLbls>
          <c:showLegendKey val="0"/>
          <c:showVal val="0"/>
          <c:showCatName val="0"/>
          <c:showSerName val="0"/>
          <c:showPercent val="0"/>
          <c:showBubbleSize val="0"/>
        </c:dLbls>
        <c:gapWidth val="219"/>
        <c:overlap val="-27"/>
        <c:axId val="922997728"/>
        <c:axId val="922997248"/>
      </c:barChart>
      <c:catAx>
        <c:axId val="9229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997248"/>
        <c:crosses val="autoZero"/>
        <c:auto val="1"/>
        <c:lblAlgn val="ctr"/>
        <c:lblOffset val="100"/>
        <c:noMultiLvlLbl val="0"/>
      </c:catAx>
      <c:valAx>
        <c:axId val="92299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299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54A021"/>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a:solidFill>
                  <a:schemeClr val="tx1"/>
                </a:solidFill>
              </a:rPr>
              <a:t>Broad Area</a:t>
            </a:r>
            <a:r>
              <a:rPr lang="en-GB" sz="2000" b="1" baseline="0">
                <a:solidFill>
                  <a:schemeClr val="tx1"/>
                </a:solidFill>
              </a:rPr>
              <a:t> of Need </a:t>
            </a:r>
            <a:endParaRPr lang="en-GB" sz="2000" b="1">
              <a:solidFill>
                <a:schemeClr val="tx1"/>
              </a:solidFill>
            </a:endParaRPr>
          </a:p>
        </c:rich>
      </c:tx>
      <c:layout>
        <c:manualLayout>
          <c:xMode val="edge"/>
          <c:yMode val="edge"/>
          <c:x val="0.3846083605624589"/>
          <c:y val="1.5576323987538941E-2"/>
        </c:manualLayout>
      </c:layout>
      <c:overlay val="0"/>
      <c:spPr>
        <a:noFill/>
        <a:ln>
          <a:solidFill>
            <a:sysClr val="windowText" lastClr="000000"/>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Sheet1!$B$54</c:f>
              <c:strCache>
                <c:ptCount val="1"/>
                <c:pt idx="0">
                  <c:v>Sept 20 -Sept 21</c:v>
                </c:pt>
              </c:strCache>
            </c:strRef>
          </c:tx>
          <c:spPr>
            <a:solidFill>
              <a:schemeClr val="accent1"/>
            </a:solidFill>
            <a:ln>
              <a:noFill/>
            </a:ln>
            <a:effectLst/>
          </c:spPr>
          <c:invertIfNegative val="0"/>
          <c:cat>
            <c:strRef>
              <c:f>Sheet1!$C$52:$I$53</c:f>
              <c:strCache>
                <c:ptCount val="7"/>
                <c:pt idx="1">
                  <c:v>Communication and interaction</c:v>
                </c:pt>
                <c:pt idx="2">
                  <c:v>Cognition and Learning</c:v>
                </c:pt>
                <c:pt idx="3">
                  <c:v>SEMH</c:v>
                </c:pt>
                <c:pt idx="4">
                  <c:v>Sensory and Physical</c:v>
                </c:pt>
                <c:pt idx="5">
                  <c:v>Whole school </c:v>
                </c:pt>
                <c:pt idx="6">
                  <c:v>Not stated </c:v>
                </c:pt>
              </c:strCache>
            </c:strRef>
          </c:cat>
          <c:val>
            <c:numRef>
              <c:f>Sheet1!$C$54:$I$54</c:f>
              <c:numCache>
                <c:formatCode>General</c:formatCode>
                <c:ptCount val="7"/>
                <c:pt idx="1">
                  <c:v>194</c:v>
                </c:pt>
                <c:pt idx="2">
                  <c:v>51</c:v>
                </c:pt>
                <c:pt idx="3">
                  <c:v>112</c:v>
                </c:pt>
                <c:pt idx="4">
                  <c:v>45</c:v>
                </c:pt>
                <c:pt idx="5">
                  <c:v>32</c:v>
                </c:pt>
                <c:pt idx="6">
                  <c:v>1</c:v>
                </c:pt>
              </c:numCache>
            </c:numRef>
          </c:val>
          <c:extLst>
            <c:ext xmlns:c16="http://schemas.microsoft.com/office/drawing/2014/chart" uri="{C3380CC4-5D6E-409C-BE32-E72D297353CC}">
              <c16:uniqueId val="{00000000-5FF4-4BDC-8181-55BA16BD7F5C}"/>
            </c:ext>
          </c:extLst>
        </c:ser>
        <c:ser>
          <c:idx val="1"/>
          <c:order val="1"/>
          <c:tx>
            <c:strRef>
              <c:f>Sheet1!$B$55</c:f>
              <c:strCache>
                <c:ptCount val="1"/>
                <c:pt idx="0">
                  <c:v>Sept 21 - Sept 22</c:v>
                </c:pt>
              </c:strCache>
            </c:strRef>
          </c:tx>
          <c:spPr>
            <a:solidFill>
              <a:schemeClr val="accent2"/>
            </a:solidFill>
            <a:ln>
              <a:noFill/>
            </a:ln>
            <a:effectLst/>
          </c:spPr>
          <c:invertIfNegative val="0"/>
          <c:cat>
            <c:strRef>
              <c:f>Sheet1!$C$52:$I$53</c:f>
              <c:strCache>
                <c:ptCount val="7"/>
                <c:pt idx="1">
                  <c:v>Communication and interaction</c:v>
                </c:pt>
                <c:pt idx="2">
                  <c:v>Cognition and Learning</c:v>
                </c:pt>
                <c:pt idx="3">
                  <c:v>SEMH</c:v>
                </c:pt>
                <c:pt idx="4">
                  <c:v>Sensory and Physical</c:v>
                </c:pt>
                <c:pt idx="5">
                  <c:v>Whole school </c:v>
                </c:pt>
                <c:pt idx="6">
                  <c:v>Not stated </c:v>
                </c:pt>
              </c:strCache>
            </c:strRef>
          </c:cat>
          <c:val>
            <c:numRef>
              <c:f>Sheet1!$C$55:$I$55</c:f>
              <c:numCache>
                <c:formatCode>General</c:formatCode>
                <c:ptCount val="7"/>
                <c:pt idx="1">
                  <c:v>204</c:v>
                </c:pt>
                <c:pt idx="2">
                  <c:v>54</c:v>
                </c:pt>
                <c:pt idx="3">
                  <c:v>211</c:v>
                </c:pt>
                <c:pt idx="4">
                  <c:v>42</c:v>
                </c:pt>
                <c:pt idx="5">
                  <c:v>51</c:v>
                </c:pt>
                <c:pt idx="6">
                  <c:v>1</c:v>
                </c:pt>
              </c:numCache>
            </c:numRef>
          </c:val>
          <c:extLst>
            <c:ext xmlns:c16="http://schemas.microsoft.com/office/drawing/2014/chart" uri="{C3380CC4-5D6E-409C-BE32-E72D297353CC}">
              <c16:uniqueId val="{00000001-5FF4-4BDC-8181-55BA16BD7F5C}"/>
            </c:ext>
          </c:extLst>
        </c:ser>
        <c:ser>
          <c:idx val="2"/>
          <c:order val="2"/>
          <c:tx>
            <c:strRef>
              <c:f>Sheet1!$B$56</c:f>
              <c:strCache>
                <c:ptCount val="1"/>
                <c:pt idx="0">
                  <c:v>Sept 22 - Sept 23</c:v>
                </c:pt>
              </c:strCache>
            </c:strRef>
          </c:tx>
          <c:spPr>
            <a:solidFill>
              <a:schemeClr val="accent3"/>
            </a:solidFill>
            <a:ln>
              <a:noFill/>
            </a:ln>
            <a:effectLst/>
          </c:spPr>
          <c:invertIfNegative val="0"/>
          <c:cat>
            <c:strRef>
              <c:f>Sheet1!$C$52:$I$53</c:f>
              <c:strCache>
                <c:ptCount val="7"/>
                <c:pt idx="1">
                  <c:v>Communication and interaction</c:v>
                </c:pt>
                <c:pt idx="2">
                  <c:v>Cognition and Learning</c:v>
                </c:pt>
                <c:pt idx="3">
                  <c:v>SEMH</c:v>
                </c:pt>
                <c:pt idx="4">
                  <c:v>Sensory and Physical</c:v>
                </c:pt>
                <c:pt idx="5">
                  <c:v>Whole school </c:v>
                </c:pt>
                <c:pt idx="6">
                  <c:v>Not stated </c:v>
                </c:pt>
              </c:strCache>
            </c:strRef>
          </c:cat>
          <c:val>
            <c:numRef>
              <c:f>Sheet1!$C$56:$I$56</c:f>
              <c:numCache>
                <c:formatCode>General</c:formatCode>
                <c:ptCount val="7"/>
                <c:pt idx="1">
                  <c:v>309</c:v>
                </c:pt>
                <c:pt idx="2">
                  <c:v>72</c:v>
                </c:pt>
                <c:pt idx="3">
                  <c:v>334</c:v>
                </c:pt>
                <c:pt idx="4">
                  <c:v>43</c:v>
                </c:pt>
                <c:pt idx="5">
                  <c:v>38</c:v>
                </c:pt>
                <c:pt idx="6">
                  <c:v>0</c:v>
                </c:pt>
              </c:numCache>
            </c:numRef>
          </c:val>
          <c:extLst>
            <c:ext xmlns:c16="http://schemas.microsoft.com/office/drawing/2014/chart" uri="{C3380CC4-5D6E-409C-BE32-E72D297353CC}">
              <c16:uniqueId val="{00000002-5FF4-4BDC-8181-55BA16BD7F5C}"/>
            </c:ext>
          </c:extLst>
        </c:ser>
        <c:ser>
          <c:idx val="3"/>
          <c:order val="3"/>
          <c:tx>
            <c:strRef>
              <c:f>Sheet1!$B$57</c:f>
              <c:strCache>
                <c:ptCount val="1"/>
                <c:pt idx="0">
                  <c:v>Sept 23 - Sept 24</c:v>
                </c:pt>
              </c:strCache>
            </c:strRef>
          </c:tx>
          <c:spPr>
            <a:solidFill>
              <a:schemeClr val="accent4"/>
            </a:solidFill>
            <a:ln>
              <a:noFill/>
            </a:ln>
            <a:effectLst/>
          </c:spPr>
          <c:invertIfNegative val="0"/>
          <c:cat>
            <c:strRef>
              <c:f>Sheet1!$C$52:$I$53</c:f>
              <c:strCache>
                <c:ptCount val="7"/>
                <c:pt idx="1">
                  <c:v>Communication and interaction</c:v>
                </c:pt>
                <c:pt idx="2">
                  <c:v>Cognition and Learning</c:v>
                </c:pt>
                <c:pt idx="3">
                  <c:v>SEMH</c:v>
                </c:pt>
                <c:pt idx="4">
                  <c:v>Sensory and Physical</c:v>
                </c:pt>
                <c:pt idx="5">
                  <c:v>Whole school </c:v>
                </c:pt>
                <c:pt idx="6">
                  <c:v>Not stated </c:v>
                </c:pt>
              </c:strCache>
            </c:strRef>
          </c:cat>
          <c:val>
            <c:numRef>
              <c:f>Sheet1!$C$57:$I$57</c:f>
              <c:numCache>
                <c:formatCode>General</c:formatCode>
                <c:ptCount val="7"/>
                <c:pt idx="1">
                  <c:v>282</c:v>
                </c:pt>
                <c:pt idx="2">
                  <c:v>53</c:v>
                </c:pt>
                <c:pt idx="3">
                  <c:v>377</c:v>
                </c:pt>
                <c:pt idx="4">
                  <c:v>31</c:v>
                </c:pt>
                <c:pt idx="5">
                  <c:v>11</c:v>
                </c:pt>
                <c:pt idx="6">
                  <c:v>0</c:v>
                </c:pt>
              </c:numCache>
            </c:numRef>
          </c:val>
          <c:extLst>
            <c:ext xmlns:c16="http://schemas.microsoft.com/office/drawing/2014/chart" uri="{C3380CC4-5D6E-409C-BE32-E72D297353CC}">
              <c16:uniqueId val="{00000003-5FF4-4BDC-8181-55BA16BD7F5C}"/>
            </c:ext>
          </c:extLst>
        </c:ser>
        <c:dLbls>
          <c:showLegendKey val="0"/>
          <c:showVal val="0"/>
          <c:showCatName val="0"/>
          <c:showSerName val="0"/>
          <c:showPercent val="0"/>
          <c:showBubbleSize val="0"/>
        </c:dLbls>
        <c:gapWidth val="182"/>
        <c:axId val="666104064"/>
        <c:axId val="666107424"/>
      </c:barChart>
      <c:catAx>
        <c:axId val="666104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107424"/>
        <c:crosses val="autoZero"/>
        <c:auto val="1"/>
        <c:lblAlgn val="ctr"/>
        <c:lblOffset val="100"/>
        <c:noMultiLvlLbl val="0"/>
      </c:catAx>
      <c:valAx>
        <c:axId val="666107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10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54A021"/>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Cases by broad area of need 2024/25</a:t>
            </a:r>
          </a:p>
        </c:rich>
      </c:tx>
      <c:layout>
        <c:manualLayout>
          <c:xMode val="edge"/>
          <c:yMode val="edge"/>
          <c:x val="0.1457253958070748"/>
          <c:y val="4.39491363851972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Summary!$C$30</c:f>
              <c:strCache>
                <c:ptCount val="1"/>
                <c:pt idx="0">
                  <c:v>No. cases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81-45F1-977B-971918BFF5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81-45F1-977B-971918BFF5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81-45F1-977B-971918BFF5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81-45F1-977B-971918BFF50C}"/>
              </c:ext>
            </c:extLst>
          </c:dPt>
          <c:cat>
            <c:strRef>
              <c:f>Summary!$B$31:$B$34</c:f>
              <c:strCache>
                <c:ptCount val="4"/>
                <c:pt idx="0">
                  <c:v>Communication and Interaction</c:v>
                </c:pt>
                <c:pt idx="1">
                  <c:v>Cognition and Learning</c:v>
                </c:pt>
                <c:pt idx="2">
                  <c:v>Social, Emotional and Mental Health</c:v>
                </c:pt>
                <c:pt idx="3">
                  <c:v>Sensory and physical needs</c:v>
                </c:pt>
              </c:strCache>
            </c:strRef>
          </c:cat>
          <c:val>
            <c:numRef>
              <c:f>Summary!$C$31:$C$34</c:f>
              <c:numCache>
                <c:formatCode>General</c:formatCode>
                <c:ptCount val="4"/>
                <c:pt idx="0">
                  <c:v>206</c:v>
                </c:pt>
                <c:pt idx="1">
                  <c:v>51</c:v>
                </c:pt>
                <c:pt idx="2">
                  <c:v>293</c:v>
                </c:pt>
                <c:pt idx="3">
                  <c:v>22</c:v>
                </c:pt>
              </c:numCache>
            </c:numRef>
          </c:val>
          <c:extLst>
            <c:ext xmlns:c16="http://schemas.microsoft.com/office/drawing/2014/chart" uri="{C3380CC4-5D6E-409C-BE32-E72D297353CC}">
              <c16:uniqueId val="{00000008-1BBA-4D16-ACB1-DB5CE0363B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Cases by area of concern 2024/25</a:t>
            </a:r>
          </a:p>
        </c:rich>
      </c:tx>
      <c:layout>
        <c:manualLayout>
          <c:xMode val="edge"/>
          <c:yMode val="edge"/>
          <c:x val="0.27161772156740521"/>
          <c:y val="4.84411929468262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Summary!$G$28</c:f>
              <c:strCache>
                <c:ptCount val="1"/>
                <c:pt idx="0">
                  <c:v>No. cases</c:v>
                </c:pt>
              </c:strCache>
            </c:strRef>
          </c:tx>
          <c:spPr>
            <a:solidFill>
              <a:schemeClr val="accent1"/>
            </a:solidFill>
            <a:ln>
              <a:noFill/>
            </a:ln>
            <a:effectLst/>
          </c:spPr>
          <c:invertIfNegative val="0"/>
          <c:cat>
            <c:strRef>
              <c:f>Summary!$F$29:$F$34</c:f>
              <c:strCache>
                <c:ptCount val="6"/>
                <c:pt idx="0">
                  <c:v>Pupil Academic Progress</c:v>
                </c:pt>
                <c:pt idx="1">
                  <c:v>Child Social and Emotional (Behavioural)</c:v>
                </c:pt>
                <c:pt idx="2">
                  <c:v>Expectations of parents and carers</c:v>
                </c:pt>
                <c:pt idx="3">
                  <c:v>Expectation of partners</c:v>
                </c:pt>
                <c:pt idx="4">
                  <c:v>Transition related issue</c:v>
                </c:pt>
                <c:pt idx="5">
                  <c:v>Other</c:v>
                </c:pt>
              </c:strCache>
            </c:strRef>
          </c:cat>
          <c:val>
            <c:numRef>
              <c:f>Summary!$G$29:$G$34</c:f>
              <c:numCache>
                <c:formatCode>General</c:formatCode>
                <c:ptCount val="6"/>
                <c:pt idx="0">
                  <c:v>63</c:v>
                </c:pt>
                <c:pt idx="1">
                  <c:v>411</c:v>
                </c:pt>
                <c:pt idx="2">
                  <c:v>16</c:v>
                </c:pt>
                <c:pt idx="3">
                  <c:v>1</c:v>
                </c:pt>
                <c:pt idx="4">
                  <c:v>19</c:v>
                </c:pt>
                <c:pt idx="5">
                  <c:v>72</c:v>
                </c:pt>
              </c:numCache>
            </c:numRef>
          </c:val>
          <c:extLst>
            <c:ext xmlns:c16="http://schemas.microsoft.com/office/drawing/2014/chart" uri="{C3380CC4-5D6E-409C-BE32-E72D297353CC}">
              <c16:uniqueId val="{00000000-1729-4B62-ABA5-77CF6967B4AC}"/>
            </c:ext>
          </c:extLst>
        </c:ser>
        <c:dLbls>
          <c:showLegendKey val="0"/>
          <c:showVal val="0"/>
          <c:showCatName val="0"/>
          <c:showSerName val="0"/>
          <c:showPercent val="0"/>
          <c:showBubbleSize val="0"/>
        </c:dLbls>
        <c:gapWidth val="219"/>
        <c:overlap val="-27"/>
        <c:axId val="163186176"/>
        <c:axId val="163187712"/>
      </c:barChart>
      <c:catAx>
        <c:axId val="163186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87712"/>
        <c:crosses val="autoZero"/>
        <c:auto val="1"/>
        <c:lblAlgn val="ctr"/>
        <c:lblOffset val="100"/>
        <c:noMultiLvlLbl val="0"/>
      </c:catAx>
      <c:valAx>
        <c:axId val="16318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8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en-US"/>
              <a:t>Other contacts</a:t>
            </a:r>
          </a:p>
        </c:rich>
      </c:tx>
      <c:layout>
        <c:manualLayout>
          <c:xMode val="edge"/>
          <c:yMode val="edge"/>
          <c:x val="0.39530171826380134"/>
          <c:y val="3.556034526452270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endParaRPr lang="en-US"/>
        </a:p>
      </c:txPr>
    </c:title>
    <c:autoTitleDeleted val="0"/>
    <c:plotArea>
      <c:layout/>
      <c:lineChart>
        <c:grouping val="stacked"/>
        <c:varyColors val="0"/>
        <c:ser>
          <c:idx val="0"/>
          <c:order val="0"/>
          <c:tx>
            <c:strRef>
              <c:f>'Call Data'!$A$10</c:f>
              <c:strCache>
                <c:ptCount val="1"/>
                <c:pt idx="0">
                  <c:v>Other Contacts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'Call Data'!B12:I12</c:f>
              <c:numCache>
                <c:formatCode>mmm\-yy</c:formatCode>
                <c:ptCount val="8"/>
                <c:pt idx="0">
                  <c:v>45505</c:v>
                </c:pt>
                <c:pt idx="1">
                  <c:v>45536</c:v>
                </c:pt>
                <c:pt idx="2">
                  <c:v>45566</c:v>
                </c:pt>
                <c:pt idx="3">
                  <c:v>45597</c:v>
                </c:pt>
                <c:pt idx="4">
                  <c:v>45627</c:v>
                </c:pt>
                <c:pt idx="5">
                  <c:v>45658</c:v>
                </c:pt>
                <c:pt idx="6">
                  <c:v>45689</c:v>
                </c:pt>
                <c:pt idx="7">
                  <c:v>45717</c:v>
                </c:pt>
              </c:numCache>
            </c:numRef>
          </c:cat>
          <c:val>
            <c:numRef>
              <c:f>'Call Data'!$B$10:$I$10</c:f>
              <c:numCache>
                <c:formatCode>General</c:formatCode>
                <c:ptCount val="8"/>
                <c:pt idx="0">
                  <c:v>5</c:v>
                </c:pt>
                <c:pt idx="1">
                  <c:v>20</c:v>
                </c:pt>
                <c:pt idx="2">
                  <c:v>30</c:v>
                </c:pt>
                <c:pt idx="3">
                  <c:v>20</c:v>
                </c:pt>
                <c:pt idx="4">
                  <c:v>15</c:v>
                </c:pt>
                <c:pt idx="5">
                  <c:v>21</c:v>
                </c:pt>
                <c:pt idx="6">
                  <c:v>24</c:v>
                </c:pt>
                <c:pt idx="7">
                  <c:v>29</c:v>
                </c:pt>
              </c:numCache>
            </c:numRef>
          </c:val>
          <c:smooth val="0"/>
          <c:extLst>
            <c:ext xmlns:c16="http://schemas.microsoft.com/office/drawing/2014/chart" uri="{C3380CC4-5D6E-409C-BE32-E72D297353CC}">
              <c16:uniqueId val="{00000000-B929-4413-85C0-EEA20A62C09D}"/>
            </c:ext>
          </c:extLst>
        </c:ser>
        <c:dLbls>
          <c:showLegendKey val="0"/>
          <c:showVal val="0"/>
          <c:showCatName val="0"/>
          <c:showSerName val="0"/>
          <c:showPercent val="0"/>
          <c:showBubbleSize val="0"/>
        </c:dLbls>
        <c:marker val="1"/>
        <c:smooth val="0"/>
        <c:axId val="1253667335"/>
        <c:axId val="1253669383"/>
      </c:lineChart>
      <c:dateAx>
        <c:axId val="125366733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0000"/>
                </a:solidFill>
                <a:latin typeface="+mn-lt"/>
                <a:ea typeface="+mn-ea"/>
                <a:cs typeface="+mn-cs"/>
              </a:defRPr>
            </a:pPr>
            <a:endParaRPr lang="en-US"/>
          </a:p>
        </c:txPr>
        <c:crossAx val="1253669383"/>
        <c:crosses val="autoZero"/>
        <c:auto val="1"/>
        <c:lblOffset val="100"/>
        <c:baseTimeUnit val="months"/>
      </c:dateAx>
      <c:valAx>
        <c:axId val="1253669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66733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165F6-A137-4653-855E-0D4DBEF96725}"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614ADB0C-D475-40B6-A323-AC2FC41C54E9}">
      <dgm:prSet phldrT="[Text]"/>
      <dgm:spPr/>
      <dgm:t>
        <a:bodyPr/>
        <a:lstStyle/>
        <a:p>
          <a:pPr rtl="0"/>
          <a:r>
            <a:rPr lang="en-US" dirty="0">
              <a:effectLst/>
            </a:rPr>
            <a:t>Sometimes there is a bit too much information coming back and it would take me a month to give it all my attention. </a:t>
          </a:r>
          <a:endParaRPr lang="en-GB" dirty="0"/>
        </a:p>
      </dgm:t>
    </dgm:pt>
    <dgm:pt modelId="{90F675DA-9464-4076-8421-E63BD3B755F2}" type="parTrans" cxnId="{2748B596-689C-477C-9B03-3FE6EB9BFF0E}">
      <dgm:prSet/>
      <dgm:spPr/>
      <dgm:t>
        <a:bodyPr/>
        <a:lstStyle/>
        <a:p>
          <a:endParaRPr lang="en-GB"/>
        </a:p>
      </dgm:t>
    </dgm:pt>
    <dgm:pt modelId="{4A7FE76A-6B2B-45F3-8E0D-F3FA1F065B12}" type="sibTrans" cxnId="{2748B596-689C-477C-9B03-3FE6EB9BFF0E}">
      <dgm:prSet/>
      <dgm:spPr/>
      <dgm:t>
        <a:bodyPr/>
        <a:lstStyle/>
        <a:p>
          <a:endParaRPr lang="en-GB"/>
        </a:p>
      </dgm:t>
    </dgm:pt>
    <dgm:pt modelId="{88661A86-6FFD-496D-9488-9F3B4A94DB4C}">
      <dgm:prSet phldrT="[Text]"/>
      <dgm:spPr/>
      <dgm:t>
        <a:bodyPr/>
        <a:lstStyle/>
        <a:p>
          <a:pPr rtl="0">
            <a:buFont typeface="Wingdings" panose="05000000000000000000" pitchFamily="2" charset="2"/>
            <a:buChar char="ü"/>
          </a:pPr>
          <a:r>
            <a:rPr lang="en-US" dirty="0">
              <a:effectLst/>
              <a:latin typeface="Calibri"/>
            </a:rPr>
            <a:t>We </a:t>
          </a:r>
          <a:r>
            <a:rPr lang="en-US" dirty="0">
              <a:latin typeface="Calibri"/>
            </a:rPr>
            <a:t>endeavor to make advice as bespoke as we can and ensure what we advise/email is relevant – discussion should indicate our guidance is for consideration and not a 'to do' list!</a:t>
          </a:r>
          <a:endParaRPr lang="en-US" dirty="0"/>
        </a:p>
      </dgm:t>
    </dgm:pt>
    <dgm:pt modelId="{73D94703-EFA4-465E-BCF9-B96AA0C9E7F9}" type="parTrans" cxnId="{F09B562D-1A62-4EA9-9EE1-83D2BB5780B1}">
      <dgm:prSet/>
      <dgm:spPr/>
      <dgm:t>
        <a:bodyPr/>
        <a:lstStyle/>
        <a:p>
          <a:endParaRPr lang="en-GB"/>
        </a:p>
      </dgm:t>
    </dgm:pt>
    <dgm:pt modelId="{E4619F27-0646-4CF0-A58A-3AA7CBA56F01}" type="sibTrans" cxnId="{F09B562D-1A62-4EA9-9EE1-83D2BB5780B1}">
      <dgm:prSet/>
      <dgm:spPr/>
      <dgm:t>
        <a:bodyPr/>
        <a:lstStyle/>
        <a:p>
          <a:endParaRPr lang="en-GB"/>
        </a:p>
      </dgm:t>
    </dgm:pt>
    <dgm:pt modelId="{4ADC499F-AF10-4E9F-AA25-999C6F74E6F3}">
      <dgm:prSet phldrT="[Text]"/>
      <dgm:spPr/>
      <dgm:t>
        <a:bodyPr/>
        <a:lstStyle/>
        <a:p>
          <a:pPr rtl="0"/>
          <a:r>
            <a:rPr lang="en-US" dirty="0">
              <a:effectLst/>
            </a:rPr>
            <a:t>Can be a </a:t>
          </a:r>
          <a:r>
            <a:rPr lang="en-US" dirty="0">
              <a:latin typeface="Calibri"/>
            </a:rPr>
            <a:t>delay between having the EP conversation and receiving the summary</a:t>
          </a:r>
          <a:endParaRPr lang="en-US" dirty="0"/>
        </a:p>
      </dgm:t>
    </dgm:pt>
    <dgm:pt modelId="{C2D3C5EF-1D6C-43A7-B770-F041960B00DD}" type="parTrans" cxnId="{008D726C-2CC1-47E6-8775-C0CEC149C2AC}">
      <dgm:prSet/>
      <dgm:spPr/>
      <dgm:t>
        <a:bodyPr/>
        <a:lstStyle/>
        <a:p>
          <a:endParaRPr lang="en-GB"/>
        </a:p>
      </dgm:t>
    </dgm:pt>
    <dgm:pt modelId="{90FB3C0B-7345-4BE4-A0F0-EA81FF7B972B}" type="sibTrans" cxnId="{008D726C-2CC1-47E6-8775-C0CEC149C2AC}">
      <dgm:prSet/>
      <dgm:spPr/>
      <dgm:t>
        <a:bodyPr/>
        <a:lstStyle/>
        <a:p>
          <a:endParaRPr lang="en-GB"/>
        </a:p>
      </dgm:t>
    </dgm:pt>
    <dgm:pt modelId="{3DA15839-1635-434D-A6F7-42EBBF6F6727}">
      <dgm:prSet phldrT="[Text]"/>
      <dgm:spPr/>
      <dgm:t>
        <a:bodyPr/>
        <a:lstStyle/>
        <a:p>
          <a:pPr rtl="0">
            <a:buFont typeface="Wingdings" panose="05000000000000000000" pitchFamily="2" charset="2"/>
            <a:buChar char="ü"/>
          </a:pPr>
          <a:r>
            <a:rPr lang="en-US" dirty="0">
              <a:effectLst/>
              <a:latin typeface="Calibri"/>
            </a:rPr>
            <a:t>Once returned to ASKSALL, All EP reports have to be passed for Quality Assurance before being </a:t>
          </a:r>
          <a:r>
            <a:rPr lang="en-US" dirty="0">
              <a:latin typeface="Calibri"/>
            </a:rPr>
            <a:t>sent out to settings. Advice is to always 'make notes' during the conversations so any advice can be swiftly actioned.</a:t>
          </a:r>
          <a:endParaRPr lang="en-GB" dirty="0"/>
        </a:p>
      </dgm:t>
    </dgm:pt>
    <dgm:pt modelId="{ADEB1F00-4BAA-4BB9-AE1B-185F983005DC}" type="parTrans" cxnId="{81AA2262-748E-4372-B030-64ED4D42DD22}">
      <dgm:prSet/>
      <dgm:spPr/>
      <dgm:t>
        <a:bodyPr/>
        <a:lstStyle/>
        <a:p>
          <a:endParaRPr lang="en-GB"/>
        </a:p>
      </dgm:t>
    </dgm:pt>
    <dgm:pt modelId="{1C93758C-DF04-4BB1-BA40-1983F60110DB}" type="sibTrans" cxnId="{81AA2262-748E-4372-B030-64ED4D42DD22}">
      <dgm:prSet/>
      <dgm:spPr/>
      <dgm:t>
        <a:bodyPr/>
        <a:lstStyle/>
        <a:p>
          <a:endParaRPr lang="en-GB"/>
        </a:p>
      </dgm:t>
    </dgm:pt>
    <dgm:pt modelId="{CAA92067-1107-4529-9942-350A1EF91567}">
      <dgm:prSet phldrT="[Text]"/>
      <dgm:spPr/>
      <dgm:t>
        <a:bodyPr/>
        <a:lstStyle/>
        <a:p>
          <a:pPr rtl="0"/>
          <a:r>
            <a:rPr lang="en-US" dirty="0">
              <a:effectLst/>
            </a:rPr>
            <a:t>  I simply rang the service because it was stipulated on a referral form</a:t>
          </a:r>
          <a:r>
            <a:rPr lang="en-US" dirty="0">
              <a:effectLst/>
              <a:latin typeface="Calibri"/>
            </a:rPr>
            <a:t> </a:t>
          </a:r>
          <a:endParaRPr lang="en-GB" dirty="0"/>
        </a:p>
      </dgm:t>
    </dgm:pt>
    <dgm:pt modelId="{16D0D3C6-CA3F-445C-BB4B-1CB502F46DA9}" type="parTrans" cxnId="{93F0FC81-D5F9-4A2E-858A-D86A6DA22787}">
      <dgm:prSet/>
      <dgm:spPr/>
      <dgm:t>
        <a:bodyPr/>
        <a:lstStyle/>
        <a:p>
          <a:endParaRPr lang="en-GB"/>
        </a:p>
      </dgm:t>
    </dgm:pt>
    <dgm:pt modelId="{5EEAE46B-65B8-497B-992C-D5194D7AABC7}" type="sibTrans" cxnId="{93F0FC81-D5F9-4A2E-858A-D86A6DA22787}">
      <dgm:prSet/>
      <dgm:spPr/>
      <dgm:t>
        <a:bodyPr/>
        <a:lstStyle/>
        <a:p>
          <a:endParaRPr lang="en-GB"/>
        </a:p>
      </dgm:t>
    </dgm:pt>
    <dgm:pt modelId="{1D2BE3D6-0A71-4E26-AEF1-BE22B33FC3EA}">
      <dgm:prSet phldrT="[Text]"/>
      <dgm:spPr/>
      <dgm:t>
        <a:bodyPr/>
        <a:lstStyle/>
        <a:p>
          <a:pPr rtl="0">
            <a:buFont typeface="Wingdings" panose="05000000000000000000" pitchFamily="2" charset="2"/>
            <a:buChar char="ü"/>
          </a:pPr>
          <a:r>
            <a:rPr lang="en-US" dirty="0">
              <a:effectLst/>
              <a:latin typeface="Calibri"/>
            </a:rPr>
            <a:t>We recognise the </a:t>
          </a:r>
          <a:r>
            <a:rPr lang="en-US" dirty="0">
              <a:latin typeface="Calibri"/>
            </a:rPr>
            <a:t>SALL service is named by other teams, including PRT, EBSA and SEND caseworkers. Conversations can be affirmations that everything that should be in place, is, but may also offer some alternative strategies and resources. Can also facilitate collaborative practice to ensure the right agencies/professionals are involved</a:t>
          </a:r>
          <a:endParaRPr lang="en-GB" dirty="0"/>
        </a:p>
      </dgm:t>
    </dgm:pt>
    <dgm:pt modelId="{CC9A1EDB-91A5-4690-8F0E-B987ABC7FBEB}" type="parTrans" cxnId="{0C4E2C1D-4E9E-4990-8EB9-3293BB3D76DA}">
      <dgm:prSet/>
      <dgm:spPr/>
      <dgm:t>
        <a:bodyPr/>
        <a:lstStyle/>
        <a:p>
          <a:endParaRPr lang="en-GB"/>
        </a:p>
      </dgm:t>
    </dgm:pt>
    <dgm:pt modelId="{848F9915-8AA0-4B7F-B397-FC13A9460C32}" type="sibTrans" cxnId="{0C4E2C1D-4E9E-4990-8EB9-3293BB3D76DA}">
      <dgm:prSet/>
      <dgm:spPr/>
      <dgm:t>
        <a:bodyPr/>
        <a:lstStyle/>
        <a:p>
          <a:endParaRPr lang="en-GB"/>
        </a:p>
      </dgm:t>
    </dgm:pt>
    <dgm:pt modelId="{E96514A0-5156-4DFB-91FB-0010CF540A01}" type="pres">
      <dgm:prSet presAssocID="{709165F6-A137-4653-855E-0D4DBEF96725}" presName="Name0" presStyleCnt="0">
        <dgm:presLayoutVars>
          <dgm:dir/>
          <dgm:animLvl val="lvl"/>
          <dgm:resizeHandles val="exact"/>
        </dgm:presLayoutVars>
      </dgm:prSet>
      <dgm:spPr/>
    </dgm:pt>
    <dgm:pt modelId="{AC4C215D-48D1-4EFF-84A2-6798D5552E2A}" type="pres">
      <dgm:prSet presAssocID="{614ADB0C-D475-40B6-A323-AC2FC41C54E9}" presName="linNode" presStyleCnt="0"/>
      <dgm:spPr/>
    </dgm:pt>
    <dgm:pt modelId="{E8F8A1D3-3A3D-4C3D-8FF0-81A552989E1D}" type="pres">
      <dgm:prSet presAssocID="{614ADB0C-D475-40B6-A323-AC2FC41C54E9}" presName="parentText" presStyleLbl="node1" presStyleIdx="0" presStyleCnt="3">
        <dgm:presLayoutVars>
          <dgm:chMax val="1"/>
          <dgm:bulletEnabled val="1"/>
        </dgm:presLayoutVars>
      </dgm:prSet>
      <dgm:spPr/>
    </dgm:pt>
    <dgm:pt modelId="{79A6B553-933A-41B6-9F10-6FE8D734BD6D}" type="pres">
      <dgm:prSet presAssocID="{614ADB0C-D475-40B6-A323-AC2FC41C54E9}" presName="descendantText" presStyleLbl="alignAccFollowNode1" presStyleIdx="0" presStyleCnt="3">
        <dgm:presLayoutVars>
          <dgm:bulletEnabled val="1"/>
        </dgm:presLayoutVars>
      </dgm:prSet>
      <dgm:spPr/>
    </dgm:pt>
    <dgm:pt modelId="{76FE6F63-FCE4-4DCC-9708-E518BD955420}" type="pres">
      <dgm:prSet presAssocID="{4A7FE76A-6B2B-45F3-8E0D-F3FA1F065B12}" presName="sp" presStyleCnt="0"/>
      <dgm:spPr/>
    </dgm:pt>
    <dgm:pt modelId="{57168487-E2AD-4EAF-A854-2E7B009CAA04}" type="pres">
      <dgm:prSet presAssocID="{4ADC499F-AF10-4E9F-AA25-999C6F74E6F3}" presName="linNode" presStyleCnt="0"/>
      <dgm:spPr/>
    </dgm:pt>
    <dgm:pt modelId="{CEFB8D7E-35CD-4185-9D0C-449043582D94}" type="pres">
      <dgm:prSet presAssocID="{4ADC499F-AF10-4E9F-AA25-999C6F74E6F3}" presName="parentText" presStyleLbl="node1" presStyleIdx="1" presStyleCnt="3">
        <dgm:presLayoutVars>
          <dgm:chMax val="1"/>
          <dgm:bulletEnabled val="1"/>
        </dgm:presLayoutVars>
      </dgm:prSet>
      <dgm:spPr/>
    </dgm:pt>
    <dgm:pt modelId="{6325066B-A8D6-4BCB-8F36-078A6A75F36F}" type="pres">
      <dgm:prSet presAssocID="{4ADC499F-AF10-4E9F-AA25-999C6F74E6F3}" presName="descendantText" presStyleLbl="alignAccFollowNode1" presStyleIdx="1" presStyleCnt="3">
        <dgm:presLayoutVars>
          <dgm:bulletEnabled val="1"/>
        </dgm:presLayoutVars>
      </dgm:prSet>
      <dgm:spPr/>
    </dgm:pt>
    <dgm:pt modelId="{2745A203-3853-4773-9887-7C18289D4E0F}" type="pres">
      <dgm:prSet presAssocID="{90FB3C0B-7345-4BE4-A0F0-EA81FF7B972B}" presName="sp" presStyleCnt="0"/>
      <dgm:spPr/>
    </dgm:pt>
    <dgm:pt modelId="{BB2280B2-6F38-4CF5-90ED-BBF8206B90DC}" type="pres">
      <dgm:prSet presAssocID="{CAA92067-1107-4529-9942-350A1EF91567}" presName="linNode" presStyleCnt="0"/>
      <dgm:spPr/>
    </dgm:pt>
    <dgm:pt modelId="{EF34267B-6814-49EB-AA82-CFCDB9D11F18}" type="pres">
      <dgm:prSet presAssocID="{CAA92067-1107-4529-9942-350A1EF91567}" presName="parentText" presStyleLbl="node1" presStyleIdx="2" presStyleCnt="3">
        <dgm:presLayoutVars>
          <dgm:chMax val="1"/>
          <dgm:bulletEnabled val="1"/>
        </dgm:presLayoutVars>
      </dgm:prSet>
      <dgm:spPr/>
    </dgm:pt>
    <dgm:pt modelId="{CACB79E7-2BAD-4587-B247-72937E5C15F0}" type="pres">
      <dgm:prSet presAssocID="{CAA92067-1107-4529-9942-350A1EF91567}" presName="descendantText" presStyleLbl="alignAccFollowNode1" presStyleIdx="2" presStyleCnt="3">
        <dgm:presLayoutVars>
          <dgm:bulletEnabled val="1"/>
        </dgm:presLayoutVars>
      </dgm:prSet>
      <dgm:spPr/>
    </dgm:pt>
  </dgm:ptLst>
  <dgm:cxnLst>
    <dgm:cxn modelId="{0C4E2C1D-4E9E-4990-8EB9-3293BB3D76DA}" srcId="{CAA92067-1107-4529-9942-350A1EF91567}" destId="{1D2BE3D6-0A71-4E26-AEF1-BE22B33FC3EA}" srcOrd="0" destOrd="0" parTransId="{CC9A1EDB-91A5-4690-8F0E-B987ABC7FBEB}" sibTransId="{848F9915-8AA0-4B7F-B397-FC13A9460C32}"/>
    <dgm:cxn modelId="{37532728-79AF-42EA-9DD5-737EF74177BC}" type="presOf" srcId="{88661A86-6FFD-496D-9488-9F3B4A94DB4C}" destId="{79A6B553-933A-41B6-9F10-6FE8D734BD6D}" srcOrd="0" destOrd="0" presId="urn:microsoft.com/office/officeart/2005/8/layout/vList5"/>
    <dgm:cxn modelId="{F09B562D-1A62-4EA9-9EE1-83D2BB5780B1}" srcId="{614ADB0C-D475-40B6-A323-AC2FC41C54E9}" destId="{88661A86-6FFD-496D-9488-9F3B4A94DB4C}" srcOrd="0" destOrd="0" parTransId="{73D94703-EFA4-465E-BCF9-B96AA0C9E7F9}" sibTransId="{E4619F27-0646-4CF0-A58A-3AA7CBA56F01}"/>
    <dgm:cxn modelId="{81AA2262-748E-4372-B030-64ED4D42DD22}" srcId="{4ADC499F-AF10-4E9F-AA25-999C6F74E6F3}" destId="{3DA15839-1635-434D-A6F7-42EBBF6F6727}" srcOrd="0" destOrd="0" parTransId="{ADEB1F00-4BAA-4BB9-AE1B-185F983005DC}" sibTransId="{1C93758C-DF04-4BB1-BA40-1983F60110DB}"/>
    <dgm:cxn modelId="{7E03E868-8E2C-4BBB-B793-6C61932F52DF}" type="presOf" srcId="{614ADB0C-D475-40B6-A323-AC2FC41C54E9}" destId="{E8F8A1D3-3A3D-4C3D-8FF0-81A552989E1D}" srcOrd="0" destOrd="0" presId="urn:microsoft.com/office/officeart/2005/8/layout/vList5"/>
    <dgm:cxn modelId="{008D726C-2CC1-47E6-8775-C0CEC149C2AC}" srcId="{709165F6-A137-4653-855E-0D4DBEF96725}" destId="{4ADC499F-AF10-4E9F-AA25-999C6F74E6F3}" srcOrd="1" destOrd="0" parTransId="{C2D3C5EF-1D6C-43A7-B770-F041960B00DD}" sibTransId="{90FB3C0B-7345-4BE4-A0F0-EA81FF7B972B}"/>
    <dgm:cxn modelId="{61AB0758-53A5-4B03-8508-9A5116BD9421}" type="presOf" srcId="{3DA15839-1635-434D-A6F7-42EBBF6F6727}" destId="{6325066B-A8D6-4BCB-8F36-078A6A75F36F}" srcOrd="0" destOrd="0" presId="urn:microsoft.com/office/officeart/2005/8/layout/vList5"/>
    <dgm:cxn modelId="{93F0FC81-D5F9-4A2E-858A-D86A6DA22787}" srcId="{709165F6-A137-4653-855E-0D4DBEF96725}" destId="{CAA92067-1107-4529-9942-350A1EF91567}" srcOrd="2" destOrd="0" parTransId="{16D0D3C6-CA3F-445C-BB4B-1CB502F46DA9}" sibTransId="{5EEAE46B-65B8-497B-992C-D5194D7AABC7}"/>
    <dgm:cxn modelId="{3D848F82-D2E6-4532-9BC3-A46C30D1F172}" type="presOf" srcId="{CAA92067-1107-4529-9942-350A1EF91567}" destId="{EF34267B-6814-49EB-AA82-CFCDB9D11F18}" srcOrd="0" destOrd="0" presId="urn:microsoft.com/office/officeart/2005/8/layout/vList5"/>
    <dgm:cxn modelId="{2748B596-689C-477C-9B03-3FE6EB9BFF0E}" srcId="{709165F6-A137-4653-855E-0D4DBEF96725}" destId="{614ADB0C-D475-40B6-A323-AC2FC41C54E9}" srcOrd="0" destOrd="0" parTransId="{90F675DA-9464-4076-8421-E63BD3B755F2}" sibTransId="{4A7FE76A-6B2B-45F3-8E0D-F3FA1F065B12}"/>
    <dgm:cxn modelId="{CD40E99B-3EA0-47D8-9A34-838FA33A78E0}" type="presOf" srcId="{4ADC499F-AF10-4E9F-AA25-999C6F74E6F3}" destId="{CEFB8D7E-35CD-4185-9D0C-449043582D94}" srcOrd="0" destOrd="0" presId="urn:microsoft.com/office/officeart/2005/8/layout/vList5"/>
    <dgm:cxn modelId="{4D9789A0-91E1-4CE0-9B6F-7BA63E9E329A}" type="presOf" srcId="{709165F6-A137-4653-855E-0D4DBEF96725}" destId="{E96514A0-5156-4DFB-91FB-0010CF540A01}" srcOrd="0" destOrd="0" presId="urn:microsoft.com/office/officeart/2005/8/layout/vList5"/>
    <dgm:cxn modelId="{94751BA3-3EAA-425E-AC8F-3A8CA1A6113B}" type="presOf" srcId="{1D2BE3D6-0A71-4E26-AEF1-BE22B33FC3EA}" destId="{CACB79E7-2BAD-4587-B247-72937E5C15F0}" srcOrd="0" destOrd="0" presId="urn:microsoft.com/office/officeart/2005/8/layout/vList5"/>
    <dgm:cxn modelId="{48302D5E-5BAB-47B6-90DB-3C9B7420A645}" type="presParOf" srcId="{E96514A0-5156-4DFB-91FB-0010CF540A01}" destId="{AC4C215D-48D1-4EFF-84A2-6798D5552E2A}" srcOrd="0" destOrd="0" presId="urn:microsoft.com/office/officeart/2005/8/layout/vList5"/>
    <dgm:cxn modelId="{9E0CB06A-1462-4F31-AD05-7788F109FA89}" type="presParOf" srcId="{AC4C215D-48D1-4EFF-84A2-6798D5552E2A}" destId="{E8F8A1D3-3A3D-4C3D-8FF0-81A552989E1D}" srcOrd="0" destOrd="0" presId="urn:microsoft.com/office/officeart/2005/8/layout/vList5"/>
    <dgm:cxn modelId="{AEADC395-6846-4270-8535-BBACF9FF6972}" type="presParOf" srcId="{AC4C215D-48D1-4EFF-84A2-6798D5552E2A}" destId="{79A6B553-933A-41B6-9F10-6FE8D734BD6D}" srcOrd="1" destOrd="0" presId="urn:microsoft.com/office/officeart/2005/8/layout/vList5"/>
    <dgm:cxn modelId="{AD86D1F5-914E-4CDE-94B8-808D545AEBD7}" type="presParOf" srcId="{E96514A0-5156-4DFB-91FB-0010CF540A01}" destId="{76FE6F63-FCE4-4DCC-9708-E518BD955420}" srcOrd="1" destOrd="0" presId="urn:microsoft.com/office/officeart/2005/8/layout/vList5"/>
    <dgm:cxn modelId="{F86B1BB2-521E-44F1-BDFD-5EB1374F5EE5}" type="presParOf" srcId="{E96514A0-5156-4DFB-91FB-0010CF540A01}" destId="{57168487-E2AD-4EAF-A854-2E7B009CAA04}" srcOrd="2" destOrd="0" presId="urn:microsoft.com/office/officeart/2005/8/layout/vList5"/>
    <dgm:cxn modelId="{9594CF27-6526-462A-BD5D-3F4596A3B558}" type="presParOf" srcId="{57168487-E2AD-4EAF-A854-2E7B009CAA04}" destId="{CEFB8D7E-35CD-4185-9D0C-449043582D94}" srcOrd="0" destOrd="0" presId="urn:microsoft.com/office/officeart/2005/8/layout/vList5"/>
    <dgm:cxn modelId="{97E950E8-AA3F-4986-ABC5-61FE7A988E55}" type="presParOf" srcId="{57168487-E2AD-4EAF-A854-2E7B009CAA04}" destId="{6325066B-A8D6-4BCB-8F36-078A6A75F36F}" srcOrd="1" destOrd="0" presId="urn:microsoft.com/office/officeart/2005/8/layout/vList5"/>
    <dgm:cxn modelId="{2CE35AC4-FF29-4A17-99DD-EECF00AF8936}" type="presParOf" srcId="{E96514A0-5156-4DFB-91FB-0010CF540A01}" destId="{2745A203-3853-4773-9887-7C18289D4E0F}" srcOrd="3" destOrd="0" presId="urn:microsoft.com/office/officeart/2005/8/layout/vList5"/>
    <dgm:cxn modelId="{7C6B0CFC-20FF-4113-BFBA-0D6263A8F96A}" type="presParOf" srcId="{E96514A0-5156-4DFB-91FB-0010CF540A01}" destId="{BB2280B2-6F38-4CF5-90ED-BBF8206B90DC}" srcOrd="4" destOrd="0" presId="urn:microsoft.com/office/officeart/2005/8/layout/vList5"/>
    <dgm:cxn modelId="{0D7AA274-09E0-42E6-B540-E8A29E7C54D3}" type="presParOf" srcId="{BB2280B2-6F38-4CF5-90ED-BBF8206B90DC}" destId="{EF34267B-6814-49EB-AA82-CFCDB9D11F18}" srcOrd="0" destOrd="0" presId="urn:microsoft.com/office/officeart/2005/8/layout/vList5"/>
    <dgm:cxn modelId="{EF133A86-7F3B-4897-801F-11B886CB2BC2}" type="presParOf" srcId="{BB2280B2-6F38-4CF5-90ED-BBF8206B90DC}" destId="{CACB79E7-2BAD-4587-B247-72937E5C15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6B553-933A-41B6-9F10-6FE8D734BD6D}">
      <dsp:nvSpPr>
        <dsp:cNvPr id="0" name=""/>
        <dsp:cNvSpPr/>
      </dsp:nvSpPr>
      <dsp:spPr>
        <a:xfrm rot="5400000">
          <a:off x="6878079" y="-2779804"/>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Font typeface="Wingdings" panose="05000000000000000000" pitchFamily="2" charset="2"/>
            <a:buChar char="ü"/>
          </a:pPr>
          <a:r>
            <a:rPr lang="en-US" sz="1500" kern="1200" dirty="0">
              <a:effectLst/>
              <a:latin typeface="Calibri"/>
            </a:rPr>
            <a:t>We </a:t>
          </a:r>
          <a:r>
            <a:rPr lang="en-US" sz="1500" kern="1200" dirty="0">
              <a:latin typeface="Calibri"/>
            </a:rPr>
            <a:t>endeavor to make advice as bespoke as we can and ensure what we advise/email is relevant – discussion should indicate our guidance is for consideration and not a 'to do' list!</a:t>
          </a:r>
          <a:endParaRPr lang="en-US" sz="1500" kern="1200" dirty="0"/>
        </a:p>
      </dsp:txBody>
      <dsp:txXfrm rot="-5400000">
        <a:off x="3950208" y="205028"/>
        <a:ext cx="6965631" cy="1052927"/>
      </dsp:txXfrm>
    </dsp:sp>
    <dsp:sp modelId="{E8F8A1D3-3A3D-4C3D-8FF0-81A552989E1D}">
      <dsp:nvSpPr>
        <dsp:cNvPr id="0" name=""/>
        <dsp:cNvSpPr/>
      </dsp:nvSpPr>
      <dsp:spPr>
        <a:xfrm>
          <a:off x="0" y="2209"/>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effectLst/>
            </a:rPr>
            <a:t>Sometimes there is a bit too much information coming back and it would take me a month to give it all my attention. </a:t>
          </a:r>
          <a:endParaRPr lang="en-GB" sz="2200" kern="1200" dirty="0"/>
        </a:p>
      </dsp:txBody>
      <dsp:txXfrm>
        <a:off x="71201" y="73410"/>
        <a:ext cx="3807806" cy="1316160"/>
      </dsp:txXfrm>
    </dsp:sp>
    <dsp:sp modelId="{6325066B-A8D6-4BCB-8F36-078A6A75F36F}">
      <dsp:nvSpPr>
        <dsp:cNvPr id="0" name=""/>
        <dsp:cNvSpPr/>
      </dsp:nvSpPr>
      <dsp:spPr>
        <a:xfrm rot="5400000">
          <a:off x="6878079" y="-1248314"/>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Font typeface="Wingdings" panose="05000000000000000000" pitchFamily="2" charset="2"/>
            <a:buChar char="ü"/>
          </a:pPr>
          <a:r>
            <a:rPr lang="en-US" sz="1500" kern="1200" dirty="0">
              <a:effectLst/>
              <a:latin typeface="Calibri"/>
            </a:rPr>
            <a:t>Once returned to ASKSALL, All EP reports have to be passed for Quality Assurance before being </a:t>
          </a:r>
          <a:r>
            <a:rPr lang="en-US" sz="1500" kern="1200" dirty="0">
              <a:latin typeface="Calibri"/>
            </a:rPr>
            <a:t>sent out to settings. Advice is to always 'make notes' during the conversations so any advice can be swiftly actioned.</a:t>
          </a:r>
          <a:endParaRPr lang="en-GB" sz="1500" kern="1200" dirty="0"/>
        </a:p>
      </dsp:txBody>
      <dsp:txXfrm rot="-5400000">
        <a:off x="3950208" y="1736518"/>
        <a:ext cx="6965631" cy="1052927"/>
      </dsp:txXfrm>
    </dsp:sp>
    <dsp:sp modelId="{CEFB8D7E-35CD-4185-9D0C-449043582D94}">
      <dsp:nvSpPr>
        <dsp:cNvPr id="0" name=""/>
        <dsp:cNvSpPr/>
      </dsp:nvSpPr>
      <dsp:spPr>
        <a:xfrm>
          <a:off x="0" y="1533700"/>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effectLst/>
            </a:rPr>
            <a:t>Can be a </a:t>
          </a:r>
          <a:r>
            <a:rPr lang="en-US" sz="2200" kern="1200" dirty="0">
              <a:latin typeface="Calibri"/>
            </a:rPr>
            <a:t>delay between having the EP conversation and receiving the summary</a:t>
          </a:r>
          <a:endParaRPr lang="en-US" sz="2200" kern="1200" dirty="0"/>
        </a:p>
      </dsp:txBody>
      <dsp:txXfrm>
        <a:off x="71201" y="1604901"/>
        <a:ext cx="3807806" cy="1316160"/>
      </dsp:txXfrm>
    </dsp:sp>
    <dsp:sp modelId="{CACB79E7-2BAD-4587-B247-72937E5C15F0}">
      <dsp:nvSpPr>
        <dsp:cNvPr id="0" name=""/>
        <dsp:cNvSpPr/>
      </dsp:nvSpPr>
      <dsp:spPr>
        <a:xfrm rot="5400000">
          <a:off x="6878079" y="283175"/>
          <a:ext cx="1166849" cy="70225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Font typeface="Wingdings" panose="05000000000000000000" pitchFamily="2" charset="2"/>
            <a:buChar char="ü"/>
          </a:pPr>
          <a:r>
            <a:rPr lang="en-US" sz="1500" kern="1200" dirty="0">
              <a:effectLst/>
              <a:latin typeface="Calibri"/>
            </a:rPr>
            <a:t>We recognise the </a:t>
          </a:r>
          <a:r>
            <a:rPr lang="en-US" sz="1500" kern="1200" dirty="0">
              <a:latin typeface="Calibri"/>
            </a:rPr>
            <a:t>SALL service is named by other teams, including PRT, EBSA and SEND caseworkers. Conversations can be affirmations that everything that should be in place, is, but may also offer some alternative strategies and resources. Can also facilitate collaborative practice to ensure the right agencies/professionals are involved</a:t>
          </a:r>
          <a:endParaRPr lang="en-GB" sz="1500" kern="1200" dirty="0"/>
        </a:p>
      </dsp:txBody>
      <dsp:txXfrm rot="-5400000">
        <a:off x="3950208" y="3268008"/>
        <a:ext cx="6965631" cy="1052927"/>
      </dsp:txXfrm>
    </dsp:sp>
    <dsp:sp modelId="{EF34267B-6814-49EB-AA82-CFCDB9D11F18}">
      <dsp:nvSpPr>
        <dsp:cNvPr id="0" name=""/>
        <dsp:cNvSpPr/>
      </dsp:nvSpPr>
      <dsp:spPr>
        <a:xfrm>
          <a:off x="0" y="3065190"/>
          <a:ext cx="3950208"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effectLst/>
            </a:rPr>
            <a:t>  I simply rang the service because it was stipulated on a referral form</a:t>
          </a:r>
          <a:r>
            <a:rPr lang="en-US" sz="2200" kern="1200" dirty="0">
              <a:effectLst/>
              <a:latin typeface="Calibri"/>
            </a:rPr>
            <a:t> </a:t>
          </a:r>
          <a:endParaRPr lang="en-GB" sz="2200" kern="1200" dirty="0"/>
        </a:p>
      </dsp:txBody>
      <dsp:txXfrm>
        <a:off x="71201" y="3136391"/>
        <a:ext cx="3807806"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77306-AB9B-4041-9DD8-6DB58E92E005}" type="datetimeFigureOut">
              <a:t>4/23/2025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6B5ED-76B8-4A69-BA9E-B133FDBBB0D4}" type="slidenum">
              <a:t>‹#›</a:t>
            </a:fld>
            <a:endParaRPr lang="en-GB"/>
          </a:p>
        </p:txBody>
      </p:sp>
    </p:spTree>
    <p:extLst>
      <p:ext uri="{BB962C8B-B14F-4D97-AF65-F5344CB8AC3E}">
        <p14:creationId xmlns:p14="http://schemas.microsoft.com/office/powerpoint/2010/main" val="238223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Sharon – Early Years and ESCO</a:t>
            </a:r>
          </a:p>
          <a:p>
            <a:r>
              <a:rPr lang="en-GB"/>
              <a:t>Linda – Primary and LSS (now STT)</a:t>
            </a:r>
          </a:p>
          <a:p>
            <a:r>
              <a:rPr lang="en-GB"/>
              <a:t>Nicole – Secondary and Specialist</a:t>
            </a:r>
          </a:p>
        </p:txBody>
      </p:sp>
      <p:sp>
        <p:nvSpPr>
          <p:cNvPr id="4" name="Slide Number Placeholder 3"/>
          <p:cNvSpPr>
            <a:spLocks noGrp="1"/>
          </p:cNvSpPr>
          <p:nvPr>
            <p:ph type="sldNum" sz="quarter" idx="5"/>
          </p:nvPr>
        </p:nvSpPr>
        <p:spPr/>
        <p:txBody>
          <a:bodyPr/>
          <a:lstStyle/>
          <a:p>
            <a:fld id="{5B5BE258-CCEE-488E-B6F3-1F48E7F193C9}" type="slidenum">
              <a:rPr lang="en-GB" smtClean="0"/>
              <a:t>1</a:t>
            </a:fld>
            <a:endParaRPr lang="en-GB"/>
          </a:p>
        </p:txBody>
      </p:sp>
    </p:spTree>
    <p:extLst>
      <p:ext uri="{BB962C8B-B14F-4D97-AF65-F5344CB8AC3E}">
        <p14:creationId xmlns:p14="http://schemas.microsoft.com/office/powerpoint/2010/main" val="249567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12</a:t>
            </a:fld>
            <a:endParaRPr lang="en-US"/>
          </a:p>
        </p:txBody>
      </p:sp>
    </p:spTree>
    <p:extLst>
      <p:ext uri="{BB962C8B-B14F-4D97-AF65-F5344CB8AC3E}">
        <p14:creationId xmlns:p14="http://schemas.microsoft.com/office/powerpoint/2010/main" val="165642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13</a:t>
            </a:fld>
            <a:endParaRPr lang="en-US"/>
          </a:p>
        </p:txBody>
      </p:sp>
    </p:spTree>
    <p:extLst>
      <p:ext uri="{BB962C8B-B14F-4D97-AF65-F5344CB8AC3E}">
        <p14:creationId xmlns:p14="http://schemas.microsoft.com/office/powerpoint/2010/main" val="165642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81ED90-971C-4442-B879-FDE8BECDC66C}" type="slidenum">
              <a:rPr lang="en-US" smtClean="0"/>
              <a:t>14</a:t>
            </a:fld>
            <a:endParaRPr lang="en-US"/>
          </a:p>
        </p:txBody>
      </p:sp>
    </p:spTree>
    <p:extLst>
      <p:ext uri="{BB962C8B-B14F-4D97-AF65-F5344CB8AC3E}">
        <p14:creationId xmlns:p14="http://schemas.microsoft.com/office/powerpoint/2010/main" val="16564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listen</a:t>
            </a:r>
          </a:p>
        </p:txBody>
      </p:sp>
      <p:sp>
        <p:nvSpPr>
          <p:cNvPr id="4" name="Slide Number Placeholder 3"/>
          <p:cNvSpPr>
            <a:spLocks noGrp="1"/>
          </p:cNvSpPr>
          <p:nvPr>
            <p:ph type="sldNum" sz="quarter" idx="5"/>
          </p:nvPr>
        </p:nvSpPr>
        <p:spPr/>
        <p:txBody>
          <a:bodyPr/>
          <a:lstStyle/>
          <a:p>
            <a:fld id="{5B5BE258-CCEE-488E-B6F3-1F48E7F193C9}" type="slidenum">
              <a:rPr lang="en-GB" smtClean="0"/>
              <a:t>18</a:t>
            </a:fld>
            <a:endParaRPr lang="en-GB"/>
          </a:p>
        </p:txBody>
      </p:sp>
    </p:spTree>
    <p:extLst>
      <p:ext uri="{BB962C8B-B14F-4D97-AF65-F5344CB8AC3E}">
        <p14:creationId xmlns:p14="http://schemas.microsoft.com/office/powerpoint/2010/main" val="338168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other role – messengers not decision makers. But do read hub submissions, discuss good practice as a team to enable other settings. Challenge too – can see the parity and fairness in the panel when discussing individual cases</a:t>
            </a:r>
          </a:p>
        </p:txBody>
      </p:sp>
      <p:sp>
        <p:nvSpPr>
          <p:cNvPr id="4" name="Slide Number Placeholder 3"/>
          <p:cNvSpPr>
            <a:spLocks noGrp="1"/>
          </p:cNvSpPr>
          <p:nvPr>
            <p:ph type="sldNum" sz="quarter" idx="5"/>
          </p:nvPr>
        </p:nvSpPr>
        <p:spPr/>
        <p:txBody>
          <a:bodyPr/>
          <a:lstStyle/>
          <a:p>
            <a:fld id="{5B5BE258-CCEE-488E-B6F3-1F48E7F193C9}" type="slidenum">
              <a:rPr lang="en-GB" smtClean="0"/>
              <a:t>21</a:t>
            </a:fld>
            <a:endParaRPr lang="en-GB"/>
          </a:p>
        </p:txBody>
      </p:sp>
    </p:spTree>
    <p:extLst>
      <p:ext uri="{BB962C8B-B14F-4D97-AF65-F5344CB8AC3E}">
        <p14:creationId xmlns:p14="http://schemas.microsoft.com/office/powerpoint/2010/main" val="251766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AAF4C-47A7-A34E-8832-0EAC85175E78}"/>
              </a:ext>
            </a:extLst>
          </p:cNvPr>
          <p:cNvSpPr/>
          <p:nvPr userDrawn="1"/>
        </p:nvSpPr>
        <p:spPr>
          <a:xfrm>
            <a:off x="0" y="1"/>
            <a:ext cx="12192000" cy="102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7">
            <a:extLst>
              <a:ext uri="{FF2B5EF4-FFF2-40B4-BE49-F238E27FC236}">
                <a16:creationId xmlns:a16="http://schemas.microsoft.com/office/drawing/2014/main" id="{9012E3E7-5047-8144-89A0-6116714CAEFA}"/>
              </a:ext>
            </a:extLst>
          </p:cNvPr>
          <p:cNvSpPr>
            <a:spLocks noGrp="1"/>
          </p:cNvSpPr>
          <p:nvPr>
            <p:ph type="body" sz="quarter" idx="12"/>
          </p:nvPr>
        </p:nvSpPr>
        <p:spPr>
          <a:xfrm>
            <a:off x="679453" y="1"/>
            <a:ext cx="10729695" cy="1029903"/>
          </a:xfrm>
          <a:prstGeom prst="rect">
            <a:avLst/>
          </a:prstGeom>
        </p:spPr>
        <p:txBody>
          <a:bodyPr lIns="0" tIns="0" rIns="0" bIns="0" anchor="ctr">
            <a:normAutofit/>
          </a:bodyPr>
          <a:lstStyle>
            <a:lvl1pPr marL="0" indent="0" algn="l" rtl="0">
              <a:spcBef>
                <a:spcPts val="0"/>
              </a:spcBef>
              <a:buFontTx/>
              <a:buNone/>
              <a:defRPr sz="2700" b="1">
                <a:solidFill>
                  <a:schemeClr val="accent4"/>
                </a:solidFill>
              </a:defRPr>
            </a:lvl1pPr>
            <a:lvl2pPr marL="0" indent="0" algn="l" rtl="0">
              <a:spcBef>
                <a:spcPts val="0"/>
              </a:spcBef>
              <a:buFontTx/>
              <a:buNone/>
              <a:defRPr>
                <a:solidFill>
                  <a:schemeClr val="bg1"/>
                </a:solidFill>
              </a:defRPr>
            </a:lvl2pPr>
          </a:lstStyle>
          <a:p>
            <a:pPr lvl="0"/>
            <a:r>
              <a:rPr lang="en-US" dirty="0"/>
              <a:t>Edit Master text styles</a:t>
            </a:r>
          </a:p>
        </p:txBody>
      </p:sp>
      <p:sp>
        <p:nvSpPr>
          <p:cNvPr id="15" name="Text Placeholder 5">
            <a:extLst>
              <a:ext uri="{FF2B5EF4-FFF2-40B4-BE49-F238E27FC236}">
                <a16:creationId xmlns:a16="http://schemas.microsoft.com/office/drawing/2014/main" id="{D89E18C5-4281-A14A-8C25-A10134EC1E87}"/>
              </a:ext>
            </a:extLst>
          </p:cNvPr>
          <p:cNvSpPr>
            <a:spLocks noGrp="1"/>
          </p:cNvSpPr>
          <p:nvPr>
            <p:ph type="body" sz="quarter" idx="14"/>
          </p:nvPr>
        </p:nvSpPr>
        <p:spPr>
          <a:xfrm>
            <a:off x="647702" y="1720738"/>
            <a:ext cx="10835481" cy="4347555"/>
          </a:xfrm>
          <a:prstGeom prst="rect">
            <a:avLst/>
          </a:prstGeom>
        </p:spPr>
        <p:txBody>
          <a:bodyPr lIns="0" tIns="0" rIns="0" bIns="0"/>
          <a:lstStyle>
            <a:lvl1pPr marL="0" indent="0">
              <a:buNone/>
              <a:defRPr sz="1500">
                <a:solidFill>
                  <a:schemeClr val="accent4"/>
                </a:solidFill>
              </a:defRPr>
            </a:lvl1pPr>
            <a:lvl2pPr marL="271350" indent="-135000" defTabSz="523800">
              <a:buClr>
                <a:schemeClr val="accent1"/>
              </a:buClr>
              <a:buFont typeface="Arial" panose="020B0604020202020204" pitchFamily="34" charset="0"/>
              <a:buChar char="•"/>
              <a:defRPr sz="1500">
                <a:solidFill>
                  <a:schemeClr val="accent4"/>
                </a:solidFill>
              </a:defRPr>
            </a:lvl2pPr>
            <a:lvl3pPr marL="405000" indent="-135000">
              <a:buClr>
                <a:schemeClr val="bg1">
                  <a:lumMod val="75000"/>
                </a:schemeClr>
              </a:buClr>
              <a:defRPr sz="1500">
                <a:solidFill>
                  <a:schemeClr val="accent4"/>
                </a:solidFill>
              </a:defRPr>
            </a:lvl3pPr>
            <a:lvl4pPr>
              <a:defRPr sz="1500">
                <a:solidFill>
                  <a:schemeClr val="accent4"/>
                </a:solidFill>
              </a:defRPr>
            </a:lvl4pPr>
            <a:lvl5pPr>
              <a:defRPr sz="1500">
                <a:solidFill>
                  <a:schemeClr val="accent4"/>
                </a:solidFill>
              </a:defRPr>
            </a:lvl5pPr>
          </a:lstStyle>
          <a:p>
            <a:pPr lvl="0"/>
            <a:r>
              <a:rPr lang="en-US" dirty="0"/>
              <a:t>Edit Master text styles</a:t>
            </a:r>
          </a:p>
          <a:p>
            <a:pPr lvl="1"/>
            <a:r>
              <a:rPr lang="en-US" dirty="0"/>
              <a:t>Second level</a:t>
            </a:r>
          </a:p>
          <a:p>
            <a:pPr lvl="2"/>
            <a:r>
              <a:rPr lang="en-US" dirty="0"/>
              <a:t>Third level</a:t>
            </a:r>
          </a:p>
        </p:txBody>
      </p:sp>
      <p:cxnSp>
        <p:nvCxnSpPr>
          <p:cNvPr id="16" name="Straight Connector 15">
            <a:extLst>
              <a:ext uri="{FF2B5EF4-FFF2-40B4-BE49-F238E27FC236}">
                <a16:creationId xmlns:a16="http://schemas.microsoft.com/office/drawing/2014/main" id="{5B765E1D-5BFD-EA4E-9C7E-28F8B1E966B1}"/>
              </a:ext>
            </a:extLst>
          </p:cNvPr>
          <p:cNvCxnSpPr>
            <a:cxnSpLocks/>
          </p:cNvCxnSpPr>
          <p:nvPr userDrawn="1"/>
        </p:nvCxnSpPr>
        <p:spPr>
          <a:xfrm>
            <a:off x="628651" y="6073540"/>
            <a:ext cx="1085453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9A650D7-663E-A949-9ECA-6944F348A9BA}"/>
              </a:ext>
            </a:extLst>
          </p:cNvPr>
          <p:cNvCxnSpPr/>
          <p:nvPr userDrawn="1"/>
        </p:nvCxnSpPr>
        <p:spPr>
          <a:xfrm>
            <a:off x="0" y="1029903"/>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13CBAB1E-DE43-4E53-83D3-08CB404119F8}"/>
              </a:ext>
            </a:extLst>
          </p:cNvPr>
          <p:cNvSpPr>
            <a:spLocks noGrp="1"/>
          </p:cNvSpPr>
          <p:nvPr>
            <p:ph type="sldNum" sz="quarter" idx="4"/>
          </p:nvPr>
        </p:nvSpPr>
        <p:spPr>
          <a:xfrm>
            <a:off x="4721225" y="6332541"/>
            <a:ext cx="27432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D2475F5D-96AB-474B-8569-A5372A7BF729}" type="slidenum">
              <a:rPr lang="en-GB" smtClean="0"/>
              <a:pPr/>
              <a:t>‹#›</a:t>
            </a:fld>
            <a:endParaRPr lang="en-GB" dirty="0"/>
          </a:p>
        </p:txBody>
      </p:sp>
      <p:pic>
        <p:nvPicPr>
          <p:cNvPr id="11" name="Picture 10" descr="Image result for lincolnshire county council logo">
            <a:extLst>
              <a:ext uri="{FF2B5EF4-FFF2-40B4-BE49-F238E27FC236}">
                <a16:creationId xmlns:a16="http://schemas.microsoft.com/office/drawing/2014/main" id="{CDA3DD36-A2B1-4E29-9EAC-D7CDC51A6A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03147" y="6184341"/>
            <a:ext cx="2273300" cy="57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514409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33665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F7856-23CB-44DD-864B-64AE13380401}"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67739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9F7856-23CB-44DD-864B-64AE13380401}"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50203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9F7856-23CB-44DD-864B-64AE13380401}" type="datetimeFigureOut">
              <a:rPr lang="en-GB" smtClean="0"/>
              <a:t>23/04/2025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24969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9F7856-23CB-44DD-864B-64AE13380401}" type="datetimeFigureOut">
              <a:rPr lang="en-GB" smtClean="0"/>
              <a:t>23/04/2025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44426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F7856-23CB-44DD-864B-64AE13380401}" type="datetimeFigureOut">
              <a:rPr lang="en-GB" smtClean="0"/>
              <a:t>23/04/2025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345536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F7856-23CB-44DD-864B-64AE13380401}"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276148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F7856-23CB-44DD-864B-64AE13380401}"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041193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145892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9F7856-23CB-44DD-864B-64AE13380401}"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9C8D6A-9584-4526-98EE-53EEDC368AE5}" type="slidenum">
              <a:rPr lang="en-GB" smtClean="0"/>
              <a:t>‹#›</a:t>
            </a:fld>
            <a:endParaRPr lang="en-GB"/>
          </a:p>
        </p:txBody>
      </p:sp>
    </p:spTree>
    <p:extLst>
      <p:ext uri="{BB962C8B-B14F-4D97-AF65-F5344CB8AC3E}">
        <p14:creationId xmlns:p14="http://schemas.microsoft.com/office/powerpoint/2010/main" val="3248251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282674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2019463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184296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38975-7094-4B52-9E38-8EFE31CA76C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313803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38975-7094-4B52-9E38-8EFE31CA76C8}" type="datetimeFigureOut">
              <a:rPr lang="en-GB" smtClean="0"/>
              <a:t>23/04/2025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23552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38975-7094-4B52-9E38-8EFE31CA76C8}" type="datetimeFigureOut">
              <a:rPr lang="en-GB" smtClean="0"/>
              <a:t>23/04/2025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11570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38975-7094-4B52-9E38-8EFE31CA76C8}" type="datetimeFigureOut">
              <a:rPr lang="en-GB" smtClean="0"/>
              <a:t>23/04/2025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25961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A38975-7094-4B52-9E38-8EFE31CA76C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11985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A38975-7094-4B52-9E38-8EFE31CA76C8}" type="datetimeFigureOut">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1786080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2914354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4115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1818741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5653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1657045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230690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38975-7094-4B52-9E38-8EFE31CA76C8}" type="datetimeFigureOut">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20CF07-2063-4AFA-B2F8-A527B0D3B83E}" type="slidenum">
              <a:rPr lang="en-GB" smtClean="0"/>
              <a:t>‹#›</a:t>
            </a:fld>
            <a:endParaRPr lang="en-GB"/>
          </a:p>
        </p:txBody>
      </p:sp>
    </p:spTree>
    <p:extLst>
      <p:ext uri="{BB962C8B-B14F-4D97-AF65-F5344CB8AC3E}">
        <p14:creationId xmlns:p14="http://schemas.microsoft.com/office/powerpoint/2010/main" val="336756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F7856-23CB-44DD-864B-64AE13380401}" type="datetimeFigureOut">
              <a:rPr lang="en-GB" smtClean="0"/>
              <a:t>23/04/2025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C8D6A-9584-4526-98EE-53EEDC368AE5}" type="slidenum">
              <a:rPr lang="en-GB" smtClean="0"/>
              <a:t>‹#›</a:t>
            </a:fld>
            <a:endParaRPr lang="en-GB"/>
          </a:p>
        </p:txBody>
      </p:sp>
    </p:spTree>
    <p:extLst>
      <p:ext uri="{BB962C8B-B14F-4D97-AF65-F5344CB8AC3E}">
        <p14:creationId xmlns:p14="http://schemas.microsoft.com/office/powerpoint/2010/main" val="1373415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A38975-7094-4B52-9E38-8EFE31CA76C8}" type="datetimeFigureOut">
              <a:rPr lang="en-GB" smtClean="0"/>
              <a:t>23/04/2025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420CF07-2063-4AFA-B2F8-A527B0D3B83E}" type="slidenum">
              <a:rPr lang="en-GB" smtClean="0"/>
              <a:t>‹#›</a:t>
            </a:fld>
            <a:endParaRPr lang="en-GB"/>
          </a:p>
        </p:txBody>
      </p:sp>
    </p:spTree>
    <p:extLst>
      <p:ext uri="{BB962C8B-B14F-4D97-AF65-F5344CB8AC3E}">
        <p14:creationId xmlns:p14="http://schemas.microsoft.com/office/powerpoint/2010/main" val="1898444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skSALL@lincolnshire.gov.u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skSALL@lincolnshire.gov.uk"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lincolnshire.gov.uk/support-education/ask-sall" TargetMode="External"/><Relationship Id="rId4" Type="http://schemas.openxmlformats.org/officeDocument/2006/relationships/hyperlink" Target="https://www.lincolnshire.gov.uk/xfp/form/531"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7762" y="329184"/>
            <a:ext cx="6251110" cy="1783080"/>
          </a:xfrm>
        </p:spPr>
        <p:txBody>
          <a:bodyPr vert="horz" lIns="91440" tIns="45720" rIns="91440" bIns="45720" rtlCol="0" anchor="b">
            <a:normAutofit fontScale="90000"/>
          </a:bodyPr>
          <a:lstStyle/>
          <a:p>
            <a:r>
              <a:rPr lang="en-US" sz="4400" b="1"/>
              <a:t>SEND Advice Line Lincolnshire </a:t>
            </a:r>
            <a:br>
              <a:rPr lang="en-US" sz="5000" b="1"/>
            </a:br>
            <a:r>
              <a:rPr lang="en-US" sz="4000" b="1"/>
              <a:t>(Ask SALL)</a:t>
            </a:r>
          </a:p>
        </p:txBody>
      </p:sp>
      <p:pic>
        <p:nvPicPr>
          <p:cNvPr id="1026" name="Picture 2" descr="Lincolnshire County Council">
            <a:extLst>
              <a:ext uri="{FF2B5EF4-FFF2-40B4-BE49-F238E27FC236}">
                <a16:creationId xmlns:a16="http://schemas.microsoft.com/office/drawing/2014/main" id="{AA07334F-751E-F4A0-36F3-445EC2296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66" r="125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297762" y="2883685"/>
            <a:ext cx="6251110" cy="3483864"/>
          </a:xfrm>
        </p:spPr>
        <p:txBody>
          <a:bodyPr vert="horz" lIns="91440" tIns="45720" rIns="91440" bIns="45720" rtlCol="0">
            <a:normAutofit/>
          </a:bodyPr>
          <a:lstStyle/>
          <a:p>
            <a:pPr algn="l"/>
            <a:r>
              <a:rPr lang="en-US" sz="2200"/>
              <a:t>Current Team Members</a:t>
            </a:r>
          </a:p>
          <a:p>
            <a:pPr indent="-228600" algn="l">
              <a:buFont typeface="Arial" panose="020B0604020202020204" pitchFamily="34" charset="0"/>
              <a:buChar char="•"/>
            </a:pPr>
            <a:endParaRPr lang="en-US" sz="2200"/>
          </a:p>
          <a:p>
            <a:pPr algn="l"/>
            <a:r>
              <a:rPr lang="en-US" sz="2200" b="1"/>
              <a:t>Sharon Drewery             </a:t>
            </a:r>
          </a:p>
          <a:p>
            <a:pPr algn="l"/>
            <a:r>
              <a:rPr lang="en-US" sz="2200" b="1"/>
              <a:t>Linda Baldwin                </a:t>
            </a:r>
          </a:p>
          <a:p>
            <a:pPr algn="l"/>
            <a:r>
              <a:rPr lang="en-US" sz="2200" b="1"/>
              <a:t>Nicole Amott</a:t>
            </a:r>
          </a:p>
          <a:p>
            <a:pPr indent="-228600" algn="l">
              <a:buFont typeface="Arial" panose="020B0604020202020204" pitchFamily="34" charset="0"/>
              <a:buChar char="•"/>
            </a:pPr>
            <a:endParaRPr lang="en-US" sz="2200"/>
          </a:p>
          <a:p>
            <a:pPr algn="l"/>
            <a:r>
              <a:rPr lang="en-US" sz="2200"/>
              <a:t>Contact:</a:t>
            </a:r>
          </a:p>
          <a:p>
            <a:pPr algn="l"/>
            <a:r>
              <a:rPr lang="en-US" sz="2200">
                <a:hlinkClick r:id="rId4"/>
              </a:rPr>
              <a:t>AskSALL@lincolnshire.gov.uk</a:t>
            </a:r>
            <a:r>
              <a:rPr lang="en-US" sz="2200"/>
              <a:t> </a:t>
            </a:r>
          </a:p>
        </p:txBody>
      </p:sp>
    </p:spTree>
    <p:extLst>
      <p:ext uri="{BB962C8B-B14F-4D97-AF65-F5344CB8AC3E}">
        <p14:creationId xmlns:p14="http://schemas.microsoft.com/office/powerpoint/2010/main" val="99167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E2BC33-BE17-43F2-9D7F-62E5A3F0507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E43069-B3FC-A0CE-6E00-6139B8F6A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E15CC-6D84-0199-78C7-A5BAB2E48C60}"/>
              </a:ext>
            </a:extLst>
          </p:cNvPr>
          <p:cNvSpPr>
            <a:spLocks noGrp="1"/>
          </p:cNvSpPr>
          <p:nvPr>
            <p:ph type="title"/>
          </p:nvPr>
        </p:nvSpPr>
        <p:spPr>
          <a:xfrm>
            <a:off x="5297762" y="640080"/>
            <a:ext cx="6251110" cy="3566160"/>
          </a:xfrm>
        </p:spPr>
        <p:txBody>
          <a:bodyPr vert="horz" lIns="91440" tIns="45720" rIns="91440" bIns="45720" rtlCol="0" anchor="b">
            <a:normAutofit fontScale="90000"/>
          </a:bodyPr>
          <a:lstStyle/>
          <a:p>
            <a:r>
              <a:rPr lang="en-US" sz="5400" dirty="0"/>
              <a:t>And what is the area you mainly are seeking information, advice and guidance for?</a:t>
            </a:r>
          </a:p>
        </p:txBody>
      </p:sp>
      <p:pic>
        <p:nvPicPr>
          <p:cNvPr id="5" name="Picture 2" descr="Lincolnshire County Council">
            <a:extLst>
              <a:ext uri="{FF2B5EF4-FFF2-40B4-BE49-F238E27FC236}">
                <a16:creationId xmlns:a16="http://schemas.microsoft.com/office/drawing/2014/main" id="{FB7C334B-26D7-2794-607C-710E554695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sketchy line">
            <a:extLst>
              <a:ext uri="{FF2B5EF4-FFF2-40B4-BE49-F238E27FC236}">
                <a16:creationId xmlns:a16="http://schemas.microsoft.com/office/drawing/2014/main" id="{13E9F551-E656-D268-7476-1BBADF6D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69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8C4BF9-FB3B-EC65-46D9-C5B9C796B363}"/>
            </a:ext>
          </a:extLst>
        </p:cNvPr>
        <p:cNvGrpSpPr/>
        <p:nvPr/>
      </p:nvGrpSpPr>
      <p:grpSpPr>
        <a:xfrm>
          <a:off x="0" y="0"/>
          <a:ext cx="0" cy="0"/>
          <a:chOff x="0" y="0"/>
          <a:chExt cx="0" cy="0"/>
        </a:xfrm>
      </p:grpSpPr>
      <p:pic>
        <p:nvPicPr>
          <p:cNvPr id="5" name="Picture 2" descr="Lincolnshire County Council">
            <a:extLst>
              <a:ext uri="{FF2B5EF4-FFF2-40B4-BE49-F238E27FC236}">
                <a16:creationId xmlns:a16="http://schemas.microsoft.com/office/drawing/2014/main" id="{B378E8AA-03AD-F5AF-22F5-D2430B825D5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31"/>
          <a:stretch/>
        </p:blipFill>
        <p:spPr bwMode="auto">
          <a:xfrm>
            <a:off x="1" y="3972403"/>
            <a:ext cx="1959116" cy="288559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44047F1-803E-6435-7992-629367603B06}"/>
              </a:ext>
            </a:extLst>
          </p:cNvPr>
          <p:cNvSpPr>
            <a:spLocks noGrp="1"/>
          </p:cNvSpPr>
          <p:nvPr>
            <p:ph type="title"/>
          </p:nvPr>
        </p:nvSpPr>
        <p:spPr>
          <a:xfrm>
            <a:off x="410411" y="498810"/>
            <a:ext cx="2599906" cy="3114126"/>
          </a:xfrm>
        </p:spPr>
        <p:txBody>
          <a:bodyPr>
            <a:normAutofit/>
          </a:bodyPr>
          <a:lstStyle/>
          <a:p>
            <a:r>
              <a:rPr lang="en-GB" sz="2400" dirty="0"/>
              <a:t>Both this year and last, over 70% of  enquiries were seeking advice and support for social, emotional and behavioural needs</a:t>
            </a:r>
          </a:p>
        </p:txBody>
      </p:sp>
      <p:pic>
        <p:nvPicPr>
          <p:cNvPr id="7" name="Picture 6">
            <a:extLst>
              <a:ext uri="{FF2B5EF4-FFF2-40B4-BE49-F238E27FC236}">
                <a16:creationId xmlns:a16="http://schemas.microsoft.com/office/drawing/2014/main" id="{60883CD5-6285-1836-DE2F-036768D22217}"/>
              </a:ext>
            </a:extLst>
          </p:cNvPr>
          <p:cNvPicPr>
            <a:picLocks noChangeAspect="1"/>
          </p:cNvPicPr>
          <p:nvPr/>
        </p:nvPicPr>
        <p:blipFill>
          <a:blip r:embed="rId3"/>
          <a:stretch>
            <a:fillRect/>
          </a:stretch>
        </p:blipFill>
        <p:spPr>
          <a:xfrm>
            <a:off x="3815152" y="707115"/>
            <a:ext cx="6610350" cy="2695575"/>
          </a:xfrm>
          <a:prstGeom prst="rect">
            <a:avLst/>
          </a:prstGeom>
        </p:spPr>
      </p:pic>
      <p:graphicFrame>
        <p:nvGraphicFramePr>
          <p:cNvPr id="8" name="Chart 7">
            <a:extLst>
              <a:ext uri="{FF2B5EF4-FFF2-40B4-BE49-F238E27FC236}">
                <a16:creationId xmlns:a16="http://schemas.microsoft.com/office/drawing/2014/main" id="{4B532AA4-0114-4A96-BAD2-A61A723987A4}"/>
              </a:ext>
              <a:ext uri="{147F2762-F138-4A5C-976F-8EAC2B608ADB}">
                <a16:predDERef xmlns:a16="http://schemas.microsoft.com/office/drawing/2014/main" pred="{9CF97DE3-FC5C-45EB-B42B-4C0FB61BC19C}"/>
              </a:ext>
            </a:extLst>
          </p:cNvPr>
          <p:cNvGraphicFramePr>
            <a:graphicFrameLocks/>
          </p:cNvGraphicFramePr>
          <p:nvPr>
            <p:extLst>
              <p:ext uri="{D42A27DB-BD31-4B8C-83A1-F6EECF244321}">
                <p14:modId xmlns:p14="http://schemas.microsoft.com/office/powerpoint/2010/main" val="2846080781"/>
              </p:ext>
            </p:extLst>
          </p:nvPr>
        </p:nvGraphicFramePr>
        <p:xfrm>
          <a:off x="3640659" y="3773930"/>
          <a:ext cx="6968449" cy="25171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759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7E07E-2FD3-4D50-907D-E1F1B319D3B0}"/>
              </a:ext>
            </a:extLst>
          </p:cNvPr>
          <p:cNvSpPr>
            <a:spLocks noGrp="1"/>
          </p:cNvSpPr>
          <p:nvPr>
            <p:ph type="body" sz="quarter" idx="12"/>
          </p:nvPr>
        </p:nvSpPr>
        <p:spPr>
          <a:xfrm>
            <a:off x="2041052" y="2"/>
            <a:ext cx="8047271" cy="1015664"/>
          </a:xfrm>
        </p:spPr>
        <p:txBody>
          <a:bodyPr>
            <a:normAutofit/>
          </a:bodyPr>
          <a:lstStyle/>
          <a:p>
            <a:r>
              <a:rPr lang="en-GB" sz="2800" dirty="0">
                <a:solidFill>
                  <a:srgbClr val="99AB21"/>
                </a:solidFill>
              </a:rPr>
              <a:t>Ask SALL- Case Study – Early Years SEMH</a:t>
            </a:r>
          </a:p>
        </p:txBody>
      </p:sp>
      <p:cxnSp>
        <p:nvCxnSpPr>
          <p:cNvPr id="19" name="Straight Connector 18">
            <a:extLst>
              <a:ext uri="{FF2B5EF4-FFF2-40B4-BE49-F238E27FC236}">
                <a16:creationId xmlns:a16="http://schemas.microsoft.com/office/drawing/2014/main" id="{69063B4A-662F-4BCE-8079-90AAFC2C626F}"/>
              </a:ext>
            </a:extLst>
          </p:cNvPr>
          <p:cNvCxnSpPr>
            <a:cxnSpLocks/>
          </p:cNvCxnSpPr>
          <p:nvPr/>
        </p:nvCxnSpPr>
        <p:spPr>
          <a:xfrm>
            <a:off x="3085930" y="3346884"/>
            <a:ext cx="6994931"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5" name="Graphic 4" descr="Receiver with solid fill">
            <a:extLst>
              <a:ext uri="{FF2B5EF4-FFF2-40B4-BE49-F238E27FC236}">
                <a16:creationId xmlns:a16="http://schemas.microsoft.com/office/drawing/2014/main" id="{9722A2E5-9FD4-4574-AF8F-976D1C56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5339" y="1155943"/>
            <a:ext cx="720000" cy="720000"/>
          </a:xfrm>
          <a:prstGeom prst="rect">
            <a:avLst/>
          </a:prstGeom>
        </p:spPr>
      </p:pic>
      <p:pic>
        <p:nvPicPr>
          <p:cNvPr id="10" name="Graphic 9" descr="Chat with solid fill">
            <a:extLst>
              <a:ext uri="{FF2B5EF4-FFF2-40B4-BE49-F238E27FC236}">
                <a16:creationId xmlns:a16="http://schemas.microsoft.com/office/drawing/2014/main" id="{1CD07FC6-5ED2-4B12-B0AA-F34F682A59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0247" y="2299694"/>
            <a:ext cx="720000" cy="720000"/>
          </a:xfrm>
          <a:prstGeom prst="rect">
            <a:avLst/>
          </a:prstGeom>
        </p:spPr>
      </p:pic>
      <p:pic>
        <p:nvPicPr>
          <p:cNvPr id="14" name="Graphic 13" descr="Clipboard Checked with solid fill">
            <a:extLst>
              <a:ext uri="{FF2B5EF4-FFF2-40B4-BE49-F238E27FC236}">
                <a16:creationId xmlns:a16="http://schemas.microsoft.com/office/drawing/2014/main" id="{A7EB9604-B25C-4D1B-A975-8F11C98B89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5339" y="3588173"/>
            <a:ext cx="720000" cy="720000"/>
          </a:xfrm>
          <a:prstGeom prst="rect">
            <a:avLst/>
          </a:prstGeom>
        </p:spPr>
      </p:pic>
      <p:pic>
        <p:nvPicPr>
          <p:cNvPr id="17" name="Graphic 16" descr="Signpost with solid fill">
            <a:extLst>
              <a:ext uri="{FF2B5EF4-FFF2-40B4-BE49-F238E27FC236}">
                <a16:creationId xmlns:a16="http://schemas.microsoft.com/office/drawing/2014/main" id="{77988103-545B-4010-A199-88E31AD7D9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65339" y="4664011"/>
            <a:ext cx="720000" cy="720000"/>
          </a:xfrm>
          <a:prstGeom prst="rect">
            <a:avLst/>
          </a:prstGeom>
        </p:spPr>
      </p:pic>
      <p:sp>
        <p:nvSpPr>
          <p:cNvPr id="8" name="TextBox 15">
            <a:extLst>
              <a:ext uri="{FF2B5EF4-FFF2-40B4-BE49-F238E27FC236}">
                <a16:creationId xmlns:a16="http://schemas.microsoft.com/office/drawing/2014/main" id="{A6E45685-35E6-47AD-A54D-C1D11FD840EB}"/>
              </a:ext>
            </a:extLst>
          </p:cNvPr>
          <p:cNvSpPr txBox="1"/>
          <p:nvPr/>
        </p:nvSpPr>
        <p:spPr>
          <a:xfrm>
            <a:off x="2668989" y="1103119"/>
            <a:ext cx="7657673" cy="26930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150" b="1" dirty="0">
              <a:ea typeface="Calibri"/>
              <a:cs typeface="Calibri"/>
            </a:endParaRPr>
          </a:p>
        </p:txBody>
      </p:sp>
      <p:sp>
        <p:nvSpPr>
          <p:cNvPr id="9" name="TextBox 15">
            <a:extLst>
              <a:ext uri="{FF2B5EF4-FFF2-40B4-BE49-F238E27FC236}">
                <a16:creationId xmlns:a16="http://schemas.microsoft.com/office/drawing/2014/main" id="{A6E45685-35E6-47AD-A54D-C1D11FD840EB}"/>
              </a:ext>
            </a:extLst>
          </p:cNvPr>
          <p:cNvSpPr txBox="1"/>
          <p:nvPr/>
        </p:nvSpPr>
        <p:spPr>
          <a:xfrm>
            <a:off x="2743496" y="1082395"/>
            <a:ext cx="7657673" cy="97719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50" b="1" dirty="0"/>
              <a:t>Phone consult with Nursery Manager and SENDCO</a:t>
            </a:r>
            <a:endParaRPr lang="en-US" sz="1800" dirty="0"/>
          </a:p>
          <a:p>
            <a:pPr marL="171450" indent="-171450">
              <a:buFont typeface="Arial" panose="020B0604020202020204" pitchFamily="34" charset="0"/>
              <a:buChar char="•"/>
            </a:pPr>
            <a:r>
              <a:rPr lang="en-GB" sz="1150" dirty="0"/>
              <a:t>Age 4 male with SEMH challenges </a:t>
            </a:r>
          </a:p>
          <a:p>
            <a:pPr marL="171450" indent="-171450">
              <a:buFont typeface="Arial" panose="020B0604020202020204" pitchFamily="34" charset="0"/>
              <a:buChar char="•"/>
            </a:pPr>
            <a:r>
              <a:rPr lang="en-GB" sz="1150" dirty="0"/>
              <a:t>Recent significant and sudden onset of challenging and risky behaviours (to self and others)</a:t>
            </a:r>
          </a:p>
          <a:p>
            <a:pPr marL="171450" indent="-171450">
              <a:buFont typeface="Arial" panose="020B0604020202020204" pitchFamily="34" charset="0"/>
              <a:buChar char="•"/>
            </a:pPr>
            <a:r>
              <a:rPr lang="en-GB" sz="1150" dirty="0">
                <a:ea typeface="Calibri"/>
                <a:cs typeface="Calibri"/>
              </a:rPr>
              <a:t>Setting shared the family had been ‘advised’ by a family friend to apply for an EHCNAR; setting do not feel they have evidence to support this</a:t>
            </a:r>
          </a:p>
        </p:txBody>
      </p:sp>
      <p:sp>
        <p:nvSpPr>
          <p:cNvPr id="12" name="TextBox 20">
            <a:extLst>
              <a:ext uri="{FF2B5EF4-FFF2-40B4-BE49-F238E27FC236}">
                <a16:creationId xmlns:a16="http://schemas.microsoft.com/office/drawing/2014/main" id="{EDF599C9-BCAD-4DF3-8ECE-5B89C3B2FEB5}"/>
              </a:ext>
            </a:extLst>
          </p:cNvPr>
          <p:cNvSpPr txBox="1"/>
          <p:nvPr/>
        </p:nvSpPr>
        <p:spPr>
          <a:xfrm>
            <a:off x="2739291" y="3749761"/>
            <a:ext cx="7688206" cy="239296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44500" indent="-285750">
              <a:buClr>
                <a:srgbClr val="A9B62C"/>
              </a:buClr>
              <a:buFont typeface="Wingdings" panose="05000000000000000000" pitchFamily="2" charset="2"/>
              <a:buChar char="ü"/>
            </a:pPr>
            <a:r>
              <a:rPr lang="en-GB" sz="1150" dirty="0">
                <a:ea typeface="Calibri"/>
                <a:cs typeface="Calibri"/>
              </a:rPr>
              <a:t>Advised to also consider completing the VSEND and refer to inclusion toolkit. </a:t>
            </a:r>
          </a:p>
          <a:p>
            <a:pPr marL="444500" indent="-285750">
              <a:buClr>
                <a:srgbClr val="A9B62C"/>
              </a:buClr>
              <a:buFont typeface="Wingdings" panose="05000000000000000000" pitchFamily="2" charset="2"/>
              <a:buChar char="ü"/>
            </a:pPr>
            <a:r>
              <a:rPr lang="en-GB" sz="1150" dirty="0">
                <a:ea typeface="Calibri"/>
                <a:cs typeface="Calibri"/>
              </a:rPr>
              <a:t>Consider if the SEMH SPOT tool would offer further insight and unpick with family the cause of change in behaviour</a:t>
            </a:r>
          </a:p>
          <a:p>
            <a:pPr marL="444500" indent="-285750">
              <a:buClr>
                <a:srgbClr val="A9B62C"/>
              </a:buClr>
              <a:buFont typeface="Wingdings" panose="05000000000000000000" pitchFamily="2" charset="2"/>
              <a:buChar char="ü"/>
            </a:pPr>
            <a:r>
              <a:rPr lang="en-GB" sz="1150" dirty="0">
                <a:ea typeface="Calibri"/>
                <a:cs typeface="Calibri"/>
              </a:rPr>
              <a:t>Shared resources on emotional regulation in the Early Years, a Sensory Needs Processing Toolkit, information on supporting oppositional behaviours</a:t>
            </a:r>
          </a:p>
          <a:p>
            <a:pPr marL="444500" indent="-285750">
              <a:buClr>
                <a:srgbClr val="A9B62C"/>
              </a:buClr>
              <a:buFont typeface="Wingdings" panose="05000000000000000000" pitchFamily="2" charset="2"/>
              <a:buChar char="ü"/>
            </a:pPr>
            <a:r>
              <a:rPr lang="en-GB" sz="1150" dirty="0">
                <a:ea typeface="Calibri"/>
                <a:cs typeface="Calibri"/>
              </a:rPr>
              <a:t>Consider accessing support from Health Visitor</a:t>
            </a:r>
          </a:p>
          <a:p>
            <a:pPr marL="444500" indent="-285750">
              <a:buClr>
                <a:srgbClr val="A9B62C"/>
              </a:buClr>
              <a:buFont typeface="Wingdings" panose="05000000000000000000" pitchFamily="2" charset="2"/>
              <a:buChar char="ü"/>
            </a:pPr>
            <a:r>
              <a:rPr lang="en-GB" sz="1150" dirty="0">
                <a:ea typeface="Calibri"/>
                <a:cs typeface="Calibri"/>
              </a:rPr>
              <a:t>Information on transition support including Sesame workshop school readiness information</a:t>
            </a:r>
          </a:p>
          <a:p>
            <a:pPr marL="444500" indent="-285750">
              <a:buClr>
                <a:srgbClr val="A9B62C"/>
              </a:buClr>
              <a:buFont typeface="Wingdings" panose="05000000000000000000" pitchFamily="2" charset="2"/>
              <a:buChar char="ü"/>
            </a:pPr>
            <a:r>
              <a:rPr lang="en-GB" sz="1150" dirty="0">
                <a:ea typeface="Calibri"/>
                <a:cs typeface="Calibri"/>
              </a:rPr>
              <a:t>Advised information on EHCNAR process may be useful to share and explain with family what evidence is required for this and how (if Inclusion funding is warranted) the impact of this should be considered as part of cycles of APDR and a GA</a:t>
            </a:r>
          </a:p>
          <a:p>
            <a:pPr marL="444500" indent="-285750">
              <a:buClr>
                <a:srgbClr val="A9B62C"/>
              </a:buClr>
              <a:buFont typeface="Wingdings" panose="05000000000000000000" pitchFamily="2" charset="2"/>
              <a:buChar char="ü"/>
            </a:pPr>
            <a:r>
              <a:rPr lang="en-GB" sz="1150" dirty="0">
                <a:ea typeface="Calibri"/>
                <a:cs typeface="Calibri"/>
              </a:rPr>
              <a:t>Advised to consult SALL again after EYST discussion and time to implement advice shared </a:t>
            </a:r>
            <a:endParaRPr lang="en-GB" sz="1800" dirty="0">
              <a:ea typeface="Calibri"/>
              <a:cs typeface="Calibri"/>
            </a:endParaRPr>
          </a:p>
          <a:p>
            <a:pPr marL="444500" indent="-285750">
              <a:buClr>
                <a:srgbClr val="A9B62C"/>
              </a:buClr>
              <a:buFont typeface="Wingdings" panose="05000000000000000000" pitchFamily="2" charset="2"/>
              <a:buChar char="ü"/>
            </a:pPr>
            <a:endParaRPr lang="en-GB" sz="1150" dirty="0">
              <a:ea typeface="Calibri"/>
              <a:cs typeface="Calibri"/>
            </a:endParaRPr>
          </a:p>
          <a:p>
            <a:pPr marL="444500" indent="-285750">
              <a:buClr>
                <a:srgbClr val="A9B62C"/>
              </a:buClr>
              <a:buFont typeface="Wingdings" panose="05000000000000000000" pitchFamily="2" charset="2"/>
              <a:buChar char="ü"/>
            </a:pPr>
            <a:endParaRPr lang="en-GB" sz="1150" dirty="0">
              <a:ea typeface="Calibri"/>
              <a:cs typeface="Calibri"/>
            </a:endParaRPr>
          </a:p>
          <a:p>
            <a:pPr marL="158750">
              <a:buClr>
                <a:srgbClr val="A9B62C"/>
              </a:buClr>
            </a:pPr>
            <a:endParaRPr lang="en-GB" sz="1150" dirty="0">
              <a:ea typeface="Calibri"/>
              <a:cs typeface="Calibri"/>
            </a:endParaRPr>
          </a:p>
        </p:txBody>
      </p:sp>
      <p:sp>
        <p:nvSpPr>
          <p:cNvPr id="13" name="TextBox 17">
            <a:extLst>
              <a:ext uri="{FF2B5EF4-FFF2-40B4-BE49-F238E27FC236}">
                <a16:creationId xmlns:a16="http://schemas.microsoft.com/office/drawing/2014/main" id="{F76D57E9-1F52-48C0-99B9-8035969D209E}"/>
              </a:ext>
            </a:extLst>
          </p:cNvPr>
          <p:cNvSpPr txBox="1"/>
          <p:nvPr/>
        </p:nvSpPr>
        <p:spPr>
          <a:xfrm>
            <a:off x="2440833" y="5739849"/>
            <a:ext cx="8285122" cy="523220"/>
          </a:xfrm>
          <a:prstGeom prst="rect">
            <a:avLst/>
          </a:prstGeom>
          <a:noFill/>
          <a:ln w="31750">
            <a:solidFill>
              <a:srgbClr val="A9B62C"/>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dirty="0"/>
              <a:t>The information provided signposted to additional support to further profile needs and cause and access support from additional agencies</a:t>
            </a:r>
            <a:r>
              <a:rPr lang="en-GB" sz="1400"/>
              <a:t>/professionals</a:t>
            </a:r>
            <a:r>
              <a:rPr lang="en-GB" sz="1400" dirty="0"/>
              <a:t>.</a:t>
            </a:r>
          </a:p>
        </p:txBody>
      </p:sp>
      <p:sp>
        <p:nvSpPr>
          <p:cNvPr id="3" name="TextBox 2">
            <a:extLst>
              <a:ext uri="{FF2B5EF4-FFF2-40B4-BE49-F238E27FC236}">
                <a16:creationId xmlns:a16="http://schemas.microsoft.com/office/drawing/2014/main" id="{6ED1D94F-747B-9A81-DF2A-AE0F9D86DB30}"/>
              </a:ext>
            </a:extLst>
          </p:cNvPr>
          <p:cNvSpPr txBox="1"/>
          <p:nvPr/>
        </p:nvSpPr>
        <p:spPr>
          <a:xfrm>
            <a:off x="2810933" y="2147039"/>
            <a:ext cx="7152640" cy="1384995"/>
          </a:xfrm>
          <a:prstGeom prst="rect">
            <a:avLst/>
          </a:prstGeom>
          <a:noFill/>
        </p:spPr>
        <p:txBody>
          <a:bodyPr wrap="square" rtlCol="0">
            <a:spAutoFit/>
          </a:bodyPr>
          <a:lstStyle/>
          <a:p>
            <a:pPr marL="285750" indent="-285750">
              <a:buFont typeface="Wingdings" panose="05000000000000000000" pitchFamily="2" charset="2"/>
              <a:buChar char="Ø"/>
            </a:pPr>
            <a:r>
              <a:rPr lang="en-GB" sz="1200" dirty="0"/>
              <a:t>EYST due to visit at point of consult to discuss inclusion funding</a:t>
            </a:r>
          </a:p>
          <a:p>
            <a:pPr marL="285750" indent="-285750">
              <a:buFont typeface="Wingdings" panose="05000000000000000000" pitchFamily="2" charset="2"/>
              <a:buChar char="Ø"/>
            </a:pPr>
            <a:r>
              <a:rPr lang="en-GB" sz="1200" dirty="0"/>
              <a:t>High adult ratio in place – sensory profiling completed, star/ABC analysis have not indicated triggers, no trauma or specific incidents identified</a:t>
            </a:r>
          </a:p>
          <a:p>
            <a:pPr marL="285750" indent="-285750">
              <a:buFont typeface="Wingdings" panose="05000000000000000000" pitchFamily="2" charset="2"/>
              <a:buChar char="Ø"/>
            </a:pPr>
            <a:r>
              <a:rPr lang="en-GB" sz="1200" dirty="0"/>
              <a:t>Visuals and social stories in place to support communication of safe/desirous behaviours</a:t>
            </a:r>
          </a:p>
          <a:p>
            <a:pPr marL="285750" indent="-285750">
              <a:buFont typeface="Wingdings" panose="05000000000000000000" pitchFamily="2" charset="2"/>
              <a:buChar char="Ø"/>
            </a:pPr>
            <a:r>
              <a:rPr lang="en-GB" sz="1200" dirty="0"/>
              <a:t>Safe/calm space offered; has refused to use this</a:t>
            </a:r>
          </a:p>
          <a:p>
            <a:pPr marL="285750" indent="-285750">
              <a:buFont typeface="Wingdings" panose="05000000000000000000" pitchFamily="2" charset="2"/>
              <a:buChar char="Ø"/>
            </a:pPr>
            <a:r>
              <a:rPr lang="en-GB" sz="1200" dirty="0"/>
              <a:t>No indication of underlying SCLN (</a:t>
            </a:r>
            <a:r>
              <a:rPr lang="en-GB" sz="1200" dirty="0" err="1"/>
              <a:t>Wellcomm</a:t>
            </a:r>
            <a:r>
              <a:rPr lang="en-GB" sz="1200" dirty="0"/>
              <a:t> assessments indicate ARE in all areas)</a:t>
            </a:r>
          </a:p>
          <a:p>
            <a:pPr marL="285750" indent="-285750">
              <a:buFont typeface="Wingdings" panose="05000000000000000000" pitchFamily="2" charset="2"/>
              <a:buChar char="Ø"/>
            </a:pPr>
            <a:r>
              <a:rPr lang="en-GB" sz="1200" dirty="0"/>
              <a:t>EHA agreed and  due to be completed with family</a:t>
            </a:r>
          </a:p>
        </p:txBody>
      </p:sp>
    </p:spTree>
    <p:extLst>
      <p:ext uri="{BB962C8B-B14F-4D97-AF65-F5344CB8AC3E}">
        <p14:creationId xmlns:p14="http://schemas.microsoft.com/office/powerpoint/2010/main" val="120036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7E07E-2FD3-4D50-907D-E1F1B319D3B0}"/>
              </a:ext>
            </a:extLst>
          </p:cNvPr>
          <p:cNvSpPr>
            <a:spLocks noGrp="1"/>
          </p:cNvSpPr>
          <p:nvPr>
            <p:ph type="body" sz="quarter" idx="12"/>
          </p:nvPr>
        </p:nvSpPr>
        <p:spPr>
          <a:xfrm>
            <a:off x="2041052" y="2"/>
            <a:ext cx="8047271" cy="1015664"/>
          </a:xfrm>
        </p:spPr>
        <p:txBody>
          <a:bodyPr>
            <a:normAutofit/>
          </a:bodyPr>
          <a:lstStyle/>
          <a:p>
            <a:r>
              <a:rPr lang="en-GB" sz="2800" dirty="0">
                <a:solidFill>
                  <a:srgbClr val="99AB21"/>
                </a:solidFill>
              </a:rPr>
              <a:t>Ask SALL- Case Study – Primary SEMH</a:t>
            </a:r>
          </a:p>
        </p:txBody>
      </p:sp>
      <p:cxnSp>
        <p:nvCxnSpPr>
          <p:cNvPr id="7" name="Straight Connector 6">
            <a:extLst>
              <a:ext uri="{FF2B5EF4-FFF2-40B4-BE49-F238E27FC236}">
                <a16:creationId xmlns:a16="http://schemas.microsoft.com/office/drawing/2014/main" id="{658A7FDB-254D-410C-A98C-418EF383CA9B}"/>
              </a:ext>
            </a:extLst>
          </p:cNvPr>
          <p:cNvCxnSpPr>
            <a:cxnSpLocks/>
          </p:cNvCxnSpPr>
          <p:nvPr/>
        </p:nvCxnSpPr>
        <p:spPr>
          <a:xfrm>
            <a:off x="3085930" y="2017731"/>
            <a:ext cx="6994931"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E45685-35E6-47AD-A54D-C1D11FD840EB}"/>
              </a:ext>
            </a:extLst>
          </p:cNvPr>
          <p:cNvSpPr txBox="1"/>
          <p:nvPr/>
        </p:nvSpPr>
        <p:spPr>
          <a:xfrm>
            <a:off x="2422940" y="730587"/>
            <a:ext cx="7657673" cy="977191"/>
          </a:xfrm>
          <a:prstGeom prst="rect">
            <a:avLst/>
          </a:prstGeom>
          <a:noFill/>
        </p:spPr>
        <p:txBody>
          <a:bodyPr wrap="square" lIns="91440" tIns="45720" rIns="91440" bIns="45720" rtlCol="0" anchor="t">
            <a:spAutoFit/>
          </a:bodyPr>
          <a:lstStyle/>
          <a:p>
            <a:r>
              <a:rPr lang="en-GB" sz="1150" b="1" dirty="0"/>
              <a:t>Online contact form  to ASKSALL from primary SENCo requesting an email response. A call back was offered and a discussion arranged (Feb 2025) to investigate the difficulties in more detail. </a:t>
            </a:r>
          </a:p>
          <a:p>
            <a:pPr marL="171450" indent="-171450">
              <a:buFont typeface="Arial" panose="020B0604020202020204" pitchFamily="34" charset="0"/>
              <a:buChar char="•"/>
            </a:pPr>
            <a:r>
              <a:rPr lang="en-GB" sz="1150" dirty="0">
                <a:ea typeface="Calibri"/>
                <a:cs typeface="Calibri"/>
              </a:rPr>
              <a:t>The discussion was about a 5-year-old male with a diagnosis of ASD and with an EHCP in place.</a:t>
            </a:r>
          </a:p>
          <a:p>
            <a:pPr marL="171450" indent="-171450">
              <a:buFont typeface="Arial" panose="020B0604020202020204" pitchFamily="34" charset="0"/>
              <a:buChar char="•"/>
            </a:pPr>
            <a:r>
              <a:rPr lang="en-GB" sz="1150" dirty="0">
                <a:ea typeface="Calibri"/>
                <a:cs typeface="Calibri"/>
              </a:rPr>
              <a:t>Concerns were around school struggling to meet sensory needs that were posing a safety risk to the child and others.</a:t>
            </a:r>
          </a:p>
          <a:p>
            <a:pPr marL="171450" indent="-171450">
              <a:buFont typeface="Arial" panose="020B0604020202020204" pitchFamily="34" charset="0"/>
              <a:buChar char="•"/>
            </a:pPr>
            <a:r>
              <a:rPr lang="en-GB" sz="1150" dirty="0">
                <a:ea typeface="Calibri"/>
                <a:cs typeface="Calibri"/>
              </a:rPr>
              <a:t>School were requesting support on meeting proprioception needs. </a:t>
            </a:r>
          </a:p>
        </p:txBody>
      </p:sp>
      <p:cxnSp>
        <p:nvCxnSpPr>
          <p:cNvPr id="19" name="Straight Connector 18">
            <a:extLst>
              <a:ext uri="{FF2B5EF4-FFF2-40B4-BE49-F238E27FC236}">
                <a16:creationId xmlns:a16="http://schemas.microsoft.com/office/drawing/2014/main" id="{69063B4A-662F-4BCE-8079-90AAFC2C626F}"/>
              </a:ext>
            </a:extLst>
          </p:cNvPr>
          <p:cNvCxnSpPr>
            <a:cxnSpLocks/>
          </p:cNvCxnSpPr>
          <p:nvPr/>
        </p:nvCxnSpPr>
        <p:spPr>
          <a:xfrm>
            <a:off x="3085930" y="3346884"/>
            <a:ext cx="6994931"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5" name="Graphic 4" descr="Receiver with solid fill">
            <a:extLst>
              <a:ext uri="{FF2B5EF4-FFF2-40B4-BE49-F238E27FC236}">
                <a16:creationId xmlns:a16="http://schemas.microsoft.com/office/drawing/2014/main" id="{9722A2E5-9FD4-4574-AF8F-976D1C56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406" y="995076"/>
            <a:ext cx="720000" cy="720000"/>
          </a:xfrm>
          <a:prstGeom prst="rect">
            <a:avLst/>
          </a:prstGeom>
        </p:spPr>
      </p:pic>
      <p:pic>
        <p:nvPicPr>
          <p:cNvPr id="10" name="Graphic 9" descr="Chat with solid fill">
            <a:extLst>
              <a:ext uri="{FF2B5EF4-FFF2-40B4-BE49-F238E27FC236}">
                <a16:creationId xmlns:a16="http://schemas.microsoft.com/office/drawing/2014/main" id="{1CD07FC6-5ED2-4B12-B0AA-F34F682A59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580" y="2104961"/>
            <a:ext cx="720000" cy="720000"/>
          </a:xfrm>
          <a:prstGeom prst="rect">
            <a:avLst/>
          </a:prstGeom>
        </p:spPr>
      </p:pic>
      <p:pic>
        <p:nvPicPr>
          <p:cNvPr id="14" name="Graphic 13" descr="Clipboard Checked with solid fill">
            <a:extLst>
              <a:ext uri="{FF2B5EF4-FFF2-40B4-BE49-F238E27FC236}">
                <a16:creationId xmlns:a16="http://schemas.microsoft.com/office/drawing/2014/main" id="{A7EB9604-B25C-4D1B-A975-8F11C98B89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9406" y="3520440"/>
            <a:ext cx="720000" cy="720000"/>
          </a:xfrm>
          <a:prstGeom prst="rect">
            <a:avLst/>
          </a:prstGeom>
        </p:spPr>
      </p:pic>
      <p:pic>
        <p:nvPicPr>
          <p:cNvPr id="17" name="Graphic 16" descr="Signpost with solid fill">
            <a:extLst>
              <a:ext uri="{FF2B5EF4-FFF2-40B4-BE49-F238E27FC236}">
                <a16:creationId xmlns:a16="http://schemas.microsoft.com/office/drawing/2014/main" id="{77988103-545B-4010-A199-88E31AD7D9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9406" y="4528544"/>
            <a:ext cx="720000" cy="720000"/>
          </a:xfrm>
          <a:prstGeom prst="rect">
            <a:avLst/>
          </a:prstGeom>
        </p:spPr>
      </p:pic>
      <p:sp>
        <p:nvSpPr>
          <p:cNvPr id="18" name="TextBox 17">
            <a:extLst>
              <a:ext uri="{FF2B5EF4-FFF2-40B4-BE49-F238E27FC236}">
                <a16:creationId xmlns:a16="http://schemas.microsoft.com/office/drawing/2014/main" id="{F76D57E9-1F52-48C0-99B9-8035969D209E}"/>
              </a:ext>
            </a:extLst>
          </p:cNvPr>
          <p:cNvSpPr txBox="1"/>
          <p:nvPr/>
        </p:nvSpPr>
        <p:spPr>
          <a:xfrm>
            <a:off x="1090011" y="6066104"/>
            <a:ext cx="8285122" cy="523220"/>
          </a:xfrm>
          <a:prstGeom prst="rect">
            <a:avLst/>
          </a:prstGeom>
          <a:noFill/>
          <a:ln w="31750">
            <a:solidFill>
              <a:srgbClr val="A9B62C"/>
            </a:solidFill>
          </a:ln>
        </p:spPr>
        <p:txBody>
          <a:bodyPr wrap="square" lIns="91440" tIns="45720" rIns="91440" bIns="45720" rtlCol="0" anchor="t">
            <a:spAutoFit/>
          </a:bodyPr>
          <a:lstStyle/>
          <a:p>
            <a:r>
              <a:rPr lang="en-GB" sz="1400" dirty="0">
                <a:ea typeface="Calibri"/>
                <a:cs typeface="Calibri"/>
              </a:rPr>
              <a:t>The outcomes and advice identified solutions that would help with investigating and accessing further avenues of support to meet the presenting needs. </a:t>
            </a:r>
            <a:endParaRPr lang="en-US" sz="1800" dirty="0"/>
          </a:p>
        </p:txBody>
      </p:sp>
      <p:sp>
        <p:nvSpPr>
          <p:cNvPr id="6" name="TextBox 5">
            <a:extLst>
              <a:ext uri="{FF2B5EF4-FFF2-40B4-BE49-F238E27FC236}">
                <a16:creationId xmlns:a16="http://schemas.microsoft.com/office/drawing/2014/main" id="{DBF2E911-FDA2-765C-4D9B-90D297BB8040}"/>
              </a:ext>
            </a:extLst>
          </p:cNvPr>
          <p:cNvSpPr txBox="1"/>
          <p:nvPr/>
        </p:nvSpPr>
        <p:spPr>
          <a:xfrm>
            <a:off x="2037536" y="1998509"/>
            <a:ext cx="9198606"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t>The conversation explored the difficulties being seen both at home and at school and the approaches , adjustments and strategies already being implemented.</a:t>
            </a:r>
          </a:p>
          <a:p>
            <a:pPr marL="171450" indent="-171450">
              <a:buFont typeface="Arial" panose="020B0604020202020204" pitchFamily="34" charset="0"/>
              <a:buChar char="•"/>
            </a:pPr>
            <a:r>
              <a:rPr lang="en-GB" sz="1100" dirty="0"/>
              <a:t>The child was subject to an SGO , living with Grandparents who were also struggling to meet his need.</a:t>
            </a:r>
          </a:p>
          <a:p>
            <a:pPr marL="171450" indent="-171450">
              <a:buFont typeface="Arial" panose="020B0604020202020204" pitchFamily="34" charset="0"/>
              <a:buChar char="•"/>
            </a:pPr>
            <a:r>
              <a:rPr lang="en-GB" sz="1100" dirty="0"/>
              <a:t> The child is non-verbal in school although is now saying a few words at home.</a:t>
            </a:r>
          </a:p>
          <a:p>
            <a:pPr marL="171450" indent="-171450">
              <a:buFont typeface="Arial" panose="020B0604020202020204" pitchFamily="34" charset="0"/>
              <a:buChar char="•"/>
            </a:pPr>
            <a:r>
              <a:rPr lang="en-GB" sz="1100" dirty="0"/>
              <a:t>School are seeing constant dysregulation and unsafe behaviours requiring them to provide 1:1 support by an adult at all times.</a:t>
            </a:r>
          </a:p>
          <a:p>
            <a:pPr marL="171450" indent="-171450">
              <a:buFont typeface="Arial" panose="020B0604020202020204" pitchFamily="34" charset="0"/>
              <a:buChar char="•"/>
            </a:pPr>
            <a:r>
              <a:rPr lang="en-GB" sz="1100" dirty="0"/>
              <a:t>School are using First Move, have completed a referral to the ASD specialist nursing team and have signposted grandparents to an ESCO drop in.  </a:t>
            </a:r>
          </a:p>
          <a:p>
            <a:pPr marL="171450" indent="-171450">
              <a:buFont typeface="Arial" panose="020B0604020202020204" pitchFamily="34" charset="0"/>
              <a:buChar char="•"/>
            </a:pPr>
            <a:endParaRPr lang="en-GB" sz="1100" dirty="0"/>
          </a:p>
        </p:txBody>
      </p:sp>
      <p:sp>
        <p:nvSpPr>
          <p:cNvPr id="8" name="TextBox 7">
            <a:extLst>
              <a:ext uri="{FF2B5EF4-FFF2-40B4-BE49-F238E27FC236}">
                <a16:creationId xmlns:a16="http://schemas.microsoft.com/office/drawing/2014/main" id="{0E6A4807-E376-5B00-8169-E8ADC8A41974}"/>
              </a:ext>
            </a:extLst>
          </p:cNvPr>
          <p:cNvSpPr txBox="1"/>
          <p:nvPr/>
        </p:nvSpPr>
        <p:spPr>
          <a:xfrm>
            <a:off x="2606396" y="3194484"/>
            <a:ext cx="7296665" cy="1785104"/>
          </a:xfrm>
          <a:prstGeom prst="rect">
            <a:avLst/>
          </a:prstGeom>
          <a:noFill/>
        </p:spPr>
        <p:txBody>
          <a:bodyPr wrap="square" rtlCol="0">
            <a:spAutoFit/>
          </a:bodyPr>
          <a:lstStyle/>
          <a:p>
            <a:r>
              <a:rPr lang="en-GB" sz="1100" b="0" i="0" u="none" strike="noStrike" dirty="0">
                <a:solidFill>
                  <a:srgbClr val="000000"/>
                </a:solidFill>
                <a:effectLst/>
                <a:latin typeface="Calibri" panose="020F0502020204030204" pitchFamily="34" charset="0"/>
              </a:rPr>
              <a:t>The Ask SALL advisor explained the process for accessing services within LCC and identified the following solutions which were sent in a summary email following the conversation:</a:t>
            </a:r>
          </a:p>
          <a:p>
            <a:pPr marL="171450" indent="-171450">
              <a:buFont typeface="Wingdings" panose="05000000000000000000" pitchFamily="2" charset="2"/>
              <a:buChar char="ü"/>
            </a:pPr>
            <a:r>
              <a:rPr lang="en-GB" sz="1100" dirty="0">
                <a:solidFill>
                  <a:srgbClr val="000000"/>
                </a:solidFill>
                <a:latin typeface="Calibri" panose="020F0502020204030204" pitchFamily="34" charset="0"/>
              </a:rPr>
              <a:t>Advised completing some sensory profiling so school were fully aware of his sensory needs so they could look at appropriate strategies of support  alongside implementing sensory circuits/movement breaks during the day .</a:t>
            </a:r>
          </a:p>
          <a:p>
            <a:pPr marL="171450" indent="-171450">
              <a:buFont typeface="Wingdings" panose="05000000000000000000" pitchFamily="2" charset="2"/>
              <a:buChar char="ü"/>
            </a:pPr>
            <a:r>
              <a:rPr lang="en-GB" sz="1100" dirty="0">
                <a:solidFill>
                  <a:srgbClr val="000000"/>
                </a:solidFill>
                <a:latin typeface="Calibri" panose="020F0502020204030204" pitchFamily="34" charset="0"/>
              </a:rPr>
              <a:t>Suggested accessing the Linkage sensory Library and/or sensory bus for borrowing sensory resources to try and meet his needs. </a:t>
            </a:r>
          </a:p>
          <a:p>
            <a:pPr marL="171450" indent="-171450">
              <a:buFont typeface="Wingdings" panose="05000000000000000000" pitchFamily="2" charset="2"/>
              <a:buChar char="ü"/>
            </a:pPr>
            <a:r>
              <a:rPr lang="en-GB" sz="1100" dirty="0">
                <a:solidFill>
                  <a:srgbClr val="000000"/>
                </a:solidFill>
                <a:latin typeface="Calibri" panose="020F0502020204030204" pitchFamily="34" charset="0"/>
              </a:rPr>
              <a:t>Implement the Working Together Team Ladder to enable school to access direct support at the appropriate step for further advice. </a:t>
            </a:r>
          </a:p>
          <a:p>
            <a:pPr marL="171450" indent="-171450">
              <a:buFont typeface="Wingdings" panose="05000000000000000000" pitchFamily="2" charset="2"/>
              <a:buChar char="ü"/>
            </a:pPr>
            <a:r>
              <a:rPr lang="en-GB" sz="1100" dirty="0">
                <a:solidFill>
                  <a:srgbClr val="000000"/>
                </a:solidFill>
                <a:latin typeface="Calibri" panose="020F0502020204030204" pitchFamily="34" charset="0"/>
              </a:rPr>
              <a:t>Consider accessing funding from Adoption support service /</a:t>
            </a:r>
            <a:r>
              <a:rPr lang="en-GB" sz="1100" dirty="0" err="1">
                <a:solidFill>
                  <a:srgbClr val="000000"/>
                </a:solidFill>
                <a:latin typeface="Calibri" panose="020F0502020204030204" pitchFamily="34" charset="0"/>
              </a:rPr>
              <a:t>Bromhead</a:t>
            </a:r>
            <a:r>
              <a:rPr lang="en-GB" sz="1100" dirty="0">
                <a:solidFill>
                  <a:srgbClr val="000000"/>
                </a:solidFill>
                <a:latin typeface="Calibri" panose="020F0502020204030204" pitchFamily="34" charset="0"/>
              </a:rPr>
              <a:t> Charity to seek a private sensory OT assessment.</a:t>
            </a:r>
          </a:p>
          <a:p>
            <a:pPr marL="171450" indent="-171450">
              <a:buFont typeface="Wingdings" panose="05000000000000000000" pitchFamily="2" charset="2"/>
              <a:buChar char="ü"/>
            </a:pPr>
            <a:r>
              <a:rPr lang="en-GB" sz="1100" dirty="0">
                <a:solidFill>
                  <a:srgbClr val="000000"/>
                </a:solidFill>
                <a:latin typeface="Calibri" panose="020F0502020204030204" pitchFamily="34" charset="0"/>
              </a:rPr>
              <a:t>Provided proprioception resources.  </a:t>
            </a:r>
            <a:endParaRPr lang="en-GB" sz="1100" dirty="0"/>
          </a:p>
        </p:txBody>
      </p:sp>
      <p:sp>
        <p:nvSpPr>
          <p:cNvPr id="9" name="TextBox 8">
            <a:extLst>
              <a:ext uri="{FF2B5EF4-FFF2-40B4-BE49-F238E27FC236}">
                <a16:creationId xmlns:a16="http://schemas.microsoft.com/office/drawing/2014/main" id="{6BF8809B-E7B0-FCEF-8129-6666ECAD6C02}"/>
              </a:ext>
            </a:extLst>
          </p:cNvPr>
          <p:cNvSpPr txBox="1"/>
          <p:nvPr/>
        </p:nvSpPr>
        <p:spPr>
          <a:xfrm>
            <a:off x="1808936" y="5246956"/>
            <a:ext cx="7356098" cy="600164"/>
          </a:xfrm>
          <a:prstGeom prst="rect">
            <a:avLst/>
          </a:prstGeom>
          <a:noFill/>
        </p:spPr>
        <p:txBody>
          <a:bodyPr wrap="square" lIns="91440" tIns="45720" rIns="91440" bIns="45720" rtlCol="0" anchor="t">
            <a:spAutoFit/>
          </a:bodyPr>
          <a:lstStyle/>
          <a:p>
            <a:r>
              <a:rPr lang="en-GB" sz="1100" dirty="0"/>
              <a:t>    The SALL Advisor recognised that the conversation had enabled setting to </a:t>
            </a:r>
            <a:r>
              <a:rPr lang="en-GB" sz="1100" b="1" dirty="0"/>
              <a:t>discuss the strategies </a:t>
            </a:r>
            <a:r>
              <a:rPr lang="en-GB" sz="1100" dirty="0"/>
              <a:t>already being implemented whilst </a:t>
            </a:r>
            <a:r>
              <a:rPr lang="en-GB" sz="1100" b="1" dirty="0"/>
              <a:t>reflecting on the impact</a:t>
            </a:r>
            <a:r>
              <a:rPr lang="en-GB" sz="1100" dirty="0"/>
              <a:t>. Further resources and avenues of support were provided for the school to investigate. </a:t>
            </a:r>
            <a:endParaRPr lang="en-US"/>
          </a:p>
        </p:txBody>
      </p:sp>
    </p:spTree>
    <p:extLst>
      <p:ext uri="{BB962C8B-B14F-4D97-AF65-F5344CB8AC3E}">
        <p14:creationId xmlns:p14="http://schemas.microsoft.com/office/powerpoint/2010/main" val="160335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7E07E-2FD3-4D50-907D-E1F1B319D3B0}"/>
              </a:ext>
            </a:extLst>
          </p:cNvPr>
          <p:cNvSpPr>
            <a:spLocks noGrp="1"/>
          </p:cNvSpPr>
          <p:nvPr>
            <p:ph type="body" sz="quarter" idx="12"/>
          </p:nvPr>
        </p:nvSpPr>
        <p:spPr>
          <a:xfrm>
            <a:off x="2041052" y="2"/>
            <a:ext cx="8047271" cy="1015664"/>
          </a:xfrm>
        </p:spPr>
        <p:txBody>
          <a:bodyPr>
            <a:normAutofit/>
          </a:bodyPr>
          <a:lstStyle/>
          <a:p>
            <a:r>
              <a:rPr lang="en-GB" sz="2800" dirty="0">
                <a:solidFill>
                  <a:srgbClr val="99AB21"/>
                </a:solidFill>
              </a:rPr>
              <a:t>Ask SALL- Case Study – Secondary SEMH</a:t>
            </a:r>
          </a:p>
        </p:txBody>
      </p:sp>
      <p:cxnSp>
        <p:nvCxnSpPr>
          <p:cNvPr id="7" name="Straight Connector 6">
            <a:extLst>
              <a:ext uri="{FF2B5EF4-FFF2-40B4-BE49-F238E27FC236}">
                <a16:creationId xmlns:a16="http://schemas.microsoft.com/office/drawing/2014/main" id="{658A7FDB-254D-410C-A98C-418EF383CA9B}"/>
              </a:ext>
            </a:extLst>
          </p:cNvPr>
          <p:cNvCxnSpPr>
            <a:cxnSpLocks/>
          </p:cNvCxnSpPr>
          <p:nvPr/>
        </p:nvCxnSpPr>
        <p:spPr>
          <a:xfrm>
            <a:off x="3085930" y="2017731"/>
            <a:ext cx="6994931"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E45685-35E6-47AD-A54D-C1D11FD840EB}"/>
              </a:ext>
            </a:extLst>
          </p:cNvPr>
          <p:cNvSpPr txBox="1"/>
          <p:nvPr/>
        </p:nvSpPr>
        <p:spPr>
          <a:xfrm>
            <a:off x="2676940" y="1075725"/>
            <a:ext cx="7657673" cy="977191"/>
          </a:xfrm>
          <a:prstGeom prst="rect">
            <a:avLst/>
          </a:prstGeom>
          <a:noFill/>
        </p:spPr>
        <p:txBody>
          <a:bodyPr wrap="square" lIns="91440" tIns="45720" rIns="91440" bIns="45720" rtlCol="0" anchor="t">
            <a:spAutoFit/>
          </a:bodyPr>
          <a:lstStyle/>
          <a:p>
            <a:r>
              <a:rPr lang="en-GB" sz="1150" b="1" dirty="0"/>
              <a:t>Direct call with SALL from attendance officer and SENDCO, mainstream secondary academy, following online contact submission</a:t>
            </a:r>
          </a:p>
          <a:p>
            <a:pPr marL="171450" indent="-171450">
              <a:buFont typeface="Arial" panose="020B0604020202020204" pitchFamily="34" charset="0"/>
              <a:buChar char="•"/>
            </a:pPr>
            <a:r>
              <a:rPr lang="en-GB" sz="1150" dirty="0"/>
              <a:t>The call was regarding a 13-year-old girl with SEMH and attendance issues</a:t>
            </a:r>
          </a:p>
          <a:p>
            <a:pPr marL="171450" indent="-171450">
              <a:buFont typeface="Arial" panose="020B0604020202020204" pitchFamily="34" charset="0"/>
              <a:buChar char="•"/>
            </a:pPr>
            <a:r>
              <a:rPr lang="en-GB" sz="1150" dirty="0"/>
              <a:t> Indication of historic trauma (DV) and access to </a:t>
            </a:r>
            <a:r>
              <a:rPr lang="en-GB" sz="1150" dirty="0" err="1"/>
              <a:t>Kooth</a:t>
            </a:r>
            <a:r>
              <a:rPr lang="en-GB" sz="1150" dirty="0"/>
              <a:t>, EDAN and Healthy Minds </a:t>
            </a:r>
          </a:p>
          <a:p>
            <a:pPr marL="171450" indent="-171450">
              <a:buFont typeface="Arial" panose="020B0604020202020204" pitchFamily="34" charset="0"/>
              <a:buChar char="•"/>
            </a:pPr>
            <a:r>
              <a:rPr lang="en-GB" sz="1150" dirty="0"/>
              <a:t> School concerned for child and parent as child becoming increasingly violent towards mum</a:t>
            </a:r>
          </a:p>
        </p:txBody>
      </p:sp>
      <p:cxnSp>
        <p:nvCxnSpPr>
          <p:cNvPr id="19" name="Straight Connector 18">
            <a:extLst>
              <a:ext uri="{FF2B5EF4-FFF2-40B4-BE49-F238E27FC236}">
                <a16:creationId xmlns:a16="http://schemas.microsoft.com/office/drawing/2014/main" id="{69063B4A-662F-4BCE-8079-90AAFC2C626F}"/>
              </a:ext>
            </a:extLst>
          </p:cNvPr>
          <p:cNvCxnSpPr>
            <a:cxnSpLocks/>
          </p:cNvCxnSpPr>
          <p:nvPr/>
        </p:nvCxnSpPr>
        <p:spPr>
          <a:xfrm>
            <a:off x="3085930" y="3346884"/>
            <a:ext cx="6994931"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E47EECF-12F2-4571-8FE1-866876996C2D}"/>
              </a:ext>
            </a:extLst>
          </p:cNvPr>
          <p:cNvSpPr txBox="1"/>
          <p:nvPr/>
        </p:nvSpPr>
        <p:spPr>
          <a:xfrm>
            <a:off x="2676939" y="2099847"/>
            <a:ext cx="7649722" cy="1331134"/>
          </a:xfrm>
          <a:prstGeom prst="rect">
            <a:avLst/>
          </a:prstGeom>
          <a:noFill/>
        </p:spPr>
        <p:txBody>
          <a:bodyPr wrap="square" rtlCol="0">
            <a:spAutoFit/>
          </a:bodyPr>
          <a:lstStyle/>
          <a:p>
            <a:pPr marL="171450" indent="-171450">
              <a:buFont typeface="Arial" panose="020B0604020202020204" pitchFamily="34" charset="0"/>
              <a:buChar char="•"/>
            </a:pPr>
            <a:r>
              <a:rPr lang="en-GB" sz="1150" dirty="0"/>
              <a:t> Combined discussion between SENCO and attendance officer to ensure support is correctly triaged and supported across the academy</a:t>
            </a:r>
          </a:p>
          <a:p>
            <a:pPr marL="171450" indent="-171450">
              <a:buFont typeface="Arial" panose="020B0604020202020204" pitchFamily="34" charset="0"/>
              <a:buChar char="•"/>
            </a:pPr>
            <a:r>
              <a:rPr lang="en-GB" sz="1150" dirty="0"/>
              <a:t>Some parental conflict – parent works within an SEMH specialist setting and has been resistant to some offers and pathways of support to date. </a:t>
            </a:r>
          </a:p>
          <a:p>
            <a:pPr marL="171450" indent="-171450">
              <a:buFont typeface="Arial" panose="020B0604020202020204" pitchFamily="34" charset="0"/>
              <a:buChar char="•"/>
            </a:pPr>
            <a:r>
              <a:rPr lang="en-GB" sz="1150" dirty="0"/>
              <a:t>Some possible attachment issues between child and mum</a:t>
            </a:r>
          </a:p>
          <a:p>
            <a:pPr marL="171450" indent="-171450">
              <a:buFont typeface="Arial" panose="020B0604020202020204" pitchFamily="34" charset="0"/>
              <a:buChar char="•"/>
            </a:pPr>
            <a:r>
              <a:rPr lang="en-GB" sz="1150" dirty="0"/>
              <a:t> School have offered discussion around referral to MSP</a:t>
            </a:r>
          </a:p>
          <a:p>
            <a:pPr marL="171450" indent="-171450">
              <a:buFont typeface="Arial" panose="020B0604020202020204" pitchFamily="34" charset="0"/>
              <a:buChar char="•"/>
            </a:pPr>
            <a:r>
              <a:rPr lang="en-GB" sz="1150" dirty="0"/>
              <a:t> </a:t>
            </a:r>
          </a:p>
        </p:txBody>
      </p:sp>
      <p:sp>
        <p:nvSpPr>
          <p:cNvPr id="21" name="TextBox 20">
            <a:extLst>
              <a:ext uri="{FF2B5EF4-FFF2-40B4-BE49-F238E27FC236}">
                <a16:creationId xmlns:a16="http://schemas.microsoft.com/office/drawing/2014/main" id="{EDF599C9-BCAD-4DF3-8ECE-5B89C3B2FEB5}"/>
              </a:ext>
            </a:extLst>
          </p:cNvPr>
          <p:cNvSpPr txBox="1"/>
          <p:nvPr/>
        </p:nvSpPr>
        <p:spPr>
          <a:xfrm>
            <a:off x="2668989" y="3429001"/>
            <a:ext cx="7649722" cy="1862048"/>
          </a:xfrm>
          <a:prstGeom prst="rect">
            <a:avLst/>
          </a:prstGeom>
          <a:noFill/>
        </p:spPr>
        <p:txBody>
          <a:bodyPr wrap="square" lIns="91440" tIns="45720" rIns="91440" bIns="45720" rtlCol="0" anchor="t">
            <a:spAutoFit/>
          </a:bodyPr>
          <a:lstStyle/>
          <a:p>
            <a:r>
              <a:rPr lang="en-GB" sz="1150" dirty="0"/>
              <a:t>The Ask SALL adviser explained that should PRT support an MSP referral it would be advisable to have the Valuing SEND tool completed. The SALL advisor also identified the following solutions which were sent in a summary email following the conversation:</a:t>
            </a:r>
          </a:p>
          <a:p>
            <a:pPr marL="444500" indent="-285750">
              <a:buClr>
                <a:srgbClr val="A9B62C"/>
              </a:buClr>
              <a:buFont typeface="Wingdings" panose="05000000000000000000" pitchFamily="2" charset="2"/>
              <a:buChar char="ü"/>
            </a:pPr>
            <a:r>
              <a:rPr lang="en-GB" sz="1150" dirty="0"/>
              <a:t> Refer to the Inclusion toolkit for further advice and strategies around supporting the SEMH needs</a:t>
            </a:r>
            <a:endParaRPr lang="en-GB" sz="1150" dirty="0">
              <a:ea typeface="Calibri"/>
              <a:cs typeface="Calibri"/>
            </a:endParaRPr>
          </a:p>
          <a:p>
            <a:pPr marL="444500" indent="-285750">
              <a:buClr>
                <a:srgbClr val="A9B62C"/>
              </a:buClr>
              <a:buFont typeface="Wingdings" panose="05000000000000000000" pitchFamily="2" charset="2"/>
              <a:buChar char="ü"/>
            </a:pPr>
            <a:r>
              <a:rPr lang="en-GB" sz="1150" dirty="0"/>
              <a:t> Signposted to other SEMH support services including Not Fine In School and the Anna Freud Centre</a:t>
            </a:r>
          </a:p>
          <a:p>
            <a:pPr marL="444500" indent="-285750">
              <a:buClr>
                <a:srgbClr val="A9B62C"/>
              </a:buClr>
              <a:buFont typeface="Wingdings" panose="05000000000000000000" pitchFamily="2" charset="2"/>
              <a:buChar char="ü"/>
            </a:pPr>
            <a:r>
              <a:rPr lang="en-GB" sz="1150" dirty="0"/>
              <a:t> Contact the Caring 2 Learn service</a:t>
            </a:r>
          </a:p>
          <a:p>
            <a:pPr marL="444500" indent="-285750">
              <a:buClr>
                <a:srgbClr val="A9B62C"/>
              </a:buClr>
              <a:buFont typeface="Wingdings" panose="05000000000000000000" pitchFamily="2" charset="2"/>
              <a:buChar char="ü"/>
            </a:pPr>
            <a:r>
              <a:rPr lang="en-GB" sz="1150" dirty="0"/>
              <a:t> Consider completing an EHA to explore further the family history and background</a:t>
            </a:r>
          </a:p>
          <a:p>
            <a:pPr marL="444500" indent="-285750">
              <a:buClr>
                <a:srgbClr val="A9B62C"/>
              </a:buClr>
              <a:buFont typeface="Wingdings" panose="05000000000000000000" pitchFamily="2" charset="2"/>
              <a:buChar char="ü"/>
            </a:pPr>
            <a:endParaRPr lang="en-GB" sz="1150" dirty="0"/>
          </a:p>
          <a:p>
            <a:pPr marL="444500" indent="-285750">
              <a:buClr>
                <a:srgbClr val="A9B62C"/>
              </a:buClr>
              <a:buFont typeface="Wingdings" panose="05000000000000000000" pitchFamily="2" charset="2"/>
              <a:buChar char="ü"/>
            </a:pPr>
            <a:endParaRPr lang="en-GB" sz="1150" dirty="0"/>
          </a:p>
          <a:p>
            <a:pPr marL="158750">
              <a:buClr>
                <a:srgbClr val="A9B62C"/>
              </a:buClr>
            </a:pPr>
            <a:endParaRPr lang="en-GB" sz="1150" dirty="0"/>
          </a:p>
        </p:txBody>
      </p:sp>
      <p:pic>
        <p:nvPicPr>
          <p:cNvPr id="5" name="Graphic 4" descr="Receiver with solid fill">
            <a:extLst>
              <a:ext uri="{FF2B5EF4-FFF2-40B4-BE49-F238E27FC236}">
                <a16:creationId xmlns:a16="http://schemas.microsoft.com/office/drawing/2014/main" id="{9722A2E5-9FD4-4574-AF8F-976D1C56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5339" y="1155943"/>
            <a:ext cx="720000" cy="720000"/>
          </a:xfrm>
          <a:prstGeom prst="rect">
            <a:avLst/>
          </a:prstGeom>
        </p:spPr>
      </p:pic>
      <p:pic>
        <p:nvPicPr>
          <p:cNvPr id="10" name="Graphic 9" descr="Chat with solid fill">
            <a:extLst>
              <a:ext uri="{FF2B5EF4-FFF2-40B4-BE49-F238E27FC236}">
                <a16:creationId xmlns:a16="http://schemas.microsoft.com/office/drawing/2014/main" id="{1CD07FC6-5ED2-4B12-B0AA-F34F682A59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10247" y="2299694"/>
            <a:ext cx="720000" cy="720000"/>
          </a:xfrm>
          <a:prstGeom prst="rect">
            <a:avLst/>
          </a:prstGeom>
        </p:spPr>
      </p:pic>
      <p:pic>
        <p:nvPicPr>
          <p:cNvPr id="14" name="Graphic 13" descr="Clipboard Checked with solid fill">
            <a:extLst>
              <a:ext uri="{FF2B5EF4-FFF2-40B4-BE49-F238E27FC236}">
                <a16:creationId xmlns:a16="http://schemas.microsoft.com/office/drawing/2014/main" id="{A7EB9604-B25C-4D1B-A975-8F11C98B89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5339" y="3588173"/>
            <a:ext cx="720000" cy="720000"/>
          </a:xfrm>
          <a:prstGeom prst="rect">
            <a:avLst/>
          </a:prstGeom>
        </p:spPr>
      </p:pic>
      <p:pic>
        <p:nvPicPr>
          <p:cNvPr id="17" name="Graphic 16" descr="Signpost with solid fill">
            <a:extLst>
              <a:ext uri="{FF2B5EF4-FFF2-40B4-BE49-F238E27FC236}">
                <a16:creationId xmlns:a16="http://schemas.microsoft.com/office/drawing/2014/main" id="{77988103-545B-4010-A199-88E31AD7D9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65339" y="4664011"/>
            <a:ext cx="720000" cy="720000"/>
          </a:xfrm>
          <a:prstGeom prst="rect">
            <a:avLst/>
          </a:prstGeom>
        </p:spPr>
      </p:pic>
      <p:sp>
        <p:nvSpPr>
          <p:cNvPr id="18" name="TextBox 17">
            <a:extLst>
              <a:ext uri="{FF2B5EF4-FFF2-40B4-BE49-F238E27FC236}">
                <a16:creationId xmlns:a16="http://schemas.microsoft.com/office/drawing/2014/main" id="{F76D57E9-1F52-48C0-99B9-8035969D209E}"/>
              </a:ext>
            </a:extLst>
          </p:cNvPr>
          <p:cNvSpPr txBox="1"/>
          <p:nvPr/>
        </p:nvSpPr>
        <p:spPr>
          <a:xfrm>
            <a:off x="2026885" y="5533356"/>
            <a:ext cx="8285122" cy="523220"/>
          </a:xfrm>
          <a:prstGeom prst="rect">
            <a:avLst/>
          </a:prstGeom>
          <a:noFill/>
          <a:ln w="31750">
            <a:solidFill>
              <a:srgbClr val="A9B62C"/>
            </a:solidFill>
          </a:ln>
        </p:spPr>
        <p:txBody>
          <a:bodyPr wrap="square" rtlCol="0">
            <a:spAutoFit/>
          </a:bodyPr>
          <a:lstStyle/>
          <a:p>
            <a:r>
              <a:rPr lang="en-GB" sz="1400" dirty="0"/>
              <a:t>The outcomes and solutions identified will triage the support available to the child and ensure a collaborative approach to ensure a robust </a:t>
            </a:r>
            <a:r>
              <a:rPr lang="en-GB" sz="1400" b="1" dirty="0"/>
              <a:t>graduated approach</a:t>
            </a:r>
            <a:r>
              <a:rPr lang="en-GB" sz="1400" dirty="0"/>
              <a:t>.</a:t>
            </a:r>
          </a:p>
        </p:txBody>
      </p:sp>
      <p:sp>
        <p:nvSpPr>
          <p:cNvPr id="3" name="TextBox 2">
            <a:extLst>
              <a:ext uri="{FF2B5EF4-FFF2-40B4-BE49-F238E27FC236}">
                <a16:creationId xmlns:a16="http://schemas.microsoft.com/office/drawing/2014/main" id="{9ADD9B7C-BFD3-320E-61B5-E73331AEE6F3}"/>
              </a:ext>
            </a:extLst>
          </p:cNvPr>
          <p:cNvSpPr txBox="1"/>
          <p:nvPr/>
        </p:nvSpPr>
        <p:spPr>
          <a:xfrm>
            <a:off x="2664068" y="4736501"/>
            <a:ext cx="7649722" cy="62324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150" dirty="0"/>
              <a:t> The setting were also offered a follow up consultation with an EP to have further conversation around the EBSA</a:t>
            </a:r>
          </a:p>
          <a:p>
            <a:pPr marL="171450" indent="-171450">
              <a:buFont typeface="Arial" panose="020B0604020202020204" pitchFamily="34" charset="0"/>
              <a:buChar char="•"/>
            </a:pPr>
            <a:endParaRPr lang="en-GB" sz="1150" dirty="0"/>
          </a:p>
          <a:p>
            <a:pPr marL="171450" indent="-171450">
              <a:buFont typeface="Arial" panose="020B0604020202020204" pitchFamily="34" charset="0"/>
              <a:buChar char="•"/>
            </a:pPr>
            <a:endParaRPr lang="en-GB" sz="1150" dirty="0"/>
          </a:p>
        </p:txBody>
      </p:sp>
    </p:spTree>
    <p:extLst>
      <p:ext uri="{BB962C8B-B14F-4D97-AF65-F5344CB8AC3E}">
        <p14:creationId xmlns:p14="http://schemas.microsoft.com/office/powerpoint/2010/main" val="70030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CCA0E-D849-D882-DB57-03B57AD61171}"/>
              </a:ext>
            </a:extLst>
          </p:cNvPr>
          <p:cNvSpPr>
            <a:spLocks noGrp="1"/>
          </p:cNvSpPr>
          <p:nvPr>
            <p:ph type="body" sz="quarter" idx="12"/>
          </p:nvPr>
        </p:nvSpPr>
        <p:spPr/>
        <p:txBody>
          <a:bodyPr/>
          <a:lstStyle/>
          <a:p>
            <a:r>
              <a:rPr lang="en-GB" dirty="0">
                <a:solidFill>
                  <a:schemeClr val="tx1"/>
                </a:solidFill>
              </a:rPr>
              <a:t>Areas within SEMH we have discussed with you...and provided IAG on...</a:t>
            </a:r>
          </a:p>
        </p:txBody>
      </p:sp>
      <p:pic>
        <p:nvPicPr>
          <p:cNvPr id="5" name="Picture 2" descr="Lincolnshire County Council">
            <a:extLst>
              <a:ext uri="{FF2B5EF4-FFF2-40B4-BE49-F238E27FC236}">
                <a16:creationId xmlns:a16="http://schemas.microsoft.com/office/drawing/2014/main" id="{1932B0A9-3C21-20F1-58CB-5C39C4CCE3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1"/>
          <a:stretch/>
        </p:blipFill>
        <p:spPr bwMode="auto">
          <a:xfrm>
            <a:off x="1" y="3972403"/>
            <a:ext cx="1959116" cy="288559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Updated Word Cloud">
            <a:extLst>
              <a:ext uri="{FF2B5EF4-FFF2-40B4-BE49-F238E27FC236}">
                <a16:creationId xmlns:a16="http://schemas.microsoft.com/office/drawing/2014/main" id="{4DC238F8-87E7-743C-5933-EA9E2A955941}"/>
              </a:ext>
            </a:extLst>
          </p:cNvPr>
          <p:cNvPicPr>
            <a:picLocks noChangeAspect="1"/>
          </p:cNvPicPr>
          <p:nvPr/>
        </p:nvPicPr>
        <p:blipFill>
          <a:blip r:embed="rId3"/>
          <a:stretch>
            <a:fillRect/>
          </a:stretch>
        </p:blipFill>
        <p:spPr>
          <a:xfrm>
            <a:off x="2278363" y="1175049"/>
            <a:ext cx="8969375" cy="4603750"/>
          </a:xfrm>
          <a:prstGeom prst="rect">
            <a:avLst/>
          </a:prstGeom>
        </p:spPr>
      </p:pic>
    </p:spTree>
    <p:extLst>
      <p:ext uri="{BB962C8B-B14F-4D97-AF65-F5344CB8AC3E}">
        <p14:creationId xmlns:p14="http://schemas.microsoft.com/office/powerpoint/2010/main" val="245143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CB5E780-3707-3EC4-63FE-778235135F50}"/>
              </a:ext>
            </a:extLst>
          </p:cNvPr>
          <p:cNvSpPr>
            <a:spLocks noGrp="1"/>
          </p:cNvSpPr>
          <p:nvPr>
            <p:ph type="title"/>
          </p:nvPr>
        </p:nvSpPr>
        <p:spPr>
          <a:xfrm>
            <a:off x="1617663" y="365125"/>
            <a:ext cx="9737725" cy="1317626"/>
          </a:xfrm>
        </p:spPr>
        <p:txBody>
          <a:bodyPr/>
          <a:lstStyle/>
          <a:p>
            <a:r>
              <a:rPr lang="en-US" dirty="0"/>
              <a:t>Local and National links</a:t>
            </a:r>
          </a:p>
        </p:txBody>
      </p:sp>
      <p:sp>
        <p:nvSpPr>
          <p:cNvPr id="12" name="Text Placeholder 2">
            <a:extLst>
              <a:ext uri="{FF2B5EF4-FFF2-40B4-BE49-F238E27FC236}">
                <a16:creationId xmlns:a16="http://schemas.microsoft.com/office/drawing/2014/main" id="{5F3926B3-0678-4E26-71EB-217D4E60CB12}"/>
              </a:ext>
            </a:extLst>
          </p:cNvPr>
          <p:cNvSpPr>
            <a:spLocks noGrp="1"/>
          </p:cNvSpPr>
          <p:nvPr>
            <p:ph type="body" idx="1"/>
          </p:nvPr>
        </p:nvSpPr>
        <p:spPr>
          <a:xfrm>
            <a:off x="180977" y="4078288"/>
            <a:ext cx="3244850" cy="2427287"/>
          </a:xfrm>
        </p:spPr>
        <p:txBody>
          <a:bodyPr vert="horz" lIns="91440" tIns="45720" rIns="91440" bIns="45720" rtlCol="0" anchor="t">
            <a:normAutofit/>
          </a:bodyPr>
          <a:lstStyle/>
          <a:p>
            <a:pPr algn="ctr"/>
            <a:r>
              <a:rPr lang="en-US" sz="1800" dirty="0"/>
              <a:t>National sources/agencies include:</a:t>
            </a:r>
            <a:endParaRPr lang="en-US" sz="1800"/>
          </a:p>
          <a:p>
            <a:pPr algn="ctr"/>
            <a:r>
              <a:rPr lang="en-US" sz="1800" dirty="0">
                <a:solidFill>
                  <a:schemeClr val="tx2">
                    <a:lumMod val="49000"/>
                    <a:lumOff val="51000"/>
                  </a:schemeClr>
                </a:solidFill>
              </a:rPr>
              <a:t>Other health authorities </a:t>
            </a:r>
            <a:endParaRPr lang="en-US" sz="1800">
              <a:solidFill>
                <a:schemeClr val="tx2">
                  <a:lumMod val="49000"/>
                  <a:lumOff val="51000"/>
                </a:schemeClr>
              </a:solidFill>
            </a:endParaRPr>
          </a:p>
          <a:p>
            <a:pPr algn="ctr"/>
            <a:r>
              <a:rPr lang="en-US" sz="1800" dirty="0">
                <a:solidFill>
                  <a:schemeClr val="tx2">
                    <a:lumMod val="49000"/>
                    <a:lumOff val="51000"/>
                  </a:schemeClr>
                </a:solidFill>
              </a:rPr>
              <a:t>The Anna Freud Centre</a:t>
            </a:r>
            <a:endParaRPr lang="en-US" sz="1800">
              <a:solidFill>
                <a:schemeClr val="tx2">
                  <a:lumMod val="49000"/>
                  <a:lumOff val="51000"/>
                </a:schemeClr>
              </a:solidFill>
            </a:endParaRPr>
          </a:p>
          <a:p>
            <a:pPr algn="ctr"/>
            <a:r>
              <a:rPr lang="en-US" sz="1800" dirty="0">
                <a:solidFill>
                  <a:schemeClr val="tx2">
                    <a:lumMod val="49000"/>
                    <a:lumOff val="51000"/>
                  </a:schemeClr>
                </a:solidFill>
              </a:rPr>
              <a:t>Beacon House</a:t>
            </a:r>
            <a:endParaRPr lang="en-US" sz="1800">
              <a:solidFill>
                <a:schemeClr val="tx2">
                  <a:lumMod val="49000"/>
                  <a:lumOff val="51000"/>
                </a:schemeClr>
              </a:solidFill>
            </a:endParaRPr>
          </a:p>
          <a:p>
            <a:pPr algn="ctr"/>
            <a:r>
              <a:rPr lang="en-US" sz="1800" dirty="0">
                <a:solidFill>
                  <a:schemeClr val="tx2">
                    <a:lumMod val="49000"/>
                    <a:lumOff val="51000"/>
                  </a:schemeClr>
                </a:solidFill>
              </a:rPr>
              <a:t>NSPCC</a:t>
            </a:r>
            <a:endParaRPr lang="en-US" sz="1800">
              <a:solidFill>
                <a:schemeClr val="tx2">
                  <a:lumMod val="49000"/>
                  <a:lumOff val="51000"/>
                </a:schemeClr>
              </a:solidFill>
            </a:endParaRPr>
          </a:p>
          <a:p>
            <a:endParaRPr lang="en-US" dirty="0"/>
          </a:p>
        </p:txBody>
      </p:sp>
      <p:sp>
        <p:nvSpPr>
          <p:cNvPr id="14" name="Content Placeholder 3">
            <a:extLst>
              <a:ext uri="{FF2B5EF4-FFF2-40B4-BE49-F238E27FC236}">
                <a16:creationId xmlns:a16="http://schemas.microsoft.com/office/drawing/2014/main" id="{AFB297D4-565E-7BAD-6233-8E8CFAEBBB9D}"/>
              </a:ext>
            </a:extLst>
          </p:cNvPr>
          <p:cNvSpPr>
            <a:spLocks noGrp="1"/>
          </p:cNvSpPr>
          <p:nvPr>
            <p:ph sz="half" idx="2"/>
          </p:nvPr>
        </p:nvSpPr>
        <p:spPr>
          <a:xfrm>
            <a:off x="1609725" y="1489075"/>
            <a:ext cx="6245225" cy="2287587"/>
          </a:xfrm>
        </p:spPr>
        <p:txBody>
          <a:bodyPr vert="horz" lIns="91440" tIns="45720" rIns="91440" bIns="45720" rtlCol="0" anchor="t">
            <a:normAutofit/>
          </a:bodyPr>
          <a:lstStyle/>
          <a:p>
            <a:pPr marL="0" indent="0">
              <a:buNone/>
            </a:pPr>
            <a:r>
              <a:rPr lang="en-US" dirty="0"/>
              <a:t>We endeavor to keep abreast of both the local and national picture. This includes sharing information we receive/become aware of from other agencies and organisations. </a:t>
            </a:r>
            <a:endParaRPr lang="en-US"/>
          </a:p>
        </p:txBody>
      </p:sp>
      <p:sp>
        <p:nvSpPr>
          <p:cNvPr id="16" name="Text Placeholder 4">
            <a:extLst>
              <a:ext uri="{FF2B5EF4-FFF2-40B4-BE49-F238E27FC236}">
                <a16:creationId xmlns:a16="http://schemas.microsoft.com/office/drawing/2014/main" id="{9BBD4C5C-B388-1812-7DEC-511480C0BE3A}"/>
              </a:ext>
            </a:extLst>
          </p:cNvPr>
          <p:cNvSpPr>
            <a:spLocks noGrp="1"/>
          </p:cNvSpPr>
          <p:nvPr>
            <p:ph type="body" sz="quarter" idx="3"/>
          </p:nvPr>
        </p:nvSpPr>
        <p:spPr>
          <a:xfrm>
            <a:off x="8172452" y="1062039"/>
            <a:ext cx="3421061" cy="5443535"/>
          </a:xfrm>
        </p:spPr>
        <p:txBody>
          <a:bodyPr vert="horz" lIns="91440" tIns="45720" rIns="91440" bIns="45720" rtlCol="0" anchor="b">
            <a:noAutofit/>
          </a:bodyPr>
          <a:lstStyle/>
          <a:p>
            <a:pPr algn="ctr"/>
            <a:r>
              <a:rPr lang="en-US" sz="1800" dirty="0"/>
              <a:t>Local sources/agencies include: </a:t>
            </a:r>
          </a:p>
          <a:p>
            <a:pPr algn="ctr"/>
            <a:r>
              <a:rPr lang="en-US" sz="1800" dirty="0">
                <a:solidFill>
                  <a:schemeClr val="accent6">
                    <a:lumMod val="60000"/>
                    <a:lumOff val="40000"/>
                  </a:schemeClr>
                </a:solidFill>
              </a:rPr>
              <a:t>School News Bulletins</a:t>
            </a:r>
          </a:p>
          <a:p>
            <a:pPr algn="ctr"/>
            <a:r>
              <a:rPr lang="en-US" sz="1800" dirty="0">
                <a:solidFill>
                  <a:schemeClr val="accent6">
                    <a:lumMod val="60000"/>
                    <a:lumOff val="40000"/>
                  </a:schemeClr>
                </a:solidFill>
              </a:rPr>
              <a:t>Safeguarding News Bulletins</a:t>
            </a:r>
          </a:p>
          <a:p>
            <a:pPr algn="ctr"/>
            <a:r>
              <a:rPr lang="en-US" sz="1800" dirty="0">
                <a:solidFill>
                  <a:schemeClr val="accent6">
                    <a:lumMod val="60000"/>
                    <a:lumOff val="40000"/>
                  </a:schemeClr>
                </a:solidFill>
              </a:rPr>
              <a:t>Int Comms</a:t>
            </a:r>
            <a:endParaRPr lang="en-US" sz="1800" b="0">
              <a:solidFill>
                <a:schemeClr val="accent6">
                  <a:lumMod val="60000"/>
                  <a:lumOff val="40000"/>
                </a:schemeClr>
              </a:solidFill>
            </a:endParaRPr>
          </a:p>
          <a:p>
            <a:pPr algn="ctr"/>
            <a:r>
              <a:rPr lang="en-US" sz="1800" dirty="0">
                <a:solidFill>
                  <a:schemeClr val="accent6">
                    <a:lumMod val="60000"/>
                    <a:lumOff val="40000"/>
                  </a:schemeClr>
                </a:solidFill>
              </a:rPr>
              <a:t>LPCF</a:t>
            </a:r>
          </a:p>
          <a:p>
            <a:pPr algn="ctr"/>
            <a:r>
              <a:rPr lang="en-US" sz="1800" dirty="0">
                <a:solidFill>
                  <a:schemeClr val="accent6">
                    <a:lumMod val="60000"/>
                    <a:lumOff val="40000"/>
                  </a:schemeClr>
                </a:solidFill>
              </a:rPr>
              <a:t>WTT</a:t>
            </a:r>
          </a:p>
          <a:p>
            <a:pPr algn="ctr"/>
            <a:r>
              <a:rPr lang="en-US" sz="1800" dirty="0">
                <a:solidFill>
                  <a:schemeClr val="accent6">
                    <a:lumMod val="60000"/>
                    <a:lumOff val="40000"/>
                  </a:schemeClr>
                </a:solidFill>
              </a:rPr>
              <a:t>BOSS</a:t>
            </a:r>
          </a:p>
          <a:p>
            <a:pPr algn="ctr"/>
            <a:r>
              <a:rPr lang="en-US" sz="1800" dirty="0">
                <a:solidFill>
                  <a:schemeClr val="accent6">
                    <a:lumMod val="60000"/>
                    <a:lumOff val="40000"/>
                  </a:schemeClr>
                </a:solidFill>
              </a:rPr>
              <a:t>Futures4Me</a:t>
            </a:r>
          </a:p>
          <a:p>
            <a:pPr algn="ctr"/>
            <a:r>
              <a:rPr lang="en-US" sz="1800" dirty="0">
                <a:solidFill>
                  <a:schemeClr val="accent6">
                    <a:lumMod val="60000"/>
                    <a:lumOff val="40000"/>
                  </a:schemeClr>
                </a:solidFill>
              </a:rPr>
              <a:t>EMTET</a:t>
            </a:r>
          </a:p>
          <a:p>
            <a:pPr algn="ctr"/>
            <a:r>
              <a:rPr lang="en-US" sz="1800" dirty="0">
                <a:solidFill>
                  <a:schemeClr val="accent6">
                    <a:lumMod val="60000"/>
                    <a:lumOff val="40000"/>
                  </a:schemeClr>
                </a:solidFill>
              </a:rPr>
              <a:t>LIAISE </a:t>
            </a:r>
          </a:p>
          <a:p>
            <a:pPr algn="ctr"/>
            <a:r>
              <a:rPr lang="en-US" sz="1800" dirty="0">
                <a:solidFill>
                  <a:schemeClr val="accent6">
                    <a:lumMod val="60000"/>
                    <a:lumOff val="40000"/>
                  </a:schemeClr>
                </a:solidFill>
              </a:rPr>
              <a:t>STT</a:t>
            </a:r>
          </a:p>
          <a:p>
            <a:pPr algn="ctr"/>
            <a:r>
              <a:rPr lang="en-US" sz="1800" dirty="0">
                <a:solidFill>
                  <a:schemeClr val="accent6">
                    <a:lumMod val="60000"/>
                    <a:lumOff val="40000"/>
                  </a:schemeClr>
                </a:solidFill>
              </a:rPr>
              <a:t>SEST</a:t>
            </a:r>
          </a:p>
          <a:p>
            <a:pPr algn="ctr"/>
            <a:r>
              <a:rPr lang="en-US" sz="1800" dirty="0">
                <a:solidFill>
                  <a:schemeClr val="accent6">
                    <a:lumMod val="60000"/>
                    <a:lumOff val="40000"/>
                  </a:schemeClr>
                </a:solidFill>
              </a:rPr>
              <a:t>Lincolnshire Health Services</a:t>
            </a:r>
          </a:p>
          <a:p>
            <a:pPr algn="ctr"/>
            <a:endParaRPr lang="en-US" dirty="0">
              <a:solidFill>
                <a:srgbClr val="8ED973"/>
              </a:solidFill>
            </a:endParaRPr>
          </a:p>
        </p:txBody>
      </p:sp>
      <p:pic>
        <p:nvPicPr>
          <p:cNvPr id="5" name="Picture 2" descr="Lincolnshire County Council">
            <a:extLst>
              <a:ext uri="{FF2B5EF4-FFF2-40B4-BE49-F238E27FC236}">
                <a16:creationId xmlns:a16="http://schemas.microsoft.com/office/drawing/2014/main" id="{4533344C-3819-CA18-D2FB-2DFB710190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1"/>
          <a:stretch/>
        </p:blipFill>
        <p:spPr bwMode="auto">
          <a:xfrm>
            <a:off x="3800" y="-3175"/>
            <a:ext cx="1295738" cy="1978026"/>
          </a:xfrm>
          <a:prstGeom prst="rect">
            <a:avLst/>
          </a:prstGeom>
          <a:solidFill>
            <a:srgbClr val="FFFFFF"/>
          </a:solidFill>
        </p:spPr>
      </p:pic>
    </p:spTree>
    <p:extLst>
      <p:ext uri="{BB962C8B-B14F-4D97-AF65-F5344CB8AC3E}">
        <p14:creationId xmlns:p14="http://schemas.microsoft.com/office/powerpoint/2010/main" val="383465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4546" y="697869"/>
            <a:ext cx="9585702" cy="59502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620986" y="1081351"/>
            <a:ext cx="7785807" cy="5105242"/>
            <a:chOff x="-12646" y="2379729"/>
            <a:chExt cx="7785807" cy="4728934"/>
          </a:xfrm>
        </p:grpSpPr>
        <p:sp>
          <p:nvSpPr>
            <p:cNvPr id="5" name="TextBox 4"/>
            <p:cNvSpPr txBox="1"/>
            <p:nvPr/>
          </p:nvSpPr>
          <p:spPr>
            <a:xfrm rot="21136360">
              <a:off x="-12646" y="2379729"/>
              <a:ext cx="2746679" cy="1625014"/>
            </a:xfrm>
            <a:prstGeom prst="rect">
              <a:avLst/>
            </a:prstGeom>
            <a:solidFill>
              <a:schemeClr val="bg1"/>
            </a:solidFill>
            <a:ln w="25400">
              <a:noFill/>
            </a:ln>
          </p:spPr>
          <p:txBody>
            <a:bodyPr wrap="square" lIns="91440" tIns="45720" rIns="91440" bIns="45720" rtlCol="0" anchor="t">
              <a:spAutoFit/>
            </a:bodyPr>
            <a:lstStyle/>
            <a:p>
              <a:pPr defTabSz="457200"/>
              <a:r>
                <a:rPr lang="en-GB" sz="1200" b="1" i="0" u="none" strike="noStrike" dirty="0">
                  <a:effectLst/>
                  <a:latin typeface="Bradley Hand ITC"/>
                </a:rPr>
                <a:t>“</a:t>
              </a:r>
              <a:r>
                <a:rPr lang="en-GB" sz="1200" dirty="0">
                  <a:ea typeface="+mn-lt"/>
                  <a:cs typeface="+mn-lt"/>
                </a:rPr>
                <a:t>I found the interaction with the ASK SALL practitioner helpful in bouncing ideas off of possible next steps with the child but also reassuring </a:t>
              </a:r>
              <a:r>
                <a:rPr lang="en-GB" sz="1200" i="0" u="none" strike="noStrike" dirty="0">
                  <a:effectLst/>
                  <a:ea typeface="+mn-lt"/>
                  <a:cs typeface="+mn-lt"/>
                </a:rPr>
                <a:t>that </a:t>
              </a:r>
              <a:r>
                <a:rPr lang="en-GB" sz="1200" dirty="0">
                  <a:ea typeface="+mn-lt"/>
                  <a:cs typeface="+mn-lt"/>
                </a:rPr>
                <a:t>actually as a setting we have put in place all we really could do.  I found the practitioner really listened to my concerns and thought carefully about her response</a:t>
              </a:r>
              <a:r>
                <a:rPr lang="en-GB" sz="1200" i="0" u="none" strike="noStrike" dirty="0">
                  <a:effectLst/>
                  <a:ea typeface="+mn-lt"/>
                  <a:cs typeface="+mn-lt"/>
                </a:rPr>
                <a:t>.</a:t>
              </a:r>
              <a:r>
                <a:rPr lang="en-GB" sz="1200" b="1" i="0" u="none" strike="noStrike" dirty="0">
                  <a:effectLst/>
                  <a:latin typeface="Bradley Hand ITC"/>
                </a:rPr>
                <a:t>”</a:t>
              </a:r>
              <a:r>
                <a:rPr lang="en-GB" sz="1200" b="1" dirty="0">
                  <a:latin typeface="Bradley Hand ITC"/>
                </a:rPr>
                <a:t> DEC 24</a:t>
              </a:r>
              <a:endParaRPr lang="en-US" sz="1200" b="1" i="1" dirty="0">
                <a:latin typeface="Bradley Hand ITC"/>
              </a:endParaRPr>
            </a:p>
          </p:txBody>
        </p:sp>
        <p:sp>
          <p:nvSpPr>
            <p:cNvPr id="6" name="TextBox 5"/>
            <p:cNvSpPr txBox="1"/>
            <p:nvPr/>
          </p:nvSpPr>
          <p:spPr>
            <a:xfrm rot="418343">
              <a:off x="3952612" y="2497212"/>
              <a:ext cx="3820549" cy="940798"/>
            </a:xfrm>
            <a:prstGeom prst="rect">
              <a:avLst/>
            </a:prstGeom>
            <a:solidFill>
              <a:schemeClr val="bg1"/>
            </a:solidFill>
            <a:ln w="25400">
              <a:noFill/>
            </a:ln>
          </p:spPr>
          <p:txBody>
            <a:bodyPr wrap="square" lIns="91440" tIns="45720" rIns="91440" bIns="45720" rtlCol="0" anchor="t">
              <a:spAutoFit/>
            </a:bodyPr>
            <a:lstStyle/>
            <a:p>
              <a:pPr defTabSz="457200">
                <a:defRPr/>
              </a:pPr>
              <a:r>
                <a:rPr lang="en-GB" sz="1200" i="1" kern="0" dirty="0">
                  <a:solidFill>
                    <a:prstClr val="black"/>
                  </a:solidFill>
                  <a:latin typeface="Calibri"/>
                  <a:cs typeface="Arial"/>
                </a:rPr>
                <a:t>“</a:t>
              </a:r>
              <a:r>
                <a:rPr lang="en-GB" sz="1200" kern="0" dirty="0">
                  <a:solidFill>
                    <a:prstClr val="black"/>
                  </a:solidFill>
                  <a:ea typeface="+mn-lt"/>
                  <a:cs typeface="+mn-lt"/>
                </a:rPr>
                <a:t>Very professional and supportive, she listened and asked questions to ensure that the best advice and support was offered for the young person. </a:t>
              </a:r>
              <a:endParaRPr lang="en-US" sz="1200">
                <a:solidFill>
                  <a:prstClr val="black"/>
                </a:solidFill>
                <a:ea typeface="+mn-lt"/>
                <a:cs typeface="+mn-lt"/>
              </a:endParaRPr>
            </a:p>
            <a:p>
              <a:pPr defTabSz="457200">
                <a:defRPr/>
              </a:pPr>
              <a:r>
                <a:rPr lang="en-GB" sz="1200" kern="0" dirty="0">
                  <a:solidFill>
                    <a:prstClr val="black"/>
                  </a:solidFill>
                  <a:ea typeface="+mn-lt"/>
                  <a:cs typeface="+mn-lt"/>
                </a:rPr>
                <a:t>The ASK SALL adviser and the EP were both excellent</a:t>
              </a:r>
              <a:r>
                <a:rPr lang="en-GB" sz="1200" i="1" kern="0" dirty="0">
                  <a:solidFill>
                    <a:prstClr val="black"/>
                  </a:solidFill>
                  <a:latin typeface="Calibri"/>
                  <a:cs typeface="Arial"/>
                </a:rPr>
                <a:t>” Feb 25</a:t>
              </a:r>
              <a:endParaRPr lang="en-GB" sz="1200" dirty="0">
                <a:solidFill>
                  <a:prstClr val="black"/>
                </a:solidFill>
                <a:ea typeface="Calibri"/>
                <a:cs typeface="Calibri"/>
              </a:endParaRPr>
            </a:p>
          </p:txBody>
        </p:sp>
        <p:sp>
          <p:nvSpPr>
            <p:cNvPr id="7" name="Rectangle 6"/>
            <p:cNvSpPr/>
            <p:nvPr/>
          </p:nvSpPr>
          <p:spPr>
            <a:xfrm rot="600000">
              <a:off x="78420" y="5825756"/>
              <a:ext cx="4169920" cy="1282907"/>
            </a:xfrm>
            <a:prstGeom prst="rect">
              <a:avLst/>
            </a:prstGeom>
            <a:solidFill>
              <a:schemeClr val="bg1"/>
            </a:solidFill>
            <a:ln w="28575">
              <a:noFill/>
            </a:ln>
          </p:spPr>
          <p:txBody>
            <a:bodyPr wrap="square" lIns="91440" tIns="45720" rIns="91440" bIns="45720" anchor="t">
              <a:spAutoFit/>
            </a:bodyPr>
            <a:lstStyle/>
            <a:p>
              <a:pPr defTabSz="457200">
                <a:defRPr/>
              </a:pPr>
              <a:r>
                <a:rPr lang="en-US" sz="1200" b="1" i="1" kern="0" dirty="0">
                  <a:solidFill>
                    <a:prstClr val="black"/>
                  </a:solidFill>
                  <a:latin typeface="Amasis MT Pro"/>
                </a:rPr>
                <a:t>“ </a:t>
              </a:r>
              <a:r>
                <a:rPr lang="en-US" sz="1200" b="0" i="0" u="none" strike="noStrike" kern="0" dirty="0">
                  <a:solidFill>
                    <a:prstClr val="black"/>
                  </a:solidFill>
                  <a:effectLst/>
                  <a:ea typeface="+mn-lt"/>
                  <a:cs typeface="+mn-lt"/>
                </a:rPr>
                <a:t>The </a:t>
              </a:r>
              <a:r>
                <a:rPr lang="en-US" sz="1200" kern="0" dirty="0">
                  <a:solidFill>
                    <a:prstClr val="black"/>
                  </a:solidFill>
                  <a:ea typeface="+mn-lt"/>
                  <a:cs typeface="+mn-lt"/>
                </a:rPr>
                <a:t>practitioner had read through the information which I had </a:t>
              </a:r>
              <a:r>
                <a:rPr lang="en-US" sz="1200" b="0" i="0" u="none" strike="noStrike" kern="0" dirty="0">
                  <a:solidFill>
                    <a:prstClr val="black"/>
                  </a:solidFill>
                  <a:effectLst/>
                  <a:ea typeface="+mn-lt"/>
                  <a:cs typeface="+mn-lt"/>
                </a:rPr>
                <a:t>already </a:t>
              </a:r>
              <a:r>
                <a:rPr lang="en-US" sz="1200" kern="0" dirty="0">
                  <a:solidFill>
                    <a:prstClr val="black"/>
                  </a:solidFill>
                  <a:ea typeface="+mn-lt"/>
                  <a:cs typeface="+mn-lt"/>
                </a:rPr>
                <a:t>provided when booking the call online. Once I had given a little more information</a:t>
              </a:r>
              <a:r>
                <a:rPr lang="en-US" sz="1200" b="0" i="0" u="none" strike="noStrike" kern="0" dirty="0">
                  <a:solidFill>
                    <a:prstClr val="black"/>
                  </a:solidFill>
                  <a:effectLst/>
                  <a:ea typeface="+mn-lt"/>
                  <a:cs typeface="+mn-lt"/>
                </a:rPr>
                <a:t>, </a:t>
              </a:r>
              <a:r>
                <a:rPr lang="en-US" sz="1200" kern="0" dirty="0">
                  <a:solidFill>
                    <a:prstClr val="black"/>
                  </a:solidFill>
                  <a:ea typeface="+mn-lt"/>
                  <a:cs typeface="+mn-lt"/>
                </a:rPr>
                <a:t>she was able to signpost me straight away to services which would be able to support the parent (and therefore also the child). This was followed up with all of the relevant information </a:t>
              </a:r>
              <a:r>
                <a:rPr lang="en-US" sz="1200" b="0" i="0" u="none" strike="noStrike" kern="0" dirty="0">
                  <a:solidFill>
                    <a:prstClr val="black"/>
                  </a:solidFill>
                  <a:effectLst/>
                  <a:ea typeface="+mn-lt"/>
                  <a:cs typeface="+mn-lt"/>
                </a:rPr>
                <a:t>and </a:t>
              </a:r>
              <a:r>
                <a:rPr lang="en-US" sz="1200" kern="0" dirty="0">
                  <a:solidFill>
                    <a:prstClr val="black"/>
                  </a:solidFill>
                  <a:ea typeface="+mn-lt"/>
                  <a:cs typeface="+mn-lt"/>
                </a:rPr>
                <a:t>contact details in an email the very next day.</a:t>
              </a:r>
              <a:r>
                <a:rPr lang="en-US" sz="1200" b="1" i="1" kern="0" dirty="0">
                  <a:solidFill>
                    <a:prstClr val="black"/>
                  </a:solidFill>
                  <a:latin typeface="Amasis MT Pro"/>
                </a:rPr>
                <a:t>” June 24</a:t>
              </a:r>
              <a:endParaRPr lang="en-US" sz="1200" b="1" i="1" kern="0">
                <a:solidFill>
                  <a:prstClr val="black"/>
                </a:solidFill>
                <a:latin typeface="Amasis MT Pro" panose="020F0502020204030204" pitchFamily="18" charset="0"/>
              </a:endParaRPr>
            </a:p>
          </p:txBody>
        </p:sp>
      </p:grpSp>
      <p:sp>
        <p:nvSpPr>
          <p:cNvPr id="8" name="Rectangle 7"/>
          <p:cNvSpPr/>
          <p:nvPr/>
        </p:nvSpPr>
        <p:spPr>
          <a:xfrm>
            <a:off x="3274457" y="112131"/>
            <a:ext cx="5643083" cy="584775"/>
          </a:xfrm>
          <a:prstGeom prst="rect">
            <a:avLst/>
          </a:prstGeom>
        </p:spPr>
        <p:txBody>
          <a:bodyPr wrap="none">
            <a:spAutoFit/>
          </a:bodyPr>
          <a:lstStyle/>
          <a:p>
            <a:r>
              <a:rPr lang="en-US" sz="3200" b="1" dirty="0">
                <a:solidFill>
                  <a:schemeClr val="accent3">
                    <a:lumMod val="75000"/>
                  </a:schemeClr>
                </a:solidFill>
                <a:latin typeface="Gill Sans MT"/>
                <a:cs typeface="Gill Sans MT"/>
              </a:rPr>
              <a:t>Feedback We Have Received</a:t>
            </a:r>
          </a:p>
        </p:txBody>
      </p:sp>
      <p:sp>
        <p:nvSpPr>
          <p:cNvPr id="2" name="TextBox 1"/>
          <p:cNvSpPr txBox="1"/>
          <p:nvPr/>
        </p:nvSpPr>
        <p:spPr>
          <a:xfrm>
            <a:off x="3051500" y="3066249"/>
            <a:ext cx="2480044" cy="1477328"/>
          </a:xfrm>
          <a:prstGeom prst="rect">
            <a:avLst/>
          </a:prstGeom>
          <a:solidFill>
            <a:schemeClr val="bg1"/>
          </a:solidFill>
        </p:spPr>
        <p:txBody>
          <a:bodyPr wrap="square" lIns="91440" tIns="45720" rIns="91440" bIns="45720" rtlCol="0" anchor="t">
            <a:spAutoFit/>
          </a:bodyPr>
          <a:lstStyle/>
          <a:p>
            <a:r>
              <a:rPr lang="en-GB" dirty="0">
                <a:ea typeface="+mn-lt"/>
                <a:cs typeface="+mn-lt"/>
              </a:rPr>
              <a:t>'We were at a crossroads with a child </a:t>
            </a:r>
            <a:r>
              <a:rPr lang="en-GB" sz="1800" b="0" i="0" u="none" strike="noStrike" dirty="0">
                <a:effectLst/>
                <a:ea typeface="+mn-lt"/>
                <a:cs typeface="+mn-lt"/>
              </a:rPr>
              <a:t>and the </a:t>
            </a:r>
            <a:r>
              <a:rPr lang="en-GB" dirty="0">
                <a:ea typeface="+mn-lt"/>
                <a:cs typeface="+mn-lt"/>
              </a:rPr>
              <a:t>phone call gave </a:t>
            </a:r>
            <a:r>
              <a:rPr lang="en-GB" sz="1800" b="0" i="0" u="none" strike="noStrike" dirty="0">
                <a:effectLst/>
                <a:ea typeface="+mn-lt"/>
                <a:cs typeface="+mn-lt"/>
              </a:rPr>
              <a:t>us </a:t>
            </a:r>
            <a:r>
              <a:rPr lang="en-GB" dirty="0">
                <a:ea typeface="+mn-lt"/>
                <a:cs typeface="+mn-lt"/>
              </a:rPr>
              <a:t>options that we had not thought of.'  Feb 25</a:t>
            </a:r>
            <a:endParaRPr lang="en-GB" dirty="0">
              <a:ea typeface="Calibri"/>
              <a:cs typeface="Calibri"/>
            </a:endParaRPr>
          </a:p>
        </p:txBody>
      </p:sp>
      <p:sp>
        <p:nvSpPr>
          <p:cNvPr id="3" name="Rectangle 2"/>
          <p:cNvSpPr/>
          <p:nvPr/>
        </p:nvSpPr>
        <p:spPr>
          <a:xfrm rot="20820000">
            <a:off x="6547343" y="4352437"/>
            <a:ext cx="3886238" cy="1384995"/>
          </a:xfrm>
          <a:prstGeom prst="rect">
            <a:avLst/>
          </a:prstGeom>
          <a:solidFill>
            <a:schemeClr val="bg1"/>
          </a:solidFill>
        </p:spPr>
        <p:txBody>
          <a:bodyPr wrap="square" lIns="91440" tIns="45720" rIns="91440" bIns="45720" anchor="t">
            <a:spAutoFit/>
          </a:bodyPr>
          <a:lstStyle/>
          <a:p>
            <a:r>
              <a:rPr lang="en-GB" sz="1200" b="1" i="0" u="none" strike="noStrike" dirty="0">
                <a:effectLst/>
                <a:latin typeface="Century Schoolbook"/>
              </a:rPr>
              <a:t>"</a:t>
            </a:r>
            <a:r>
              <a:rPr lang="en-GB" sz="1200" dirty="0">
                <a:latin typeface="Calibri"/>
                <a:ea typeface="Calibri"/>
                <a:cs typeface="Calibri"/>
              </a:rPr>
              <a:t>I've</a:t>
            </a:r>
            <a:r>
              <a:rPr lang="en-GB" sz="1200" dirty="0">
                <a:ea typeface="+mn-lt"/>
                <a:cs typeface="+mn-lt"/>
              </a:rPr>
              <a:t> had several conversations this term </a:t>
            </a:r>
            <a:r>
              <a:rPr lang="en-GB" sz="1200" i="0" u="none" strike="noStrike" dirty="0">
                <a:effectLst/>
                <a:ea typeface="+mn-lt"/>
                <a:cs typeface="+mn-lt"/>
              </a:rPr>
              <a:t>and </a:t>
            </a:r>
            <a:r>
              <a:rPr lang="en-GB" sz="1200" dirty="0">
                <a:ea typeface="+mn-lt"/>
                <a:cs typeface="+mn-lt"/>
              </a:rPr>
              <a:t>ALL have been really helpful</a:t>
            </a:r>
            <a:r>
              <a:rPr lang="en-GB" sz="1200" i="0" u="none" strike="noStrike" dirty="0">
                <a:effectLst/>
                <a:ea typeface="+mn-lt"/>
                <a:cs typeface="+mn-lt"/>
              </a:rPr>
              <a:t>. </a:t>
            </a:r>
            <a:r>
              <a:rPr lang="en-GB" sz="1200" dirty="0">
                <a:ea typeface="+mn-lt"/>
                <a:cs typeface="+mn-lt"/>
              </a:rPr>
              <a:t>SALL are just wonderful to talk to- they listen carefully </a:t>
            </a:r>
            <a:r>
              <a:rPr lang="en-GB" sz="1200" i="0" u="none" strike="noStrike" dirty="0">
                <a:effectLst/>
                <a:ea typeface="+mn-lt"/>
                <a:cs typeface="+mn-lt"/>
              </a:rPr>
              <a:t>and </a:t>
            </a:r>
            <a:r>
              <a:rPr lang="en-GB" sz="1200" dirty="0">
                <a:ea typeface="+mn-lt"/>
                <a:cs typeface="+mn-lt"/>
              </a:rPr>
              <a:t>give </a:t>
            </a:r>
            <a:r>
              <a:rPr lang="en-GB" sz="1200" i="0" u="none" strike="noStrike" dirty="0">
                <a:effectLst/>
                <a:ea typeface="+mn-lt"/>
                <a:cs typeface="+mn-lt"/>
              </a:rPr>
              <a:t>really </a:t>
            </a:r>
            <a:r>
              <a:rPr lang="en-GB" sz="1200" dirty="0">
                <a:ea typeface="+mn-lt"/>
                <a:cs typeface="+mn-lt"/>
              </a:rPr>
              <a:t>helpful </a:t>
            </a:r>
            <a:r>
              <a:rPr lang="en-GB" sz="1200" i="0" u="none" strike="noStrike" dirty="0">
                <a:effectLst/>
                <a:ea typeface="+mn-lt"/>
                <a:cs typeface="+mn-lt"/>
              </a:rPr>
              <a:t>advice, </a:t>
            </a:r>
            <a:r>
              <a:rPr lang="en-GB" sz="1200" dirty="0">
                <a:ea typeface="+mn-lt"/>
                <a:cs typeface="+mn-lt"/>
              </a:rPr>
              <a:t>direct actions and help me talk through cases and work out a clear plan of action for each of </a:t>
            </a:r>
            <a:r>
              <a:rPr lang="en-GB" sz="1200" i="0" u="none" strike="noStrike" dirty="0">
                <a:effectLst/>
                <a:ea typeface="+mn-lt"/>
                <a:cs typeface="+mn-lt"/>
              </a:rPr>
              <a:t>the </a:t>
            </a:r>
            <a:r>
              <a:rPr lang="en-GB" sz="1200" dirty="0">
                <a:ea typeface="+mn-lt"/>
                <a:cs typeface="+mn-lt"/>
              </a:rPr>
              <a:t>children I have shared with them. </a:t>
            </a:r>
            <a:r>
              <a:rPr lang="en-GB" sz="1200" i="0" u="none" strike="noStrike" dirty="0">
                <a:effectLst/>
                <a:ea typeface="+mn-lt"/>
                <a:cs typeface="+mn-lt"/>
              </a:rPr>
              <a:t>I </a:t>
            </a:r>
            <a:r>
              <a:rPr lang="en-GB" sz="1200" dirty="0">
                <a:ea typeface="+mn-lt"/>
                <a:cs typeface="+mn-lt"/>
              </a:rPr>
              <a:t>never come away from a call without something that is </a:t>
            </a:r>
            <a:r>
              <a:rPr lang="en-GB" sz="1200" i="0" u="none" strike="noStrike" dirty="0">
                <a:effectLst/>
                <a:ea typeface="+mn-lt"/>
                <a:cs typeface="+mn-lt"/>
              </a:rPr>
              <a:t>an </a:t>
            </a:r>
            <a:r>
              <a:rPr lang="en-GB" sz="1200" dirty="0">
                <a:ea typeface="+mn-lt"/>
                <a:cs typeface="+mn-lt"/>
              </a:rPr>
              <a:t>actionable next step </a:t>
            </a:r>
            <a:r>
              <a:rPr lang="en-GB" sz="1200" i="0" u="none" strike="noStrike" dirty="0">
                <a:effectLst/>
                <a:ea typeface="+mn-lt"/>
                <a:cs typeface="+mn-lt"/>
              </a:rPr>
              <a:t>to </a:t>
            </a:r>
            <a:r>
              <a:rPr lang="en-GB" sz="1200" dirty="0">
                <a:ea typeface="+mn-lt"/>
                <a:cs typeface="+mn-lt"/>
              </a:rPr>
              <a:t>support a child</a:t>
            </a:r>
            <a:r>
              <a:rPr lang="en-GB" sz="1200" b="1" i="0" u="none" strike="noStrike" dirty="0">
                <a:effectLst/>
                <a:latin typeface="Century Schoolbook"/>
              </a:rPr>
              <a:t>.”</a:t>
            </a:r>
            <a:r>
              <a:rPr lang="en-GB" sz="1200" b="1" dirty="0">
                <a:latin typeface="Century Schoolbook"/>
              </a:rPr>
              <a:t> Nov 24</a:t>
            </a:r>
          </a:p>
        </p:txBody>
      </p:sp>
      <p:pic>
        <p:nvPicPr>
          <p:cNvPr id="10" name="Content Placeholder 2" descr="Lincolnshire County Council">
            <a:extLst>
              <a:ext uri="{FF2B5EF4-FFF2-40B4-BE49-F238E27FC236}">
                <a16:creationId xmlns:a16="http://schemas.microsoft.com/office/drawing/2014/main" id="{633AB421-C1BE-9588-0852-A1A0CDA6333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31"/>
          <a:stretch/>
        </p:blipFill>
        <p:spPr bwMode="auto">
          <a:xfrm>
            <a:off x="40106" y="-63556"/>
            <a:ext cx="993004" cy="146577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839956-C775-75B8-8656-3726E1E49F3B}"/>
              </a:ext>
            </a:extLst>
          </p:cNvPr>
          <p:cNvSpPr txBox="1"/>
          <p:nvPr/>
        </p:nvSpPr>
        <p:spPr>
          <a:xfrm>
            <a:off x="5991339" y="2612834"/>
            <a:ext cx="3459297" cy="13849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 child had recently moved to our school. Previous school had had significant involvement with other agencies. ASKSALL was able to identify what the other setting had been advised from their involvement. Our conversation joined up some missing links and identified the best next steps." FEB 25</a:t>
            </a:r>
            <a:endParaRPr lang="en-US" sz="1200" dirty="0">
              <a:ea typeface="Calibri"/>
              <a:cs typeface="Calibri"/>
            </a:endParaRPr>
          </a:p>
        </p:txBody>
      </p:sp>
    </p:spTree>
    <p:extLst>
      <p:ext uri="{BB962C8B-B14F-4D97-AF65-F5344CB8AC3E}">
        <p14:creationId xmlns:p14="http://schemas.microsoft.com/office/powerpoint/2010/main" val="289995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5D92-0F64-5CE0-D127-9EF5D9D83A2B}"/>
              </a:ext>
            </a:extLst>
          </p:cNvPr>
          <p:cNvSpPr>
            <a:spLocks noGrp="1"/>
          </p:cNvSpPr>
          <p:nvPr>
            <p:ph type="title"/>
          </p:nvPr>
        </p:nvSpPr>
        <p:spPr>
          <a:xfrm>
            <a:off x="609600" y="0"/>
            <a:ext cx="10972800" cy="1143000"/>
          </a:xfrm>
        </p:spPr>
        <p:txBody>
          <a:bodyPr/>
          <a:lstStyle/>
          <a:p>
            <a:r>
              <a:rPr lang="en-GB" b="1" dirty="0">
                <a:solidFill>
                  <a:schemeClr val="accent3">
                    <a:lumMod val="75000"/>
                  </a:schemeClr>
                </a:solidFill>
              </a:rPr>
              <a:t>Concerns</a:t>
            </a:r>
          </a:p>
        </p:txBody>
      </p:sp>
      <p:graphicFrame>
        <p:nvGraphicFramePr>
          <p:cNvPr id="4" name="Content Placeholder 3">
            <a:extLst>
              <a:ext uri="{FF2B5EF4-FFF2-40B4-BE49-F238E27FC236}">
                <a16:creationId xmlns:a16="http://schemas.microsoft.com/office/drawing/2014/main" id="{207C2F09-48F0-299A-E8EC-221ABC02069B}"/>
              </a:ext>
            </a:extLst>
          </p:cNvPr>
          <p:cNvGraphicFramePr>
            <a:graphicFrameLocks noGrp="1"/>
          </p:cNvGraphicFramePr>
          <p:nvPr>
            <p:ph idx="1"/>
          </p:nvPr>
        </p:nvGraphicFramePr>
        <p:xfrm>
          <a:off x="609600" y="1830493"/>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D7113E3-2DDA-FC3E-B0DD-B55B00F4775C}"/>
              </a:ext>
            </a:extLst>
          </p:cNvPr>
          <p:cNvSpPr txBox="1">
            <a:spLocks/>
          </p:cNvSpPr>
          <p:nvPr/>
        </p:nvSpPr>
        <p:spPr>
          <a:xfrm>
            <a:off x="609600" y="1128872"/>
            <a:ext cx="3928533" cy="7157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3">
                    <a:lumMod val="75000"/>
                  </a:schemeClr>
                </a:solidFill>
              </a:rPr>
              <a:t>Points Raised</a:t>
            </a:r>
          </a:p>
        </p:txBody>
      </p:sp>
      <p:sp>
        <p:nvSpPr>
          <p:cNvPr id="6" name="Title 1">
            <a:extLst>
              <a:ext uri="{FF2B5EF4-FFF2-40B4-BE49-F238E27FC236}">
                <a16:creationId xmlns:a16="http://schemas.microsoft.com/office/drawing/2014/main" id="{87BFE3E6-8231-E6FF-5F5C-77DC658E9457}"/>
              </a:ext>
            </a:extLst>
          </p:cNvPr>
          <p:cNvSpPr txBox="1">
            <a:spLocks/>
          </p:cNvSpPr>
          <p:nvPr/>
        </p:nvSpPr>
        <p:spPr>
          <a:xfrm>
            <a:off x="4538133" y="1143000"/>
            <a:ext cx="7044267" cy="7157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3">
                    <a:lumMod val="75000"/>
                  </a:schemeClr>
                </a:solidFill>
              </a:rPr>
              <a:t>Response</a:t>
            </a:r>
          </a:p>
        </p:txBody>
      </p:sp>
      <p:pic>
        <p:nvPicPr>
          <p:cNvPr id="21" name="Content Placeholder 2" descr="Lincolnshire County Council">
            <a:extLst>
              <a:ext uri="{FF2B5EF4-FFF2-40B4-BE49-F238E27FC236}">
                <a16:creationId xmlns:a16="http://schemas.microsoft.com/office/drawing/2014/main" id="{F2797791-904C-4CAB-2B1C-B6583E42C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31"/>
          <a:stretch/>
        </p:blipFill>
        <p:spPr bwMode="auto">
          <a:xfrm>
            <a:off x="40106" y="-63556"/>
            <a:ext cx="993004" cy="146577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62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295FE6-2AA2-852B-1E52-8CB39BC2FC5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6941D9-AEDD-AF32-11AF-499183D7C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1462D-8FFC-FFDA-FA2D-3F2C82CA5F1D}"/>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And what else do SALL do?</a:t>
            </a:r>
          </a:p>
        </p:txBody>
      </p:sp>
      <p:pic>
        <p:nvPicPr>
          <p:cNvPr id="5" name="Picture 2" descr="Lincolnshire County Council">
            <a:extLst>
              <a:ext uri="{FF2B5EF4-FFF2-40B4-BE49-F238E27FC236}">
                <a16:creationId xmlns:a16="http://schemas.microsoft.com/office/drawing/2014/main" id="{F83EDEFE-4E6A-2599-4AD8-23E42F8C645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31"/>
          <a:stretch/>
        </p:blipFill>
        <p:spPr bwMode="auto">
          <a:xfrm>
            <a:off x="1" y="10"/>
            <a:ext cx="1396984" cy="206113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sketchy line">
            <a:extLst>
              <a:ext uri="{FF2B5EF4-FFF2-40B4-BE49-F238E27FC236}">
                <a16:creationId xmlns:a16="http://schemas.microsoft.com/office/drawing/2014/main" id="{C69F2298-1D3E-5E4E-1CE9-9D9BED8E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04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5CC8-8AA9-38D4-B7C0-D6414244D2B7}"/>
            </a:ext>
          </a:extLst>
        </p:cNvPr>
        <p:cNvGrpSpPr/>
        <p:nvPr/>
      </p:nvGrpSpPr>
      <p:grpSpPr>
        <a:xfrm>
          <a:off x="0" y="0"/>
          <a:ext cx="0" cy="0"/>
          <a:chOff x="0" y="0"/>
          <a:chExt cx="0" cy="0"/>
        </a:xfrm>
      </p:grpSpPr>
      <p:pic>
        <p:nvPicPr>
          <p:cNvPr id="1026" name="Picture 2" descr="Lincolnshire County Council">
            <a:extLst>
              <a:ext uri="{FF2B5EF4-FFF2-40B4-BE49-F238E27FC236}">
                <a16:creationId xmlns:a16="http://schemas.microsoft.com/office/drawing/2014/main" id="{96B4E3C4-6B4E-73CB-2D75-6FD2339CA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37868" cy="4109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8C195-C9B2-8CE2-F0B2-9E5D4466C0C4}"/>
              </a:ext>
            </a:extLst>
          </p:cNvPr>
          <p:cNvSpPr txBox="1"/>
          <p:nvPr/>
        </p:nvSpPr>
        <p:spPr>
          <a:xfrm>
            <a:off x="3048000" y="3246511"/>
            <a:ext cx="6096000" cy="369332"/>
          </a:xfrm>
          <a:prstGeom prst="rect">
            <a:avLst/>
          </a:prstGeom>
          <a:noFill/>
        </p:spPr>
        <p:txBody>
          <a:bodyPr wrap="square">
            <a:spAutoFit/>
          </a:bodyPr>
          <a:lstStyle/>
          <a:p>
            <a:r>
              <a:rPr lang="en-GB"/>
              <a:t> </a:t>
            </a:r>
          </a:p>
        </p:txBody>
      </p:sp>
      <p:sp>
        <p:nvSpPr>
          <p:cNvPr id="6" name="TextBox 5">
            <a:extLst>
              <a:ext uri="{FF2B5EF4-FFF2-40B4-BE49-F238E27FC236}">
                <a16:creationId xmlns:a16="http://schemas.microsoft.com/office/drawing/2014/main" id="{2F7AD059-4018-8ED3-9F7C-6EB17E4FCCC3}"/>
              </a:ext>
            </a:extLst>
          </p:cNvPr>
          <p:cNvSpPr txBox="1"/>
          <p:nvPr/>
        </p:nvSpPr>
        <p:spPr>
          <a:xfrm>
            <a:off x="4632494" y="139603"/>
            <a:ext cx="4958236" cy="1569660"/>
          </a:xfrm>
          <a:prstGeom prst="rect">
            <a:avLst/>
          </a:prstGeom>
          <a:noFill/>
        </p:spPr>
        <p:txBody>
          <a:bodyPr wrap="square" rtlCol="0">
            <a:spAutoFit/>
          </a:bodyPr>
          <a:lstStyle/>
          <a:p>
            <a:pPr algn="ctr" rtl="0" fontAlgn="base"/>
            <a:r>
              <a:rPr lang="en-US" sz="3600" b="1" i="0" u="none" strike="noStrike">
                <a:solidFill>
                  <a:srgbClr val="000000"/>
                </a:solidFill>
                <a:effectLst/>
                <a:latin typeface="Calibri" panose="020F0502020204030204" pitchFamily="34" charset="0"/>
              </a:rPr>
              <a:t>SEND Advice Line Lincolnshire (AskSALL)</a:t>
            </a:r>
          </a:p>
          <a:p>
            <a:pPr algn="ctr" rtl="0" fontAlgn="base"/>
            <a:r>
              <a:rPr lang="en-US" sz="2400" b="0" i="0" u="none" strike="noStrike">
                <a:solidFill>
                  <a:srgbClr val="000000"/>
                </a:solidFill>
                <a:effectLst/>
                <a:latin typeface="Calibri" panose="020F0502020204030204" pitchFamily="34" charset="0"/>
              </a:rPr>
              <a:t>Contact:</a:t>
            </a:r>
            <a:r>
              <a:rPr lang="en-US" sz="2400" b="0" i="0">
                <a:solidFill>
                  <a:srgbClr val="000000"/>
                </a:solidFill>
                <a:effectLst/>
                <a:latin typeface="Calibri" panose="020F0502020204030204" pitchFamily="34" charset="0"/>
              </a:rPr>
              <a:t>​</a:t>
            </a:r>
            <a:r>
              <a:rPr lang="en-US" sz="2400" b="0" i="0" u="sng" strike="noStrike">
                <a:solidFill>
                  <a:srgbClr val="0563C1"/>
                </a:solidFill>
                <a:effectLst/>
                <a:latin typeface="Calibri" panose="020F0502020204030204" pitchFamily="34" charset="0"/>
                <a:hlinkClick r:id="rId3"/>
              </a:rPr>
              <a:t>AskSALL@lincolnshire.gov.uk</a:t>
            </a:r>
            <a:r>
              <a:rPr lang="en-US" sz="2400" b="0" i="0" u="none" strike="noStrike">
                <a:solidFill>
                  <a:srgbClr val="000000"/>
                </a:solidFill>
                <a:effectLst/>
                <a:latin typeface="Calibri" panose="020F0502020204030204" pitchFamily="34" charset="0"/>
              </a:rPr>
              <a:t> </a:t>
            </a:r>
            <a:r>
              <a:rPr lang="en-US" sz="2400" b="0" i="0">
                <a:solidFill>
                  <a:srgbClr val="000000"/>
                </a:solidFill>
                <a:effectLst/>
                <a:latin typeface="Calibri" panose="020F0502020204030204" pitchFamily="34" charset="0"/>
              </a:rPr>
              <a:t>​</a:t>
            </a:r>
            <a:endParaRPr lang="en-US" sz="2400" b="0" i="0">
              <a:solidFill>
                <a:srgbClr val="000000"/>
              </a:solidFill>
              <a:effectLst/>
              <a:latin typeface="Segoe UI" panose="020B0502040204020203" pitchFamily="34" charset="0"/>
            </a:endParaRPr>
          </a:p>
        </p:txBody>
      </p:sp>
      <p:sp>
        <p:nvSpPr>
          <p:cNvPr id="7" name="TextBox 6">
            <a:extLst>
              <a:ext uri="{FF2B5EF4-FFF2-40B4-BE49-F238E27FC236}">
                <a16:creationId xmlns:a16="http://schemas.microsoft.com/office/drawing/2014/main" id="{565D6AF1-396C-BCA2-289A-3C49E7595852}"/>
              </a:ext>
            </a:extLst>
          </p:cNvPr>
          <p:cNvSpPr txBox="1"/>
          <p:nvPr/>
        </p:nvSpPr>
        <p:spPr>
          <a:xfrm>
            <a:off x="2701386" y="1709263"/>
            <a:ext cx="9081311" cy="2400657"/>
          </a:xfrm>
          <a:prstGeom prst="rect">
            <a:avLst/>
          </a:prstGeom>
          <a:solidFill>
            <a:schemeClr val="accent6"/>
          </a:solidFill>
          <a:ln w="25400">
            <a:solidFill>
              <a:schemeClr val="accent6"/>
            </a:solidFill>
          </a:ln>
        </p:spPr>
        <p:txBody>
          <a:bodyPr wrap="square" rtlCol="0">
            <a:spAutoFit/>
          </a:bodyPr>
          <a:lstStyle/>
          <a:p>
            <a:pPr algn="ctr" rtl="0" fontAlgn="base"/>
            <a:r>
              <a:rPr lang="en-GB" sz="2400" b="1" i="0" u="sng" strike="noStrike">
                <a:solidFill>
                  <a:srgbClr val="000000"/>
                </a:solidFill>
                <a:effectLst/>
                <a:latin typeface="Calibri" panose="020F0502020204030204" pitchFamily="34" charset="0"/>
              </a:rPr>
              <a:t>Support Offer</a:t>
            </a:r>
            <a:r>
              <a:rPr lang="en-GB" sz="2400" b="0" i="0" u="sng">
                <a:solidFill>
                  <a:srgbClr val="000000"/>
                </a:solidFill>
                <a:effectLst/>
                <a:latin typeface="Calibri" panose="020F0502020204030204" pitchFamily="34" charset="0"/>
              </a:rPr>
              <a:t>​</a:t>
            </a:r>
            <a:endParaRPr lang="en-GB" sz="2400" b="0" i="0" u="sng">
              <a:solidFill>
                <a:srgbClr val="000000"/>
              </a:solidFill>
              <a:effectLst/>
              <a:latin typeface="Arial" panose="020B0604020202020204" pitchFamily="34" charset="0"/>
            </a:endParaRPr>
          </a:p>
          <a:p>
            <a:pPr algn="l" rtl="0" fontAlgn="base"/>
            <a:r>
              <a:rPr lang="en-GB" sz="1800" b="0" i="0" u="none" strike="noStrike">
                <a:solidFill>
                  <a:srgbClr val="000000"/>
                </a:solidFill>
                <a:effectLst/>
                <a:latin typeface="Calibri" panose="020F0502020204030204" pitchFamily="34" charset="0"/>
              </a:rPr>
              <a:t>The service will offer settings:</a:t>
            </a:r>
            <a:r>
              <a:rPr lang="en-GB" sz="18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Easy and quick access to an experienced advisor to discuss the individual child/young person, or broader school/setting issue and provide information, advice and guidance (IAG).</a:t>
            </a:r>
            <a:r>
              <a:rPr lang="en-GB" sz="18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Signposting to the Local Offer, SEND inclusion toolkit, the Valuing SEND tool and other services to better understand and meet need.</a:t>
            </a:r>
            <a:r>
              <a:rPr lang="en-GB" sz="18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Calibri" panose="020F0502020204030204" pitchFamily="34" charset="0"/>
              </a:rPr>
              <a:t>Where appropriate, a follow up appointment with a relevant Ask SALL team member, or other professional (Educational Psychologist, Early Years Specialist Teacher) can be arranged. </a:t>
            </a:r>
            <a:r>
              <a:rPr lang="en-GB" sz="1800" b="0" i="0">
                <a:solidFill>
                  <a:srgbClr val="000000"/>
                </a:solidFill>
                <a:effectLst/>
                <a:latin typeface="Calibri" panose="020F0502020204030204" pitchFamily="34" charset="0"/>
              </a:rPr>
              <a:t>​</a:t>
            </a:r>
            <a:endParaRPr lang="en-GB" b="0" i="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F9098A8A-69E5-5E9D-B1DC-80F6703606B3}"/>
              </a:ext>
            </a:extLst>
          </p:cNvPr>
          <p:cNvSpPr txBox="1"/>
          <p:nvPr/>
        </p:nvSpPr>
        <p:spPr>
          <a:xfrm>
            <a:off x="264392" y="4567326"/>
            <a:ext cx="2546824" cy="1938992"/>
          </a:xfrm>
          <a:prstGeom prst="rect">
            <a:avLst/>
          </a:prstGeom>
          <a:noFill/>
          <a:ln w="19050">
            <a:solidFill>
              <a:schemeClr val="tx1"/>
            </a:solidFill>
          </a:ln>
        </p:spPr>
        <p:txBody>
          <a:bodyPr wrap="square" rtlCol="0">
            <a:spAutoFit/>
          </a:bodyPr>
          <a:lstStyle/>
          <a:p>
            <a:pPr algn="l" rtl="0" fontAlgn="base"/>
            <a:r>
              <a:rPr lang="en-US" sz="2000" b="0" i="0" u="none" strike="noStrike">
                <a:solidFill>
                  <a:schemeClr val="accent6">
                    <a:lumMod val="75000"/>
                  </a:schemeClr>
                </a:solidFill>
                <a:effectLst/>
                <a:latin typeface="Calibri" panose="020F0502020204030204" pitchFamily="34" charset="0"/>
              </a:rPr>
              <a:t>For quick queries, you can call the dedicated number for the team on: </a:t>
            </a:r>
          </a:p>
          <a:p>
            <a:pPr algn="l" rtl="0" fontAlgn="base"/>
            <a:r>
              <a:rPr lang="en-US" sz="2000" b="0" i="0" u="none" strike="noStrike">
                <a:effectLst/>
                <a:latin typeface="Calibri" panose="020F0502020204030204" pitchFamily="34" charset="0"/>
              </a:rPr>
              <a:t>-</a:t>
            </a:r>
            <a:r>
              <a:rPr lang="en-US" sz="2000" b="0" i="0" u="none" strike="noStrike">
                <a:solidFill>
                  <a:schemeClr val="accent6">
                    <a:lumMod val="75000"/>
                  </a:schemeClr>
                </a:solidFill>
                <a:effectLst/>
                <a:latin typeface="Calibri" panose="020F0502020204030204" pitchFamily="34" charset="0"/>
              </a:rPr>
              <a:t> </a:t>
            </a:r>
            <a:r>
              <a:rPr lang="en-US" sz="2000" b="1" i="0" u="none" strike="noStrike">
                <a:solidFill>
                  <a:srgbClr val="000000"/>
                </a:solidFill>
                <a:effectLst/>
                <a:latin typeface="Calibri" panose="020F0502020204030204" pitchFamily="34" charset="0"/>
              </a:rPr>
              <a:t>01522 553199</a:t>
            </a:r>
            <a:r>
              <a:rPr lang="en-US" sz="2000" b="0" i="0">
                <a:solidFill>
                  <a:srgbClr val="000000"/>
                </a:solidFill>
                <a:effectLst/>
                <a:latin typeface="Calibri" panose="020F0502020204030204" pitchFamily="34" charset="0"/>
              </a:rPr>
              <a:t>​</a:t>
            </a:r>
            <a:endParaRPr lang="en-US" sz="2000" b="0" i="0">
              <a:solidFill>
                <a:srgbClr val="000000"/>
              </a:solidFill>
              <a:effectLst/>
              <a:latin typeface="Segoe UI" panose="020B0502040204020203" pitchFamily="34" charset="0"/>
            </a:endParaRPr>
          </a:p>
          <a:p>
            <a:pPr algn="l" rtl="0" fontAlgn="base"/>
            <a:r>
              <a:rPr lang="en-US" sz="2000" b="0" i="0" u="none" strike="noStrike">
                <a:solidFill>
                  <a:srgbClr val="000000"/>
                </a:solidFill>
                <a:effectLst/>
                <a:latin typeface="Calibri" panose="020F0502020204030204" pitchFamily="34" charset="0"/>
              </a:rPr>
              <a:t>- </a:t>
            </a:r>
            <a:r>
              <a:rPr lang="en-US" sz="2000" b="1" i="0" u="none" strike="noStrike">
                <a:solidFill>
                  <a:srgbClr val="000000"/>
                </a:solidFill>
                <a:effectLst/>
                <a:latin typeface="Calibri" panose="020F0502020204030204" pitchFamily="34" charset="0"/>
              </a:rPr>
              <a:t>Mon-Fri 9:30 –16:30</a:t>
            </a:r>
            <a:endParaRPr lang="en-US" sz="2000" b="0" i="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55737672-2AF4-23B6-3A30-59F485B03489}"/>
              </a:ext>
            </a:extLst>
          </p:cNvPr>
          <p:cNvSpPr txBox="1"/>
          <p:nvPr/>
        </p:nvSpPr>
        <p:spPr>
          <a:xfrm>
            <a:off x="3466011" y="4567326"/>
            <a:ext cx="5259978" cy="2246769"/>
          </a:xfrm>
          <a:prstGeom prst="rect">
            <a:avLst/>
          </a:prstGeom>
          <a:noFill/>
          <a:ln w="19050">
            <a:solidFill>
              <a:schemeClr val="tx1"/>
            </a:solidFill>
          </a:ln>
        </p:spPr>
        <p:txBody>
          <a:bodyPr wrap="square" lIns="91440" tIns="45720" rIns="91440" bIns="45720" rtlCol="0" anchor="t">
            <a:spAutoFit/>
          </a:bodyPr>
          <a:lstStyle/>
          <a:p>
            <a:pPr algn="ctr"/>
            <a:r>
              <a:rPr lang="en-GB" sz="2000" b="0" i="0" u="none" strike="noStrike">
                <a:solidFill>
                  <a:schemeClr val="accent6">
                    <a:lumMod val="75000"/>
                  </a:schemeClr>
                </a:solidFill>
                <a:effectLst/>
                <a:latin typeface="Calibri"/>
                <a:ea typeface="Calibri"/>
                <a:cs typeface="Calibri"/>
              </a:rPr>
              <a:t>For more specific information, concerns regarding individual pupils or whole school issues we ask for you to </a:t>
            </a:r>
            <a:r>
              <a:rPr lang="en-GB" sz="2000" b="1" i="0" u="sng" strike="noStrike">
                <a:effectLst/>
                <a:latin typeface="Calibri"/>
                <a:ea typeface="Calibri"/>
                <a:cs typeface="Calibri"/>
                <a:hlinkClick r:id="rId4">
                  <a:extLst>
                    <a:ext uri="{A12FA001-AC4F-418D-AE19-62706E023703}">
                      <ahyp:hlinkClr xmlns:ahyp="http://schemas.microsoft.com/office/drawing/2018/hyperlinkcolor" val="tx"/>
                    </a:ext>
                  </a:extLst>
                </a:hlinkClick>
              </a:rPr>
              <a:t>Complete the online form</a:t>
            </a:r>
            <a:r>
              <a:rPr lang="en-GB" sz="2000" b="1" i="0" u="none" strike="noStrike">
                <a:effectLst/>
                <a:latin typeface="Calibri"/>
                <a:ea typeface="Calibri"/>
                <a:cs typeface="Calibri"/>
              </a:rPr>
              <a:t> </a:t>
            </a:r>
            <a:r>
              <a:rPr lang="en-GB" sz="2000" b="0" i="0" u="none" strike="noStrike">
                <a:solidFill>
                  <a:schemeClr val="accent6">
                    <a:lumMod val="75000"/>
                  </a:schemeClr>
                </a:solidFill>
                <a:effectLst/>
                <a:latin typeface="Calibri"/>
                <a:ea typeface="Calibri"/>
                <a:cs typeface="Calibri"/>
              </a:rPr>
              <a:t>with brief details and reason for your consultation request.</a:t>
            </a:r>
            <a:r>
              <a:rPr lang="en-GB" sz="2000" b="0" i="0">
                <a:solidFill>
                  <a:schemeClr val="accent6">
                    <a:lumMod val="75000"/>
                  </a:schemeClr>
                </a:solidFill>
                <a:effectLst/>
                <a:latin typeface="Calibri"/>
                <a:ea typeface="Calibri"/>
                <a:cs typeface="Calibri"/>
              </a:rPr>
              <a:t>​</a:t>
            </a:r>
            <a:br>
              <a:rPr lang="en-GB" sz="2000" b="0" i="0">
                <a:effectLst/>
                <a:latin typeface="Calibri" panose="020F0502020204030204" pitchFamily="34" charset="0"/>
              </a:rPr>
            </a:br>
            <a:r>
              <a:rPr lang="en-GB" sz="2000">
                <a:ea typeface="+mn-lt"/>
                <a:cs typeface="+mn-lt"/>
                <a:hlinkClick r:id="rId4"/>
              </a:rPr>
              <a:t>Request SEND advice (Ask SALL) | Your details – Lincolnshire County Council</a:t>
            </a:r>
            <a:endParaRPr lang="en-GB" sz="2000">
              <a:solidFill>
                <a:schemeClr val="accent6">
                  <a:lumMod val="75000"/>
                </a:schemeClr>
              </a:solidFill>
            </a:endParaRPr>
          </a:p>
        </p:txBody>
      </p:sp>
      <p:sp>
        <p:nvSpPr>
          <p:cNvPr id="10" name="TextBox 9">
            <a:extLst>
              <a:ext uri="{FF2B5EF4-FFF2-40B4-BE49-F238E27FC236}">
                <a16:creationId xmlns:a16="http://schemas.microsoft.com/office/drawing/2014/main" id="{556E5FE8-E50C-E3F8-EAFC-EF6374B5B632}"/>
              </a:ext>
            </a:extLst>
          </p:cNvPr>
          <p:cNvSpPr txBox="1"/>
          <p:nvPr/>
        </p:nvSpPr>
        <p:spPr>
          <a:xfrm>
            <a:off x="9380784" y="4567326"/>
            <a:ext cx="2628336" cy="1938992"/>
          </a:xfrm>
          <a:prstGeom prst="rect">
            <a:avLst/>
          </a:prstGeom>
          <a:noFill/>
          <a:ln w="19050">
            <a:solidFill>
              <a:schemeClr val="tx1"/>
            </a:solidFill>
          </a:ln>
        </p:spPr>
        <p:txBody>
          <a:bodyPr wrap="square" rtlCol="0">
            <a:spAutoFit/>
          </a:bodyPr>
          <a:lstStyle/>
          <a:p>
            <a:pPr algn="ctr"/>
            <a:r>
              <a:rPr lang="en-GB" sz="2000">
                <a:solidFill>
                  <a:schemeClr val="accent6">
                    <a:lumMod val="75000"/>
                  </a:schemeClr>
                </a:solidFill>
              </a:rPr>
              <a:t>Local Offer Information: </a:t>
            </a:r>
          </a:p>
          <a:p>
            <a:endParaRPr lang="en-GB" sz="2000"/>
          </a:p>
          <a:p>
            <a:r>
              <a:rPr lang="en-GB" sz="2000" b="1">
                <a:hlinkClick r:id="rId5">
                  <a:extLst>
                    <a:ext uri="{A12FA001-AC4F-418D-AE19-62706E023703}">
                      <ahyp:hlinkClr xmlns:ahyp="http://schemas.microsoft.com/office/drawing/2018/hyperlinkcolor" val="tx"/>
                    </a:ext>
                  </a:extLst>
                </a:hlinkClick>
              </a:rPr>
              <a:t>https://www.lincolnshire.gov.uk/support-education/ask-sall</a:t>
            </a:r>
            <a:r>
              <a:rPr lang="en-GB" sz="2000"/>
              <a:t>   </a:t>
            </a:r>
          </a:p>
        </p:txBody>
      </p:sp>
    </p:spTree>
    <p:extLst>
      <p:ext uri="{BB962C8B-B14F-4D97-AF65-F5344CB8AC3E}">
        <p14:creationId xmlns:p14="http://schemas.microsoft.com/office/powerpoint/2010/main" val="209289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570DC-53F4-69E2-0B08-9ADF0D4CCF3A}"/>
            </a:ext>
          </a:extLst>
        </p:cNvPr>
        <p:cNvGrpSpPr/>
        <p:nvPr/>
      </p:nvGrpSpPr>
      <p:grpSpPr>
        <a:xfrm>
          <a:off x="0" y="0"/>
          <a:ext cx="0" cy="0"/>
          <a:chOff x="0" y="0"/>
          <a:chExt cx="0" cy="0"/>
        </a:xfrm>
      </p:grpSpPr>
      <p:pic>
        <p:nvPicPr>
          <p:cNvPr id="5" name="Picture 2" descr="Lincolnshire County Council">
            <a:extLst>
              <a:ext uri="{FF2B5EF4-FFF2-40B4-BE49-F238E27FC236}">
                <a16:creationId xmlns:a16="http://schemas.microsoft.com/office/drawing/2014/main" id="{50C41135-924A-7244-2F76-288AD43043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10"/>
            <a:ext cx="2171477" cy="311045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F56A96-D8FE-CE20-484E-97CC00AAC4CE}"/>
              </a:ext>
            </a:extLst>
          </p:cNvPr>
          <p:cNvSpPr txBox="1"/>
          <p:nvPr/>
        </p:nvSpPr>
        <p:spPr>
          <a:xfrm>
            <a:off x="4525950" y="537691"/>
            <a:ext cx="474490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In addition to the online contacts received, we have also responded to over 160 direct calls so far this academic year – with queries ranging from access to the VSEND tool, how to contact specific services or teams relating to SEND,  and a whole host of other queries</a:t>
            </a:r>
          </a:p>
        </p:txBody>
      </p:sp>
      <p:graphicFrame>
        <p:nvGraphicFramePr>
          <p:cNvPr id="3" name="Chart 2">
            <a:extLst>
              <a:ext uri="{FF2B5EF4-FFF2-40B4-BE49-F238E27FC236}">
                <a16:creationId xmlns:a16="http://schemas.microsoft.com/office/drawing/2014/main" id="{F5F48C51-B527-4FEB-9412-A98098B1AC86}"/>
              </a:ext>
              <a:ext uri="{147F2762-F138-4A5C-976F-8EAC2B608ADB}">
                <a16:predDERef xmlns:a16="http://schemas.microsoft.com/office/drawing/2014/main" pred="{D1140BE4-EBC7-37E6-3A15-BA99606E6DC1}"/>
              </a:ext>
            </a:extLst>
          </p:cNvPr>
          <p:cNvGraphicFramePr>
            <a:graphicFrameLocks/>
          </p:cNvGraphicFramePr>
          <p:nvPr>
            <p:extLst>
              <p:ext uri="{D42A27DB-BD31-4B8C-83A1-F6EECF244321}">
                <p14:modId xmlns:p14="http://schemas.microsoft.com/office/powerpoint/2010/main" val="254143479"/>
              </p:ext>
            </p:extLst>
          </p:nvPr>
        </p:nvGraphicFramePr>
        <p:xfrm>
          <a:off x="2826115" y="2285220"/>
          <a:ext cx="7420130" cy="4442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734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25">
            <a:extLst>
              <a:ext uri="{FF2B5EF4-FFF2-40B4-BE49-F238E27FC236}">
                <a16:creationId xmlns:a16="http://schemas.microsoft.com/office/drawing/2014/main" id="{443C16C0-EEE6-40FF-3A38-3C6D237081F6}"/>
              </a:ext>
            </a:extLst>
          </p:cNvPr>
          <p:cNvSpPr/>
          <p:nvPr/>
        </p:nvSpPr>
        <p:spPr>
          <a:xfrm>
            <a:off x="655673" y="1575517"/>
            <a:ext cx="10880651" cy="3094037"/>
          </a:xfrm>
          <a:prstGeom prst="roundRect">
            <a:avLst/>
          </a:prstGeom>
        </p:spPr>
        <p:txBody>
          <a:bodyPr vert="horz" wrap="square" lIns="91440" tIns="45720" rIns="91440" bIns="45720" rtlCol="0" anchor="t">
            <a:normAutofit/>
          </a:bodyPr>
          <a:lstStyle/>
          <a:p>
            <a:pPr algn="ctr">
              <a:lnSpc>
                <a:spcPct val="90000"/>
              </a:lnSpc>
              <a:spcAft>
                <a:spcPts val="600"/>
              </a:spcAft>
              <a:defRPr/>
            </a:pPr>
            <a:r>
              <a:rPr lang="en-GB" sz="2000" dirty="0"/>
              <a:t>The Ask SALL advisors also sit in on Wednesday allocation panel meetings.</a:t>
            </a:r>
          </a:p>
          <a:p>
            <a:pPr algn="ctr">
              <a:lnSpc>
                <a:spcPct val="90000"/>
              </a:lnSpc>
              <a:spcAft>
                <a:spcPts val="600"/>
              </a:spcAft>
              <a:defRPr/>
            </a:pPr>
            <a:endParaRPr lang="en-GB" sz="2000" dirty="0"/>
          </a:p>
          <a:p>
            <a:pPr algn="ctr">
              <a:lnSpc>
                <a:spcPct val="90000"/>
              </a:lnSpc>
              <a:spcAft>
                <a:spcPts val="600"/>
              </a:spcAft>
              <a:defRPr/>
            </a:pPr>
            <a:r>
              <a:rPr lang="en-GB" sz="2000" dirty="0"/>
              <a:t>We do not hold decision making powers but can be asked to confirm/expand on any SALL contact.</a:t>
            </a:r>
          </a:p>
          <a:p>
            <a:pPr algn="ctr">
              <a:lnSpc>
                <a:spcPct val="90000"/>
              </a:lnSpc>
              <a:spcAft>
                <a:spcPts val="600"/>
              </a:spcAft>
              <a:defRPr/>
            </a:pPr>
            <a:endParaRPr lang="en-GB" sz="2000" dirty="0"/>
          </a:p>
          <a:p>
            <a:pPr algn="ctr">
              <a:lnSpc>
                <a:spcPct val="90000"/>
              </a:lnSpc>
              <a:spcAft>
                <a:spcPts val="600"/>
              </a:spcAft>
              <a:defRPr/>
            </a:pPr>
            <a:r>
              <a:rPr lang="en-GB" sz="2000" dirty="0"/>
              <a:t>Follow up contact and advice following declined Education Health Care Needs Assessment Requests (EHCNAR) is then offered to settings.</a:t>
            </a:r>
            <a:endParaRPr lang="en-US" sz="2000" b="1" dirty="0"/>
          </a:p>
          <a:p>
            <a:pPr indent="-228600">
              <a:lnSpc>
                <a:spcPct val="90000"/>
              </a:lnSpc>
              <a:spcAft>
                <a:spcPts val="600"/>
              </a:spcAft>
              <a:buFont typeface="Arial" panose="020B0604020202020204" pitchFamily="34" charset="0"/>
              <a:buChar char="•"/>
              <a:defRPr/>
            </a:pPr>
            <a:endParaRPr lang="en-US" sz="1300" dirty="0"/>
          </a:p>
          <a:p>
            <a:pPr indent="-228600">
              <a:lnSpc>
                <a:spcPct val="90000"/>
              </a:lnSpc>
              <a:spcAft>
                <a:spcPts val="600"/>
              </a:spcAft>
              <a:buFont typeface="Arial" panose="020B0604020202020204" pitchFamily="34" charset="0"/>
              <a:buChar char="•"/>
              <a:defRPr/>
            </a:pPr>
            <a:endParaRPr lang="en-US" sz="1300" dirty="0"/>
          </a:p>
        </p:txBody>
      </p:sp>
      <p:sp>
        <p:nvSpPr>
          <p:cNvPr id="5" name="TextBox 4">
            <a:extLst>
              <a:ext uri="{FF2B5EF4-FFF2-40B4-BE49-F238E27FC236}">
                <a16:creationId xmlns:a16="http://schemas.microsoft.com/office/drawing/2014/main" id="{0E1D02CF-FF23-7076-0D16-92D86C256395}"/>
              </a:ext>
            </a:extLst>
          </p:cNvPr>
          <p:cNvSpPr txBox="1"/>
          <p:nvPr/>
        </p:nvSpPr>
        <p:spPr>
          <a:xfrm>
            <a:off x="2953297" y="4419427"/>
            <a:ext cx="8880740" cy="2015490"/>
          </a:xfrm>
          <a:prstGeom prst="rect">
            <a:avLst/>
          </a:prstGeom>
          <a:noFill/>
        </p:spPr>
        <p:txBody>
          <a:bodyPr wrap="square" anchor="t">
            <a:normAutofit/>
          </a:bodyPr>
          <a:lstStyle/>
          <a:p>
            <a:pPr>
              <a:lnSpc>
                <a:spcPct val="90000"/>
              </a:lnSpc>
              <a:spcAft>
                <a:spcPts val="800"/>
              </a:spcAft>
            </a:pPr>
            <a:r>
              <a:rPr lang="en-GB" sz="1600" i="1" dirty="0">
                <a:effectLst/>
                <a:latin typeface="Calibri" panose="020F0502020204030204" pitchFamily="34" charset="0"/>
                <a:ea typeface="Calibri" panose="020F0502020204030204" pitchFamily="34" charset="0"/>
                <a:cs typeface="Arial" panose="020B0604020202020204" pitchFamily="34" charset="0"/>
              </a:rPr>
              <a:t>“I am contacting you from the SEND Advice Line Lincolnshire to see if there is any further advice, we can offer you for a case that was submitted to the Education Health and Care Needs Assessment Panel (as a parental request). The child’s initials are XX ; screening took place on xx/xx/xx and the decision was made not to proceed with an EHC Needs Assessment. The decision is now available to see on the EHC Hub and reason for decision and advice from panel is:  </a:t>
            </a:r>
          </a:p>
          <a:p>
            <a:pPr>
              <a:lnSpc>
                <a:spcPct val="90000"/>
              </a:lnSpc>
            </a:pPr>
            <a:r>
              <a:rPr lang="en-GB" sz="1600" i="1" dirty="0">
                <a:effectLst/>
                <a:latin typeface="Calibri" panose="020F0502020204030204" pitchFamily="34" charset="0"/>
                <a:ea typeface="Calibri" panose="020F0502020204030204" pitchFamily="34" charset="0"/>
              </a:rPr>
              <a:t>Please let me know when the most convenient day/time would be for me to give you a call back to discuss this further.”</a:t>
            </a:r>
          </a:p>
        </p:txBody>
      </p:sp>
      <p:sp>
        <p:nvSpPr>
          <p:cNvPr id="6" name="Rectangle: Rounded Corners 5">
            <a:extLst>
              <a:ext uri="{FF2B5EF4-FFF2-40B4-BE49-F238E27FC236}">
                <a16:creationId xmlns:a16="http://schemas.microsoft.com/office/drawing/2014/main" id="{C18C94B0-969E-ADEE-0948-50936079ED17}"/>
              </a:ext>
            </a:extLst>
          </p:cNvPr>
          <p:cNvSpPr/>
          <p:nvPr/>
        </p:nvSpPr>
        <p:spPr>
          <a:xfrm>
            <a:off x="531806" y="4237074"/>
            <a:ext cx="2140332" cy="2036143"/>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sp>
        <p:nvSpPr>
          <p:cNvPr id="8" name="Title 1">
            <a:extLst>
              <a:ext uri="{FF2B5EF4-FFF2-40B4-BE49-F238E27FC236}">
                <a16:creationId xmlns:a16="http://schemas.microsoft.com/office/drawing/2014/main" id="{65A362C0-0F57-C530-D25B-8F5F1A472D53}"/>
              </a:ext>
            </a:extLst>
          </p:cNvPr>
          <p:cNvSpPr txBox="1">
            <a:spLocks/>
          </p:cNvSpPr>
          <p:nvPr/>
        </p:nvSpPr>
        <p:spPr>
          <a:xfrm>
            <a:off x="1226909" y="-57811"/>
            <a:ext cx="10446707" cy="194281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pPr>
            <a:r>
              <a:rPr lang="en-US" sz="4000" b="1" dirty="0">
                <a:solidFill>
                  <a:schemeClr val="accent3">
                    <a:lumMod val="75000"/>
                  </a:schemeClr>
                </a:solidFill>
              </a:rPr>
              <a:t>6 week SEND allocation panel information (Education Health Care Needs Assessment Requests)</a:t>
            </a:r>
            <a:endParaRPr lang="en-US" sz="4000" b="1" kern="1200" dirty="0">
              <a:solidFill>
                <a:schemeClr val="accent3">
                  <a:lumMod val="75000"/>
                </a:schemeClr>
              </a:solidFill>
              <a:latin typeface="+mj-lt"/>
              <a:ea typeface="+mj-ea"/>
              <a:cs typeface="+mj-cs"/>
            </a:endParaRPr>
          </a:p>
        </p:txBody>
      </p:sp>
      <p:pic>
        <p:nvPicPr>
          <p:cNvPr id="3" name="Content Placeholder 2" descr="Lincolnshire County Council">
            <a:extLst>
              <a:ext uri="{FF2B5EF4-FFF2-40B4-BE49-F238E27FC236}">
                <a16:creationId xmlns:a16="http://schemas.microsoft.com/office/drawing/2014/main" id="{A8F81FBA-7E34-57DC-86DB-8F6C70947340}"/>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l="131"/>
          <a:stretch/>
        </p:blipFill>
        <p:spPr bwMode="auto">
          <a:xfrm>
            <a:off x="40106" y="-63556"/>
            <a:ext cx="993004" cy="146577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843"/>
            <a:ext cx="10972800" cy="1143000"/>
          </a:xfrm>
        </p:spPr>
        <p:txBody>
          <a:bodyPr/>
          <a:lstStyle/>
          <a:p>
            <a:r>
              <a:rPr lang="en-GB" b="1" dirty="0">
                <a:solidFill>
                  <a:schemeClr val="accent3">
                    <a:lumMod val="75000"/>
                  </a:schemeClr>
                </a:solidFill>
              </a:rPr>
              <a:t>Any Questions</a:t>
            </a:r>
          </a:p>
        </p:txBody>
      </p:sp>
      <p:pic>
        <p:nvPicPr>
          <p:cNvPr id="2050" name="Picture 2" descr="C:\Users\Joanne.Makings\AppData\Local\Microsoft\Windows\INetCache\IE\9WF13K3Z\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52" y="1602695"/>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8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8D6C-6935-0A8D-CB56-C3DA4278E43C}"/>
              </a:ext>
            </a:extLst>
          </p:cNvPr>
          <p:cNvSpPr>
            <a:spLocks noGrp="1"/>
          </p:cNvSpPr>
          <p:nvPr>
            <p:ph type="title"/>
          </p:nvPr>
        </p:nvSpPr>
        <p:spPr>
          <a:xfrm>
            <a:off x="2811904" y="377617"/>
            <a:ext cx="6318355" cy="1338054"/>
          </a:xfrm>
        </p:spPr>
        <p:txBody>
          <a:bodyPr/>
          <a:lstStyle/>
          <a:p>
            <a:r>
              <a:rPr lang="en-GB"/>
              <a:t>Where we sit</a:t>
            </a:r>
          </a:p>
        </p:txBody>
      </p:sp>
      <p:pic>
        <p:nvPicPr>
          <p:cNvPr id="5" name="Picture 2" descr="Lincolnshire County Council">
            <a:extLst>
              <a:ext uri="{FF2B5EF4-FFF2-40B4-BE49-F238E27FC236}">
                <a16:creationId xmlns:a16="http://schemas.microsoft.com/office/drawing/2014/main" id="{93C95C63-1E6D-DC1F-6C61-DEC2D80F75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725901" cy="2785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hart of a company&#10;&#10;AI-generated content may be incorrect.">
            <a:extLst>
              <a:ext uri="{FF2B5EF4-FFF2-40B4-BE49-F238E27FC236}">
                <a16:creationId xmlns:a16="http://schemas.microsoft.com/office/drawing/2014/main" id="{B0171307-639F-5F5B-9C56-4D01FA63F341}"/>
              </a:ext>
            </a:extLst>
          </p:cNvPr>
          <p:cNvPicPr>
            <a:picLocks noChangeAspect="1"/>
          </p:cNvPicPr>
          <p:nvPr/>
        </p:nvPicPr>
        <p:blipFill>
          <a:blip r:embed="rId3"/>
          <a:stretch>
            <a:fillRect/>
          </a:stretch>
        </p:blipFill>
        <p:spPr>
          <a:xfrm>
            <a:off x="1940944" y="1715569"/>
            <a:ext cx="8295737" cy="4217617"/>
          </a:xfrm>
          <a:prstGeom prst="rect">
            <a:avLst/>
          </a:prstGeom>
        </p:spPr>
      </p:pic>
    </p:spTree>
    <p:extLst>
      <p:ext uri="{BB962C8B-B14F-4D97-AF65-F5344CB8AC3E}">
        <p14:creationId xmlns:p14="http://schemas.microsoft.com/office/powerpoint/2010/main" val="313879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859C-AED7-3682-DE89-488B4CE1473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BEF8CDD-2740-61F3-AD85-807F53554AA7}"/>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kern="1200">
                <a:solidFill>
                  <a:schemeClr val="tx1"/>
                </a:solidFill>
                <a:latin typeface="+mj-lt"/>
                <a:ea typeface="+mj-ea"/>
                <a:cs typeface="+mj-cs"/>
              </a:rPr>
              <a:t>Collaboration is key – cross team working</a:t>
            </a:r>
          </a:p>
        </p:txBody>
      </p:sp>
      <p:sp>
        <p:nvSpPr>
          <p:cNvPr id="2" name="TextBox 1">
            <a:extLst>
              <a:ext uri="{FF2B5EF4-FFF2-40B4-BE49-F238E27FC236}">
                <a16:creationId xmlns:a16="http://schemas.microsoft.com/office/drawing/2014/main" id="{B9D0070A-05A4-6664-69A4-C2BE2A99ED46}"/>
              </a:ext>
            </a:extLst>
          </p:cNvPr>
          <p:cNvSpPr txBox="1"/>
          <p:nvPr/>
        </p:nvSpPr>
        <p:spPr>
          <a:xfrm>
            <a:off x="838201" y="1825625"/>
            <a:ext cx="5092194"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85000" lnSpcReduction="10000"/>
          </a:bodyPr>
          <a:lstStyle/>
          <a:p>
            <a:pPr indent="-228600">
              <a:lnSpc>
                <a:spcPct val="90000"/>
              </a:lnSpc>
              <a:spcAft>
                <a:spcPts val="600"/>
              </a:spcAft>
              <a:buFont typeface="Arial" panose="020B0604020202020204" pitchFamily="34" charset="0"/>
              <a:buChar char="•"/>
            </a:pPr>
            <a:r>
              <a:rPr lang="en-US" dirty="0"/>
              <a:t>We liaise and share information across teams including the Pupil Reintegration Team (PRT) and Emotional Based School Avoidance (EBSA) caseworkers following consults to ensure all parties have access to the same information and advice shared.</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dirty="0"/>
              <a:t>Other LCC teams we can link to include the locality SEND teams, Early Years Teams, Specialist Teaching Teams (including Dyslexia outreach), ESCO, Early Help and Virtual School (including Caring2Learn)</a:t>
            </a: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dirty="0"/>
              <a:t>We can also liaise and contact some health teams, for example, the specialist nursing team, 0-19 health care etc.</a:t>
            </a:r>
          </a:p>
          <a:p>
            <a:pPr>
              <a:lnSpc>
                <a:spcPct val="90000"/>
              </a:lnSpc>
              <a:spcAft>
                <a:spcPts val="600"/>
              </a:spcAft>
            </a:pPr>
            <a:endParaRPr lang="en-US" dirty="0"/>
          </a:p>
          <a:p>
            <a:pPr indent="-228600">
              <a:lnSpc>
                <a:spcPct val="90000"/>
              </a:lnSpc>
              <a:spcAft>
                <a:spcPts val="600"/>
              </a:spcAft>
              <a:buFont typeface="Arial" panose="020B0604020202020204" pitchFamily="34" charset="0"/>
              <a:buChar char="•"/>
            </a:pPr>
            <a:r>
              <a:rPr lang="en-US" dirty="0"/>
              <a:t>We also work with Educational Psychologists and can offer telephone consults to schools to provide further early intervention strategy discussions (only after full consult with SALL and dependent on complexity/stage of case)</a:t>
            </a: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Lincolnshire County Council">
            <a:extLst>
              <a:ext uri="{FF2B5EF4-FFF2-40B4-BE49-F238E27FC236}">
                <a16:creationId xmlns:a16="http://schemas.microsoft.com/office/drawing/2014/main" id="{5EEB3873-0120-5800-1F60-4D0182D424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896" r="1" b="26649"/>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картинки : Синий, бизнес, Деловые люди, Сотрудничество, Красочный ...">
            <a:extLst>
              <a:ext uri="{FF2B5EF4-FFF2-40B4-BE49-F238E27FC236}">
                <a16:creationId xmlns:a16="http://schemas.microsoft.com/office/drawing/2014/main" id="{2015C46D-769B-81BB-428C-EEA3D2691028}"/>
              </a:ext>
            </a:extLst>
          </p:cNvPr>
          <p:cNvPicPr>
            <a:picLocks noChangeAspect="1"/>
          </p:cNvPicPr>
          <p:nvPr/>
        </p:nvPicPr>
        <p:blipFill>
          <a:blip r:embed="rId3"/>
          <a:srcRect l="9261" r="12643"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55958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255D92-990D-707C-B960-7D0424B421E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 So, who contacts us?</a:t>
            </a:r>
          </a:p>
        </p:txBody>
      </p:sp>
      <p:pic>
        <p:nvPicPr>
          <p:cNvPr id="5" name="Picture 2" descr="Lincolnshire County Council">
            <a:extLst>
              <a:ext uri="{FF2B5EF4-FFF2-40B4-BE49-F238E27FC236}">
                <a16:creationId xmlns:a16="http://schemas.microsoft.com/office/drawing/2014/main" id="{747D8726-EC0F-565C-3D53-0F38798F58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83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Lincolnshire County Council">
            <a:extLst>
              <a:ext uri="{FF2B5EF4-FFF2-40B4-BE49-F238E27FC236}">
                <a16:creationId xmlns:a16="http://schemas.microsoft.com/office/drawing/2014/main" id="{747D8726-EC0F-565C-3D53-0F38798F58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2748207"/>
            <a:ext cx="2871017" cy="410979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26C12365-F909-DDB1-8896-041B8ECA7D87}"/>
              </a:ext>
            </a:extLst>
          </p:cNvPr>
          <p:cNvSpPr>
            <a:spLocks noGrp="1"/>
          </p:cNvSpPr>
          <p:nvPr>
            <p:ph type="title"/>
          </p:nvPr>
        </p:nvSpPr>
        <p:spPr>
          <a:xfrm>
            <a:off x="838200" y="365125"/>
            <a:ext cx="2908092" cy="1338054"/>
          </a:xfrm>
        </p:spPr>
        <p:txBody>
          <a:bodyPr/>
          <a:lstStyle/>
          <a:p>
            <a:r>
              <a:rPr lang="en-GB" dirty="0"/>
              <a:t>You do!</a:t>
            </a:r>
          </a:p>
        </p:txBody>
      </p:sp>
      <p:graphicFrame>
        <p:nvGraphicFramePr>
          <p:cNvPr id="7" name="Chart 6">
            <a:extLst>
              <a:ext uri="{FF2B5EF4-FFF2-40B4-BE49-F238E27FC236}">
                <a16:creationId xmlns:a16="http://schemas.microsoft.com/office/drawing/2014/main" id="{A39C07AA-34AF-4BB4-A88D-317E68CAD4D7}"/>
              </a:ext>
            </a:extLst>
          </p:cNvPr>
          <p:cNvGraphicFramePr>
            <a:graphicFrameLocks/>
          </p:cNvGraphicFramePr>
          <p:nvPr>
            <p:extLst>
              <p:ext uri="{D42A27DB-BD31-4B8C-83A1-F6EECF244321}">
                <p14:modId xmlns:p14="http://schemas.microsoft.com/office/powerpoint/2010/main" val="2072054949"/>
              </p:ext>
            </p:extLst>
          </p:nvPr>
        </p:nvGraphicFramePr>
        <p:xfrm>
          <a:off x="7354393" y="4274617"/>
          <a:ext cx="3769349" cy="199660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A graph with blue bars and numbers&#10;&#10;AI-generated content may be incorrect.">
            <a:extLst>
              <a:ext uri="{FF2B5EF4-FFF2-40B4-BE49-F238E27FC236}">
                <a16:creationId xmlns:a16="http://schemas.microsoft.com/office/drawing/2014/main" id="{40AA3459-4011-F9A0-8EB1-509378924630}"/>
              </a:ext>
            </a:extLst>
          </p:cNvPr>
          <p:cNvPicPr>
            <a:picLocks noChangeAspect="1"/>
          </p:cNvPicPr>
          <p:nvPr/>
        </p:nvPicPr>
        <p:blipFill>
          <a:blip r:embed="rId4"/>
          <a:stretch>
            <a:fillRect/>
          </a:stretch>
        </p:blipFill>
        <p:spPr>
          <a:xfrm>
            <a:off x="3626136" y="4289608"/>
            <a:ext cx="3578122" cy="1976360"/>
          </a:xfrm>
          <a:prstGeom prst="rect">
            <a:avLst/>
          </a:prstGeom>
        </p:spPr>
      </p:pic>
      <p:graphicFrame>
        <p:nvGraphicFramePr>
          <p:cNvPr id="11" name="Chart 10">
            <a:extLst>
              <a:ext uri="{FF2B5EF4-FFF2-40B4-BE49-F238E27FC236}">
                <a16:creationId xmlns:a16="http://schemas.microsoft.com/office/drawing/2014/main" id="{D8227A64-9D0A-B309-89AB-361FC9E258F9}"/>
              </a:ext>
            </a:extLst>
          </p:cNvPr>
          <p:cNvGraphicFramePr>
            <a:graphicFrameLocks/>
          </p:cNvGraphicFramePr>
          <p:nvPr>
            <p:extLst>
              <p:ext uri="{D42A27DB-BD31-4B8C-83A1-F6EECF244321}">
                <p14:modId xmlns:p14="http://schemas.microsoft.com/office/powerpoint/2010/main" val="3631987387"/>
              </p:ext>
            </p:extLst>
          </p:nvPr>
        </p:nvGraphicFramePr>
        <p:xfrm>
          <a:off x="7959443" y="619536"/>
          <a:ext cx="3772360" cy="274509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E2F42A21-1FD0-98EB-6769-82602DAB9C33}"/>
              </a:ext>
            </a:extLst>
          </p:cNvPr>
          <p:cNvSpPr txBox="1"/>
          <p:nvPr/>
        </p:nvSpPr>
        <p:spPr>
          <a:xfrm>
            <a:off x="2876616" y="630739"/>
            <a:ext cx="5056476" cy="3416320"/>
          </a:xfrm>
          <a:prstGeom prst="rect">
            <a:avLst/>
          </a:prstGeom>
          <a:noFill/>
        </p:spPr>
        <p:txBody>
          <a:bodyPr wrap="square" lIns="91440" tIns="45720" rIns="91440" bIns="45720" rtlCol="0" anchor="t">
            <a:spAutoFit/>
          </a:bodyPr>
          <a:lstStyle/>
          <a:p>
            <a:pPr algn="ctr"/>
            <a:r>
              <a:rPr lang="en-GB" sz="2400" dirty="0">
                <a:solidFill>
                  <a:schemeClr val="accent2"/>
                </a:solidFill>
              </a:rPr>
              <a:t>Contacts have more than doubled since the first year of SALL being launched. This year, to date, we have responded to an average of 80 contacts per month that have come in via our online portal. We continue to receive a higher number of contacts regarding primary aged children.</a:t>
            </a:r>
          </a:p>
        </p:txBody>
      </p:sp>
    </p:spTree>
    <p:extLst>
      <p:ext uri="{BB962C8B-B14F-4D97-AF65-F5344CB8AC3E}">
        <p14:creationId xmlns:p14="http://schemas.microsoft.com/office/powerpoint/2010/main" val="393232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E2DB18-B671-44FE-8818-6E035C7D700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8113BE-6AE6-8626-F266-0BA58DE0F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7A589-62D9-8CAC-5A0C-EAEA94AACEA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What do you contact us about?</a:t>
            </a:r>
          </a:p>
        </p:txBody>
      </p:sp>
      <p:pic>
        <p:nvPicPr>
          <p:cNvPr id="5" name="Picture 2" descr="Lincolnshire County Council">
            <a:extLst>
              <a:ext uri="{FF2B5EF4-FFF2-40B4-BE49-F238E27FC236}">
                <a16:creationId xmlns:a16="http://schemas.microsoft.com/office/drawing/2014/main" id="{F6614D81-E4C3-F4C2-1658-BF532124DF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2" name="sketchy line">
            <a:extLst>
              <a:ext uri="{FF2B5EF4-FFF2-40B4-BE49-F238E27FC236}">
                <a16:creationId xmlns:a16="http://schemas.microsoft.com/office/drawing/2014/main" id="{5BFEC69D-ED70-E2A8-B094-982636D8A7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248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F635A61-55E8-31B9-7F97-D779E1B89D5D}"/>
              </a:ext>
            </a:extLst>
          </p:cNvPr>
          <p:cNvGraphicFramePr>
            <a:graphicFrameLocks/>
          </p:cNvGraphicFramePr>
          <p:nvPr>
            <p:extLst>
              <p:ext uri="{D42A27DB-BD31-4B8C-83A1-F6EECF244321}">
                <p14:modId xmlns:p14="http://schemas.microsoft.com/office/powerpoint/2010/main" val="3475791824"/>
              </p:ext>
            </p:extLst>
          </p:nvPr>
        </p:nvGraphicFramePr>
        <p:xfrm>
          <a:off x="279095" y="1580384"/>
          <a:ext cx="5819459" cy="298545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9035DE8-39FA-64DE-EAD0-F1F472E85E10}"/>
              </a:ext>
            </a:extLst>
          </p:cNvPr>
          <p:cNvSpPr txBox="1"/>
          <p:nvPr/>
        </p:nvSpPr>
        <p:spPr>
          <a:xfrm>
            <a:off x="6700386" y="1352571"/>
            <a:ext cx="2824479" cy="3785652"/>
          </a:xfrm>
          <a:prstGeom prst="rect">
            <a:avLst/>
          </a:prstGeom>
          <a:noFill/>
        </p:spPr>
        <p:txBody>
          <a:bodyPr wrap="square" lIns="91440" tIns="45720" rIns="91440" bIns="45720" rtlCol="0" anchor="t">
            <a:spAutoFit/>
          </a:bodyPr>
          <a:lstStyle/>
          <a:p>
            <a:r>
              <a:rPr lang="en-GB" sz="1600" dirty="0"/>
              <a:t>When SALL launched in September 2020, </a:t>
            </a:r>
            <a:r>
              <a:rPr lang="en-GB" sz="1600" dirty="0">
                <a:solidFill>
                  <a:schemeClr val="accent2"/>
                </a:solidFill>
              </a:rPr>
              <a:t>Communication and Interaction </a:t>
            </a:r>
            <a:r>
              <a:rPr lang="en-GB" sz="1600" dirty="0"/>
              <a:t>was the most common area of need identified. Following the national Covid lockdowns  the number of contacts in relation to </a:t>
            </a:r>
            <a:r>
              <a:rPr lang="en-GB" sz="1600" dirty="0">
                <a:solidFill>
                  <a:schemeClr val="accent2"/>
                </a:solidFill>
              </a:rPr>
              <a:t>Social, Emotional and Mental Health Needs </a:t>
            </a:r>
            <a:r>
              <a:rPr lang="en-GB" sz="1600" dirty="0"/>
              <a:t>increased and this has remained the case.  </a:t>
            </a:r>
          </a:p>
          <a:p>
            <a:endParaRPr lang="en-GB" sz="1600" dirty="0"/>
          </a:p>
          <a:p>
            <a:r>
              <a:rPr lang="en-GB" sz="1600" dirty="0"/>
              <a:t> </a:t>
            </a:r>
          </a:p>
        </p:txBody>
      </p:sp>
      <p:pic>
        <p:nvPicPr>
          <p:cNvPr id="6" name="Picture 2" descr="Lincolnshire County Council">
            <a:extLst>
              <a:ext uri="{FF2B5EF4-FFF2-40B4-BE49-F238E27FC236}">
                <a16:creationId xmlns:a16="http://schemas.microsoft.com/office/drawing/2014/main" id="{36D33B79-6E82-C3DB-C8E0-8AB6FFD36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31"/>
          <a:stretch/>
        </p:blipFill>
        <p:spPr bwMode="auto">
          <a:xfrm>
            <a:off x="1" y="10"/>
            <a:ext cx="984755" cy="141156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8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Lincolnshire County Council">
            <a:extLst>
              <a:ext uri="{FF2B5EF4-FFF2-40B4-BE49-F238E27FC236}">
                <a16:creationId xmlns:a16="http://schemas.microsoft.com/office/drawing/2014/main" id="{747D8726-EC0F-565C-3D53-0F38798F58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
          <a:stretch/>
        </p:blipFill>
        <p:spPr bwMode="auto">
          <a:xfrm>
            <a:off x="1" y="2748207"/>
            <a:ext cx="2871017" cy="410979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26C12365-F909-DDB1-8896-041B8ECA7D87}"/>
              </a:ext>
            </a:extLst>
          </p:cNvPr>
          <p:cNvSpPr>
            <a:spLocks noGrp="1"/>
          </p:cNvSpPr>
          <p:nvPr>
            <p:ph type="title"/>
          </p:nvPr>
        </p:nvSpPr>
        <p:spPr>
          <a:xfrm>
            <a:off x="410411" y="498810"/>
            <a:ext cx="2637381" cy="2189733"/>
          </a:xfrm>
        </p:spPr>
        <p:txBody>
          <a:bodyPr>
            <a:normAutofit fontScale="90000"/>
          </a:bodyPr>
          <a:lstStyle/>
          <a:p>
            <a:r>
              <a:rPr lang="en-GB" sz="2400" dirty="0"/>
              <a:t>Over half of all contacts submitted to us (both last year and this) indicate the main area of need continues to be SEMH</a:t>
            </a:r>
          </a:p>
        </p:txBody>
      </p:sp>
      <p:pic>
        <p:nvPicPr>
          <p:cNvPr id="2" name="Picture 1" descr="A pie chart with different colored circles&#10;&#10;AI-generated content may be incorrect.">
            <a:extLst>
              <a:ext uri="{FF2B5EF4-FFF2-40B4-BE49-F238E27FC236}">
                <a16:creationId xmlns:a16="http://schemas.microsoft.com/office/drawing/2014/main" id="{03628570-34C0-82AC-AF7B-CAB3FE11EEDF}"/>
              </a:ext>
            </a:extLst>
          </p:cNvPr>
          <p:cNvPicPr>
            <a:picLocks noChangeAspect="1"/>
          </p:cNvPicPr>
          <p:nvPr/>
        </p:nvPicPr>
        <p:blipFill>
          <a:blip r:embed="rId3"/>
          <a:stretch>
            <a:fillRect/>
          </a:stretch>
        </p:blipFill>
        <p:spPr>
          <a:xfrm>
            <a:off x="3046136" y="494385"/>
            <a:ext cx="4501434" cy="3403962"/>
          </a:xfrm>
          <a:prstGeom prst="rect">
            <a:avLst/>
          </a:prstGeom>
        </p:spPr>
      </p:pic>
      <p:graphicFrame>
        <p:nvGraphicFramePr>
          <p:cNvPr id="3" name="Chart 2">
            <a:extLst>
              <a:ext uri="{FF2B5EF4-FFF2-40B4-BE49-F238E27FC236}">
                <a16:creationId xmlns:a16="http://schemas.microsoft.com/office/drawing/2014/main" id="{9CF97DE3-FC5C-45EB-B42B-4C0FB61BC19C}"/>
              </a:ext>
              <a:ext uri="{147F2762-F138-4A5C-976F-8EAC2B608ADB}">
                <a16:predDERef xmlns:a16="http://schemas.microsoft.com/office/drawing/2014/main" pred="{A39C07AA-34AF-4BB4-A88D-317E68CAD4D7}"/>
              </a:ext>
            </a:extLst>
          </p:cNvPr>
          <p:cNvGraphicFramePr>
            <a:graphicFrameLocks/>
          </p:cNvGraphicFramePr>
          <p:nvPr>
            <p:extLst>
              <p:ext uri="{D42A27DB-BD31-4B8C-83A1-F6EECF244321}">
                <p14:modId xmlns:p14="http://schemas.microsoft.com/office/powerpoint/2010/main" val="869185923"/>
              </p:ext>
            </p:extLst>
          </p:nvPr>
        </p:nvGraphicFramePr>
        <p:xfrm>
          <a:off x="7938280" y="346651"/>
          <a:ext cx="3990139" cy="356301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A174CDD3-3D9B-837E-A397-8265E724D683}"/>
              </a:ext>
            </a:extLst>
          </p:cNvPr>
          <p:cNvSpPr txBox="1"/>
          <p:nvPr/>
        </p:nvSpPr>
        <p:spPr>
          <a:xfrm>
            <a:off x="4030803" y="4798142"/>
            <a:ext cx="69243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Communication and Interaction needs account for a further 35-40% with Cognition and Learning and Physical and Sensory needs making up the remainder</a:t>
            </a:r>
          </a:p>
        </p:txBody>
      </p:sp>
    </p:spTree>
    <p:extLst>
      <p:ext uri="{BB962C8B-B14F-4D97-AF65-F5344CB8AC3E}">
        <p14:creationId xmlns:p14="http://schemas.microsoft.com/office/powerpoint/2010/main" val="159704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45F82"/>
    </a:accent1>
    <a:accent2>
      <a:srgbClr val="E87331"/>
    </a:accent2>
    <a:accent3>
      <a:srgbClr val="186C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735115D218B498B8C50EA56436598" ma:contentTypeVersion="12" ma:contentTypeDescription="Create a new document." ma:contentTypeScope="" ma:versionID="37ad7f3ce93b4ce5b552196233cd740c">
  <xsd:schema xmlns:xsd="http://www.w3.org/2001/XMLSchema" xmlns:xs="http://www.w3.org/2001/XMLSchema" xmlns:p="http://schemas.microsoft.com/office/2006/metadata/properties" xmlns:ns2="0b3f34a5-89b7-4305-9d4b-ef438dc0c69e" xmlns:ns3="8b3a7ccf-0520-41bc-b2a9-4c9c714188af" targetNamespace="http://schemas.microsoft.com/office/2006/metadata/properties" ma:root="true" ma:fieldsID="4952b3bd6a4bc14864afe7f2839ad977" ns2:_="" ns3:_="">
    <xsd:import namespace="0b3f34a5-89b7-4305-9d4b-ef438dc0c69e"/>
    <xsd:import namespace="8b3a7ccf-0520-41bc-b2a9-4c9c714188a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f34a5-89b7-4305-9d4b-ef438dc0c6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3a7ccf-0520-41bc-b2a9-4c9c714188a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c82cc41-896e-45d1-a575-b0b7f46957a2}" ma:internalName="TaxCatchAll" ma:showField="CatchAllData" ma:web="8b3a7ccf-0520-41bc-b2a9-4c9c71418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b3a7ccf-0520-41bc-b2a9-4c9c714188af" xsi:nil="true"/>
    <lcf76f155ced4ddcb4097134ff3c332f xmlns="0b3f34a5-89b7-4305-9d4b-ef438dc0c69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55598-726B-44E0-9C8D-B320543BD1DE}">
  <ds:schemaRefs>
    <ds:schemaRef ds:uri="0b3f34a5-89b7-4305-9d4b-ef438dc0c69e"/>
    <ds:schemaRef ds:uri="8b3a7ccf-0520-41bc-b2a9-4c9c714188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3CBD23-C1D3-4550-980F-CE4D66F5E090}">
  <ds:schemaRefs>
    <ds:schemaRef ds:uri="0b3f34a5-89b7-4305-9d4b-ef438dc0c69e"/>
    <ds:schemaRef ds:uri="8b3a7ccf-0520-41bc-b2a9-4c9c714188a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06BFEC-625E-4B94-A5F7-FF193F9E74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2502</Words>
  <Application>Microsoft Office PowerPoint</Application>
  <PresentationFormat>Widescreen</PresentationFormat>
  <Paragraphs>166</Paragraphs>
  <Slides>22</Slides>
  <Notes>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Amasis MT Pro</vt:lpstr>
      <vt:lpstr>Aptos</vt:lpstr>
      <vt:lpstr>Aptos Display</vt:lpstr>
      <vt:lpstr>Arial</vt:lpstr>
      <vt:lpstr>Bradley Hand ITC</vt:lpstr>
      <vt:lpstr>Calibri</vt:lpstr>
      <vt:lpstr>Century Schoolbook</vt:lpstr>
      <vt:lpstr>Gill Sans MT</vt:lpstr>
      <vt:lpstr>Segoe UI</vt:lpstr>
      <vt:lpstr>Trebuchet MS</vt:lpstr>
      <vt:lpstr>Wingdings</vt:lpstr>
      <vt:lpstr>Wingdings 3</vt:lpstr>
      <vt:lpstr>office theme</vt:lpstr>
      <vt:lpstr>Office Theme</vt:lpstr>
      <vt:lpstr>Facet</vt:lpstr>
      <vt:lpstr>SEND Advice Line Lincolnshire  (Ask SALL)</vt:lpstr>
      <vt:lpstr>PowerPoint Presentation</vt:lpstr>
      <vt:lpstr>Where we sit</vt:lpstr>
      <vt:lpstr>Collaboration is key – cross team working</vt:lpstr>
      <vt:lpstr> So, who contacts us?</vt:lpstr>
      <vt:lpstr>You do!</vt:lpstr>
      <vt:lpstr>What do you contact us about?</vt:lpstr>
      <vt:lpstr>PowerPoint Presentation</vt:lpstr>
      <vt:lpstr>Over half of all contacts submitted to us (both last year and this) indicate the main area of need continues to be SEMH</vt:lpstr>
      <vt:lpstr>And what is the area you mainly are seeking information, advice and guidance for?</vt:lpstr>
      <vt:lpstr>Both this year and last, over 70% of  enquiries were seeking advice and support for social, emotional and behavioural needs</vt:lpstr>
      <vt:lpstr>PowerPoint Presentation</vt:lpstr>
      <vt:lpstr>PowerPoint Presentation</vt:lpstr>
      <vt:lpstr>PowerPoint Presentation</vt:lpstr>
      <vt:lpstr>PowerPoint Presentation</vt:lpstr>
      <vt:lpstr>Local and National links</vt:lpstr>
      <vt:lpstr>PowerPoint Presentation</vt:lpstr>
      <vt:lpstr>Concerns</vt:lpstr>
      <vt:lpstr>And what else do SALL do?</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Sharon Drewery</dc:creator>
  <cp:lastModifiedBy>Karen Donnelly</cp:lastModifiedBy>
  <cp:revision>623</cp:revision>
  <dcterms:created xsi:type="dcterms:W3CDTF">2024-11-04T14:42:00Z</dcterms:created>
  <dcterms:modified xsi:type="dcterms:W3CDTF">2025-04-23T07:58:23Z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0x01010026B735115D218B498B8C50EA56436598</vt:lpwstr>
  </property>
  <property fmtid="{D5CDD505-2E9C-101B-9397-08002B2CF9AE}" pid="3" name="MediaServiceImageTags">
    <vt:lpwstr/>
  </property>
</Properties>
</file>