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68" r:id="rId3"/>
    <p:sldId id="277" r:id="rId4"/>
    <p:sldId id="256" r:id="rId5"/>
    <p:sldId id="278" r:id="rId6"/>
    <p:sldId id="258" r:id="rId7"/>
    <p:sldId id="285" r:id="rId8"/>
    <p:sldId id="286" r:id="rId9"/>
    <p:sldId id="26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117F71E-973D-D3E6-0A9A-33B5A539B8C8}" name="Odette Read" initials="OR" userId="S::Odette.Read@lincolnshire.gov.uk::f36d4997-1e3b-4553-aa55-2771d0c343a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6D3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6807" autoAdjust="0"/>
  </p:normalViewPr>
  <p:slideViewPr>
    <p:cSldViewPr snapToGrid="0">
      <p:cViewPr varScale="1">
        <p:scale>
          <a:sx n="92" d="100"/>
          <a:sy n="92" d="100"/>
        </p:scale>
        <p:origin x="245" y="293"/>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 Carter" userId="1cd2a96b-80ed-4a7c-bfb2-d5956a69b663" providerId="ADAL" clId="{47E78ABE-14E0-4D11-BA0E-AC5A86AF4F4F}"/>
    <pc:docChg chg="undo redo custSel addSld delSld modSld sldOrd">
      <pc:chgData name="Nicola Carter" userId="1cd2a96b-80ed-4a7c-bfb2-d5956a69b663" providerId="ADAL" clId="{47E78ABE-14E0-4D11-BA0E-AC5A86AF4F4F}" dt="2024-09-19T07:59:38.078" v="1963" actId="115"/>
      <pc:docMkLst>
        <pc:docMk/>
      </pc:docMkLst>
      <pc:sldChg chg="addSp modSp add mod">
        <pc:chgData name="Nicola Carter" userId="1cd2a96b-80ed-4a7c-bfb2-d5956a69b663" providerId="ADAL" clId="{47E78ABE-14E0-4D11-BA0E-AC5A86AF4F4F}" dt="2024-09-19T07:59:38.078" v="1963" actId="115"/>
        <pc:sldMkLst>
          <pc:docMk/>
          <pc:sldMk cId="2675673885" sldId="256"/>
        </pc:sldMkLst>
      </pc:sldChg>
      <pc:sldChg chg="modSp mod">
        <pc:chgData name="Nicola Carter" userId="1cd2a96b-80ed-4a7c-bfb2-d5956a69b663" providerId="ADAL" clId="{47E78ABE-14E0-4D11-BA0E-AC5A86AF4F4F}" dt="2024-09-09T18:50:44.485" v="8" actId="20577"/>
        <pc:sldMkLst>
          <pc:docMk/>
          <pc:sldMk cId="3689779586" sldId="257"/>
        </pc:sldMkLst>
      </pc:sldChg>
      <pc:sldChg chg="addSp delSp modSp mod ord">
        <pc:chgData name="Nicola Carter" userId="1cd2a96b-80ed-4a7c-bfb2-d5956a69b663" providerId="ADAL" clId="{47E78ABE-14E0-4D11-BA0E-AC5A86AF4F4F}" dt="2024-09-18T07:47:44.411" v="614" actId="14100"/>
        <pc:sldMkLst>
          <pc:docMk/>
          <pc:sldMk cId="1592504831" sldId="258"/>
        </pc:sldMkLst>
      </pc:sldChg>
      <pc:sldChg chg="addSp modSp add mod ord">
        <pc:chgData name="Nicola Carter" userId="1cd2a96b-80ed-4a7c-bfb2-d5956a69b663" providerId="ADAL" clId="{47E78ABE-14E0-4D11-BA0E-AC5A86AF4F4F}" dt="2024-09-18T07:38:35.466" v="371" actId="1076"/>
        <pc:sldMkLst>
          <pc:docMk/>
          <pc:sldMk cId="696478410" sldId="264"/>
        </pc:sldMkLst>
      </pc:sldChg>
      <pc:sldChg chg="modSp mod">
        <pc:chgData name="Nicola Carter" userId="1cd2a96b-80ed-4a7c-bfb2-d5956a69b663" providerId="ADAL" clId="{47E78ABE-14E0-4D11-BA0E-AC5A86AF4F4F}" dt="2024-09-18T07:48:50.195" v="636" actId="20577"/>
        <pc:sldMkLst>
          <pc:docMk/>
          <pc:sldMk cId="2962766433" sldId="266"/>
        </pc:sldMkLst>
      </pc:sldChg>
      <pc:sldChg chg="delSp modSp del mod">
        <pc:chgData name="Nicola Carter" userId="1cd2a96b-80ed-4a7c-bfb2-d5956a69b663" providerId="ADAL" clId="{47E78ABE-14E0-4D11-BA0E-AC5A86AF4F4F}" dt="2024-09-18T08:26:07.707" v="686" actId="47"/>
        <pc:sldMkLst>
          <pc:docMk/>
          <pc:sldMk cId="297805472" sldId="271"/>
        </pc:sldMkLst>
      </pc:sldChg>
      <pc:sldChg chg="del">
        <pc:chgData name="Nicola Carter" userId="1cd2a96b-80ed-4a7c-bfb2-d5956a69b663" providerId="ADAL" clId="{47E78ABE-14E0-4D11-BA0E-AC5A86AF4F4F}" dt="2024-09-18T07:49:04.208" v="638" actId="47"/>
        <pc:sldMkLst>
          <pc:docMk/>
          <pc:sldMk cId="1152938772" sldId="272"/>
        </pc:sldMkLst>
      </pc:sldChg>
      <pc:sldChg chg="addSp delSp modSp mod">
        <pc:chgData name="Nicola Carter" userId="1cd2a96b-80ed-4a7c-bfb2-d5956a69b663" providerId="ADAL" clId="{47E78ABE-14E0-4D11-BA0E-AC5A86AF4F4F}" dt="2024-09-18T08:25:47.047" v="685" actId="167"/>
        <pc:sldMkLst>
          <pc:docMk/>
          <pc:sldMk cId="4233171424" sldId="275"/>
        </pc:sldMkLst>
      </pc:sldChg>
      <pc:sldChg chg="addSp delSp modSp mod modNotesTx">
        <pc:chgData name="Nicola Carter" userId="1cd2a96b-80ed-4a7c-bfb2-d5956a69b663" providerId="ADAL" clId="{47E78ABE-14E0-4D11-BA0E-AC5A86AF4F4F}" dt="2024-09-18T13:00:03.112" v="1598" actId="1076"/>
        <pc:sldMkLst>
          <pc:docMk/>
          <pc:sldMk cId="1096240552" sldId="276"/>
        </pc:sldMkLst>
      </pc:sldChg>
      <pc:sldChg chg="addSp delSp modSp mod">
        <pc:chgData name="Nicola Carter" userId="1cd2a96b-80ed-4a7c-bfb2-d5956a69b663" providerId="ADAL" clId="{47E78ABE-14E0-4D11-BA0E-AC5A86AF4F4F}" dt="2024-09-18T11:28:36.266" v="702" actId="14100"/>
        <pc:sldMkLst>
          <pc:docMk/>
          <pc:sldMk cId="2813638119" sldId="277"/>
        </pc:sldMkLst>
      </pc:sldChg>
      <pc:sldChg chg="addSp delSp modSp mod">
        <pc:chgData name="Nicola Carter" userId="1cd2a96b-80ed-4a7c-bfb2-d5956a69b663" providerId="ADAL" clId="{47E78ABE-14E0-4D11-BA0E-AC5A86AF4F4F}" dt="2024-09-18T15:22:56.211" v="1690" actId="20577"/>
        <pc:sldMkLst>
          <pc:docMk/>
          <pc:sldMk cId="4032313524" sldId="278"/>
        </pc:sldMkLst>
      </pc:sldChg>
      <pc:sldChg chg="delSp del mod">
        <pc:chgData name="Nicola Carter" userId="1cd2a96b-80ed-4a7c-bfb2-d5956a69b663" providerId="ADAL" clId="{47E78ABE-14E0-4D11-BA0E-AC5A86AF4F4F}" dt="2024-09-18T07:48:56.350" v="637" actId="47"/>
        <pc:sldMkLst>
          <pc:docMk/>
          <pc:sldMk cId="3372016714" sldId="279"/>
        </pc:sldMkLst>
      </pc:sldChg>
      <pc:sldChg chg="delSp del mod">
        <pc:chgData name="Nicola Carter" userId="1cd2a96b-80ed-4a7c-bfb2-d5956a69b663" providerId="ADAL" clId="{47E78ABE-14E0-4D11-BA0E-AC5A86AF4F4F}" dt="2024-09-18T08:26:10.081" v="687" actId="47"/>
        <pc:sldMkLst>
          <pc:docMk/>
          <pc:sldMk cId="1292008318" sldId="280"/>
        </pc:sldMkLst>
      </pc:sldChg>
      <pc:sldChg chg="addSp delSp modSp add mod">
        <pc:chgData name="Nicola Carter" userId="1cd2a96b-80ed-4a7c-bfb2-d5956a69b663" providerId="ADAL" clId="{47E78ABE-14E0-4D11-BA0E-AC5A86AF4F4F}" dt="2024-09-18T07:35:06.989" v="344" actId="255"/>
        <pc:sldMkLst>
          <pc:docMk/>
          <pc:sldMk cId="3156184262" sldId="281"/>
        </pc:sldMkLst>
      </pc:sldChg>
      <pc:sldChg chg="addSp delSp modSp add mod">
        <pc:chgData name="Nicola Carter" userId="1cd2a96b-80ed-4a7c-bfb2-d5956a69b663" providerId="ADAL" clId="{47E78ABE-14E0-4D11-BA0E-AC5A86AF4F4F}" dt="2024-09-18T07:36:55.796" v="357" actId="1076"/>
        <pc:sldMkLst>
          <pc:docMk/>
          <pc:sldMk cId="237290576" sldId="282"/>
        </pc:sldMkLst>
      </pc:sldChg>
      <pc:sldChg chg="addSp delSp modSp add mod setBg modNotesTx">
        <pc:chgData name="Nicola Carter" userId="1cd2a96b-80ed-4a7c-bfb2-d5956a69b663" providerId="ADAL" clId="{47E78ABE-14E0-4D11-BA0E-AC5A86AF4F4F}" dt="2024-09-18T16:18:42.266" v="1760" actId="14100"/>
        <pc:sldMkLst>
          <pc:docMk/>
          <pc:sldMk cId="955330565" sldId="283"/>
        </pc:sldMkLst>
      </pc:sldChg>
      <pc:sldChg chg="add">
        <pc:chgData name="Nicola Carter" userId="1cd2a96b-80ed-4a7c-bfb2-d5956a69b663" providerId="ADAL" clId="{47E78ABE-14E0-4D11-BA0E-AC5A86AF4F4F}" dt="2024-09-18T15:19:42.471" v="1599" actId="2890"/>
        <pc:sldMkLst>
          <pc:docMk/>
          <pc:sldMk cId="904654765" sldId="284"/>
        </pc:sldMkLst>
      </pc:sldChg>
    </pc:docChg>
  </pc:docChgLst>
  <pc:docChgLst>
    <pc:chgData name="Karen Donnelly" userId="21936160-e4eb-402c-a56b-6bf71f9ad9b6" providerId="ADAL" clId="{0413F286-45ED-486F-A671-C25C46D8143B}"/>
    <pc:docChg chg="delSld modSld">
      <pc:chgData name="Karen Donnelly" userId="21936160-e4eb-402c-a56b-6bf71f9ad9b6" providerId="ADAL" clId="{0413F286-45ED-486F-A671-C25C46D8143B}" dt="2025-05-07T11:27:51.884" v="65" actId="1076"/>
      <pc:docMkLst>
        <pc:docMk/>
      </pc:docMkLst>
      <pc:sldChg chg="modSp mod">
        <pc:chgData name="Karen Donnelly" userId="21936160-e4eb-402c-a56b-6bf71f9ad9b6" providerId="ADAL" clId="{0413F286-45ED-486F-A671-C25C46D8143B}" dt="2025-04-23T21:23:40.897" v="27" actId="400"/>
        <pc:sldMkLst>
          <pc:docMk/>
          <pc:sldMk cId="2675673885" sldId="256"/>
        </pc:sldMkLst>
        <pc:spChg chg="mod">
          <ac:chgData name="Karen Donnelly" userId="21936160-e4eb-402c-a56b-6bf71f9ad9b6" providerId="ADAL" clId="{0413F286-45ED-486F-A671-C25C46D8143B}" dt="2025-04-23T21:23:33.252" v="25" actId="400"/>
          <ac:spMkLst>
            <pc:docMk/>
            <pc:sldMk cId="2675673885" sldId="256"/>
            <ac:spMk id="7" creationId="{FDD450D5-41A2-84AB-C74E-022A308B05E0}"/>
          </ac:spMkLst>
        </pc:spChg>
        <pc:spChg chg="mod">
          <ac:chgData name="Karen Donnelly" userId="21936160-e4eb-402c-a56b-6bf71f9ad9b6" providerId="ADAL" clId="{0413F286-45ED-486F-A671-C25C46D8143B}" dt="2025-04-23T21:23:17.494" v="23" actId="13926"/>
          <ac:spMkLst>
            <pc:docMk/>
            <pc:sldMk cId="2675673885" sldId="256"/>
            <ac:spMk id="11" creationId="{5FA7EB0B-8531-B223-9A45-D61136D8623B}"/>
          </ac:spMkLst>
        </pc:spChg>
        <pc:spChg chg="mod">
          <ac:chgData name="Karen Donnelly" userId="21936160-e4eb-402c-a56b-6bf71f9ad9b6" providerId="ADAL" clId="{0413F286-45ED-486F-A671-C25C46D8143B}" dt="2025-04-23T21:23:40.897" v="27" actId="400"/>
          <ac:spMkLst>
            <pc:docMk/>
            <pc:sldMk cId="2675673885" sldId="256"/>
            <ac:spMk id="12" creationId="{5C8FA577-AB29-1660-709F-51E7845A7635}"/>
          </ac:spMkLst>
        </pc:spChg>
      </pc:sldChg>
      <pc:sldChg chg="modSp mod">
        <pc:chgData name="Karen Donnelly" userId="21936160-e4eb-402c-a56b-6bf71f9ad9b6" providerId="ADAL" clId="{0413F286-45ED-486F-A671-C25C46D8143B}" dt="2025-05-07T11:27:38.607" v="64" actId="20577"/>
        <pc:sldMkLst>
          <pc:docMk/>
          <pc:sldMk cId="3689779586" sldId="257"/>
        </pc:sldMkLst>
        <pc:spChg chg="mod">
          <ac:chgData name="Karen Donnelly" userId="21936160-e4eb-402c-a56b-6bf71f9ad9b6" providerId="ADAL" clId="{0413F286-45ED-486F-A671-C25C46D8143B}" dt="2025-05-07T11:27:38.607" v="64" actId="20577"/>
          <ac:spMkLst>
            <pc:docMk/>
            <pc:sldMk cId="3689779586" sldId="257"/>
            <ac:spMk id="8" creationId="{00000000-0000-0000-0000-000000000000}"/>
          </ac:spMkLst>
        </pc:spChg>
      </pc:sldChg>
      <pc:sldChg chg="del">
        <pc:chgData name="Karen Donnelly" userId="21936160-e4eb-402c-a56b-6bf71f9ad9b6" providerId="ADAL" clId="{0413F286-45ED-486F-A671-C25C46D8143B}" dt="2025-04-23T21:22:34.641" v="21" actId="47"/>
        <pc:sldMkLst>
          <pc:docMk/>
          <pc:sldMk cId="774368975" sldId="263"/>
        </pc:sldMkLst>
      </pc:sldChg>
      <pc:sldChg chg="del">
        <pc:chgData name="Karen Donnelly" userId="21936160-e4eb-402c-a56b-6bf71f9ad9b6" providerId="ADAL" clId="{0413F286-45ED-486F-A671-C25C46D8143B}" dt="2025-04-23T21:24:37.681" v="30" actId="47"/>
        <pc:sldMkLst>
          <pc:docMk/>
          <pc:sldMk cId="696478410" sldId="264"/>
        </pc:sldMkLst>
      </pc:sldChg>
      <pc:sldChg chg="modSp mod">
        <pc:chgData name="Karen Donnelly" userId="21936160-e4eb-402c-a56b-6bf71f9ad9b6" providerId="ADAL" clId="{0413F286-45ED-486F-A671-C25C46D8143B}" dt="2025-04-23T21:25:38.977" v="52" actId="20577"/>
        <pc:sldMkLst>
          <pc:docMk/>
          <pc:sldMk cId="2962766433" sldId="266"/>
        </pc:sldMkLst>
        <pc:spChg chg="mod">
          <ac:chgData name="Karen Donnelly" userId="21936160-e4eb-402c-a56b-6bf71f9ad9b6" providerId="ADAL" clId="{0413F286-45ED-486F-A671-C25C46D8143B}" dt="2025-04-23T21:25:38.977" v="52" actId="20577"/>
          <ac:spMkLst>
            <pc:docMk/>
            <pc:sldMk cId="2962766433" sldId="266"/>
            <ac:spMk id="2" creationId="{00000000-0000-0000-0000-000000000000}"/>
          </ac:spMkLst>
        </pc:spChg>
      </pc:sldChg>
      <pc:sldChg chg="modSp mod">
        <pc:chgData name="Karen Donnelly" userId="21936160-e4eb-402c-a56b-6bf71f9ad9b6" providerId="ADAL" clId="{0413F286-45ED-486F-A671-C25C46D8143B}" dt="2025-05-07T11:27:51.884" v="65" actId="1076"/>
        <pc:sldMkLst>
          <pc:docMk/>
          <pc:sldMk cId="3871086878" sldId="268"/>
        </pc:sldMkLst>
        <pc:picChg chg="mod">
          <ac:chgData name="Karen Donnelly" userId="21936160-e4eb-402c-a56b-6bf71f9ad9b6" providerId="ADAL" clId="{0413F286-45ED-486F-A671-C25C46D8143B}" dt="2025-05-07T11:27:51.884" v="65" actId="1076"/>
          <ac:picMkLst>
            <pc:docMk/>
            <pc:sldMk cId="3871086878" sldId="268"/>
            <ac:picMk id="7" creationId="{2C2D2248-F053-A5B5-1063-2793FF7905A9}"/>
          </ac:picMkLst>
        </pc:picChg>
      </pc:sldChg>
      <pc:sldChg chg="modSp mod">
        <pc:chgData name="Karen Donnelly" userId="21936160-e4eb-402c-a56b-6bf71f9ad9b6" providerId="ADAL" clId="{0413F286-45ED-486F-A671-C25C46D8143B}" dt="2025-04-23T21:25:07.251" v="40" actId="20577"/>
        <pc:sldMkLst>
          <pc:docMk/>
          <pc:sldMk cId="0" sldId="285"/>
        </pc:sldMkLst>
        <pc:spChg chg="mod">
          <ac:chgData name="Karen Donnelly" userId="21936160-e4eb-402c-a56b-6bf71f9ad9b6" providerId="ADAL" clId="{0413F286-45ED-486F-A671-C25C46D8143B}" dt="2025-04-23T21:25:07.251" v="40" actId="20577"/>
          <ac:spMkLst>
            <pc:docMk/>
            <pc:sldMk cId="0" sldId="285"/>
            <ac:spMk id="39" creationId="{00000000-0000-0000-0000-000000000000}"/>
          </ac:spMkLst>
        </pc:spChg>
      </pc:sldChg>
      <pc:sldChg chg="modSp mod">
        <pc:chgData name="Karen Donnelly" userId="21936160-e4eb-402c-a56b-6bf71f9ad9b6" providerId="ADAL" clId="{0413F286-45ED-486F-A671-C25C46D8143B}" dt="2025-04-23T21:24:55.729" v="35" actId="20577"/>
        <pc:sldMkLst>
          <pc:docMk/>
          <pc:sldMk cId="0" sldId="286"/>
        </pc:sldMkLst>
        <pc:spChg chg="mod">
          <ac:chgData name="Karen Donnelly" userId="21936160-e4eb-402c-a56b-6bf71f9ad9b6" providerId="ADAL" clId="{0413F286-45ED-486F-A671-C25C46D8143B}" dt="2025-04-23T21:24:55.729" v="35" actId="20577"/>
          <ac:spMkLst>
            <pc:docMk/>
            <pc:sldMk cId="0" sldId="286"/>
            <ac:spMk id="55" creationId="{00000000-0000-0000-0000-000000000000}"/>
          </ac:spMkLst>
        </pc:spChg>
      </pc:sldChg>
      <pc:sldChg chg="del">
        <pc:chgData name="Karen Donnelly" userId="21936160-e4eb-402c-a56b-6bf71f9ad9b6" providerId="ADAL" clId="{0413F286-45ED-486F-A671-C25C46D8143B}" dt="2025-04-23T21:24:27.244" v="28" actId="47"/>
        <pc:sldMkLst>
          <pc:docMk/>
          <pc:sldMk cId="3156184262" sldId="287"/>
        </pc:sldMkLst>
      </pc:sldChg>
      <pc:sldChg chg="del">
        <pc:chgData name="Karen Donnelly" userId="21936160-e4eb-402c-a56b-6bf71f9ad9b6" providerId="ADAL" clId="{0413F286-45ED-486F-A671-C25C46D8143B}" dt="2025-04-23T21:24:31.602" v="29" actId="47"/>
        <pc:sldMkLst>
          <pc:docMk/>
          <pc:sldMk cId="149726851" sldId="288"/>
        </pc:sldMkLst>
      </pc:sldChg>
    </pc:docChg>
  </pc:docChgLst>
  <pc:docChgLst>
    <pc:chgData name="Karen Donnelly" userId="21936160-e4eb-402c-a56b-6bf71f9ad9b6" providerId="ADAL" clId="{BE76EB3C-7D1B-4B4A-9DC4-05FB264D9E88}"/>
    <pc:docChg chg="delSld modSld">
      <pc:chgData name="Karen Donnelly" userId="21936160-e4eb-402c-a56b-6bf71f9ad9b6" providerId="ADAL" clId="{BE76EB3C-7D1B-4B4A-9DC4-05FB264D9E88}" dt="2024-11-27T13:34:57.724" v="31" actId="2696"/>
      <pc:docMkLst>
        <pc:docMk/>
      </pc:docMkLst>
      <pc:sldChg chg="modSp mod">
        <pc:chgData name="Karen Donnelly" userId="21936160-e4eb-402c-a56b-6bf71f9ad9b6" providerId="ADAL" clId="{BE76EB3C-7D1B-4B4A-9DC4-05FB264D9E88}" dt="2024-11-27T13:18:24.365" v="9" actId="400"/>
        <pc:sldMkLst>
          <pc:docMk/>
          <pc:sldMk cId="2675673885" sldId="256"/>
        </pc:sldMkLst>
      </pc:sldChg>
      <pc:sldChg chg="modSp mod">
        <pc:chgData name="Karen Donnelly" userId="21936160-e4eb-402c-a56b-6bf71f9ad9b6" providerId="ADAL" clId="{BE76EB3C-7D1B-4B4A-9DC4-05FB264D9E88}" dt="2024-11-27T13:15:59.247" v="6" actId="20577"/>
        <pc:sldMkLst>
          <pc:docMk/>
          <pc:sldMk cId="3689779586" sldId="257"/>
        </pc:sldMkLst>
      </pc:sldChg>
      <pc:sldChg chg="addSp modSp">
        <pc:chgData name="Karen Donnelly" userId="21936160-e4eb-402c-a56b-6bf71f9ad9b6" providerId="ADAL" clId="{BE76EB3C-7D1B-4B4A-9DC4-05FB264D9E88}" dt="2024-11-27T13:22:53.597" v="27"/>
        <pc:sldMkLst>
          <pc:docMk/>
          <pc:sldMk cId="1592504831" sldId="258"/>
        </pc:sldMkLst>
      </pc:sldChg>
      <pc:sldChg chg="del">
        <pc:chgData name="Karen Donnelly" userId="21936160-e4eb-402c-a56b-6bf71f9ad9b6" providerId="ADAL" clId="{BE76EB3C-7D1B-4B4A-9DC4-05FB264D9E88}" dt="2024-11-27T13:21:14.091" v="11" actId="2696"/>
        <pc:sldMkLst>
          <pc:docMk/>
          <pc:sldMk cId="696478410" sldId="264"/>
        </pc:sldMkLst>
      </pc:sldChg>
      <pc:sldChg chg="modSp mod">
        <pc:chgData name="Karen Donnelly" userId="21936160-e4eb-402c-a56b-6bf71f9ad9b6" providerId="ADAL" clId="{BE76EB3C-7D1B-4B4A-9DC4-05FB264D9E88}" dt="2024-11-27T13:22:13.804" v="25" actId="20577"/>
        <pc:sldMkLst>
          <pc:docMk/>
          <pc:sldMk cId="2962766433" sldId="266"/>
        </pc:sldMkLst>
      </pc:sldChg>
      <pc:sldChg chg="modSp mod">
        <pc:chgData name="Karen Donnelly" userId="21936160-e4eb-402c-a56b-6bf71f9ad9b6" providerId="ADAL" clId="{BE76EB3C-7D1B-4B4A-9DC4-05FB264D9E88}" dt="2024-11-27T13:33:31.421" v="30" actId="1076"/>
        <pc:sldMkLst>
          <pc:docMk/>
          <pc:sldMk cId="3871086878" sldId="268"/>
        </pc:sldMkLst>
      </pc:sldChg>
      <pc:sldChg chg="del">
        <pc:chgData name="Karen Donnelly" userId="21936160-e4eb-402c-a56b-6bf71f9ad9b6" providerId="ADAL" clId="{BE76EB3C-7D1B-4B4A-9DC4-05FB264D9E88}" dt="2024-11-27T13:21:43.641" v="12" actId="2696"/>
        <pc:sldMkLst>
          <pc:docMk/>
          <pc:sldMk cId="4233171424" sldId="275"/>
        </pc:sldMkLst>
      </pc:sldChg>
      <pc:sldChg chg="del">
        <pc:chgData name="Karen Donnelly" userId="21936160-e4eb-402c-a56b-6bf71f9ad9b6" providerId="ADAL" clId="{BE76EB3C-7D1B-4B4A-9DC4-05FB264D9E88}" dt="2024-11-27T13:17:30.334" v="7" actId="2696"/>
        <pc:sldMkLst>
          <pc:docMk/>
          <pc:sldMk cId="1096240552" sldId="276"/>
        </pc:sldMkLst>
      </pc:sldChg>
      <pc:sldChg chg="del">
        <pc:chgData name="Karen Donnelly" userId="21936160-e4eb-402c-a56b-6bf71f9ad9b6" providerId="ADAL" clId="{BE76EB3C-7D1B-4B4A-9DC4-05FB264D9E88}" dt="2024-11-27T13:24:25.754" v="28" actId="2696"/>
        <pc:sldMkLst>
          <pc:docMk/>
          <pc:sldMk cId="3156184262" sldId="281"/>
        </pc:sldMkLst>
      </pc:sldChg>
      <pc:sldChg chg="del">
        <pc:chgData name="Karen Donnelly" userId="21936160-e4eb-402c-a56b-6bf71f9ad9b6" providerId="ADAL" clId="{BE76EB3C-7D1B-4B4A-9DC4-05FB264D9E88}" dt="2024-11-27T13:20:07.275" v="10" actId="2696"/>
        <pc:sldMkLst>
          <pc:docMk/>
          <pc:sldMk cId="237290576" sldId="282"/>
        </pc:sldMkLst>
      </pc:sldChg>
      <pc:sldChg chg="del">
        <pc:chgData name="Karen Donnelly" userId="21936160-e4eb-402c-a56b-6bf71f9ad9b6" providerId="ADAL" clId="{BE76EB3C-7D1B-4B4A-9DC4-05FB264D9E88}" dt="2024-11-27T13:21:54.546" v="13" actId="2696"/>
        <pc:sldMkLst>
          <pc:docMk/>
          <pc:sldMk cId="955330565" sldId="283"/>
        </pc:sldMkLst>
      </pc:sldChg>
      <pc:sldChg chg="del">
        <pc:chgData name="Karen Donnelly" userId="21936160-e4eb-402c-a56b-6bf71f9ad9b6" providerId="ADAL" clId="{BE76EB3C-7D1B-4B4A-9DC4-05FB264D9E88}" dt="2024-11-27T13:34:57.724" v="31" actId="2696"/>
        <pc:sldMkLst>
          <pc:docMk/>
          <pc:sldMk cId="904654765" sldId="28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D40A7-371D-4413-BB19-F1FE4975DE63}" type="datetimeFigureOut">
              <a:rPr lang="en-GB" smtClean="0"/>
              <a:t>07/05/2025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2E42F5-5278-472E-B083-8FF2798502B3}" type="slidenum">
              <a:rPr lang="en-GB" smtClean="0"/>
              <a:t>‹#›</a:t>
            </a:fld>
            <a:endParaRPr lang="en-GB"/>
          </a:p>
        </p:txBody>
      </p:sp>
    </p:spTree>
    <p:extLst>
      <p:ext uri="{BB962C8B-B14F-4D97-AF65-F5344CB8AC3E}">
        <p14:creationId xmlns:p14="http://schemas.microsoft.com/office/powerpoint/2010/main" val="3578587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fld id="{64E75FF6-780B-4621-8D84-964FD5B423AE}" type="slidenum">
              <a:rPr lang="en-GB" smtClean="0"/>
              <a:t>6</a:t>
            </a:fld>
            <a:endParaRPr lang="en-GB"/>
          </a:p>
        </p:txBody>
      </p:sp>
    </p:spTree>
    <p:extLst>
      <p:ext uri="{BB962C8B-B14F-4D97-AF65-F5344CB8AC3E}">
        <p14:creationId xmlns:p14="http://schemas.microsoft.com/office/powerpoint/2010/main" val="3014671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Google Shape;3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 name="Google Shape;3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 name="Google Shape;4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07/05/2025</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07/05/2025</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07/05/2025</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0"/>
        <p:cNvGrpSpPr/>
        <p:nvPr/>
      </p:nvGrpSpPr>
      <p:grpSpPr>
        <a:xfrm>
          <a:off x="0" y="0"/>
          <a:ext cx="0" cy="0"/>
          <a:chOff x="0" y="0"/>
          <a:chExt cx="0" cy="0"/>
        </a:xfrm>
      </p:grpSpPr>
      <p:pic>
        <p:nvPicPr>
          <p:cNvPr id="11" name="Google Shape;11;p7" descr="A picture containing shap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 name="Google Shape;12;p7"/>
          <p:cNvSpPr txBox="1">
            <a:spLocks noGrp="1"/>
          </p:cNvSpPr>
          <p:nvPr>
            <p:ph type="body" idx="1"/>
          </p:nvPr>
        </p:nvSpPr>
        <p:spPr>
          <a:xfrm>
            <a:off x="636813" y="2948124"/>
            <a:ext cx="6179754" cy="96175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5400"/>
              <a:buFont typeface="Arial"/>
              <a:buNone/>
              <a:defRPr sz="5400" b="0" i="0" u="none" strike="noStrike" cap="none">
                <a:solidFill>
                  <a:schemeClr val="dk1"/>
                </a:solidFill>
                <a:latin typeface="Nunito Light"/>
                <a:ea typeface="Nunito Light"/>
                <a:cs typeface="Nunito Light"/>
                <a:sym typeface="Nunito Light"/>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7"/>
          <p:cNvSpPr txBox="1">
            <a:spLocks noGrp="1"/>
          </p:cNvSpPr>
          <p:nvPr>
            <p:ph type="body" idx="2"/>
          </p:nvPr>
        </p:nvSpPr>
        <p:spPr>
          <a:xfrm>
            <a:off x="636813" y="4192714"/>
            <a:ext cx="6179754" cy="48964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BDBE20"/>
              </a:buClr>
              <a:buSzPts val="3600"/>
              <a:buFont typeface="Arial"/>
              <a:buNone/>
              <a:defRPr sz="3600" b="1" i="0" u="none" strike="noStrike" cap="none">
                <a:solidFill>
                  <a:srgbClr val="BDBE20"/>
                </a:solidFill>
                <a:latin typeface="Nunito SemiBold"/>
                <a:ea typeface="Nunito SemiBold"/>
                <a:cs typeface="Nunito SemiBold"/>
                <a:sym typeface="Nunito SemiBold"/>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60974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ntroduction Slide/Image">
  <p:cSld name="Introduction Slide/Image">
    <p:spTree>
      <p:nvGrpSpPr>
        <p:cNvPr id="1" name="Shape 14"/>
        <p:cNvGrpSpPr/>
        <p:nvPr/>
      </p:nvGrpSpPr>
      <p:grpSpPr>
        <a:xfrm>
          <a:off x="0" y="0"/>
          <a:ext cx="0" cy="0"/>
          <a:chOff x="0" y="0"/>
          <a:chExt cx="0" cy="0"/>
        </a:xfrm>
      </p:grpSpPr>
      <p:sp>
        <p:nvSpPr>
          <p:cNvPr id="15" name="Google Shape;15;p10"/>
          <p:cNvSpPr/>
          <p:nvPr/>
        </p:nvSpPr>
        <p:spPr>
          <a:xfrm>
            <a:off x="0" y="0"/>
            <a:ext cx="12192000" cy="6858000"/>
          </a:xfrm>
          <a:prstGeom prst="rect">
            <a:avLst/>
          </a:prstGeom>
          <a:solidFill>
            <a:srgbClr val="BDBE2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 name="Google Shape;16;p10"/>
          <p:cNvSpPr>
            <a:spLocks noGrp="1"/>
          </p:cNvSpPr>
          <p:nvPr>
            <p:ph type="pic" idx="2"/>
          </p:nvPr>
        </p:nvSpPr>
        <p:spPr>
          <a:xfrm>
            <a:off x="4840288" y="0"/>
            <a:ext cx="7351712" cy="6858000"/>
          </a:xfrm>
          <a:prstGeom prst="rect">
            <a:avLst/>
          </a:prstGeom>
          <a:noFill/>
          <a:ln>
            <a:noFill/>
          </a:ln>
        </p:spPr>
      </p:sp>
      <p:sp>
        <p:nvSpPr>
          <p:cNvPr id="17" name="Google Shape;17;p10"/>
          <p:cNvSpPr/>
          <p:nvPr/>
        </p:nvSpPr>
        <p:spPr>
          <a:xfrm>
            <a:off x="315310" y="299545"/>
            <a:ext cx="7662042" cy="625891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 name="Google Shape;18;p10"/>
          <p:cNvSpPr txBox="1">
            <a:spLocks noGrp="1"/>
          </p:cNvSpPr>
          <p:nvPr>
            <p:ph type="body" idx="1"/>
          </p:nvPr>
        </p:nvSpPr>
        <p:spPr>
          <a:xfrm>
            <a:off x="815045" y="1040495"/>
            <a:ext cx="5948362" cy="7410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BDBE20"/>
              </a:buClr>
              <a:buSzPts val="3200"/>
              <a:buFont typeface="Arial"/>
              <a:buNone/>
              <a:defRPr sz="3200" b="1" i="0" u="none" strike="noStrike" cap="none">
                <a:solidFill>
                  <a:srgbClr val="BDBE20"/>
                </a:solidFill>
                <a:latin typeface="Nunito SemiBold"/>
                <a:ea typeface="Nunito SemiBold"/>
                <a:cs typeface="Nunito SemiBold"/>
                <a:sym typeface="Nunito SemiBold"/>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 name="Google Shape;19;p10"/>
          <p:cNvSpPr txBox="1">
            <a:spLocks noGrp="1"/>
          </p:cNvSpPr>
          <p:nvPr>
            <p:ph type="body" idx="3"/>
          </p:nvPr>
        </p:nvSpPr>
        <p:spPr>
          <a:xfrm>
            <a:off x="815045" y="1970660"/>
            <a:ext cx="6657810" cy="414636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Nunito Light"/>
                <a:ea typeface="Nunito Light"/>
                <a:cs typeface="Nunito Light"/>
                <a:sym typeface="Nunito Light"/>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56155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07/05/2025</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07/05/2025</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07/05/2025</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07/05/2025</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07/05/2025</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07/05/2025</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07/05/2025</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07/05/2025</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07/05/2025</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s://professionals.lincolnshire.gov.uk/homepage/54/graduated-approach-briefing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lincolnshire.gov.uk/directory-record/63820/dyslexia-outreach-support"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www.lincspcf.org.uk/"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gbr01.safelinks.protection.outlook.com/?url=https%3A%2F%2Fprofessionals.lincolnshire.gov.uk%2Fspecial-educational-needs-disabilites%2Feclips&amp;data=05%7C02%7CNicola.Carter%40lincolnshire.gov.uk%7C48fec1d9c854458090b008dcd7e061ea%7Cb4e05b92f8ce46b59b2499ba5c11e5e9%7C0%7C0%7C638622605925328983%7CUnknown%7CTWFpbGZsb3d8eyJWIjoiMC4wLjAwMDAiLCJQIjoiV2luMzIiLCJBTiI6Ik1haWwiLCJXVCI6Mn0%3D%7C0%7C%7C%7C&amp;sdata=%2FSmX2THK8EHevMClRGNOmKthRzEe0%2FL68CHW4uEAJ6M%3D&amp;reserved=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openxmlformats.org/officeDocument/2006/relationships/hyperlink" Target="https://bfblabs.eo.page/ssu-subscribe" TargetMode="External"/><Relationship Id="rId3" Type="http://schemas.openxmlformats.org/officeDocument/2006/relationships/image" Target="../media/image8.png"/><Relationship Id="rId7" Type="http://schemas.openxmlformats.org/officeDocument/2006/relationships/hyperlink" Target="https://www.eventbrite.co.uk/e/lumi-nova-in-lincolnshire-discovery-session-45-mins-tickets-1074310143559?aff=ebdsoporgprofile"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hyperlink" Target="mailto:luminova@bfb-labs.com"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pPr algn="ctr"/>
            <a:r>
              <a:rPr lang="en-GB" dirty="0"/>
              <a:t>Graduated Approach Briefings</a:t>
            </a:r>
            <a:endParaRPr lang="en-GB" dirty="0">
              <a:solidFill>
                <a:schemeClr val="accent3">
                  <a:lumMod val="75000"/>
                </a:schemeClr>
              </a:solidFill>
            </a:endParaRPr>
          </a:p>
        </p:txBody>
      </p:sp>
      <p:sp>
        <p:nvSpPr>
          <p:cNvPr id="8" name="Subtitle 2"/>
          <p:cNvSpPr txBox="1">
            <a:spLocks/>
          </p:cNvSpPr>
          <p:nvPr/>
        </p:nvSpPr>
        <p:spPr>
          <a:xfrm>
            <a:off x="2632842" y="2136227"/>
            <a:ext cx="6400800"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latin typeface="+mj-lt"/>
              </a:rPr>
              <a:t>April/May 2025</a:t>
            </a:r>
          </a:p>
          <a:p>
            <a:pPr marL="0" indent="0" algn="ctr">
              <a:buNone/>
            </a:pPr>
            <a:r>
              <a:rPr lang="en-GB" sz="4400" dirty="0">
                <a:latin typeface="+mj-lt"/>
              </a:rPr>
              <a:t>Notices </a:t>
            </a:r>
          </a:p>
        </p:txBody>
      </p:sp>
    </p:spTree>
    <p:extLst>
      <p:ext uri="{BB962C8B-B14F-4D97-AF65-F5344CB8AC3E}">
        <p14:creationId xmlns:p14="http://schemas.microsoft.com/office/powerpoint/2010/main" val="3689779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2D2248-F053-A5B5-1063-2793FF7905A9}"/>
              </a:ext>
            </a:extLst>
          </p:cNvPr>
          <p:cNvPicPr>
            <a:picLocks noChangeAspect="1"/>
          </p:cNvPicPr>
          <p:nvPr/>
        </p:nvPicPr>
        <p:blipFill>
          <a:blip r:embed="rId2"/>
          <a:stretch>
            <a:fillRect/>
          </a:stretch>
        </p:blipFill>
        <p:spPr>
          <a:xfrm>
            <a:off x="651700" y="676270"/>
            <a:ext cx="9050047" cy="4486275"/>
          </a:xfrm>
          <a:prstGeom prst="rect">
            <a:avLst/>
          </a:prstGeom>
        </p:spPr>
      </p:pic>
      <p:pic>
        <p:nvPicPr>
          <p:cNvPr id="4" name="Picture 3"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422806" y="339832"/>
            <a:ext cx="11117494" cy="565043"/>
          </a:xfrm>
        </p:spPr>
        <p:txBody>
          <a:bodyPr>
            <a:normAutofit/>
          </a:bodyPr>
          <a:lstStyle/>
          <a:p>
            <a:r>
              <a:rPr lang="en-GB" sz="2400" b="1" dirty="0"/>
              <a:t>Remember to book your places for each briefing throughout the year on the Local Offer</a:t>
            </a:r>
            <a:endParaRPr lang="en-GB" sz="2400" b="1" dirty="0">
              <a:solidFill>
                <a:schemeClr val="accent3">
                  <a:lumMod val="75000"/>
                </a:schemeClr>
              </a:solidFill>
              <a:highlight>
                <a:srgbClr val="FFFF00"/>
              </a:highlight>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9895659" y="1657348"/>
            <a:ext cx="2167994" cy="954107"/>
          </a:xfrm>
          <a:prstGeom prst="rect">
            <a:avLst/>
          </a:prstGeom>
          <a:noFill/>
        </p:spPr>
        <p:txBody>
          <a:bodyPr wrap="square" rtlCol="0">
            <a:spAutoFit/>
          </a:bodyPr>
          <a:lstStyle/>
          <a:p>
            <a:r>
              <a:rPr lang="en-US" sz="1400" dirty="0">
                <a:hlinkClick r:id="rId4"/>
              </a:rPr>
              <a:t>Graduated approach briefings – Professional resources (lincolnshire.gov.uk)</a:t>
            </a:r>
            <a:endParaRPr lang="en-GB" sz="1400" dirty="0"/>
          </a:p>
        </p:txBody>
      </p:sp>
    </p:spTree>
    <p:extLst>
      <p:ext uri="{BB962C8B-B14F-4D97-AF65-F5344CB8AC3E}">
        <p14:creationId xmlns:p14="http://schemas.microsoft.com/office/powerpoint/2010/main" val="3871086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F1B9CBA-4DD8-89D0-7AAB-09A41CDC961D}"/>
              </a:ext>
            </a:extLst>
          </p:cNvPr>
          <p:cNvPicPr>
            <a:picLocks noChangeAspect="1"/>
          </p:cNvPicPr>
          <p:nvPr/>
        </p:nvPicPr>
        <p:blipFill>
          <a:blip r:embed="rId2"/>
          <a:stretch>
            <a:fillRect/>
          </a:stretch>
        </p:blipFill>
        <p:spPr>
          <a:xfrm>
            <a:off x="0" y="75414"/>
            <a:ext cx="9560433" cy="6858000"/>
          </a:xfrm>
          <a:prstGeom prst="rect">
            <a:avLst/>
          </a:prstGeom>
        </p:spPr>
      </p:pic>
      <p:sp>
        <p:nvSpPr>
          <p:cNvPr id="11" name="Rectangle 10">
            <a:extLst>
              <a:ext uri="{FF2B5EF4-FFF2-40B4-BE49-F238E27FC236}">
                <a16:creationId xmlns:a16="http://schemas.microsoft.com/office/drawing/2014/main" id="{B8263CF7-48C9-A994-A921-36ACCE50764B}"/>
              </a:ext>
            </a:extLst>
          </p:cNvPr>
          <p:cNvSpPr/>
          <p:nvPr/>
        </p:nvSpPr>
        <p:spPr>
          <a:xfrm>
            <a:off x="6402454" y="0"/>
            <a:ext cx="3157979" cy="8779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4E88653F-9429-5B11-A5F1-ED782D635008}"/>
              </a:ext>
            </a:extLst>
          </p:cNvPr>
          <p:cNvPicPr>
            <a:picLocks noChangeAspect="1"/>
          </p:cNvPicPr>
          <p:nvPr/>
        </p:nvPicPr>
        <p:blipFill>
          <a:blip r:embed="rId3"/>
          <a:stretch>
            <a:fillRect/>
          </a:stretch>
        </p:blipFill>
        <p:spPr>
          <a:xfrm>
            <a:off x="6485964" y="192994"/>
            <a:ext cx="2639797" cy="877900"/>
          </a:xfrm>
          <a:prstGeom prst="rect">
            <a:avLst/>
          </a:prstGeom>
        </p:spPr>
      </p:pic>
      <p:sp>
        <p:nvSpPr>
          <p:cNvPr id="12" name="Speech Bubble: Oval 11">
            <a:extLst>
              <a:ext uri="{FF2B5EF4-FFF2-40B4-BE49-F238E27FC236}">
                <a16:creationId xmlns:a16="http://schemas.microsoft.com/office/drawing/2014/main" id="{A899BAF4-B833-10A9-61DC-69C756EA9AA2}"/>
              </a:ext>
            </a:extLst>
          </p:cNvPr>
          <p:cNvSpPr/>
          <p:nvPr/>
        </p:nvSpPr>
        <p:spPr>
          <a:xfrm>
            <a:off x="9707553" y="1070894"/>
            <a:ext cx="2203500" cy="2260703"/>
          </a:xfrm>
          <a:prstGeom prst="wedgeEllipseCallout">
            <a:avLst>
              <a:gd name="adj1" fmla="val -52588"/>
              <a:gd name="adj2" fmla="val 6390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hlinkClick r:id="rId4">
                  <a:extLst>
                    <a:ext uri="{A12FA001-AC4F-418D-AE19-62706E023703}">
                      <ahyp:hlinkClr xmlns:ahyp="http://schemas.microsoft.com/office/drawing/2018/hyperlinkcolor" val="tx"/>
                    </a:ext>
                  </a:extLst>
                </a:hlinkClick>
              </a:rPr>
              <a:t>Dyslexia Outreach Support - </a:t>
            </a:r>
            <a:r>
              <a:rPr lang="en-GB" dirty="0" err="1">
                <a:solidFill>
                  <a:schemeClr val="bg1"/>
                </a:solidFill>
                <a:hlinkClick r:id="rId4">
                  <a:extLst>
                    <a:ext uri="{A12FA001-AC4F-418D-AE19-62706E023703}">
                      <ahyp:hlinkClr xmlns:ahyp="http://schemas.microsoft.com/office/drawing/2018/hyperlinkcolor" val="tx"/>
                    </a:ext>
                  </a:extLst>
                </a:hlinkClick>
              </a:rPr>
              <a:t>EduLincs</a:t>
            </a:r>
            <a:r>
              <a:rPr lang="en-GB" dirty="0">
                <a:solidFill>
                  <a:schemeClr val="bg1"/>
                </a:solidFill>
                <a:hlinkClick r:id="rId4">
                  <a:extLst>
                    <a:ext uri="{A12FA001-AC4F-418D-AE19-62706E023703}">
                      <ahyp:hlinkClr xmlns:ahyp="http://schemas.microsoft.com/office/drawing/2018/hyperlinkcolor" val="tx"/>
                    </a:ext>
                  </a:extLst>
                </a:hlinkClick>
              </a:rPr>
              <a:t> – Lincolnshire County Council</a:t>
            </a:r>
            <a:endParaRPr lang="en-GB" dirty="0">
              <a:solidFill>
                <a:schemeClr val="bg1"/>
              </a:solidFill>
            </a:endParaRPr>
          </a:p>
        </p:txBody>
      </p:sp>
    </p:spTree>
    <p:extLst>
      <p:ext uri="{BB962C8B-B14F-4D97-AF65-F5344CB8AC3E}">
        <p14:creationId xmlns:p14="http://schemas.microsoft.com/office/powerpoint/2010/main" val="2813638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AA44FD6-0C0A-F195-FEE7-769F61A83045}"/>
              </a:ext>
            </a:extLst>
          </p:cNvPr>
          <p:cNvSpPr txBox="1"/>
          <p:nvPr/>
        </p:nvSpPr>
        <p:spPr>
          <a:xfrm>
            <a:off x="401053" y="232611"/>
            <a:ext cx="2344488" cy="523220"/>
          </a:xfrm>
          <a:prstGeom prst="rect">
            <a:avLst/>
          </a:prstGeom>
          <a:noFill/>
        </p:spPr>
        <p:txBody>
          <a:bodyPr wrap="none" rtlCol="0">
            <a:spAutoFit/>
          </a:bodyPr>
          <a:lstStyle/>
          <a:p>
            <a:r>
              <a:rPr lang="en-US" sz="1400" b="1" dirty="0">
                <a:solidFill>
                  <a:srgbClr val="7030A0"/>
                </a:solidFill>
                <a:effectLst/>
                <a:latin typeface="Arial" panose="020B0604020202020204" pitchFamily="34" charset="0"/>
                <a:ea typeface="MS Mincho" panose="02020609040205080304" pitchFamily="49" charset="-128"/>
                <a:cs typeface="Times New Roman" panose="02020603050405020304" pitchFamily="18" charset="0"/>
              </a:rPr>
              <a:t>Specialist Teaching Team</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p>
            <a:r>
              <a:rPr lang="en-US" sz="1400" b="1" dirty="0">
                <a:solidFill>
                  <a:srgbClr val="7030A0"/>
                </a:solidFill>
                <a:effectLst/>
                <a:latin typeface="Arial" panose="020B0604020202020204" pitchFamily="34" charset="0"/>
                <a:ea typeface="MS Mincho" panose="02020609040205080304" pitchFamily="49" charset="-128"/>
                <a:cs typeface="Times New Roman" panose="02020603050405020304" pitchFamily="18" charset="0"/>
              </a:rPr>
              <a:t>Inclusion Service</a:t>
            </a:r>
            <a:r>
              <a:rPr lang="en-US" sz="1400" dirty="0">
                <a:solidFill>
                  <a:srgbClr val="7030A0"/>
                </a:solidFill>
                <a:effectLst/>
                <a:latin typeface="Arial" panose="020B0604020202020204" pitchFamily="34" charset="0"/>
                <a:ea typeface="MS Mincho" panose="02020609040205080304" pitchFamily="49" charset="-128"/>
                <a:cs typeface="Times New Roman" panose="02020603050405020304" pitchFamily="18" charset="0"/>
              </a:rPr>
              <a:t> </a:t>
            </a:r>
            <a:endParaRPr lang="en-GB" dirty="0"/>
          </a:p>
        </p:txBody>
      </p:sp>
      <p:sp>
        <p:nvSpPr>
          <p:cNvPr id="5" name="TextBox 4">
            <a:extLst>
              <a:ext uri="{FF2B5EF4-FFF2-40B4-BE49-F238E27FC236}">
                <a16:creationId xmlns:a16="http://schemas.microsoft.com/office/drawing/2014/main" id="{BD019C51-88A8-0337-BECB-47A8787055BB}"/>
              </a:ext>
            </a:extLst>
          </p:cNvPr>
          <p:cNvSpPr txBox="1"/>
          <p:nvPr/>
        </p:nvSpPr>
        <p:spPr>
          <a:xfrm>
            <a:off x="3781352" y="134596"/>
            <a:ext cx="4344459" cy="1231106"/>
          </a:xfrm>
          <a:prstGeom prst="rect">
            <a:avLst/>
          </a:prstGeom>
          <a:noFill/>
        </p:spPr>
        <p:txBody>
          <a:bodyPr wrap="none" rtlCol="0">
            <a:spAutoFit/>
          </a:bodyPr>
          <a:lstStyle/>
          <a:p>
            <a:pPr algn="ctr"/>
            <a:r>
              <a:rPr lang="en-US" sz="3200" b="1" dirty="0">
                <a:solidFill>
                  <a:srgbClr val="77933C"/>
                </a:solidFill>
                <a:effectLst/>
                <a:latin typeface="Tahoma" panose="020B0604030504040204" pitchFamily="34" charset="0"/>
                <a:ea typeface="MS Mincho" panose="02020609040205080304" pitchFamily="49" charset="-128"/>
                <a:cs typeface="Times New Roman" panose="02020603050405020304" pitchFamily="18" charset="0"/>
              </a:rPr>
              <a:t>Dyslexia Outreach</a:t>
            </a:r>
            <a:endParaRPr lang="en-GB" dirty="0">
              <a:effectLst/>
              <a:latin typeface="Cambria" panose="02040503050406030204" pitchFamily="18" charset="0"/>
              <a:ea typeface="MS Mincho" panose="02020609040205080304" pitchFamily="49" charset="-128"/>
              <a:cs typeface="Times New Roman" panose="02020603050405020304" pitchFamily="18" charset="0"/>
            </a:endParaRPr>
          </a:p>
          <a:p>
            <a:pPr algn="ctr"/>
            <a:r>
              <a:rPr lang="en-US" sz="1800" b="1" dirty="0">
                <a:solidFill>
                  <a:srgbClr val="77933C"/>
                </a:solidFill>
                <a:effectLst/>
                <a:latin typeface="Tahoma" panose="020B0604030504040204" pitchFamily="34" charset="0"/>
                <a:ea typeface="MS Mincho" panose="02020609040205080304" pitchFamily="49" charset="-128"/>
                <a:cs typeface="Times New Roman" panose="02020603050405020304" pitchFamily="18" charset="0"/>
              </a:rPr>
              <a:t> </a:t>
            </a:r>
            <a:endParaRPr lang="en-GB" sz="1100" dirty="0">
              <a:effectLst/>
              <a:latin typeface="Cambria" panose="02040503050406030204" pitchFamily="18" charset="0"/>
              <a:ea typeface="MS Mincho" panose="02020609040205080304" pitchFamily="49" charset="-128"/>
              <a:cs typeface="Times New Roman" panose="02020603050405020304" pitchFamily="18" charset="0"/>
            </a:endParaRPr>
          </a:p>
          <a:p>
            <a:pPr algn="ctr"/>
            <a:r>
              <a:rPr lang="en-US" sz="2400" b="1" dirty="0">
                <a:solidFill>
                  <a:srgbClr val="77933C"/>
                </a:solidFill>
                <a:effectLst/>
                <a:latin typeface="Tahoma" panose="020B0604030504040204" pitchFamily="34" charset="0"/>
                <a:ea typeface="MS Mincho" panose="02020609040205080304" pitchFamily="49" charset="-128"/>
                <a:cs typeface="Times New Roman" panose="02020603050405020304" pitchFamily="18" charset="0"/>
              </a:rPr>
              <a:t>Dates for Diaries 2024 - 25</a:t>
            </a:r>
            <a:endParaRPr lang="en-GB" sz="2400" dirty="0"/>
          </a:p>
        </p:txBody>
      </p:sp>
      <p:sp>
        <p:nvSpPr>
          <p:cNvPr id="6" name="TextBox 5">
            <a:extLst>
              <a:ext uri="{FF2B5EF4-FFF2-40B4-BE49-F238E27FC236}">
                <a16:creationId xmlns:a16="http://schemas.microsoft.com/office/drawing/2014/main" id="{19CCCD0B-EB42-2F12-55C3-6ED14A38B654}"/>
              </a:ext>
            </a:extLst>
          </p:cNvPr>
          <p:cNvSpPr txBox="1"/>
          <p:nvPr/>
        </p:nvSpPr>
        <p:spPr>
          <a:xfrm>
            <a:off x="401053" y="1565589"/>
            <a:ext cx="11552407" cy="1046440"/>
          </a:xfrm>
          <a:prstGeom prst="rect">
            <a:avLst/>
          </a:prstGeom>
          <a:noFill/>
        </p:spPr>
        <p:txBody>
          <a:bodyPr wrap="square" rtlCol="0">
            <a:spAutoFit/>
          </a:bodyPr>
          <a:lstStyle/>
          <a:p>
            <a:pPr algn="ctr"/>
            <a:r>
              <a:rPr lang="en-US" sz="2000" dirty="0">
                <a:solidFill>
                  <a:srgbClr val="77933C"/>
                </a:solidFill>
                <a:effectLst/>
                <a:latin typeface="Arial" panose="020B0604020202020204" pitchFamily="34" charset="0"/>
                <a:ea typeface="MS Mincho" panose="02020609040205080304" pitchFamily="49" charset="-128"/>
                <a:cs typeface="Times New Roman" panose="02020603050405020304" pitchFamily="18" charset="0"/>
              </a:rPr>
              <a:t>Free, online, evening workshops for parents/careers and pupils, over the next academic year.</a:t>
            </a:r>
          </a:p>
          <a:p>
            <a:pPr algn="ctr"/>
            <a:endParaRPr lang="en-US" sz="1000" dirty="0">
              <a:solidFill>
                <a:srgbClr val="77933C"/>
              </a:solidFill>
              <a:effectLst/>
              <a:latin typeface="Arial" panose="020B0604020202020204" pitchFamily="34" charset="0"/>
              <a:ea typeface="MS Mincho" panose="02020609040205080304" pitchFamily="49" charset="-128"/>
              <a:cs typeface="Times New Roman" panose="02020603050405020304" pitchFamily="18" charset="0"/>
            </a:endParaRPr>
          </a:p>
          <a:p>
            <a:pPr algn="ctr"/>
            <a:r>
              <a:rPr lang="en-GB" sz="1600" dirty="0">
                <a:latin typeface="Arial" panose="020B0604020202020204" pitchFamily="34" charset="0"/>
                <a:ea typeface="MS Mincho" panose="02020609040205080304" pitchFamily="49" charset="-128"/>
                <a:cs typeface="Times New Roman" panose="02020603050405020304" pitchFamily="18" charset="0"/>
              </a:rPr>
              <a:t>* These events are being delivered through the Lincolnshire Parent Carer Forum – see website for details: </a:t>
            </a:r>
            <a:r>
              <a:rPr lang="en-GB" sz="1600" dirty="0">
                <a:latin typeface="Arial" panose="020B0604020202020204" pitchFamily="34" charset="0"/>
                <a:ea typeface="MS Mincho" panose="02020609040205080304" pitchFamily="49" charset="-128"/>
                <a:cs typeface="Times New Roman" panose="02020603050405020304" pitchFamily="18" charset="0"/>
                <a:hlinkClick r:id="rId2"/>
              </a:rPr>
              <a:t>www.lincspcf.org.uk</a:t>
            </a:r>
            <a:endParaRPr lang="en-GB" sz="1600" dirty="0">
              <a:latin typeface="Arial" panose="020B0604020202020204" pitchFamily="34" charset="0"/>
              <a:ea typeface="MS Mincho" panose="02020609040205080304" pitchFamily="49" charset="-128"/>
              <a:cs typeface="Times New Roman" panose="02020603050405020304" pitchFamily="18" charset="0"/>
            </a:endParaRPr>
          </a:p>
          <a:p>
            <a:pPr algn="ctr"/>
            <a:r>
              <a:rPr lang="en-GB" sz="1600" dirty="0">
                <a:latin typeface="Arial" panose="020B0604020202020204" pitchFamily="34" charset="0"/>
                <a:ea typeface="MS Mincho" panose="02020609040205080304" pitchFamily="49" charset="-128"/>
                <a:cs typeface="Times New Roman" panose="02020603050405020304" pitchFamily="18" charset="0"/>
              </a:rPr>
              <a:t> </a:t>
            </a:r>
            <a:endParaRPr lang="en-GB" sz="1100" dirty="0">
              <a:effectLst/>
              <a:highlight>
                <a:srgbClr val="FFFF00"/>
              </a:highlight>
              <a:latin typeface="Cambria" panose="02040503050406030204" pitchFamily="18" charset="0"/>
              <a:ea typeface="MS Mincho" panose="02020609040205080304" pitchFamily="49" charset="-128"/>
              <a:cs typeface="Times New Roman" panose="02020603050405020304" pitchFamily="18" charset="0"/>
            </a:endParaRPr>
          </a:p>
        </p:txBody>
      </p:sp>
      <p:sp>
        <p:nvSpPr>
          <p:cNvPr id="7" name="TextBox 6">
            <a:extLst>
              <a:ext uri="{FF2B5EF4-FFF2-40B4-BE49-F238E27FC236}">
                <a16:creationId xmlns:a16="http://schemas.microsoft.com/office/drawing/2014/main" id="{FDD450D5-41A2-84AB-C74E-022A308B05E0}"/>
              </a:ext>
            </a:extLst>
          </p:cNvPr>
          <p:cNvSpPr txBox="1"/>
          <p:nvPr/>
        </p:nvSpPr>
        <p:spPr>
          <a:xfrm>
            <a:off x="508484" y="2565695"/>
            <a:ext cx="3474042" cy="3908762"/>
          </a:xfrm>
          <a:prstGeom prst="rect">
            <a:avLst/>
          </a:prstGeom>
          <a:noFill/>
          <a:ln w="57150" cmpd="tri">
            <a:solidFill>
              <a:srgbClr val="95C389"/>
            </a:solidFill>
          </a:ln>
        </p:spPr>
        <p:txBody>
          <a:bodyPr wrap="square" rtlCol="0">
            <a:spAutoFit/>
          </a:bodyPr>
          <a:lstStyle/>
          <a:p>
            <a:pPr algn="ctr"/>
            <a:r>
              <a:rPr lang="en-US" sz="2000" b="1" dirty="0">
                <a:solidFill>
                  <a:srgbClr val="77933C"/>
                </a:solidFill>
                <a:effectLst/>
                <a:latin typeface="Arial" panose="020B0604020202020204" pitchFamily="34" charset="0"/>
                <a:ea typeface="MS Mincho" panose="02020609040205080304" pitchFamily="49" charset="-128"/>
                <a:cs typeface="Times New Roman" panose="02020603050405020304" pitchFamily="18" charset="0"/>
              </a:rPr>
              <a:t>Supporting your Child at Home</a:t>
            </a: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1600" b="1" strike="sngStrike" dirty="0">
                <a:latin typeface="Arial" panose="020B0604020202020204" pitchFamily="34" charset="0"/>
                <a:ea typeface="MS Mincho" panose="02020609040205080304" pitchFamily="49" charset="-128"/>
                <a:cs typeface="Times New Roman" panose="02020603050405020304" pitchFamily="18" charset="0"/>
              </a:rPr>
              <a:t>Tuesday 1</a:t>
            </a:r>
            <a:r>
              <a:rPr lang="en-US" sz="1600" b="1" strike="sngStrike" baseline="30000" dirty="0">
                <a:latin typeface="Arial" panose="020B0604020202020204" pitchFamily="34" charset="0"/>
                <a:ea typeface="MS Mincho" panose="02020609040205080304" pitchFamily="49" charset="-128"/>
                <a:cs typeface="Times New Roman" panose="02020603050405020304" pitchFamily="18" charset="0"/>
              </a:rPr>
              <a:t>st</a:t>
            </a:r>
            <a:r>
              <a:rPr lang="en-US" sz="1600" b="1" strike="sngStrike" dirty="0">
                <a:latin typeface="Arial" panose="020B0604020202020204" pitchFamily="34" charset="0"/>
                <a:ea typeface="MS Mincho" panose="02020609040205080304" pitchFamily="49" charset="-128"/>
                <a:cs typeface="Times New Roman" panose="02020603050405020304" pitchFamily="18" charset="0"/>
              </a:rPr>
              <a:t> October 2024</a:t>
            </a:r>
          </a:p>
          <a:p>
            <a:pPr algn="ctr"/>
            <a:endParaRPr lang="en-US" sz="1600" b="1" strike="sngStrike"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1600" b="1" strike="sngStrike" dirty="0">
                <a:latin typeface="Arial" panose="020B0604020202020204" pitchFamily="34" charset="0"/>
                <a:ea typeface="MS Mincho" panose="02020609040205080304" pitchFamily="49" charset="-128"/>
                <a:cs typeface="Times New Roman" panose="02020603050405020304" pitchFamily="18" charset="0"/>
              </a:rPr>
              <a:t>Monday 24</a:t>
            </a:r>
            <a:r>
              <a:rPr lang="en-US" sz="1600" b="1" strike="sngStrike" baseline="30000" dirty="0">
                <a:latin typeface="Arial" panose="020B0604020202020204" pitchFamily="34" charset="0"/>
                <a:ea typeface="MS Mincho" panose="02020609040205080304" pitchFamily="49" charset="-128"/>
                <a:cs typeface="Times New Roman" panose="02020603050405020304" pitchFamily="18" charset="0"/>
              </a:rPr>
              <a:t>th</a:t>
            </a:r>
            <a:r>
              <a:rPr lang="en-US" sz="1600" b="1" strike="sngStrike" dirty="0">
                <a:latin typeface="Arial" panose="020B0604020202020204" pitchFamily="34" charset="0"/>
                <a:ea typeface="MS Mincho" panose="02020609040205080304" pitchFamily="49" charset="-128"/>
                <a:cs typeface="Times New Roman" panose="02020603050405020304" pitchFamily="18" charset="0"/>
              </a:rPr>
              <a:t> February 2025*</a:t>
            </a:r>
          </a:p>
          <a:p>
            <a:pPr algn="ctr"/>
            <a:endParaRPr lang="en-US" sz="1600" b="1" strike="sngStrike" dirty="0">
              <a:latin typeface="Arial" panose="020B0604020202020204" pitchFamily="34" charset="0"/>
              <a:ea typeface="MS Mincho" panose="02020609040205080304" pitchFamily="49" charset="-128"/>
              <a:cs typeface="Times New Roman" panose="02020603050405020304" pitchFamily="18" charset="0"/>
            </a:endParaRPr>
          </a:p>
          <a:p>
            <a:pPr algn="ctr"/>
            <a:endParaRPr lang="en-US" sz="1600" b="1" strike="sngStrike"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1600" strike="sngStrike" dirty="0">
                <a:latin typeface="Arial" panose="020B0604020202020204" pitchFamily="34" charset="0"/>
                <a:ea typeface="MS Mincho" panose="02020609040205080304" pitchFamily="49" charset="-128"/>
                <a:cs typeface="Times New Roman" panose="02020603050405020304" pitchFamily="18" charset="0"/>
              </a:rPr>
              <a:t>Ideas and strategies to support your child at home with language, reading, spelling, </a:t>
            </a:r>
            <a:r>
              <a:rPr lang="en-US" sz="1600" strike="sngStrike" dirty="0" err="1">
                <a:latin typeface="Arial" panose="020B0604020202020204" pitchFamily="34" charset="0"/>
                <a:ea typeface="MS Mincho" panose="02020609040205080304" pitchFamily="49" charset="-128"/>
                <a:cs typeface="Times New Roman" panose="02020603050405020304" pitchFamily="18" charset="0"/>
              </a:rPr>
              <a:t>maths</a:t>
            </a:r>
            <a:r>
              <a:rPr lang="en-US" sz="1600" strike="sngStrike" dirty="0">
                <a:latin typeface="Arial" panose="020B0604020202020204" pitchFamily="34" charset="0"/>
                <a:ea typeface="MS Mincho" panose="02020609040205080304" pitchFamily="49" charset="-128"/>
                <a:cs typeface="Times New Roman" panose="02020603050405020304" pitchFamily="18" charset="0"/>
              </a:rPr>
              <a:t>, memory and personal organisation.</a:t>
            </a:r>
          </a:p>
          <a:p>
            <a:pPr algn="ctr"/>
            <a:r>
              <a:rPr lang="en-US" sz="1600" strike="sngStrike" dirty="0">
                <a:effectLst/>
                <a:latin typeface="Arial" panose="020B0604020202020204" pitchFamily="34" charset="0"/>
                <a:ea typeface="MS Mincho" panose="02020609040205080304" pitchFamily="49" charset="-128"/>
                <a:cs typeface="Times New Roman" panose="02020603050405020304" pitchFamily="18" charset="0"/>
              </a:rPr>
              <a:t>Aimed </a:t>
            </a:r>
            <a:r>
              <a:rPr lang="en-US" sz="1600" strike="sngStrike" dirty="0">
                <a:latin typeface="Arial" panose="020B0604020202020204" pitchFamily="34" charset="0"/>
                <a:ea typeface="MS Mincho" panose="02020609040205080304" pitchFamily="49" charset="-128"/>
                <a:cs typeface="Times New Roman" panose="02020603050405020304" pitchFamily="18" charset="0"/>
              </a:rPr>
              <a:t>primarily at parents/carers of children in KS2-3 but open to all interested parents and carers</a:t>
            </a:r>
            <a:r>
              <a:rPr lang="en-US" sz="1600" dirty="0">
                <a:latin typeface="Arial" panose="020B0604020202020204" pitchFamily="34" charset="0"/>
                <a:ea typeface="MS Mincho" panose="02020609040205080304" pitchFamily="49" charset="-128"/>
                <a:cs typeface="Times New Roman" panose="02020603050405020304" pitchFamily="18" charset="0"/>
              </a:rPr>
              <a:t>.</a:t>
            </a:r>
            <a:endParaRPr lang="en-GB" sz="16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11" name="TextBox 10">
            <a:extLst>
              <a:ext uri="{FF2B5EF4-FFF2-40B4-BE49-F238E27FC236}">
                <a16:creationId xmlns:a16="http://schemas.microsoft.com/office/drawing/2014/main" id="{5FA7EB0B-8531-B223-9A45-D61136D8623B}"/>
              </a:ext>
            </a:extLst>
          </p:cNvPr>
          <p:cNvSpPr txBox="1"/>
          <p:nvPr/>
        </p:nvSpPr>
        <p:spPr>
          <a:xfrm>
            <a:off x="8209474" y="2565695"/>
            <a:ext cx="3474042" cy="3939540"/>
          </a:xfrm>
          <a:prstGeom prst="rect">
            <a:avLst/>
          </a:prstGeom>
          <a:noFill/>
          <a:ln w="57150" cmpd="tri">
            <a:solidFill>
              <a:srgbClr val="95C389"/>
            </a:solidFill>
          </a:ln>
        </p:spPr>
        <p:txBody>
          <a:bodyPr wrap="square" rtlCol="0">
            <a:spAutoFit/>
          </a:bodyPr>
          <a:lstStyle/>
          <a:p>
            <a:pPr algn="ctr"/>
            <a:r>
              <a:rPr lang="en-US" sz="2000" b="1" dirty="0">
                <a:solidFill>
                  <a:srgbClr val="77933C"/>
                </a:solidFill>
                <a:effectLst/>
                <a:highlight>
                  <a:srgbClr val="FFFF00"/>
                </a:highlight>
                <a:latin typeface="Arial" panose="020B0604020202020204" pitchFamily="34" charset="0"/>
                <a:ea typeface="MS Mincho" panose="02020609040205080304" pitchFamily="49" charset="-128"/>
                <a:cs typeface="Times New Roman" panose="02020603050405020304" pitchFamily="18" charset="0"/>
              </a:rPr>
              <a:t>Primary to Secondary Transition Workshop</a:t>
            </a:r>
          </a:p>
          <a:p>
            <a:pPr algn="ctr"/>
            <a:endParaRPr lang="en-US" sz="1600" b="1" dirty="0">
              <a:highlight>
                <a:srgbClr val="FFFF00"/>
              </a:highlight>
              <a:latin typeface="Arial" panose="020B0604020202020204" pitchFamily="34" charset="0"/>
              <a:ea typeface="MS Mincho" panose="02020609040205080304" pitchFamily="49" charset="-128"/>
              <a:cs typeface="Times New Roman" panose="02020603050405020304" pitchFamily="18" charset="0"/>
            </a:endParaRPr>
          </a:p>
          <a:p>
            <a:pPr algn="ctr"/>
            <a:r>
              <a:rPr lang="en-US" sz="1600" b="1" dirty="0">
                <a:highlight>
                  <a:srgbClr val="FFFF00"/>
                </a:highlight>
                <a:latin typeface="Arial" panose="020B0604020202020204" pitchFamily="34" charset="0"/>
                <a:ea typeface="MS Mincho" panose="02020609040205080304" pitchFamily="49" charset="-128"/>
                <a:cs typeface="Times New Roman" panose="02020603050405020304" pitchFamily="18" charset="0"/>
              </a:rPr>
              <a:t>Tuesday 13</a:t>
            </a:r>
            <a:r>
              <a:rPr lang="en-US" sz="1600" b="1" baseline="30000" dirty="0">
                <a:highlight>
                  <a:srgbClr val="FFFF00"/>
                </a:highlight>
                <a:latin typeface="Arial" panose="020B0604020202020204" pitchFamily="34" charset="0"/>
                <a:ea typeface="MS Mincho" panose="02020609040205080304" pitchFamily="49" charset="-128"/>
                <a:cs typeface="Times New Roman" panose="02020603050405020304" pitchFamily="18" charset="0"/>
              </a:rPr>
              <a:t>th</a:t>
            </a:r>
            <a:r>
              <a:rPr lang="en-US" sz="1600" b="1" dirty="0">
                <a:highlight>
                  <a:srgbClr val="FFFF00"/>
                </a:highlight>
                <a:latin typeface="Arial" panose="020B0604020202020204" pitchFamily="34" charset="0"/>
                <a:ea typeface="MS Mincho" panose="02020609040205080304" pitchFamily="49" charset="-128"/>
                <a:cs typeface="Times New Roman" panose="02020603050405020304" pitchFamily="18" charset="0"/>
              </a:rPr>
              <a:t> May 2025</a:t>
            </a:r>
          </a:p>
          <a:p>
            <a:pPr algn="ctr"/>
            <a:endParaRPr lang="en-US" sz="1600" b="1" dirty="0">
              <a:highlight>
                <a:srgbClr val="FFFF00"/>
              </a:highlight>
              <a:latin typeface="Arial" panose="020B0604020202020204" pitchFamily="34" charset="0"/>
              <a:ea typeface="MS Mincho" panose="02020609040205080304" pitchFamily="49" charset="-128"/>
              <a:cs typeface="Times New Roman" panose="02020603050405020304" pitchFamily="18" charset="0"/>
            </a:endParaRPr>
          </a:p>
          <a:p>
            <a:pPr algn="ctr"/>
            <a:r>
              <a:rPr lang="en-US" sz="1600" b="1" dirty="0">
                <a:highlight>
                  <a:srgbClr val="FFFF00"/>
                </a:highlight>
                <a:latin typeface="Arial" panose="020B0604020202020204" pitchFamily="34" charset="0"/>
                <a:ea typeface="MS Mincho" panose="02020609040205080304" pitchFamily="49" charset="-128"/>
                <a:cs typeface="Times New Roman" panose="02020603050405020304" pitchFamily="18" charset="0"/>
              </a:rPr>
              <a:t>Monday 9</a:t>
            </a:r>
            <a:r>
              <a:rPr lang="en-US" sz="1600" b="1" baseline="30000" dirty="0">
                <a:highlight>
                  <a:srgbClr val="FFFF00"/>
                </a:highlight>
                <a:latin typeface="Arial" panose="020B0604020202020204" pitchFamily="34" charset="0"/>
                <a:ea typeface="MS Mincho" panose="02020609040205080304" pitchFamily="49" charset="-128"/>
                <a:cs typeface="Times New Roman" panose="02020603050405020304" pitchFamily="18" charset="0"/>
              </a:rPr>
              <a:t>th</a:t>
            </a:r>
            <a:r>
              <a:rPr lang="en-US" sz="1600" b="1" dirty="0">
                <a:highlight>
                  <a:srgbClr val="FFFF00"/>
                </a:highlight>
                <a:latin typeface="Arial" panose="020B0604020202020204" pitchFamily="34" charset="0"/>
                <a:ea typeface="MS Mincho" panose="02020609040205080304" pitchFamily="49" charset="-128"/>
                <a:cs typeface="Times New Roman" panose="02020603050405020304" pitchFamily="18" charset="0"/>
              </a:rPr>
              <a:t> June 2025*</a:t>
            </a:r>
          </a:p>
          <a:p>
            <a:pPr algn="ctr"/>
            <a:endParaRPr lang="en-US" sz="1600" b="1" dirty="0">
              <a:highlight>
                <a:srgbClr val="FFFF00"/>
              </a:highlight>
              <a:latin typeface="Arial" panose="020B0604020202020204" pitchFamily="34" charset="0"/>
              <a:ea typeface="MS Mincho" panose="02020609040205080304" pitchFamily="49" charset="-128"/>
              <a:cs typeface="Times New Roman" panose="02020603050405020304" pitchFamily="18" charset="0"/>
            </a:endParaRPr>
          </a:p>
          <a:p>
            <a:pPr algn="ctr"/>
            <a:endParaRPr lang="en-US" sz="1600" b="1" dirty="0">
              <a:highlight>
                <a:srgbClr val="FFFF00"/>
              </a:highlight>
              <a:latin typeface="Arial" panose="020B0604020202020204" pitchFamily="34" charset="0"/>
              <a:ea typeface="MS Mincho" panose="02020609040205080304" pitchFamily="49" charset="-128"/>
              <a:cs typeface="Times New Roman" panose="02020603050405020304" pitchFamily="18" charset="0"/>
            </a:endParaRPr>
          </a:p>
          <a:p>
            <a:pPr algn="ctr"/>
            <a:r>
              <a:rPr lang="en-GB" sz="1600" dirty="0">
                <a:highlight>
                  <a:srgbClr val="FFFF00"/>
                </a:highlight>
                <a:latin typeface="Arial" panose="020B0604020202020204" pitchFamily="34" charset="0"/>
                <a:ea typeface="MS Mincho" panose="02020609040205080304" pitchFamily="49" charset="-128"/>
                <a:cs typeface="Times New Roman" panose="02020603050405020304" pitchFamily="18" charset="0"/>
              </a:rPr>
              <a:t>Information and advice to ensure that your children are well set up and organised to make their transition go as smoothly as possible.</a:t>
            </a:r>
          </a:p>
          <a:p>
            <a:pPr algn="ctr"/>
            <a:endParaRPr lang="en-GB" sz="1600" dirty="0">
              <a:effectLst/>
              <a:highlight>
                <a:srgbClr val="FFFF00"/>
              </a:highlight>
              <a:latin typeface="Cambria" panose="02040503050406030204" pitchFamily="18" charset="0"/>
              <a:ea typeface="MS Mincho" panose="02020609040205080304" pitchFamily="49" charset="-128"/>
              <a:cs typeface="Times New Roman" panose="02020603050405020304" pitchFamily="18" charset="0"/>
            </a:endParaRPr>
          </a:p>
          <a:p>
            <a:pPr algn="ctr"/>
            <a:endParaRPr lang="en-GB" dirty="0"/>
          </a:p>
        </p:txBody>
      </p:sp>
      <p:sp>
        <p:nvSpPr>
          <p:cNvPr id="12" name="TextBox 11">
            <a:extLst>
              <a:ext uri="{FF2B5EF4-FFF2-40B4-BE49-F238E27FC236}">
                <a16:creationId xmlns:a16="http://schemas.microsoft.com/office/drawing/2014/main" id="{5C8FA577-AB29-1660-709F-51E7845A7635}"/>
              </a:ext>
            </a:extLst>
          </p:cNvPr>
          <p:cNvSpPr txBox="1"/>
          <p:nvPr/>
        </p:nvSpPr>
        <p:spPr>
          <a:xfrm>
            <a:off x="4349407" y="2565695"/>
            <a:ext cx="3474042" cy="3908762"/>
          </a:xfrm>
          <a:prstGeom prst="rect">
            <a:avLst/>
          </a:prstGeom>
          <a:noFill/>
          <a:ln w="57150" cmpd="tri">
            <a:solidFill>
              <a:srgbClr val="95C389"/>
            </a:solidFill>
          </a:ln>
        </p:spPr>
        <p:txBody>
          <a:bodyPr wrap="square" rtlCol="0">
            <a:spAutoFit/>
          </a:bodyPr>
          <a:lstStyle/>
          <a:p>
            <a:pPr algn="ctr"/>
            <a:r>
              <a:rPr lang="en-US" sz="2000" b="1" dirty="0">
                <a:solidFill>
                  <a:srgbClr val="77933C"/>
                </a:solidFill>
                <a:effectLst/>
                <a:latin typeface="Arial" panose="020B0604020202020204" pitchFamily="34" charset="0"/>
                <a:ea typeface="MS Mincho" panose="02020609040205080304" pitchFamily="49" charset="-128"/>
                <a:cs typeface="Times New Roman" panose="02020603050405020304" pitchFamily="18" charset="0"/>
              </a:rPr>
              <a:t>Study Skills and Revision Strategies</a:t>
            </a: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1600" b="1" strike="sngStrike" dirty="0">
                <a:latin typeface="Arial" panose="020B0604020202020204" pitchFamily="34" charset="0"/>
                <a:ea typeface="MS Mincho" panose="02020609040205080304" pitchFamily="49" charset="-128"/>
                <a:cs typeface="Times New Roman" panose="02020603050405020304" pitchFamily="18" charset="0"/>
              </a:rPr>
              <a:t>Monday 4</a:t>
            </a:r>
            <a:r>
              <a:rPr lang="en-US" sz="1600" b="1" strike="sngStrike" baseline="30000" dirty="0">
                <a:latin typeface="Arial" panose="020B0604020202020204" pitchFamily="34" charset="0"/>
                <a:ea typeface="MS Mincho" panose="02020609040205080304" pitchFamily="49" charset="-128"/>
                <a:cs typeface="Times New Roman" panose="02020603050405020304" pitchFamily="18" charset="0"/>
              </a:rPr>
              <a:t>th</a:t>
            </a:r>
            <a:r>
              <a:rPr lang="en-US" sz="1600" b="1" strike="sngStrike" dirty="0">
                <a:latin typeface="Arial" panose="020B0604020202020204" pitchFamily="34" charset="0"/>
                <a:ea typeface="MS Mincho" panose="02020609040205080304" pitchFamily="49" charset="-128"/>
                <a:cs typeface="Times New Roman" panose="02020603050405020304" pitchFamily="18" charset="0"/>
              </a:rPr>
              <a:t> November 2024*</a:t>
            </a:r>
          </a:p>
          <a:p>
            <a:pPr algn="ctr"/>
            <a:endParaRPr lang="en-US" sz="1600" b="1" strike="sngStrike"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1600" b="1" strike="sngStrike" dirty="0">
                <a:latin typeface="Arial" panose="020B0604020202020204" pitchFamily="34" charset="0"/>
                <a:ea typeface="MS Mincho" panose="02020609040205080304" pitchFamily="49" charset="-128"/>
                <a:cs typeface="Times New Roman" panose="02020603050405020304" pitchFamily="18" charset="0"/>
              </a:rPr>
              <a:t>Tuesday 21</a:t>
            </a:r>
            <a:r>
              <a:rPr lang="en-US" sz="1600" b="1" strike="sngStrike" baseline="30000" dirty="0">
                <a:latin typeface="Arial" panose="020B0604020202020204" pitchFamily="34" charset="0"/>
                <a:ea typeface="MS Mincho" panose="02020609040205080304" pitchFamily="49" charset="-128"/>
                <a:cs typeface="Times New Roman" panose="02020603050405020304" pitchFamily="18" charset="0"/>
              </a:rPr>
              <a:t>st</a:t>
            </a:r>
            <a:r>
              <a:rPr lang="en-US" sz="1600" b="1" strike="sngStrike" dirty="0">
                <a:latin typeface="Arial" panose="020B0604020202020204" pitchFamily="34" charset="0"/>
                <a:ea typeface="MS Mincho" panose="02020609040205080304" pitchFamily="49" charset="-128"/>
                <a:cs typeface="Times New Roman" panose="02020603050405020304" pitchFamily="18" charset="0"/>
              </a:rPr>
              <a:t> January 2025</a:t>
            </a:r>
          </a:p>
          <a:p>
            <a:pPr algn="ctr"/>
            <a:endParaRPr lang="en-US" sz="1600" b="1" strike="sngStrike" dirty="0">
              <a:latin typeface="Arial" panose="020B0604020202020204" pitchFamily="34" charset="0"/>
              <a:ea typeface="MS Mincho" panose="02020609040205080304" pitchFamily="49" charset="-128"/>
              <a:cs typeface="Times New Roman" panose="02020603050405020304" pitchFamily="18" charset="0"/>
            </a:endParaRPr>
          </a:p>
          <a:p>
            <a:pPr algn="ctr"/>
            <a:endParaRPr lang="en-US" sz="1600" b="1" strike="sngStrike" dirty="0">
              <a:latin typeface="Arial" panose="020B0604020202020204" pitchFamily="34" charset="0"/>
              <a:ea typeface="MS Mincho" panose="02020609040205080304" pitchFamily="49" charset="-128"/>
              <a:cs typeface="Times New Roman" panose="02020603050405020304" pitchFamily="18" charset="0"/>
            </a:endParaRPr>
          </a:p>
          <a:p>
            <a:pPr algn="ctr"/>
            <a:r>
              <a:rPr lang="en-GB" sz="1600" strike="sngStrike" dirty="0">
                <a:effectLst/>
                <a:latin typeface="Arial" panose="020B0604020202020204" pitchFamily="34" charset="0"/>
                <a:ea typeface="MS Mincho" panose="02020609040205080304" pitchFamily="49" charset="-128"/>
                <a:cs typeface="Times New Roman" panose="02020603050405020304" pitchFamily="18" charset="0"/>
              </a:rPr>
              <a:t>Ideas for supporting memory and learning in the classroom.  </a:t>
            </a:r>
          </a:p>
          <a:p>
            <a:pPr algn="ctr"/>
            <a:r>
              <a:rPr lang="en-GB" sz="1600" strike="sngStrike" dirty="0">
                <a:latin typeface="Arial" panose="020B0604020202020204" pitchFamily="34" charset="0"/>
                <a:ea typeface="MS Mincho" panose="02020609040205080304" pitchFamily="49" charset="-128"/>
                <a:cs typeface="Times New Roman" panose="02020603050405020304" pitchFamily="18" charset="0"/>
              </a:rPr>
              <a:t>Aimed at all secondary aged pupils and especially relevant for those preparing for national exams: GCSEs, Vocational Qualification and A-levels</a:t>
            </a:r>
            <a:endParaRPr lang="en-GB" sz="1600" strike="sngStrike"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2" name="Speech Bubble: Oval 1">
            <a:extLst>
              <a:ext uri="{FF2B5EF4-FFF2-40B4-BE49-F238E27FC236}">
                <a16:creationId xmlns:a16="http://schemas.microsoft.com/office/drawing/2014/main" id="{96714CDC-098E-69AB-6E34-E299CC552188}"/>
              </a:ext>
            </a:extLst>
          </p:cNvPr>
          <p:cNvSpPr/>
          <p:nvPr/>
        </p:nvSpPr>
        <p:spPr>
          <a:xfrm>
            <a:off x="8722582" y="134597"/>
            <a:ext cx="3068366" cy="1169418"/>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dirty="0"/>
              <a:t>Contact </a:t>
            </a:r>
            <a:r>
              <a:rPr lang="en-GB" sz="1100" u="sng" dirty="0"/>
              <a:t>Jane.McWatt@lincolnshire.gov.uk </a:t>
            </a:r>
            <a:r>
              <a:rPr lang="en-GB" sz="1100" dirty="0"/>
              <a:t>to register interest for 01/10/24, 21/05/25 and 13/05/25 dates. More details will be sent closer to the time.</a:t>
            </a:r>
          </a:p>
        </p:txBody>
      </p:sp>
    </p:spTree>
    <p:extLst>
      <p:ext uri="{BB962C8B-B14F-4D97-AF65-F5344CB8AC3E}">
        <p14:creationId xmlns:p14="http://schemas.microsoft.com/office/powerpoint/2010/main" val="2675673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1D22191-47A6-0590-DEFD-A7025915198C}"/>
              </a:ext>
            </a:extLst>
          </p:cNvPr>
          <p:cNvPicPr>
            <a:picLocks noChangeAspect="1"/>
          </p:cNvPicPr>
          <p:nvPr/>
        </p:nvPicPr>
        <p:blipFill>
          <a:blip r:embed="rId2"/>
          <a:stretch>
            <a:fillRect/>
          </a:stretch>
        </p:blipFill>
        <p:spPr>
          <a:xfrm>
            <a:off x="241032" y="972986"/>
            <a:ext cx="5025383" cy="4912028"/>
          </a:xfrm>
          <a:prstGeom prst="rect">
            <a:avLst/>
          </a:prstGeom>
        </p:spPr>
      </p:pic>
      <p:pic>
        <p:nvPicPr>
          <p:cNvPr id="4" name="Picture 3"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13" name="TextBox 12">
            <a:extLst>
              <a:ext uri="{FF2B5EF4-FFF2-40B4-BE49-F238E27FC236}">
                <a16:creationId xmlns:a16="http://schemas.microsoft.com/office/drawing/2014/main" id="{3D54263B-4D57-CA9F-535D-F6E11816AD67}"/>
              </a:ext>
            </a:extLst>
          </p:cNvPr>
          <p:cNvSpPr txBox="1"/>
          <p:nvPr/>
        </p:nvSpPr>
        <p:spPr>
          <a:xfrm>
            <a:off x="332644" y="277066"/>
            <a:ext cx="9684688" cy="523220"/>
          </a:xfrm>
          <a:prstGeom prst="rect">
            <a:avLst/>
          </a:prstGeom>
          <a:noFill/>
        </p:spPr>
        <p:txBody>
          <a:bodyPr wrap="square" rtlCol="0">
            <a:spAutoFit/>
          </a:bodyPr>
          <a:lstStyle/>
          <a:p>
            <a:r>
              <a:rPr lang="en-GB" sz="2800" dirty="0"/>
              <a:t>Specialist Speech and Language Training Offer</a:t>
            </a:r>
          </a:p>
        </p:txBody>
      </p:sp>
      <p:sp>
        <p:nvSpPr>
          <p:cNvPr id="14" name="TextBox 13">
            <a:extLst>
              <a:ext uri="{FF2B5EF4-FFF2-40B4-BE49-F238E27FC236}">
                <a16:creationId xmlns:a16="http://schemas.microsoft.com/office/drawing/2014/main" id="{27AC090E-1E2E-7A21-E504-60A1B8245191}"/>
              </a:ext>
            </a:extLst>
          </p:cNvPr>
          <p:cNvSpPr txBox="1"/>
          <p:nvPr/>
        </p:nvSpPr>
        <p:spPr>
          <a:xfrm>
            <a:off x="6925586" y="1256306"/>
            <a:ext cx="3403158" cy="1754326"/>
          </a:xfrm>
          <a:prstGeom prst="rect">
            <a:avLst/>
          </a:prstGeom>
          <a:noFill/>
        </p:spPr>
        <p:txBody>
          <a:bodyPr wrap="square" rtlCol="0">
            <a:spAutoFit/>
          </a:bodyPr>
          <a:lstStyle/>
          <a:p>
            <a:r>
              <a:rPr lang="en-GB" sz="18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Free recorded general awareness training for settings: </a:t>
            </a:r>
          </a:p>
          <a:p>
            <a:endParaRPr lang="en-GB" u="sng" dirty="0">
              <a:solidFill>
                <a:srgbClr val="000000"/>
              </a:solidFill>
              <a:latin typeface="Aptos" panose="020B0004020202020204" pitchFamily="34" charset="0"/>
              <a:ea typeface="Times New Roman" panose="02020603050405020304" pitchFamily="18" charset="0"/>
              <a:cs typeface="Aptos" panose="020B0004020202020204" pitchFamily="34" charset="0"/>
              <a:hlinkClick r:id="rId4"/>
            </a:endParaRPr>
          </a:p>
          <a:p>
            <a:r>
              <a:rPr lang="en-GB" sz="1800" u="sng" dirty="0">
                <a:solidFill>
                  <a:srgbClr val="000000"/>
                </a:solidFill>
                <a:effectLst/>
                <a:latin typeface="Aptos" panose="020B0004020202020204" pitchFamily="34" charset="0"/>
                <a:ea typeface="Times New Roman" panose="02020603050405020304" pitchFamily="18" charset="0"/>
                <a:cs typeface="Aptos" panose="020B0004020202020204" pitchFamily="34" charset="0"/>
                <a:hlinkClick r:id="rId4"/>
              </a:rPr>
              <a:t>DLD and SLCN General Awareness – Professional resources (lincolnshire.gov.uk)</a:t>
            </a:r>
            <a:endParaRPr lang="en-GB" dirty="0"/>
          </a:p>
        </p:txBody>
      </p:sp>
    </p:spTree>
    <p:extLst>
      <p:ext uri="{BB962C8B-B14F-4D97-AF65-F5344CB8AC3E}">
        <p14:creationId xmlns:p14="http://schemas.microsoft.com/office/powerpoint/2010/main" val="4032313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D45C28D-1FE9-02DB-9364-9EDA9E8F1F59}"/>
              </a:ext>
            </a:extLst>
          </p:cNvPr>
          <p:cNvPicPr>
            <a:picLocks noChangeAspect="1"/>
          </p:cNvPicPr>
          <p:nvPr/>
        </p:nvPicPr>
        <p:blipFill>
          <a:blip r:embed="rId3"/>
          <a:stretch>
            <a:fillRect/>
          </a:stretch>
        </p:blipFill>
        <p:spPr>
          <a:xfrm>
            <a:off x="509047" y="1065695"/>
            <a:ext cx="7055175" cy="4201917"/>
          </a:xfrm>
          <a:prstGeom prst="rect">
            <a:avLst/>
          </a:prstGeom>
        </p:spPr>
      </p:pic>
      <p:pic>
        <p:nvPicPr>
          <p:cNvPr id="6" name="Picture 5" descr="LCC green footer with strapline.png">
            <a:extLst>
              <a:ext uri="{FF2B5EF4-FFF2-40B4-BE49-F238E27FC236}">
                <a16:creationId xmlns:a16="http://schemas.microsoft.com/office/drawing/2014/main" id="{7E437BD2-F1E9-2E5A-2595-2940A12491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9" name="Speech Bubble: Oval 8">
            <a:extLst>
              <a:ext uri="{FF2B5EF4-FFF2-40B4-BE49-F238E27FC236}">
                <a16:creationId xmlns:a16="http://schemas.microsoft.com/office/drawing/2014/main" id="{09D457C3-756E-D609-E8E7-5CD3A6C5EE71}"/>
              </a:ext>
            </a:extLst>
          </p:cNvPr>
          <p:cNvSpPr/>
          <p:nvPr/>
        </p:nvSpPr>
        <p:spPr>
          <a:xfrm>
            <a:off x="8073269" y="1184744"/>
            <a:ext cx="3609684" cy="2897169"/>
          </a:xfrm>
          <a:prstGeom prst="wedgeEllipseCallout">
            <a:avLst>
              <a:gd name="adj1" fmla="val -60972"/>
              <a:gd name="adj2" fmla="val 334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Information about this has been circulated to all schools but if you have missed it, it will be uploaded on our pages too. Or check out the website: www.wtt.org.uk </a:t>
            </a:r>
          </a:p>
        </p:txBody>
      </p:sp>
      <p:sp>
        <p:nvSpPr>
          <p:cNvPr id="10" name="TextBox 9">
            <a:extLst>
              <a:ext uri="{FF2B5EF4-FFF2-40B4-BE49-F238E27FC236}">
                <a16:creationId xmlns:a16="http://schemas.microsoft.com/office/drawing/2014/main" id="{40393667-B266-6241-034B-EFBBA2300CEA}"/>
              </a:ext>
            </a:extLst>
          </p:cNvPr>
          <p:cNvSpPr txBox="1"/>
          <p:nvPr/>
        </p:nvSpPr>
        <p:spPr>
          <a:xfrm>
            <a:off x="604300" y="357809"/>
            <a:ext cx="9636981" cy="707886"/>
          </a:xfrm>
          <a:prstGeom prst="rect">
            <a:avLst/>
          </a:prstGeom>
          <a:noFill/>
        </p:spPr>
        <p:txBody>
          <a:bodyPr wrap="square" rtlCol="0">
            <a:spAutoFit/>
          </a:bodyPr>
          <a:lstStyle/>
          <a:p>
            <a:r>
              <a:rPr lang="en-GB" sz="4000" dirty="0"/>
              <a:t>WTT Central Training Offer now available too:</a:t>
            </a:r>
          </a:p>
        </p:txBody>
      </p:sp>
    </p:spTree>
    <p:extLst>
      <p:ext uri="{BB962C8B-B14F-4D97-AF65-F5344CB8AC3E}">
        <p14:creationId xmlns:p14="http://schemas.microsoft.com/office/powerpoint/2010/main" val="1592504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
        <p:cNvGrpSpPr/>
        <p:nvPr/>
      </p:nvGrpSpPr>
      <p:grpSpPr>
        <a:xfrm>
          <a:off x="0" y="0"/>
          <a:ext cx="0" cy="0"/>
          <a:chOff x="0" y="0"/>
          <a:chExt cx="0" cy="0"/>
        </a:xfrm>
      </p:grpSpPr>
      <p:sp>
        <p:nvSpPr>
          <p:cNvPr id="38" name="Google Shape;38;p1"/>
          <p:cNvSpPr txBox="1">
            <a:spLocks noGrp="1"/>
          </p:cNvSpPr>
          <p:nvPr>
            <p:ph type="body" idx="1"/>
          </p:nvPr>
        </p:nvSpPr>
        <p:spPr>
          <a:xfrm>
            <a:off x="636813" y="2680110"/>
            <a:ext cx="11278962" cy="961751"/>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5400"/>
              <a:buNone/>
            </a:pPr>
            <a:r>
              <a:rPr lang="en-GB" dirty="0"/>
              <a:t>Lumi Nova:</a:t>
            </a:r>
            <a:br>
              <a:rPr lang="en-GB" dirty="0"/>
            </a:br>
            <a:r>
              <a:rPr lang="en-GB" sz="4300" dirty="0"/>
              <a:t>Inclusive digital therapeutic support </a:t>
            </a:r>
            <a:br>
              <a:rPr lang="en-GB" sz="4300" dirty="0"/>
            </a:br>
            <a:r>
              <a:rPr lang="en-GB" sz="4300" dirty="0"/>
              <a:t>for fears, worries and anxiety</a:t>
            </a:r>
            <a:endParaRPr sz="4300" dirty="0"/>
          </a:p>
        </p:txBody>
      </p:sp>
      <p:sp>
        <p:nvSpPr>
          <p:cNvPr id="39" name="Google Shape;39;p1"/>
          <p:cNvSpPr txBox="1">
            <a:spLocks noGrp="1"/>
          </p:cNvSpPr>
          <p:nvPr>
            <p:ph type="body" idx="2"/>
          </p:nvPr>
        </p:nvSpPr>
        <p:spPr>
          <a:xfrm>
            <a:off x="548173" y="4491425"/>
            <a:ext cx="11367600" cy="961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BDBE20"/>
              </a:buClr>
              <a:buSzPts val="3600"/>
              <a:buNone/>
            </a:pPr>
            <a:endParaRPr b="0" dirty="0">
              <a:solidFill>
                <a:srgbClr val="08ACD2"/>
              </a:solidFill>
              <a:latin typeface="Nunito ExtraBold" panose="020F0502020204030204" pitchFamily="2" charset="0"/>
            </a:endParaRPr>
          </a:p>
          <a:p>
            <a:pPr marL="0" lvl="0" indent="0" algn="ctr" rtl="0">
              <a:lnSpc>
                <a:spcPct val="90000"/>
              </a:lnSpc>
              <a:spcBef>
                <a:spcPts val="1000"/>
              </a:spcBef>
              <a:spcAft>
                <a:spcPts val="0"/>
              </a:spcAft>
              <a:buClr>
                <a:srgbClr val="BDBE20"/>
              </a:buClr>
              <a:buSzPts val="3600"/>
              <a:buNone/>
            </a:pPr>
            <a:r>
              <a:rPr lang="en-GB" b="0" dirty="0">
                <a:solidFill>
                  <a:srgbClr val="08ACD2"/>
                </a:solidFill>
                <a:latin typeface="Nunito ExtraBold" panose="020F0502020204030204" pitchFamily="2" charset="0"/>
              </a:rPr>
              <a:t>Launched 8th January 2025 in Lincolnshire!</a:t>
            </a:r>
            <a:endParaRPr b="0" dirty="0">
              <a:solidFill>
                <a:srgbClr val="08ACD2"/>
              </a:solidFill>
              <a:latin typeface="Nunito ExtraBold" panose="020F0502020204030204" pitchFamily="2" charset="0"/>
            </a:endParaRPr>
          </a:p>
        </p:txBody>
      </p:sp>
      <p:sp>
        <p:nvSpPr>
          <p:cNvPr id="3" name="Rectangle: Rounded Corners 2">
            <a:extLst>
              <a:ext uri="{FF2B5EF4-FFF2-40B4-BE49-F238E27FC236}">
                <a16:creationId xmlns:a16="http://schemas.microsoft.com/office/drawing/2014/main" id="{2EE96AD0-BE10-B89B-D37D-FED756AA0D4C}"/>
              </a:ext>
            </a:extLst>
          </p:cNvPr>
          <p:cNvSpPr/>
          <p:nvPr/>
        </p:nvSpPr>
        <p:spPr>
          <a:xfrm>
            <a:off x="1216551" y="4890052"/>
            <a:ext cx="10034544" cy="961800"/>
          </a:xfrm>
          <a:prstGeom prst="roundRect">
            <a:avLst>
              <a:gd name="adj" fmla="val 35681"/>
            </a:avLst>
          </a:prstGeom>
          <a:noFill/>
          <a:ln w="57150">
            <a:solidFill>
              <a:srgbClr val="6132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45" name="Google Shape;45;p4"/>
          <p:cNvPicPr preferRelativeResize="0"/>
          <p:nvPr/>
        </p:nvPicPr>
        <p:blipFill rotWithShape="1">
          <a:blip r:embed="rId3">
            <a:alphaModFix/>
          </a:blip>
          <a:srcRect l="18573" t="4618" r="34380" b="10013"/>
          <a:stretch/>
        </p:blipFill>
        <p:spPr>
          <a:xfrm>
            <a:off x="5923721" y="0"/>
            <a:ext cx="6268121" cy="6857998"/>
          </a:xfrm>
          <a:prstGeom prst="rect">
            <a:avLst/>
          </a:prstGeom>
          <a:noFill/>
          <a:ln>
            <a:noFill/>
          </a:ln>
        </p:spPr>
      </p:pic>
      <p:pic>
        <p:nvPicPr>
          <p:cNvPr id="46" name="Google Shape;46;p4"/>
          <p:cNvPicPr preferRelativeResize="0"/>
          <p:nvPr/>
        </p:nvPicPr>
        <p:blipFill rotWithShape="1">
          <a:blip r:embed="rId4">
            <a:alphaModFix/>
          </a:blip>
          <a:srcRect/>
          <a:stretch/>
        </p:blipFill>
        <p:spPr>
          <a:xfrm>
            <a:off x="8381428" y="590950"/>
            <a:ext cx="3069091" cy="3121745"/>
          </a:xfrm>
          <a:prstGeom prst="rect">
            <a:avLst/>
          </a:prstGeom>
          <a:noFill/>
          <a:ln>
            <a:noFill/>
          </a:ln>
        </p:spPr>
      </p:pic>
      <p:pic>
        <p:nvPicPr>
          <p:cNvPr id="47" name="Google Shape;47;p4"/>
          <p:cNvPicPr preferRelativeResize="0"/>
          <p:nvPr/>
        </p:nvPicPr>
        <p:blipFill rotWithShape="1">
          <a:blip r:embed="rId5">
            <a:alphaModFix/>
          </a:blip>
          <a:srcRect/>
          <a:stretch/>
        </p:blipFill>
        <p:spPr>
          <a:xfrm>
            <a:off x="8576925" y="3208389"/>
            <a:ext cx="2677828" cy="1332735"/>
          </a:xfrm>
          <a:prstGeom prst="rect">
            <a:avLst/>
          </a:prstGeom>
          <a:noFill/>
          <a:ln>
            <a:noFill/>
          </a:ln>
        </p:spPr>
      </p:pic>
      <p:grpSp>
        <p:nvGrpSpPr>
          <p:cNvPr id="48" name="Google Shape;48;p4"/>
          <p:cNvGrpSpPr/>
          <p:nvPr/>
        </p:nvGrpSpPr>
        <p:grpSpPr>
          <a:xfrm>
            <a:off x="8303976" y="4739370"/>
            <a:ext cx="3224251" cy="535381"/>
            <a:chOff x="702938" y="4169850"/>
            <a:chExt cx="2798100" cy="464700"/>
          </a:xfrm>
        </p:grpSpPr>
        <p:sp>
          <p:nvSpPr>
            <p:cNvPr id="49" name="Google Shape;49;p4"/>
            <p:cNvSpPr/>
            <p:nvPr/>
          </p:nvSpPr>
          <p:spPr>
            <a:xfrm>
              <a:off x="702938" y="4169850"/>
              <a:ext cx="2798100" cy="464700"/>
            </a:xfrm>
            <a:prstGeom prst="roundRect">
              <a:avLst>
                <a:gd name="adj" fmla="val 50000"/>
              </a:avLst>
            </a:prstGeom>
            <a:solidFill>
              <a:srgbClr val="FFFFFF"/>
            </a:solidFill>
            <a:ln w="9525" cap="flat" cmpd="sng">
              <a:solidFill>
                <a:srgbClr val="07019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0" name="Google Shape;50;p4"/>
            <p:cNvPicPr preferRelativeResize="0"/>
            <p:nvPr/>
          </p:nvPicPr>
          <p:blipFill rotWithShape="1">
            <a:blip r:embed="rId6">
              <a:alphaModFix/>
            </a:blip>
            <a:srcRect t="30135" r="67706" b="31440"/>
            <a:stretch/>
          </p:blipFill>
          <p:spPr>
            <a:xfrm>
              <a:off x="2304538" y="4258865"/>
              <a:ext cx="854861" cy="290100"/>
            </a:xfrm>
            <a:prstGeom prst="rect">
              <a:avLst/>
            </a:prstGeom>
            <a:noFill/>
            <a:ln>
              <a:noFill/>
            </a:ln>
          </p:spPr>
        </p:pic>
        <p:sp>
          <p:nvSpPr>
            <p:cNvPr id="51" name="Google Shape;51;p4"/>
            <p:cNvSpPr/>
            <p:nvPr/>
          </p:nvSpPr>
          <p:spPr>
            <a:xfrm>
              <a:off x="878868" y="4341173"/>
              <a:ext cx="1455600" cy="207900"/>
            </a:xfrm>
            <a:prstGeom prst="roundRect">
              <a:avLst>
                <a:gd name="adj" fmla="val 16667"/>
              </a:avLst>
            </a:prstGeom>
            <a:noFill/>
            <a:ln>
              <a:noFill/>
            </a:ln>
          </p:spPr>
          <p:txBody>
            <a:bodyPr spcFirstLastPara="1" wrap="square" lIns="121900" tIns="0" rIns="121900" bIns="1219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GB" sz="1300" b="1" i="0" u="none" strike="noStrike" cap="none">
                  <a:solidFill>
                    <a:srgbClr val="000000"/>
                  </a:solidFill>
                  <a:latin typeface="Barlow"/>
                  <a:ea typeface="Barlow"/>
                  <a:cs typeface="Barlow"/>
                  <a:sym typeface="Barlow"/>
                </a:rPr>
                <a:t>Recommended by</a:t>
              </a:r>
              <a:endParaRPr sz="1300" b="1" i="0" u="none" strike="noStrike" cap="none">
                <a:solidFill>
                  <a:srgbClr val="000000"/>
                </a:solidFill>
                <a:latin typeface="Arial"/>
                <a:ea typeface="Arial"/>
                <a:cs typeface="Arial"/>
                <a:sym typeface="Arial"/>
              </a:endParaRPr>
            </a:p>
          </p:txBody>
        </p:sp>
      </p:grpSp>
      <p:sp>
        <p:nvSpPr>
          <p:cNvPr id="52" name="Google Shape;52;p4"/>
          <p:cNvSpPr/>
          <p:nvPr/>
        </p:nvSpPr>
        <p:spPr>
          <a:xfrm>
            <a:off x="300171" y="313225"/>
            <a:ext cx="7334100" cy="6246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4"/>
          <p:cNvSpPr txBox="1"/>
          <p:nvPr/>
        </p:nvSpPr>
        <p:spPr>
          <a:xfrm>
            <a:off x="7875900" y="5346646"/>
            <a:ext cx="4080000" cy="7389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1300"/>
              </a:spcAft>
              <a:buClr>
                <a:srgbClr val="000000"/>
              </a:buClr>
              <a:buSzPts val="1600"/>
              <a:buFont typeface="Arial"/>
              <a:buNone/>
            </a:pPr>
            <a:r>
              <a:rPr lang="en-GB" sz="1600" b="0" i="0" u="none" strike="noStrike" cap="none">
                <a:solidFill>
                  <a:srgbClr val="FFFFFF"/>
                </a:solidFill>
                <a:latin typeface="Barlow Medium"/>
                <a:ea typeface="Barlow Medium"/>
                <a:cs typeface="Barlow Medium"/>
                <a:sym typeface="Barlow Medium"/>
              </a:rPr>
              <a:t>Co-developed with young people, families, educators, clinicians &amp; academics</a:t>
            </a:r>
            <a:endParaRPr sz="1600" b="0" i="0" u="none" strike="noStrike" cap="none">
              <a:solidFill>
                <a:srgbClr val="FFFFFF"/>
              </a:solidFill>
              <a:latin typeface="Arial"/>
              <a:ea typeface="Arial"/>
              <a:cs typeface="Arial"/>
              <a:sym typeface="Arial"/>
            </a:endParaRPr>
          </a:p>
        </p:txBody>
      </p:sp>
      <p:sp>
        <p:nvSpPr>
          <p:cNvPr id="54" name="Google Shape;54;p4"/>
          <p:cNvSpPr txBox="1"/>
          <p:nvPr/>
        </p:nvSpPr>
        <p:spPr>
          <a:xfrm>
            <a:off x="354475" y="2305275"/>
            <a:ext cx="7279800" cy="5119310"/>
          </a:xfrm>
          <a:prstGeom prst="rect">
            <a:avLst/>
          </a:prstGeom>
          <a:noFill/>
          <a:ln>
            <a:noFill/>
          </a:ln>
        </p:spPr>
        <p:txBody>
          <a:bodyPr spcFirstLastPara="1" wrap="square" lIns="91425" tIns="45700" rIns="91425" bIns="45700" anchor="t" anchorCtr="0">
            <a:spAutoFit/>
          </a:bodyPr>
          <a:lstStyle/>
          <a:p>
            <a:pPr marL="0" lvl="0" indent="0" algn="l" rtl="0">
              <a:spcBef>
                <a:spcPts val="1300"/>
              </a:spcBef>
              <a:spcAft>
                <a:spcPts val="0"/>
              </a:spcAft>
              <a:buClr>
                <a:schemeClr val="dk1"/>
              </a:buClr>
              <a:buSzPts val="1100"/>
              <a:buFont typeface="Arial"/>
              <a:buNone/>
            </a:pPr>
            <a:r>
              <a:rPr lang="en-GB" sz="2000" dirty="0">
                <a:solidFill>
                  <a:schemeClr val="dk1"/>
                </a:solidFill>
                <a:latin typeface="Calibri"/>
                <a:ea typeface="Calibri"/>
                <a:cs typeface="Calibri"/>
                <a:sym typeface="Calibri"/>
              </a:rPr>
              <a:t>Lumi Nova has been commissioned in Lincolnshire to provide early access support for childhood worries and anxiety.</a:t>
            </a:r>
            <a:endParaRPr sz="2000" dirty="0">
              <a:solidFill>
                <a:schemeClr val="dk1"/>
              </a:solidFill>
              <a:latin typeface="Calibri"/>
              <a:ea typeface="Calibri"/>
              <a:cs typeface="Calibri"/>
              <a:sym typeface="Calibri"/>
            </a:endParaRPr>
          </a:p>
          <a:p>
            <a:pPr marL="0" marR="0" lvl="0" indent="0" algn="l" rtl="0">
              <a:lnSpc>
                <a:spcPct val="100000"/>
              </a:lnSpc>
              <a:spcBef>
                <a:spcPts val="1300"/>
              </a:spcBef>
              <a:spcAft>
                <a:spcPts val="0"/>
              </a:spcAft>
              <a:buClr>
                <a:srgbClr val="000000"/>
              </a:buClr>
              <a:buSzPts val="2000"/>
              <a:buFont typeface="Arial"/>
              <a:buNone/>
            </a:pPr>
            <a:r>
              <a:rPr lang="en-GB" sz="2000" dirty="0">
                <a:solidFill>
                  <a:schemeClr val="dk1"/>
                </a:solidFill>
                <a:latin typeface="Calibri"/>
                <a:ea typeface="Calibri"/>
                <a:cs typeface="Calibri"/>
                <a:sym typeface="Calibri"/>
              </a:rPr>
              <a:t>Prior to launch:</a:t>
            </a:r>
            <a:endParaRPr sz="2000" b="0" i="0" u="none" strike="noStrike" cap="none" dirty="0">
              <a:solidFill>
                <a:schemeClr val="dk1"/>
              </a:solidFill>
              <a:latin typeface="Calibri"/>
              <a:ea typeface="Calibri"/>
              <a:cs typeface="Calibri"/>
              <a:sym typeface="Calibri"/>
            </a:endParaRPr>
          </a:p>
          <a:p>
            <a:pPr marL="457200" lvl="0" indent="-355600" algn="l" rtl="0">
              <a:spcBef>
                <a:spcPts val="1300"/>
              </a:spcBef>
              <a:spcAft>
                <a:spcPts val="0"/>
              </a:spcAft>
              <a:buClr>
                <a:srgbClr val="BDBE20"/>
              </a:buClr>
              <a:buSzPts val="2000"/>
              <a:buFont typeface="Asap"/>
              <a:buChar char="✓"/>
            </a:pPr>
            <a:r>
              <a:rPr lang="en-GB" sz="2000" dirty="0">
                <a:solidFill>
                  <a:schemeClr val="dk1"/>
                </a:solidFill>
                <a:latin typeface="Calibri"/>
                <a:ea typeface="Calibri"/>
                <a:cs typeface="Calibri"/>
                <a:sym typeface="Calibri"/>
              </a:rPr>
              <a:t>Register for a </a:t>
            </a:r>
            <a:r>
              <a:rPr lang="en-GB" sz="2000" b="1" u="sng" dirty="0">
                <a:solidFill>
                  <a:schemeClr val="hlink"/>
                </a:solidFill>
                <a:latin typeface="Calibri"/>
                <a:ea typeface="Calibri"/>
                <a:cs typeface="Calibri"/>
                <a:sym typeface="Calibri"/>
                <a:hlinkClick r:id="rId7"/>
              </a:rPr>
              <a:t>Lumi Nova Discovery webinar</a:t>
            </a:r>
            <a:r>
              <a:rPr lang="en-GB" sz="2000" b="1" dirty="0">
                <a:solidFill>
                  <a:schemeClr val="dk1"/>
                </a:solidFill>
                <a:latin typeface="Calibri"/>
                <a:ea typeface="Calibri"/>
                <a:cs typeface="Calibri"/>
                <a:sym typeface="Calibri"/>
              </a:rPr>
              <a:t> </a:t>
            </a:r>
            <a:r>
              <a:rPr lang="en-GB" sz="2000" dirty="0">
                <a:solidFill>
                  <a:schemeClr val="dk1"/>
                </a:solidFill>
                <a:latin typeface="Calibri"/>
                <a:ea typeface="Calibri"/>
                <a:cs typeface="Calibri"/>
                <a:sym typeface="Calibri"/>
              </a:rPr>
              <a:t>to find out more (multiple dates are available)</a:t>
            </a:r>
            <a:endParaRPr sz="2000" dirty="0">
              <a:solidFill>
                <a:schemeClr val="dk1"/>
              </a:solidFill>
              <a:latin typeface="Calibri"/>
              <a:ea typeface="Calibri"/>
              <a:cs typeface="Calibri"/>
              <a:sym typeface="Calibri"/>
            </a:endParaRPr>
          </a:p>
          <a:p>
            <a:pPr marL="457200" lvl="0" indent="-355600" algn="l" rtl="0">
              <a:spcBef>
                <a:spcPts val="1300"/>
              </a:spcBef>
              <a:spcAft>
                <a:spcPts val="0"/>
              </a:spcAft>
              <a:buClr>
                <a:srgbClr val="BDBE20"/>
              </a:buClr>
              <a:buSzPts val="2000"/>
              <a:buFont typeface="Asap"/>
              <a:buChar char="✓"/>
            </a:pPr>
            <a:r>
              <a:rPr lang="en-GB" sz="2000" dirty="0">
                <a:solidFill>
                  <a:schemeClr val="dk1"/>
                </a:solidFill>
                <a:latin typeface="Calibri"/>
                <a:ea typeface="Calibri"/>
                <a:cs typeface="Calibri"/>
                <a:sym typeface="Calibri"/>
              </a:rPr>
              <a:t>Subscribe to the </a:t>
            </a:r>
            <a:r>
              <a:rPr lang="en-GB" sz="2000" b="1" u="sng" dirty="0">
                <a:solidFill>
                  <a:schemeClr val="hlink"/>
                </a:solidFill>
                <a:latin typeface="Calibri"/>
                <a:ea typeface="Calibri"/>
                <a:cs typeface="Calibri"/>
                <a:sym typeface="Calibri"/>
                <a:hlinkClick r:id="rId8"/>
              </a:rPr>
              <a:t>Lumi Nova Newsletter</a:t>
            </a:r>
            <a:r>
              <a:rPr lang="en-GB" sz="2000" b="1" dirty="0">
                <a:solidFill>
                  <a:schemeClr val="dk1"/>
                </a:solidFill>
                <a:latin typeface="Calibri"/>
                <a:ea typeface="Calibri"/>
                <a:cs typeface="Calibri"/>
                <a:sym typeface="Calibri"/>
              </a:rPr>
              <a:t> </a:t>
            </a:r>
            <a:r>
              <a:rPr lang="en-GB" sz="2000" dirty="0">
                <a:solidFill>
                  <a:schemeClr val="dk1"/>
                </a:solidFill>
                <a:latin typeface="Calibri"/>
                <a:ea typeface="Calibri"/>
                <a:cs typeface="Calibri"/>
                <a:sym typeface="Calibri"/>
              </a:rPr>
              <a:t>to receive a Lumi Nova Resource Kit at launch</a:t>
            </a:r>
            <a:endParaRPr sz="2000" dirty="0">
              <a:solidFill>
                <a:schemeClr val="dk1"/>
              </a:solidFill>
              <a:latin typeface="Calibri"/>
              <a:ea typeface="Calibri"/>
              <a:cs typeface="Calibri"/>
              <a:sym typeface="Calibri"/>
            </a:endParaRPr>
          </a:p>
          <a:p>
            <a:pPr marL="457200" lvl="0" indent="-355600" algn="l" rtl="0">
              <a:spcBef>
                <a:spcPts val="1300"/>
              </a:spcBef>
              <a:spcAft>
                <a:spcPts val="0"/>
              </a:spcAft>
              <a:buClr>
                <a:srgbClr val="BDBE20"/>
              </a:buClr>
              <a:buSzPts val="2000"/>
              <a:buFont typeface="Asap"/>
              <a:buChar char="✓"/>
            </a:pPr>
            <a:r>
              <a:rPr lang="en-GB" sz="2000" dirty="0">
                <a:solidFill>
                  <a:schemeClr val="dk1"/>
                </a:solidFill>
                <a:latin typeface="Calibri"/>
                <a:ea typeface="Calibri"/>
                <a:cs typeface="Calibri"/>
                <a:sym typeface="Calibri"/>
              </a:rPr>
              <a:t>Order print resources or arrange training for your staff by emailing the team on </a:t>
            </a:r>
            <a:r>
              <a:rPr lang="en-GB" sz="2000" b="1" u="sng" dirty="0">
                <a:solidFill>
                  <a:schemeClr val="hlink"/>
                </a:solidFill>
                <a:latin typeface="Calibri"/>
                <a:ea typeface="Calibri"/>
                <a:cs typeface="Calibri"/>
                <a:sym typeface="Calibri"/>
                <a:hlinkClick r:id="rId9"/>
              </a:rPr>
              <a:t>luminova@bfb-labs.com</a:t>
            </a:r>
            <a:endParaRPr sz="2000" b="1" dirty="0">
              <a:solidFill>
                <a:schemeClr val="dk1"/>
              </a:solidFill>
              <a:latin typeface="Calibri"/>
              <a:ea typeface="Calibri"/>
              <a:cs typeface="Calibri"/>
              <a:sym typeface="Calibri"/>
            </a:endParaRPr>
          </a:p>
          <a:p>
            <a:pPr marL="0" marR="0" lvl="0" indent="0" algn="l" rtl="0">
              <a:lnSpc>
                <a:spcPct val="100000"/>
              </a:lnSpc>
              <a:spcBef>
                <a:spcPts val="1300"/>
              </a:spcBef>
              <a:spcAft>
                <a:spcPts val="0"/>
              </a:spcAft>
              <a:buNone/>
            </a:pPr>
            <a:endParaRPr sz="2000" dirty="0">
              <a:solidFill>
                <a:schemeClr val="dk1"/>
              </a:solidFill>
              <a:latin typeface="Calibri"/>
              <a:ea typeface="Calibri"/>
              <a:cs typeface="Calibri"/>
              <a:sym typeface="Calibri"/>
            </a:endParaRPr>
          </a:p>
          <a:p>
            <a:pPr marL="457200" marR="0" lvl="0" indent="0" algn="l" rtl="0">
              <a:lnSpc>
                <a:spcPct val="100000"/>
              </a:lnSpc>
              <a:spcBef>
                <a:spcPts val="1300"/>
              </a:spcBef>
              <a:spcAft>
                <a:spcPts val="0"/>
              </a:spcAft>
              <a:buNone/>
            </a:pPr>
            <a:endParaRPr sz="2000" dirty="0">
              <a:solidFill>
                <a:schemeClr val="dk1"/>
              </a:solidFill>
              <a:latin typeface="Calibri"/>
              <a:ea typeface="Calibri"/>
              <a:cs typeface="Calibri"/>
              <a:sym typeface="Calibri"/>
            </a:endParaRPr>
          </a:p>
          <a:p>
            <a:pPr marL="0" marR="0" lvl="0" indent="0" algn="ctr" rtl="0">
              <a:lnSpc>
                <a:spcPct val="100000"/>
              </a:lnSpc>
              <a:spcBef>
                <a:spcPts val="1300"/>
              </a:spcBef>
              <a:spcAft>
                <a:spcPts val="0"/>
              </a:spcAft>
              <a:buClr>
                <a:srgbClr val="000000"/>
              </a:buClr>
              <a:buSzPts val="2800"/>
              <a:buFont typeface="Arial"/>
              <a:buNone/>
            </a:pPr>
            <a:endParaRPr sz="2000" b="0" i="0" u="none" strike="noStrike" cap="none" dirty="0">
              <a:solidFill>
                <a:schemeClr val="lt1"/>
              </a:solidFill>
              <a:latin typeface="Calibri"/>
              <a:ea typeface="Calibri"/>
              <a:cs typeface="Calibri"/>
              <a:sym typeface="Calibri"/>
            </a:endParaRPr>
          </a:p>
        </p:txBody>
      </p:sp>
      <p:sp>
        <p:nvSpPr>
          <p:cNvPr id="55" name="Google Shape;55;p4"/>
          <p:cNvSpPr txBox="1"/>
          <p:nvPr/>
        </p:nvSpPr>
        <p:spPr>
          <a:xfrm>
            <a:off x="300175" y="502025"/>
            <a:ext cx="7334100" cy="1585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GB" sz="3000" b="1" dirty="0">
                <a:solidFill>
                  <a:srgbClr val="A0B419"/>
                </a:solidFill>
                <a:latin typeface="Calibri"/>
                <a:ea typeface="Calibri"/>
                <a:cs typeface="Calibri"/>
                <a:sym typeface="Calibri"/>
              </a:rPr>
              <a:t>Launched in Lincolnshire 8th January 2025! </a:t>
            </a:r>
            <a:endParaRPr sz="3000" b="1" i="0" u="none" strike="noStrike" cap="none" dirty="0">
              <a:solidFill>
                <a:srgbClr val="A0B419"/>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4400"/>
              <a:buFont typeface="Arial"/>
              <a:buNone/>
            </a:pPr>
            <a:r>
              <a:rPr lang="en-GB" sz="4400" b="1" i="0" u="none" strike="noStrike" cap="none" dirty="0">
                <a:solidFill>
                  <a:srgbClr val="613266"/>
                </a:solidFill>
                <a:latin typeface="Calibri"/>
                <a:ea typeface="Calibri"/>
                <a:cs typeface="Calibri"/>
                <a:sym typeface="Calibri"/>
              </a:rPr>
              <a:t>Lumi Nova</a:t>
            </a:r>
            <a:endParaRPr sz="900" b="1" i="0" u="none" strike="noStrike" cap="none" dirty="0">
              <a:solidFill>
                <a:srgbClr val="6132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300"/>
              <a:buFont typeface="Arial"/>
              <a:buNone/>
            </a:pPr>
            <a:r>
              <a:rPr lang="en-GB" sz="2300" b="0" i="1" u="none" strike="noStrike" cap="none" dirty="0">
                <a:solidFill>
                  <a:schemeClr val="dk1"/>
                </a:solidFill>
                <a:latin typeface="Calibri"/>
                <a:ea typeface="Calibri"/>
                <a:cs typeface="Calibri"/>
                <a:sym typeface="Calibri"/>
              </a:rPr>
              <a:t>Inclusive digital therapy for a new generation</a:t>
            </a:r>
            <a:endParaRPr sz="3200" b="0" i="1" u="none" strike="noStrike" cap="none" dirty="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Presentations and Videos will be available </a:t>
            </a:r>
            <a:r>
              <a:rPr lang="en-GB"/>
              <a:t>from 19</a:t>
            </a:r>
            <a:r>
              <a:rPr lang="en-GB" baseline="30000"/>
              <a:t>th</a:t>
            </a:r>
            <a:r>
              <a:rPr lang="en-GB"/>
              <a:t> May</a:t>
            </a:r>
            <a:endParaRPr lang="en-GB" dirty="0"/>
          </a:p>
        </p:txBody>
      </p:sp>
      <p:sp>
        <p:nvSpPr>
          <p:cNvPr id="3" name="TextBox 2">
            <a:extLst>
              <a:ext uri="{FF2B5EF4-FFF2-40B4-BE49-F238E27FC236}">
                <a16:creationId xmlns:a16="http://schemas.microsoft.com/office/drawing/2014/main" id="{D2D56A3B-EFE4-481C-96C8-8ADBB3124AFC}"/>
              </a:ext>
            </a:extLst>
          </p:cNvPr>
          <p:cNvSpPr txBox="1"/>
          <p:nvPr/>
        </p:nvSpPr>
        <p:spPr>
          <a:xfrm>
            <a:off x="233050" y="2004050"/>
            <a:ext cx="7235899" cy="2677656"/>
          </a:xfrm>
          <a:prstGeom prst="rect">
            <a:avLst/>
          </a:prstGeom>
          <a:noFill/>
        </p:spPr>
        <p:txBody>
          <a:bodyPr wrap="square" rtlCol="0">
            <a:spAutoFit/>
          </a:bodyPr>
          <a:lstStyle/>
          <a:p>
            <a:pPr marL="285750"/>
            <a:r>
              <a:rPr lang="en-GB" sz="2400" dirty="0">
                <a:latin typeface="Calibri" panose="020F0502020204030204" pitchFamily="34" charset="0"/>
              </a:rPr>
              <a:t>Remember to visit the Graduated Approach Briefings page on the Local Offer so that you can view the presentations and videos for this round of briefings and any from the previous academic year.</a:t>
            </a:r>
          </a:p>
          <a:p>
            <a:pPr marL="285750"/>
            <a:endParaRPr lang="en-GB" sz="2400" dirty="0">
              <a:latin typeface="Calibri" panose="020F0502020204030204" pitchFamily="34" charset="0"/>
            </a:endParaRPr>
          </a:p>
          <a:p>
            <a:pPr marL="285750"/>
            <a:r>
              <a:rPr lang="en-US" sz="2400" dirty="0">
                <a:hlinkClick r:id="rId3"/>
              </a:rPr>
              <a:t>Graduated approach briefings – Professional resources (lincolnshire.gov.uk)</a:t>
            </a:r>
            <a:endParaRPr lang="en-GB" sz="2400" dirty="0">
              <a:latin typeface="Calibri" panose="020F0502020204030204" pitchFamily="34" charset="0"/>
            </a:endParaRPr>
          </a:p>
        </p:txBody>
      </p:sp>
      <p:pic>
        <p:nvPicPr>
          <p:cNvPr id="1026" name="Picture 2" descr="directory">
            <a:extLst>
              <a:ext uri="{FF2B5EF4-FFF2-40B4-BE49-F238E27FC236}">
                <a16:creationId xmlns:a16="http://schemas.microsoft.com/office/drawing/2014/main" id="{28BCA206-1B9D-4EFB-8CF4-D6DDAD6A6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0156" y="2004050"/>
            <a:ext cx="38100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7664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3062</TotalTime>
  <Words>533</Words>
  <Application>Microsoft Office PowerPoint</Application>
  <PresentationFormat>Widescreen</PresentationFormat>
  <Paragraphs>68</Paragraphs>
  <Slides>9</Slides>
  <Notes>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9</vt:i4>
      </vt:variant>
    </vt:vector>
  </HeadingPairs>
  <TitlesOfParts>
    <vt:vector size="22" baseType="lpstr">
      <vt:lpstr>Aptos</vt:lpstr>
      <vt:lpstr>Arial</vt:lpstr>
      <vt:lpstr>Asap</vt:lpstr>
      <vt:lpstr>Barlow</vt:lpstr>
      <vt:lpstr>Barlow Medium</vt:lpstr>
      <vt:lpstr>Calibri</vt:lpstr>
      <vt:lpstr>Calibri Light</vt:lpstr>
      <vt:lpstr>Cambria</vt:lpstr>
      <vt:lpstr>Nunito ExtraBold</vt:lpstr>
      <vt:lpstr>Nunito Light</vt:lpstr>
      <vt:lpstr>Nunito SemiBold</vt:lpstr>
      <vt:lpstr>Tahoma</vt:lpstr>
      <vt:lpstr>Office Theme</vt:lpstr>
      <vt:lpstr>Graduated Approach Briefings</vt:lpstr>
      <vt:lpstr>Remember to book your places for each briefing throughout the year on the Local Offer</vt:lpstr>
      <vt:lpstr>PowerPoint Presentation</vt:lpstr>
      <vt:lpstr>PowerPoint Presentation</vt:lpstr>
      <vt:lpstr>PowerPoint Presentation</vt:lpstr>
      <vt:lpstr>PowerPoint Presentation</vt:lpstr>
      <vt:lpstr>PowerPoint Presentation</vt:lpstr>
      <vt:lpstr>PowerPoint Presentation</vt:lpstr>
      <vt:lpstr>Presentations and Videos will be available from 19th May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Karen Donnelly</cp:lastModifiedBy>
  <cp:revision>35</cp:revision>
  <dcterms:created xsi:type="dcterms:W3CDTF">2021-10-08T08:32:57Z</dcterms:created>
  <dcterms:modified xsi:type="dcterms:W3CDTF">2025-05-07T11:27:58Z</dcterms:modified>
</cp:coreProperties>
</file>