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14"/>
  </p:notesMasterIdLst>
  <p:sldIdLst>
    <p:sldId id="261" r:id="rId5"/>
    <p:sldId id="258" r:id="rId6"/>
    <p:sldId id="289" r:id="rId7"/>
    <p:sldId id="262" r:id="rId8"/>
    <p:sldId id="291" r:id="rId9"/>
    <p:sldId id="292" r:id="rId10"/>
    <p:sldId id="260" r:id="rId11"/>
    <p:sldId id="265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852B5-18F0-435D-8EB2-474B2002C5C1}" v="15" dt="2025-01-16T10:00:32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E8DF9-3309-4697-931C-E5AC46DBB1B3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52B9D-9634-4F1C-B8CA-4F9D235C4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46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1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0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9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4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87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0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1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4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4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5E78E0-7B57-4E9D-8365-C9B870E5B9BC}" type="datetimeFigureOut">
              <a:rPr lang="en-GB" smtClean="0"/>
              <a:t>16/01/2025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7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professionals.lincolnshire.gov.uk/domestic-abuse-1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hyperlink" Target="https://professionals.lincolnshire.gov.uk/domestic-abuse-1" TargetMode="External"/><Relationship Id="rId4" Type="http://schemas.openxmlformats.org/officeDocument/2006/relationships/hyperlink" Target="https://professionals.lincolnshire.gov.uk/downloads/download/209/domestic-abuse-resourc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professionals.lincolnshire.gov.uk/downloads/download/210/dhr-published-reports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essionals.lincolnshire.gov.uk/downloads/download/206/marac-resource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rofessionals.lincolnshire.gov.uk/domestic-abuse-1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openxmlformats.org/officeDocument/2006/relationships/hyperlink" Target="https://professionals.lincolnshire.gov.uk/downloads/download/209/domestic-abuse-resource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rofessionals.lincolnshire.gov.uk/domestic-abuse-1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hyperlink" Target="https://www.lincolnshirescp.org.uk/lscp-training/our-trai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919" y="2910840"/>
            <a:ext cx="10890069" cy="1036320"/>
          </a:xfrm>
        </p:spPr>
        <p:txBody>
          <a:bodyPr>
            <a:normAutofit fontScale="90000"/>
          </a:bodyPr>
          <a:lstStyle/>
          <a:p>
            <a:br>
              <a:rPr lang="en-GB" sz="2400" dirty="0">
                <a:latin typeface="+mn-lt"/>
              </a:rPr>
            </a:br>
            <a:r>
              <a:rPr lang="en-GB" sz="5300" b="1" dirty="0">
                <a:solidFill>
                  <a:srgbClr val="7030A0"/>
                </a:solidFill>
              </a:rPr>
              <a:t>DASH/S-DASH – Best Practice for Completing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E1EC-4BFF-67ED-CA29-54964D3CD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73" y="710181"/>
            <a:ext cx="3810007" cy="16824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30DC590-C9D0-8536-DB1E-EB86A5368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710181"/>
            <a:ext cx="4690252" cy="1538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5CDB8-8A51-0CA7-45C3-DBBE8F89C0BB}"/>
              </a:ext>
            </a:extLst>
          </p:cNvPr>
          <p:cNvSpPr txBox="1"/>
          <p:nvPr/>
        </p:nvSpPr>
        <p:spPr>
          <a:xfrm>
            <a:off x="883920" y="491744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access the DASH Risk Assessment form and all associated documents click </a:t>
            </a:r>
            <a:r>
              <a:rPr lang="en-GB" sz="2400" dirty="0">
                <a:hlinkClick r:id="rId6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9F37D9-0863-3366-303A-929496897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52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3795-6B34-AAE0-D411-C2FD122B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14" y="841070"/>
            <a:ext cx="8596668" cy="720514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DASH 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053" y="2075232"/>
            <a:ext cx="6251786" cy="3813491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principles:</a:t>
            </a:r>
            <a:endParaRPr lang="en-GB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Appropriate time and place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why you are asking the questions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know about the person’s background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context of the behaviour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at risk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Victim’s perception of the risk/s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make assumptions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C86570-9C5D-67AA-22D7-4DC93B88E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BCB4621-859B-CA04-78C8-585D8C68F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81F2BD88-67C8-B20A-7DE1-A409E4298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402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48" y="909320"/>
            <a:ext cx="10003426" cy="70612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does a good DASH look like?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F52889-1829-FD4C-45B3-98EB92204E07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3457786" cy="45145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159FBA-E5B8-7E41-1449-FD6AE64FA3C7}"/>
              </a:ext>
            </a:extLst>
          </p:cNvPr>
          <p:cNvSpPr txBox="1">
            <a:spLocks/>
          </p:cNvSpPr>
          <p:nvPr/>
        </p:nvSpPr>
        <p:spPr>
          <a:xfrm>
            <a:off x="765854" y="2036207"/>
            <a:ext cx="4862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of context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JUST A TICK LIST EXERCISE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Succinct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3522E8-605D-3906-17F7-7BB064902B97}"/>
              </a:ext>
            </a:extLst>
          </p:cNvPr>
          <p:cNvSpPr txBox="1">
            <a:spLocks/>
          </p:cNvSpPr>
          <p:nvPr/>
        </p:nvSpPr>
        <p:spPr>
          <a:xfrm>
            <a:off x="6386494" y="2160589"/>
            <a:ext cx="3457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The DASH should be used as a conversation with the person.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DASH is looking at current risk and not historical risk.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69E2A20-E441-65E0-5C78-E5C0B1C46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3" name="  Slide 3">
            <a:hlinkClick r:id="" action="ppaction://media"/>
            <a:extLst>
              <a:ext uri="{FF2B5EF4-FFF2-40B4-BE49-F238E27FC236}">
                <a16:creationId xmlns:a16="http://schemas.microsoft.com/office/drawing/2014/main" id="{BD31DA63-B554-9149-D917-C318489A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134" y="63918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105" y="2095030"/>
            <a:ext cx="8875790" cy="40692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comment sections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Remember the conversation and capture the context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While remembering to be: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Relevant to the hear and now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remaining in context with the current incident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Historical information can paint a picture, however, only if relevant.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268" y="783166"/>
            <a:ext cx="2655464" cy="68782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Context: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3DA0A18-64AF-2BE4-B80C-D29671633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0846E522-5D96-D2C6-97B7-70DEB055A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409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D61EA1-926C-78D9-6992-B3623FC1D5E6}"/>
              </a:ext>
            </a:extLst>
          </p:cNvPr>
          <p:cNvSpPr txBox="1">
            <a:spLocks/>
          </p:cNvSpPr>
          <p:nvPr/>
        </p:nvSpPr>
        <p:spPr>
          <a:xfrm>
            <a:off x="260872" y="641402"/>
            <a:ext cx="11670256" cy="411351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Stalking </a:t>
            </a:r>
            <a:endParaRPr lang="en-GB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 8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– if a yes complete the </a:t>
            </a: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S-DASH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attached at the end of the </a:t>
            </a: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DASH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Non-Fatal Strangulation &amp; Suffocation</a:t>
            </a:r>
            <a:endParaRPr lang="en-GB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 18 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consider the answers to this question and follow up of any medical treatment required.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Resource available on the Professionals Hub called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Non-Fatal Strangulation Awareness</a:t>
            </a:r>
            <a:endParaRPr lang="en-GB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H-DASH</a:t>
            </a:r>
            <a:endParaRPr lang="en-GB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Questions 20 &amp; 21 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Consider extended  family if Honour Based Abuse and  if suspected/disclosed complete a </a:t>
            </a: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H-DASH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Domestic abuse resources – Professional resources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)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Animal Abuse</a:t>
            </a:r>
            <a:endParaRPr lang="en-GB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Consider if they have any current access to animals or if they have threatened to harm animals - </a:t>
            </a: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follow the flowchart to report animal abuse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Domestic abuse resources – Professional resources (lincolnshire.gov.uk)</a:t>
            </a:r>
            <a:endParaRPr lang="en-GB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Homicide Timeline</a:t>
            </a:r>
            <a:endParaRPr lang="en-GB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Always have in mind the </a:t>
            </a:r>
            <a:r>
              <a:rPr lang="en-GB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8 Stage Homicide Timeline 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when completing a DASH or refer back to it afterwards for a sense check when assessing the risk and looking at next steps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resource called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8 Stage Homicide Timeline Resource 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 available on the Professionals Hub</a:t>
            </a:r>
          </a:p>
          <a:p>
            <a:pPr marL="200660" lvl="1" indent="0"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17D758-4204-12C3-3CDA-503C610EF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D4728BE-32CB-7642-06F9-DE73B03C70CA}"/>
              </a:ext>
            </a:extLst>
          </p:cNvPr>
          <p:cNvSpPr txBox="1">
            <a:spLocks/>
          </p:cNvSpPr>
          <p:nvPr/>
        </p:nvSpPr>
        <p:spPr>
          <a:xfrm>
            <a:off x="2546014" y="153214"/>
            <a:ext cx="9854708" cy="7205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What to consider while completing a DASH: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9B0B51E-9936-20F8-4BD3-2B32EED86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6" name="Slide 4">
            <a:hlinkClick r:id="" action="ppaction://media"/>
            <a:extLst>
              <a:ext uri="{FF2B5EF4-FFF2-40B4-BE49-F238E27FC236}">
                <a16:creationId xmlns:a16="http://schemas.microsoft.com/office/drawing/2014/main" id="{D713E069-73E9-77C6-30DC-6013C42E4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013" y="6416040"/>
            <a:ext cx="423577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FB55536-D34B-A570-52EE-A33640E0D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0" y="203749"/>
            <a:ext cx="1788160" cy="58674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C734E7-22B8-B6B5-F009-FC3D1DE69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9" y="226423"/>
            <a:ext cx="1225977" cy="541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E9A8B-C736-6A32-7C38-772079E2F70E}"/>
              </a:ext>
            </a:extLst>
          </p:cNvPr>
          <p:cNvSpPr txBox="1"/>
          <p:nvPr/>
        </p:nvSpPr>
        <p:spPr>
          <a:xfrm>
            <a:off x="2439940" y="2312516"/>
            <a:ext cx="60976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Perpetrator’s occupation/interests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Military, police </a:t>
            </a:r>
            <a:r>
              <a:rPr lang="en-GB" altLang="en-US" sz="2000" dirty="0">
                <a:latin typeface="Calibri" panose="020F0502020204030204"/>
              </a:rPr>
              <a:t>– Information, Weapons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Pest control </a:t>
            </a:r>
            <a:r>
              <a:rPr lang="en-GB" altLang="en-US" sz="2000" dirty="0">
                <a:latin typeface="Calibri" panose="020F0502020204030204"/>
              </a:rPr>
              <a:t>- Poisons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Pharmacist</a:t>
            </a:r>
            <a:r>
              <a:rPr lang="en-GB" altLang="en-US" sz="2000" dirty="0">
                <a:latin typeface="Calibri" panose="020F0502020204030204"/>
              </a:rPr>
              <a:t> - Medication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Farmer</a:t>
            </a:r>
            <a:r>
              <a:rPr lang="en-GB" altLang="en-US" sz="2000" dirty="0">
                <a:latin typeface="Calibri" panose="020F0502020204030204"/>
              </a:rPr>
              <a:t> – Machinery, tools, isolation</a:t>
            </a:r>
          </a:p>
          <a:p>
            <a:pPr lvl="1">
              <a:spcBef>
                <a:spcPts val="0"/>
              </a:spcBef>
              <a:defRPr/>
            </a:pPr>
            <a:endParaRPr lang="en-GB" altLang="en-US" sz="2000" dirty="0">
              <a:latin typeface="Calibri" panose="020F0502020204030204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Threats to leave the country with any children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Arson attempts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Substance misuse by the person being abused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Mental Health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Disability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CA688-3D2C-D709-0E22-6130FFF9A02E}"/>
              </a:ext>
            </a:extLst>
          </p:cNvPr>
          <p:cNvSpPr txBox="1"/>
          <p:nvPr/>
        </p:nvSpPr>
        <p:spPr>
          <a:xfrm>
            <a:off x="4562061" y="244594"/>
            <a:ext cx="64306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400" b="1" dirty="0">
                <a:latin typeface="Calibri" panose="020F0502020204030204"/>
              </a:rPr>
              <a:t>Possible Risk Factors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31C69-08E1-5381-9F2D-1FBAC70F9015}"/>
              </a:ext>
            </a:extLst>
          </p:cNvPr>
          <p:cNvSpPr txBox="1"/>
          <p:nvPr/>
        </p:nvSpPr>
        <p:spPr>
          <a:xfrm>
            <a:off x="1521426" y="1078500"/>
            <a:ext cx="8278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000" b="1" dirty="0">
                <a:latin typeface="Calibri" panose="020F0502020204030204"/>
              </a:rPr>
              <a:t>Possible risk factors that may increase the risk to the person being abused: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49835-12A8-2ED2-363E-D9BC0FC3B28A}"/>
              </a:ext>
            </a:extLst>
          </p:cNvPr>
          <p:cNvSpPr txBox="1"/>
          <p:nvPr/>
        </p:nvSpPr>
        <p:spPr>
          <a:xfrm>
            <a:off x="2439940" y="1846642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1800" b="1" dirty="0">
                <a:latin typeface="Calibri" panose="020F0502020204030204"/>
              </a:rPr>
              <a:t>Section for consideration by professional: </a:t>
            </a:r>
          </a:p>
        </p:txBody>
      </p:sp>
      <p:pic>
        <p:nvPicPr>
          <p:cNvPr id="9" name="Slide 6">
            <a:hlinkClick r:id="" action="ppaction://media"/>
            <a:extLst>
              <a:ext uri="{FF2B5EF4-FFF2-40B4-BE49-F238E27FC236}">
                <a16:creationId xmlns:a16="http://schemas.microsoft.com/office/drawing/2014/main" id="{2D3B09F3-ADEB-A130-56CD-57ECF76D5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015" y="6422338"/>
            <a:ext cx="34406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8" y="2121300"/>
            <a:ext cx="4614332" cy="22677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Professional Curiosity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isn’t being said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are observing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already know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32" y="789480"/>
            <a:ext cx="8596668" cy="720514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Professional Judgement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C23B63-F3BB-3E5E-5A0B-5940017E978A}"/>
              </a:ext>
            </a:extLst>
          </p:cNvPr>
          <p:cNvSpPr txBox="1">
            <a:spLocks/>
          </p:cNvSpPr>
          <p:nvPr/>
        </p:nvSpPr>
        <p:spPr>
          <a:xfrm>
            <a:off x="995680" y="5567680"/>
            <a:ext cx="7741920" cy="10044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61D1E-EAF8-5510-1836-A8602DFFC2FC}"/>
              </a:ext>
            </a:extLst>
          </p:cNvPr>
          <p:cNvSpPr txBox="1"/>
          <p:nvPr/>
        </p:nvSpPr>
        <p:spPr>
          <a:xfrm>
            <a:off x="535388" y="5000377"/>
            <a:ext cx="866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i="1" dirty="0">
                <a:solidFill>
                  <a:srgbClr val="7030A0"/>
                </a:solidFill>
              </a:rPr>
              <a:t>“Need for professional curiosity by all professionals when looking at past behaviour, charges and convictions when making a thorough risk assessment.”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FD3CE-8DD9-9125-833F-4C83E2449F1B}"/>
              </a:ext>
            </a:extLst>
          </p:cNvPr>
          <p:cNvSpPr txBox="1"/>
          <p:nvPr/>
        </p:nvSpPr>
        <p:spPr>
          <a:xfrm>
            <a:off x="1670644" y="5986313"/>
            <a:ext cx="6101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Recommendation from Lincolnshire DHR Holly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1C169D8-B217-7AD3-7E33-ED12412D8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FBA6F-8BEA-1F9D-A2D4-03EB7CBBE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129" y="1497366"/>
            <a:ext cx="5862483" cy="3347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A8DB8C96-947D-B90F-BBA4-F77C9A889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932" y="6402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046" y="839658"/>
            <a:ext cx="5994400" cy="73067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Assessing the level of Risk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281BB56-2C78-36F8-7037-356400F47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B8A191BF-FE05-95C7-D1C3-45C107C1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382052"/>
            <a:ext cx="406400" cy="4064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664A489-DA2E-E16D-808F-6C9E34085425}"/>
              </a:ext>
            </a:extLst>
          </p:cNvPr>
          <p:cNvSpPr txBox="1">
            <a:spLocks/>
          </p:cNvSpPr>
          <p:nvPr/>
        </p:nvSpPr>
        <p:spPr>
          <a:xfrm>
            <a:off x="818972" y="1836358"/>
            <a:ext cx="10554056" cy="324550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2278F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Page 1 of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DASH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level of risk:</a:t>
            </a: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– Immediate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referral to Multi Agency risk Assessment Conference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(MARAC)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(MARAC referral form)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Non-High Risk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LDASS referral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(LDASS referral form)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Reflect on all 3 elements of risk: Recommended referral criteria to MARAC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Professional judgement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Visible High Risk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Potential Escalation</a:t>
            </a: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Then consider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level you assess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person/persons to be 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183BAA-08E9-635D-54D1-80401796D42E}"/>
              </a:ext>
            </a:extLst>
          </p:cNvPr>
          <p:cNvSpPr txBox="1"/>
          <p:nvPr/>
        </p:nvSpPr>
        <p:spPr>
          <a:xfrm>
            <a:off x="1087230" y="5346427"/>
            <a:ext cx="1001753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High risk DA </a:t>
            </a:r>
            <a:r>
              <a:rPr kumimoji="0" lang="en-GB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means the victim is at imminent risk of serious physical harm or death. Referrals should be immediate upon disclosure, risk assessment or reported incident.</a:t>
            </a:r>
          </a:p>
        </p:txBody>
      </p:sp>
    </p:spTree>
    <p:extLst>
      <p:ext uri="{BB962C8B-B14F-4D97-AF65-F5344CB8AC3E}">
        <p14:creationId xmlns:p14="http://schemas.microsoft.com/office/powerpoint/2010/main" val="25813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05D45-EB57-AF03-F10F-21CD4DA2B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97094"/>
            <a:ext cx="10058400" cy="4023360"/>
          </a:xfrm>
        </p:spPr>
        <p:txBody>
          <a:bodyPr>
            <a:normAutofit/>
          </a:bodyPr>
          <a:lstStyle/>
          <a:p>
            <a:pPr algn="ctr"/>
            <a:endParaRPr lang="en-GB" sz="5400" dirty="0"/>
          </a:p>
          <a:p>
            <a:pPr algn="ctr"/>
            <a:r>
              <a:rPr lang="en-GB" sz="5400" dirty="0"/>
              <a:t>Training on the DASH is available on the Lincolnshire Safeguarding platform ENABLE by clicking </a:t>
            </a:r>
            <a:r>
              <a:rPr lang="en-GB" sz="5400" dirty="0">
                <a:hlinkClick r:id="rId4"/>
              </a:rPr>
              <a:t>here</a:t>
            </a:r>
            <a:r>
              <a:rPr lang="en-GB" sz="5400" dirty="0"/>
              <a:t>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B334724-1047-9D96-DAEE-856FB0DA2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8EACB1-65B4-4F1C-381C-F831018E0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ED06C-2AE3-39E0-4D86-C725E499E6E7}"/>
              </a:ext>
            </a:extLst>
          </p:cNvPr>
          <p:cNvSpPr txBox="1"/>
          <p:nvPr/>
        </p:nvSpPr>
        <p:spPr>
          <a:xfrm>
            <a:off x="1066800" y="524256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Professionals Hub click </a:t>
            </a:r>
            <a:r>
              <a:rPr lang="en-GB" sz="2400" dirty="0">
                <a:hlinkClick r:id="rId7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6" name="Slide 9">
            <a:hlinkClick r:id="" action="ppaction://media"/>
            <a:extLst>
              <a:ext uri="{FF2B5EF4-FFF2-40B4-BE49-F238E27FC236}">
                <a16:creationId xmlns:a16="http://schemas.microsoft.com/office/drawing/2014/main" id="{369612B6-1623-139D-1717-72DCACB0B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63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8A45E82099D94487CC57E9067B5CF0" ma:contentTypeVersion="17" ma:contentTypeDescription="Create a new document." ma:contentTypeScope="" ma:versionID="7cb3c7dffe11dedda3c735167072f844">
  <xsd:schema xmlns:xsd="http://www.w3.org/2001/XMLSchema" xmlns:xs="http://www.w3.org/2001/XMLSchema" xmlns:p="http://schemas.microsoft.com/office/2006/metadata/properties" xmlns:ns2="42a14884-4e29-4490-b064-2dadd215cf5a" xmlns:ns3="484b8554-633d-48ff-a774-8da470133c03" targetNamespace="http://schemas.microsoft.com/office/2006/metadata/properties" ma:root="true" ma:fieldsID="b9575266b75df025d4bd230490c7993b" ns2:_="" ns3:_="">
    <xsd:import namespace="42a14884-4e29-4490-b064-2dadd215cf5a"/>
    <xsd:import namespace="484b8554-633d-48ff-a774-8da470133c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14884-4e29-4490-b064-2dadd215cf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cb4337f-889a-49cc-a650-7850101ac6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b8554-633d-48ff-a774-8da470133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a14884-4e29-4490-b064-2dadd215cf5a">
      <Terms xmlns="http://schemas.microsoft.com/office/infopath/2007/PartnerControls"/>
    </lcf76f155ced4ddcb4097134ff3c332f>
    <SharedWithUsers xmlns="484b8554-633d-48ff-a774-8da470133c03">
      <UserInfo>
        <DisplayName/>
        <AccountId xsi:nil="true"/>
        <AccountType/>
      </UserInfo>
    </SharedWithUsers>
    <MediaLengthInSeconds xmlns="42a14884-4e29-4490-b064-2dadd215cf5a" xsi:nil="true"/>
  </documentManagement>
</p:properties>
</file>

<file path=customXml/itemProps1.xml><?xml version="1.0" encoding="utf-8"?>
<ds:datastoreItem xmlns:ds="http://schemas.openxmlformats.org/officeDocument/2006/customXml" ds:itemID="{F37ECF13-1EA1-430C-AD2E-ECF13BDB5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14884-4e29-4490-b064-2dadd215cf5a"/>
    <ds:schemaRef ds:uri="484b8554-633d-48ff-a774-8da470133c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0E5663-7D42-4D03-8096-C32418C05D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62308C-8FD8-44C8-8A2F-313941ED0C7D}">
  <ds:schemaRefs>
    <ds:schemaRef ds:uri="http://purl.org/dc/dcmitype/"/>
    <ds:schemaRef ds:uri="484b8554-633d-48ff-a774-8da470133c03"/>
    <ds:schemaRef ds:uri="http://www.w3.org/XML/1998/namespace"/>
    <ds:schemaRef ds:uri="42a14884-4e29-4490-b064-2dadd215cf5a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4013</TotalTime>
  <Words>584</Words>
  <Application>Microsoft Office PowerPoint</Application>
  <PresentationFormat>Widescreen</PresentationFormat>
  <Paragraphs>74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Calibri</vt:lpstr>
      <vt:lpstr>Calibri Light</vt:lpstr>
      <vt:lpstr>Courier New</vt:lpstr>
      <vt:lpstr>Wingdings</vt:lpstr>
      <vt:lpstr>Retrospect</vt:lpstr>
      <vt:lpstr> DASH/S-DASH – Best Practice for Completing </vt:lpstr>
      <vt:lpstr>DASH Risk Assessment</vt:lpstr>
      <vt:lpstr>What does a good DASH look like?</vt:lpstr>
      <vt:lpstr>Context:</vt:lpstr>
      <vt:lpstr>PowerPoint Presentation</vt:lpstr>
      <vt:lpstr>PowerPoint Presentation</vt:lpstr>
      <vt:lpstr>Professional Judgement</vt:lpstr>
      <vt:lpstr>Assessing the level of Risk</vt:lpstr>
      <vt:lpstr>PowerPoint Presentation</vt:lpstr>
    </vt:vector>
  </TitlesOfParts>
  <Company>LCS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Lincolnshire Domestic Abuse Specialist Services    (LDASS)</dc:title>
  <dc:creator>Leanna Y</dc:creator>
  <cp:lastModifiedBy>Neil Bontoft</cp:lastModifiedBy>
  <cp:revision>90</cp:revision>
  <dcterms:created xsi:type="dcterms:W3CDTF">2023-02-06T14:25:13Z</dcterms:created>
  <dcterms:modified xsi:type="dcterms:W3CDTF">2025-01-16T10:05:02Z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0x010100BE8A45E82099D94487CC57E9067B5CF0</vt:lpwstr>
  </property>
  <property fmtid="{D5CDD505-2E9C-101B-9397-08002B2CF9AE}" pid="3" name="Order">
    <vt:r8>468400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