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48" r:id="rId6"/>
  </p:sldMasterIdLst>
  <p:notesMasterIdLst>
    <p:notesMasterId r:id="rId29"/>
  </p:notesMasterIdLst>
  <p:sldIdLst>
    <p:sldId id="266" r:id="rId7"/>
    <p:sldId id="268" r:id="rId8"/>
    <p:sldId id="352" r:id="rId9"/>
    <p:sldId id="346" r:id="rId10"/>
    <p:sldId id="2361" r:id="rId11"/>
    <p:sldId id="345" r:id="rId12"/>
    <p:sldId id="353" r:id="rId13"/>
    <p:sldId id="992" r:id="rId14"/>
    <p:sldId id="2044" r:id="rId15"/>
    <p:sldId id="2352" r:id="rId16"/>
    <p:sldId id="2353" r:id="rId17"/>
    <p:sldId id="382" r:id="rId18"/>
    <p:sldId id="381" r:id="rId19"/>
    <p:sldId id="281" r:id="rId20"/>
    <p:sldId id="283" r:id="rId21"/>
    <p:sldId id="2342" r:id="rId22"/>
    <p:sldId id="260" r:id="rId23"/>
    <p:sldId id="261" r:id="rId24"/>
    <p:sldId id="262" r:id="rId25"/>
    <p:sldId id="263" r:id="rId26"/>
    <p:sldId id="264" r:id="rId27"/>
    <p:sldId id="2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83A4"/>
    <a:srgbClr val="01454C"/>
    <a:srgbClr val="F8A800"/>
    <a:srgbClr val="E9BB1B"/>
    <a:srgbClr val="000088"/>
    <a:srgbClr val="2C2F88"/>
    <a:srgbClr val="3E8638"/>
    <a:srgbClr val="88AC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C3016-0872-4B13-A066-71F3C472961A}" v="31" dt="2024-11-20T12:03:06.124"/>
    <p1510:client id="{813FA2FA-5995-1675-F6D6-14517A799803}" v="97" dt="2024-11-20T12:53:17.559"/>
    <p1510:client id="{EE63E114-408B-4D38-A8FD-80ADF0125666}" v="1" dt="2024-11-20T14:16:55.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Walker" userId="c0eb8339-46ae-4bf2-8d35-8f0e4f1f24d0" providerId="ADAL" clId="{EE63E114-408B-4D38-A8FD-80ADF0125666}"/>
    <pc:docChg chg="undo custSel modSld">
      <pc:chgData name="Kelly Walker" userId="c0eb8339-46ae-4bf2-8d35-8f0e4f1f24d0" providerId="ADAL" clId="{EE63E114-408B-4D38-A8FD-80ADF0125666}" dt="2024-11-20T14:21:59.114" v="424" actId="20577"/>
      <pc:docMkLst>
        <pc:docMk/>
      </pc:docMkLst>
      <pc:sldChg chg="addSp delSp modSp mod modNotesTx">
        <pc:chgData name="Kelly Walker" userId="c0eb8339-46ae-4bf2-8d35-8f0e4f1f24d0" providerId="ADAL" clId="{EE63E114-408B-4D38-A8FD-80ADF0125666}" dt="2024-11-20T14:21:59.114" v="424" actId="20577"/>
        <pc:sldMkLst>
          <pc:docMk/>
          <pc:sldMk cId="4224627424" sldId="2361"/>
        </pc:sldMkLst>
        <pc:spChg chg="del mod">
          <ac:chgData name="Kelly Walker" userId="c0eb8339-46ae-4bf2-8d35-8f0e4f1f24d0" providerId="ADAL" clId="{EE63E114-408B-4D38-A8FD-80ADF0125666}" dt="2024-11-20T14:15:11.280" v="2" actId="478"/>
          <ac:spMkLst>
            <pc:docMk/>
            <pc:sldMk cId="4224627424" sldId="2361"/>
            <ac:spMk id="2" creationId="{D7F8582C-BFFA-22E6-BE01-5D8D84F167CD}"/>
          </ac:spMkLst>
        </pc:spChg>
        <pc:spChg chg="add mod">
          <ac:chgData name="Kelly Walker" userId="c0eb8339-46ae-4bf2-8d35-8f0e4f1f24d0" providerId="ADAL" clId="{EE63E114-408B-4D38-A8FD-80ADF0125666}" dt="2024-11-20T14:18:13.859" v="40" actId="1582"/>
          <ac:spMkLst>
            <pc:docMk/>
            <pc:sldMk cId="4224627424" sldId="2361"/>
            <ac:spMk id="9" creationId="{F8E85989-9021-C517-9EA7-73516F2533ED}"/>
          </ac:spMkLst>
        </pc:spChg>
        <pc:picChg chg="add mod">
          <ac:chgData name="Kelly Walker" userId="c0eb8339-46ae-4bf2-8d35-8f0e4f1f24d0" providerId="ADAL" clId="{EE63E114-408B-4D38-A8FD-80ADF0125666}" dt="2024-11-20T14:17:51.466" v="34" actId="1037"/>
          <ac:picMkLst>
            <pc:docMk/>
            <pc:sldMk cId="4224627424" sldId="2361"/>
            <ac:picMk id="4" creationId="{82F43418-653A-C39F-3475-33CE0808499C}"/>
          </ac:picMkLst>
        </pc:picChg>
        <pc:picChg chg="del">
          <ac:chgData name="Kelly Walker" userId="c0eb8339-46ae-4bf2-8d35-8f0e4f1f24d0" providerId="ADAL" clId="{EE63E114-408B-4D38-A8FD-80ADF0125666}" dt="2024-11-20T14:15:13.383" v="3" actId="478"/>
          <ac:picMkLst>
            <pc:docMk/>
            <pc:sldMk cId="4224627424" sldId="2361"/>
            <ac:picMk id="5" creationId="{F4AA396A-B0DB-49F9-7665-D1ACF9CB6C3A}"/>
          </ac:picMkLst>
        </pc:picChg>
        <pc:picChg chg="add mod">
          <ac:chgData name="Kelly Walker" userId="c0eb8339-46ae-4bf2-8d35-8f0e4f1f24d0" providerId="ADAL" clId="{EE63E114-408B-4D38-A8FD-80ADF0125666}" dt="2024-11-20T14:17:52.506" v="36" actId="1038"/>
          <ac:picMkLst>
            <pc:docMk/>
            <pc:sldMk cId="4224627424" sldId="2361"/>
            <ac:picMk id="7" creationId="{92557C3D-7351-3EDF-63B2-E92789D848F5}"/>
          </ac:picMkLst>
        </pc:picChg>
        <pc:picChg chg="add del mod">
          <ac:chgData name="Kelly Walker" userId="c0eb8339-46ae-4bf2-8d35-8f0e4f1f24d0" providerId="ADAL" clId="{EE63E114-408B-4D38-A8FD-80ADF0125666}" dt="2024-11-20T14:16:58.553" v="17" actId="478"/>
          <ac:picMkLst>
            <pc:docMk/>
            <pc:sldMk cId="4224627424" sldId="2361"/>
            <ac:picMk id="8" creationId="{34F28E21-D664-8D4C-9171-0A68F95C321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41765D-C3C3-4FB0-8319-E94F8704CB5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33F5C6D-F5C4-4AD6-A14F-0DE81A4594D5}">
      <dgm:prSet phldrT="[Text]"/>
      <dgm:spPr/>
      <dgm:t>
        <a:bodyPr/>
        <a:lstStyle/>
        <a:p>
          <a:r>
            <a:rPr lang="en-GB"/>
            <a:t>SEND CPD units</a:t>
          </a:r>
        </a:p>
      </dgm:t>
    </dgm:pt>
    <dgm:pt modelId="{F3691878-158B-47D2-B405-F28BD93E0A8B}" type="parTrans" cxnId="{C4909676-C2AE-409F-85B5-92394EFCDAAD}">
      <dgm:prSet/>
      <dgm:spPr/>
      <dgm:t>
        <a:bodyPr/>
        <a:lstStyle/>
        <a:p>
          <a:endParaRPr lang="en-GB"/>
        </a:p>
      </dgm:t>
    </dgm:pt>
    <dgm:pt modelId="{2ACE9DA5-80F3-4B5E-BB86-CDEDBB7B583C}" type="sibTrans" cxnId="{C4909676-C2AE-409F-85B5-92394EFCDAAD}">
      <dgm:prSet/>
      <dgm:spPr/>
      <dgm:t>
        <a:bodyPr/>
        <a:lstStyle/>
        <a:p>
          <a:endParaRPr lang="en-GB"/>
        </a:p>
      </dgm:t>
    </dgm:pt>
    <dgm:pt modelId="{F91B134D-A2A5-430B-AC42-401CB9ACD7BB}">
      <dgm:prSet phldrT="[Text]"/>
      <dgm:spPr/>
      <dgm:t>
        <a:bodyPr/>
        <a:lstStyle/>
        <a:p>
          <a:pPr>
            <a:buNone/>
          </a:pPr>
          <a:r>
            <a:rPr lang="en-GB"/>
            <a:t>94% report changes to practice</a:t>
          </a:r>
        </a:p>
      </dgm:t>
    </dgm:pt>
    <dgm:pt modelId="{C0D31EF8-B885-4AD0-9C48-E745991629C9}" type="parTrans" cxnId="{98B03E59-557A-436B-9A38-1B0D1474C2CF}">
      <dgm:prSet/>
      <dgm:spPr/>
      <dgm:t>
        <a:bodyPr/>
        <a:lstStyle/>
        <a:p>
          <a:endParaRPr lang="en-GB"/>
        </a:p>
      </dgm:t>
    </dgm:pt>
    <dgm:pt modelId="{FA841F2E-2F27-41B9-9660-6254BCEB3F36}" type="sibTrans" cxnId="{98B03E59-557A-436B-9A38-1B0D1474C2CF}">
      <dgm:prSet/>
      <dgm:spPr/>
      <dgm:t>
        <a:bodyPr/>
        <a:lstStyle/>
        <a:p>
          <a:endParaRPr lang="en-GB"/>
        </a:p>
      </dgm:t>
    </dgm:pt>
    <dgm:pt modelId="{2A5812E7-8589-4C62-89D2-D8381F8E8D97}">
      <dgm:prSet phldrT="[Text]"/>
      <dgm:spPr/>
      <dgm:t>
        <a:bodyPr/>
        <a:lstStyle/>
        <a:p>
          <a:r>
            <a:rPr lang="en-GB"/>
            <a:t>Responsive webinars and networking sessions</a:t>
          </a:r>
        </a:p>
      </dgm:t>
    </dgm:pt>
    <dgm:pt modelId="{B171927D-0FF5-436E-8C87-A1AC1A7BDEB2}" type="parTrans" cxnId="{2EBBC8AC-13B4-4A7F-9727-75AC77D45599}">
      <dgm:prSet/>
      <dgm:spPr/>
      <dgm:t>
        <a:bodyPr/>
        <a:lstStyle/>
        <a:p>
          <a:endParaRPr lang="en-GB"/>
        </a:p>
      </dgm:t>
    </dgm:pt>
    <dgm:pt modelId="{A3B58DA8-4D47-463F-8679-B6732533401F}" type="sibTrans" cxnId="{2EBBC8AC-13B4-4A7F-9727-75AC77D45599}">
      <dgm:prSet/>
      <dgm:spPr/>
      <dgm:t>
        <a:bodyPr/>
        <a:lstStyle/>
        <a:p>
          <a:endParaRPr lang="en-GB"/>
        </a:p>
      </dgm:t>
    </dgm:pt>
    <dgm:pt modelId="{6B626C93-B436-4553-A67C-EA5D7CB1AA14}">
      <dgm:prSet phldrT="[Text]"/>
      <dgm:spPr/>
      <dgm:t>
        <a:bodyPr/>
        <a:lstStyle/>
        <a:p>
          <a:pPr algn="l">
            <a:buNone/>
          </a:pPr>
          <a:r>
            <a:rPr lang="en-GB"/>
            <a:t>93% report changes to practice</a:t>
          </a:r>
        </a:p>
      </dgm:t>
    </dgm:pt>
    <dgm:pt modelId="{9949D879-23B5-4980-A6E8-3352D011A8F7}" type="parTrans" cxnId="{71D36CD4-6DD4-44DA-A359-1DA5CDB2C5EC}">
      <dgm:prSet/>
      <dgm:spPr/>
      <dgm:t>
        <a:bodyPr/>
        <a:lstStyle/>
        <a:p>
          <a:endParaRPr lang="en-GB"/>
        </a:p>
      </dgm:t>
    </dgm:pt>
    <dgm:pt modelId="{0118FA2C-B3BA-40D4-8F0C-5506B6F0734F}" type="sibTrans" cxnId="{71D36CD4-6DD4-44DA-A359-1DA5CDB2C5EC}">
      <dgm:prSet/>
      <dgm:spPr/>
      <dgm:t>
        <a:bodyPr/>
        <a:lstStyle/>
        <a:p>
          <a:endParaRPr lang="en-GB"/>
        </a:p>
      </dgm:t>
    </dgm:pt>
    <dgm:pt modelId="{B4B625A0-9B5A-4B79-AB42-08BEAAB0D521}">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t>PD groups</a:t>
          </a:r>
        </a:p>
      </dgm:t>
    </dgm:pt>
    <dgm:pt modelId="{4C8F5066-E0FF-4554-A63C-33BE9612784D}" type="parTrans" cxnId="{35C539C8-DF98-4DEA-8B7E-5D0560A167E0}">
      <dgm:prSet/>
      <dgm:spPr/>
      <dgm:t>
        <a:bodyPr/>
        <a:lstStyle/>
        <a:p>
          <a:endParaRPr lang="en-GB"/>
        </a:p>
      </dgm:t>
    </dgm:pt>
    <dgm:pt modelId="{D4CC0BF3-8647-4894-BB54-FC6D602CFD50}" type="sibTrans" cxnId="{35C539C8-DF98-4DEA-8B7E-5D0560A167E0}">
      <dgm:prSet/>
      <dgm:spPr/>
      <dgm:t>
        <a:bodyPr/>
        <a:lstStyle/>
        <a:p>
          <a:endParaRPr lang="en-GB"/>
        </a:p>
      </dgm:t>
    </dgm:pt>
    <dgm:pt modelId="{22C9E770-1FAD-444E-9971-512243431B3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t>98% reported changes to practice</a:t>
          </a:r>
        </a:p>
      </dgm:t>
    </dgm:pt>
    <dgm:pt modelId="{A987757D-3195-4EC8-8713-81219F0116E1}" type="parTrans" cxnId="{8D1A47FE-E9B2-4B36-8761-4986D4BEC0A3}">
      <dgm:prSet/>
      <dgm:spPr/>
      <dgm:t>
        <a:bodyPr/>
        <a:lstStyle/>
        <a:p>
          <a:endParaRPr lang="en-GB"/>
        </a:p>
      </dgm:t>
    </dgm:pt>
    <dgm:pt modelId="{9532AEAF-0F2E-4619-9CBA-7F6B47AB9172}" type="sibTrans" cxnId="{8D1A47FE-E9B2-4B36-8761-4986D4BEC0A3}">
      <dgm:prSet/>
      <dgm:spPr/>
      <dgm:t>
        <a:bodyPr/>
        <a:lstStyle/>
        <a:p>
          <a:endParaRPr lang="en-GB"/>
        </a:p>
      </dgm:t>
    </dgm:pt>
    <dgm:pt modelId="{D6FC3EC8-7A6D-431C-8BF3-349FE0262AC1}" type="pres">
      <dgm:prSet presAssocID="{DF41765D-C3C3-4FB0-8319-E94F8704CB57}" presName="Name0" presStyleCnt="0">
        <dgm:presLayoutVars>
          <dgm:dir/>
          <dgm:animLvl val="lvl"/>
          <dgm:resizeHandles val="exact"/>
        </dgm:presLayoutVars>
      </dgm:prSet>
      <dgm:spPr/>
    </dgm:pt>
    <dgm:pt modelId="{15A48F96-5551-45BA-BB37-FECC0C9E7C48}" type="pres">
      <dgm:prSet presAssocID="{533F5C6D-F5C4-4AD6-A14F-0DE81A4594D5}" presName="composite" presStyleCnt="0"/>
      <dgm:spPr/>
    </dgm:pt>
    <dgm:pt modelId="{1AAA583D-9220-4884-9E21-051627BBDA7F}" type="pres">
      <dgm:prSet presAssocID="{533F5C6D-F5C4-4AD6-A14F-0DE81A4594D5}" presName="parTx" presStyleLbl="alignNode1" presStyleIdx="0" presStyleCnt="3">
        <dgm:presLayoutVars>
          <dgm:chMax val="0"/>
          <dgm:chPref val="0"/>
          <dgm:bulletEnabled val="1"/>
        </dgm:presLayoutVars>
      </dgm:prSet>
      <dgm:spPr/>
    </dgm:pt>
    <dgm:pt modelId="{42DEBDAF-C5FD-472E-890B-2B548AACF0BF}" type="pres">
      <dgm:prSet presAssocID="{533F5C6D-F5C4-4AD6-A14F-0DE81A4594D5}" presName="desTx" presStyleLbl="alignAccFollowNode1" presStyleIdx="0" presStyleCnt="3">
        <dgm:presLayoutVars>
          <dgm:bulletEnabled val="1"/>
        </dgm:presLayoutVars>
      </dgm:prSet>
      <dgm:spPr/>
    </dgm:pt>
    <dgm:pt modelId="{78615636-DA15-405F-8478-0E594D5A660F}" type="pres">
      <dgm:prSet presAssocID="{2ACE9DA5-80F3-4B5E-BB86-CDEDBB7B583C}" presName="space" presStyleCnt="0"/>
      <dgm:spPr/>
    </dgm:pt>
    <dgm:pt modelId="{0B503EBB-E350-41A9-9DE4-D67FB09F12EF}" type="pres">
      <dgm:prSet presAssocID="{2A5812E7-8589-4C62-89D2-D8381F8E8D97}" presName="composite" presStyleCnt="0"/>
      <dgm:spPr/>
    </dgm:pt>
    <dgm:pt modelId="{E5D91AFB-A7A4-4D62-958D-74D7705BE456}" type="pres">
      <dgm:prSet presAssocID="{2A5812E7-8589-4C62-89D2-D8381F8E8D97}" presName="parTx" presStyleLbl="alignNode1" presStyleIdx="1" presStyleCnt="3">
        <dgm:presLayoutVars>
          <dgm:chMax val="0"/>
          <dgm:chPref val="0"/>
          <dgm:bulletEnabled val="1"/>
        </dgm:presLayoutVars>
      </dgm:prSet>
      <dgm:spPr/>
    </dgm:pt>
    <dgm:pt modelId="{640A13B6-392B-4771-9620-E40ADEE06232}" type="pres">
      <dgm:prSet presAssocID="{2A5812E7-8589-4C62-89D2-D8381F8E8D97}" presName="desTx" presStyleLbl="alignAccFollowNode1" presStyleIdx="1" presStyleCnt="3">
        <dgm:presLayoutVars>
          <dgm:bulletEnabled val="1"/>
        </dgm:presLayoutVars>
      </dgm:prSet>
      <dgm:spPr/>
    </dgm:pt>
    <dgm:pt modelId="{3B3DBD91-2670-4CA1-9662-D8E1CEA5960E}" type="pres">
      <dgm:prSet presAssocID="{A3B58DA8-4D47-463F-8679-B6732533401F}" presName="space" presStyleCnt="0"/>
      <dgm:spPr/>
    </dgm:pt>
    <dgm:pt modelId="{E3D010FB-1BCD-4B0B-9DA7-5B2ED89297C1}" type="pres">
      <dgm:prSet presAssocID="{B4B625A0-9B5A-4B79-AB42-08BEAAB0D521}" presName="composite" presStyleCnt="0"/>
      <dgm:spPr/>
    </dgm:pt>
    <dgm:pt modelId="{F1D1CB7F-C72C-4C8C-B485-401AB0B508AC}" type="pres">
      <dgm:prSet presAssocID="{B4B625A0-9B5A-4B79-AB42-08BEAAB0D521}" presName="parTx" presStyleLbl="alignNode1" presStyleIdx="2" presStyleCnt="3">
        <dgm:presLayoutVars>
          <dgm:chMax val="0"/>
          <dgm:chPref val="0"/>
          <dgm:bulletEnabled val="1"/>
        </dgm:presLayoutVars>
      </dgm:prSet>
      <dgm:spPr/>
    </dgm:pt>
    <dgm:pt modelId="{934B97CA-37BA-43EC-B384-F0EE9ABFFA47}" type="pres">
      <dgm:prSet presAssocID="{B4B625A0-9B5A-4B79-AB42-08BEAAB0D521}" presName="desTx" presStyleLbl="alignAccFollowNode1" presStyleIdx="2" presStyleCnt="3">
        <dgm:presLayoutVars>
          <dgm:bulletEnabled val="1"/>
        </dgm:presLayoutVars>
      </dgm:prSet>
      <dgm:spPr/>
    </dgm:pt>
  </dgm:ptLst>
  <dgm:cxnLst>
    <dgm:cxn modelId="{F5824F06-E530-4F8B-BCC2-F106D5E05A02}" type="presOf" srcId="{6B626C93-B436-4553-A67C-EA5D7CB1AA14}" destId="{640A13B6-392B-4771-9620-E40ADEE06232}" srcOrd="0" destOrd="0" presId="urn:microsoft.com/office/officeart/2005/8/layout/hList1"/>
    <dgm:cxn modelId="{51235127-28A2-475A-9CDC-29C446CEABFA}" type="presOf" srcId="{B4B625A0-9B5A-4B79-AB42-08BEAAB0D521}" destId="{F1D1CB7F-C72C-4C8C-B485-401AB0B508AC}" srcOrd="0" destOrd="0" presId="urn:microsoft.com/office/officeart/2005/8/layout/hList1"/>
    <dgm:cxn modelId="{BA34D665-D2E9-4AAE-A6C1-90A196B87A14}" type="presOf" srcId="{533F5C6D-F5C4-4AD6-A14F-0DE81A4594D5}" destId="{1AAA583D-9220-4884-9E21-051627BBDA7F}" srcOrd="0" destOrd="0" presId="urn:microsoft.com/office/officeart/2005/8/layout/hList1"/>
    <dgm:cxn modelId="{C4909676-C2AE-409F-85B5-92394EFCDAAD}" srcId="{DF41765D-C3C3-4FB0-8319-E94F8704CB57}" destId="{533F5C6D-F5C4-4AD6-A14F-0DE81A4594D5}" srcOrd="0" destOrd="0" parTransId="{F3691878-158B-47D2-B405-F28BD93E0A8B}" sibTransId="{2ACE9DA5-80F3-4B5E-BB86-CDEDBB7B583C}"/>
    <dgm:cxn modelId="{848C5857-415D-45F0-B2B9-7D00AC1F5836}" type="presOf" srcId="{F91B134D-A2A5-430B-AC42-401CB9ACD7BB}" destId="{42DEBDAF-C5FD-472E-890B-2B548AACF0BF}" srcOrd="0" destOrd="0" presId="urn:microsoft.com/office/officeart/2005/8/layout/hList1"/>
    <dgm:cxn modelId="{98B03E59-557A-436B-9A38-1B0D1474C2CF}" srcId="{533F5C6D-F5C4-4AD6-A14F-0DE81A4594D5}" destId="{F91B134D-A2A5-430B-AC42-401CB9ACD7BB}" srcOrd="0" destOrd="0" parTransId="{C0D31EF8-B885-4AD0-9C48-E745991629C9}" sibTransId="{FA841F2E-2F27-41B9-9660-6254BCEB3F36}"/>
    <dgm:cxn modelId="{79BAAA82-C88D-4492-B3C6-84D46CA43578}" type="presOf" srcId="{DF41765D-C3C3-4FB0-8319-E94F8704CB57}" destId="{D6FC3EC8-7A6D-431C-8BF3-349FE0262AC1}" srcOrd="0" destOrd="0" presId="urn:microsoft.com/office/officeart/2005/8/layout/hList1"/>
    <dgm:cxn modelId="{C8B28C86-79B4-4DDD-B80D-899CA4D6C44B}" type="presOf" srcId="{2A5812E7-8589-4C62-89D2-D8381F8E8D97}" destId="{E5D91AFB-A7A4-4D62-958D-74D7705BE456}" srcOrd="0" destOrd="0" presId="urn:microsoft.com/office/officeart/2005/8/layout/hList1"/>
    <dgm:cxn modelId="{2EBBC8AC-13B4-4A7F-9727-75AC77D45599}" srcId="{DF41765D-C3C3-4FB0-8319-E94F8704CB57}" destId="{2A5812E7-8589-4C62-89D2-D8381F8E8D97}" srcOrd="1" destOrd="0" parTransId="{B171927D-0FF5-436E-8C87-A1AC1A7BDEB2}" sibTransId="{A3B58DA8-4D47-463F-8679-B6732533401F}"/>
    <dgm:cxn modelId="{35C539C8-DF98-4DEA-8B7E-5D0560A167E0}" srcId="{DF41765D-C3C3-4FB0-8319-E94F8704CB57}" destId="{B4B625A0-9B5A-4B79-AB42-08BEAAB0D521}" srcOrd="2" destOrd="0" parTransId="{4C8F5066-E0FF-4554-A63C-33BE9612784D}" sibTransId="{D4CC0BF3-8647-4894-BB54-FC6D602CFD50}"/>
    <dgm:cxn modelId="{31B415CA-8856-4900-8767-6D7054D3E5B0}" type="presOf" srcId="{22C9E770-1FAD-444E-9971-512243431B35}" destId="{934B97CA-37BA-43EC-B384-F0EE9ABFFA47}" srcOrd="0" destOrd="0" presId="urn:microsoft.com/office/officeart/2005/8/layout/hList1"/>
    <dgm:cxn modelId="{71D36CD4-6DD4-44DA-A359-1DA5CDB2C5EC}" srcId="{2A5812E7-8589-4C62-89D2-D8381F8E8D97}" destId="{6B626C93-B436-4553-A67C-EA5D7CB1AA14}" srcOrd="0" destOrd="0" parTransId="{9949D879-23B5-4980-A6E8-3352D011A8F7}" sibTransId="{0118FA2C-B3BA-40D4-8F0C-5506B6F0734F}"/>
    <dgm:cxn modelId="{8D1A47FE-E9B2-4B36-8761-4986D4BEC0A3}" srcId="{B4B625A0-9B5A-4B79-AB42-08BEAAB0D521}" destId="{22C9E770-1FAD-444E-9971-512243431B35}" srcOrd="0" destOrd="0" parTransId="{A987757D-3195-4EC8-8713-81219F0116E1}" sibTransId="{9532AEAF-0F2E-4619-9CBA-7F6B47AB9172}"/>
    <dgm:cxn modelId="{35257222-9BC3-4342-9175-66AA8AB79D4E}" type="presParOf" srcId="{D6FC3EC8-7A6D-431C-8BF3-349FE0262AC1}" destId="{15A48F96-5551-45BA-BB37-FECC0C9E7C48}" srcOrd="0" destOrd="0" presId="urn:microsoft.com/office/officeart/2005/8/layout/hList1"/>
    <dgm:cxn modelId="{E47589F1-DFBA-4CC8-AAD8-5022D862D4DC}" type="presParOf" srcId="{15A48F96-5551-45BA-BB37-FECC0C9E7C48}" destId="{1AAA583D-9220-4884-9E21-051627BBDA7F}" srcOrd="0" destOrd="0" presId="urn:microsoft.com/office/officeart/2005/8/layout/hList1"/>
    <dgm:cxn modelId="{45312BB5-262A-4C0E-8F90-5FB538751B76}" type="presParOf" srcId="{15A48F96-5551-45BA-BB37-FECC0C9E7C48}" destId="{42DEBDAF-C5FD-472E-890B-2B548AACF0BF}" srcOrd="1" destOrd="0" presId="urn:microsoft.com/office/officeart/2005/8/layout/hList1"/>
    <dgm:cxn modelId="{FEAFFF9B-A1E2-424E-8809-619B2E945970}" type="presParOf" srcId="{D6FC3EC8-7A6D-431C-8BF3-349FE0262AC1}" destId="{78615636-DA15-405F-8478-0E594D5A660F}" srcOrd="1" destOrd="0" presId="urn:microsoft.com/office/officeart/2005/8/layout/hList1"/>
    <dgm:cxn modelId="{544CD6A6-BC50-4D78-8B9C-164519AED3A9}" type="presParOf" srcId="{D6FC3EC8-7A6D-431C-8BF3-349FE0262AC1}" destId="{0B503EBB-E350-41A9-9DE4-D67FB09F12EF}" srcOrd="2" destOrd="0" presId="urn:microsoft.com/office/officeart/2005/8/layout/hList1"/>
    <dgm:cxn modelId="{47F9EC56-2645-40B5-B319-21E956DFB603}" type="presParOf" srcId="{0B503EBB-E350-41A9-9DE4-D67FB09F12EF}" destId="{E5D91AFB-A7A4-4D62-958D-74D7705BE456}" srcOrd="0" destOrd="0" presId="urn:microsoft.com/office/officeart/2005/8/layout/hList1"/>
    <dgm:cxn modelId="{81965B38-8D84-491F-872E-5704817B90EB}" type="presParOf" srcId="{0B503EBB-E350-41A9-9DE4-D67FB09F12EF}" destId="{640A13B6-392B-4771-9620-E40ADEE06232}" srcOrd="1" destOrd="0" presId="urn:microsoft.com/office/officeart/2005/8/layout/hList1"/>
    <dgm:cxn modelId="{A38048D7-6E42-45FC-A82F-0F2866B6C0AF}" type="presParOf" srcId="{D6FC3EC8-7A6D-431C-8BF3-349FE0262AC1}" destId="{3B3DBD91-2670-4CA1-9662-D8E1CEA5960E}" srcOrd="3" destOrd="0" presId="urn:microsoft.com/office/officeart/2005/8/layout/hList1"/>
    <dgm:cxn modelId="{E0A17470-CD07-44F2-933C-7F6A77E99F68}" type="presParOf" srcId="{D6FC3EC8-7A6D-431C-8BF3-349FE0262AC1}" destId="{E3D010FB-1BCD-4B0B-9DA7-5B2ED89297C1}" srcOrd="4" destOrd="0" presId="urn:microsoft.com/office/officeart/2005/8/layout/hList1"/>
    <dgm:cxn modelId="{B625D6BE-F3C2-4E8F-BE35-873ED608651C}" type="presParOf" srcId="{E3D010FB-1BCD-4B0B-9DA7-5B2ED89297C1}" destId="{F1D1CB7F-C72C-4C8C-B485-401AB0B508AC}" srcOrd="0" destOrd="0" presId="urn:microsoft.com/office/officeart/2005/8/layout/hList1"/>
    <dgm:cxn modelId="{05A59EF8-268D-4B37-8CD8-54A9F581E8F5}" type="presParOf" srcId="{E3D010FB-1BCD-4B0B-9DA7-5B2ED89297C1}" destId="{934B97CA-37BA-43EC-B384-F0EE9ABFFA4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41765D-C3C3-4FB0-8319-E94F8704CB5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33F5C6D-F5C4-4AD6-A14F-0DE81A4594D5}">
      <dgm:prSet phldrT="[Text]"/>
      <dgm:spPr/>
      <dgm:t>
        <a:bodyPr/>
        <a:lstStyle/>
        <a:p>
          <a:r>
            <a:rPr lang="en-GB"/>
            <a:t>SEND CPD units</a:t>
          </a:r>
        </a:p>
      </dgm:t>
    </dgm:pt>
    <dgm:pt modelId="{F3691878-158B-47D2-B405-F28BD93E0A8B}" type="parTrans" cxnId="{C4909676-C2AE-409F-85B5-92394EFCDAAD}">
      <dgm:prSet/>
      <dgm:spPr/>
      <dgm:t>
        <a:bodyPr/>
        <a:lstStyle/>
        <a:p>
          <a:endParaRPr lang="en-GB"/>
        </a:p>
      </dgm:t>
    </dgm:pt>
    <dgm:pt modelId="{2ACE9DA5-80F3-4B5E-BB86-CDEDBB7B583C}" type="sibTrans" cxnId="{C4909676-C2AE-409F-85B5-92394EFCDAAD}">
      <dgm:prSet/>
      <dgm:spPr/>
      <dgm:t>
        <a:bodyPr/>
        <a:lstStyle/>
        <a:p>
          <a:endParaRPr lang="en-GB"/>
        </a:p>
      </dgm:t>
    </dgm:pt>
    <dgm:pt modelId="{F91B134D-A2A5-430B-AC42-401CB9ACD7BB}">
      <dgm:prSet phldrT="[Text]"/>
      <dgm:spPr/>
      <dgm:t>
        <a:bodyPr/>
        <a:lstStyle/>
        <a:p>
          <a:pPr>
            <a:buNone/>
          </a:pPr>
          <a:r>
            <a:rPr lang="en-GB"/>
            <a:t>93% reported positive impact</a:t>
          </a:r>
        </a:p>
      </dgm:t>
    </dgm:pt>
    <dgm:pt modelId="{C0D31EF8-B885-4AD0-9C48-E745991629C9}" type="parTrans" cxnId="{98B03E59-557A-436B-9A38-1B0D1474C2CF}">
      <dgm:prSet/>
      <dgm:spPr/>
      <dgm:t>
        <a:bodyPr/>
        <a:lstStyle/>
        <a:p>
          <a:endParaRPr lang="en-GB"/>
        </a:p>
      </dgm:t>
    </dgm:pt>
    <dgm:pt modelId="{FA841F2E-2F27-41B9-9660-6254BCEB3F36}" type="sibTrans" cxnId="{98B03E59-557A-436B-9A38-1B0D1474C2CF}">
      <dgm:prSet/>
      <dgm:spPr/>
      <dgm:t>
        <a:bodyPr/>
        <a:lstStyle/>
        <a:p>
          <a:endParaRPr lang="en-GB"/>
        </a:p>
      </dgm:t>
    </dgm:pt>
    <dgm:pt modelId="{2A5812E7-8589-4C62-89D2-D8381F8E8D97}">
      <dgm:prSet phldrT="[Text]"/>
      <dgm:spPr/>
      <dgm:t>
        <a:bodyPr/>
        <a:lstStyle/>
        <a:p>
          <a:r>
            <a:rPr lang="en-GB"/>
            <a:t>Responsive webinars and networking sessions</a:t>
          </a:r>
        </a:p>
      </dgm:t>
    </dgm:pt>
    <dgm:pt modelId="{B171927D-0FF5-436E-8C87-A1AC1A7BDEB2}" type="parTrans" cxnId="{2EBBC8AC-13B4-4A7F-9727-75AC77D45599}">
      <dgm:prSet/>
      <dgm:spPr/>
      <dgm:t>
        <a:bodyPr/>
        <a:lstStyle/>
        <a:p>
          <a:endParaRPr lang="en-GB"/>
        </a:p>
      </dgm:t>
    </dgm:pt>
    <dgm:pt modelId="{A3B58DA8-4D47-463F-8679-B6732533401F}" type="sibTrans" cxnId="{2EBBC8AC-13B4-4A7F-9727-75AC77D45599}">
      <dgm:prSet/>
      <dgm:spPr/>
      <dgm:t>
        <a:bodyPr/>
        <a:lstStyle/>
        <a:p>
          <a:endParaRPr lang="en-GB"/>
        </a:p>
      </dgm:t>
    </dgm:pt>
    <dgm:pt modelId="{6B626C93-B436-4553-A67C-EA5D7CB1AA14}">
      <dgm:prSet phldrT="[Text]"/>
      <dgm:spPr/>
      <dgm:t>
        <a:bodyPr/>
        <a:lstStyle/>
        <a:p>
          <a:pPr algn="l">
            <a:buNone/>
          </a:pPr>
          <a:r>
            <a:rPr lang="en-GB"/>
            <a:t>89% reported positive impact </a:t>
          </a:r>
        </a:p>
      </dgm:t>
    </dgm:pt>
    <dgm:pt modelId="{9949D879-23B5-4980-A6E8-3352D011A8F7}" type="parTrans" cxnId="{71D36CD4-6DD4-44DA-A359-1DA5CDB2C5EC}">
      <dgm:prSet/>
      <dgm:spPr/>
      <dgm:t>
        <a:bodyPr/>
        <a:lstStyle/>
        <a:p>
          <a:endParaRPr lang="en-GB"/>
        </a:p>
      </dgm:t>
    </dgm:pt>
    <dgm:pt modelId="{0118FA2C-B3BA-40D4-8F0C-5506B6F0734F}" type="sibTrans" cxnId="{71D36CD4-6DD4-44DA-A359-1DA5CDB2C5EC}">
      <dgm:prSet/>
      <dgm:spPr/>
      <dgm:t>
        <a:bodyPr/>
        <a:lstStyle/>
        <a:p>
          <a:endParaRPr lang="en-GB"/>
        </a:p>
      </dgm:t>
    </dgm:pt>
    <dgm:pt modelId="{B4B625A0-9B5A-4B79-AB42-08BEAAB0D521}">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t>PD groups</a:t>
          </a:r>
        </a:p>
      </dgm:t>
    </dgm:pt>
    <dgm:pt modelId="{4C8F5066-E0FF-4554-A63C-33BE9612784D}" type="parTrans" cxnId="{35C539C8-DF98-4DEA-8B7E-5D0560A167E0}">
      <dgm:prSet/>
      <dgm:spPr/>
      <dgm:t>
        <a:bodyPr/>
        <a:lstStyle/>
        <a:p>
          <a:endParaRPr lang="en-GB"/>
        </a:p>
      </dgm:t>
    </dgm:pt>
    <dgm:pt modelId="{D4CC0BF3-8647-4894-BB54-FC6D602CFD50}" type="sibTrans" cxnId="{35C539C8-DF98-4DEA-8B7E-5D0560A167E0}">
      <dgm:prSet/>
      <dgm:spPr/>
      <dgm:t>
        <a:bodyPr/>
        <a:lstStyle/>
        <a:p>
          <a:endParaRPr lang="en-GB"/>
        </a:p>
      </dgm:t>
    </dgm:pt>
    <dgm:pt modelId="{22C9E770-1FAD-444E-9971-512243431B3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t>97% reported positive impact</a:t>
          </a:r>
        </a:p>
      </dgm:t>
    </dgm:pt>
    <dgm:pt modelId="{A987757D-3195-4EC8-8713-81219F0116E1}" type="parTrans" cxnId="{8D1A47FE-E9B2-4B36-8761-4986D4BEC0A3}">
      <dgm:prSet/>
      <dgm:spPr/>
      <dgm:t>
        <a:bodyPr/>
        <a:lstStyle/>
        <a:p>
          <a:endParaRPr lang="en-GB"/>
        </a:p>
      </dgm:t>
    </dgm:pt>
    <dgm:pt modelId="{9532AEAF-0F2E-4619-9CBA-7F6B47AB9172}" type="sibTrans" cxnId="{8D1A47FE-E9B2-4B36-8761-4986D4BEC0A3}">
      <dgm:prSet/>
      <dgm:spPr/>
      <dgm:t>
        <a:bodyPr/>
        <a:lstStyle/>
        <a:p>
          <a:endParaRPr lang="en-GB"/>
        </a:p>
      </dgm:t>
    </dgm:pt>
    <dgm:pt modelId="{D6FC3EC8-7A6D-431C-8BF3-349FE0262AC1}" type="pres">
      <dgm:prSet presAssocID="{DF41765D-C3C3-4FB0-8319-E94F8704CB57}" presName="Name0" presStyleCnt="0">
        <dgm:presLayoutVars>
          <dgm:dir/>
          <dgm:animLvl val="lvl"/>
          <dgm:resizeHandles val="exact"/>
        </dgm:presLayoutVars>
      </dgm:prSet>
      <dgm:spPr/>
    </dgm:pt>
    <dgm:pt modelId="{15A48F96-5551-45BA-BB37-FECC0C9E7C48}" type="pres">
      <dgm:prSet presAssocID="{533F5C6D-F5C4-4AD6-A14F-0DE81A4594D5}" presName="composite" presStyleCnt="0"/>
      <dgm:spPr/>
    </dgm:pt>
    <dgm:pt modelId="{1AAA583D-9220-4884-9E21-051627BBDA7F}" type="pres">
      <dgm:prSet presAssocID="{533F5C6D-F5C4-4AD6-A14F-0DE81A4594D5}" presName="parTx" presStyleLbl="alignNode1" presStyleIdx="0" presStyleCnt="3">
        <dgm:presLayoutVars>
          <dgm:chMax val="0"/>
          <dgm:chPref val="0"/>
          <dgm:bulletEnabled val="1"/>
        </dgm:presLayoutVars>
      </dgm:prSet>
      <dgm:spPr/>
    </dgm:pt>
    <dgm:pt modelId="{42DEBDAF-C5FD-472E-890B-2B548AACF0BF}" type="pres">
      <dgm:prSet presAssocID="{533F5C6D-F5C4-4AD6-A14F-0DE81A4594D5}" presName="desTx" presStyleLbl="alignAccFollowNode1" presStyleIdx="0" presStyleCnt="3">
        <dgm:presLayoutVars>
          <dgm:bulletEnabled val="1"/>
        </dgm:presLayoutVars>
      </dgm:prSet>
      <dgm:spPr/>
    </dgm:pt>
    <dgm:pt modelId="{78615636-DA15-405F-8478-0E594D5A660F}" type="pres">
      <dgm:prSet presAssocID="{2ACE9DA5-80F3-4B5E-BB86-CDEDBB7B583C}" presName="space" presStyleCnt="0"/>
      <dgm:spPr/>
    </dgm:pt>
    <dgm:pt modelId="{0B503EBB-E350-41A9-9DE4-D67FB09F12EF}" type="pres">
      <dgm:prSet presAssocID="{2A5812E7-8589-4C62-89D2-D8381F8E8D97}" presName="composite" presStyleCnt="0"/>
      <dgm:spPr/>
    </dgm:pt>
    <dgm:pt modelId="{E5D91AFB-A7A4-4D62-958D-74D7705BE456}" type="pres">
      <dgm:prSet presAssocID="{2A5812E7-8589-4C62-89D2-D8381F8E8D97}" presName="parTx" presStyleLbl="alignNode1" presStyleIdx="1" presStyleCnt="3">
        <dgm:presLayoutVars>
          <dgm:chMax val="0"/>
          <dgm:chPref val="0"/>
          <dgm:bulletEnabled val="1"/>
        </dgm:presLayoutVars>
      </dgm:prSet>
      <dgm:spPr/>
    </dgm:pt>
    <dgm:pt modelId="{640A13B6-392B-4771-9620-E40ADEE06232}" type="pres">
      <dgm:prSet presAssocID="{2A5812E7-8589-4C62-89D2-D8381F8E8D97}" presName="desTx" presStyleLbl="alignAccFollowNode1" presStyleIdx="1" presStyleCnt="3">
        <dgm:presLayoutVars>
          <dgm:bulletEnabled val="1"/>
        </dgm:presLayoutVars>
      </dgm:prSet>
      <dgm:spPr/>
    </dgm:pt>
    <dgm:pt modelId="{3B3DBD91-2670-4CA1-9662-D8E1CEA5960E}" type="pres">
      <dgm:prSet presAssocID="{A3B58DA8-4D47-463F-8679-B6732533401F}" presName="space" presStyleCnt="0"/>
      <dgm:spPr/>
    </dgm:pt>
    <dgm:pt modelId="{E3D010FB-1BCD-4B0B-9DA7-5B2ED89297C1}" type="pres">
      <dgm:prSet presAssocID="{B4B625A0-9B5A-4B79-AB42-08BEAAB0D521}" presName="composite" presStyleCnt="0"/>
      <dgm:spPr/>
    </dgm:pt>
    <dgm:pt modelId="{F1D1CB7F-C72C-4C8C-B485-401AB0B508AC}" type="pres">
      <dgm:prSet presAssocID="{B4B625A0-9B5A-4B79-AB42-08BEAAB0D521}" presName="parTx" presStyleLbl="alignNode1" presStyleIdx="2" presStyleCnt="3">
        <dgm:presLayoutVars>
          <dgm:chMax val="0"/>
          <dgm:chPref val="0"/>
          <dgm:bulletEnabled val="1"/>
        </dgm:presLayoutVars>
      </dgm:prSet>
      <dgm:spPr/>
    </dgm:pt>
    <dgm:pt modelId="{934B97CA-37BA-43EC-B384-F0EE9ABFFA47}" type="pres">
      <dgm:prSet presAssocID="{B4B625A0-9B5A-4B79-AB42-08BEAAB0D521}" presName="desTx" presStyleLbl="alignAccFollowNode1" presStyleIdx="2" presStyleCnt="3">
        <dgm:presLayoutVars>
          <dgm:bulletEnabled val="1"/>
        </dgm:presLayoutVars>
      </dgm:prSet>
      <dgm:spPr/>
    </dgm:pt>
  </dgm:ptLst>
  <dgm:cxnLst>
    <dgm:cxn modelId="{F5824F06-E530-4F8B-BCC2-F106D5E05A02}" type="presOf" srcId="{6B626C93-B436-4553-A67C-EA5D7CB1AA14}" destId="{640A13B6-392B-4771-9620-E40ADEE06232}" srcOrd="0" destOrd="0" presId="urn:microsoft.com/office/officeart/2005/8/layout/hList1"/>
    <dgm:cxn modelId="{51235127-28A2-475A-9CDC-29C446CEABFA}" type="presOf" srcId="{B4B625A0-9B5A-4B79-AB42-08BEAAB0D521}" destId="{F1D1CB7F-C72C-4C8C-B485-401AB0B508AC}" srcOrd="0" destOrd="0" presId="urn:microsoft.com/office/officeart/2005/8/layout/hList1"/>
    <dgm:cxn modelId="{BA34D665-D2E9-4AAE-A6C1-90A196B87A14}" type="presOf" srcId="{533F5C6D-F5C4-4AD6-A14F-0DE81A4594D5}" destId="{1AAA583D-9220-4884-9E21-051627BBDA7F}" srcOrd="0" destOrd="0" presId="urn:microsoft.com/office/officeart/2005/8/layout/hList1"/>
    <dgm:cxn modelId="{C4909676-C2AE-409F-85B5-92394EFCDAAD}" srcId="{DF41765D-C3C3-4FB0-8319-E94F8704CB57}" destId="{533F5C6D-F5C4-4AD6-A14F-0DE81A4594D5}" srcOrd="0" destOrd="0" parTransId="{F3691878-158B-47D2-B405-F28BD93E0A8B}" sibTransId="{2ACE9DA5-80F3-4B5E-BB86-CDEDBB7B583C}"/>
    <dgm:cxn modelId="{848C5857-415D-45F0-B2B9-7D00AC1F5836}" type="presOf" srcId="{F91B134D-A2A5-430B-AC42-401CB9ACD7BB}" destId="{42DEBDAF-C5FD-472E-890B-2B548AACF0BF}" srcOrd="0" destOrd="0" presId="urn:microsoft.com/office/officeart/2005/8/layout/hList1"/>
    <dgm:cxn modelId="{98B03E59-557A-436B-9A38-1B0D1474C2CF}" srcId="{533F5C6D-F5C4-4AD6-A14F-0DE81A4594D5}" destId="{F91B134D-A2A5-430B-AC42-401CB9ACD7BB}" srcOrd="0" destOrd="0" parTransId="{C0D31EF8-B885-4AD0-9C48-E745991629C9}" sibTransId="{FA841F2E-2F27-41B9-9660-6254BCEB3F36}"/>
    <dgm:cxn modelId="{79BAAA82-C88D-4492-B3C6-84D46CA43578}" type="presOf" srcId="{DF41765D-C3C3-4FB0-8319-E94F8704CB57}" destId="{D6FC3EC8-7A6D-431C-8BF3-349FE0262AC1}" srcOrd="0" destOrd="0" presId="urn:microsoft.com/office/officeart/2005/8/layout/hList1"/>
    <dgm:cxn modelId="{C8B28C86-79B4-4DDD-B80D-899CA4D6C44B}" type="presOf" srcId="{2A5812E7-8589-4C62-89D2-D8381F8E8D97}" destId="{E5D91AFB-A7A4-4D62-958D-74D7705BE456}" srcOrd="0" destOrd="0" presId="urn:microsoft.com/office/officeart/2005/8/layout/hList1"/>
    <dgm:cxn modelId="{2EBBC8AC-13B4-4A7F-9727-75AC77D45599}" srcId="{DF41765D-C3C3-4FB0-8319-E94F8704CB57}" destId="{2A5812E7-8589-4C62-89D2-D8381F8E8D97}" srcOrd="1" destOrd="0" parTransId="{B171927D-0FF5-436E-8C87-A1AC1A7BDEB2}" sibTransId="{A3B58DA8-4D47-463F-8679-B6732533401F}"/>
    <dgm:cxn modelId="{35C539C8-DF98-4DEA-8B7E-5D0560A167E0}" srcId="{DF41765D-C3C3-4FB0-8319-E94F8704CB57}" destId="{B4B625A0-9B5A-4B79-AB42-08BEAAB0D521}" srcOrd="2" destOrd="0" parTransId="{4C8F5066-E0FF-4554-A63C-33BE9612784D}" sibTransId="{D4CC0BF3-8647-4894-BB54-FC6D602CFD50}"/>
    <dgm:cxn modelId="{31B415CA-8856-4900-8767-6D7054D3E5B0}" type="presOf" srcId="{22C9E770-1FAD-444E-9971-512243431B35}" destId="{934B97CA-37BA-43EC-B384-F0EE9ABFFA47}" srcOrd="0" destOrd="0" presId="urn:microsoft.com/office/officeart/2005/8/layout/hList1"/>
    <dgm:cxn modelId="{71D36CD4-6DD4-44DA-A359-1DA5CDB2C5EC}" srcId="{2A5812E7-8589-4C62-89D2-D8381F8E8D97}" destId="{6B626C93-B436-4553-A67C-EA5D7CB1AA14}" srcOrd="0" destOrd="0" parTransId="{9949D879-23B5-4980-A6E8-3352D011A8F7}" sibTransId="{0118FA2C-B3BA-40D4-8F0C-5506B6F0734F}"/>
    <dgm:cxn modelId="{8D1A47FE-E9B2-4B36-8761-4986D4BEC0A3}" srcId="{B4B625A0-9B5A-4B79-AB42-08BEAAB0D521}" destId="{22C9E770-1FAD-444E-9971-512243431B35}" srcOrd="0" destOrd="0" parTransId="{A987757D-3195-4EC8-8713-81219F0116E1}" sibTransId="{9532AEAF-0F2E-4619-9CBA-7F6B47AB9172}"/>
    <dgm:cxn modelId="{35257222-9BC3-4342-9175-66AA8AB79D4E}" type="presParOf" srcId="{D6FC3EC8-7A6D-431C-8BF3-349FE0262AC1}" destId="{15A48F96-5551-45BA-BB37-FECC0C9E7C48}" srcOrd="0" destOrd="0" presId="urn:microsoft.com/office/officeart/2005/8/layout/hList1"/>
    <dgm:cxn modelId="{E47589F1-DFBA-4CC8-AAD8-5022D862D4DC}" type="presParOf" srcId="{15A48F96-5551-45BA-BB37-FECC0C9E7C48}" destId="{1AAA583D-9220-4884-9E21-051627BBDA7F}" srcOrd="0" destOrd="0" presId="urn:microsoft.com/office/officeart/2005/8/layout/hList1"/>
    <dgm:cxn modelId="{45312BB5-262A-4C0E-8F90-5FB538751B76}" type="presParOf" srcId="{15A48F96-5551-45BA-BB37-FECC0C9E7C48}" destId="{42DEBDAF-C5FD-472E-890B-2B548AACF0BF}" srcOrd="1" destOrd="0" presId="urn:microsoft.com/office/officeart/2005/8/layout/hList1"/>
    <dgm:cxn modelId="{FEAFFF9B-A1E2-424E-8809-619B2E945970}" type="presParOf" srcId="{D6FC3EC8-7A6D-431C-8BF3-349FE0262AC1}" destId="{78615636-DA15-405F-8478-0E594D5A660F}" srcOrd="1" destOrd="0" presId="urn:microsoft.com/office/officeart/2005/8/layout/hList1"/>
    <dgm:cxn modelId="{544CD6A6-BC50-4D78-8B9C-164519AED3A9}" type="presParOf" srcId="{D6FC3EC8-7A6D-431C-8BF3-349FE0262AC1}" destId="{0B503EBB-E350-41A9-9DE4-D67FB09F12EF}" srcOrd="2" destOrd="0" presId="urn:microsoft.com/office/officeart/2005/8/layout/hList1"/>
    <dgm:cxn modelId="{47F9EC56-2645-40B5-B319-21E956DFB603}" type="presParOf" srcId="{0B503EBB-E350-41A9-9DE4-D67FB09F12EF}" destId="{E5D91AFB-A7A4-4D62-958D-74D7705BE456}" srcOrd="0" destOrd="0" presId="urn:microsoft.com/office/officeart/2005/8/layout/hList1"/>
    <dgm:cxn modelId="{81965B38-8D84-491F-872E-5704817B90EB}" type="presParOf" srcId="{0B503EBB-E350-41A9-9DE4-D67FB09F12EF}" destId="{640A13B6-392B-4771-9620-E40ADEE06232}" srcOrd="1" destOrd="0" presId="urn:microsoft.com/office/officeart/2005/8/layout/hList1"/>
    <dgm:cxn modelId="{A38048D7-6E42-45FC-A82F-0F2866B6C0AF}" type="presParOf" srcId="{D6FC3EC8-7A6D-431C-8BF3-349FE0262AC1}" destId="{3B3DBD91-2670-4CA1-9662-D8E1CEA5960E}" srcOrd="3" destOrd="0" presId="urn:microsoft.com/office/officeart/2005/8/layout/hList1"/>
    <dgm:cxn modelId="{E0A17470-CD07-44F2-933C-7F6A77E99F68}" type="presParOf" srcId="{D6FC3EC8-7A6D-431C-8BF3-349FE0262AC1}" destId="{E3D010FB-1BCD-4B0B-9DA7-5B2ED89297C1}" srcOrd="4" destOrd="0" presId="urn:microsoft.com/office/officeart/2005/8/layout/hList1"/>
    <dgm:cxn modelId="{B625D6BE-F3C2-4E8F-BE35-873ED608651C}" type="presParOf" srcId="{E3D010FB-1BCD-4B0B-9DA7-5B2ED89297C1}" destId="{F1D1CB7F-C72C-4C8C-B485-401AB0B508AC}" srcOrd="0" destOrd="0" presId="urn:microsoft.com/office/officeart/2005/8/layout/hList1"/>
    <dgm:cxn modelId="{05A59EF8-268D-4B37-8CD8-54A9F581E8F5}" type="presParOf" srcId="{E3D010FB-1BCD-4B0B-9DA7-5B2ED89297C1}" destId="{934B97CA-37BA-43EC-B384-F0EE9ABFFA4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A583D-9220-4884-9E21-051627BBDA7F}">
      <dsp:nvSpPr>
        <dsp:cNvPr id="0" name=""/>
        <dsp:cNvSpPr/>
      </dsp:nvSpPr>
      <dsp:spPr>
        <a:xfrm>
          <a:off x="3286" y="1074969"/>
          <a:ext cx="3203971" cy="11524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a:t>SEND CPD units</a:t>
          </a:r>
        </a:p>
      </dsp:txBody>
      <dsp:txXfrm>
        <a:off x="3286" y="1074969"/>
        <a:ext cx="3203971" cy="1152441"/>
      </dsp:txXfrm>
    </dsp:sp>
    <dsp:sp modelId="{42DEBDAF-C5FD-472E-890B-2B548AACF0BF}">
      <dsp:nvSpPr>
        <dsp:cNvPr id="0" name=""/>
        <dsp:cNvSpPr/>
      </dsp:nvSpPr>
      <dsp:spPr>
        <a:xfrm>
          <a:off x="3286" y="2227411"/>
          <a:ext cx="3203971" cy="1054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r>
            <a:rPr lang="en-GB" sz="2400" kern="1200"/>
            <a:t>94% report changes to practice</a:t>
          </a:r>
        </a:p>
      </dsp:txBody>
      <dsp:txXfrm>
        <a:off x="3286" y="2227411"/>
        <a:ext cx="3203971" cy="1054080"/>
      </dsp:txXfrm>
    </dsp:sp>
    <dsp:sp modelId="{E5D91AFB-A7A4-4D62-958D-74D7705BE456}">
      <dsp:nvSpPr>
        <dsp:cNvPr id="0" name=""/>
        <dsp:cNvSpPr/>
      </dsp:nvSpPr>
      <dsp:spPr>
        <a:xfrm>
          <a:off x="3655814" y="1074969"/>
          <a:ext cx="3203971" cy="11524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a:t>Responsive webinars and networking sessions</a:t>
          </a:r>
        </a:p>
      </dsp:txBody>
      <dsp:txXfrm>
        <a:off x="3655814" y="1074969"/>
        <a:ext cx="3203971" cy="1152441"/>
      </dsp:txXfrm>
    </dsp:sp>
    <dsp:sp modelId="{640A13B6-392B-4771-9620-E40ADEE06232}">
      <dsp:nvSpPr>
        <dsp:cNvPr id="0" name=""/>
        <dsp:cNvSpPr/>
      </dsp:nvSpPr>
      <dsp:spPr>
        <a:xfrm>
          <a:off x="3655814" y="2227411"/>
          <a:ext cx="3203971" cy="1054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r>
            <a:rPr lang="en-GB" sz="2400" kern="1200"/>
            <a:t>93% report changes to practice</a:t>
          </a:r>
        </a:p>
      </dsp:txBody>
      <dsp:txXfrm>
        <a:off x="3655814" y="2227411"/>
        <a:ext cx="3203971" cy="1054080"/>
      </dsp:txXfrm>
    </dsp:sp>
    <dsp:sp modelId="{F1D1CB7F-C72C-4C8C-B485-401AB0B508AC}">
      <dsp:nvSpPr>
        <dsp:cNvPr id="0" name=""/>
        <dsp:cNvSpPr/>
      </dsp:nvSpPr>
      <dsp:spPr>
        <a:xfrm>
          <a:off x="7308342" y="1074969"/>
          <a:ext cx="3203971" cy="11524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400" kern="1200"/>
            <a:t>PD groups</a:t>
          </a:r>
        </a:p>
      </dsp:txBody>
      <dsp:txXfrm>
        <a:off x="7308342" y="1074969"/>
        <a:ext cx="3203971" cy="1152441"/>
      </dsp:txXfrm>
    </dsp:sp>
    <dsp:sp modelId="{934B97CA-37BA-43EC-B384-F0EE9ABFFA47}">
      <dsp:nvSpPr>
        <dsp:cNvPr id="0" name=""/>
        <dsp:cNvSpPr/>
      </dsp:nvSpPr>
      <dsp:spPr>
        <a:xfrm>
          <a:off x="7308342" y="2227411"/>
          <a:ext cx="3203971" cy="1054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400" kern="1200"/>
            <a:t>98% reported changes to practice</a:t>
          </a:r>
        </a:p>
      </dsp:txBody>
      <dsp:txXfrm>
        <a:off x="7308342" y="2227411"/>
        <a:ext cx="3203971" cy="1054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A583D-9220-4884-9E21-051627BBDA7F}">
      <dsp:nvSpPr>
        <dsp:cNvPr id="0" name=""/>
        <dsp:cNvSpPr/>
      </dsp:nvSpPr>
      <dsp:spPr>
        <a:xfrm>
          <a:off x="3286" y="1074969"/>
          <a:ext cx="3203971" cy="11524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a:t>SEND CPD units</a:t>
          </a:r>
        </a:p>
      </dsp:txBody>
      <dsp:txXfrm>
        <a:off x="3286" y="1074969"/>
        <a:ext cx="3203971" cy="1152441"/>
      </dsp:txXfrm>
    </dsp:sp>
    <dsp:sp modelId="{42DEBDAF-C5FD-472E-890B-2B548AACF0BF}">
      <dsp:nvSpPr>
        <dsp:cNvPr id="0" name=""/>
        <dsp:cNvSpPr/>
      </dsp:nvSpPr>
      <dsp:spPr>
        <a:xfrm>
          <a:off x="3286" y="2227411"/>
          <a:ext cx="3203971" cy="1054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r>
            <a:rPr lang="en-GB" sz="2400" kern="1200"/>
            <a:t>93% reported positive impact</a:t>
          </a:r>
        </a:p>
      </dsp:txBody>
      <dsp:txXfrm>
        <a:off x="3286" y="2227411"/>
        <a:ext cx="3203971" cy="1054080"/>
      </dsp:txXfrm>
    </dsp:sp>
    <dsp:sp modelId="{E5D91AFB-A7A4-4D62-958D-74D7705BE456}">
      <dsp:nvSpPr>
        <dsp:cNvPr id="0" name=""/>
        <dsp:cNvSpPr/>
      </dsp:nvSpPr>
      <dsp:spPr>
        <a:xfrm>
          <a:off x="3655814" y="1074969"/>
          <a:ext cx="3203971" cy="11524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a:t>Responsive webinars and networking sessions</a:t>
          </a:r>
        </a:p>
      </dsp:txBody>
      <dsp:txXfrm>
        <a:off x="3655814" y="1074969"/>
        <a:ext cx="3203971" cy="1152441"/>
      </dsp:txXfrm>
    </dsp:sp>
    <dsp:sp modelId="{640A13B6-392B-4771-9620-E40ADEE06232}">
      <dsp:nvSpPr>
        <dsp:cNvPr id="0" name=""/>
        <dsp:cNvSpPr/>
      </dsp:nvSpPr>
      <dsp:spPr>
        <a:xfrm>
          <a:off x="3655814" y="2227411"/>
          <a:ext cx="3203971" cy="1054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r>
            <a:rPr lang="en-GB" sz="2400" kern="1200"/>
            <a:t>89% reported positive impact </a:t>
          </a:r>
        </a:p>
      </dsp:txBody>
      <dsp:txXfrm>
        <a:off x="3655814" y="2227411"/>
        <a:ext cx="3203971" cy="1054080"/>
      </dsp:txXfrm>
    </dsp:sp>
    <dsp:sp modelId="{F1D1CB7F-C72C-4C8C-B485-401AB0B508AC}">
      <dsp:nvSpPr>
        <dsp:cNvPr id="0" name=""/>
        <dsp:cNvSpPr/>
      </dsp:nvSpPr>
      <dsp:spPr>
        <a:xfrm>
          <a:off x="7308342" y="1074969"/>
          <a:ext cx="3203971" cy="11524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400" kern="1200"/>
            <a:t>PD groups</a:t>
          </a:r>
        </a:p>
      </dsp:txBody>
      <dsp:txXfrm>
        <a:off x="7308342" y="1074969"/>
        <a:ext cx="3203971" cy="1152441"/>
      </dsp:txXfrm>
    </dsp:sp>
    <dsp:sp modelId="{934B97CA-37BA-43EC-B384-F0EE9ABFFA47}">
      <dsp:nvSpPr>
        <dsp:cNvPr id="0" name=""/>
        <dsp:cNvSpPr/>
      </dsp:nvSpPr>
      <dsp:spPr>
        <a:xfrm>
          <a:off x="7308342" y="2227411"/>
          <a:ext cx="3203971" cy="1054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400" kern="1200"/>
            <a:t>97% reported positive impact</a:t>
          </a:r>
        </a:p>
      </dsp:txBody>
      <dsp:txXfrm>
        <a:off x="7308342" y="2227411"/>
        <a:ext cx="3203971" cy="10540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8CD21-5315-4FF4-9302-8F1391E94643}" type="datetimeFigureOut">
              <a:rPr lang="en-GB" smtClean="0"/>
              <a:t>20/11/2024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410D2-D1A3-40D2-9341-6F61D0172DE2}" type="slidenum">
              <a:rPr lang="en-GB" smtClean="0"/>
              <a:t>‹#›</a:t>
            </a:fld>
            <a:endParaRPr lang="en-GB"/>
          </a:p>
        </p:txBody>
      </p:sp>
    </p:spTree>
    <p:extLst>
      <p:ext uri="{BB962C8B-B14F-4D97-AF65-F5344CB8AC3E}">
        <p14:creationId xmlns:p14="http://schemas.microsoft.com/office/powerpoint/2010/main" val="219028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06425"/>
            <a:ext cx="5384800" cy="3028950"/>
          </a:xfrm>
        </p:spPr>
      </p:sp>
      <p:sp>
        <p:nvSpPr>
          <p:cNvPr id="3" name="Notes Placeholder 2"/>
          <p:cNvSpPr>
            <a:spLocks noGrp="1"/>
          </p:cNvSpPr>
          <p:nvPr>
            <p:ph type="body" idx="1"/>
          </p:nvPr>
        </p:nvSpPr>
        <p:spPr/>
        <p:txBody>
          <a:bodyPr/>
          <a:lstStyle/>
          <a:p>
            <a:r>
              <a:rPr lang="en-GB" dirty="0"/>
              <a:t>Welcome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74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a:t>
            </a:r>
          </a:p>
        </p:txBody>
      </p:sp>
      <p:sp>
        <p:nvSpPr>
          <p:cNvPr id="4" name="Slide Number Placeholder 3"/>
          <p:cNvSpPr>
            <a:spLocks noGrp="1"/>
          </p:cNvSpPr>
          <p:nvPr>
            <p:ph type="sldNum" sz="quarter" idx="5"/>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39D7DEA9-C29A-4C85-BC47-50BC380F8616}"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38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a:t>
            </a:r>
          </a:p>
        </p:txBody>
      </p:sp>
      <p:sp>
        <p:nvSpPr>
          <p:cNvPr id="4" name="Slide Number Placeholder 3"/>
          <p:cNvSpPr>
            <a:spLocks noGrp="1"/>
          </p:cNvSpPr>
          <p:nvPr>
            <p:ph type="sldNum" sz="quarter" idx="5"/>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39D7DEA9-C29A-4C85-BC47-50BC380F8616}"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12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7DEA9-C29A-4C85-BC47-50BC380F861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3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SEND Workforce Development project continues to be accessed by staff in schools across Lincolnshire. </a:t>
            </a:r>
          </a:p>
        </p:txBody>
      </p:sp>
      <p:sp>
        <p:nvSpPr>
          <p:cNvPr id="4" name="Slide Number Placeholder 3"/>
          <p:cNvSpPr>
            <a:spLocks noGrp="1"/>
          </p:cNvSpPr>
          <p:nvPr>
            <p:ph type="sldNum" sz="quarter" idx="5"/>
          </p:nvPr>
        </p:nvSpPr>
        <p:spPr/>
        <p:txBody>
          <a:bodyPr/>
          <a:lstStyle/>
          <a:p>
            <a:fld id="{A6117530-7A66-0C4B-8A0C-42BFE1DEFAEA}" type="slidenum">
              <a:rPr lang="en-US" smtClean="0"/>
              <a:t>17</a:t>
            </a:fld>
            <a:endParaRPr lang="en-US"/>
          </a:p>
        </p:txBody>
      </p:sp>
    </p:spTree>
    <p:extLst>
      <p:ext uri="{BB962C8B-B14F-4D97-AF65-F5344CB8AC3E}">
        <p14:creationId xmlns:p14="http://schemas.microsoft.com/office/powerpoint/2010/main" val="1061525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modules are live and available to</a:t>
            </a:r>
            <a:r>
              <a:rPr lang="en-US" baseline="0" dirty="0"/>
              <a:t> access</a:t>
            </a:r>
            <a:r>
              <a:rPr lang="en-US" dirty="0"/>
              <a:t>.</a:t>
            </a:r>
            <a:r>
              <a:rPr lang="en-US" baseline="0" dirty="0"/>
              <a:t> Introduction to Trauma has just gone live. A reminder that any member of staff who has an account on the Lincolnshire Safeguarding Children Partnership platform, should be able to see and access all of the modules that have gone live when they sign into the platform. If any staff need support, they can contact us through the QR code and a member of the team will get in touch.</a:t>
            </a:r>
          </a:p>
        </p:txBody>
      </p:sp>
      <p:sp>
        <p:nvSpPr>
          <p:cNvPr id="4" name="Slide Number Placeholder 3"/>
          <p:cNvSpPr>
            <a:spLocks noGrp="1"/>
          </p:cNvSpPr>
          <p:nvPr>
            <p:ph type="sldNum" sz="quarter" idx="5"/>
          </p:nvPr>
        </p:nvSpPr>
        <p:spPr/>
        <p:txBody>
          <a:bodyPr/>
          <a:lstStyle/>
          <a:p>
            <a:fld id="{A6117530-7A66-0C4B-8A0C-42BFE1DEFAEA}" type="slidenum">
              <a:rPr lang="en-US" smtClean="0"/>
              <a:t>18</a:t>
            </a:fld>
            <a:endParaRPr lang="en-US"/>
          </a:p>
        </p:txBody>
      </p:sp>
    </p:spTree>
    <p:extLst>
      <p:ext uri="{BB962C8B-B14F-4D97-AF65-F5344CB8AC3E}">
        <p14:creationId xmlns:p14="http://schemas.microsoft.com/office/powerpoint/2010/main" val="565746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Induction Tier modules are available to parents for free. If you would like a flyer about the content that you can send to parents and </a:t>
            </a:r>
            <a:r>
              <a:rPr lang="en-US" baseline="0" dirty="0" err="1"/>
              <a:t>carers</a:t>
            </a:r>
            <a:r>
              <a:rPr lang="en-US" baseline="0" dirty="0"/>
              <a:t>, please contact Chris on the email address at the bottom of the slide. We are really looking to promote this content to as many parents as possible.</a:t>
            </a:r>
            <a:endParaRPr lang="en-US" dirty="0"/>
          </a:p>
        </p:txBody>
      </p:sp>
      <p:sp>
        <p:nvSpPr>
          <p:cNvPr id="4" name="Slide Number Placeholder 3"/>
          <p:cNvSpPr>
            <a:spLocks noGrp="1"/>
          </p:cNvSpPr>
          <p:nvPr>
            <p:ph type="sldNum" sz="quarter" idx="5"/>
          </p:nvPr>
        </p:nvSpPr>
        <p:spPr/>
        <p:txBody>
          <a:bodyPr/>
          <a:lstStyle/>
          <a:p>
            <a:fld id="{A6117530-7A66-0C4B-8A0C-42BFE1DEFAEA}" type="slidenum">
              <a:rPr lang="en-US" smtClean="0"/>
              <a:t>19</a:t>
            </a:fld>
            <a:endParaRPr lang="en-US"/>
          </a:p>
        </p:txBody>
      </p:sp>
    </p:spTree>
    <p:extLst>
      <p:ext uri="{BB962C8B-B14F-4D97-AF65-F5344CB8AC3E}">
        <p14:creationId xmlns:p14="http://schemas.microsoft.com/office/powerpoint/2010/main" val="127869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Case study from an external professional</a:t>
            </a:r>
            <a:endParaRPr lang="en-US" dirty="0"/>
          </a:p>
        </p:txBody>
      </p:sp>
      <p:sp>
        <p:nvSpPr>
          <p:cNvPr id="4" name="Slide Number Placeholder 3"/>
          <p:cNvSpPr>
            <a:spLocks noGrp="1"/>
          </p:cNvSpPr>
          <p:nvPr>
            <p:ph type="sldNum" sz="quarter" idx="5"/>
          </p:nvPr>
        </p:nvSpPr>
        <p:spPr/>
        <p:txBody>
          <a:bodyPr/>
          <a:lstStyle/>
          <a:p>
            <a:fld id="{A6117530-7A66-0C4B-8A0C-42BFE1DEFAEA}" type="slidenum">
              <a:rPr lang="en-US" smtClean="0"/>
              <a:t>20</a:t>
            </a:fld>
            <a:endParaRPr lang="en-US"/>
          </a:p>
        </p:txBody>
      </p:sp>
    </p:spTree>
    <p:extLst>
      <p:ext uri="{BB962C8B-B14F-4D97-AF65-F5344CB8AC3E}">
        <p14:creationId xmlns:p14="http://schemas.microsoft.com/office/powerpoint/2010/main" val="608330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impact of the modules</a:t>
            </a:r>
          </a:p>
        </p:txBody>
      </p:sp>
      <p:sp>
        <p:nvSpPr>
          <p:cNvPr id="4" name="Slide Number Placeholder 3"/>
          <p:cNvSpPr>
            <a:spLocks noGrp="1"/>
          </p:cNvSpPr>
          <p:nvPr>
            <p:ph type="sldNum" sz="quarter" idx="10"/>
          </p:nvPr>
        </p:nvSpPr>
        <p:spPr/>
        <p:txBody>
          <a:bodyPr/>
          <a:lstStyle/>
          <a:p>
            <a:fld id="{A6117530-7A66-0C4B-8A0C-42BFE1DEFAEA}" type="slidenum">
              <a:rPr lang="en-US" smtClean="0"/>
              <a:t>21</a:t>
            </a:fld>
            <a:endParaRPr lang="en-US"/>
          </a:p>
        </p:txBody>
      </p:sp>
    </p:spTree>
    <p:extLst>
      <p:ext uri="{BB962C8B-B14F-4D97-AF65-F5344CB8AC3E}">
        <p14:creationId xmlns:p14="http://schemas.microsoft.com/office/powerpoint/2010/main" val="1124369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pick and choose the modules most relevant to your staff and school. Here are some examples of how schools have used the modules</a:t>
            </a:r>
            <a:endParaRPr lang="en-US" dirty="0"/>
          </a:p>
        </p:txBody>
      </p:sp>
      <p:sp>
        <p:nvSpPr>
          <p:cNvPr id="4" name="Slide Number Placeholder 3"/>
          <p:cNvSpPr>
            <a:spLocks noGrp="1"/>
          </p:cNvSpPr>
          <p:nvPr>
            <p:ph type="sldNum" sz="quarter" idx="5"/>
          </p:nvPr>
        </p:nvSpPr>
        <p:spPr/>
        <p:txBody>
          <a:bodyPr/>
          <a:lstStyle/>
          <a:p>
            <a:fld id="{A6117530-7A66-0C4B-8A0C-42BFE1DEFAEA}" type="slidenum">
              <a:rPr lang="en-US" smtClean="0"/>
              <a:t>22</a:t>
            </a:fld>
            <a:endParaRPr lang="en-US"/>
          </a:p>
        </p:txBody>
      </p:sp>
    </p:spTree>
    <p:extLst>
      <p:ext uri="{BB962C8B-B14F-4D97-AF65-F5344CB8AC3E}">
        <p14:creationId xmlns:p14="http://schemas.microsoft.com/office/powerpoint/2010/main" val="67790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826492" cy="404756"/>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002342" y="1"/>
            <a:ext cx="3826492" cy="404756"/>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1722438" y="606425"/>
            <a:ext cx="5384800" cy="30289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3037" y="3837688"/>
            <a:ext cx="7064293" cy="3637184"/>
          </a:xfrm>
          <a:prstGeom prst="rect">
            <a:avLst/>
          </a:prstGeom>
        </p:spPr>
        <p:txBody>
          <a:bodyPr vert="horz" lIns="91440" tIns="45720" rIns="91440" bIns="45720" rtlCol="0"/>
          <a:lstStyle/>
          <a:p>
            <a:r>
              <a:rPr lang="en-US" dirty="0"/>
              <a:t>Our first cohort is underway – 57 participants in total </a:t>
            </a:r>
          </a:p>
          <a:p>
            <a:endParaRPr lang="en-US" dirty="0"/>
          </a:p>
          <a:p>
            <a:r>
              <a:rPr lang="en-US" dirty="0"/>
              <a:t>Unsure as to whether there is going to be further funding for this </a:t>
            </a:r>
            <a:r>
              <a:rPr lang="en-US" dirty="0" err="1"/>
              <a:t>programme</a:t>
            </a:r>
            <a:r>
              <a:rPr lang="en-US" dirty="0"/>
              <a:t> – we suspect there will be as this is mandatory.</a:t>
            </a:r>
          </a:p>
          <a:p>
            <a:endParaRPr lang="en-US" dirty="0"/>
          </a:p>
          <a:p>
            <a:r>
              <a:rPr lang="en-US" dirty="0"/>
              <a:t>The next cohort is due to run in April 2025 IF the DfE decide to continue on a two cohort a year model moving forwards.</a:t>
            </a:r>
          </a:p>
          <a:p>
            <a:endParaRPr lang="en-US" dirty="0"/>
          </a:p>
          <a:p>
            <a:r>
              <a:rPr lang="en-US" dirty="0"/>
              <a:t>We will make everyone aware when the DfE registration platform opens but in the meantime you can submit an EOI using the QR code which will give us your name and contact details – we will then be able to contact you directly once we know that registration is open – this will give you more of a chance of getting a funded place.</a:t>
            </a:r>
          </a:p>
        </p:txBody>
      </p:sp>
      <p:sp>
        <p:nvSpPr>
          <p:cNvPr id="6" name="Footer Placeholder 5"/>
          <p:cNvSpPr>
            <a:spLocks noGrp="1"/>
          </p:cNvSpPr>
          <p:nvPr>
            <p:ph type="ftr" sz="quarter" idx="4"/>
          </p:nvPr>
        </p:nvSpPr>
        <p:spPr>
          <a:xfrm>
            <a:off x="1" y="7675375"/>
            <a:ext cx="3826492" cy="40288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002342" y="7675375"/>
            <a:ext cx="3826492" cy="40288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04294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A23FE-1FC9-3377-C1A9-A88939BFBCE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1593A5-FDE7-3F52-9B48-DF4C4DC5FD0D}"/>
              </a:ext>
            </a:extLst>
          </p:cNvPr>
          <p:cNvSpPr>
            <a:spLocks noGrp="1"/>
          </p:cNvSpPr>
          <p:nvPr>
            <p:ph type="hdr" sz="quarter"/>
          </p:nvPr>
        </p:nvSpPr>
        <p:spPr>
          <a:xfrm>
            <a:off x="1" y="1"/>
            <a:ext cx="3826492" cy="404756"/>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a:extLst>
              <a:ext uri="{FF2B5EF4-FFF2-40B4-BE49-F238E27FC236}">
                <a16:creationId xmlns:a16="http://schemas.microsoft.com/office/drawing/2014/main" id="{827D092E-94D6-E063-55DC-DEADBCAF2B68}"/>
              </a:ext>
            </a:extLst>
          </p:cNvPr>
          <p:cNvSpPr>
            <a:spLocks noGrp="1"/>
          </p:cNvSpPr>
          <p:nvPr>
            <p:ph type="dt" idx="1"/>
          </p:nvPr>
        </p:nvSpPr>
        <p:spPr>
          <a:xfrm>
            <a:off x="5002342" y="1"/>
            <a:ext cx="3826492" cy="404756"/>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a:extLst>
              <a:ext uri="{FF2B5EF4-FFF2-40B4-BE49-F238E27FC236}">
                <a16:creationId xmlns:a16="http://schemas.microsoft.com/office/drawing/2014/main" id="{56A05854-09EC-A6E6-1417-834D77F81E7E}"/>
              </a:ext>
            </a:extLst>
          </p:cNvPr>
          <p:cNvSpPr>
            <a:spLocks noGrp="1" noRot="1" noChangeAspect="1"/>
          </p:cNvSpPr>
          <p:nvPr>
            <p:ph type="sldImg" idx="2"/>
          </p:nvPr>
        </p:nvSpPr>
        <p:spPr>
          <a:xfrm>
            <a:off x="1722438" y="606425"/>
            <a:ext cx="5384800" cy="30289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8240A59-9523-2DBB-30CB-F21C29AE022B}"/>
              </a:ext>
            </a:extLst>
          </p:cNvPr>
          <p:cNvSpPr>
            <a:spLocks noGrp="1"/>
          </p:cNvSpPr>
          <p:nvPr>
            <p:ph type="body" sz="quarter" idx="3"/>
          </p:nvPr>
        </p:nvSpPr>
        <p:spPr>
          <a:xfrm>
            <a:off x="883037" y="3837688"/>
            <a:ext cx="7064293" cy="3637184"/>
          </a:xfrm>
          <a:prstGeom prst="rect">
            <a:avLst/>
          </a:prstGeom>
        </p:spPr>
        <p:txBody>
          <a:bodyPr vert="horz" lIns="91440" tIns="45720" rIns="91440" bIns="45720" rtlCol="0"/>
          <a:lstStyle/>
          <a:p>
            <a:r>
              <a:rPr lang="en-US" dirty="0"/>
              <a:t>Looking at the structure of the </a:t>
            </a:r>
            <a:r>
              <a:rPr lang="en-US" dirty="0" err="1"/>
              <a:t>programme</a:t>
            </a:r>
            <a:r>
              <a:rPr lang="en-US" dirty="0"/>
              <a:t> the model gives SENCOs the opportunity to visit other settings – we have decided to organize this in the same way as the SEMH visits were organized – Tour and Talk</a:t>
            </a:r>
          </a:p>
          <a:p>
            <a:endParaRPr lang="en-US" dirty="0"/>
          </a:p>
          <a:p>
            <a:r>
              <a:rPr lang="en-US" dirty="0"/>
              <a:t>Equally – there are two conferences built into the </a:t>
            </a:r>
            <a:r>
              <a:rPr lang="en-US" dirty="0" err="1"/>
              <a:t>programme</a:t>
            </a:r>
            <a:r>
              <a:rPr lang="en-US" dirty="0"/>
              <a:t> – opportunity for all SENCOs to come together – we will build in aspects that SENCOs make us aware of as the </a:t>
            </a:r>
            <a:r>
              <a:rPr lang="en-US" dirty="0" err="1"/>
              <a:t>programme</a:t>
            </a:r>
            <a:r>
              <a:rPr lang="en-US" dirty="0"/>
              <a:t> progresses – listening to you and your requests / needs around this.</a:t>
            </a:r>
          </a:p>
          <a:p>
            <a:endParaRPr lang="en-US" dirty="0"/>
          </a:p>
          <a:p>
            <a:r>
              <a:rPr lang="en-US" dirty="0"/>
              <a:t>You will notice that the Teach First structure is predominantly online – this might be something that you think great this will support travel etc. Equally if you are thinking I prefer a model where there is an opportunity for more face to face we are looking at how we can be more “creative” with the framework moving forwards having had the green light from TF to have flexibility to meet the needs of our region.</a:t>
            </a:r>
          </a:p>
        </p:txBody>
      </p:sp>
      <p:sp>
        <p:nvSpPr>
          <p:cNvPr id="6" name="Footer Placeholder 5">
            <a:extLst>
              <a:ext uri="{FF2B5EF4-FFF2-40B4-BE49-F238E27FC236}">
                <a16:creationId xmlns:a16="http://schemas.microsoft.com/office/drawing/2014/main" id="{49E0978E-CBA8-E4BB-55C4-8BE496ACE526}"/>
              </a:ext>
            </a:extLst>
          </p:cNvPr>
          <p:cNvSpPr>
            <a:spLocks noGrp="1"/>
          </p:cNvSpPr>
          <p:nvPr>
            <p:ph type="ftr" sz="quarter" idx="4"/>
          </p:nvPr>
        </p:nvSpPr>
        <p:spPr>
          <a:xfrm>
            <a:off x="1" y="7675375"/>
            <a:ext cx="3826492" cy="40288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DE65CF0D-B49E-4D3C-42C8-C26AB3C9AF90}"/>
              </a:ext>
            </a:extLst>
          </p:cNvPr>
          <p:cNvSpPr>
            <a:spLocks noGrp="1"/>
          </p:cNvSpPr>
          <p:nvPr>
            <p:ph type="sldNum" sz="quarter" idx="5"/>
          </p:nvPr>
        </p:nvSpPr>
        <p:spPr>
          <a:xfrm>
            <a:off x="5002342" y="7675375"/>
            <a:ext cx="3826492" cy="40288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71710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826492" cy="404756"/>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002342" y="1"/>
            <a:ext cx="3826492" cy="404756"/>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1722438" y="606425"/>
            <a:ext cx="5384800" cy="30289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3037" y="3837688"/>
            <a:ext cx="7064293" cy="3637184"/>
          </a:xfrm>
          <a:prstGeom prst="rect">
            <a:avLst/>
          </a:prstGeom>
        </p:spPr>
        <p:txBody>
          <a:bodyPr vert="horz" lIns="91440" tIns="45720" rIns="91440" bIns="45720" rtlCol="0"/>
          <a:lstStyle/>
          <a:p>
            <a:r>
              <a:rPr lang="en-US" dirty="0"/>
              <a:t>Adaptive Teaching was launched at the Leadership Conference Nov 22</a:t>
            </a:r>
            <a:r>
              <a:rPr lang="en-US" baseline="30000" dirty="0"/>
              <a:t>nd</a:t>
            </a:r>
            <a:r>
              <a:rPr lang="en-US" dirty="0"/>
              <a:t> 2024 – Margaret Mulholland. Emily Walker spoke to share with leaders the fact that there is a </a:t>
            </a:r>
            <a:r>
              <a:rPr lang="en-US" dirty="0" err="1"/>
              <a:t>programme</a:t>
            </a:r>
            <a:r>
              <a:rPr lang="en-US" dirty="0"/>
              <a:t> that follows on from this – The Adaptive Teacher Pathway. If this is something that you are interested in might be worth speaking to your HT / Senior Leadership team and join the dots with the Leadership Conference.</a:t>
            </a:r>
          </a:p>
        </p:txBody>
      </p:sp>
      <p:sp>
        <p:nvSpPr>
          <p:cNvPr id="6" name="Footer Placeholder 5"/>
          <p:cNvSpPr>
            <a:spLocks noGrp="1"/>
          </p:cNvSpPr>
          <p:nvPr>
            <p:ph type="ftr" sz="quarter" idx="4"/>
          </p:nvPr>
        </p:nvSpPr>
        <p:spPr>
          <a:xfrm>
            <a:off x="1" y="7675375"/>
            <a:ext cx="3826492" cy="40288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002342" y="7675375"/>
            <a:ext cx="3826492" cy="40288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023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826492" cy="404756"/>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002342" y="1"/>
            <a:ext cx="3826492" cy="404756"/>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1722438" y="606425"/>
            <a:ext cx="5384800" cy="30289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3037" y="3837688"/>
            <a:ext cx="7064293" cy="3637184"/>
          </a:xfrm>
          <a:prstGeom prst="rect">
            <a:avLst/>
          </a:prstGeom>
        </p:spPr>
        <p:txBody>
          <a:bodyPr vert="horz" lIns="91440" tIns="45720" rIns="91440" bIns="45720" rtlCol="0"/>
          <a:lstStyle/>
          <a:p>
            <a:r>
              <a:rPr lang="en-US" dirty="0"/>
              <a:t>SEMH – The Bigger Picture was also launched at the Leadership Conference Nov 22</a:t>
            </a:r>
            <a:r>
              <a:rPr lang="en-US" baseline="30000" dirty="0"/>
              <a:t>nd</a:t>
            </a:r>
            <a:r>
              <a:rPr lang="en-US" dirty="0"/>
              <a:t> 2024 – Ali Williams delivered a workshop to start us thinking about SEMH and the many challenges that young people identified with this, can face. This pathway takes this thinking further. The second image shows other courses focusing on SEMH, that you may be interested in. If this is something that you are interested in</a:t>
            </a:r>
            <a:r>
              <a:rPr lang="en-US"/>
              <a:t>, it might </a:t>
            </a:r>
            <a:r>
              <a:rPr lang="en-US" dirty="0"/>
              <a:t>be worth speaking to your HT / Senior Leadership team and join the dots with the Leadership Conference.</a:t>
            </a:r>
          </a:p>
        </p:txBody>
      </p:sp>
      <p:sp>
        <p:nvSpPr>
          <p:cNvPr id="6" name="Footer Placeholder 5"/>
          <p:cNvSpPr>
            <a:spLocks noGrp="1"/>
          </p:cNvSpPr>
          <p:nvPr>
            <p:ph type="ftr" sz="quarter" idx="4"/>
          </p:nvPr>
        </p:nvSpPr>
        <p:spPr>
          <a:xfrm>
            <a:off x="1" y="7675375"/>
            <a:ext cx="3826492" cy="40288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002342" y="7675375"/>
            <a:ext cx="3826492" cy="40288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574591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826492" cy="404756"/>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002342" y="1"/>
            <a:ext cx="3826492" cy="404756"/>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1722438" y="606425"/>
            <a:ext cx="5384800" cy="30289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3037" y="3837688"/>
            <a:ext cx="7064293" cy="3637184"/>
          </a:xfrm>
          <a:prstGeom prst="rect">
            <a:avLst/>
          </a:prstGeom>
        </p:spPr>
        <p:txBody>
          <a:bodyPr vert="horz" lIns="91440" tIns="45720" rIns="91440" bIns="45720" rtlCol="0"/>
          <a:lstStyle/>
          <a:p>
            <a:r>
              <a:rPr lang="en-US" dirty="0"/>
              <a:t>If you have not been successful in getting a place on the NPQSENCO or have people in school that support your role there is the option of attending the tier 2 sessions on the Leadership of SEND </a:t>
            </a:r>
            <a:r>
              <a:rPr lang="en-US" dirty="0" err="1"/>
              <a:t>programme</a:t>
            </a:r>
            <a:r>
              <a:rPr lang="en-US" dirty="0"/>
              <a:t>. You will notice that this has already started but we can run this session again if there is the interest in this.</a:t>
            </a:r>
          </a:p>
          <a:p>
            <a:endParaRPr lang="en-US" dirty="0"/>
          </a:p>
          <a:p>
            <a:r>
              <a:rPr lang="en-US" dirty="0"/>
              <a:t>Link in chat to collate an EOI in this so we know if it is worth us putting this on again.</a:t>
            </a:r>
          </a:p>
        </p:txBody>
      </p:sp>
      <p:sp>
        <p:nvSpPr>
          <p:cNvPr id="6" name="Footer Placeholder 5"/>
          <p:cNvSpPr>
            <a:spLocks noGrp="1"/>
          </p:cNvSpPr>
          <p:nvPr>
            <p:ph type="ftr" sz="quarter" idx="4"/>
          </p:nvPr>
        </p:nvSpPr>
        <p:spPr>
          <a:xfrm>
            <a:off x="1" y="7675375"/>
            <a:ext cx="3826492" cy="40288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002342" y="7675375"/>
            <a:ext cx="3826492" cy="40288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689823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08EA3-5C48-A2F0-E49A-AB735DD0F71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D57AF-EF45-B7F3-0B96-0A4D3A07DF10}"/>
              </a:ext>
            </a:extLst>
          </p:cNvPr>
          <p:cNvSpPr>
            <a:spLocks noGrp="1"/>
          </p:cNvSpPr>
          <p:nvPr>
            <p:ph type="hdr" sz="quarter"/>
          </p:nvPr>
        </p:nvSpPr>
        <p:spPr>
          <a:xfrm>
            <a:off x="1" y="1"/>
            <a:ext cx="3826492" cy="404756"/>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a:extLst>
              <a:ext uri="{FF2B5EF4-FFF2-40B4-BE49-F238E27FC236}">
                <a16:creationId xmlns:a16="http://schemas.microsoft.com/office/drawing/2014/main" id="{B4F252A3-7116-8468-51DF-F639B39076B9}"/>
              </a:ext>
            </a:extLst>
          </p:cNvPr>
          <p:cNvSpPr>
            <a:spLocks noGrp="1"/>
          </p:cNvSpPr>
          <p:nvPr>
            <p:ph type="dt" idx="1"/>
          </p:nvPr>
        </p:nvSpPr>
        <p:spPr>
          <a:xfrm>
            <a:off x="5002342" y="1"/>
            <a:ext cx="3826492" cy="404756"/>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a:extLst>
              <a:ext uri="{FF2B5EF4-FFF2-40B4-BE49-F238E27FC236}">
                <a16:creationId xmlns:a16="http://schemas.microsoft.com/office/drawing/2014/main" id="{614D9B35-4FA8-8F2C-8770-3775127CED5F}"/>
              </a:ext>
            </a:extLst>
          </p:cNvPr>
          <p:cNvSpPr>
            <a:spLocks noGrp="1" noRot="1" noChangeAspect="1"/>
          </p:cNvSpPr>
          <p:nvPr>
            <p:ph type="sldImg" idx="2"/>
          </p:nvPr>
        </p:nvSpPr>
        <p:spPr>
          <a:xfrm>
            <a:off x="1722438" y="606425"/>
            <a:ext cx="5384800" cy="30289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AAE4A8F-45D8-9E08-5FB9-04D89956B7A2}"/>
              </a:ext>
            </a:extLst>
          </p:cNvPr>
          <p:cNvSpPr>
            <a:spLocks noGrp="1"/>
          </p:cNvSpPr>
          <p:nvPr>
            <p:ph type="body" sz="quarter" idx="3"/>
          </p:nvPr>
        </p:nvSpPr>
        <p:spPr>
          <a:xfrm>
            <a:off x="883037" y="3837688"/>
            <a:ext cx="7064293" cy="3637184"/>
          </a:xfrm>
          <a:prstGeom prst="rect">
            <a:avLst/>
          </a:prstGeom>
        </p:spPr>
        <p:txBody>
          <a:bodyPr vert="horz" lIns="91440" tIns="45720" rIns="91440" bIns="45720" rtlCol="0"/>
          <a:lstStyle/>
          <a:p>
            <a:r>
              <a:rPr lang="en-US" dirty="0"/>
              <a:t>Tier 3 – this is the offer for subject leaders to support them with ensuring that the curriculum offered in school / their specific subject is appropriate for pupils with SEND – supports subject leaders with reviewing their subject and think about how it can be adapted for SEND learners.</a:t>
            </a:r>
          </a:p>
          <a:p>
            <a:r>
              <a:rPr lang="en-US" dirty="0"/>
              <a:t>We appreciate that there may be multiple subject leaders within your school who would like to access this – talk to us about the numbers you are thinking about and we will be able to respond with a price that matches the needs of your school.</a:t>
            </a:r>
          </a:p>
        </p:txBody>
      </p:sp>
      <p:sp>
        <p:nvSpPr>
          <p:cNvPr id="6" name="Footer Placeholder 5">
            <a:extLst>
              <a:ext uri="{FF2B5EF4-FFF2-40B4-BE49-F238E27FC236}">
                <a16:creationId xmlns:a16="http://schemas.microsoft.com/office/drawing/2014/main" id="{07F9183E-0FA9-D7F7-962F-815542D454CC}"/>
              </a:ext>
            </a:extLst>
          </p:cNvPr>
          <p:cNvSpPr>
            <a:spLocks noGrp="1"/>
          </p:cNvSpPr>
          <p:nvPr>
            <p:ph type="ftr" sz="quarter" idx="4"/>
          </p:nvPr>
        </p:nvSpPr>
        <p:spPr>
          <a:xfrm>
            <a:off x="1" y="7675375"/>
            <a:ext cx="3826492" cy="40288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805E895A-932C-FFEC-8728-D7ACC73F5B30}"/>
              </a:ext>
            </a:extLst>
          </p:cNvPr>
          <p:cNvSpPr>
            <a:spLocks noGrp="1"/>
          </p:cNvSpPr>
          <p:nvPr>
            <p:ph type="sldNum" sz="quarter" idx="5"/>
          </p:nvPr>
        </p:nvSpPr>
        <p:spPr>
          <a:xfrm>
            <a:off x="5002342" y="7675375"/>
            <a:ext cx="3826492" cy="40288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48903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5410D2-D1A3-40D2-9341-6F61D0172DE2}" type="slidenum">
              <a:rPr lang="en-GB" smtClean="0"/>
              <a:t>8</a:t>
            </a:fld>
            <a:endParaRPr lang="en-GB"/>
          </a:p>
        </p:txBody>
      </p:sp>
    </p:spTree>
    <p:extLst>
      <p:ext uri="{BB962C8B-B14F-4D97-AF65-F5344CB8AC3E}">
        <p14:creationId xmlns:p14="http://schemas.microsoft.com/office/powerpoint/2010/main" val="2723027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7DEA9-C29A-4C85-BC47-50BC380F861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429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108E-45E2-8FB8-9FDE-1E6776D8A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EBC466-2CCE-3CD1-2BE1-2677CAD5F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B66B6F8C-C500-304B-2A0A-11B4FB33A0E6}"/>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529B8F2-833A-556D-095C-E950A5D72097}"/>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D447B4B-89D4-C215-71CC-97AB1BB5A463}"/>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sign&#10;&#10;Description automatically generated">
            <a:extLst>
              <a:ext uri="{FF2B5EF4-FFF2-40B4-BE49-F238E27FC236}">
                <a16:creationId xmlns:a16="http://schemas.microsoft.com/office/drawing/2014/main" id="{7405D6ED-4A9E-F5F1-9307-7D5992D746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9067" y="6174748"/>
            <a:ext cx="1573865" cy="535114"/>
          </a:xfrm>
          <a:prstGeom prst="rect">
            <a:avLst/>
          </a:prstGeom>
        </p:spPr>
      </p:pic>
      <p:pic>
        <p:nvPicPr>
          <p:cNvPr id="11" name="Picture 10" descr="A picture containing computer&#10;&#10;Description automatically generated">
            <a:extLst>
              <a:ext uri="{FF2B5EF4-FFF2-40B4-BE49-F238E27FC236}">
                <a16:creationId xmlns:a16="http://schemas.microsoft.com/office/drawing/2014/main" id="{82ABDA1C-0E16-9765-B6F2-7F1FC24518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64" y="6047000"/>
            <a:ext cx="857148" cy="662862"/>
          </a:xfrm>
          <a:prstGeom prst="rect">
            <a:avLst/>
          </a:prstGeom>
        </p:spPr>
      </p:pic>
      <p:pic>
        <p:nvPicPr>
          <p:cNvPr id="12" name="Picture 11" descr="A close up of a logo&#10;&#10;Description automatically generated">
            <a:extLst>
              <a:ext uri="{FF2B5EF4-FFF2-40B4-BE49-F238E27FC236}">
                <a16:creationId xmlns:a16="http://schemas.microsoft.com/office/drawing/2014/main" id="{5393AE3D-AA11-B100-C03D-7F0274C5AD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679" y="6246303"/>
            <a:ext cx="1458389" cy="463559"/>
          </a:xfrm>
          <a:prstGeom prst="rect">
            <a:avLst/>
          </a:prstGeom>
        </p:spPr>
      </p:pic>
    </p:spTree>
    <p:extLst>
      <p:ext uri="{BB962C8B-B14F-4D97-AF65-F5344CB8AC3E}">
        <p14:creationId xmlns:p14="http://schemas.microsoft.com/office/powerpoint/2010/main" val="192423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A887-FF2F-C034-FE62-0BBC40918E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9A1CF7-9A69-8077-4334-9F72EB2356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3120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90EE7-53C1-5987-0C36-7553F21A9F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40566-BBE4-7875-DCC8-B85F9F6900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7050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108E-45E2-8FB8-9FDE-1E6776D8A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EBC466-2CCE-3CD1-2BE1-2677CAD5F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B66B6F8C-C500-304B-2A0A-11B4FB33A0E6}"/>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529B8F2-833A-556D-095C-E950A5D72097}"/>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D447B4B-89D4-C215-71CC-97AB1BB5A463}"/>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sign&#10;&#10;Description automatically generated">
            <a:extLst>
              <a:ext uri="{FF2B5EF4-FFF2-40B4-BE49-F238E27FC236}">
                <a16:creationId xmlns:a16="http://schemas.microsoft.com/office/drawing/2014/main" id="{7405D6ED-4A9E-F5F1-9307-7D5992D746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9067" y="6174748"/>
            <a:ext cx="1573865" cy="535114"/>
          </a:xfrm>
          <a:prstGeom prst="rect">
            <a:avLst/>
          </a:prstGeom>
        </p:spPr>
      </p:pic>
      <p:pic>
        <p:nvPicPr>
          <p:cNvPr id="11" name="Picture 10" descr="A picture containing computer&#10;&#10;Description automatically generated">
            <a:extLst>
              <a:ext uri="{FF2B5EF4-FFF2-40B4-BE49-F238E27FC236}">
                <a16:creationId xmlns:a16="http://schemas.microsoft.com/office/drawing/2014/main" id="{82ABDA1C-0E16-9765-B6F2-7F1FC24518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64" y="6047000"/>
            <a:ext cx="857148" cy="662862"/>
          </a:xfrm>
          <a:prstGeom prst="rect">
            <a:avLst/>
          </a:prstGeom>
        </p:spPr>
      </p:pic>
      <p:pic>
        <p:nvPicPr>
          <p:cNvPr id="12" name="Picture 11" descr="A close up of a logo&#10;&#10;Description automatically generated">
            <a:extLst>
              <a:ext uri="{FF2B5EF4-FFF2-40B4-BE49-F238E27FC236}">
                <a16:creationId xmlns:a16="http://schemas.microsoft.com/office/drawing/2014/main" id="{5393AE3D-AA11-B100-C03D-7F0274C5AD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679" y="6246303"/>
            <a:ext cx="1458389" cy="463559"/>
          </a:xfrm>
          <a:prstGeom prst="rect">
            <a:avLst/>
          </a:prstGeom>
        </p:spPr>
      </p:pic>
    </p:spTree>
    <p:extLst>
      <p:ext uri="{BB962C8B-B14F-4D97-AF65-F5344CB8AC3E}">
        <p14:creationId xmlns:p14="http://schemas.microsoft.com/office/powerpoint/2010/main" val="921124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47B0-8570-689D-9831-A6321DAA9D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CE70C2-DB07-7E46-3C39-9B9E66F426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sign&#10;&#10;Description automatically generated">
            <a:extLst>
              <a:ext uri="{FF2B5EF4-FFF2-40B4-BE49-F238E27FC236}">
                <a16:creationId xmlns:a16="http://schemas.microsoft.com/office/drawing/2014/main" id="{F9EB2FD4-E676-68D8-4A6E-B784FED71D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9068" y="6266774"/>
            <a:ext cx="1303200" cy="443088"/>
          </a:xfrm>
          <a:prstGeom prst="rect">
            <a:avLst/>
          </a:prstGeom>
        </p:spPr>
      </p:pic>
      <p:pic>
        <p:nvPicPr>
          <p:cNvPr id="8" name="Picture 7" descr="A picture containing computer&#10;&#10;Description automatically generated">
            <a:extLst>
              <a:ext uri="{FF2B5EF4-FFF2-40B4-BE49-F238E27FC236}">
                <a16:creationId xmlns:a16="http://schemas.microsoft.com/office/drawing/2014/main" id="{0254910E-B1A8-A5DD-C757-3C26A7203F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64" y="6160996"/>
            <a:ext cx="709740" cy="548866"/>
          </a:xfrm>
          <a:prstGeom prst="rect">
            <a:avLst/>
          </a:prstGeom>
        </p:spPr>
      </p:pic>
      <p:pic>
        <p:nvPicPr>
          <p:cNvPr id="9" name="Picture 8" descr="A close up of a logo&#10;&#10;Description automatically generated">
            <a:extLst>
              <a:ext uri="{FF2B5EF4-FFF2-40B4-BE49-F238E27FC236}">
                <a16:creationId xmlns:a16="http://schemas.microsoft.com/office/drawing/2014/main" id="{437D0BC4-0ED8-8C6F-D783-66DAFC4DDD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679" y="6326023"/>
            <a:ext cx="1207583" cy="383839"/>
          </a:xfrm>
          <a:prstGeom prst="rect">
            <a:avLst/>
          </a:prstGeom>
        </p:spPr>
      </p:pic>
      <p:sp>
        <p:nvSpPr>
          <p:cNvPr id="10" name="Rectangle 9">
            <a:extLst>
              <a:ext uri="{FF2B5EF4-FFF2-40B4-BE49-F238E27FC236}">
                <a16:creationId xmlns:a16="http://schemas.microsoft.com/office/drawing/2014/main" id="{A2743CB7-4917-240E-DE0A-8712104E842E}"/>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62A878E-FA8E-C8E7-76D3-B206A5639EEB}"/>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A297FF9-FAB7-4FCA-93F4-1DAD1BBD31B4}"/>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0006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DB7A-C2F5-B6EB-8CAD-83F1C9230E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2B6269-CA41-0A2D-3B7A-084794B050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A close up of a sign&#10;&#10;Description automatically generated">
            <a:extLst>
              <a:ext uri="{FF2B5EF4-FFF2-40B4-BE49-F238E27FC236}">
                <a16:creationId xmlns:a16="http://schemas.microsoft.com/office/drawing/2014/main" id="{4641D98D-7FDF-6D68-C47E-3380E65C61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9068" y="6266774"/>
            <a:ext cx="1303200" cy="443088"/>
          </a:xfrm>
          <a:prstGeom prst="rect">
            <a:avLst/>
          </a:prstGeom>
        </p:spPr>
      </p:pic>
      <p:pic>
        <p:nvPicPr>
          <p:cNvPr id="8" name="Picture 7" descr="A picture containing computer&#10;&#10;Description automatically generated">
            <a:extLst>
              <a:ext uri="{FF2B5EF4-FFF2-40B4-BE49-F238E27FC236}">
                <a16:creationId xmlns:a16="http://schemas.microsoft.com/office/drawing/2014/main" id="{3F5462B7-B63E-8807-A82C-FEA01F3538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64" y="6160996"/>
            <a:ext cx="709740" cy="548866"/>
          </a:xfrm>
          <a:prstGeom prst="rect">
            <a:avLst/>
          </a:prstGeom>
        </p:spPr>
      </p:pic>
      <p:pic>
        <p:nvPicPr>
          <p:cNvPr id="9" name="Picture 8" descr="A close up of a logo&#10;&#10;Description automatically generated">
            <a:extLst>
              <a:ext uri="{FF2B5EF4-FFF2-40B4-BE49-F238E27FC236}">
                <a16:creationId xmlns:a16="http://schemas.microsoft.com/office/drawing/2014/main" id="{210AEBDB-562A-AC53-B5A9-D98EEEF7C1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679" y="6326023"/>
            <a:ext cx="1207583" cy="383839"/>
          </a:xfrm>
          <a:prstGeom prst="rect">
            <a:avLst/>
          </a:prstGeom>
        </p:spPr>
      </p:pic>
      <p:sp>
        <p:nvSpPr>
          <p:cNvPr id="10" name="Rectangle 9">
            <a:extLst>
              <a:ext uri="{FF2B5EF4-FFF2-40B4-BE49-F238E27FC236}">
                <a16:creationId xmlns:a16="http://schemas.microsoft.com/office/drawing/2014/main" id="{EBB53572-882B-19E3-5A3E-32026BD893B3}"/>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E79D162-AB3F-26B4-11CF-5ECB1F50DDC7}"/>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1A2F9DB-4667-FBBD-4CB7-DC516F9F3044}"/>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9098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0C04-91E3-2CF8-E0EA-41889522E5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7E877B-D4D9-B9A7-89B3-14D4CA22C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4B3968-8BA7-4A4B-0CF1-3AB2317042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close up of a sign&#10;&#10;Description automatically generated">
            <a:extLst>
              <a:ext uri="{FF2B5EF4-FFF2-40B4-BE49-F238E27FC236}">
                <a16:creationId xmlns:a16="http://schemas.microsoft.com/office/drawing/2014/main" id="{6D97BA7C-53F1-A5D5-57FA-E671AB0533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9068" y="6266774"/>
            <a:ext cx="1303200" cy="443088"/>
          </a:xfrm>
          <a:prstGeom prst="rect">
            <a:avLst/>
          </a:prstGeom>
        </p:spPr>
      </p:pic>
      <p:pic>
        <p:nvPicPr>
          <p:cNvPr id="9" name="Picture 8" descr="A picture containing computer&#10;&#10;Description automatically generated">
            <a:extLst>
              <a:ext uri="{FF2B5EF4-FFF2-40B4-BE49-F238E27FC236}">
                <a16:creationId xmlns:a16="http://schemas.microsoft.com/office/drawing/2014/main" id="{916E4A7E-57E8-C45C-7498-083A6F764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64" y="6160996"/>
            <a:ext cx="709740" cy="548866"/>
          </a:xfrm>
          <a:prstGeom prst="rect">
            <a:avLst/>
          </a:prstGeom>
        </p:spPr>
      </p:pic>
      <p:pic>
        <p:nvPicPr>
          <p:cNvPr id="10" name="Picture 9" descr="A close up of a logo&#10;&#10;Description automatically generated">
            <a:extLst>
              <a:ext uri="{FF2B5EF4-FFF2-40B4-BE49-F238E27FC236}">
                <a16:creationId xmlns:a16="http://schemas.microsoft.com/office/drawing/2014/main" id="{9AEAC44E-EC9A-AC6B-6703-E17A9D76F3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679" y="6326023"/>
            <a:ext cx="1207583" cy="383839"/>
          </a:xfrm>
          <a:prstGeom prst="rect">
            <a:avLst/>
          </a:prstGeom>
        </p:spPr>
      </p:pic>
      <p:sp>
        <p:nvSpPr>
          <p:cNvPr id="11" name="Rectangle 10">
            <a:extLst>
              <a:ext uri="{FF2B5EF4-FFF2-40B4-BE49-F238E27FC236}">
                <a16:creationId xmlns:a16="http://schemas.microsoft.com/office/drawing/2014/main" id="{7063D1A9-C42D-3D59-A38D-1D4CAFA59F39}"/>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F38CCEB-AFF4-152F-2DE7-2467A596455A}"/>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0E5925E-3DA3-3142-D9E8-35BA945D1D01}"/>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894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23A2-9A33-13DD-9E00-D398B0EF1D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1DE3B-74D7-E616-79F8-AA71DF1F81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E145D2-616F-E341-9CFA-175E49FFF6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3EDEF4-6BEC-5E92-3695-F2AA240935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8C96A-D369-CA26-EB37-32AF488422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close up of a sign&#10;&#10;Description automatically generated">
            <a:extLst>
              <a:ext uri="{FF2B5EF4-FFF2-40B4-BE49-F238E27FC236}">
                <a16:creationId xmlns:a16="http://schemas.microsoft.com/office/drawing/2014/main" id="{272F1F92-DD18-2FF2-CC48-83B0929519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9068" y="6266774"/>
            <a:ext cx="1303200" cy="443088"/>
          </a:xfrm>
          <a:prstGeom prst="rect">
            <a:avLst/>
          </a:prstGeom>
        </p:spPr>
      </p:pic>
      <p:pic>
        <p:nvPicPr>
          <p:cNvPr id="11" name="Picture 10" descr="A picture containing computer&#10;&#10;Description automatically generated">
            <a:extLst>
              <a:ext uri="{FF2B5EF4-FFF2-40B4-BE49-F238E27FC236}">
                <a16:creationId xmlns:a16="http://schemas.microsoft.com/office/drawing/2014/main" id="{FEDE800B-3BA2-A85B-6A7E-04338BCDA0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64" y="6160996"/>
            <a:ext cx="709740" cy="548866"/>
          </a:xfrm>
          <a:prstGeom prst="rect">
            <a:avLst/>
          </a:prstGeom>
        </p:spPr>
      </p:pic>
      <p:pic>
        <p:nvPicPr>
          <p:cNvPr id="12" name="Picture 11" descr="A close up of a logo&#10;&#10;Description automatically generated">
            <a:extLst>
              <a:ext uri="{FF2B5EF4-FFF2-40B4-BE49-F238E27FC236}">
                <a16:creationId xmlns:a16="http://schemas.microsoft.com/office/drawing/2014/main" id="{4F74DFDC-E021-9F36-FC58-DABB5AD14D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679" y="6326023"/>
            <a:ext cx="1207583" cy="383839"/>
          </a:xfrm>
          <a:prstGeom prst="rect">
            <a:avLst/>
          </a:prstGeom>
        </p:spPr>
      </p:pic>
      <p:sp>
        <p:nvSpPr>
          <p:cNvPr id="13" name="Rectangle 12">
            <a:extLst>
              <a:ext uri="{FF2B5EF4-FFF2-40B4-BE49-F238E27FC236}">
                <a16:creationId xmlns:a16="http://schemas.microsoft.com/office/drawing/2014/main" id="{0AA16D88-EF97-A766-019C-5398139A1E79}"/>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53EF4C9-26D2-DCCC-7CAB-AD6EA558E08A}"/>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5B1140D-DF20-2A26-8905-534BB694A676}"/>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7266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28B7-B4EB-5E74-1FF1-0A405C75E112}"/>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B32BFA6-97CF-76C9-48ED-123DD3B02210}"/>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5FEF59B-7FB9-4415-70D9-6F81EF10C6A3}"/>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9DAEBC9-8BB1-D2A9-4B38-685A2E48A3F3}"/>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6440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862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930C-544E-6DBB-FB39-486886F22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5AC784-34BA-9BB9-294B-D005149042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B07358-D38C-7407-5A22-316207E1D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0014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47B0-8570-689D-9831-A6321DAA9D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CE70C2-DB07-7E46-3C39-9B9E66F426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sign&#10;&#10;Description automatically generated">
            <a:extLst>
              <a:ext uri="{FF2B5EF4-FFF2-40B4-BE49-F238E27FC236}">
                <a16:creationId xmlns:a16="http://schemas.microsoft.com/office/drawing/2014/main" id="{F9EB2FD4-E676-68D8-4A6E-B784FED71D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9068" y="6266774"/>
            <a:ext cx="1303200" cy="443088"/>
          </a:xfrm>
          <a:prstGeom prst="rect">
            <a:avLst/>
          </a:prstGeom>
        </p:spPr>
      </p:pic>
      <p:pic>
        <p:nvPicPr>
          <p:cNvPr id="8" name="Picture 7" descr="A picture containing computer&#10;&#10;Description automatically generated">
            <a:extLst>
              <a:ext uri="{FF2B5EF4-FFF2-40B4-BE49-F238E27FC236}">
                <a16:creationId xmlns:a16="http://schemas.microsoft.com/office/drawing/2014/main" id="{0254910E-B1A8-A5DD-C757-3C26A7203F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64" y="6160996"/>
            <a:ext cx="709740" cy="548866"/>
          </a:xfrm>
          <a:prstGeom prst="rect">
            <a:avLst/>
          </a:prstGeom>
        </p:spPr>
      </p:pic>
      <p:pic>
        <p:nvPicPr>
          <p:cNvPr id="9" name="Picture 8" descr="A close up of a logo&#10;&#10;Description automatically generated">
            <a:extLst>
              <a:ext uri="{FF2B5EF4-FFF2-40B4-BE49-F238E27FC236}">
                <a16:creationId xmlns:a16="http://schemas.microsoft.com/office/drawing/2014/main" id="{437D0BC4-0ED8-8C6F-D783-66DAFC4DDD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679" y="6326023"/>
            <a:ext cx="1207583" cy="383839"/>
          </a:xfrm>
          <a:prstGeom prst="rect">
            <a:avLst/>
          </a:prstGeom>
        </p:spPr>
      </p:pic>
      <p:sp>
        <p:nvSpPr>
          <p:cNvPr id="10" name="Rectangle 9">
            <a:extLst>
              <a:ext uri="{FF2B5EF4-FFF2-40B4-BE49-F238E27FC236}">
                <a16:creationId xmlns:a16="http://schemas.microsoft.com/office/drawing/2014/main" id="{A2743CB7-4917-240E-DE0A-8712104E842E}"/>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62A878E-FA8E-C8E7-76D3-B206A5639EEB}"/>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A297FF9-FAB7-4FCA-93F4-1DAD1BBD31B4}"/>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5531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54A0-0D5F-5987-1A72-E908E298E7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CF6AB2-A088-457D-BBDF-F4CAC6A4D6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0D29990-059E-12C3-F0D9-7C65C01F5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06336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A887-FF2F-C034-FE62-0BBC40918E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9A1CF7-9A69-8077-4334-9F72EB2356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1076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90EE7-53C1-5987-0C36-7553F21A9F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40566-BBE4-7875-DCC8-B85F9F6900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8748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1C9F-1957-6B4E-BEAC-BED1D479E9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5ED10C-6B75-AE42-849A-3EC020B99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8F7A38-B077-AB4E-8348-85D3EB13F842}"/>
              </a:ext>
            </a:extLst>
          </p:cNvPr>
          <p:cNvSpPr>
            <a:spLocks noGrp="1"/>
          </p:cNvSpPr>
          <p:nvPr>
            <p:ph type="dt" sz="half" idx="10"/>
          </p:nvPr>
        </p:nvSpPr>
        <p:spPr/>
        <p:txBody>
          <a:bodyPr/>
          <a:lstStyle/>
          <a:p>
            <a:fld id="{61003019-3CAA-3E4E-A7F3-2F915E438735}" type="datetimeFigureOut">
              <a:rPr lang="en-US" smtClean="0"/>
              <a:t>11/20/2024</a:t>
            </a:fld>
            <a:endParaRPr lang="en-US"/>
          </a:p>
        </p:txBody>
      </p:sp>
      <p:sp>
        <p:nvSpPr>
          <p:cNvPr id="5" name="Footer Placeholder 4">
            <a:extLst>
              <a:ext uri="{FF2B5EF4-FFF2-40B4-BE49-F238E27FC236}">
                <a16:creationId xmlns:a16="http://schemas.microsoft.com/office/drawing/2014/main" id="{75488C42-6C71-BC49-8F3E-281DA12AE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87D5F-AEEA-1443-B3BD-CDB48CAC15DB}"/>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3590088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B731C-CABA-CD4A-9844-6BEC167674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FAE269-CC97-AC40-B968-80FBD281A5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E755F-D942-9D46-A6E4-9F131A80D575}"/>
              </a:ext>
            </a:extLst>
          </p:cNvPr>
          <p:cNvSpPr>
            <a:spLocks noGrp="1"/>
          </p:cNvSpPr>
          <p:nvPr>
            <p:ph type="dt" sz="half" idx="10"/>
          </p:nvPr>
        </p:nvSpPr>
        <p:spPr/>
        <p:txBody>
          <a:bodyPr/>
          <a:lstStyle/>
          <a:p>
            <a:fld id="{61003019-3CAA-3E4E-A7F3-2F915E438735}" type="datetimeFigureOut">
              <a:rPr lang="en-US" smtClean="0"/>
              <a:t>11/20/2024</a:t>
            </a:fld>
            <a:endParaRPr lang="en-US"/>
          </a:p>
        </p:txBody>
      </p:sp>
      <p:sp>
        <p:nvSpPr>
          <p:cNvPr id="5" name="Footer Placeholder 4">
            <a:extLst>
              <a:ext uri="{FF2B5EF4-FFF2-40B4-BE49-F238E27FC236}">
                <a16:creationId xmlns:a16="http://schemas.microsoft.com/office/drawing/2014/main" id="{9EA63B98-EA09-9C4C-889D-854AC5A4D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9104B-23C5-264D-A8BB-CE023973E6F0}"/>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91499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20F6-895E-9347-9209-CEF84B7EE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948C3F-0FFA-2049-A8BC-94C1DB8BDD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2A43A5-AE97-F54F-8736-4F6A0EA501B2}"/>
              </a:ext>
            </a:extLst>
          </p:cNvPr>
          <p:cNvSpPr>
            <a:spLocks noGrp="1"/>
          </p:cNvSpPr>
          <p:nvPr>
            <p:ph type="dt" sz="half" idx="10"/>
          </p:nvPr>
        </p:nvSpPr>
        <p:spPr/>
        <p:txBody>
          <a:bodyPr/>
          <a:lstStyle/>
          <a:p>
            <a:fld id="{61003019-3CAA-3E4E-A7F3-2F915E438735}" type="datetimeFigureOut">
              <a:rPr lang="en-US" smtClean="0"/>
              <a:t>11/20/2024</a:t>
            </a:fld>
            <a:endParaRPr lang="en-US"/>
          </a:p>
        </p:txBody>
      </p:sp>
      <p:sp>
        <p:nvSpPr>
          <p:cNvPr id="5" name="Footer Placeholder 4">
            <a:extLst>
              <a:ext uri="{FF2B5EF4-FFF2-40B4-BE49-F238E27FC236}">
                <a16:creationId xmlns:a16="http://schemas.microsoft.com/office/drawing/2014/main" id="{9E723F29-DBED-3141-A76F-74B07C653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FA2A5-9C54-164F-AD9C-190C774DC651}"/>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3510221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D056-8CE5-044A-886B-C5A6F4699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92DAE-E7F1-C441-80E5-0102A00736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C09393-2054-D545-807B-2BC218CB87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423B10-4FCA-E449-B6FA-37E013AB74F0}"/>
              </a:ext>
            </a:extLst>
          </p:cNvPr>
          <p:cNvSpPr>
            <a:spLocks noGrp="1"/>
          </p:cNvSpPr>
          <p:nvPr>
            <p:ph type="dt" sz="half" idx="10"/>
          </p:nvPr>
        </p:nvSpPr>
        <p:spPr/>
        <p:txBody>
          <a:bodyPr/>
          <a:lstStyle/>
          <a:p>
            <a:fld id="{61003019-3CAA-3E4E-A7F3-2F915E438735}" type="datetimeFigureOut">
              <a:rPr lang="en-US" smtClean="0"/>
              <a:t>11/20/2024</a:t>
            </a:fld>
            <a:endParaRPr lang="en-US"/>
          </a:p>
        </p:txBody>
      </p:sp>
      <p:sp>
        <p:nvSpPr>
          <p:cNvPr id="6" name="Footer Placeholder 5">
            <a:extLst>
              <a:ext uri="{FF2B5EF4-FFF2-40B4-BE49-F238E27FC236}">
                <a16:creationId xmlns:a16="http://schemas.microsoft.com/office/drawing/2014/main" id="{C1B46073-BB6D-AA45-BEAA-CF8BD32556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9CDE1-41A9-C843-AA73-BDBD983B0D4F}"/>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243217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E852-2A95-3E4C-A3E6-4B9270583F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FD282D-28A8-6941-9355-207425DAC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9384B9-E58D-274E-B498-5A7235BAE3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031F9D-3C54-0B48-A8AE-7CA43515C6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73C0CD-7795-5C40-A769-F59E2F4619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3EE03B-DDB8-5648-9D67-067C0398A386}"/>
              </a:ext>
            </a:extLst>
          </p:cNvPr>
          <p:cNvSpPr>
            <a:spLocks noGrp="1"/>
          </p:cNvSpPr>
          <p:nvPr>
            <p:ph type="dt" sz="half" idx="10"/>
          </p:nvPr>
        </p:nvSpPr>
        <p:spPr/>
        <p:txBody>
          <a:bodyPr/>
          <a:lstStyle/>
          <a:p>
            <a:fld id="{61003019-3CAA-3E4E-A7F3-2F915E438735}" type="datetimeFigureOut">
              <a:rPr lang="en-US" smtClean="0"/>
              <a:t>11/20/2024</a:t>
            </a:fld>
            <a:endParaRPr lang="en-US"/>
          </a:p>
        </p:txBody>
      </p:sp>
      <p:sp>
        <p:nvSpPr>
          <p:cNvPr id="8" name="Footer Placeholder 7">
            <a:extLst>
              <a:ext uri="{FF2B5EF4-FFF2-40B4-BE49-F238E27FC236}">
                <a16:creationId xmlns:a16="http://schemas.microsoft.com/office/drawing/2014/main" id="{98509128-831A-B04C-9A0C-24F55084FB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9AF-F201-B54C-99E2-712EBB22C8FF}"/>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2378431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8089-DA19-4A4B-AB45-04AA49E6A3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138AD3-057D-7247-9A8C-7B70955966A3}"/>
              </a:ext>
            </a:extLst>
          </p:cNvPr>
          <p:cNvSpPr>
            <a:spLocks noGrp="1"/>
          </p:cNvSpPr>
          <p:nvPr>
            <p:ph type="dt" sz="half" idx="10"/>
          </p:nvPr>
        </p:nvSpPr>
        <p:spPr/>
        <p:txBody>
          <a:bodyPr/>
          <a:lstStyle/>
          <a:p>
            <a:fld id="{61003019-3CAA-3E4E-A7F3-2F915E438735}" type="datetimeFigureOut">
              <a:rPr lang="en-US" smtClean="0"/>
              <a:t>11/20/2024</a:t>
            </a:fld>
            <a:endParaRPr lang="en-US"/>
          </a:p>
        </p:txBody>
      </p:sp>
      <p:sp>
        <p:nvSpPr>
          <p:cNvPr id="4" name="Footer Placeholder 3">
            <a:extLst>
              <a:ext uri="{FF2B5EF4-FFF2-40B4-BE49-F238E27FC236}">
                <a16:creationId xmlns:a16="http://schemas.microsoft.com/office/drawing/2014/main" id="{DD06C835-2BA9-9B45-8942-A9CC6A00AC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841DF7-95B3-8F4B-A384-63DCB99A2ECD}"/>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857356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388994-EAEC-7249-8E85-CE2F803ECE1B}"/>
              </a:ext>
            </a:extLst>
          </p:cNvPr>
          <p:cNvSpPr>
            <a:spLocks noGrp="1"/>
          </p:cNvSpPr>
          <p:nvPr>
            <p:ph type="dt" sz="half" idx="10"/>
          </p:nvPr>
        </p:nvSpPr>
        <p:spPr/>
        <p:txBody>
          <a:bodyPr/>
          <a:lstStyle/>
          <a:p>
            <a:fld id="{61003019-3CAA-3E4E-A7F3-2F915E438735}" type="datetimeFigureOut">
              <a:rPr lang="en-US" smtClean="0"/>
              <a:t>11/20/2024</a:t>
            </a:fld>
            <a:endParaRPr lang="en-US"/>
          </a:p>
        </p:txBody>
      </p:sp>
      <p:sp>
        <p:nvSpPr>
          <p:cNvPr id="3" name="Footer Placeholder 2">
            <a:extLst>
              <a:ext uri="{FF2B5EF4-FFF2-40B4-BE49-F238E27FC236}">
                <a16:creationId xmlns:a16="http://schemas.microsoft.com/office/drawing/2014/main" id="{9EDD3760-553C-BC44-8CC7-05C6207199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F3ABD-3EA8-2B40-9700-A36F3DD32086}"/>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50170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DB7A-C2F5-B6EB-8CAD-83F1C9230E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2B6269-CA41-0A2D-3B7A-084794B050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A close up of a sign&#10;&#10;Description automatically generated">
            <a:extLst>
              <a:ext uri="{FF2B5EF4-FFF2-40B4-BE49-F238E27FC236}">
                <a16:creationId xmlns:a16="http://schemas.microsoft.com/office/drawing/2014/main" id="{4641D98D-7FDF-6D68-C47E-3380E65C61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9068" y="6266774"/>
            <a:ext cx="1303200" cy="443088"/>
          </a:xfrm>
          <a:prstGeom prst="rect">
            <a:avLst/>
          </a:prstGeom>
        </p:spPr>
      </p:pic>
      <p:pic>
        <p:nvPicPr>
          <p:cNvPr id="8" name="Picture 7" descr="A picture containing computer&#10;&#10;Description automatically generated">
            <a:extLst>
              <a:ext uri="{FF2B5EF4-FFF2-40B4-BE49-F238E27FC236}">
                <a16:creationId xmlns:a16="http://schemas.microsoft.com/office/drawing/2014/main" id="{3F5462B7-B63E-8807-A82C-FEA01F3538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64" y="6160996"/>
            <a:ext cx="709740" cy="548866"/>
          </a:xfrm>
          <a:prstGeom prst="rect">
            <a:avLst/>
          </a:prstGeom>
        </p:spPr>
      </p:pic>
      <p:pic>
        <p:nvPicPr>
          <p:cNvPr id="9" name="Picture 8" descr="A close up of a logo&#10;&#10;Description automatically generated">
            <a:extLst>
              <a:ext uri="{FF2B5EF4-FFF2-40B4-BE49-F238E27FC236}">
                <a16:creationId xmlns:a16="http://schemas.microsoft.com/office/drawing/2014/main" id="{210AEBDB-562A-AC53-B5A9-D98EEEF7C1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679" y="6326023"/>
            <a:ext cx="1207583" cy="383839"/>
          </a:xfrm>
          <a:prstGeom prst="rect">
            <a:avLst/>
          </a:prstGeom>
        </p:spPr>
      </p:pic>
      <p:sp>
        <p:nvSpPr>
          <p:cNvPr id="10" name="Rectangle 9">
            <a:extLst>
              <a:ext uri="{FF2B5EF4-FFF2-40B4-BE49-F238E27FC236}">
                <a16:creationId xmlns:a16="http://schemas.microsoft.com/office/drawing/2014/main" id="{EBB53572-882B-19E3-5A3E-32026BD893B3}"/>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E79D162-AB3F-26B4-11CF-5ECB1F50DDC7}"/>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1A2F9DB-4667-FBBD-4CB7-DC516F9F3044}"/>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4775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DEDD-5A5C-6042-97AB-8008FD147D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CBAB34-668D-0D4D-A0BC-FEEE5C21C3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F4B6D6-8CE0-2F43-9FC3-DB033382B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F1495F-DD35-7E43-BEB7-9247C0735384}"/>
              </a:ext>
            </a:extLst>
          </p:cNvPr>
          <p:cNvSpPr>
            <a:spLocks noGrp="1"/>
          </p:cNvSpPr>
          <p:nvPr>
            <p:ph type="dt" sz="half" idx="10"/>
          </p:nvPr>
        </p:nvSpPr>
        <p:spPr/>
        <p:txBody>
          <a:bodyPr/>
          <a:lstStyle/>
          <a:p>
            <a:fld id="{61003019-3CAA-3E4E-A7F3-2F915E438735}" type="datetimeFigureOut">
              <a:rPr lang="en-US" smtClean="0"/>
              <a:t>11/20/2024</a:t>
            </a:fld>
            <a:endParaRPr lang="en-US"/>
          </a:p>
        </p:txBody>
      </p:sp>
      <p:sp>
        <p:nvSpPr>
          <p:cNvPr id="6" name="Footer Placeholder 5">
            <a:extLst>
              <a:ext uri="{FF2B5EF4-FFF2-40B4-BE49-F238E27FC236}">
                <a16:creationId xmlns:a16="http://schemas.microsoft.com/office/drawing/2014/main" id="{AED76BF0-47C9-484B-9818-58E7BDA87C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10E25-6FFA-8A4E-9788-448DCFF983FE}"/>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306350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B025-ACF1-A945-BAC6-D3EB7BF28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4B238F-18D3-8C4F-9436-E6DD8821FE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D780B-BC82-8F47-A462-01227C3A5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BD1390-1592-7F4E-9895-262F248A3DD9}"/>
              </a:ext>
            </a:extLst>
          </p:cNvPr>
          <p:cNvSpPr>
            <a:spLocks noGrp="1"/>
          </p:cNvSpPr>
          <p:nvPr>
            <p:ph type="dt" sz="half" idx="10"/>
          </p:nvPr>
        </p:nvSpPr>
        <p:spPr/>
        <p:txBody>
          <a:bodyPr/>
          <a:lstStyle/>
          <a:p>
            <a:fld id="{61003019-3CAA-3E4E-A7F3-2F915E438735}" type="datetimeFigureOut">
              <a:rPr lang="en-US" smtClean="0"/>
              <a:t>11/20/2024</a:t>
            </a:fld>
            <a:endParaRPr lang="en-US"/>
          </a:p>
        </p:txBody>
      </p:sp>
      <p:sp>
        <p:nvSpPr>
          <p:cNvPr id="6" name="Footer Placeholder 5">
            <a:extLst>
              <a:ext uri="{FF2B5EF4-FFF2-40B4-BE49-F238E27FC236}">
                <a16:creationId xmlns:a16="http://schemas.microsoft.com/office/drawing/2014/main" id="{2A100521-FEB5-0A47-81F3-0F3E2813D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7CE7D-E40E-E14A-9A39-77B8153B891C}"/>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3074262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8903-466B-8E43-8A0C-E64E04F760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0E00A6-1118-6549-89AD-A222D59B07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CD25F-EFAF-7446-9EE7-EEC21DA34932}"/>
              </a:ext>
            </a:extLst>
          </p:cNvPr>
          <p:cNvSpPr>
            <a:spLocks noGrp="1"/>
          </p:cNvSpPr>
          <p:nvPr>
            <p:ph type="dt" sz="half" idx="10"/>
          </p:nvPr>
        </p:nvSpPr>
        <p:spPr/>
        <p:txBody>
          <a:bodyPr/>
          <a:lstStyle/>
          <a:p>
            <a:fld id="{61003019-3CAA-3E4E-A7F3-2F915E438735}" type="datetimeFigureOut">
              <a:rPr lang="en-US" smtClean="0"/>
              <a:t>11/20/2024</a:t>
            </a:fld>
            <a:endParaRPr lang="en-US"/>
          </a:p>
        </p:txBody>
      </p:sp>
      <p:sp>
        <p:nvSpPr>
          <p:cNvPr id="5" name="Footer Placeholder 4">
            <a:extLst>
              <a:ext uri="{FF2B5EF4-FFF2-40B4-BE49-F238E27FC236}">
                <a16:creationId xmlns:a16="http://schemas.microsoft.com/office/drawing/2014/main" id="{94E14A63-2005-9647-AD96-216176C3E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FCA25-220A-FA42-B291-AADD82F40D64}"/>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898158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4EB09-1AC2-E348-84AE-57E34F9EF5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F0C733-D3A0-7846-89FF-2D476ECF6B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81275-623B-A241-85E5-D7EAF309D199}"/>
              </a:ext>
            </a:extLst>
          </p:cNvPr>
          <p:cNvSpPr>
            <a:spLocks noGrp="1"/>
          </p:cNvSpPr>
          <p:nvPr>
            <p:ph type="dt" sz="half" idx="10"/>
          </p:nvPr>
        </p:nvSpPr>
        <p:spPr/>
        <p:txBody>
          <a:bodyPr/>
          <a:lstStyle/>
          <a:p>
            <a:fld id="{61003019-3CAA-3E4E-A7F3-2F915E438735}" type="datetimeFigureOut">
              <a:rPr lang="en-US" smtClean="0"/>
              <a:t>11/20/2024</a:t>
            </a:fld>
            <a:endParaRPr lang="en-US"/>
          </a:p>
        </p:txBody>
      </p:sp>
      <p:sp>
        <p:nvSpPr>
          <p:cNvPr id="5" name="Footer Placeholder 4">
            <a:extLst>
              <a:ext uri="{FF2B5EF4-FFF2-40B4-BE49-F238E27FC236}">
                <a16:creationId xmlns:a16="http://schemas.microsoft.com/office/drawing/2014/main" id="{BF17C168-7379-3549-82C1-DB936E753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DF47-4FB1-5C46-9438-EFC0F2D096E1}"/>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59771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0C04-91E3-2CF8-E0EA-41889522E5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7E877B-D4D9-B9A7-89B3-14D4CA22C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4B3968-8BA7-4A4B-0CF1-3AB2317042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close up of a sign&#10;&#10;Description automatically generated">
            <a:extLst>
              <a:ext uri="{FF2B5EF4-FFF2-40B4-BE49-F238E27FC236}">
                <a16:creationId xmlns:a16="http://schemas.microsoft.com/office/drawing/2014/main" id="{6D97BA7C-53F1-A5D5-57FA-E671AB0533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9068" y="6266774"/>
            <a:ext cx="1303200" cy="443088"/>
          </a:xfrm>
          <a:prstGeom prst="rect">
            <a:avLst/>
          </a:prstGeom>
        </p:spPr>
      </p:pic>
      <p:pic>
        <p:nvPicPr>
          <p:cNvPr id="9" name="Picture 8" descr="A picture containing computer&#10;&#10;Description automatically generated">
            <a:extLst>
              <a:ext uri="{FF2B5EF4-FFF2-40B4-BE49-F238E27FC236}">
                <a16:creationId xmlns:a16="http://schemas.microsoft.com/office/drawing/2014/main" id="{916E4A7E-57E8-C45C-7498-083A6F764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64" y="6160996"/>
            <a:ext cx="709740" cy="548866"/>
          </a:xfrm>
          <a:prstGeom prst="rect">
            <a:avLst/>
          </a:prstGeom>
        </p:spPr>
      </p:pic>
      <p:pic>
        <p:nvPicPr>
          <p:cNvPr id="10" name="Picture 9" descr="A close up of a logo&#10;&#10;Description automatically generated">
            <a:extLst>
              <a:ext uri="{FF2B5EF4-FFF2-40B4-BE49-F238E27FC236}">
                <a16:creationId xmlns:a16="http://schemas.microsoft.com/office/drawing/2014/main" id="{9AEAC44E-EC9A-AC6B-6703-E17A9D76F3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679" y="6326023"/>
            <a:ext cx="1207583" cy="383839"/>
          </a:xfrm>
          <a:prstGeom prst="rect">
            <a:avLst/>
          </a:prstGeom>
        </p:spPr>
      </p:pic>
      <p:sp>
        <p:nvSpPr>
          <p:cNvPr id="11" name="Rectangle 10">
            <a:extLst>
              <a:ext uri="{FF2B5EF4-FFF2-40B4-BE49-F238E27FC236}">
                <a16:creationId xmlns:a16="http://schemas.microsoft.com/office/drawing/2014/main" id="{7063D1A9-C42D-3D59-A38D-1D4CAFA59F39}"/>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F38CCEB-AFF4-152F-2DE7-2467A596455A}"/>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0E5925E-3DA3-3142-D9E8-35BA945D1D01}"/>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773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23A2-9A33-13DD-9E00-D398B0EF1D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1DE3B-74D7-E616-79F8-AA71DF1F81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E145D2-616F-E341-9CFA-175E49FFF6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3EDEF4-6BEC-5E92-3695-F2AA240935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8C96A-D369-CA26-EB37-32AF488422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close up of a sign&#10;&#10;Description automatically generated">
            <a:extLst>
              <a:ext uri="{FF2B5EF4-FFF2-40B4-BE49-F238E27FC236}">
                <a16:creationId xmlns:a16="http://schemas.microsoft.com/office/drawing/2014/main" id="{272F1F92-DD18-2FF2-CC48-83B0929519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9068" y="6266774"/>
            <a:ext cx="1303200" cy="443088"/>
          </a:xfrm>
          <a:prstGeom prst="rect">
            <a:avLst/>
          </a:prstGeom>
        </p:spPr>
      </p:pic>
      <p:pic>
        <p:nvPicPr>
          <p:cNvPr id="11" name="Picture 10" descr="A picture containing computer&#10;&#10;Description automatically generated">
            <a:extLst>
              <a:ext uri="{FF2B5EF4-FFF2-40B4-BE49-F238E27FC236}">
                <a16:creationId xmlns:a16="http://schemas.microsoft.com/office/drawing/2014/main" id="{FEDE800B-3BA2-A85B-6A7E-04338BCDA0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64" y="6160996"/>
            <a:ext cx="709740" cy="548866"/>
          </a:xfrm>
          <a:prstGeom prst="rect">
            <a:avLst/>
          </a:prstGeom>
        </p:spPr>
      </p:pic>
      <p:pic>
        <p:nvPicPr>
          <p:cNvPr id="12" name="Picture 11" descr="A close up of a logo&#10;&#10;Description automatically generated">
            <a:extLst>
              <a:ext uri="{FF2B5EF4-FFF2-40B4-BE49-F238E27FC236}">
                <a16:creationId xmlns:a16="http://schemas.microsoft.com/office/drawing/2014/main" id="{4F74DFDC-E021-9F36-FC58-DABB5AD14D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679" y="6326023"/>
            <a:ext cx="1207583" cy="383839"/>
          </a:xfrm>
          <a:prstGeom prst="rect">
            <a:avLst/>
          </a:prstGeom>
        </p:spPr>
      </p:pic>
      <p:sp>
        <p:nvSpPr>
          <p:cNvPr id="13" name="Rectangle 12">
            <a:extLst>
              <a:ext uri="{FF2B5EF4-FFF2-40B4-BE49-F238E27FC236}">
                <a16:creationId xmlns:a16="http://schemas.microsoft.com/office/drawing/2014/main" id="{0AA16D88-EF97-A766-019C-5398139A1E79}"/>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53EF4C9-26D2-DCCC-7CAB-AD6EA558E08A}"/>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5B1140D-DF20-2A26-8905-534BB694A676}"/>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266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28B7-B4EB-5E74-1FF1-0A405C75E112}"/>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B32BFA6-97CF-76C9-48ED-123DD3B02210}"/>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5FEF59B-7FB9-4415-70D9-6F81EF10C6A3}"/>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9DAEBC9-8BB1-D2A9-4B38-685A2E48A3F3}"/>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028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745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930C-544E-6DBB-FB39-486886F22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5AC784-34BA-9BB9-294B-D005149042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B07358-D38C-7407-5A22-316207E1D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0560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54A0-0D5F-5987-1A72-E908E298E7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CF6AB2-A088-457D-BBDF-F4CAC6A4D6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0D29990-059E-12C3-F0D9-7C65C01F5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3989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FA917-556B-09E0-99B1-48757A789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93B159-853E-0708-F8AE-7E545DD93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B00F30D-0881-C0B2-1588-6446BF8B38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DE00E-8745-4564-857B-A06E93E44804}" type="slidenum">
              <a:rPr lang="en-GB" smtClean="0"/>
              <a:t>‹#›</a:t>
            </a:fld>
            <a:endParaRPr lang="en-GB"/>
          </a:p>
        </p:txBody>
      </p:sp>
    </p:spTree>
    <p:extLst>
      <p:ext uri="{BB962C8B-B14F-4D97-AF65-F5344CB8AC3E}">
        <p14:creationId xmlns:p14="http://schemas.microsoft.com/office/powerpoint/2010/main" val="2813439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FA917-556B-09E0-99B1-48757A789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93B159-853E-0708-F8AE-7E545DD93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B00F30D-0881-C0B2-1588-6446BF8B38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DE00E-8745-4564-857B-A06E93E44804}" type="slidenum">
              <a:rPr lang="en-GB" smtClean="0"/>
              <a:t>‹#›</a:t>
            </a:fld>
            <a:endParaRPr lang="en-GB"/>
          </a:p>
        </p:txBody>
      </p:sp>
    </p:spTree>
    <p:extLst>
      <p:ext uri="{BB962C8B-B14F-4D97-AF65-F5344CB8AC3E}">
        <p14:creationId xmlns:p14="http://schemas.microsoft.com/office/powerpoint/2010/main" val="1920035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39BF72-4032-A44F-8537-B65947D72B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B64ACB-0D54-CB42-81E9-AD5AFE860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995BE-D678-DD48-8DAE-418C5F3AB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03019-3CAA-3E4E-A7F3-2F915E438735}" type="datetimeFigureOut">
              <a:rPr lang="en-US" smtClean="0"/>
              <a:t>11/20/2024</a:t>
            </a:fld>
            <a:endParaRPr lang="en-US"/>
          </a:p>
        </p:txBody>
      </p:sp>
      <p:sp>
        <p:nvSpPr>
          <p:cNvPr id="5" name="Footer Placeholder 4">
            <a:extLst>
              <a:ext uri="{FF2B5EF4-FFF2-40B4-BE49-F238E27FC236}">
                <a16:creationId xmlns:a16="http://schemas.microsoft.com/office/drawing/2014/main" id="{C301BEB7-4ECB-E342-A3A9-9252BC106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62FFEC-FC7D-434F-9138-41B108756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AA398-7739-5B44-9E9A-131B3F53E007}" type="slidenum">
              <a:rPr lang="en-US" smtClean="0"/>
              <a:t>‹#›</a:t>
            </a:fld>
            <a:endParaRPr lang="en-US"/>
          </a:p>
        </p:txBody>
      </p:sp>
    </p:spTree>
    <p:extLst>
      <p:ext uri="{BB962C8B-B14F-4D97-AF65-F5344CB8AC3E}">
        <p14:creationId xmlns:p14="http://schemas.microsoft.com/office/powerpoint/2010/main" val="3851519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wholeschoolsend.org.uk/page/online-cpd-uni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hyperlink" Target="https://www.wholeschoolsend.org.uk/"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wholeschoolsend.org.uk/even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wholeschoolsend.org.uk/events"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hyperlink" Target="http://www.wholeschoolsend.org.uk/"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31.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66747" y="-27704"/>
            <a:ext cx="1769908" cy="1769908"/>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0144D"/>
            </a:solidFill>
          </p:spPr>
          <p:txBody>
            <a:bodyPr/>
            <a:lstStyle/>
            <a:p>
              <a:endParaRPr lang="en-GB"/>
            </a:p>
          </p:txBody>
        </p:sp>
        <p:sp>
          <p:nvSpPr>
            <p:cNvPr id="4" name="TextBox 4"/>
            <p:cNvSpPr txBox="1"/>
            <p:nvPr/>
          </p:nvSpPr>
          <p:spPr>
            <a:xfrm>
              <a:off x="76200" y="66675"/>
              <a:ext cx="660400" cy="669925"/>
            </a:xfrm>
            <a:prstGeom prst="rect">
              <a:avLst/>
            </a:prstGeom>
          </p:spPr>
          <p:txBody>
            <a:bodyPr lIns="35719" tIns="35719" rIns="35719" bIns="35719" rtlCol="0" anchor="ctr"/>
            <a:lstStyle/>
            <a:p>
              <a:pPr algn="ctr" defTabSz="457200">
                <a:lnSpc>
                  <a:spcPts val="1170"/>
                </a:lnSpc>
              </a:pPr>
              <a:endParaRPr sz="900">
                <a:solidFill>
                  <a:prstClr val="black"/>
                </a:solidFill>
                <a:latin typeface="Calibri"/>
              </a:endParaRPr>
            </a:p>
          </p:txBody>
        </p:sp>
      </p:grpSp>
      <p:grpSp>
        <p:nvGrpSpPr>
          <p:cNvPr id="5" name="Group 5"/>
          <p:cNvGrpSpPr/>
          <p:nvPr/>
        </p:nvGrpSpPr>
        <p:grpSpPr>
          <a:xfrm>
            <a:off x="5892058" y="3760163"/>
            <a:ext cx="7349378" cy="7349378"/>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AAD0"/>
            </a:solidFill>
          </p:spPr>
          <p:txBody>
            <a:bodyPr/>
            <a:lstStyle/>
            <a:p>
              <a:endParaRPr lang="en-GB"/>
            </a:p>
          </p:txBody>
        </p:sp>
        <p:sp>
          <p:nvSpPr>
            <p:cNvPr id="7" name="TextBox 7"/>
            <p:cNvSpPr txBox="1"/>
            <p:nvPr/>
          </p:nvSpPr>
          <p:spPr>
            <a:xfrm>
              <a:off x="76200" y="66675"/>
              <a:ext cx="660400" cy="669925"/>
            </a:xfrm>
            <a:prstGeom prst="rect">
              <a:avLst/>
            </a:prstGeom>
          </p:spPr>
          <p:txBody>
            <a:bodyPr lIns="35719" tIns="35719" rIns="35719" bIns="35719" rtlCol="0" anchor="ctr"/>
            <a:lstStyle/>
            <a:p>
              <a:pPr algn="ctr" defTabSz="457200">
                <a:lnSpc>
                  <a:spcPts val="1170"/>
                </a:lnSpc>
              </a:pPr>
              <a:endParaRPr sz="900">
                <a:solidFill>
                  <a:prstClr val="black"/>
                </a:solidFill>
                <a:latin typeface="Calibri"/>
              </a:endParaRPr>
            </a:p>
          </p:txBody>
        </p:sp>
      </p:grpSp>
      <p:grpSp>
        <p:nvGrpSpPr>
          <p:cNvPr id="8" name="Group 8"/>
          <p:cNvGrpSpPr/>
          <p:nvPr/>
        </p:nvGrpSpPr>
        <p:grpSpPr>
          <a:xfrm>
            <a:off x="6993018" y="2474884"/>
            <a:ext cx="3160632" cy="3160632"/>
            <a:chOff x="0" y="0"/>
            <a:chExt cx="8428351" cy="8428351"/>
          </a:xfrm>
        </p:grpSpPr>
        <p:grpSp>
          <p:nvGrpSpPr>
            <p:cNvPr id="9" name="Group 9"/>
            <p:cNvGrpSpPr/>
            <p:nvPr/>
          </p:nvGrpSpPr>
          <p:grpSpPr>
            <a:xfrm>
              <a:off x="0" y="0"/>
              <a:ext cx="8428351" cy="842835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GB"/>
              </a:p>
            </p:txBody>
          </p:sp>
          <p:sp>
            <p:nvSpPr>
              <p:cNvPr id="11" name="TextBox 11"/>
              <p:cNvSpPr txBox="1"/>
              <p:nvPr/>
            </p:nvSpPr>
            <p:spPr>
              <a:xfrm>
                <a:off x="76200" y="66675"/>
                <a:ext cx="660400" cy="669925"/>
              </a:xfrm>
              <a:prstGeom prst="rect">
                <a:avLst/>
              </a:prstGeom>
            </p:spPr>
            <p:txBody>
              <a:bodyPr lIns="25791" tIns="25791" rIns="25791" bIns="25791" rtlCol="0" anchor="ctr"/>
              <a:lstStyle/>
              <a:p>
                <a:pPr algn="ctr" defTabSz="457200">
                  <a:lnSpc>
                    <a:spcPts val="1170"/>
                  </a:lnSpc>
                </a:pPr>
                <a:endParaRPr sz="900">
                  <a:solidFill>
                    <a:prstClr val="black"/>
                  </a:solidFill>
                  <a:latin typeface="Calibri"/>
                </a:endParaRPr>
              </a:p>
            </p:txBody>
          </p:sp>
        </p:grpSp>
        <p:grpSp>
          <p:nvGrpSpPr>
            <p:cNvPr id="12" name="Group 12"/>
            <p:cNvGrpSpPr>
              <a:grpSpLocks noChangeAspect="1"/>
            </p:cNvGrpSpPr>
            <p:nvPr/>
          </p:nvGrpSpPr>
          <p:grpSpPr>
            <a:xfrm>
              <a:off x="219498" y="219514"/>
              <a:ext cx="7989355" cy="7989323"/>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4999" r="-24999"/>
                </a:stretch>
              </a:blipFill>
            </p:spPr>
            <p:txBody>
              <a:bodyPr/>
              <a:lstStyle/>
              <a:p>
                <a:endParaRPr lang="en-GB"/>
              </a:p>
            </p:txBody>
          </p:sp>
        </p:grpSp>
      </p:grpSp>
      <p:pic>
        <p:nvPicPr>
          <p:cNvPr id="14" name="Picture 14"/>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3602" b="23628"/>
          <a:stretch/>
        </p:blipFill>
        <p:spPr>
          <a:xfrm>
            <a:off x="1703513" y="2631196"/>
            <a:ext cx="4706309" cy="2177981"/>
          </a:xfrm>
          <a:prstGeom prst="rect">
            <a:avLst/>
          </a:prstGeom>
        </p:spPr>
      </p:pic>
      <p:sp>
        <p:nvSpPr>
          <p:cNvPr id="15" name="TextBox 15"/>
          <p:cNvSpPr txBox="1"/>
          <p:nvPr/>
        </p:nvSpPr>
        <p:spPr>
          <a:xfrm>
            <a:off x="1804202" y="557546"/>
            <a:ext cx="7274267" cy="602729"/>
          </a:xfrm>
          <a:prstGeom prst="rect">
            <a:avLst/>
          </a:prstGeom>
        </p:spPr>
        <p:txBody>
          <a:bodyPr wrap="square" lIns="0" tIns="0" rIns="0" bIns="0" rtlCol="0" anchor="t">
            <a:spAutoFit/>
          </a:bodyPr>
          <a:lstStyle/>
          <a:p>
            <a:pPr defTabSz="457200">
              <a:lnSpc>
                <a:spcPts val="4665"/>
              </a:lnSpc>
            </a:pPr>
            <a:r>
              <a:rPr lang="en-US" sz="4529" spc="-181" dirty="0">
                <a:solidFill>
                  <a:srgbClr val="002060"/>
                </a:solidFill>
                <a:latin typeface="Calibri 1"/>
              </a:rPr>
              <a:t>L.E.A.D. Teaching School Hub</a:t>
            </a:r>
          </a:p>
        </p:txBody>
      </p:sp>
      <p:sp>
        <p:nvSpPr>
          <p:cNvPr id="16" name="TextBox 16"/>
          <p:cNvSpPr txBox="1"/>
          <p:nvPr/>
        </p:nvSpPr>
        <p:spPr>
          <a:xfrm>
            <a:off x="1703513" y="5858190"/>
            <a:ext cx="5940767" cy="243656"/>
          </a:xfrm>
          <a:prstGeom prst="rect">
            <a:avLst/>
          </a:prstGeom>
        </p:spPr>
        <p:txBody>
          <a:bodyPr wrap="square" lIns="0" tIns="0" rIns="0" bIns="0" rtlCol="0" anchor="t">
            <a:spAutoFit/>
          </a:bodyPr>
          <a:lstStyle/>
          <a:p>
            <a:pPr defTabSz="457200">
              <a:lnSpc>
                <a:spcPts val="1902"/>
              </a:lnSpc>
            </a:pPr>
            <a:r>
              <a:rPr lang="en-US" sz="1585" dirty="0">
                <a:solidFill>
                  <a:srgbClr val="00AAD0"/>
                </a:solidFill>
                <a:latin typeface="Calibri 2"/>
              </a:rPr>
              <a:t>‘</a:t>
            </a:r>
            <a:r>
              <a:rPr lang="en-US" sz="1585" i="1" dirty="0">
                <a:latin typeface="Calibri 2"/>
              </a:rPr>
              <a:t>Working in Partnership, Achieving the Highest Outcomes for All’ </a:t>
            </a:r>
          </a:p>
        </p:txBody>
      </p:sp>
      <p:sp>
        <p:nvSpPr>
          <p:cNvPr id="17" name="TextBox 17"/>
          <p:cNvSpPr txBox="1"/>
          <p:nvPr/>
        </p:nvSpPr>
        <p:spPr>
          <a:xfrm>
            <a:off x="1790917" y="1231723"/>
            <a:ext cx="5033198" cy="307777"/>
          </a:xfrm>
          <a:prstGeom prst="rect">
            <a:avLst/>
          </a:prstGeom>
        </p:spPr>
        <p:txBody>
          <a:bodyPr lIns="0" tIns="0" rIns="0" bIns="0" rtlCol="0" anchor="t">
            <a:spAutoFit/>
          </a:bodyPr>
          <a:lstStyle/>
          <a:p>
            <a:pPr defTabSz="457200">
              <a:lnSpc>
                <a:spcPts val="2355"/>
              </a:lnSpc>
              <a:spcBef>
                <a:spcPct val="0"/>
              </a:spcBef>
            </a:pPr>
            <a:r>
              <a:rPr lang="en-US" sz="1962" spc="-78" dirty="0">
                <a:solidFill>
                  <a:srgbClr val="A0144D"/>
                </a:solidFill>
                <a:latin typeface="Calibri 3"/>
              </a:rPr>
              <a:t>Updates and Headlines</a:t>
            </a:r>
          </a:p>
        </p:txBody>
      </p:sp>
      <p:pic>
        <p:nvPicPr>
          <p:cNvPr id="18" name="Picture 17"/>
          <p:cNvPicPr>
            <a:picLocks noChangeAspect="1"/>
          </p:cNvPicPr>
          <p:nvPr/>
        </p:nvPicPr>
        <p:blipFill rotWithShape="1">
          <a:blip r:embed="rId6"/>
          <a:srcRect l="36666" t="26296" r="40416" b="33705"/>
          <a:stretch/>
        </p:blipFill>
        <p:spPr>
          <a:xfrm>
            <a:off x="6938409" y="2510652"/>
            <a:ext cx="3269847" cy="3203734"/>
          </a:xfrm>
          <a:prstGeom prst="ellipse">
            <a:avLst/>
          </a:prstGeom>
        </p:spPr>
      </p:pic>
    </p:spTree>
    <p:extLst>
      <p:ext uri="{BB962C8B-B14F-4D97-AF65-F5344CB8AC3E}">
        <p14:creationId xmlns:p14="http://schemas.microsoft.com/office/powerpoint/2010/main" val="163621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3F52E3-A0A3-66C8-05F2-861CAF796A93}"/>
              </a:ext>
            </a:extLst>
          </p:cNvPr>
          <p:cNvPicPr>
            <a:picLocks noChangeAspect="1"/>
          </p:cNvPicPr>
          <p:nvPr/>
        </p:nvPicPr>
        <p:blipFill>
          <a:blip r:embed="rId3"/>
          <a:stretch>
            <a:fillRect/>
          </a:stretch>
        </p:blipFill>
        <p:spPr>
          <a:xfrm>
            <a:off x="6732271" y="90746"/>
            <a:ext cx="5367028" cy="6676508"/>
          </a:xfrm>
          <a:prstGeom prst="rect">
            <a:avLst/>
          </a:prstGeom>
        </p:spPr>
      </p:pic>
      <p:sp>
        <p:nvSpPr>
          <p:cNvPr id="5" name="Title 1">
            <a:extLst>
              <a:ext uri="{FF2B5EF4-FFF2-40B4-BE49-F238E27FC236}">
                <a16:creationId xmlns:a16="http://schemas.microsoft.com/office/drawing/2014/main" id="{D5E79E7D-828B-A9D4-FE38-E51306746420}"/>
              </a:ext>
            </a:extLst>
          </p:cNvPr>
          <p:cNvSpPr txBox="1">
            <a:spLocks/>
          </p:cNvSpPr>
          <p:nvPr/>
        </p:nvSpPr>
        <p:spPr>
          <a:xfrm>
            <a:off x="838200" y="306893"/>
            <a:ext cx="10515600" cy="57624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26973"/>
                </a:solidFill>
                <a:effectLst/>
                <a:uLnTx/>
                <a:uFillTx/>
                <a:latin typeface="Arial" panose="020B0604020202020204" pitchFamily="34" charset="0"/>
                <a:ea typeface="+mj-ea"/>
                <a:cs typeface="Arial" panose="020B0604020202020204" pitchFamily="34" charset="0"/>
              </a:rPr>
              <a:t>Free</a:t>
            </a:r>
            <a:br>
              <a:rPr kumimoji="0" lang="en-GB" sz="4400" b="0" i="0" u="none" strike="noStrike" kern="1200" cap="none" spc="0" normalizeH="0" baseline="0" noProof="0" dirty="0">
                <a:ln>
                  <a:noFill/>
                </a:ln>
                <a:solidFill>
                  <a:srgbClr val="026973"/>
                </a:solidFill>
                <a:effectLst/>
                <a:uLnTx/>
                <a:uFillTx/>
                <a:latin typeface="Arial" panose="020B0604020202020204" pitchFamily="34" charset="0"/>
                <a:ea typeface="+mj-ea"/>
                <a:cs typeface="Arial" panose="020B0604020202020204" pitchFamily="34" charset="0"/>
              </a:rPr>
            </a:br>
            <a:r>
              <a:rPr kumimoji="0" lang="en-GB" sz="4400" b="1" i="0" u="none" strike="noStrike" kern="1200" cap="none" spc="0" normalizeH="0" baseline="0" noProof="0" dirty="0">
                <a:ln>
                  <a:noFill/>
                </a:ln>
                <a:solidFill>
                  <a:srgbClr val="026973"/>
                </a:solidFill>
                <a:effectLst/>
                <a:uLnTx/>
                <a:uFillTx/>
                <a:latin typeface="Arial" panose="020B0604020202020204" pitchFamily="34" charset="0"/>
                <a:ea typeface="+mj-ea"/>
                <a:cs typeface="Arial" panose="020B0604020202020204" pitchFamily="34" charset="0"/>
              </a:rPr>
              <a:t>Online CPD units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srgbClr val="026973"/>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64C29792-D8BD-8968-652C-74684AEE32F4}"/>
              </a:ext>
            </a:extLst>
          </p:cNvPr>
          <p:cNvSpPr txBox="1"/>
          <p:nvPr/>
        </p:nvSpPr>
        <p:spPr>
          <a:xfrm>
            <a:off x="648041" y="5751591"/>
            <a:ext cx="1034339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22A35"/>
                </a:solidFill>
                <a:effectLst/>
                <a:uLnTx/>
                <a:uFillTx/>
                <a:latin typeface="Arial" panose="020B0604020202020204" pitchFamily="34" charset="0"/>
                <a:ea typeface="Calibri" panose="020F0502020204030204" pitchFamily="34" charset="0"/>
                <a:cs typeface="Times New Roman" panose="02020603050405020304" pitchFamily="18" charset="0"/>
              </a:rPr>
              <a:t>Sign up / login here</a:t>
            </a:r>
            <a:r>
              <a:rPr kumimoji="0" lang="en-GB" sz="1800" b="0" i="0" u="none" strike="noStrike" kern="1200" cap="none" spc="0" normalizeH="0" baseline="0" noProof="0" dirty="0">
                <a:ln>
                  <a:noFill/>
                </a:ln>
                <a:solidFill>
                  <a:srgbClr val="222A35"/>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https://www.wholeschoolsend.org.uk/page/online-cpd-units</a:t>
            </a: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681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3282ED-42F8-6325-53E7-FA9500731D4F}"/>
              </a:ext>
            </a:extLst>
          </p:cNvPr>
          <p:cNvSpPr txBox="1"/>
          <p:nvPr/>
        </p:nvSpPr>
        <p:spPr>
          <a:xfrm>
            <a:off x="623392" y="-27384"/>
            <a:ext cx="7272808" cy="769441"/>
          </a:xfrm>
          <a:prstGeom prst="rect">
            <a:avLst/>
          </a:prstGeom>
          <a:noFill/>
        </p:spPr>
        <p:txBody>
          <a:bodyPr wrap="square">
            <a:spAutoFit/>
          </a:bodyPr>
          <a:lstStyle/>
          <a:p>
            <a:pPr algn="l"/>
            <a:r>
              <a:rPr lang="en-GB" sz="4400" b="1" i="0" dirty="0">
                <a:solidFill>
                  <a:srgbClr val="01454C"/>
                </a:solidFill>
                <a:effectLst/>
                <a:latin typeface="Arial" panose="020B0604020202020204" pitchFamily="34" charset="0"/>
                <a:cs typeface="Arial" panose="020B0604020202020204" pitchFamily="34" charset="0"/>
              </a:rPr>
              <a:t>SEND Interactive Toolkits</a:t>
            </a:r>
          </a:p>
        </p:txBody>
      </p:sp>
      <p:sp>
        <p:nvSpPr>
          <p:cNvPr id="7" name="TextBox 6">
            <a:extLst>
              <a:ext uri="{FF2B5EF4-FFF2-40B4-BE49-F238E27FC236}">
                <a16:creationId xmlns:a16="http://schemas.microsoft.com/office/drawing/2014/main" id="{5B37F7FB-C319-A355-7086-EB357599510C}"/>
              </a:ext>
            </a:extLst>
          </p:cNvPr>
          <p:cNvSpPr txBox="1"/>
          <p:nvPr/>
        </p:nvSpPr>
        <p:spPr>
          <a:xfrm>
            <a:off x="623392" y="723793"/>
            <a:ext cx="10945216" cy="923330"/>
          </a:xfrm>
          <a:prstGeom prst="rect">
            <a:avLst/>
          </a:prstGeom>
          <a:noFill/>
        </p:spPr>
        <p:txBody>
          <a:bodyPr wrap="square">
            <a:spAutoFit/>
          </a:bodyPr>
          <a:lstStyle/>
          <a:p>
            <a:pPr algn="just"/>
            <a:r>
              <a:rPr lang="en-GB" b="0" i="0" dirty="0">
                <a:solidFill>
                  <a:srgbClr val="01454C"/>
                </a:solidFill>
                <a:effectLst/>
                <a:latin typeface="Arial" panose="020B0604020202020204" pitchFamily="34" charset="0"/>
                <a:cs typeface="Arial" panose="020B0604020202020204" pitchFamily="34" charset="0"/>
              </a:rPr>
              <a:t>Each interactive toolkit is a comprehensive resource hub designed to guide professionals through resources to support various aspects of Special Educational Needs and Disabilities (SEND). Tailored for a range of roles, these toolkits offer a variety of guides and webinars categorised for easy navigation.</a:t>
            </a:r>
            <a:endParaRPr lang="en-GB" dirty="0">
              <a:solidFill>
                <a:srgbClr val="01454C"/>
              </a:solidFill>
              <a:latin typeface="Arial" panose="020B0604020202020204" pitchFamily="34" charset="0"/>
              <a:cs typeface="Arial" panose="020B0604020202020204" pitchFamily="34" charset="0"/>
            </a:endParaRPr>
          </a:p>
        </p:txBody>
      </p:sp>
      <p:pic>
        <p:nvPicPr>
          <p:cNvPr id="1026" name="Picture 2" descr="Promotional image for teachers toolkit">
            <a:extLst>
              <a:ext uri="{FF2B5EF4-FFF2-40B4-BE49-F238E27FC236}">
                <a16:creationId xmlns:a16="http://schemas.microsoft.com/office/drawing/2014/main" id="{BC7D93AE-54EE-63E7-E547-55575F31C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583" y="1700808"/>
            <a:ext cx="5439441" cy="19708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motional image for teaching assistants and learning support staff toolkit">
            <a:extLst>
              <a:ext uri="{FF2B5EF4-FFF2-40B4-BE49-F238E27FC236}">
                <a16:creationId xmlns:a16="http://schemas.microsoft.com/office/drawing/2014/main" id="{8BC42097-81EB-8561-5437-6E210E1B2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82" y="3702452"/>
            <a:ext cx="5439441" cy="19708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motional image for leadership and SENCO toolkit">
            <a:extLst>
              <a:ext uri="{FF2B5EF4-FFF2-40B4-BE49-F238E27FC236}">
                <a16:creationId xmlns:a16="http://schemas.microsoft.com/office/drawing/2014/main" id="{6C594A5E-EFB1-9E94-756D-4270730D86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191" y="1700808"/>
            <a:ext cx="5439441" cy="19708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motional image for co-production and partnership toolkit">
            <a:extLst>
              <a:ext uri="{FF2B5EF4-FFF2-40B4-BE49-F238E27FC236}">
                <a16:creationId xmlns:a16="http://schemas.microsoft.com/office/drawing/2014/main" id="{D68EBF57-033A-8CE1-C058-56B3AA9FEC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191" y="3702428"/>
            <a:ext cx="5439441" cy="19708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83F0405-2519-F7F9-7747-414DAF2353D4}"/>
              </a:ext>
            </a:extLst>
          </p:cNvPr>
          <p:cNvSpPr txBox="1"/>
          <p:nvPr/>
        </p:nvSpPr>
        <p:spPr>
          <a:xfrm>
            <a:off x="803411" y="5673240"/>
            <a:ext cx="4932549"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solidFill>
                  <a:srgbClr val="222A35"/>
                </a:solidFill>
                <a:latin typeface="Arial" panose="020B0604020202020204" pitchFamily="34" charset="0"/>
                <a:ea typeface="Calibri" panose="020F0502020204030204" pitchFamily="34" charset="0"/>
                <a:cs typeface="Times New Roman" panose="02020603050405020304" pitchFamily="18" charset="0"/>
              </a:rPr>
              <a:t>Toolkits</a:t>
            </a:r>
            <a:r>
              <a:rPr kumimoji="0" lang="en-GB" sz="1500" b="0" i="0" u="none" strike="noStrike" kern="1200" cap="none" spc="0" normalizeH="0" baseline="0" noProof="0" dirty="0">
                <a:ln>
                  <a:noFill/>
                </a:ln>
                <a:solidFill>
                  <a:srgbClr val="222A35"/>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GB" sz="1500" b="0" i="0" u="sng" strike="noStrike" kern="1200" cap="none" spc="0" normalizeH="0" baseline="0" noProof="0" dirty="0">
                <a:ln>
                  <a:noFill/>
                </a:ln>
                <a:solidFill>
                  <a:schemeClr val="accent1"/>
                </a:solidFill>
                <a:effectLst/>
                <a:uLnTx/>
                <a:uFillTx/>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https://www.wholeschoolsend.org.uk/</a:t>
            </a:r>
            <a:r>
              <a:rPr lang="en-GB" sz="1500" u="sng" dirty="0">
                <a:solidFill>
                  <a:schemeClr val="accent1"/>
                </a:solidFill>
                <a:latin typeface="Arial" panose="020B0604020202020204" pitchFamily="34" charset="0"/>
                <a:ea typeface="Calibri" panose="020F0502020204030204" pitchFamily="34" charset="0"/>
                <a:cs typeface="Times New Roman" panose="02020603050405020304" pitchFamily="18" charset="0"/>
              </a:rPr>
              <a:t>toolkits</a:t>
            </a:r>
            <a:endParaRPr kumimoji="0" lang="en-GB" sz="15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862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1D41-FEF6-DCE1-D3A3-00E3A0588E58}"/>
              </a:ext>
            </a:extLst>
          </p:cNvPr>
          <p:cNvSpPr>
            <a:spLocks noGrp="1"/>
          </p:cNvSpPr>
          <p:nvPr>
            <p:ph type="title"/>
          </p:nvPr>
        </p:nvSpPr>
        <p:spPr>
          <a:xfrm>
            <a:off x="836202" y="538780"/>
            <a:ext cx="10515600" cy="1325563"/>
          </a:xfrm>
        </p:spPr>
        <p:txBody>
          <a:bodyPr>
            <a:normAutofit/>
          </a:bodyPr>
          <a:lstStyle/>
          <a:p>
            <a:r>
              <a:rPr lang="en-GB" sz="3200" dirty="0">
                <a:solidFill>
                  <a:srgbClr val="026973"/>
                </a:solidFill>
                <a:latin typeface="Arial" panose="020B0604020202020204" pitchFamily="34" charset="0"/>
                <a:cs typeface="Arial" panose="020B0604020202020204" pitchFamily="34" charset="0"/>
              </a:rPr>
              <a:t>Universal SEND Services programme:</a:t>
            </a:r>
            <a:br>
              <a:rPr lang="en-GB" dirty="0">
                <a:solidFill>
                  <a:srgbClr val="026973"/>
                </a:solidFill>
                <a:latin typeface="Arial" panose="020B0604020202020204" pitchFamily="34" charset="0"/>
                <a:cs typeface="Arial" panose="020B0604020202020204" pitchFamily="34" charset="0"/>
              </a:rPr>
            </a:br>
            <a:r>
              <a:rPr lang="en-GB" b="1" dirty="0">
                <a:solidFill>
                  <a:srgbClr val="026973"/>
                </a:solidFill>
                <a:latin typeface="Arial" panose="020B0604020202020204" pitchFamily="34" charset="0"/>
                <a:cs typeface="Arial" panose="020B0604020202020204" pitchFamily="34" charset="0"/>
              </a:rPr>
              <a:t>Webinars and webinar recordings</a:t>
            </a:r>
            <a:endParaRPr lang="en-GB" sz="3600" b="1" dirty="0">
              <a:solidFill>
                <a:srgbClr val="026973"/>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59228DC-A779-B9E6-049C-243D52CA1FDD}"/>
              </a:ext>
            </a:extLst>
          </p:cNvPr>
          <p:cNvSpPr txBox="1"/>
          <p:nvPr/>
        </p:nvSpPr>
        <p:spPr>
          <a:xfrm>
            <a:off x="5424268" y="1582340"/>
            <a:ext cx="620385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22A35"/>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Qr code&#10;&#10;Description automatically generated">
            <a:extLst>
              <a:ext uri="{FF2B5EF4-FFF2-40B4-BE49-F238E27FC236}">
                <a16:creationId xmlns:a16="http://schemas.microsoft.com/office/drawing/2014/main" id="{D8CBC5CE-F7E6-9BFB-BA41-2E27323D2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6612" y="503637"/>
            <a:ext cx="714375" cy="714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4939FD37-FD3E-D93E-BCD0-C81123433577}"/>
              </a:ext>
            </a:extLst>
          </p:cNvPr>
          <p:cNvSpPr txBox="1"/>
          <p:nvPr/>
        </p:nvSpPr>
        <p:spPr>
          <a:xfrm>
            <a:off x="984739" y="2228671"/>
            <a:ext cx="106433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69762B7-238C-7920-E8B8-CFAEE539D8A8}"/>
              </a:ext>
            </a:extLst>
          </p:cNvPr>
          <p:cNvSpPr txBox="1"/>
          <p:nvPr/>
        </p:nvSpPr>
        <p:spPr>
          <a:xfrm>
            <a:off x="930407" y="1905505"/>
            <a:ext cx="8408297"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WSS: Four live webinars each year, responding to the needs of the sector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Access to recordings of all previous webinars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Led by National Coordinators, regional leads, external speakers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Previous USS webinars: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A8852"/>
                </a:solidFill>
                <a:effectLst/>
                <a:uLnTx/>
                <a:uFillTx/>
                <a:latin typeface="Calibri" panose="020F0502020204030204"/>
                <a:ea typeface="+mn-ea"/>
                <a:cs typeface="+mn-cs"/>
              </a:rPr>
              <a:t>Ensuring accurate identification of SEN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A8852"/>
                </a:solidFill>
                <a:effectLst/>
                <a:uLnTx/>
                <a:uFillTx/>
                <a:latin typeface="Calibri" panose="020F0502020204030204"/>
                <a:ea typeface="+mn-ea"/>
                <a:cs typeface="+mn-cs"/>
              </a:rPr>
              <a:t>Supporting reflection on SEND using Ofsted framework</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A8852"/>
                </a:solidFill>
                <a:effectLst/>
                <a:uLnTx/>
                <a:uFillTx/>
                <a:latin typeface="Calibri" panose="020F0502020204030204"/>
                <a:ea typeface="+mn-ea"/>
                <a:cs typeface="+mn-cs"/>
              </a:rPr>
              <a:t>Anxiety and school attendance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A8852"/>
                </a:solidFill>
                <a:effectLst/>
                <a:uLnTx/>
                <a:uFillTx/>
                <a:latin typeface="Calibri" panose="020F0502020204030204"/>
                <a:ea typeface="+mn-ea"/>
                <a:cs typeface="+mn-cs"/>
              </a:rPr>
              <a:t>Ensuring an ambitious curriculum for learners with SEND</a:t>
            </a:r>
          </a:p>
        </p:txBody>
      </p:sp>
      <p:sp>
        <p:nvSpPr>
          <p:cNvPr id="11" name="TextBox 10">
            <a:extLst>
              <a:ext uri="{FF2B5EF4-FFF2-40B4-BE49-F238E27FC236}">
                <a16:creationId xmlns:a16="http://schemas.microsoft.com/office/drawing/2014/main" id="{2AA7B579-0400-E398-24A0-B0D431EA1D71}"/>
              </a:ext>
            </a:extLst>
          </p:cNvPr>
          <p:cNvSpPr txBox="1"/>
          <p:nvPr/>
        </p:nvSpPr>
        <p:spPr>
          <a:xfrm>
            <a:off x="9322499" y="2643115"/>
            <a:ext cx="2683047" cy="1804749"/>
          </a:xfrm>
          <a:prstGeom prst="wedgeRoundRectCallout">
            <a:avLst>
              <a:gd name="adj1" fmla="val 51309"/>
              <a:gd name="adj2" fmla="val 63236"/>
              <a:gd name="adj3" fmla="val 16667"/>
            </a:avLst>
          </a:prstGeom>
          <a:solidFill>
            <a:srgbClr val="2A8852"/>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pple-system"/>
                <a:ea typeface="+mn-ea"/>
                <a:cs typeface="+mn-cs"/>
              </a:rPr>
              <a:t>“Amazing session. Thoroughly practical and in a relaxed, supporting manner. Many thanks”</a:t>
            </a: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9103086-0972-9D01-A31F-42076873E450}"/>
              </a:ext>
            </a:extLst>
          </p:cNvPr>
          <p:cNvSpPr txBox="1"/>
          <p:nvPr/>
        </p:nvSpPr>
        <p:spPr>
          <a:xfrm>
            <a:off x="773772" y="6181281"/>
            <a:ext cx="1123177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222A35"/>
                </a:solidFill>
                <a:effectLst/>
                <a:uLnTx/>
                <a:uFillTx/>
                <a:latin typeface="Arial" panose="020B0604020202020204" pitchFamily="34" charset="0"/>
                <a:ea typeface="Calibri" panose="020F0502020204030204" pitchFamily="34" charset="0"/>
                <a:cs typeface="Times New Roman" panose="02020603050405020304" pitchFamily="18" charset="0"/>
              </a:rPr>
              <a:t>Book webinars and access recordings here</a:t>
            </a:r>
            <a:r>
              <a:rPr kumimoji="0" lang="en-GB" sz="1800" b="0" i="0" u="none" strike="noStrike" kern="1200" cap="none" spc="0" normalizeH="0" baseline="0" noProof="0">
                <a:ln>
                  <a:noFill/>
                </a:ln>
                <a:solidFill>
                  <a:srgbClr val="222A35"/>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GB" sz="1800" b="0" i="0" u="sng"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https://www.wholeschoolsend.org.uk/events</a:t>
            </a: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GB"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6125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1D41-FEF6-DCE1-D3A3-00E3A0588E58}"/>
              </a:ext>
            </a:extLst>
          </p:cNvPr>
          <p:cNvSpPr>
            <a:spLocks noGrp="1"/>
          </p:cNvSpPr>
          <p:nvPr>
            <p:ph type="title"/>
          </p:nvPr>
        </p:nvSpPr>
        <p:spPr/>
        <p:txBody>
          <a:bodyPr>
            <a:normAutofit/>
          </a:bodyPr>
          <a:lstStyle/>
          <a:p>
            <a:r>
              <a:rPr lang="en-GB" sz="3200">
                <a:solidFill>
                  <a:srgbClr val="026973"/>
                </a:solidFill>
                <a:latin typeface="Arial" panose="020B0604020202020204" pitchFamily="34" charset="0"/>
                <a:cs typeface="Arial" panose="020B0604020202020204" pitchFamily="34" charset="0"/>
              </a:rPr>
              <a:t>Universal SEND Services programme:</a:t>
            </a:r>
            <a:br>
              <a:rPr lang="en-GB">
                <a:solidFill>
                  <a:srgbClr val="026973"/>
                </a:solidFill>
                <a:latin typeface="Arial" panose="020B0604020202020204" pitchFamily="34" charset="0"/>
                <a:cs typeface="Arial" panose="020B0604020202020204" pitchFamily="34" charset="0"/>
              </a:rPr>
            </a:br>
            <a:r>
              <a:rPr lang="en-GB" b="1">
                <a:solidFill>
                  <a:srgbClr val="026973"/>
                </a:solidFill>
                <a:latin typeface="Arial" panose="020B0604020202020204" pitchFamily="34" charset="0"/>
                <a:cs typeface="Arial" panose="020B0604020202020204" pitchFamily="34" charset="0"/>
              </a:rPr>
              <a:t>Specialist Spotlight sessions</a:t>
            </a:r>
            <a:endParaRPr lang="en-GB" sz="3600" b="1">
              <a:solidFill>
                <a:srgbClr val="026973"/>
              </a:solidFill>
              <a:latin typeface="Arial" panose="020B0604020202020204" pitchFamily="34" charset="0"/>
              <a:cs typeface="Arial" panose="020B0604020202020204" pitchFamily="34" charset="0"/>
            </a:endParaRPr>
          </a:p>
        </p:txBody>
      </p:sp>
      <p:pic>
        <p:nvPicPr>
          <p:cNvPr id="3" name="Picture 2" descr="Qr code&#10;&#10;Description automatically generated">
            <a:extLst>
              <a:ext uri="{FF2B5EF4-FFF2-40B4-BE49-F238E27FC236}">
                <a16:creationId xmlns:a16="http://schemas.microsoft.com/office/drawing/2014/main" id="{D8CBC5CE-F7E6-9BFB-BA41-2E27323D2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8866" y="534740"/>
            <a:ext cx="792121" cy="792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Speech Bubble: Rectangle with Corners Rounded 12">
            <a:extLst>
              <a:ext uri="{FF2B5EF4-FFF2-40B4-BE49-F238E27FC236}">
                <a16:creationId xmlns:a16="http://schemas.microsoft.com/office/drawing/2014/main" id="{6541CCB9-CF6E-1431-2634-6A339A9CE0E8}"/>
              </a:ext>
            </a:extLst>
          </p:cNvPr>
          <p:cNvSpPr/>
          <p:nvPr/>
        </p:nvSpPr>
        <p:spPr>
          <a:xfrm>
            <a:off x="8943276" y="2470564"/>
            <a:ext cx="3088308" cy="2158765"/>
          </a:xfrm>
          <a:prstGeom prst="wedgeRoundRectCallout">
            <a:avLst>
              <a:gd name="adj1" fmla="val 49363"/>
              <a:gd name="adj2" fmla="val 61092"/>
              <a:gd name="adj3" fmla="val 16667"/>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pple-system"/>
                <a:ea typeface="+mn-ea"/>
                <a:cs typeface="+mn-cs"/>
              </a:rPr>
              <a:t>“It has been wonderful to be able to share experiences and approaches with people from different settings. Very enriching.”</a:t>
            </a: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AFCA3A9-ECFD-8EC9-7E47-69FC38E1C9E6}"/>
              </a:ext>
            </a:extLst>
          </p:cNvPr>
          <p:cNvSpPr txBox="1"/>
          <p:nvPr/>
        </p:nvSpPr>
        <p:spPr>
          <a:xfrm>
            <a:off x="838200" y="1885611"/>
            <a:ext cx="8029073" cy="415498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Support contextualisation &amp; application of learning from units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Informal, interactive online meetings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Led by a ‘SEND specialist’, including Educational Psychologists, Speech and Language Therapists, Occupational Therapists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Delegates share experiences and ask questions about the units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Network with, learn from colleagues from across the country</a:t>
            </a:r>
            <a:endParaRPr kumimoji="0" lang="en-GB" sz="2400" b="0" i="1" u="none" strike="noStrike" kern="1200" cap="none" spc="0" normalizeH="0" baseline="0" noProof="0">
              <a:ln>
                <a:noFill/>
              </a:ln>
              <a:solidFill>
                <a:srgbClr val="E7E6E6">
                  <a:lumMod val="25000"/>
                </a:srgb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Rolling programme of sessions across the year</a:t>
            </a:r>
          </a:p>
        </p:txBody>
      </p:sp>
      <p:sp>
        <p:nvSpPr>
          <p:cNvPr id="6" name="TextBox 5">
            <a:extLst>
              <a:ext uri="{FF2B5EF4-FFF2-40B4-BE49-F238E27FC236}">
                <a16:creationId xmlns:a16="http://schemas.microsoft.com/office/drawing/2014/main" id="{17C4BCA5-8941-4646-05E3-8C61B9964F73}"/>
              </a:ext>
            </a:extLst>
          </p:cNvPr>
          <p:cNvSpPr txBox="1"/>
          <p:nvPr/>
        </p:nvSpPr>
        <p:spPr>
          <a:xfrm>
            <a:off x="838200" y="6235519"/>
            <a:ext cx="968167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222A35"/>
                </a:solidFill>
                <a:effectLst/>
                <a:uLnTx/>
                <a:uFillTx/>
                <a:latin typeface="Arial" panose="020B0604020202020204" pitchFamily="34" charset="0"/>
                <a:ea typeface="Calibri" panose="020F0502020204030204" pitchFamily="34" charset="0"/>
                <a:cs typeface="Times New Roman" panose="02020603050405020304" pitchFamily="18" charset="0"/>
              </a:rPr>
              <a:t>Book onto sessions here</a:t>
            </a:r>
            <a:r>
              <a:rPr kumimoji="0" lang="en-GB" sz="1800" b="0" i="0" u="none" strike="noStrike" kern="1200" cap="none" spc="0" normalizeH="0" baseline="0" noProof="0">
                <a:ln>
                  <a:noFill/>
                </a:ln>
                <a:solidFill>
                  <a:srgbClr val="222A35"/>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GB" sz="1800" b="0" i="0" u="sng"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https://www.wholeschoolsend.org.uk/events</a:t>
            </a: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GB"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9507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705D1-D77A-451F-E4AB-FAED445EE821}"/>
              </a:ext>
            </a:extLst>
          </p:cNvPr>
          <p:cNvSpPr>
            <a:spLocks noGrp="1"/>
          </p:cNvSpPr>
          <p:nvPr>
            <p:ph type="title"/>
          </p:nvPr>
        </p:nvSpPr>
        <p:spPr/>
        <p:txBody>
          <a:bodyPr/>
          <a:lstStyle/>
          <a:p>
            <a:r>
              <a:rPr lang="en-GB"/>
              <a:t>Changing practice </a:t>
            </a:r>
            <a:br>
              <a:rPr lang="en-GB"/>
            </a:br>
            <a:r>
              <a:rPr lang="en-GB" sz="2400"/>
              <a:t>(6 month follow up survey)</a:t>
            </a:r>
          </a:p>
        </p:txBody>
      </p:sp>
      <p:sp>
        <p:nvSpPr>
          <p:cNvPr id="6" name="Rectangle: Rounded Corners 4">
            <a:extLst>
              <a:ext uri="{FF2B5EF4-FFF2-40B4-BE49-F238E27FC236}">
                <a16:creationId xmlns:a16="http://schemas.microsoft.com/office/drawing/2014/main" id="{9D842EB4-07B3-D1F9-4989-C38754CFA5DC}"/>
              </a:ext>
            </a:extLst>
          </p:cNvPr>
          <p:cNvSpPr txBox="1"/>
          <p:nvPr/>
        </p:nvSpPr>
        <p:spPr>
          <a:xfrm>
            <a:off x="9539167" y="327327"/>
            <a:ext cx="1977472" cy="599599"/>
          </a:xfrm>
          <a:prstGeom prst="rect">
            <a:avLst/>
          </a:prstGeom>
          <a:solidFill>
            <a:srgbClr val="03646F"/>
          </a:solidFill>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marL="0" marR="0" lvl="0" indent="0" algn="l" defTabSz="19113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a:ln>
                  <a:noFill/>
                </a:ln>
                <a:solidFill>
                  <a:prstClr val="white"/>
                </a:solidFill>
                <a:effectLst/>
                <a:uLnTx/>
                <a:uFillTx/>
                <a:latin typeface="Arial" panose="020B0604020202020204"/>
                <a:ea typeface="+mn-ea"/>
                <a:cs typeface="+mn-cs"/>
              </a:rPr>
              <a:t>Outcomes</a:t>
            </a:r>
          </a:p>
        </p:txBody>
      </p:sp>
      <p:graphicFrame>
        <p:nvGraphicFramePr>
          <p:cNvPr id="7" name="Content Placeholder 6">
            <a:extLst>
              <a:ext uri="{FF2B5EF4-FFF2-40B4-BE49-F238E27FC236}">
                <a16:creationId xmlns:a16="http://schemas.microsoft.com/office/drawing/2014/main" id="{A7481FF0-9CDC-878D-01F1-1176150DA40A}"/>
              </a:ext>
            </a:extLst>
          </p:cNvPr>
          <p:cNvGraphicFramePr>
            <a:graphicFrameLocks/>
          </p:cNvGraphicFramePr>
          <p:nvPr/>
        </p:nvGraphicFramePr>
        <p:xfrm>
          <a:off x="1001038" y="1402915"/>
          <a:ext cx="10515600" cy="435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217">
            <a:extLst>
              <a:ext uri="{FF2B5EF4-FFF2-40B4-BE49-F238E27FC236}">
                <a16:creationId xmlns:a16="http://schemas.microsoft.com/office/drawing/2014/main" id="{DE44B8A6-FCE5-86CD-D93E-8CA1E8DC724E}"/>
              </a:ext>
            </a:extLst>
          </p:cNvPr>
          <p:cNvSpPr txBox="1">
            <a:spLocks noChangeArrowheads="1"/>
          </p:cNvSpPr>
          <p:nvPr/>
        </p:nvSpPr>
        <p:spPr bwMode="auto">
          <a:xfrm>
            <a:off x="1001039" y="5035463"/>
            <a:ext cx="10515600" cy="1165176"/>
          </a:xfrm>
          <a:prstGeom prst="roundRect">
            <a:avLst/>
          </a:prstGeom>
          <a:solidFill>
            <a:srgbClr val="2A8852">
              <a:alpha val="50000"/>
            </a:srgbClr>
          </a:solidFill>
        </p:spPr>
        <p:style>
          <a:lnRef idx="0">
            <a:scrgbClr r="0" g="0" b="0"/>
          </a:lnRef>
          <a:fillRef idx="0">
            <a:scrgbClr r="0" g="0" b="0"/>
          </a:fillRef>
          <a:effectRef idx="0">
            <a:scrgbClr r="0" g="0" b="0"/>
          </a:effectRef>
          <a:fontRef idx="minor">
            <a:schemeClr val="lt1"/>
          </a:fontRef>
        </p:style>
        <p:txBody>
          <a:bodyPr rot="0" vert="horz" wrap="square"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2800" b="1" i="0" u="none" strike="noStrike" kern="1200" cap="none" spc="0" normalizeH="0" baseline="0" noProof="0">
                <a:ln>
                  <a:noFill/>
                </a:ln>
                <a:solidFill>
                  <a:prstClr val="white"/>
                </a:solidFill>
                <a:effectLst/>
                <a:uLnTx/>
                <a:uFillTx/>
                <a:latin typeface="Arial" panose="020B0604020202020204"/>
                <a:ea typeface="Calibri" panose="020F0502020204030204" pitchFamily="34" charset="0"/>
                <a:cs typeface="Times New Roman" panose="02020603050405020304" pitchFamily="18" charset="0"/>
              </a:rPr>
              <a:t>On average, 95% of participants report changes to practice, as a result of attending professional development activity.</a:t>
            </a:r>
            <a:endParaRPr kumimoji="0" lang="en-GB" sz="2800" b="0" i="0" u="none" strike="noStrike" kern="1200" cap="none" spc="0" normalizeH="0" baseline="0" noProof="0">
              <a:ln>
                <a:noFill/>
              </a:ln>
              <a:solidFill>
                <a:prstClr val="white"/>
              </a:solidFill>
              <a:effectLst/>
              <a:uLnTx/>
              <a:uFillTx/>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4223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705D1-D77A-451F-E4AB-FAED445EE821}"/>
              </a:ext>
            </a:extLst>
          </p:cNvPr>
          <p:cNvSpPr>
            <a:spLocks noGrp="1"/>
          </p:cNvSpPr>
          <p:nvPr>
            <p:ph type="title"/>
          </p:nvPr>
        </p:nvSpPr>
        <p:spPr/>
        <p:txBody>
          <a:bodyPr/>
          <a:lstStyle/>
          <a:p>
            <a:r>
              <a:rPr lang="en-GB"/>
              <a:t>Impact</a:t>
            </a:r>
            <a:br>
              <a:rPr lang="en-GB"/>
            </a:br>
            <a:r>
              <a:rPr lang="en-GB" sz="2400"/>
              <a:t>(6 month follow up survey)</a:t>
            </a:r>
          </a:p>
        </p:txBody>
      </p:sp>
      <p:sp>
        <p:nvSpPr>
          <p:cNvPr id="6" name="Rectangle: Rounded Corners 4">
            <a:extLst>
              <a:ext uri="{FF2B5EF4-FFF2-40B4-BE49-F238E27FC236}">
                <a16:creationId xmlns:a16="http://schemas.microsoft.com/office/drawing/2014/main" id="{9D842EB4-07B3-D1F9-4989-C38754CFA5DC}"/>
              </a:ext>
            </a:extLst>
          </p:cNvPr>
          <p:cNvSpPr txBox="1"/>
          <p:nvPr/>
        </p:nvSpPr>
        <p:spPr>
          <a:xfrm>
            <a:off x="9539167" y="327327"/>
            <a:ext cx="1977472" cy="599599"/>
          </a:xfrm>
          <a:prstGeom prst="rect">
            <a:avLst/>
          </a:prstGeom>
          <a:solidFill>
            <a:srgbClr val="2A8852"/>
          </a:solidFill>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marL="0" marR="0" lvl="0" indent="0" algn="l" defTabSz="19113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a:ln>
                  <a:noFill/>
                </a:ln>
                <a:solidFill>
                  <a:prstClr val="white"/>
                </a:solidFill>
                <a:effectLst/>
                <a:uLnTx/>
                <a:uFillTx/>
                <a:latin typeface="Arial" panose="020B0604020202020204"/>
                <a:ea typeface="+mn-ea"/>
                <a:cs typeface="+mn-cs"/>
              </a:rPr>
              <a:t>Impact</a:t>
            </a:r>
          </a:p>
        </p:txBody>
      </p:sp>
      <p:graphicFrame>
        <p:nvGraphicFramePr>
          <p:cNvPr id="7" name="Content Placeholder 6">
            <a:extLst>
              <a:ext uri="{FF2B5EF4-FFF2-40B4-BE49-F238E27FC236}">
                <a16:creationId xmlns:a16="http://schemas.microsoft.com/office/drawing/2014/main" id="{A7481FF0-9CDC-878D-01F1-1176150DA40A}"/>
              </a:ext>
            </a:extLst>
          </p:cNvPr>
          <p:cNvGraphicFramePr>
            <a:graphicFrameLocks/>
          </p:cNvGraphicFramePr>
          <p:nvPr/>
        </p:nvGraphicFramePr>
        <p:xfrm>
          <a:off x="1001038" y="1402915"/>
          <a:ext cx="10515600" cy="435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217">
            <a:extLst>
              <a:ext uri="{FF2B5EF4-FFF2-40B4-BE49-F238E27FC236}">
                <a16:creationId xmlns:a16="http://schemas.microsoft.com/office/drawing/2014/main" id="{DE44B8A6-FCE5-86CD-D93E-8CA1E8DC724E}"/>
              </a:ext>
            </a:extLst>
          </p:cNvPr>
          <p:cNvSpPr txBox="1">
            <a:spLocks noChangeArrowheads="1"/>
          </p:cNvSpPr>
          <p:nvPr/>
        </p:nvSpPr>
        <p:spPr bwMode="auto">
          <a:xfrm>
            <a:off x="1001039" y="5035463"/>
            <a:ext cx="10515600" cy="1165176"/>
          </a:xfrm>
          <a:prstGeom prst="roundRect">
            <a:avLst/>
          </a:prstGeom>
          <a:solidFill>
            <a:srgbClr val="2A8852">
              <a:alpha val="50000"/>
            </a:srgbClr>
          </a:solidFill>
        </p:spPr>
        <p:style>
          <a:lnRef idx="0">
            <a:scrgbClr r="0" g="0" b="0"/>
          </a:lnRef>
          <a:fillRef idx="0">
            <a:scrgbClr r="0" g="0" b="0"/>
          </a:fillRef>
          <a:effectRef idx="0">
            <a:scrgbClr r="0" g="0" b="0"/>
          </a:effectRef>
          <a:fontRef idx="minor">
            <a:schemeClr val="lt1"/>
          </a:fontRef>
        </p:style>
        <p:txBody>
          <a:bodyPr rot="0" vert="horz" wrap="square"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2800" b="1" i="0" u="none" strike="noStrike" kern="1200" cap="none" spc="0" normalizeH="0" baseline="0" noProof="0">
                <a:ln>
                  <a:noFill/>
                </a:ln>
                <a:solidFill>
                  <a:prstClr val="white"/>
                </a:solidFill>
                <a:effectLst/>
                <a:uLnTx/>
                <a:uFillTx/>
                <a:latin typeface="Arial" panose="020B0604020202020204"/>
                <a:ea typeface="Calibri" panose="020F0502020204030204" pitchFamily="34" charset="0"/>
                <a:cs typeface="Times New Roman" panose="02020603050405020304" pitchFamily="18" charset="0"/>
              </a:rPr>
              <a:t>On average, 93% of participants report positive impacts for learners with SEND.</a:t>
            </a:r>
            <a:endParaRPr kumimoji="0" lang="en-GB" sz="2800" b="0" i="0" u="none" strike="noStrike" kern="1200" cap="none" spc="0" normalizeH="0" baseline="0" noProof="0">
              <a:ln>
                <a:noFill/>
              </a:ln>
              <a:solidFill>
                <a:prstClr val="white"/>
              </a:solidFill>
              <a:effectLst/>
              <a:uLnTx/>
              <a:uFillTx/>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178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E973AE7-4492-86F9-308E-8EBF6D330B19}"/>
              </a:ext>
            </a:extLst>
          </p:cNvPr>
          <p:cNvSpPr/>
          <p:nvPr/>
        </p:nvSpPr>
        <p:spPr>
          <a:xfrm>
            <a:off x="-947451" y="0"/>
            <a:ext cx="6444868" cy="6858000"/>
          </a:xfrm>
          <a:prstGeom prst="round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9604C93-9E18-B0AA-F6AC-4D18D97753D0}"/>
              </a:ext>
            </a:extLst>
          </p:cNvPr>
          <p:cNvSpPr txBox="1"/>
          <p:nvPr/>
        </p:nvSpPr>
        <p:spPr>
          <a:xfrm>
            <a:off x="0" y="1829123"/>
            <a:ext cx="520376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Thank you</a:t>
            </a:r>
          </a:p>
        </p:txBody>
      </p:sp>
      <p:sp>
        <p:nvSpPr>
          <p:cNvPr id="9" name="TextBox 8">
            <a:extLst>
              <a:ext uri="{FF2B5EF4-FFF2-40B4-BE49-F238E27FC236}">
                <a16:creationId xmlns:a16="http://schemas.microsoft.com/office/drawing/2014/main" id="{12E8CDAA-5D3C-6E2B-254E-E48F24952338}"/>
              </a:ext>
            </a:extLst>
          </p:cNvPr>
          <p:cNvSpPr txBox="1"/>
          <p:nvPr/>
        </p:nvSpPr>
        <p:spPr>
          <a:xfrm>
            <a:off x="6353390" y="4987426"/>
            <a:ext cx="5215218"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3646F"/>
                </a:solidFill>
                <a:latin typeface="Arial"/>
                <a:cs typeface="Arial"/>
              </a:rPr>
              <a:t>Rsl.emsyh@wholeschoolsend.com</a:t>
            </a:r>
            <a:endParaRPr kumimoji="0" lang="en-GB" sz="2400" b="0" i="0" u="none" strike="noStrike" kern="1200" cap="none" spc="0" normalizeH="0" baseline="0" noProof="0" dirty="0">
              <a:ln>
                <a:noFill/>
              </a:ln>
              <a:solidFill>
                <a:srgbClr val="03646F"/>
              </a:solidFill>
              <a:effectLst/>
              <a:uLnTx/>
              <a:uFillTx/>
              <a:latin typeface="Arial"/>
              <a:cs typeface="Arial"/>
            </a:endParaRPr>
          </a:p>
        </p:txBody>
      </p:sp>
      <p:sp>
        <p:nvSpPr>
          <p:cNvPr id="11" name="TextBox 10">
            <a:extLst>
              <a:ext uri="{FF2B5EF4-FFF2-40B4-BE49-F238E27FC236}">
                <a16:creationId xmlns:a16="http://schemas.microsoft.com/office/drawing/2014/main" id="{F2BBACF7-E317-4231-F9A2-3A757E73275E}"/>
              </a:ext>
            </a:extLst>
          </p:cNvPr>
          <p:cNvSpPr txBox="1"/>
          <p:nvPr/>
        </p:nvSpPr>
        <p:spPr>
          <a:xfrm>
            <a:off x="6694585" y="6123412"/>
            <a:ext cx="444546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A8C96">
                    <a:lumMod val="75000"/>
                  </a:srgbClr>
                </a:solidFill>
                <a:effectLst/>
                <a:uLnTx/>
                <a:uFillTx/>
                <a:latin typeface="Arial" panose="020B0604020202020204" pitchFamily="34" charset="0"/>
                <a:ea typeface="+mn-ea"/>
                <a:cs typeface="Arial" panose="020B0604020202020204" pitchFamily="34" charset="0"/>
                <a:hlinkClick r:id="rId3"/>
              </a:rPr>
              <a:t>www.wholeschoolsend.org.uk</a:t>
            </a:r>
            <a:endParaRPr kumimoji="0" lang="en-GB" sz="1800" b="0" i="0" u="none" strike="noStrike" kern="1200" cap="none" spc="0" normalizeH="0" baseline="0" noProof="0">
              <a:ln>
                <a:noFill/>
              </a:ln>
              <a:solidFill>
                <a:srgbClr val="2A8C96">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A8C96">
                  <a:lumMod val="75000"/>
                </a:srgbClr>
              </a:solidFill>
              <a:effectLst/>
              <a:uLnTx/>
              <a:uFillTx/>
              <a:latin typeface="Arial" panose="020B0604020202020204" pitchFamily="34" charset="0"/>
              <a:ea typeface="+mn-ea"/>
              <a:cs typeface="Arial" panose="020B0604020202020204" pitchFamily="34" charset="0"/>
            </a:endParaRPr>
          </a:p>
        </p:txBody>
      </p:sp>
      <p:sp>
        <p:nvSpPr>
          <p:cNvPr id="12" name="Oval 11">
            <a:extLst>
              <a:ext uri="{FF2B5EF4-FFF2-40B4-BE49-F238E27FC236}">
                <a16:creationId xmlns:a16="http://schemas.microsoft.com/office/drawing/2014/main" id="{EEB3D46D-DB96-B5C9-121B-AC3C1955D7F8}"/>
              </a:ext>
            </a:extLst>
          </p:cNvPr>
          <p:cNvSpPr/>
          <p:nvPr/>
        </p:nvSpPr>
        <p:spPr>
          <a:xfrm>
            <a:off x="807030" y="3833062"/>
            <a:ext cx="696970" cy="743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descr="Who Made That Twitter Bird? - The New York Times">
            <a:extLst>
              <a:ext uri="{FF2B5EF4-FFF2-40B4-BE49-F238E27FC236}">
                <a16:creationId xmlns:a16="http://schemas.microsoft.com/office/drawing/2014/main" id="{ACCB4CAC-5DBC-BEEF-6FC0-A9A5D190AC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82" t="16089" r="19826" b="10534"/>
          <a:stretch/>
        </p:blipFill>
        <p:spPr bwMode="auto">
          <a:xfrm>
            <a:off x="953564" y="4039507"/>
            <a:ext cx="409779" cy="334448"/>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99C3C6DA-8859-A339-09D8-37E93BF38128}"/>
              </a:ext>
            </a:extLst>
          </p:cNvPr>
          <p:cNvSpPr/>
          <p:nvPr/>
        </p:nvSpPr>
        <p:spPr>
          <a:xfrm>
            <a:off x="855357" y="4851414"/>
            <a:ext cx="696970" cy="743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6" descr="Image result for facebook">
            <a:extLst>
              <a:ext uri="{FF2B5EF4-FFF2-40B4-BE49-F238E27FC236}">
                <a16:creationId xmlns:a16="http://schemas.microsoft.com/office/drawing/2014/main" id="{D9DACC31-818B-15E8-9438-E1D216E2493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960" t="13489" r="50493" b="11472"/>
          <a:stretch/>
        </p:blipFill>
        <p:spPr bwMode="auto">
          <a:xfrm>
            <a:off x="1021162" y="5008380"/>
            <a:ext cx="365360" cy="42933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5606D42-EDA3-C5CF-E5CC-9F0078191427}"/>
              </a:ext>
            </a:extLst>
          </p:cNvPr>
          <p:cNvSpPr txBox="1"/>
          <p:nvPr/>
        </p:nvSpPr>
        <p:spPr>
          <a:xfrm>
            <a:off x="1650534" y="3952872"/>
            <a:ext cx="34863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@WholeSchoolSEND</a:t>
            </a:r>
          </a:p>
        </p:txBody>
      </p:sp>
      <p:sp>
        <p:nvSpPr>
          <p:cNvPr id="17" name="TextBox 16">
            <a:extLst>
              <a:ext uri="{FF2B5EF4-FFF2-40B4-BE49-F238E27FC236}">
                <a16:creationId xmlns:a16="http://schemas.microsoft.com/office/drawing/2014/main" id="{2521D1F6-5CA1-EFBD-4558-DFCDAE710FA2}"/>
              </a:ext>
            </a:extLst>
          </p:cNvPr>
          <p:cNvSpPr txBox="1"/>
          <p:nvPr/>
        </p:nvSpPr>
        <p:spPr>
          <a:xfrm>
            <a:off x="1650534" y="4988153"/>
            <a:ext cx="34863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Whole School SEND</a:t>
            </a:r>
          </a:p>
        </p:txBody>
      </p:sp>
      <p:sp>
        <p:nvSpPr>
          <p:cNvPr id="19" name="Oval 18">
            <a:extLst>
              <a:ext uri="{FF2B5EF4-FFF2-40B4-BE49-F238E27FC236}">
                <a16:creationId xmlns:a16="http://schemas.microsoft.com/office/drawing/2014/main" id="{058B6747-7857-CF33-C6F4-5461DF4AE00C}"/>
              </a:ext>
            </a:extLst>
          </p:cNvPr>
          <p:cNvSpPr/>
          <p:nvPr/>
        </p:nvSpPr>
        <p:spPr>
          <a:xfrm>
            <a:off x="869516" y="5893453"/>
            <a:ext cx="696970" cy="743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B93FDFCF-1672-0477-4E46-CEBB8C67C176}"/>
              </a:ext>
            </a:extLst>
          </p:cNvPr>
          <p:cNvPicPr>
            <a:picLocks noChangeAspect="1"/>
          </p:cNvPicPr>
          <p:nvPr/>
        </p:nvPicPr>
        <p:blipFill rotWithShape="1">
          <a:blip r:embed="rId6"/>
          <a:srcRect l="66807" t="35185" r="13291" b="35185"/>
          <a:stretch/>
        </p:blipFill>
        <p:spPr>
          <a:xfrm>
            <a:off x="1035321" y="6069068"/>
            <a:ext cx="372542" cy="377510"/>
          </a:xfrm>
          <a:prstGeom prst="rect">
            <a:avLst/>
          </a:prstGeom>
        </p:spPr>
      </p:pic>
      <p:sp>
        <p:nvSpPr>
          <p:cNvPr id="20" name="TextBox 19">
            <a:extLst>
              <a:ext uri="{FF2B5EF4-FFF2-40B4-BE49-F238E27FC236}">
                <a16:creationId xmlns:a16="http://schemas.microsoft.com/office/drawing/2014/main" id="{B4DFF097-0431-C48F-CB79-29AB9FF2477E}"/>
              </a:ext>
            </a:extLst>
          </p:cNvPr>
          <p:cNvSpPr txBox="1"/>
          <p:nvPr/>
        </p:nvSpPr>
        <p:spPr>
          <a:xfrm>
            <a:off x="1650534" y="6057768"/>
            <a:ext cx="34863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Whole School SEND</a:t>
            </a:r>
          </a:p>
        </p:txBody>
      </p:sp>
    </p:spTree>
    <p:extLst>
      <p:ext uri="{BB962C8B-B14F-4D97-AF65-F5344CB8AC3E}">
        <p14:creationId xmlns:p14="http://schemas.microsoft.com/office/powerpoint/2010/main" val="1375390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009" y="284568"/>
            <a:ext cx="11870991" cy="1200329"/>
          </a:xfrm>
          <a:prstGeom prst="rect">
            <a:avLst/>
          </a:prstGeom>
          <a:noFill/>
        </p:spPr>
        <p:txBody>
          <a:bodyPr wrap="square" rtlCol="0">
            <a:spAutoFit/>
          </a:bodyPr>
          <a:lstStyle/>
          <a:p>
            <a:r>
              <a:rPr lang="en-US" sz="3600" b="1" dirty="0">
                <a:latin typeface="Gill Sans" charset="0"/>
                <a:ea typeface="Gill Sans" charset="0"/>
                <a:cs typeface="Gill Sans" charset="0"/>
              </a:rPr>
              <a:t>SEND Workforce Development</a:t>
            </a:r>
          </a:p>
          <a:p>
            <a:r>
              <a:rPr lang="en-US" sz="3600" i="1" dirty="0">
                <a:latin typeface="Gill Sans" charset="0"/>
                <a:ea typeface="Gill Sans" charset="0"/>
                <a:cs typeface="Gill Sans" charset="0"/>
              </a:rPr>
              <a:t>Scan the QR code to register for </a:t>
            </a:r>
            <a:r>
              <a:rPr lang="en-US" sz="3600" i="1" dirty="0">
                <a:solidFill>
                  <a:srgbClr val="00B050"/>
                </a:solidFill>
                <a:latin typeface="Gill Sans" charset="0"/>
                <a:ea typeface="Gill Sans" charset="0"/>
                <a:cs typeface="Gill Sans" charset="0"/>
              </a:rPr>
              <a:t>FREE!</a:t>
            </a:r>
          </a:p>
        </p:txBody>
      </p:sp>
      <p:sp>
        <p:nvSpPr>
          <p:cNvPr id="14" name="Oval 13"/>
          <p:cNvSpPr/>
          <p:nvPr/>
        </p:nvSpPr>
        <p:spPr>
          <a:xfrm>
            <a:off x="6403737" y="4132416"/>
            <a:ext cx="2340244" cy="222721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Oval 14"/>
          <p:cNvSpPr/>
          <p:nvPr/>
        </p:nvSpPr>
        <p:spPr>
          <a:xfrm>
            <a:off x="9297868" y="1621594"/>
            <a:ext cx="2340244" cy="226275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Oval 2"/>
          <p:cNvSpPr/>
          <p:nvPr/>
        </p:nvSpPr>
        <p:spPr>
          <a:xfrm>
            <a:off x="6403737" y="1574223"/>
            <a:ext cx="2340244" cy="230010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extBox 3"/>
          <p:cNvSpPr txBox="1"/>
          <p:nvPr/>
        </p:nvSpPr>
        <p:spPr>
          <a:xfrm>
            <a:off x="6282156" y="1968141"/>
            <a:ext cx="2583406" cy="1569660"/>
          </a:xfrm>
          <a:prstGeom prst="rect">
            <a:avLst/>
          </a:prstGeom>
          <a:noFill/>
        </p:spPr>
        <p:txBody>
          <a:bodyPr wrap="square" rtlCol="0">
            <a:spAutoFit/>
          </a:bodyPr>
          <a:lstStyle/>
          <a:p>
            <a:pPr algn="ctr"/>
            <a:r>
              <a:rPr lang="en-US" sz="6000" b="1" dirty="0">
                <a:latin typeface="Gill Sans MT" charset="0"/>
                <a:ea typeface="Gill Sans MT" charset="0"/>
                <a:cs typeface="Gill Sans MT" charset="0"/>
              </a:rPr>
              <a:t>9400+</a:t>
            </a:r>
          </a:p>
          <a:p>
            <a:pPr algn="ctr"/>
            <a:r>
              <a:rPr lang="en-US" dirty="0">
                <a:latin typeface="Gill Sans MT" charset="0"/>
                <a:ea typeface="Gill Sans MT" charset="0"/>
                <a:cs typeface="Gill Sans MT" charset="0"/>
              </a:rPr>
              <a:t>Modules</a:t>
            </a:r>
          </a:p>
          <a:p>
            <a:pPr algn="ctr"/>
            <a:r>
              <a:rPr lang="en-US" dirty="0">
                <a:latin typeface="Gill Sans MT" charset="0"/>
                <a:ea typeface="Gill Sans MT" charset="0"/>
                <a:cs typeface="Gill Sans MT" charset="0"/>
              </a:rPr>
              <a:t>completed</a:t>
            </a:r>
          </a:p>
        </p:txBody>
      </p:sp>
      <p:sp>
        <p:nvSpPr>
          <p:cNvPr id="9" name="TextBox 8"/>
          <p:cNvSpPr txBox="1"/>
          <p:nvPr/>
        </p:nvSpPr>
        <p:spPr>
          <a:xfrm>
            <a:off x="9704698" y="1968141"/>
            <a:ext cx="1526583" cy="1569660"/>
          </a:xfrm>
          <a:prstGeom prst="rect">
            <a:avLst/>
          </a:prstGeom>
          <a:noFill/>
        </p:spPr>
        <p:txBody>
          <a:bodyPr wrap="square" rtlCol="0">
            <a:spAutoFit/>
          </a:bodyPr>
          <a:lstStyle/>
          <a:p>
            <a:pPr algn="ctr"/>
            <a:r>
              <a:rPr lang="en-US" sz="6000" b="1" dirty="0">
                <a:latin typeface="Gill Sans MT" charset="0"/>
                <a:ea typeface="Gill Sans MT" charset="0"/>
                <a:cs typeface="Gill Sans MT" charset="0"/>
              </a:rPr>
              <a:t>324</a:t>
            </a:r>
          </a:p>
          <a:p>
            <a:pPr algn="ctr"/>
            <a:r>
              <a:rPr lang="en-US" dirty="0">
                <a:latin typeface="Gill Sans MT" charset="0"/>
                <a:ea typeface="Gill Sans MT" charset="0"/>
                <a:cs typeface="Gill Sans MT" charset="0"/>
              </a:rPr>
              <a:t>Lincs schools</a:t>
            </a:r>
          </a:p>
          <a:p>
            <a:pPr algn="ctr"/>
            <a:r>
              <a:rPr lang="en-US" dirty="0">
                <a:latin typeface="Gill Sans MT" charset="0"/>
                <a:ea typeface="Gill Sans MT" charset="0"/>
                <a:cs typeface="Gill Sans MT" charset="0"/>
              </a:rPr>
              <a:t>engaged</a:t>
            </a:r>
          </a:p>
        </p:txBody>
      </p:sp>
      <p:sp>
        <p:nvSpPr>
          <p:cNvPr id="11" name="TextBox 10"/>
          <p:cNvSpPr txBox="1"/>
          <p:nvPr/>
        </p:nvSpPr>
        <p:spPr>
          <a:xfrm>
            <a:off x="6663333" y="4461194"/>
            <a:ext cx="1821051" cy="1569660"/>
          </a:xfrm>
          <a:prstGeom prst="rect">
            <a:avLst/>
          </a:prstGeom>
          <a:noFill/>
        </p:spPr>
        <p:txBody>
          <a:bodyPr wrap="square" rtlCol="0">
            <a:spAutoFit/>
          </a:bodyPr>
          <a:lstStyle/>
          <a:p>
            <a:pPr algn="ctr"/>
            <a:r>
              <a:rPr lang="en-US" sz="6000" b="1" dirty="0">
                <a:latin typeface="Gill Sans MT" charset="0"/>
                <a:ea typeface="Gill Sans MT" charset="0"/>
                <a:cs typeface="Gill Sans MT" charset="0"/>
              </a:rPr>
              <a:t>99%</a:t>
            </a:r>
          </a:p>
          <a:p>
            <a:pPr algn="ctr"/>
            <a:r>
              <a:rPr lang="en-US" dirty="0">
                <a:latin typeface="Gill Sans MT" charset="0"/>
                <a:ea typeface="Gill Sans MT" charset="0"/>
                <a:cs typeface="Gill Sans MT" charset="0"/>
              </a:rPr>
              <a:t>Satisfaction</a:t>
            </a:r>
          </a:p>
          <a:p>
            <a:pPr algn="ctr"/>
            <a:r>
              <a:rPr lang="en-US" dirty="0">
                <a:latin typeface="Gill Sans MT" charset="0"/>
                <a:ea typeface="Gill Sans MT" charset="0"/>
                <a:cs typeface="Gill Sans MT" charset="0"/>
              </a:rPr>
              <a:t>rate</a:t>
            </a:r>
          </a:p>
        </p:txBody>
      </p:sp>
      <p:sp>
        <p:nvSpPr>
          <p:cNvPr id="16" name="Oval 15"/>
          <p:cNvSpPr/>
          <p:nvPr/>
        </p:nvSpPr>
        <p:spPr>
          <a:xfrm>
            <a:off x="9297868" y="4132415"/>
            <a:ext cx="2340244" cy="222721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TextBox 16"/>
          <p:cNvSpPr txBox="1"/>
          <p:nvPr/>
        </p:nvSpPr>
        <p:spPr>
          <a:xfrm>
            <a:off x="9704698" y="4461193"/>
            <a:ext cx="1526583" cy="1569660"/>
          </a:xfrm>
          <a:prstGeom prst="rect">
            <a:avLst/>
          </a:prstGeom>
          <a:noFill/>
        </p:spPr>
        <p:txBody>
          <a:bodyPr wrap="square" rtlCol="0">
            <a:spAutoFit/>
          </a:bodyPr>
          <a:lstStyle/>
          <a:p>
            <a:pPr algn="ctr"/>
            <a:r>
              <a:rPr lang="en-US" sz="6000" b="1" dirty="0">
                <a:latin typeface="Gill Sans MT" charset="0"/>
                <a:ea typeface="Gill Sans MT" charset="0"/>
                <a:cs typeface="Gill Sans MT" charset="0"/>
              </a:rPr>
              <a:t>25</a:t>
            </a:r>
          </a:p>
          <a:p>
            <a:pPr algn="ctr"/>
            <a:r>
              <a:rPr lang="en-US" dirty="0">
                <a:latin typeface="Gill Sans MT" charset="0"/>
                <a:ea typeface="Gill Sans MT" charset="0"/>
                <a:cs typeface="Gill Sans MT" charset="0"/>
              </a:rPr>
              <a:t>Average mins per module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43" y="1855165"/>
            <a:ext cx="4272643" cy="4272643"/>
          </a:xfrm>
          <a:prstGeom prst="rect">
            <a:avLst/>
          </a:prstGeom>
        </p:spPr>
      </p:pic>
      <p:sp>
        <p:nvSpPr>
          <p:cNvPr id="18" name="TextBox 17"/>
          <p:cNvSpPr txBox="1"/>
          <p:nvPr/>
        </p:nvSpPr>
        <p:spPr>
          <a:xfrm>
            <a:off x="160504" y="6448092"/>
            <a:ext cx="11870991" cy="400110"/>
          </a:xfrm>
          <a:prstGeom prst="rect">
            <a:avLst/>
          </a:prstGeom>
          <a:noFill/>
        </p:spPr>
        <p:txBody>
          <a:bodyPr wrap="square" rtlCol="0">
            <a:spAutoFit/>
          </a:bodyPr>
          <a:lstStyle/>
          <a:p>
            <a:pPr algn="ctr"/>
            <a:r>
              <a:rPr lang="en-US" sz="2000" dirty="0">
                <a:solidFill>
                  <a:schemeClr val="bg1"/>
                </a:solidFill>
                <a:latin typeface="Gill Sans" charset="0"/>
                <a:ea typeface="Gill Sans" charset="0"/>
                <a:cs typeface="Gill Sans" charset="0"/>
              </a:rPr>
              <a:t>chris.lincoln@learnsendhub.co.uk</a:t>
            </a:r>
          </a:p>
        </p:txBody>
      </p:sp>
    </p:spTree>
    <p:extLst>
      <p:ext uri="{BB962C8B-B14F-4D97-AF65-F5344CB8AC3E}">
        <p14:creationId xmlns:p14="http://schemas.microsoft.com/office/powerpoint/2010/main" val="132315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TextBox 5"/>
          <p:cNvSpPr txBox="1"/>
          <p:nvPr/>
        </p:nvSpPr>
        <p:spPr>
          <a:xfrm>
            <a:off x="160504" y="6448092"/>
            <a:ext cx="11870991" cy="400110"/>
          </a:xfrm>
          <a:prstGeom prst="rect">
            <a:avLst/>
          </a:prstGeom>
          <a:noFill/>
        </p:spPr>
        <p:txBody>
          <a:bodyPr wrap="square" rtlCol="0">
            <a:spAutoFit/>
          </a:bodyPr>
          <a:lstStyle/>
          <a:p>
            <a:pPr algn="ctr"/>
            <a:r>
              <a:rPr lang="en-US" sz="2000" dirty="0">
                <a:solidFill>
                  <a:schemeClr val="bg1"/>
                </a:solidFill>
                <a:latin typeface="Gill Sans" charset="0"/>
                <a:ea typeface="Gill Sans" charset="0"/>
                <a:cs typeface="Gill Sans" charset="0"/>
              </a:rPr>
              <a:t>chris.lincoln@learnsendhub.co.uk</a:t>
            </a:r>
          </a:p>
        </p:txBody>
      </p:sp>
      <p:sp>
        <p:nvSpPr>
          <p:cNvPr id="8" name="TextBox 7"/>
          <p:cNvSpPr txBox="1"/>
          <p:nvPr/>
        </p:nvSpPr>
        <p:spPr>
          <a:xfrm>
            <a:off x="9165655" y="1909114"/>
            <a:ext cx="2865840" cy="4278094"/>
          </a:xfrm>
          <a:prstGeom prst="rect">
            <a:avLst/>
          </a:prstGeom>
          <a:noFill/>
        </p:spPr>
        <p:txBody>
          <a:bodyPr wrap="square" rtlCol="0">
            <a:spAutoFit/>
          </a:bodyPr>
          <a:lstStyle/>
          <a:p>
            <a:pPr algn="ctr"/>
            <a:r>
              <a:rPr lang="en-US" sz="2800" i="1" dirty="0">
                <a:solidFill>
                  <a:srgbClr val="7030A0"/>
                </a:solidFill>
                <a:latin typeface="Gill Sans" charset="0"/>
                <a:ea typeface="Gill Sans" charset="0"/>
                <a:cs typeface="Gill Sans" charset="0"/>
              </a:rPr>
              <a:t>Scan the QR code to register for free:</a:t>
            </a: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r>
              <a:rPr lang="en-US" sz="2400" b="1" i="1" dirty="0">
                <a:latin typeface="Gill Sans" charset="0"/>
                <a:ea typeface="Gill Sans" charset="0"/>
                <a:cs typeface="Gill Sans" charset="0"/>
              </a:rPr>
              <a:t>@SENDworkforce</a:t>
            </a:r>
          </a:p>
        </p:txBody>
      </p:sp>
      <p:sp>
        <p:nvSpPr>
          <p:cNvPr id="11" name="TextBox 10"/>
          <p:cNvSpPr txBox="1"/>
          <p:nvPr/>
        </p:nvSpPr>
        <p:spPr>
          <a:xfrm>
            <a:off x="321009" y="284568"/>
            <a:ext cx="11870991" cy="1200329"/>
          </a:xfrm>
          <a:prstGeom prst="rect">
            <a:avLst/>
          </a:prstGeom>
          <a:noFill/>
        </p:spPr>
        <p:txBody>
          <a:bodyPr wrap="square" rtlCol="0">
            <a:spAutoFit/>
          </a:bodyPr>
          <a:lstStyle/>
          <a:p>
            <a:r>
              <a:rPr lang="en-US" sz="3600" b="1" dirty="0">
                <a:latin typeface="Gill Sans" charset="0"/>
                <a:ea typeface="Gill Sans" charset="0"/>
                <a:cs typeface="Gill Sans" charset="0"/>
              </a:rPr>
              <a:t>SEND Workforce Development</a:t>
            </a:r>
          </a:p>
          <a:p>
            <a:r>
              <a:rPr lang="en-US" sz="3600" i="1" dirty="0">
                <a:latin typeface="Gill Sans" charset="0"/>
                <a:ea typeface="Gill Sans" charset="0"/>
                <a:cs typeface="Gill Sans" charset="0"/>
              </a:rPr>
              <a:t>Modules available include:</a:t>
            </a:r>
          </a:p>
        </p:txBody>
      </p:sp>
      <p:sp>
        <p:nvSpPr>
          <p:cNvPr id="12" name="TextBox 11"/>
          <p:cNvSpPr txBox="1"/>
          <p:nvPr/>
        </p:nvSpPr>
        <p:spPr>
          <a:xfrm>
            <a:off x="321009" y="1443223"/>
            <a:ext cx="4282813" cy="3231654"/>
          </a:xfrm>
          <a:prstGeom prst="rect">
            <a:avLst/>
          </a:prstGeom>
          <a:noFill/>
        </p:spPr>
        <p:txBody>
          <a:bodyPr wrap="square" rtlCol="0">
            <a:spAutoFit/>
          </a:bodyPr>
          <a:lstStyle/>
          <a:p>
            <a:r>
              <a:rPr lang="en-US" sz="3600" dirty="0">
                <a:solidFill>
                  <a:schemeClr val="accent6"/>
                </a:solidFill>
                <a:latin typeface="Gill Sans" charset="0"/>
                <a:ea typeface="Gill Sans" charset="0"/>
                <a:cs typeface="Gill Sans" charset="0"/>
              </a:rPr>
              <a:t>Induction Tier:</a:t>
            </a:r>
          </a:p>
          <a:p>
            <a:r>
              <a:rPr lang="en-US" sz="2400" i="1" dirty="0">
                <a:latin typeface="Gill Sans" charset="0"/>
                <a:ea typeface="Gill Sans" charset="0"/>
                <a:cs typeface="Gill Sans" charset="0"/>
              </a:rPr>
              <a:t>(Now also available to parents)</a:t>
            </a:r>
          </a:p>
          <a:p>
            <a:endParaRPr lang="en-US" sz="2400" i="1" dirty="0">
              <a:latin typeface="Gill Sans" charset="0"/>
              <a:ea typeface="Gill Sans" charset="0"/>
              <a:cs typeface="Gill Sans" charset="0"/>
            </a:endParaRPr>
          </a:p>
          <a:p>
            <a:pPr marL="342900" indent="-342900">
              <a:buFont typeface="Arial" charset="0"/>
              <a:buChar char="•"/>
            </a:pPr>
            <a:r>
              <a:rPr lang="en-US" sz="2000" dirty="0">
                <a:latin typeface="Gill Sans" charset="0"/>
                <a:ea typeface="Gill Sans" charset="0"/>
                <a:cs typeface="Gill Sans" charset="0"/>
              </a:rPr>
              <a:t>Types of SEND</a:t>
            </a:r>
          </a:p>
          <a:p>
            <a:pPr marL="342900" indent="-342900">
              <a:buFont typeface="Arial" charset="0"/>
              <a:buChar char="•"/>
            </a:pPr>
            <a:r>
              <a:rPr lang="en-US" sz="2000" dirty="0">
                <a:latin typeface="Gill Sans" charset="0"/>
                <a:ea typeface="Gill Sans" charset="0"/>
                <a:cs typeface="Gill Sans" charset="0"/>
              </a:rPr>
              <a:t>Awareness of a Neuro-Typical Child</a:t>
            </a:r>
          </a:p>
          <a:p>
            <a:pPr marL="342900" indent="-342900">
              <a:buFont typeface="Arial" charset="0"/>
              <a:buChar char="•"/>
            </a:pPr>
            <a:r>
              <a:rPr lang="en-US" sz="2000" dirty="0">
                <a:latin typeface="Gill Sans" charset="0"/>
                <a:ea typeface="Gill Sans" charset="0"/>
                <a:cs typeface="Gill Sans" charset="0"/>
              </a:rPr>
              <a:t>What is Inclusion?</a:t>
            </a:r>
          </a:p>
          <a:p>
            <a:pPr marL="342900" indent="-342900">
              <a:buFont typeface="Arial" charset="0"/>
              <a:buChar char="•"/>
            </a:pPr>
            <a:r>
              <a:rPr lang="en-US" sz="2000" dirty="0">
                <a:latin typeface="Gill Sans" charset="0"/>
                <a:ea typeface="Gill Sans" charset="0"/>
                <a:cs typeface="Gill Sans" charset="0"/>
              </a:rPr>
              <a:t>SEND Code of Practice</a:t>
            </a:r>
          </a:p>
          <a:p>
            <a:pPr marL="342900" indent="-342900">
              <a:buFont typeface="Arial" charset="0"/>
              <a:buChar char="•"/>
            </a:pPr>
            <a:r>
              <a:rPr lang="en-US" sz="2000" dirty="0">
                <a:latin typeface="Gill Sans" charset="0"/>
                <a:ea typeface="Gill Sans" charset="0"/>
                <a:cs typeface="Gill Sans" charset="0"/>
              </a:rPr>
              <a:t>Respecting Individuals</a:t>
            </a:r>
          </a:p>
          <a:p>
            <a:pPr marL="342900" indent="-342900">
              <a:buFont typeface="Arial" charset="0"/>
              <a:buChar char="•"/>
            </a:pPr>
            <a:r>
              <a:rPr lang="en-US" sz="2000" dirty="0">
                <a:latin typeface="Gill Sans" charset="0"/>
                <a:ea typeface="Gill Sans" charset="0"/>
                <a:cs typeface="Gill Sans" charset="0"/>
              </a:rPr>
              <a:t>Working with Professionals</a:t>
            </a:r>
          </a:p>
        </p:txBody>
      </p:sp>
      <p:sp>
        <p:nvSpPr>
          <p:cNvPr id="13" name="TextBox 12"/>
          <p:cNvSpPr txBox="1"/>
          <p:nvPr/>
        </p:nvSpPr>
        <p:spPr>
          <a:xfrm>
            <a:off x="4703123" y="1443223"/>
            <a:ext cx="4462532" cy="4401205"/>
          </a:xfrm>
          <a:prstGeom prst="rect">
            <a:avLst/>
          </a:prstGeom>
          <a:noFill/>
        </p:spPr>
        <p:txBody>
          <a:bodyPr wrap="square" rtlCol="0">
            <a:spAutoFit/>
          </a:bodyPr>
          <a:lstStyle/>
          <a:p>
            <a:r>
              <a:rPr lang="en-US" sz="3600" dirty="0">
                <a:solidFill>
                  <a:schemeClr val="accent6"/>
                </a:solidFill>
                <a:latin typeface="Gill Sans" charset="0"/>
                <a:ea typeface="Gill Sans" charset="0"/>
                <a:cs typeface="Gill Sans" charset="0"/>
              </a:rPr>
              <a:t>Tier 1:</a:t>
            </a:r>
          </a:p>
          <a:p>
            <a:endParaRPr lang="en-US" sz="2400" i="1" dirty="0">
              <a:latin typeface="Gill Sans" charset="0"/>
              <a:ea typeface="Gill Sans" charset="0"/>
              <a:cs typeface="Gill Sans" charset="0"/>
            </a:endParaRPr>
          </a:p>
          <a:p>
            <a:pPr marL="342900" indent="-342900">
              <a:buFont typeface="Arial" charset="0"/>
              <a:buChar char="•"/>
            </a:pPr>
            <a:r>
              <a:rPr lang="en-US" sz="2000" dirty="0">
                <a:latin typeface="Gill Sans" charset="0"/>
                <a:ea typeface="Gill Sans" charset="0"/>
                <a:cs typeface="Gill Sans" charset="0"/>
              </a:rPr>
              <a:t>Sensory Processing and Integration</a:t>
            </a:r>
          </a:p>
          <a:p>
            <a:pPr marL="342900" indent="-342900">
              <a:buFont typeface="Arial" charset="0"/>
              <a:buChar char="•"/>
            </a:pPr>
            <a:r>
              <a:rPr lang="en-US" sz="2000" dirty="0">
                <a:latin typeface="Gill Sans" charset="0"/>
                <a:ea typeface="Gill Sans" charset="0"/>
                <a:cs typeface="Gill Sans" charset="0"/>
              </a:rPr>
              <a:t>Supporting Transitions</a:t>
            </a:r>
          </a:p>
          <a:p>
            <a:pPr marL="342900" indent="-342900">
              <a:buFont typeface="Arial" charset="0"/>
              <a:buChar char="•"/>
            </a:pPr>
            <a:r>
              <a:rPr lang="en-US" sz="2000" dirty="0">
                <a:latin typeface="Gill Sans" charset="0"/>
                <a:ea typeface="Gill Sans" charset="0"/>
                <a:cs typeface="Gill Sans" charset="0"/>
              </a:rPr>
              <a:t>Support Interventions</a:t>
            </a:r>
          </a:p>
          <a:p>
            <a:pPr marL="342900" indent="-342900">
              <a:buFont typeface="Arial" charset="0"/>
              <a:buChar char="•"/>
            </a:pPr>
            <a:r>
              <a:rPr lang="en-US" sz="2000" dirty="0">
                <a:latin typeface="Gill Sans" charset="0"/>
                <a:ea typeface="Gill Sans" charset="0"/>
                <a:cs typeface="Gill Sans" charset="0"/>
              </a:rPr>
              <a:t>Restorative Practice</a:t>
            </a:r>
          </a:p>
          <a:p>
            <a:pPr marL="342900" indent="-342900">
              <a:buFont typeface="Arial" charset="0"/>
              <a:buChar char="•"/>
            </a:pPr>
            <a:r>
              <a:rPr lang="en-US" sz="2000" dirty="0">
                <a:latin typeface="Gill Sans" charset="0"/>
                <a:ea typeface="Gill Sans" charset="0"/>
                <a:cs typeface="Gill Sans" charset="0"/>
              </a:rPr>
              <a:t>Four Areas of Need</a:t>
            </a:r>
          </a:p>
          <a:p>
            <a:pPr marL="342900" indent="-342900">
              <a:buFont typeface="Arial" charset="0"/>
              <a:buChar char="•"/>
            </a:pPr>
            <a:r>
              <a:rPr lang="en-US" sz="2000" dirty="0">
                <a:latin typeface="Gill Sans" charset="0"/>
                <a:ea typeface="Gill Sans" charset="0"/>
                <a:cs typeface="Gill Sans" charset="0"/>
              </a:rPr>
              <a:t>Nurture Principles</a:t>
            </a:r>
          </a:p>
          <a:p>
            <a:pPr marL="342900" indent="-342900">
              <a:buFont typeface="Arial" charset="0"/>
              <a:buChar char="•"/>
            </a:pPr>
            <a:r>
              <a:rPr lang="en-US" sz="2000" dirty="0">
                <a:latin typeface="Gill Sans" charset="0"/>
                <a:ea typeface="Gill Sans" charset="0"/>
                <a:cs typeface="Gill Sans" charset="0"/>
              </a:rPr>
              <a:t>Personal Care and Dignity</a:t>
            </a:r>
          </a:p>
          <a:p>
            <a:pPr marL="342900" indent="-342900">
              <a:buFont typeface="Arial" charset="0"/>
              <a:buChar char="•"/>
            </a:pPr>
            <a:r>
              <a:rPr lang="en-US" sz="2000" dirty="0">
                <a:latin typeface="Gill Sans" charset="0"/>
                <a:ea typeface="Gill Sans" charset="0"/>
                <a:cs typeface="Gill Sans" charset="0"/>
              </a:rPr>
              <a:t>Introduction to Attachment</a:t>
            </a:r>
          </a:p>
          <a:p>
            <a:pPr marL="342900" indent="-342900">
              <a:buFont typeface="Arial" charset="0"/>
              <a:buChar char="•"/>
            </a:pPr>
            <a:r>
              <a:rPr lang="en-US" sz="2000" dirty="0">
                <a:latin typeface="Gill Sans" charset="0"/>
                <a:ea typeface="Gill Sans" charset="0"/>
                <a:cs typeface="Gill Sans" charset="0"/>
              </a:rPr>
              <a:t>Introduction to Trauma </a:t>
            </a:r>
          </a:p>
          <a:p>
            <a:pPr marL="342900" indent="-342900">
              <a:buFont typeface="Arial" charset="0"/>
              <a:buChar char="•"/>
            </a:pPr>
            <a:endParaRPr lang="en-US" sz="2000" dirty="0">
              <a:latin typeface="Gill Sans" charset="0"/>
              <a:ea typeface="Gill Sans" charset="0"/>
              <a:cs typeface="Gill Sans" charset="0"/>
            </a:endParaRPr>
          </a:p>
          <a:p>
            <a:r>
              <a:rPr lang="en-US" sz="2000" dirty="0">
                <a:solidFill>
                  <a:srgbClr val="00B050"/>
                </a:solidFill>
                <a:latin typeface="Gill Sans" charset="0"/>
                <a:ea typeface="Gill Sans" charset="0"/>
                <a:cs typeface="Gill Sans" charset="0"/>
              </a:rPr>
              <a:t>MORE COMING SOON!</a:t>
            </a:r>
          </a:p>
        </p:txBody>
      </p:sp>
      <p:sp>
        <p:nvSpPr>
          <p:cNvPr id="15" name="Oval Callout 14"/>
          <p:cNvSpPr/>
          <p:nvPr/>
        </p:nvSpPr>
        <p:spPr>
          <a:xfrm>
            <a:off x="321009" y="4771524"/>
            <a:ext cx="3644053" cy="1906514"/>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71384" y="5170284"/>
            <a:ext cx="3543301" cy="1200329"/>
          </a:xfrm>
          <a:prstGeom prst="rect">
            <a:avLst/>
          </a:prstGeom>
          <a:noFill/>
        </p:spPr>
        <p:txBody>
          <a:bodyPr wrap="square" rtlCol="0">
            <a:spAutoFit/>
          </a:bodyPr>
          <a:lstStyle/>
          <a:p>
            <a:pPr algn="ctr"/>
            <a:r>
              <a:rPr lang="en-US" i="1" dirty="0"/>
              <a:t>“A very clear and concise </a:t>
            </a:r>
            <a:r>
              <a:rPr lang="en-US" i="1"/>
              <a:t>toolkit </a:t>
            </a:r>
          </a:p>
          <a:p>
            <a:pPr algn="ctr"/>
            <a:r>
              <a:rPr lang="en-US" i="1" dirty="0"/>
              <a:t>of strategies. I enjoyed working through the scenarios and the downloadable content”</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9114" y="2944135"/>
            <a:ext cx="2518921" cy="2518921"/>
          </a:xfrm>
          <a:prstGeom prst="rect">
            <a:avLst/>
          </a:prstGeom>
        </p:spPr>
      </p:pic>
    </p:spTree>
    <p:extLst>
      <p:ext uri="{BB962C8B-B14F-4D97-AF65-F5344CB8AC3E}">
        <p14:creationId xmlns:p14="http://schemas.microsoft.com/office/powerpoint/2010/main" val="2134356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TextBox 5"/>
          <p:cNvSpPr txBox="1"/>
          <p:nvPr/>
        </p:nvSpPr>
        <p:spPr>
          <a:xfrm>
            <a:off x="160504" y="6448092"/>
            <a:ext cx="11870991" cy="400110"/>
          </a:xfrm>
          <a:prstGeom prst="rect">
            <a:avLst/>
          </a:prstGeom>
          <a:noFill/>
        </p:spPr>
        <p:txBody>
          <a:bodyPr wrap="square" rtlCol="0">
            <a:spAutoFit/>
          </a:bodyPr>
          <a:lstStyle/>
          <a:p>
            <a:pPr algn="ctr"/>
            <a:r>
              <a:rPr lang="en-US" sz="2000" dirty="0">
                <a:solidFill>
                  <a:schemeClr val="bg1"/>
                </a:solidFill>
                <a:latin typeface="Gill Sans" charset="0"/>
                <a:ea typeface="Gill Sans" charset="0"/>
                <a:cs typeface="Gill Sans" charset="0"/>
              </a:rPr>
              <a:t>chris.lincoln@learnsendhub.co.uk</a:t>
            </a:r>
          </a:p>
        </p:txBody>
      </p:sp>
      <p:sp>
        <p:nvSpPr>
          <p:cNvPr id="8" name="TextBox 7"/>
          <p:cNvSpPr txBox="1"/>
          <p:nvPr/>
        </p:nvSpPr>
        <p:spPr>
          <a:xfrm>
            <a:off x="9165655" y="1909114"/>
            <a:ext cx="2865840" cy="4278094"/>
          </a:xfrm>
          <a:prstGeom prst="rect">
            <a:avLst/>
          </a:prstGeom>
          <a:noFill/>
        </p:spPr>
        <p:txBody>
          <a:bodyPr wrap="square" rtlCol="0">
            <a:spAutoFit/>
          </a:bodyPr>
          <a:lstStyle/>
          <a:p>
            <a:pPr algn="ctr"/>
            <a:r>
              <a:rPr lang="en-US" sz="2800" i="1" dirty="0">
                <a:solidFill>
                  <a:srgbClr val="7030A0"/>
                </a:solidFill>
                <a:latin typeface="Gill Sans" charset="0"/>
                <a:ea typeface="Gill Sans" charset="0"/>
                <a:cs typeface="Gill Sans" charset="0"/>
              </a:rPr>
              <a:t>Scan the QR code to register for free:</a:t>
            </a: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r>
              <a:rPr lang="en-US" sz="2400" b="1" i="1" dirty="0">
                <a:latin typeface="Gill Sans" charset="0"/>
                <a:ea typeface="Gill Sans" charset="0"/>
                <a:cs typeface="Gill Sans" charset="0"/>
              </a:rPr>
              <a:t>@SENDworkforce</a:t>
            </a:r>
          </a:p>
        </p:txBody>
      </p:sp>
      <p:sp>
        <p:nvSpPr>
          <p:cNvPr id="11" name="TextBox 10"/>
          <p:cNvSpPr txBox="1"/>
          <p:nvPr/>
        </p:nvSpPr>
        <p:spPr>
          <a:xfrm>
            <a:off x="321009" y="284568"/>
            <a:ext cx="11870991" cy="1200329"/>
          </a:xfrm>
          <a:prstGeom prst="rect">
            <a:avLst/>
          </a:prstGeom>
          <a:noFill/>
        </p:spPr>
        <p:txBody>
          <a:bodyPr wrap="square" rtlCol="0">
            <a:spAutoFit/>
          </a:bodyPr>
          <a:lstStyle/>
          <a:p>
            <a:r>
              <a:rPr lang="en-US" sz="3600" b="1" dirty="0">
                <a:latin typeface="Gill Sans" charset="0"/>
                <a:ea typeface="Gill Sans" charset="0"/>
                <a:cs typeface="Gill Sans" charset="0"/>
              </a:rPr>
              <a:t>SEND Workforce Development</a:t>
            </a:r>
          </a:p>
          <a:p>
            <a:r>
              <a:rPr lang="en-US" sz="3600" i="1" dirty="0">
                <a:latin typeface="Gill Sans" charset="0"/>
                <a:ea typeface="Gill Sans" charset="0"/>
                <a:cs typeface="Gill Sans" charset="0"/>
              </a:rPr>
              <a:t>Parent Flyer</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9114" y="2944135"/>
            <a:ext cx="2518921" cy="2518921"/>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1785" y="1045215"/>
            <a:ext cx="3718094" cy="5272435"/>
          </a:xfrm>
          <a:prstGeom prst="rect">
            <a:avLst/>
          </a:prstGeom>
        </p:spPr>
      </p:pic>
    </p:spTree>
    <p:extLst>
      <p:ext uri="{BB962C8B-B14F-4D97-AF65-F5344CB8AC3E}">
        <p14:creationId xmlns:p14="http://schemas.microsoft.com/office/powerpoint/2010/main" val="60795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33502" y="1595572"/>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900">
              <a:solidFill>
                <a:prstClr val="white"/>
              </a:solidFill>
              <a:latin typeface="Calibri"/>
            </a:endParaRPr>
          </a:p>
        </p:txBody>
      </p:sp>
      <p:pic>
        <p:nvPicPr>
          <p:cNvPr id="7" name="Picture 6"/>
          <p:cNvPicPr>
            <a:picLocks noChangeAspect="1"/>
          </p:cNvPicPr>
          <p:nvPr/>
        </p:nvPicPr>
        <p:blipFill rotWithShape="1">
          <a:blip r:embed="rId3"/>
          <a:srcRect l="26750" t="35863" r="64917" b="49259"/>
          <a:stretch/>
        </p:blipFill>
        <p:spPr>
          <a:xfrm>
            <a:off x="367250" y="142560"/>
            <a:ext cx="1236995" cy="1242246"/>
          </a:xfrm>
          <a:prstGeom prst="ellipse">
            <a:avLst/>
          </a:prstGeom>
        </p:spPr>
      </p:pic>
      <p:sp>
        <p:nvSpPr>
          <p:cNvPr id="10" name="Rectangle 9">
            <a:extLst>
              <a:ext uri="{FF2B5EF4-FFF2-40B4-BE49-F238E27FC236}">
                <a16:creationId xmlns:a16="http://schemas.microsoft.com/office/drawing/2014/main" id="{C715D1C7-FA2D-0DB7-7049-444F3EB5A309}"/>
              </a:ext>
            </a:extLst>
          </p:cNvPr>
          <p:cNvSpPr/>
          <p:nvPr/>
        </p:nvSpPr>
        <p:spPr>
          <a:xfrm>
            <a:off x="4583833" y="1711600"/>
            <a:ext cx="907873"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E9BC65F-A63A-29C1-4D66-DEEA54AE7527}"/>
              </a:ext>
            </a:extLst>
          </p:cNvPr>
          <p:cNvSpPr/>
          <p:nvPr/>
        </p:nvSpPr>
        <p:spPr>
          <a:xfrm>
            <a:off x="4588234" y="3328928"/>
            <a:ext cx="907873"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14">
            <a:extLst>
              <a:ext uri="{FF2B5EF4-FFF2-40B4-BE49-F238E27FC236}">
                <a16:creationId xmlns:a16="http://schemas.microsoft.com/office/drawing/2014/main" id="{3006CFC8-8D33-5328-CAF1-FE87D29B1EE3}"/>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3602" b="23628"/>
          <a:stretch/>
        </p:blipFill>
        <p:spPr>
          <a:xfrm>
            <a:off x="367250" y="5801415"/>
            <a:ext cx="1555760" cy="719973"/>
          </a:xfrm>
          <a:prstGeom prst="rect">
            <a:avLst/>
          </a:prstGeom>
        </p:spPr>
      </p:pic>
      <p:sp>
        <p:nvSpPr>
          <p:cNvPr id="9" name="TextBox 8">
            <a:extLst>
              <a:ext uri="{FF2B5EF4-FFF2-40B4-BE49-F238E27FC236}">
                <a16:creationId xmlns:a16="http://schemas.microsoft.com/office/drawing/2014/main" id="{A272556F-C2CF-7201-F856-186F9F58C18D}"/>
              </a:ext>
            </a:extLst>
          </p:cNvPr>
          <p:cNvSpPr txBox="1"/>
          <p:nvPr/>
        </p:nvSpPr>
        <p:spPr>
          <a:xfrm>
            <a:off x="2552700" y="609600"/>
            <a:ext cx="7791450" cy="830997"/>
          </a:xfrm>
          <a:prstGeom prst="rect">
            <a:avLst/>
          </a:prstGeom>
          <a:noFill/>
        </p:spPr>
        <p:txBody>
          <a:bodyPr wrap="square" rtlCol="0">
            <a:spAutoFit/>
          </a:bodyPr>
          <a:lstStyle/>
          <a:p>
            <a:r>
              <a:rPr lang="en-GB" sz="4800" b="1" dirty="0"/>
              <a:t>Update -  NPQSENCO</a:t>
            </a:r>
          </a:p>
        </p:txBody>
      </p:sp>
      <p:pic>
        <p:nvPicPr>
          <p:cNvPr id="23" name="Picture 22">
            <a:extLst>
              <a:ext uri="{FF2B5EF4-FFF2-40B4-BE49-F238E27FC236}">
                <a16:creationId xmlns:a16="http://schemas.microsoft.com/office/drawing/2014/main" id="{C1B653D6-058C-B17F-A0A4-0508D4184161}"/>
              </a:ext>
            </a:extLst>
          </p:cNvPr>
          <p:cNvPicPr>
            <a:picLocks noChangeAspect="1"/>
          </p:cNvPicPr>
          <p:nvPr/>
        </p:nvPicPr>
        <p:blipFill>
          <a:blip r:embed="rId6"/>
          <a:stretch>
            <a:fillRect/>
          </a:stretch>
        </p:blipFill>
        <p:spPr>
          <a:xfrm>
            <a:off x="1981150" y="3654999"/>
            <a:ext cx="2701810" cy="2701810"/>
          </a:xfrm>
          <a:prstGeom prst="rect">
            <a:avLst/>
          </a:prstGeom>
        </p:spPr>
      </p:pic>
      <p:pic>
        <p:nvPicPr>
          <p:cNvPr id="3" name="Picture 2">
            <a:extLst>
              <a:ext uri="{FF2B5EF4-FFF2-40B4-BE49-F238E27FC236}">
                <a16:creationId xmlns:a16="http://schemas.microsoft.com/office/drawing/2014/main" id="{82A225BD-D9C0-620D-2D66-43D42B528DC9}"/>
              </a:ext>
            </a:extLst>
          </p:cNvPr>
          <p:cNvPicPr>
            <a:picLocks noChangeAspect="1"/>
          </p:cNvPicPr>
          <p:nvPr/>
        </p:nvPicPr>
        <p:blipFill>
          <a:blip r:embed="rId7"/>
          <a:stretch>
            <a:fillRect/>
          </a:stretch>
        </p:blipFill>
        <p:spPr>
          <a:xfrm>
            <a:off x="4787905" y="2056228"/>
            <a:ext cx="6894507" cy="3766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7325CD5D-F956-5FD3-EA50-803A5E9390CD}"/>
              </a:ext>
            </a:extLst>
          </p:cNvPr>
          <p:cNvPicPr>
            <a:picLocks noChangeAspect="1"/>
          </p:cNvPicPr>
          <p:nvPr/>
        </p:nvPicPr>
        <p:blipFill>
          <a:blip r:embed="rId8"/>
          <a:stretch>
            <a:fillRect/>
          </a:stretch>
        </p:blipFill>
        <p:spPr>
          <a:xfrm>
            <a:off x="728177" y="1895550"/>
            <a:ext cx="3275660" cy="1394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0760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TextBox 5"/>
          <p:cNvSpPr txBox="1"/>
          <p:nvPr/>
        </p:nvSpPr>
        <p:spPr>
          <a:xfrm>
            <a:off x="160504" y="6448092"/>
            <a:ext cx="11870991" cy="400110"/>
          </a:xfrm>
          <a:prstGeom prst="rect">
            <a:avLst/>
          </a:prstGeom>
          <a:noFill/>
        </p:spPr>
        <p:txBody>
          <a:bodyPr wrap="square" rtlCol="0">
            <a:spAutoFit/>
          </a:bodyPr>
          <a:lstStyle/>
          <a:p>
            <a:pPr algn="ctr"/>
            <a:r>
              <a:rPr lang="en-US" sz="2000" dirty="0">
                <a:solidFill>
                  <a:schemeClr val="bg1"/>
                </a:solidFill>
                <a:latin typeface="Gill Sans" charset="0"/>
                <a:ea typeface="Gill Sans" charset="0"/>
                <a:cs typeface="Gill Sans" charset="0"/>
              </a:rPr>
              <a:t>chris.lincoln@learnsendhub.co.uk</a:t>
            </a:r>
          </a:p>
        </p:txBody>
      </p:sp>
      <p:sp>
        <p:nvSpPr>
          <p:cNvPr id="8" name="TextBox 7"/>
          <p:cNvSpPr txBox="1"/>
          <p:nvPr/>
        </p:nvSpPr>
        <p:spPr>
          <a:xfrm>
            <a:off x="9165655" y="1909114"/>
            <a:ext cx="2865840" cy="4278094"/>
          </a:xfrm>
          <a:prstGeom prst="rect">
            <a:avLst/>
          </a:prstGeom>
          <a:noFill/>
        </p:spPr>
        <p:txBody>
          <a:bodyPr wrap="square" rtlCol="0">
            <a:spAutoFit/>
          </a:bodyPr>
          <a:lstStyle/>
          <a:p>
            <a:pPr algn="ctr"/>
            <a:r>
              <a:rPr lang="en-US" sz="2800" i="1" dirty="0">
                <a:solidFill>
                  <a:srgbClr val="7030A0"/>
                </a:solidFill>
                <a:latin typeface="Gill Sans" charset="0"/>
                <a:ea typeface="Gill Sans" charset="0"/>
                <a:cs typeface="Gill Sans" charset="0"/>
              </a:rPr>
              <a:t>Scan the QR code to register for free:</a:t>
            </a: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r>
              <a:rPr lang="en-US" sz="2400" b="1" i="1" dirty="0">
                <a:latin typeface="Gill Sans" charset="0"/>
                <a:ea typeface="Gill Sans" charset="0"/>
                <a:cs typeface="Gill Sans" charset="0"/>
              </a:rPr>
              <a:t>@SENDworkforce</a:t>
            </a:r>
          </a:p>
        </p:txBody>
      </p:sp>
      <p:sp>
        <p:nvSpPr>
          <p:cNvPr id="11" name="TextBox 10"/>
          <p:cNvSpPr txBox="1"/>
          <p:nvPr/>
        </p:nvSpPr>
        <p:spPr>
          <a:xfrm>
            <a:off x="321009" y="284568"/>
            <a:ext cx="11870991" cy="1200329"/>
          </a:xfrm>
          <a:prstGeom prst="rect">
            <a:avLst/>
          </a:prstGeom>
          <a:noFill/>
        </p:spPr>
        <p:txBody>
          <a:bodyPr wrap="square" rtlCol="0">
            <a:spAutoFit/>
          </a:bodyPr>
          <a:lstStyle/>
          <a:p>
            <a:r>
              <a:rPr lang="en-US" sz="3600" b="1" dirty="0">
                <a:latin typeface="Gill Sans" charset="0"/>
                <a:ea typeface="Gill Sans" charset="0"/>
                <a:cs typeface="Gill Sans" charset="0"/>
              </a:rPr>
              <a:t>SEND Workforce Development</a:t>
            </a:r>
          </a:p>
          <a:p>
            <a:r>
              <a:rPr lang="en-US" sz="3600" i="1" dirty="0">
                <a:latin typeface="Gill Sans" charset="0"/>
                <a:ea typeface="Gill Sans" charset="0"/>
                <a:cs typeface="Gill Sans" charset="0"/>
              </a:rPr>
              <a:t>Case Study</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9114" y="2944135"/>
            <a:ext cx="2518921" cy="251892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0644" y="919139"/>
            <a:ext cx="3829600" cy="5423504"/>
          </a:xfrm>
          <a:prstGeom prst="rect">
            <a:avLst/>
          </a:prstGeom>
          <a:noFill/>
          <a:effectLst>
            <a:softEdge rad="31750"/>
          </a:effectLst>
        </p:spPr>
      </p:pic>
    </p:spTree>
    <p:extLst>
      <p:ext uri="{BB962C8B-B14F-4D97-AF65-F5344CB8AC3E}">
        <p14:creationId xmlns:p14="http://schemas.microsoft.com/office/powerpoint/2010/main" val="175142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600" y="0"/>
            <a:ext cx="9677696" cy="6858000"/>
          </a:xfrm>
          <a:prstGeom prst="rect">
            <a:avLst/>
          </a:prstGeom>
        </p:spPr>
      </p:pic>
    </p:spTree>
    <p:extLst>
      <p:ext uri="{BB962C8B-B14F-4D97-AF65-F5344CB8AC3E}">
        <p14:creationId xmlns:p14="http://schemas.microsoft.com/office/powerpoint/2010/main" val="1466663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TextBox 5"/>
          <p:cNvSpPr txBox="1"/>
          <p:nvPr/>
        </p:nvSpPr>
        <p:spPr>
          <a:xfrm>
            <a:off x="160504" y="6448092"/>
            <a:ext cx="11870991" cy="400110"/>
          </a:xfrm>
          <a:prstGeom prst="rect">
            <a:avLst/>
          </a:prstGeom>
          <a:noFill/>
        </p:spPr>
        <p:txBody>
          <a:bodyPr wrap="square" rtlCol="0">
            <a:spAutoFit/>
          </a:bodyPr>
          <a:lstStyle/>
          <a:p>
            <a:pPr algn="ctr"/>
            <a:r>
              <a:rPr lang="en-US" sz="2000" dirty="0">
                <a:solidFill>
                  <a:schemeClr val="bg1"/>
                </a:solidFill>
                <a:latin typeface="Gill Sans" charset="0"/>
                <a:ea typeface="Gill Sans" charset="0"/>
                <a:cs typeface="Gill Sans" charset="0"/>
              </a:rPr>
              <a:t>chris.lincoln@learnsendhub.co.uk</a:t>
            </a:r>
          </a:p>
        </p:txBody>
      </p:sp>
      <p:sp>
        <p:nvSpPr>
          <p:cNvPr id="8" name="TextBox 7"/>
          <p:cNvSpPr txBox="1"/>
          <p:nvPr/>
        </p:nvSpPr>
        <p:spPr>
          <a:xfrm>
            <a:off x="9165655" y="1909114"/>
            <a:ext cx="2865840" cy="4278094"/>
          </a:xfrm>
          <a:prstGeom prst="rect">
            <a:avLst/>
          </a:prstGeom>
          <a:noFill/>
        </p:spPr>
        <p:txBody>
          <a:bodyPr wrap="square" rtlCol="0">
            <a:spAutoFit/>
          </a:bodyPr>
          <a:lstStyle/>
          <a:p>
            <a:pPr algn="ctr"/>
            <a:r>
              <a:rPr lang="en-US" sz="2800" i="1" dirty="0">
                <a:solidFill>
                  <a:srgbClr val="7030A0"/>
                </a:solidFill>
                <a:latin typeface="Gill Sans" charset="0"/>
                <a:ea typeface="Gill Sans" charset="0"/>
                <a:cs typeface="Gill Sans" charset="0"/>
              </a:rPr>
              <a:t>Scan the QR code to register for free:</a:t>
            </a: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r>
              <a:rPr lang="en-US" sz="2400" b="1" i="1" dirty="0">
                <a:latin typeface="Gill Sans" charset="0"/>
                <a:ea typeface="Gill Sans" charset="0"/>
                <a:cs typeface="Gill Sans" charset="0"/>
              </a:rPr>
              <a:t>@SENDworkforce</a:t>
            </a:r>
          </a:p>
        </p:txBody>
      </p:sp>
      <p:sp>
        <p:nvSpPr>
          <p:cNvPr id="11" name="TextBox 10"/>
          <p:cNvSpPr txBox="1"/>
          <p:nvPr/>
        </p:nvSpPr>
        <p:spPr>
          <a:xfrm>
            <a:off x="321009" y="284568"/>
            <a:ext cx="11870991" cy="1200329"/>
          </a:xfrm>
          <a:prstGeom prst="rect">
            <a:avLst/>
          </a:prstGeom>
          <a:noFill/>
        </p:spPr>
        <p:txBody>
          <a:bodyPr wrap="square" rtlCol="0">
            <a:spAutoFit/>
          </a:bodyPr>
          <a:lstStyle/>
          <a:p>
            <a:r>
              <a:rPr lang="en-US" sz="3600" b="1" dirty="0">
                <a:latin typeface="Gill Sans" charset="0"/>
                <a:ea typeface="Gill Sans" charset="0"/>
                <a:cs typeface="Gill Sans" charset="0"/>
              </a:rPr>
              <a:t>SEND Workforce Development</a:t>
            </a:r>
          </a:p>
          <a:p>
            <a:r>
              <a:rPr lang="en-US" sz="3600" i="1" dirty="0">
                <a:latin typeface="Gill Sans" charset="0"/>
                <a:ea typeface="Gill Sans" charset="0"/>
                <a:cs typeface="Gill Sans" charset="0"/>
              </a:rPr>
              <a:t>How schools use the modules</a:t>
            </a:r>
            <a:r>
              <a:rPr lang="mr-IN" sz="3600" i="1" dirty="0">
                <a:latin typeface="Gill Sans" charset="0"/>
                <a:ea typeface="Gill Sans" charset="0"/>
                <a:cs typeface="Gill Sans" charset="0"/>
              </a:rPr>
              <a:t>…</a:t>
            </a:r>
            <a:endParaRPr lang="en-US" sz="3600" i="1" dirty="0">
              <a:latin typeface="Gill Sans" charset="0"/>
              <a:ea typeface="Gill Sans" charset="0"/>
              <a:cs typeface="Gill Sans"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9114" y="2944135"/>
            <a:ext cx="2518921" cy="2518921"/>
          </a:xfrm>
          <a:prstGeom prst="rect">
            <a:avLst/>
          </a:prstGeom>
        </p:spPr>
      </p:pic>
      <p:sp>
        <p:nvSpPr>
          <p:cNvPr id="9" name="TextBox 8"/>
          <p:cNvSpPr txBox="1"/>
          <p:nvPr/>
        </p:nvSpPr>
        <p:spPr>
          <a:xfrm>
            <a:off x="321009" y="1742985"/>
            <a:ext cx="8477304" cy="3477875"/>
          </a:xfrm>
          <a:prstGeom prst="rect">
            <a:avLst/>
          </a:prstGeom>
          <a:noFill/>
        </p:spPr>
        <p:txBody>
          <a:bodyPr wrap="square" rtlCol="0">
            <a:spAutoFit/>
          </a:bodyPr>
          <a:lstStyle/>
          <a:p>
            <a:pPr marL="342900" indent="-342900">
              <a:buFont typeface="Arial" charset="0"/>
              <a:buChar char="•"/>
            </a:pPr>
            <a:r>
              <a:rPr lang="en-US" sz="2000" dirty="0">
                <a:latin typeface="Gill Sans" charset="0"/>
                <a:ea typeface="Gill Sans" charset="0"/>
                <a:cs typeface="Gill Sans" charset="0"/>
              </a:rPr>
              <a:t>Whole staff training during Inset Days or remotely</a:t>
            </a:r>
          </a:p>
          <a:p>
            <a:pPr marL="342900" indent="-342900">
              <a:buFont typeface="Arial" charset="0"/>
              <a:buChar char="•"/>
            </a:pPr>
            <a:endParaRPr lang="en-US" sz="2000" dirty="0">
              <a:latin typeface="Gill Sans" charset="0"/>
              <a:ea typeface="Gill Sans" charset="0"/>
              <a:cs typeface="Gill Sans" charset="0"/>
            </a:endParaRPr>
          </a:p>
          <a:p>
            <a:pPr marL="342900" indent="-342900">
              <a:buFont typeface="Arial" charset="0"/>
              <a:buChar char="•"/>
            </a:pPr>
            <a:r>
              <a:rPr lang="en-US" sz="2000" dirty="0">
                <a:latin typeface="Gill Sans" charset="0"/>
                <a:ea typeface="Gill Sans" charset="0"/>
                <a:cs typeface="Gill Sans" charset="0"/>
              </a:rPr>
              <a:t>Inset Day or remote training for specific staff members such as 	   Teaching Assistants</a:t>
            </a:r>
          </a:p>
          <a:p>
            <a:pPr marL="342900" indent="-342900">
              <a:buFont typeface="Arial" charset="0"/>
              <a:buChar char="•"/>
            </a:pPr>
            <a:endParaRPr lang="en-US" sz="2000" dirty="0">
              <a:latin typeface="Gill Sans" charset="0"/>
              <a:ea typeface="Gill Sans" charset="0"/>
              <a:cs typeface="Gill Sans" charset="0"/>
            </a:endParaRPr>
          </a:p>
          <a:p>
            <a:pPr marL="342900" indent="-342900">
              <a:buFont typeface="Arial" charset="0"/>
              <a:buChar char="•"/>
            </a:pPr>
            <a:r>
              <a:rPr lang="en-US" sz="2000" dirty="0">
                <a:latin typeface="Gill Sans" charset="0"/>
                <a:ea typeface="Gill Sans" charset="0"/>
                <a:cs typeface="Gill Sans" charset="0"/>
              </a:rPr>
              <a:t>Part of an induction for new staff members</a:t>
            </a:r>
          </a:p>
          <a:p>
            <a:pPr marL="342900" indent="-342900">
              <a:buFont typeface="Arial" charset="0"/>
              <a:buChar char="•"/>
            </a:pPr>
            <a:endParaRPr lang="en-US" sz="2000" dirty="0">
              <a:latin typeface="Gill Sans" charset="0"/>
              <a:ea typeface="Gill Sans" charset="0"/>
              <a:cs typeface="Gill Sans" charset="0"/>
            </a:endParaRPr>
          </a:p>
          <a:p>
            <a:pPr marL="342900" indent="-342900">
              <a:buFont typeface="Arial" charset="0"/>
              <a:buChar char="•"/>
            </a:pPr>
            <a:r>
              <a:rPr lang="en-US" sz="2000" dirty="0">
                <a:latin typeface="Gill Sans" charset="0"/>
                <a:ea typeface="Gill Sans" charset="0"/>
                <a:cs typeface="Gill Sans" charset="0"/>
              </a:rPr>
              <a:t>Specific modules for specific staff. For example, Personal Care and Dignity for staff members who support a young person with toileting</a:t>
            </a:r>
          </a:p>
          <a:p>
            <a:pPr marL="342900" indent="-342900">
              <a:buFont typeface="Arial" charset="0"/>
              <a:buChar char="•"/>
            </a:pPr>
            <a:endParaRPr lang="en-US" sz="2000" dirty="0">
              <a:latin typeface="Gill Sans" charset="0"/>
              <a:ea typeface="Gill Sans" charset="0"/>
              <a:cs typeface="Gill Sans" charset="0"/>
            </a:endParaRPr>
          </a:p>
          <a:p>
            <a:pPr marL="342900" indent="-342900">
              <a:buFont typeface="Arial" charset="0"/>
              <a:buChar char="•"/>
            </a:pPr>
            <a:r>
              <a:rPr lang="en-US" sz="2000" dirty="0">
                <a:latin typeface="Gill Sans" charset="0"/>
                <a:ea typeface="Gill Sans" charset="0"/>
                <a:cs typeface="Gill Sans" charset="0"/>
              </a:rPr>
              <a:t>Signposting for staff who wish to explore further CPD</a:t>
            </a:r>
          </a:p>
        </p:txBody>
      </p:sp>
      <p:sp>
        <p:nvSpPr>
          <p:cNvPr id="10" name="TextBox 9"/>
          <p:cNvSpPr txBox="1"/>
          <p:nvPr/>
        </p:nvSpPr>
        <p:spPr>
          <a:xfrm>
            <a:off x="321009" y="5463056"/>
            <a:ext cx="8477304" cy="646331"/>
          </a:xfrm>
          <a:prstGeom prst="rect">
            <a:avLst/>
          </a:prstGeom>
          <a:noFill/>
        </p:spPr>
        <p:txBody>
          <a:bodyPr wrap="square" rtlCol="0">
            <a:spAutoFit/>
          </a:bodyPr>
          <a:lstStyle/>
          <a:p>
            <a:r>
              <a:rPr lang="en-US" sz="3600" dirty="0">
                <a:solidFill>
                  <a:schemeClr val="accent6"/>
                </a:solidFill>
                <a:latin typeface="Gill Sans" charset="0"/>
                <a:ea typeface="Gill Sans" charset="0"/>
                <a:cs typeface="Gill Sans" charset="0"/>
              </a:rPr>
              <a:t>All of the content remains free to access</a:t>
            </a:r>
          </a:p>
        </p:txBody>
      </p:sp>
    </p:spTree>
    <p:extLst>
      <p:ext uri="{BB962C8B-B14F-4D97-AF65-F5344CB8AC3E}">
        <p14:creationId xmlns:p14="http://schemas.microsoft.com/office/powerpoint/2010/main" val="1000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3C3CB-54B4-E8EA-9A45-5060859D97A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063F724-CBEA-FD82-BFF3-C9A8EE821171}"/>
              </a:ext>
            </a:extLst>
          </p:cNvPr>
          <p:cNvSpPr/>
          <p:nvPr/>
        </p:nvSpPr>
        <p:spPr>
          <a:xfrm>
            <a:off x="5233502" y="1595572"/>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900">
              <a:solidFill>
                <a:prstClr val="white"/>
              </a:solidFill>
              <a:latin typeface="Calibri"/>
            </a:endParaRPr>
          </a:p>
        </p:txBody>
      </p:sp>
      <p:pic>
        <p:nvPicPr>
          <p:cNvPr id="7" name="Picture 6">
            <a:extLst>
              <a:ext uri="{FF2B5EF4-FFF2-40B4-BE49-F238E27FC236}">
                <a16:creationId xmlns:a16="http://schemas.microsoft.com/office/drawing/2014/main" id="{A5097A24-84F3-AAF7-909A-392B5835EE00}"/>
              </a:ext>
            </a:extLst>
          </p:cNvPr>
          <p:cNvPicPr>
            <a:picLocks noChangeAspect="1"/>
          </p:cNvPicPr>
          <p:nvPr/>
        </p:nvPicPr>
        <p:blipFill rotWithShape="1">
          <a:blip r:embed="rId3"/>
          <a:srcRect l="26750" t="35863" r="64917" b="49259"/>
          <a:stretch/>
        </p:blipFill>
        <p:spPr>
          <a:xfrm>
            <a:off x="367250" y="142560"/>
            <a:ext cx="1236995" cy="1242246"/>
          </a:xfrm>
          <a:prstGeom prst="ellipse">
            <a:avLst/>
          </a:prstGeom>
        </p:spPr>
      </p:pic>
      <p:sp>
        <p:nvSpPr>
          <p:cNvPr id="10" name="Rectangle 9">
            <a:extLst>
              <a:ext uri="{FF2B5EF4-FFF2-40B4-BE49-F238E27FC236}">
                <a16:creationId xmlns:a16="http://schemas.microsoft.com/office/drawing/2014/main" id="{94497D40-56A6-252F-98A5-9AAE8ADA5740}"/>
              </a:ext>
            </a:extLst>
          </p:cNvPr>
          <p:cNvSpPr/>
          <p:nvPr/>
        </p:nvSpPr>
        <p:spPr>
          <a:xfrm>
            <a:off x="4583833" y="1711600"/>
            <a:ext cx="907873"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4CD8854-70B0-0762-8501-D12EB0C23FA7}"/>
              </a:ext>
            </a:extLst>
          </p:cNvPr>
          <p:cNvSpPr/>
          <p:nvPr/>
        </p:nvSpPr>
        <p:spPr>
          <a:xfrm>
            <a:off x="4588234" y="3328928"/>
            <a:ext cx="907873"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14">
            <a:extLst>
              <a:ext uri="{FF2B5EF4-FFF2-40B4-BE49-F238E27FC236}">
                <a16:creationId xmlns:a16="http://schemas.microsoft.com/office/drawing/2014/main" id="{EC5B9FC2-BAE5-0AE7-D3F3-B97609781A74}"/>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3602" b="23628"/>
          <a:stretch/>
        </p:blipFill>
        <p:spPr>
          <a:xfrm>
            <a:off x="367250" y="5801415"/>
            <a:ext cx="1555760" cy="719973"/>
          </a:xfrm>
          <a:prstGeom prst="rect">
            <a:avLst/>
          </a:prstGeom>
        </p:spPr>
      </p:pic>
      <p:sp>
        <p:nvSpPr>
          <p:cNvPr id="9" name="TextBox 8">
            <a:extLst>
              <a:ext uri="{FF2B5EF4-FFF2-40B4-BE49-F238E27FC236}">
                <a16:creationId xmlns:a16="http://schemas.microsoft.com/office/drawing/2014/main" id="{FCA4CDBB-9FAB-02D5-9B23-8EC6B707C265}"/>
              </a:ext>
            </a:extLst>
          </p:cNvPr>
          <p:cNvSpPr txBox="1"/>
          <p:nvPr/>
        </p:nvSpPr>
        <p:spPr>
          <a:xfrm>
            <a:off x="2552700" y="609600"/>
            <a:ext cx="7791450" cy="830997"/>
          </a:xfrm>
          <a:prstGeom prst="rect">
            <a:avLst/>
          </a:prstGeom>
          <a:noFill/>
        </p:spPr>
        <p:txBody>
          <a:bodyPr wrap="square" rtlCol="0">
            <a:spAutoFit/>
          </a:bodyPr>
          <a:lstStyle/>
          <a:p>
            <a:r>
              <a:rPr lang="en-GB" sz="4800" b="1" dirty="0"/>
              <a:t>Update -  NPQSENCO</a:t>
            </a:r>
          </a:p>
        </p:txBody>
      </p:sp>
      <p:pic>
        <p:nvPicPr>
          <p:cNvPr id="23" name="Picture 22">
            <a:extLst>
              <a:ext uri="{FF2B5EF4-FFF2-40B4-BE49-F238E27FC236}">
                <a16:creationId xmlns:a16="http://schemas.microsoft.com/office/drawing/2014/main" id="{B9F226CD-4440-B870-76C6-100B74E0C7F4}"/>
              </a:ext>
            </a:extLst>
          </p:cNvPr>
          <p:cNvPicPr>
            <a:picLocks noChangeAspect="1"/>
          </p:cNvPicPr>
          <p:nvPr/>
        </p:nvPicPr>
        <p:blipFill>
          <a:blip r:embed="rId6"/>
          <a:stretch>
            <a:fillRect/>
          </a:stretch>
        </p:blipFill>
        <p:spPr>
          <a:xfrm>
            <a:off x="10215929" y="5042262"/>
            <a:ext cx="1479125" cy="1479125"/>
          </a:xfrm>
          <a:prstGeom prst="rect">
            <a:avLst/>
          </a:prstGeom>
        </p:spPr>
      </p:pic>
      <p:pic>
        <p:nvPicPr>
          <p:cNvPr id="6" name="Picture 5">
            <a:extLst>
              <a:ext uri="{FF2B5EF4-FFF2-40B4-BE49-F238E27FC236}">
                <a16:creationId xmlns:a16="http://schemas.microsoft.com/office/drawing/2014/main" id="{B817ACF1-1A66-EE11-6E0B-66D0FAF21039}"/>
              </a:ext>
            </a:extLst>
          </p:cNvPr>
          <p:cNvPicPr>
            <a:picLocks noChangeAspect="1"/>
          </p:cNvPicPr>
          <p:nvPr/>
        </p:nvPicPr>
        <p:blipFill>
          <a:blip r:embed="rId7"/>
          <a:stretch>
            <a:fillRect/>
          </a:stretch>
        </p:blipFill>
        <p:spPr>
          <a:xfrm>
            <a:off x="9639300" y="200246"/>
            <a:ext cx="2185450" cy="930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B75D9C81-9B91-7B0A-FDD4-8019A7CADDF7}"/>
              </a:ext>
            </a:extLst>
          </p:cNvPr>
          <p:cNvPicPr>
            <a:picLocks noChangeAspect="1"/>
          </p:cNvPicPr>
          <p:nvPr/>
        </p:nvPicPr>
        <p:blipFill>
          <a:blip r:embed="rId8"/>
          <a:stretch>
            <a:fillRect/>
          </a:stretch>
        </p:blipFill>
        <p:spPr>
          <a:xfrm>
            <a:off x="325152" y="1903078"/>
            <a:ext cx="9425233" cy="4676037"/>
          </a:xfrm>
          <a:prstGeom prst="rect">
            <a:avLst/>
          </a:prstGeom>
        </p:spPr>
      </p:pic>
      <p:sp>
        <p:nvSpPr>
          <p:cNvPr id="8" name="Oval 7">
            <a:extLst>
              <a:ext uri="{FF2B5EF4-FFF2-40B4-BE49-F238E27FC236}">
                <a16:creationId xmlns:a16="http://schemas.microsoft.com/office/drawing/2014/main" id="{2D6B491E-A471-CCE7-52BE-AF16023D4AFD}"/>
              </a:ext>
            </a:extLst>
          </p:cNvPr>
          <p:cNvSpPr/>
          <p:nvPr/>
        </p:nvSpPr>
        <p:spPr>
          <a:xfrm>
            <a:off x="7317994" y="4241096"/>
            <a:ext cx="2011680" cy="725097"/>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B431936C-94F1-58F0-BD61-BA80DD4B6892}"/>
              </a:ext>
            </a:extLst>
          </p:cNvPr>
          <p:cNvSpPr/>
          <p:nvPr/>
        </p:nvSpPr>
        <p:spPr>
          <a:xfrm>
            <a:off x="2815733" y="4192704"/>
            <a:ext cx="2011680" cy="725097"/>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006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29850" y="343063"/>
            <a:ext cx="6970298" cy="10829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7500" lnSpcReduction="20000"/>
          </a:bodyPr>
          <a:lstStyle/>
          <a:p>
            <a:pPr algn="ctr">
              <a:lnSpc>
                <a:spcPct val="90000"/>
              </a:lnSpc>
              <a:spcBef>
                <a:spcPct val="0"/>
              </a:spcBef>
              <a:spcAft>
                <a:spcPts val="600"/>
              </a:spcAft>
            </a:pPr>
            <a:endParaRPr lang="en-US" sz="4400" spc="-181" dirty="0">
              <a:solidFill>
                <a:schemeClr val="tx1"/>
              </a:solidFill>
              <a:latin typeface="+mj-lt"/>
              <a:ea typeface="+mj-ea"/>
              <a:cs typeface="+mj-cs"/>
            </a:endParaRPr>
          </a:p>
          <a:p>
            <a:pPr algn="ctr">
              <a:lnSpc>
                <a:spcPct val="90000"/>
              </a:lnSpc>
              <a:spcBef>
                <a:spcPct val="0"/>
              </a:spcBef>
              <a:spcAft>
                <a:spcPts val="600"/>
              </a:spcAft>
            </a:pPr>
            <a:r>
              <a:rPr lang="en-US" sz="5600" b="1" spc="-181" dirty="0">
                <a:solidFill>
                  <a:schemeClr val="tx1"/>
                </a:solidFill>
                <a:ea typeface="+mj-ea"/>
                <a:cs typeface="+mj-cs"/>
              </a:rPr>
              <a:t>Adaptive Teaching</a:t>
            </a:r>
          </a:p>
          <a:p>
            <a:pPr algn="ctr">
              <a:lnSpc>
                <a:spcPct val="90000"/>
              </a:lnSpc>
              <a:spcBef>
                <a:spcPct val="0"/>
              </a:spcBef>
              <a:spcAft>
                <a:spcPts val="600"/>
              </a:spcAft>
            </a:pPr>
            <a:endParaRPr lang="en-US" sz="35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F4AA396A-B0DB-49F9-7665-D1ACF9CB6C3A}"/>
              </a:ext>
            </a:extLst>
          </p:cNvPr>
          <p:cNvPicPr>
            <a:picLocks noChangeAspect="1"/>
          </p:cNvPicPr>
          <p:nvPr/>
        </p:nvPicPr>
        <p:blipFill>
          <a:blip r:embed="rId3"/>
          <a:stretch>
            <a:fillRect/>
          </a:stretch>
        </p:blipFill>
        <p:spPr>
          <a:xfrm>
            <a:off x="1223962" y="1426009"/>
            <a:ext cx="9744075" cy="4867275"/>
          </a:xfrm>
          <a:prstGeom prst="rect">
            <a:avLst/>
          </a:prstGeom>
          <a:ln w="28575">
            <a:solidFill>
              <a:schemeClr val="tx1"/>
            </a:solidFill>
          </a:ln>
        </p:spPr>
      </p:pic>
    </p:spTree>
    <p:extLst>
      <p:ext uri="{BB962C8B-B14F-4D97-AF65-F5344CB8AC3E}">
        <p14:creationId xmlns:p14="http://schemas.microsoft.com/office/powerpoint/2010/main" val="395215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29850" y="343063"/>
            <a:ext cx="6970298" cy="10829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7500" lnSpcReduction="20000"/>
          </a:bodyPr>
          <a:lstStyle/>
          <a:p>
            <a:pPr algn="ctr">
              <a:lnSpc>
                <a:spcPct val="90000"/>
              </a:lnSpc>
              <a:spcBef>
                <a:spcPct val="0"/>
              </a:spcBef>
              <a:spcAft>
                <a:spcPts val="600"/>
              </a:spcAft>
            </a:pPr>
            <a:endParaRPr lang="en-US" sz="4400" spc="-181" dirty="0">
              <a:solidFill>
                <a:schemeClr val="tx1"/>
              </a:solidFill>
              <a:latin typeface="+mj-lt"/>
              <a:ea typeface="+mj-ea"/>
              <a:cs typeface="+mj-cs"/>
            </a:endParaRPr>
          </a:p>
          <a:p>
            <a:pPr algn="ctr">
              <a:lnSpc>
                <a:spcPct val="90000"/>
              </a:lnSpc>
              <a:spcBef>
                <a:spcPct val="0"/>
              </a:spcBef>
              <a:spcAft>
                <a:spcPts val="600"/>
              </a:spcAft>
            </a:pPr>
            <a:r>
              <a:rPr lang="en-US" sz="5600" b="1" spc="-181" dirty="0">
                <a:solidFill>
                  <a:schemeClr val="tx1"/>
                </a:solidFill>
                <a:ea typeface="+mj-ea"/>
                <a:cs typeface="+mj-cs"/>
              </a:rPr>
              <a:t>SEMH – The Bigger Picture</a:t>
            </a:r>
            <a:endParaRPr lang="en-US" sz="5600" b="1" spc="-181" dirty="0">
              <a:solidFill>
                <a:schemeClr val="tx1"/>
              </a:solidFill>
              <a:ea typeface="Calibri"/>
              <a:cs typeface="Calibri"/>
            </a:endParaRPr>
          </a:p>
          <a:p>
            <a:pPr algn="ctr">
              <a:lnSpc>
                <a:spcPct val="90000"/>
              </a:lnSpc>
              <a:spcBef>
                <a:spcPct val="0"/>
              </a:spcBef>
              <a:spcAft>
                <a:spcPts val="600"/>
              </a:spcAft>
            </a:pPr>
            <a:endParaRPr lang="en-US" sz="35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82F43418-653A-C39F-3475-33CE0808499C}"/>
              </a:ext>
            </a:extLst>
          </p:cNvPr>
          <p:cNvPicPr>
            <a:picLocks noChangeAspect="1"/>
          </p:cNvPicPr>
          <p:nvPr/>
        </p:nvPicPr>
        <p:blipFill>
          <a:blip r:embed="rId3"/>
          <a:stretch>
            <a:fillRect/>
          </a:stretch>
        </p:blipFill>
        <p:spPr>
          <a:xfrm>
            <a:off x="1775520" y="1451533"/>
            <a:ext cx="3776503" cy="5246177"/>
          </a:xfrm>
          <a:prstGeom prst="rect">
            <a:avLst/>
          </a:prstGeom>
        </p:spPr>
      </p:pic>
      <p:pic>
        <p:nvPicPr>
          <p:cNvPr id="7" name="Picture 6">
            <a:extLst>
              <a:ext uri="{FF2B5EF4-FFF2-40B4-BE49-F238E27FC236}">
                <a16:creationId xmlns:a16="http://schemas.microsoft.com/office/drawing/2014/main" id="{92557C3D-7351-3EDF-63B2-E92789D848F5}"/>
              </a:ext>
            </a:extLst>
          </p:cNvPr>
          <p:cNvPicPr>
            <a:picLocks noChangeAspect="1"/>
          </p:cNvPicPr>
          <p:nvPr/>
        </p:nvPicPr>
        <p:blipFill>
          <a:blip r:embed="rId4"/>
          <a:stretch>
            <a:fillRect/>
          </a:stretch>
        </p:blipFill>
        <p:spPr>
          <a:xfrm>
            <a:off x="5783046" y="1451533"/>
            <a:ext cx="3769338" cy="5246177"/>
          </a:xfrm>
          <a:prstGeom prst="rect">
            <a:avLst/>
          </a:prstGeom>
        </p:spPr>
      </p:pic>
      <p:sp>
        <p:nvSpPr>
          <p:cNvPr id="9" name="Rectangle 8">
            <a:extLst>
              <a:ext uri="{FF2B5EF4-FFF2-40B4-BE49-F238E27FC236}">
                <a16:creationId xmlns:a16="http://schemas.microsoft.com/office/drawing/2014/main" id="{F8E85989-9021-C517-9EA7-73516F2533ED}"/>
              </a:ext>
            </a:extLst>
          </p:cNvPr>
          <p:cNvSpPr/>
          <p:nvPr/>
        </p:nvSpPr>
        <p:spPr>
          <a:xfrm>
            <a:off x="1199456" y="1426009"/>
            <a:ext cx="8928992" cy="5271701"/>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462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29850" y="343063"/>
            <a:ext cx="6970298" cy="10829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0000" lnSpcReduction="20000"/>
          </a:bodyPr>
          <a:lstStyle/>
          <a:p>
            <a:pPr algn="ctr">
              <a:lnSpc>
                <a:spcPct val="90000"/>
              </a:lnSpc>
              <a:spcBef>
                <a:spcPct val="0"/>
              </a:spcBef>
              <a:spcAft>
                <a:spcPts val="600"/>
              </a:spcAft>
            </a:pPr>
            <a:endParaRPr lang="en-US" sz="4400" spc="-181" dirty="0">
              <a:solidFill>
                <a:schemeClr val="tx1"/>
              </a:solidFill>
              <a:latin typeface="+mj-lt"/>
              <a:ea typeface="+mj-ea"/>
              <a:cs typeface="+mj-cs"/>
            </a:endParaRPr>
          </a:p>
          <a:p>
            <a:pPr algn="ctr">
              <a:lnSpc>
                <a:spcPct val="90000"/>
              </a:lnSpc>
              <a:spcBef>
                <a:spcPct val="0"/>
              </a:spcBef>
              <a:spcAft>
                <a:spcPts val="600"/>
              </a:spcAft>
            </a:pPr>
            <a:r>
              <a:rPr lang="en-US" sz="5800" b="1" spc="-181" dirty="0">
                <a:solidFill>
                  <a:schemeClr val="tx1"/>
                </a:solidFill>
                <a:ea typeface="+mj-ea"/>
                <a:cs typeface="+mj-cs"/>
              </a:rPr>
              <a:t>Leadership of SEND</a:t>
            </a:r>
          </a:p>
          <a:p>
            <a:pPr algn="ctr">
              <a:lnSpc>
                <a:spcPct val="90000"/>
              </a:lnSpc>
              <a:spcBef>
                <a:spcPct val="0"/>
              </a:spcBef>
              <a:spcAft>
                <a:spcPts val="600"/>
              </a:spcAft>
            </a:pPr>
            <a:endParaRPr lang="en-US" sz="3500" dirty="0">
              <a:solidFill>
                <a:schemeClr val="tx1"/>
              </a:solidFill>
              <a:latin typeface="+mj-lt"/>
              <a:ea typeface="+mj-ea"/>
              <a:cs typeface="+mj-cs"/>
            </a:endParaRPr>
          </a:p>
        </p:txBody>
      </p:sp>
      <p:pic>
        <p:nvPicPr>
          <p:cNvPr id="2" name="Picture 14">
            <a:extLst>
              <a:ext uri="{FF2B5EF4-FFF2-40B4-BE49-F238E27FC236}">
                <a16:creationId xmlns:a16="http://schemas.microsoft.com/office/drawing/2014/main" id="{DCE22523-8E48-6DE7-751D-7F2943126F44}"/>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3602" b="23628"/>
          <a:stretch/>
        </p:blipFill>
        <p:spPr>
          <a:xfrm>
            <a:off x="272788" y="5517202"/>
            <a:ext cx="2361786" cy="1092985"/>
          </a:xfrm>
          <a:prstGeom prst="rect">
            <a:avLst/>
          </a:prstGeom>
        </p:spPr>
      </p:pic>
      <p:pic>
        <p:nvPicPr>
          <p:cNvPr id="4" name="Picture 3">
            <a:extLst>
              <a:ext uri="{FF2B5EF4-FFF2-40B4-BE49-F238E27FC236}">
                <a16:creationId xmlns:a16="http://schemas.microsoft.com/office/drawing/2014/main" id="{382C1977-7512-3B05-596B-9002558A6E4C}"/>
              </a:ext>
            </a:extLst>
          </p:cNvPr>
          <p:cNvPicPr>
            <a:picLocks noChangeAspect="1"/>
          </p:cNvPicPr>
          <p:nvPr/>
        </p:nvPicPr>
        <p:blipFill>
          <a:blip r:embed="rId5"/>
          <a:stretch>
            <a:fillRect/>
          </a:stretch>
        </p:blipFill>
        <p:spPr>
          <a:xfrm>
            <a:off x="385174" y="1364979"/>
            <a:ext cx="11421651" cy="5381462"/>
          </a:xfrm>
          <a:prstGeom prst="rect">
            <a:avLst/>
          </a:prstGeom>
          <a:ln w="19050">
            <a:solidFill>
              <a:schemeClr val="tx1"/>
            </a:solidFill>
          </a:ln>
        </p:spPr>
      </p:pic>
      <p:sp>
        <p:nvSpPr>
          <p:cNvPr id="5" name="Oval 4">
            <a:extLst>
              <a:ext uri="{FF2B5EF4-FFF2-40B4-BE49-F238E27FC236}">
                <a16:creationId xmlns:a16="http://schemas.microsoft.com/office/drawing/2014/main" id="{147CC8E1-AB61-2C8C-035C-3128C678E4C7}"/>
              </a:ext>
            </a:extLst>
          </p:cNvPr>
          <p:cNvSpPr/>
          <p:nvPr/>
        </p:nvSpPr>
        <p:spPr>
          <a:xfrm>
            <a:off x="8054603" y="2685887"/>
            <a:ext cx="3864608" cy="19383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429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B907C-65B4-1CCE-D4C1-CEF6AE1162E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761F0DB-45A3-8FCE-893D-2366A133B60F}"/>
              </a:ext>
            </a:extLst>
          </p:cNvPr>
          <p:cNvSpPr/>
          <p:nvPr/>
        </p:nvSpPr>
        <p:spPr>
          <a:xfrm>
            <a:off x="2229850" y="343063"/>
            <a:ext cx="6970298" cy="10829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0000" lnSpcReduction="20000"/>
          </a:bodyPr>
          <a:lstStyle/>
          <a:p>
            <a:pPr algn="ctr">
              <a:lnSpc>
                <a:spcPct val="90000"/>
              </a:lnSpc>
              <a:spcBef>
                <a:spcPct val="0"/>
              </a:spcBef>
              <a:spcAft>
                <a:spcPts val="600"/>
              </a:spcAft>
            </a:pPr>
            <a:endParaRPr lang="en-US" sz="4400" spc="-181" dirty="0">
              <a:solidFill>
                <a:schemeClr val="tx1"/>
              </a:solidFill>
              <a:latin typeface="+mj-lt"/>
              <a:ea typeface="+mj-ea"/>
              <a:cs typeface="+mj-cs"/>
            </a:endParaRPr>
          </a:p>
          <a:p>
            <a:pPr algn="ctr">
              <a:lnSpc>
                <a:spcPct val="90000"/>
              </a:lnSpc>
              <a:spcBef>
                <a:spcPct val="0"/>
              </a:spcBef>
              <a:spcAft>
                <a:spcPts val="600"/>
              </a:spcAft>
            </a:pPr>
            <a:r>
              <a:rPr lang="en-US" sz="5800" b="1" spc="-181" dirty="0">
                <a:solidFill>
                  <a:schemeClr val="tx1"/>
                </a:solidFill>
                <a:ea typeface="+mj-ea"/>
                <a:cs typeface="+mj-cs"/>
              </a:rPr>
              <a:t>Leadership of SEND</a:t>
            </a:r>
          </a:p>
          <a:p>
            <a:pPr algn="ctr">
              <a:lnSpc>
                <a:spcPct val="90000"/>
              </a:lnSpc>
              <a:spcBef>
                <a:spcPct val="0"/>
              </a:spcBef>
              <a:spcAft>
                <a:spcPts val="600"/>
              </a:spcAft>
            </a:pPr>
            <a:endParaRPr lang="en-US" sz="3500" dirty="0">
              <a:solidFill>
                <a:schemeClr val="tx1"/>
              </a:solidFill>
              <a:latin typeface="+mj-lt"/>
              <a:ea typeface="+mj-ea"/>
              <a:cs typeface="+mj-cs"/>
            </a:endParaRPr>
          </a:p>
        </p:txBody>
      </p:sp>
      <p:pic>
        <p:nvPicPr>
          <p:cNvPr id="2" name="Picture 14">
            <a:extLst>
              <a:ext uri="{FF2B5EF4-FFF2-40B4-BE49-F238E27FC236}">
                <a16:creationId xmlns:a16="http://schemas.microsoft.com/office/drawing/2014/main" id="{2FCB3045-EDFC-BA4D-F75D-FD62A2769E1A}"/>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3602" b="23628"/>
          <a:stretch/>
        </p:blipFill>
        <p:spPr>
          <a:xfrm>
            <a:off x="272788" y="5517202"/>
            <a:ext cx="2361786" cy="1092985"/>
          </a:xfrm>
          <a:prstGeom prst="rect">
            <a:avLst/>
          </a:prstGeom>
        </p:spPr>
      </p:pic>
      <p:pic>
        <p:nvPicPr>
          <p:cNvPr id="4" name="Picture 3">
            <a:extLst>
              <a:ext uri="{FF2B5EF4-FFF2-40B4-BE49-F238E27FC236}">
                <a16:creationId xmlns:a16="http://schemas.microsoft.com/office/drawing/2014/main" id="{4884A355-87B7-677E-1A42-47B16DB71251}"/>
              </a:ext>
            </a:extLst>
          </p:cNvPr>
          <p:cNvPicPr>
            <a:picLocks noChangeAspect="1"/>
          </p:cNvPicPr>
          <p:nvPr/>
        </p:nvPicPr>
        <p:blipFill>
          <a:blip r:embed="rId5"/>
          <a:stretch>
            <a:fillRect/>
          </a:stretch>
        </p:blipFill>
        <p:spPr>
          <a:xfrm>
            <a:off x="385174" y="1364979"/>
            <a:ext cx="11421651" cy="5381462"/>
          </a:xfrm>
          <a:prstGeom prst="rect">
            <a:avLst/>
          </a:prstGeom>
          <a:ln w="19050">
            <a:solidFill>
              <a:schemeClr val="tx1"/>
            </a:solidFill>
          </a:ln>
        </p:spPr>
      </p:pic>
      <p:sp>
        <p:nvSpPr>
          <p:cNvPr id="5" name="Oval 4">
            <a:extLst>
              <a:ext uri="{FF2B5EF4-FFF2-40B4-BE49-F238E27FC236}">
                <a16:creationId xmlns:a16="http://schemas.microsoft.com/office/drawing/2014/main" id="{EBA42382-3637-61B5-2013-B52305251EF9}"/>
              </a:ext>
            </a:extLst>
          </p:cNvPr>
          <p:cNvSpPr/>
          <p:nvPr/>
        </p:nvSpPr>
        <p:spPr>
          <a:xfrm>
            <a:off x="7942217" y="4671823"/>
            <a:ext cx="3864608" cy="19383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135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oster of a book and a computer&#10;&#10;Description automatically generated with medium confidence">
            <a:extLst>
              <a:ext uri="{FF2B5EF4-FFF2-40B4-BE49-F238E27FC236}">
                <a16:creationId xmlns:a16="http://schemas.microsoft.com/office/drawing/2014/main" id="{1106B142-3EB0-B0CE-30F9-76C19BA61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041" y="116632"/>
            <a:ext cx="10171917" cy="5733256"/>
          </a:xfrm>
          <a:prstGeom prst="rect">
            <a:avLst/>
          </a:prstGeom>
        </p:spPr>
      </p:pic>
    </p:spTree>
    <p:extLst>
      <p:ext uri="{BB962C8B-B14F-4D97-AF65-F5344CB8AC3E}">
        <p14:creationId xmlns:p14="http://schemas.microsoft.com/office/powerpoint/2010/main" val="2693993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7125C-C1AD-6176-F882-F8A5A00D393C}"/>
            </a:ext>
          </a:extLst>
        </p:cNvPr>
        <p:cNvGrpSpPr/>
        <p:nvPr/>
      </p:nvGrpSpPr>
      <p:grpSpPr>
        <a:xfrm>
          <a:off x="0" y="0"/>
          <a:ext cx="0" cy="0"/>
          <a:chOff x="0" y="0"/>
          <a:chExt cx="0" cy="0"/>
        </a:xfrm>
      </p:grpSpPr>
      <p:sp>
        <p:nvSpPr>
          <p:cNvPr id="2" name="Google Shape;753;p99">
            <a:extLst>
              <a:ext uri="{FF2B5EF4-FFF2-40B4-BE49-F238E27FC236}">
                <a16:creationId xmlns:a16="http://schemas.microsoft.com/office/drawing/2014/main" id="{48EAF1C6-AFD0-07B3-D24F-583EB996BBC6}"/>
              </a:ext>
            </a:extLst>
          </p:cNvPr>
          <p:cNvSpPr txBox="1">
            <a:spLocks noGrp="1"/>
          </p:cNvSpPr>
          <p:nvPr>
            <p:ph type="ctrTitle"/>
          </p:nvPr>
        </p:nvSpPr>
        <p:spPr>
          <a:noFill/>
          <a:ln>
            <a:noFill/>
          </a:ln>
        </p:spPr>
        <p:txBody>
          <a:bodyPr spcFirstLastPara="1" wrap="square" lIns="91425" tIns="45700" rIns="91425" bIns="45700" anchor="b" anchorCtr="0">
            <a:noAutofit/>
          </a:bodyPr>
          <a:lstStyle/>
          <a:p>
            <a:pPr lvl="0"/>
            <a:r>
              <a:rPr lang="en-GB" dirty="0"/>
              <a:t>  	</a:t>
            </a:r>
          </a:p>
        </p:txBody>
      </p:sp>
      <p:pic>
        <p:nvPicPr>
          <p:cNvPr id="5" name="Picture 4">
            <a:extLst>
              <a:ext uri="{FF2B5EF4-FFF2-40B4-BE49-F238E27FC236}">
                <a16:creationId xmlns:a16="http://schemas.microsoft.com/office/drawing/2014/main" id="{5F7A932C-26AA-79B4-2A32-765AD5F3C578}"/>
              </a:ext>
            </a:extLst>
          </p:cNvPr>
          <p:cNvPicPr>
            <a:picLocks noChangeAspect="1"/>
          </p:cNvPicPr>
          <p:nvPr/>
        </p:nvPicPr>
        <p:blipFill>
          <a:blip r:embed="rId2"/>
          <a:stretch>
            <a:fillRect/>
          </a:stretch>
        </p:blipFill>
        <p:spPr>
          <a:xfrm>
            <a:off x="2384650" y="0"/>
            <a:ext cx="7422700" cy="6114449"/>
          </a:xfrm>
          <a:prstGeom prst="rect">
            <a:avLst/>
          </a:prstGeom>
        </p:spPr>
      </p:pic>
      <p:sp>
        <p:nvSpPr>
          <p:cNvPr id="4" name="Oval 3">
            <a:extLst>
              <a:ext uri="{FF2B5EF4-FFF2-40B4-BE49-F238E27FC236}">
                <a16:creationId xmlns:a16="http://schemas.microsoft.com/office/drawing/2014/main" id="{C56D3FF5-5F08-BE49-41C3-9B2405D0F257}"/>
              </a:ext>
            </a:extLst>
          </p:cNvPr>
          <p:cNvSpPr/>
          <p:nvPr/>
        </p:nvSpPr>
        <p:spPr>
          <a:xfrm>
            <a:off x="2639616" y="5445224"/>
            <a:ext cx="2088232" cy="792088"/>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1008751122"/>
      </p:ext>
    </p:extLst>
  </p:cSld>
  <p:clrMapOvr>
    <a:masterClrMapping/>
  </p:clrMapOvr>
</p:sld>
</file>

<file path=ppt/theme/theme1.xml><?xml version="1.0" encoding="utf-8"?>
<a:theme xmlns:a="http://schemas.openxmlformats.org/drawingml/2006/main" name="WSS theme">
  <a:themeElements>
    <a:clrScheme name="WSS 1">
      <a:dk1>
        <a:sysClr val="windowText" lastClr="000000"/>
      </a:dk1>
      <a:lt1>
        <a:sysClr val="window" lastClr="FFFFFF"/>
      </a:lt1>
      <a:dk2>
        <a:srgbClr val="44546A"/>
      </a:dk2>
      <a:lt2>
        <a:srgbClr val="E7E6E6"/>
      </a:lt2>
      <a:accent1>
        <a:srgbClr val="2A8C96"/>
      </a:accent1>
      <a:accent2>
        <a:srgbClr val="DB3535"/>
      </a:accent2>
      <a:accent3>
        <a:srgbClr val="4ABE7E"/>
      </a:accent3>
      <a:accent4>
        <a:srgbClr val="61C1CB"/>
      </a:accent4>
      <a:accent5>
        <a:srgbClr val="5CB60A"/>
      </a:accent5>
      <a:accent6>
        <a:srgbClr val="F0AB1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S 2022 PPT template v1" id="{9BB899FC-82F9-4EAF-A48B-0B7549714EEB}" vid="{EFDEE028-E427-4824-9FEF-0E120C67EC08}"/>
    </a:ext>
  </a:extLst>
</a:theme>
</file>

<file path=ppt/theme/theme2.xml><?xml version="1.0" encoding="utf-8"?>
<a:theme xmlns:a="http://schemas.openxmlformats.org/drawingml/2006/main" name="1_WSS theme">
  <a:themeElements>
    <a:clrScheme name="WSS 22">
      <a:dk1>
        <a:srgbClr val="595959"/>
      </a:dk1>
      <a:lt1>
        <a:sysClr val="window" lastClr="FFFFFF"/>
      </a:lt1>
      <a:dk2>
        <a:srgbClr val="44546A"/>
      </a:dk2>
      <a:lt2>
        <a:srgbClr val="E7E6E6"/>
      </a:lt2>
      <a:accent1>
        <a:srgbClr val="2A8C96"/>
      </a:accent1>
      <a:accent2>
        <a:srgbClr val="DB3535"/>
      </a:accent2>
      <a:accent3>
        <a:srgbClr val="4ABE7E"/>
      </a:accent3>
      <a:accent4>
        <a:srgbClr val="61C1CB"/>
      </a:accent4>
      <a:accent5>
        <a:srgbClr val="5CB60A"/>
      </a:accent5>
      <a:accent6>
        <a:srgbClr val="F0AB1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6934A11-F918-4398-8D0B-EFC40837B5B4}" vid="{FA3E560D-841B-4AF1-94E1-F3652A1AC2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acd32bd-fdff-43ba-97da-66b7b0d1e724">
      <Terms xmlns="http://schemas.microsoft.com/office/infopath/2007/PartnerControls"/>
    </lcf76f155ced4ddcb4097134ff3c332f>
    <_Flow_SignoffStatus xmlns="8acd32bd-fdff-43ba-97da-66b7b0d1e724" xsi:nil="true"/>
    <TaxCatchAll xmlns="6285ff97-8c00-4afd-898e-c92605ca5b5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954DCF7A50DC4E92835BCDF3A6A589" ma:contentTypeVersion="19" ma:contentTypeDescription="Create a new document." ma:contentTypeScope="" ma:versionID="82a51f71d4a20af5ed2a6742aca9ff70">
  <xsd:schema xmlns:xsd="http://www.w3.org/2001/XMLSchema" xmlns:xs="http://www.w3.org/2001/XMLSchema" xmlns:p="http://schemas.microsoft.com/office/2006/metadata/properties" xmlns:ns2="8acd32bd-fdff-43ba-97da-66b7b0d1e724" xmlns:ns3="6285ff97-8c00-4afd-898e-c92605ca5b53" targetNamespace="http://schemas.microsoft.com/office/2006/metadata/properties" ma:root="true" ma:fieldsID="0f6e533cd3837daf39549927588c7f36" ns2:_="" ns3:_="">
    <xsd:import namespace="8acd32bd-fdff-43ba-97da-66b7b0d1e724"/>
    <xsd:import namespace="6285ff97-8c00-4afd-898e-c92605ca5b5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d32bd-fdff-43ba-97da-66b7b0d1e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7eda33-df78-43eb-aeae-47f7c35e749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85ff97-8c00-4afd-898e-c92605ca5b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bee7fd1-c6d8-4513-aae9-cda2130646e6}" ma:internalName="TaxCatchAll" ma:showField="CatchAllData" ma:web="6285ff97-8c00-4afd-898e-c92605ca5b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E2C36E-C1DC-4C4D-920B-B0572F813D73}">
  <ds:schemaRefs>
    <ds:schemaRef ds:uri="http://schemas.openxmlformats.org/package/2006/metadata/core-properties"/>
    <ds:schemaRef ds:uri="http://purl.org/dc/elements/1.1/"/>
    <ds:schemaRef ds:uri="8acd32bd-fdff-43ba-97da-66b7b0d1e724"/>
    <ds:schemaRef ds:uri="6285ff97-8c00-4afd-898e-c92605ca5b53"/>
    <ds:schemaRef ds:uri="http://purl.org/dc/dcmitype/"/>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7A9C015-80D0-42DB-90C7-56EFE391700B}">
  <ds:schemaRefs>
    <ds:schemaRef ds:uri="http://schemas.microsoft.com/sharepoint/v3/contenttype/forms"/>
  </ds:schemaRefs>
</ds:datastoreItem>
</file>

<file path=customXml/itemProps3.xml><?xml version="1.0" encoding="utf-8"?>
<ds:datastoreItem xmlns:ds="http://schemas.openxmlformats.org/officeDocument/2006/customXml" ds:itemID="{FE89BB38-0C2E-4F8E-A147-1D5C72BC23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cd32bd-fdff-43ba-97da-66b7b0d1e724"/>
    <ds:schemaRef ds:uri="6285ff97-8c00-4afd-898e-c92605ca5b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LEARN Slide Deck</Template>
  <TotalTime>34</TotalTime>
  <Words>1637</Words>
  <Application>Microsoft Office PowerPoint</Application>
  <PresentationFormat>Widescreen</PresentationFormat>
  <Paragraphs>216</Paragraphs>
  <Slides>22</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-apple-system</vt:lpstr>
      <vt:lpstr>Arial</vt:lpstr>
      <vt:lpstr>Calibri</vt:lpstr>
      <vt:lpstr>Calibri 1</vt:lpstr>
      <vt:lpstr>Calibri 2</vt:lpstr>
      <vt:lpstr>Calibri 3</vt:lpstr>
      <vt:lpstr>Calibri Light</vt:lpstr>
      <vt:lpstr>Gill Sans</vt:lpstr>
      <vt:lpstr>Gill Sans MT</vt:lpstr>
      <vt:lpstr>WSS theme</vt:lpstr>
      <vt:lpstr>1_WSS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Universal SEND Services programme: Webinars and webinar recordings</vt:lpstr>
      <vt:lpstr>Universal SEND Services programme: Specialist Spotlight sessions</vt:lpstr>
      <vt:lpstr>Changing practice  (6 month follow up survey)</vt:lpstr>
      <vt:lpstr>Impact (6 month follow up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Walker</dc:creator>
  <cp:lastModifiedBy>Kelly Walker</cp:lastModifiedBy>
  <cp:revision>18</cp:revision>
  <dcterms:created xsi:type="dcterms:W3CDTF">2024-11-20T11:36:39Z</dcterms:created>
  <dcterms:modified xsi:type="dcterms:W3CDTF">2024-11-20T14:22:06Z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0x010100E6954DCF7A50DC4E92835BCDF3A6A589</vt:lpwstr>
  </property>
  <property fmtid="{D5CDD505-2E9C-101B-9397-08002B2CF9AE}" pid="3" name="MediaServiceImageTags">
    <vt:lpwstr/>
  </property>
</Properties>
</file>