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notesMasterIdLst>
    <p:notesMasterId r:id="rId13"/>
  </p:notesMasterIdLst>
  <p:sldIdLst>
    <p:sldId id="256" r:id="rId6"/>
    <p:sldId id="792" r:id="rId7"/>
    <p:sldId id="258" r:id="rId8"/>
    <p:sldId id="812" r:id="rId9"/>
    <p:sldId id="819" r:id="rId10"/>
    <p:sldId id="820" r:id="rId11"/>
    <p:sldId id="818" r:id="rId12"/>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731"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117F71E-973D-D3E6-0A9A-33B5A539B8C8}" name="Odette Read" initials="OR" userId="S::Odette.Read@lincolnshire.gov.uk::f36d4997-1e3b-4553-aa55-2771d0c343a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Odette Read" initials="OR" lastIdx="4" clrIdx="0">
    <p:extLst>
      <p:ext uri="{19B8F6BF-5375-455C-9EA6-DF929625EA0E}">
        <p15:presenceInfo xmlns:p15="http://schemas.microsoft.com/office/powerpoint/2012/main" userId="S::Odette.Read@lincolnshire.gov.uk::f36d4997-1e3b-4553-aa55-2771d0c343a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7489"/>
    <a:srgbClr val="A0B419"/>
    <a:srgbClr val="E4572E"/>
    <a:srgbClr val="1B998B"/>
    <a:srgbClr val="C36F09"/>
    <a:srgbClr val="5D2E46"/>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E0FDF6-74D9-44C3-BAF8-3FD15372D6DF}" v="65" dt="2024-11-25T17:00:49.9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6813" autoAdjust="0"/>
  </p:normalViewPr>
  <p:slideViewPr>
    <p:cSldViewPr snapToGrid="0" showGuides="1">
      <p:cViewPr varScale="1">
        <p:scale>
          <a:sx n="59" d="100"/>
          <a:sy n="59" d="100"/>
        </p:scale>
        <p:origin x="1589" y="72"/>
      </p:cViewPr>
      <p:guideLst>
        <p:guide orient="horz" pos="2160"/>
        <p:guide pos="731"/>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B5F723-98BB-44FA-9815-D274ADD4B92D}"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8BE2CF52-4085-4106-9271-E2492F913963}">
      <dgm:prSet phldrT="[Text]"/>
      <dgm:spPr>
        <a:solidFill>
          <a:srgbClr val="1B998B"/>
        </a:solidFill>
      </dgm:spPr>
      <dgm:t>
        <a:bodyPr/>
        <a:lstStyle/>
        <a:p>
          <a:r>
            <a:rPr lang="en-GB" b="0" dirty="0">
              <a:solidFill>
                <a:schemeClr val="bg2"/>
              </a:solidFill>
              <a:latin typeface="Calibri" panose="020F0502020204030204" pitchFamily="34" charset="0"/>
              <a:ea typeface="Calibri" panose="020F0502020204030204" pitchFamily="34" charset="0"/>
            </a:rPr>
            <a:t>Dyslexia is a set of processing difficulties that affect the acquisition of reading and spelling. </a:t>
          </a:r>
          <a:endParaRPr lang="en-GB" b="0" dirty="0"/>
        </a:p>
      </dgm:t>
    </dgm:pt>
    <dgm:pt modelId="{8A35CEFE-E441-44A4-87D8-70E44D73E190}" type="parTrans" cxnId="{1A08DE1C-9A9F-4483-AD64-9DED03F41D0C}">
      <dgm:prSet/>
      <dgm:spPr/>
      <dgm:t>
        <a:bodyPr/>
        <a:lstStyle/>
        <a:p>
          <a:endParaRPr lang="en-GB"/>
        </a:p>
      </dgm:t>
    </dgm:pt>
    <dgm:pt modelId="{7129D845-99CE-4CB6-81DE-9584DE124179}" type="sibTrans" cxnId="{1A08DE1C-9A9F-4483-AD64-9DED03F41D0C}">
      <dgm:prSet/>
      <dgm:spPr>
        <a:ln>
          <a:solidFill>
            <a:srgbClr val="A0B419"/>
          </a:solidFill>
        </a:ln>
      </dgm:spPr>
      <dgm:t>
        <a:bodyPr/>
        <a:lstStyle/>
        <a:p>
          <a:endParaRPr lang="en-GB"/>
        </a:p>
      </dgm:t>
    </dgm:pt>
    <dgm:pt modelId="{6301452F-8607-41EF-97CF-3CE351D8963C}">
      <dgm:prSet phldrT="[Text]"/>
      <dgm:spPr>
        <a:solidFill>
          <a:srgbClr val="E4572E"/>
        </a:solidFill>
      </dgm:spPr>
      <dgm:t>
        <a:bodyPr/>
        <a:lstStyle/>
        <a:p>
          <a:r>
            <a:rPr lang="en-GB" b="0" dirty="0">
              <a:solidFill>
                <a:schemeClr val="bg2"/>
              </a:solidFill>
              <a:latin typeface="Calibri" panose="020F0502020204030204" pitchFamily="34" charset="0"/>
              <a:ea typeface="Calibri" panose="020F0502020204030204" pitchFamily="34" charset="0"/>
            </a:rPr>
            <a:t>Difficulties in reading and spelling fluency are a key marker of dyslexia</a:t>
          </a:r>
          <a:r>
            <a:rPr lang="en-GB" b="1" dirty="0">
              <a:solidFill>
                <a:schemeClr val="bg2"/>
              </a:solidFill>
              <a:latin typeface="Calibri" panose="020F0502020204030204" pitchFamily="34" charset="0"/>
              <a:ea typeface="Calibri" panose="020F0502020204030204" pitchFamily="34" charset="0"/>
            </a:rPr>
            <a:t>.</a:t>
          </a:r>
          <a:endParaRPr lang="en-GB" dirty="0"/>
        </a:p>
      </dgm:t>
    </dgm:pt>
    <dgm:pt modelId="{A0A94A50-4884-4141-A5CD-DFE99B167B05}" type="parTrans" cxnId="{ADD22843-25FF-4915-8C23-3C4B268501C3}">
      <dgm:prSet/>
      <dgm:spPr/>
      <dgm:t>
        <a:bodyPr/>
        <a:lstStyle/>
        <a:p>
          <a:endParaRPr lang="en-GB"/>
        </a:p>
      </dgm:t>
    </dgm:pt>
    <dgm:pt modelId="{AA7E9DAE-8A91-4999-9CEE-89A08A4F5345}" type="sibTrans" cxnId="{ADD22843-25FF-4915-8C23-3C4B268501C3}">
      <dgm:prSet/>
      <dgm:spPr/>
      <dgm:t>
        <a:bodyPr/>
        <a:lstStyle/>
        <a:p>
          <a:endParaRPr lang="en-GB"/>
        </a:p>
      </dgm:t>
    </dgm:pt>
    <dgm:pt modelId="{399A8914-5AD0-4445-A4D4-F80909616B5E}">
      <dgm:prSet/>
      <dgm:spPr>
        <a:solidFill>
          <a:srgbClr val="5D2E46"/>
        </a:solidFill>
      </dgm:spPr>
      <dgm:t>
        <a:bodyPr/>
        <a:lstStyle/>
        <a:p>
          <a:r>
            <a:rPr lang="en-GB" b="0" dirty="0">
              <a:solidFill>
                <a:schemeClr val="bg2"/>
              </a:solidFill>
              <a:latin typeface="Calibri" panose="020F0502020204030204" pitchFamily="34" charset="0"/>
              <a:ea typeface="Calibri" panose="020F0502020204030204" pitchFamily="34" charset="0"/>
            </a:rPr>
            <a:t>Some or all aspects of literacy attainment are weak in relation to age, standard teaching and instruction, and level of other attainments.</a:t>
          </a:r>
          <a:endParaRPr lang="en-GB" b="0" dirty="0"/>
        </a:p>
      </dgm:t>
    </dgm:pt>
    <dgm:pt modelId="{A7E70446-A56B-49DC-8BAE-4CC52FB32F8D}" type="parTrans" cxnId="{4FEFAF99-C85E-452A-ACF4-51BA0DA26BD2}">
      <dgm:prSet/>
      <dgm:spPr/>
      <dgm:t>
        <a:bodyPr/>
        <a:lstStyle/>
        <a:p>
          <a:endParaRPr lang="en-GB"/>
        </a:p>
      </dgm:t>
    </dgm:pt>
    <dgm:pt modelId="{C625E800-42EF-4F71-8AE7-FAF80A5385BD}" type="sibTrans" cxnId="{4FEFAF99-C85E-452A-ACF4-51BA0DA26BD2}">
      <dgm:prSet/>
      <dgm:spPr/>
      <dgm:t>
        <a:bodyPr/>
        <a:lstStyle/>
        <a:p>
          <a:endParaRPr lang="en-GB"/>
        </a:p>
      </dgm:t>
    </dgm:pt>
    <dgm:pt modelId="{CD0F250A-0146-40CE-9C61-018935D8D09D}" type="pres">
      <dgm:prSet presAssocID="{01B5F723-98BB-44FA-9815-D274ADD4B92D}" presName="Name0" presStyleCnt="0">
        <dgm:presLayoutVars>
          <dgm:chMax val="7"/>
          <dgm:chPref val="7"/>
          <dgm:dir/>
        </dgm:presLayoutVars>
      </dgm:prSet>
      <dgm:spPr/>
    </dgm:pt>
    <dgm:pt modelId="{7C377AD2-EC61-496D-8179-3011F5264953}" type="pres">
      <dgm:prSet presAssocID="{01B5F723-98BB-44FA-9815-D274ADD4B92D}" presName="Name1" presStyleCnt="0"/>
      <dgm:spPr/>
    </dgm:pt>
    <dgm:pt modelId="{6A0F6D77-DA55-4070-8C37-D59C827DF4CE}" type="pres">
      <dgm:prSet presAssocID="{01B5F723-98BB-44FA-9815-D274ADD4B92D}" presName="cycle" presStyleCnt="0"/>
      <dgm:spPr/>
    </dgm:pt>
    <dgm:pt modelId="{6585FE0A-9239-4259-BA7A-6E78C9747A94}" type="pres">
      <dgm:prSet presAssocID="{01B5F723-98BB-44FA-9815-D274ADD4B92D}" presName="srcNode" presStyleLbl="node1" presStyleIdx="0" presStyleCnt="3"/>
      <dgm:spPr/>
    </dgm:pt>
    <dgm:pt modelId="{BE2F3734-83B7-4C31-894F-88BD3AE126BF}" type="pres">
      <dgm:prSet presAssocID="{01B5F723-98BB-44FA-9815-D274ADD4B92D}" presName="conn" presStyleLbl="parChTrans1D2" presStyleIdx="0" presStyleCnt="1"/>
      <dgm:spPr/>
    </dgm:pt>
    <dgm:pt modelId="{E20D8DD8-2D33-4105-9294-EF5933634120}" type="pres">
      <dgm:prSet presAssocID="{01B5F723-98BB-44FA-9815-D274ADD4B92D}" presName="extraNode" presStyleLbl="node1" presStyleIdx="0" presStyleCnt="3"/>
      <dgm:spPr/>
    </dgm:pt>
    <dgm:pt modelId="{B51F4F33-2BEC-42A6-9008-71F0D81044B7}" type="pres">
      <dgm:prSet presAssocID="{01B5F723-98BB-44FA-9815-D274ADD4B92D}" presName="dstNode" presStyleLbl="node1" presStyleIdx="0" presStyleCnt="3"/>
      <dgm:spPr/>
    </dgm:pt>
    <dgm:pt modelId="{184F7FF5-6BEC-431C-A5F6-3E9FBBF9F13D}" type="pres">
      <dgm:prSet presAssocID="{8BE2CF52-4085-4106-9271-E2492F913963}" presName="text_1" presStyleLbl="node1" presStyleIdx="0" presStyleCnt="3">
        <dgm:presLayoutVars>
          <dgm:bulletEnabled val="1"/>
        </dgm:presLayoutVars>
      </dgm:prSet>
      <dgm:spPr/>
    </dgm:pt>
    <dgm:pt modelId="{5296C314-1844-41A2-B03A-A8C6A6E0BF46}" type="pres">
      <dgm:prSet presAssocID="{8BE2CF52-4085-4106-9271-E2492F913963}" presName="accent_1" presStyleCnt="0"/>
      <dgm:spPr/>
    </dgm:pt>
    <dgm:pt modelId="{9C431E3A-EA75-4876-9062-86AAC6502391}" type="pres">
      <dgm:prSet presAssocID="{8BE2CF52-4085-4106-9271-E2492F913963}" presName="accentRepeatNode" presStyleLbl="solidFgAcc1" presStyleIdx="0" presStyleCnt="3"/>
      <dgm:spPr>
        <a:ln>
          <a:solidFill>
            <a:srgbClr val="A0B419"/>
          </a:solidFill>
        </a:ln>
      </dgm:spPr>
    </dgm:pt>
    <dgm:pt modelId="{77DFFC52-85D3-4641-A961-74395E608F2D}" type="pres">
      <dgm:prSet presAssocID="{399A8914-5AD0-4445-A4D4-F80909616B5E}" presName="text_2" presStyleLbl="node1" presStyleIdx="1" presStyleCnt="3">
        <dgm:presLayoutVars>
          <dgm:bulletEnabled val="1"/>
        </dgm:presLayoutVars>
      </dgm:prSet>
      <dgm:spPr/>
    </dgm:pt>
    <dgm:pt modelId="{401AB605-150F-4078-8F7C-C669389BA752}" type="pres">
      <dgm:prSet presAssocID="{399A8914-5AD0-4445-A4D4-F80909616B5E}" presName="accent_2" presStyleCnt="0"/>
      <dgm:spPr/>
    </dgm:pt>
    <dgm:pt modelId="{4C9627EE-734D-4E56-A3EC-0B7AD8428094}" type="pres">
      <dgm:prSet presAssocID="{399A8914-5AD0-4445-A4D4-F80909616B5E}" presName="accentRepeatNode" presStyleLbl="solidFgAcc1" presStyleIdx="1" presStyleCnt="3"/>
      <dgm:spPr>
        <a:ln>
          <a:solidFill>
            <a:srgbClr val="A0B419"/>
          </a:solidFill>
        </a:ln>
      </dgm:spPr>
    </dgm:pt>
    <dgm:pt modelId="{7443D846-665F-4A6A-BD07-0B41E0B49303}" type="pres">
      <dgm:prSet presAssocID="{6301452F-8607-41EF-97CF-3CE351D8963C}" presName="text_3" presStyleLbl="node1" presStyleIdx="2" presStyleCnt="3" custLinFactNeighborX="5053" custLinFactNeighborY="8133">
        <dgm:presLayoutVars>
          <dgm:bulletEnabled val="1"/>
        </dgm:presLayoutVars>
      </dgm:prSet>
      <dgm:spPr/>
    </dgm:pt>
    <dgm:pt modelId="{A3D24D04-DCA4-484A-9CF1-382FE5BC2514}" type="pres">
      <dgm:prSet presAssocID="{6301452F-8607-41EF-97CF-3CE351D8963C}" presName="accent_3" presStyleCnt="0"/>
      <dgm:spPr/>
    </dgm:pt>
    <dgm:pt modelId="{B0050C6A-19BF-4620-9409-63C261CADDE3}" type="pres">
      <dgm:prSet presAssocID="{6301452F-8607-41EF-97CF-3CE351D8963C}" presName="accentRepeatNode" presStyleLbl="solidFgAcc1" presStyleIdx="2" presStyleCnt="3"/>
      <dgm:spPr>
        <a:ln>
          <a:solidFill>
            <a:srgbClr val="A0B419"/>
          </a:solidFill>
        </a:ln>
      </dgm:spPr>
    </dgm:pt>
  </dgm:ptLst>
  <dgm:cxnLst>
    <dgm:cxn modelId="{1E1DAB12-1570-4F76-A001-7F6394B045C0}" type="presOf" srcId="{6301452F-8607-41EF-97CF-3CE351D8963C}" destId="{7443D846-665F-4A6A-BD07-0B41E0B49303}" srcOrd="0" destOrd="0" presId="urn:microsoft.com/office/officeart/2008/layout/VerticalCurvedList"/>
    <dgm:cxn modelId="{1A08DE1C-9A9F-4483-AD64-9DED03F41D0C}" srcId="{01B5F723-98BB-44FA-9815-D274ADD4B92D}" destId="{8BE2CF52-4085-4106-9271-E2492F913963}" srcOrd="0" destOrd="0" parTransId="{8A35CEFE-E441-44A4-87D8-70E44D73E190}" sibTransId="{7129D845-99CE-4CB6-81DE-9584DE124179}"/>
    <dgm:cxn modelId="{2FF7562B-0A31-4378-90F6-72B380547F2A}" type="presOf" srcId="{399A8914-5AD0-4445-A4D4-F80909616B5E}" destId="{77DFFC52-85D3-4641-A961-74395E608F2D}" srcOrd="0" destOrd="0" presId="urn:microsoft.com/office/officeart/2008/layout/VerticalCurvedList"/>
    <dgm:cxn modelId="{ADD22843-25FF-4915-8C23-3C4B268501C3}" srcId="{01B5F723-98BB-44FA-9815-D274ADD4B92D}" destId="{6301452F-8607-41EF-97CF-3CE351D8963C}" srcOrd="2" destOrd="0" parTransId="{A0A94A50-4884-4141-A5CD-DFE99B167B05}" sibTransId="{AA7E9DAE-8A91-4999-9CEE-89A08A4F5345}"/>
    <dgm:cxn modelId="{E4DB684C-0014-41E5-A9AB-04E5F1A40AA4}" type="presOf" srcId="{7129D845-99CE-4CB6-81DE-9584DE124179}" destId="{BE2F3734-83B7-4C31-894F-88BD3AE126BF}" srcOrd="0" destOrd="0" presId="urn:microsoft.com/office/officeart/2008/layout/VerticalCurvedList"/>
    <dgm:cxn modelId="{745FEC79-DC7D-46DF-85CB-696D9B4C45B9}" type="presOf" srcId="{01B5F723-98BB-44FA-9815-D274ADD4B92D}" destId="{CD0F250A-0146-40CE-9C61-018935D8D09D}" srcOrd="0" destOrd="0" presId="urn:microsoft.com/office/officeart/2008/layout/VerticalCurvedList"/>
    <dgm:cxn modelId="{4FEFAF99-C85E-452A-ACF4-51BA0DA26BD2}" srcId="{01B5F723-98BB-44FA-9815-D274ADD4B92D}" destId="{399A8914-5AD0-4445-A4D4-F80909616B5E}" srcOrd="1" destOrd="0" parTransId="{A7E70446-A56B-49DC-8BAE-4CC52FB32F8D}" sibTransId="{C625E800-42EF-4F71-8AE7-FAF80A5385BD}"/>
    <dgm:cxn modelId="{3E0BFBE4-DF2E-4357-94EC-25391190E65A}" type="presOf" srcId="{8BE2CF52-4085-4106-9271-E2492F913963}" destId="{184F7FF5-6BEC-431C-A5F6-3E9FBBF9F13D}" srcOrd="0" destOrd="0" presId="urn:microsoft.com/office/officeart/2008/layout/VerticalCurvedList"/>
    <dgm:cxn modelId="{18707D26-58B3-443A-9C94-661783277916}" type="presParOf" srcId="{CD0F250A-0146-40CE-9C61-018935D8D09D}" destId="{7C377AD2-EC61-496D-8179-3011F5264953}" srcOrd="0" destOrd="0" presId="urn:microsoft.com/office/officeart/2008/layout/VerticalCurvedList"/>
    <dgm:cxn modelId="{9CD91904-3B27-486F-B27A-EE070F2DE0E0}" type="presParOf" srcId="{7C377AD2-EC61-496D-8179-3011F5264953}" destId="{6A0F6D77-DA55-4070-8C37-D59C827DF4CE}" srcOrd="0" destOrd="0" presId="urn:microsoft.com/office/officeart/2008/layout/VerticalCurvedList"/>
    <dgm:cxn modelId="{AFDFE00D-A99D-4142-B7FF-92A2D6FEED29}" type="presParOf" srcId="{6A0F6D77-DA55-4070-8C37-D59C827DF4CE}" destId="{6585FE0A-9239-4259-BA7A-6E78C9747A94}" srcOrd="0" destOrd="0" presId="urn:microsoft.com/office/officeart/2008/layout/VerticalCurvedList"/>
    <dgm:cxn modelId="{651BA233-4C7A-401A-88DA-A7EEE1CB4F99}" type="presParOf" srcId="{6A0F6D77-DA55-4070-8C37-D59C827DF4CE}" destId="{BE2F3734-83B7-4C31-894F-88BD3AE126BF}" srcOrd="1" destOrd="0" presId="urn:microsoft.com/office/officeart/2008/layout/VerticalCurvedList"/>
    <dgm:cxn modelId="{5DF36835-B787-4859-B60B-02D4A78C482A}" type="presParOf" srcId="{6A0F6D77-DA55-4070-8C37-D59C827DF4CE}" destId="{E20D8DD8-2D33-4105-9294-EF5933634120}" srcOrd="2" destOrd="0" presId="urn:microsoft.com/office/officeart/2008/layout/VerticalCurvedList"/>
    <dgm:cxn modelId="{D0FCB3ED-B393-4DE4-9FF9-3473EEFCCAE0}" type="presParOf" srcId="{6A0F6D77-DA55-4070-8C37-D59C827DF4CE}" destId="{B51F4F33-2BEC-42A6-9008-71F0D81044B7}" srcOrd="3" destOrd="0" presId="urn:microsoft.com/office/officeart/2008/layout/VerticalCurvedList"/>
    <dgm:cxn modelId="{594B0F84-7489-442A-8C01-7F6FDD5F6A43}" type="presParOf" srcId="{7C377AD2-EC61-496D-8179-3011F5264953}" destId="{184F7FF5-6BEC-431C-A5F6-3E9FBBF9F13D}" srcOrd="1" destOrd="0" presId="urn:microsoft.com/office/officeart/2008/layout/VerticalCurvedList"/>
    <dgm:cxn modelId="{E8FFB401-2E52-4B9A-A36E-F8C5297BE421}" type="presParOf" srcId="{7C377AD2-EC61-496D-8179-3011F5264953}" destId="{5296C314-1844-41A2-B03A-A8C6A6E0BF46}" srcOrd="2" destOrd="0" presId="urn:microsoft.com/office/officeart/2008/layout/VerticalCurvedList"/>
    <dgm:cxn modelId="{751EA336-C7BD-4772-A6B2-49CA614A5CEB}" type="presParOf" srcId="{5296C314-1844-41A2-B03A-A8C6A6E0BF46}" destId="{9C431E3A-EA75-4876-9062-86AAC6502391}" srcOrd="0" destOrd="0" presId="urn:microsoft.com/office/officeart/2008/layout/VerticalCurvedList"/>
    <dgm:cxn modelId="{1B462A09-873D-4A59-9D6E-B4CB5FA7A858}" type="presParOf" srcId="{7C377AD2-EC61-496D-8179-3011F5264953}" destId="{77DFFC52-85D3-4641-A961-74395E608F2D}" srcOrd="3" destOrd="0" presId="urn:microsoft.com/office/officeart/2008/layout/VerticalCurvedList"/>
    <dgm:cxn modelId="{0D74B685-66A6-41CC-8912-D7D2B4925CED}" type="presParOf" srcId="{7C377AD2-EC61-496D-8179-3011F5264953}" destId="{401AB605-150F-4078-8F7C-C669389BA752}" srcOrd="4" destOrd="0" presId="urn:microsoft.com/office/officeart/2008/layout/VerticalCurvedList"/>
    <dgm:cxn modelId="{5B6F1B10-FF50-42A8-91D9-40356055AF04}" type="presParOf" srcId="{401AB605-150F-4078-8F7C-C669389BA752}" destId="{4C9627EE-734D-4E56-A3EC-0B7AD8428094}" srcOrd="0" destOrd="0" presId="urn:microsoft.com/office/officeart/2008/layout/VerticalCurvedList"/>
    <dgm:cxn modelId="{B6F5199B-B14A-4A5C-A929-66CE3142DA2E}" type="presParOf" srcId="{7C377AD2-EC61-496D-8179-3011F5264953}" destId="{7443D846-665F-4A6A-BD07-0B41E0B49303}" srcOrd="5" destOrd="0" presId="urn:microsoft.com/office/officeart/2008/layout/VerticalCurvedList"/>
    <dgm:cxn modelId="{99E60029-6B41-4AF5-BED6-489C5EF446C4}" type="presParOf" srcId="{7C377AD2-EC61-496D-8179-3011F5264953}" destId="{A3D24D04-DCA4-484A-9CF1-382FE5BC2514}" srcOrd="6" destOrd="0" presId="urn:microsoft.com/office/officeart/2008/layout/VerticalCurvedList"/>
    <dgm:cxn modelId="{5678E774-55B9-4275-8D25-AD62D817BA07}" type="presParOf" srcId="{A3D24D04-DCA4-484A-9CF1-382FE5BC2514}" destId="{B0050C6A-19BF-4620-9409-63C261CADDE3}"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B5F723-98BB-44FA-9815-D274ADD4B92D}"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8BE2CF52-4085-4106-9271-E2492F913963}">
      <dgm:prSet phldrT="[Text]" custT="1"/>
      <dgm:spPr>
        <a:solidFill>
          <a:srgbClr val="1B998B"/>
        </a:solidFill>
      </dgm:spPr>
      <dgm:t>
        <a:bodyPr/>
        <a:lstStyle/>
        <a:p>
          <a:r>
            <a:rPr lang="en-GB" sz="2400" b="0" dirty="0">
              <a:solidFill>
                <a:schemeClr val="bg2"/>
              </a:solidFill>
              <a:latin typeface="Calibri" panose="020F0502020204030204" pitchFamily="34" charset="0"/>
              <a:ea typeface="Calibri" panose="020F0502020204030204" pitchFamily="34" charset="0"/>
            </a:rPr>
            <a:t>The most commonly observed cognitive impairment in dyslexia is a difficulty in phonological processing.</a:t>
          </a:r>
          <a:endParaRPr lang="en-GB" sz="2400" b="0" dirty="0"/>
        </a:p>
      </dgm:t>
    </dgm:pt>
    <dgm:pt modelId="{8A35CEFE-E441-44A4-87D8-70E44D73E190}" type="parTrans" cxnId="{1A08DE1C-9A9F-4483-AD64-9DED03F41D0C}">
      <dgm:prSet/>
      <dgm:spPr/>
      <dgm:t>
        <a:bodyPr/>
        <a:lstStyle/>
        <a:p>
          <a:endParaRPr lang="en-GB"/>
        </a:p>
      </dgm:t>
    </dgm:pt>
    <dgm:pt modelId="{7129D845-99CE-4CB6-81DE-9584DE124179}" type="sibTrans" cxnId="{1A08DE1C-9A9F-4483-AD64-9DED03F41D0C}">
      <dgm:prSet/>
      <dgm:spPr>
        <a:ln>
          <a:solidFill>
            <a:srgbClr val="A0B419"/>
          </a:solidFill>
        </a:ln>
      </dgm:spPr>
      <dgm:t>
        <a:bodyPr/>
        <a:lstStyle/>
        <a:p>
          <a:endParaRPr lang="en-GB"/>
        </a:p>
      </dgm:t>
    </dgm:pt>
    <dgm:pt modelId="{6301452F-8607-41EF-97CF-3CE351D8963C}">
      <dgm:prSet phldrT="[Text]" custT="1"/>
      <dgm:spPr>
        <a:solidFill>
          <a:srgbClr val="E4572E"/>
        </a:solidFill>
      </dgm:spPr>
      <dgm:t>
        <a:bodyPr/>
        <a:lstStyle/>
        <a:p>
          <a:r>
            <a:rPr lang="en-GB" sz="2400" b="0" dirty="0">
              <a:solidFill>
                <a:schemeClr val="bg2"/>
              </a:solidFill>
              <a:latin typeface="Calibri" panose="020F0502020204030204" pitchFamily="34" charset="0"/>
              <a:ea typeface="Calibri" panose="020F0502020204030204" pitchFamily="34" charset="0"/>
            </a:rPr>
            <a:t>Dyslexic difficulties exist on a continuum and can be experienced to various degrees of severity.</a:t>
          </a:r>
          <a:endParaRPr lang="en-GB" sz="2400" b="0" dirty="0"/>
        </a:p>
      </dgm:t>
    </dgm:pt>
    <dgm:pt modelId="{A0A94A50-4884-4141-A5CD-DFE99B167B05}" type="parTrans" cxnId="{ADD22843-25FF-4915-8C23-3C4B268501C3}">
      <dgm:prSet/>
      <dgm:spPr/>
      <dgm:t>
        <a:bodyPr/>
        <a:lstStyle/>
        <a:p>
          <a:endParaRPr lang="en-GB"/>
        </a:p>
      </dgm:t>
    </dgm:pt>
    <dgm:pt modelId="{AA7E9DAE-8A91-4999-9CEE-89A08A4F5345}" type="sibTrans" cxnId="{ADD22843-25FF-4915-8C23-3C4B268501C3}">
      <dgm:prSet/>
      <dgm:spPr/>
      <dgm:t>
        <a:bodyPr/>
        <a:lstStyle/>
        <a:p>
          <a:endParaRPr lang="en-GB"/>
        </a:p>
      </dgm:t>
    </dgm:pt>
    <dgm:pt modelId="{399A8914-5AD0-4445-A4D4-F80909616B5E}">
      <dgm:prSet custT="1"/>
      <dgm:spPr>
        <a:solidFill>
          <a:srgbClr val="5D2E46"/>
        </a:solidFill>
      </dgm:spPr>
      <dgm:t>
        <a:bodyPr/>
        <a:lstStyle/>
        <a:p>
          <a:r>
            <a:rPr lang="en-GB" sz="2400" b="0" dirty="0"/>
            <a:t>Working memory, processing speed and orthographic skills can contribute to the impact of dyslexia.</a:t>
          </a:r>
        </a:p>
      </dgm:t>
    </dgm:pt>
    <dgm:pt modelId="{A7E70446-A56B-49DC-8BAE-4CC52FB32F8D}" type="parTrans" cxnId="{4FEFAF99-C85E-452A-ACF4-51BA0DA26BD2}">
      <dgm:prSet/>
      <dgm:spPr/>
      <dgm:t>
        <a:bodyPr/>
        <a:lstStyle/>
        <a:p>
          <a:endParaRPr lang="en-GB"/>
        </a:p>
      </dgm:t>
    </dgm:pt>
    <dgm:pt modelId="{C625E800-42EF-4F71-8AE7-FAF80A5385BD}" type="sibTrans" cxnId="{4FEFAF99-C85E-452A-ACF4-51BA0DA26BD2}">
      <dgm:prSet/>
      <dgm:spPr/>
      <dgm:t>
        <a:bodyPr/>
        <a:lstStyle/>
        <a:p>
          <a:endParaRPr lang="en-GB"/>
        </a:p>
      </dgm:t>
    </dgm:pt>
    <dgm:pt modelId="{CD0F250A-0146-40CE-9C61-018935D8D09D}" type="pres">
      <dgm:prSet presAssocID="{01B5F723-98BB-44FA-9815-D274ADD4B92D}" presName="Name0" presStyleCnt="0">
        <dgm:presLayoutVars>
          <dgm:chMax val="7"/>
          <dgm:chPref val="7"/>
          <dgm:dir/>
        </dgm:presLayoutVars>
      </dgm:prSet>
      <dgm:spPr/>
    </dgm:pt>
    <dgm:pt modelId="{7C377AD2-EC61-496D-8179-3011F5264953}" type="pres">
      <dgm:prSet presAssocID="{01B5F723-98BB-44FA-9815-D274ADD4B92D}" presName="Name1" presStyleCnt="0"/>
      <dgm:spPr/>
    </dgm:pt>
    <dgm:pt modelId="{6A0F6D77-DA55-4070-8C37-D59C827DF4CE}" type="pres">
      <dgm:prSet presAssocID="{01B5F723-98BB-44FA-9815-D274ADD4B92D}" presName="cycle" presStyleCnt="0"/>
      <dgm:spPr/>
    </dgm:pt>
    <dgm:pt modelId="{6585FE0A-9239-4259-BA7A-6E78C9747A94}" type="pres">
      <dgm:prSet presAssocID="{01B5F723-98BB-44FA-9815-D274ADD4B92D}" presName="srcNode" presStyleLbl="node1" presStyleIdx="0" presStyleCnt="3"/>
      <dgm:spPr/>
    </dgm:pt>
    <dgm:pt modelId="{BE2F3734-83B7-4C31-894F-88BD3AE126BF}" type="pres">
      <dgm:prSet presAssocID="{01B5F723-98BB-44FA-9815-D274ADD4B92D}" presName="conn" presStyleLbl="parChTrans1D2" presStyleIdx="0" presStyleCnt="1"/>
      <dgm:spPr/>
    </dgm:pt>
    <dgm:pt modelId="{E20D8DD8-2D33-4105-9294-EF5933634120}" type="pres">
      <dgm:prSet presAssocID="{01B5F723-98BB-44FA-9815-D274ADD4B92D}" presName="extraNode" presStyleLbl="node1" presStyleIdx="0" presStyleCnt="3"/>
      <dgm:spPr/>
    </dgm:pt>
    <dgm:pt modelId="{B51F4F33-2BEC-42A6-9008-71F0D81044B7}" type="pres">
      <dgm:prSet presAssocID="{01B5F723-98BB-44FA-9815-D274ADD4B92D}" presName="dstNode" presStyleLbl="node1" presStyleIdx="0" presStyleCnt="3"/>
      <dgm:spPr/>
    </dgm:pt>
    <dgm:pt modelId="{184F7FF5-6BEC-431C-A5F6-3E9FBBF9F13D}" type="pres">
      <dgm:prSet presAssocID="{8BE2CF52-4085-4106-9271-E2492F913963}" presName="text_1" presStyleLbl="node1" presStyleIdx="0" presStyleCnt="3">
        <dgm:presLayoutVars>
          <dgm:bulletEnabled val="1"/>
        </dgm:presLayoutVars>
      </dgm:prSet>
      <dgm:spPr/>
    </dgm:pt>
    <dgm:pt modelId="{5296C314-1844-41A2-B03A-A8C6A6E0BF46}" type="pres">
      <dgm:prSet presAssocID="{8BE2CF52-4085-4106-9271-E2492F913963}" presName="accent_1" presStyleCnt="0"/>
      <dgm:spPr/>
    </dgm:pt>
    <dgm:pt modelId="{9C431E3A-EA75-4876-9062-86AAC6502391}" type="pres">
      <dgm:prSet presAssocID="{8BE2CF52-4085-4106-9271-E2492F913963}" presName="accentRepeatNode" presStyleLbl="solidFgAcc1" presStyleIdx="0" presStyleCnt="3"/>
      <dgm:spPr>
        <a:ln>
          <a:solidFill>
            <a:srgbClr val="A0B419"/>
          </a:solidFill>
        </a:ln>
      </dgm:spPr>
    </dgm:pt>
    <dgm:pt modelId="{77DFFC52-85D3-4641-A961-74395E608F2D}" type="pres">
      <dgm:prSet presAssocID="{399A8914-5AD0-4445-A4D4-F80909616B5E}" presName="text_2" presStyleLbl="node1" presStyleIdx="1" presStyleCnt="3">
        <dgm:presLayoutVars>
          <dgm:bulletEnabled val="1"/>
        </dgm:presLayoutVars>
      </dgm:prSet>
      <dgm:spPr/>
    </dgm:pt>
    <dgm:pt modelId="{401AB605-150F-4078-8F7C-C669389BA752}" type="pres">
      <dgm:prSet presAssocID="{399A8914-5AD0-4445-A4D4-F80909616B5E}" presName="accent_2" presStyleCnt="0"/>
      <dgm:spPr/>
    </dgm:pt>
    <dgm:pt modelId="{4C9627EE-734D-4E56-A3EC-0B7AD8428094}" type="pres">
      <dgm:prSet presAssocID="{399A8914-5AD0-4445-A4D4-F80909616B5E}" presName="accentRepeatNode" presStyleLbl="solidFgAcc1" presStyleIdx="1" presStyleCnt="3"/>
      <dgm:spPr>
        <a:ln>
          <a:solidFill>
            <a:srgbClr val="A0B419"/>
          </a:solidFill>
        </a:ln>
      </dgm:spPr>
    </dgm:pt>
    <dgm:pt modelId="{7443D846-665F-4A6A-BD07-0B41E0B49303}" type="pres">
      <dgm:prSet presAssocID="{6301452F-8607-41EF-97CF-3CE351D8963C}" presName="text_3" presStyleLbl="node1" presStyleIdx="2" presStyleCnt="3" custLinFactNeighborX="5053" custLinFactNeighborY="8133">
        <dgm:presLayoutVars>
          <dgm:bulletEnabled val="1"/>
        </dgm:presLayoutVars>
      </dgm:prSet>
      <dgm:spPr/>
    </dgm:pt>
    <dgm:pt modelId="{A3D24D04-DCA4-484A-9CF1-382FE5BC2514}" type="pres">
      <dgm:prSet presAssocID="{6301452F-8607-41EF-97CF-3CE351D8963C}" presName="accent_3" presStyleCnt="0"/>
      <dgm:spPr/>
    </dgm:pt>
    <dgm:pt modelId="{B0050C6A-19BF-4620-9409-63C261CADDE3}" type="pres">
      <dgm:prSet presAssocID="{6301452F-8607-41EF-97CF-3CE351D8963C}" presName="accentRepeatNode" presStyleLbl="solidFgAcc1" presStyleIdx="2" presStyleCnt="3"/>
      <dgm:spPr>
        <a:ln>
          <a:solidFill>
            <a:srgbClr val="A0B419"/>
          </a:solidFill>
        </a:ln>
      </dgm:spPr>
    </dgm:pt>
  </dgm:ptLst>
  <dgm:cxnLst>
    <dgm:cxn modelId="{1E1DAB12-1570-4F76-A001-7F6394B045C0}" type="presOf" srcId="{6301452F-8607-41EF-97CF-3CE351D8963C}" destId="{7443D846-665F-4A6A-BD07-0B41E0B49303}" srcOrd="0" destOrd="0" presId="urn:microsoft.com/office/officeart/2008/layout/VerticalCurvedList"/>
    <dgm:cxn modelId="{1A08DE1C-9A9F-4483-AD64-9DED03F41D0C}" srcId="{01B5F723-98BB-44FA-9815-D274ADD4B92D}" destId="{8BE2CF52-4085-4106-9271-E2492F913963}" srcOrd="0" destOrd="0" parTransId="{8A35CEFE-E441-44A4-87D8-70E44D73E190}" sibTransId="{7129D845-99CE-4CB6-81DE-9584DE124179}"/>
    <dgm:cxn modelId="{2FF7562B-0A31-4378-90F6-72B380547F2A}" type="presOf" srcId="{399A8914-5AD0-4445-A4D4-F80909616B5E}" destId="{77DFFC52-85D3-4641-A961-74395E608F2D}" srcOrd="0" destOrd="0" presId="urn:microsoft.com/office/officeart/2008/layout/VerticalCurvedList"/>
    <dgm:cxn modelId="{ADD22843-25FF-4915-8C23-3C4B268501C3}" srcId="{01B5F723-98BB-44FA-9815-D274ADD4B92D}" destId="{6301452F-8607-41EF-97CF-3CE351D8963C}" srcOrd="2" destOrd="0" parTransId="{A0A94A50-4884-4141-A5CD-DFE99B167B05}" sibTransId="{AA7E9DAE-8A91-4999-9CEE-89A08A4F5345}"/>
    <dgm:cxn modelId="{E4DB684C-0014-41E5-A9AB-04E5F1A40AA4}" type="presOf" srcId="{7129D845-99CE-4CB6-81DE-9584DE124179}" destId="{BE2F3734-83B7-4C31-894F-88BD3AE126BF}" srcOrd="0" destOrd="0" presId="urn:microsoft.com/office/officeart/2008/layout/VerticalCurvedList"/>
    <dgm:cxn modelId="{745FEC79-DC7D-46DF-85CB-696D9B4C45B9}" type="presOf" srcId="{01B5F723-98BB-44FA-9815-D274ADD4B92D}" destId="{CD0F250A-0146-40CE-9C61-018935D8D09D}" srcOrd="0" destOrd="0" presId="urn:microsoft.com/office/officeart/2008/layout/VerticalCurvedList"/>
    <dgm:cxn modelId="{4FEFAF99-C85E-452A-ACF4-51BA0DA26BD2}" srcId="{01B5F723-98BB-44FA-9815-D274ADD4B92D}" destId="{399A8914-5AD0-4445-A4D4-F80909616B5E}" srcOrd="1" destOrd="0" parTransId="{A7E70446-A56B-49DC-8BAE-4CC52FB32F8D}" sibTransId="{C625E800-42EF-4F71-8AE7-FAF80A5385BD}"/>
    <dgm:cxn modelId="{3E0BFBE4-DF2E-4357-94EC-25391190E65A}" type="presOf" srcId="{8BE2CF52-4085-4106-9271-E2492F913963}" destId="{184F7FF5-6BEC-431C-A5F6-3E9FBBF9F13D}" srcOrd="0" destOrd="0" presId="urn:microsoft.com/office/officeart/2008/layout/VerticalCurvedList"/>
    <dgm:cxn modelId="{18707D26-58B3-443A-9C94-661783277916}" type="presParOf" srcId="{CD0F250A-0146-40CE-9C61-018935D8D09D}" destId="{7C377AD2-EC61-496D-8179-3011F5264953}" srcOrd="0" destOrd="0" presId="urn:microsoft.com/office/officeart/2008/layout/VerticalCurvedList"/>
    <dgm:cxn modelId="{9CD91904-3B27-486F-B27A-EE070F2DE0E0}" type="presParOf" srcId="{7C377AD2-EC61-496D-8179-3011F5264953}" destId="{6A0F6D77-DA55-4070-8C37-D59C827DF4CE}" srcOrd="0" destOrd="0" presId="urn:microsoft.com/office/officeart/2008/layout/VerticalCurvedList"/>
    <dgm:cxn modelId="{AFDFE00D-A99D-4142-B7FF-92A2D6FEED29}" type="presParOf" srcId="{6A0F6D77-DA55-4070-8C37-D59C827DF4CE}" destId="{6585FE0A-9239-4259-BA7A-6E78C9747A94}" srcOrd="0" destOrd="0" presId="urn:microsoft.com/office/officeart/2008/layout/VerticalCurvedList"/>
    <dgm:cxn modelId="{651BA233-4C7A-401A-88DA-A7EEE1CB4F99}" type="presParOf" srcId="{6A0F6D77-DA55-4070-8C37-D59C827DF4CE}" destId="{BE2F3734-83B7-4C31-894F-88BD3AE126BF}" srcOrd="1" destOrd="0" presId="urn:microsoft.com/office/officeart/2008/layout/VerticalCurvedList"/>
    <dgm:cxn modelId="{5DF36835-B787-4859-B60B-02D4A78C482A}" type="presParOf" srcId="{6A0F6D77-DA55-4070-8C37-D59C827DF4CE}" destId="{E20D8DD8-2D33-4105-9294-EF5933634120}" srcOrd="2" destOrd="0" presId="urn:microsoft.com/office/officeart/2008/layout/VerticalCurvedList"/>
    <dgm:cxn modelId="{D0FCB3ED-B393-4DE4-9FF9-3473EEFCCAE0}" type="presParOf" srcId="{6A0F6D77-DA55-4070-8C37-D59C827DF4CE}" destId="{B51F4F33-2BEC-42A6-9008-71F0D81044B7}" srcOrd="3" destOrd="0" presId="urn:microsoft.com/office/officeart/2008/layout/VerticalCurvedList"/>
    <dgm:cxn modelId="{594B0F84-7489-442A-8C01-7F6FDD5F6A43}" type="presParOf" srcId="{7C377AD2-EC61-496D-8179-3011F5264953}" destId="{184F7FF5-6BEC-431C-A5F6-3E9FBBF9F13D}" srcOrd="1" destOrd="0" presId="urn:microsoft.com/office/officeart/2008/layout/VerticalCurvedList"/>
    <dgm:cxn modelId="{E8FFB401-2E52-4B9A-A36E-F8C5297BE421}" type="presParOf" srcId="{7C377AD2-EC61-496D-8179-3011F5264953}" destId="{5296C314-1844-41A2-B03A-A8C6A6E0BF46}" srcOrd="2" destOrd="0" presId="urn:microsoft.com/office/officeart/2008/layout/VerticalCurvedList"/>
    <dgm:cxn modelId="{751EA336-C7BD-4772-A6B2-49CA614A5CEB}" type="presParOf" srcId="{5296C314-1844-41A2-B03A-A8C6A6E0BF46}" destId="{9C431E3A-EA75-4876-9062-86AAC6502391}" srcOrd="0" destOrd="0" presId="urn:microsoft.com/office/officeart/2008/layout/VerticalCurvedList"/>
    <dgm:cxn modelId="{1B462A09-873D-4A59-9D6E-B4CB5FA7A858}" type="presParOf" srcId="{7C377AD2-EC61-496D-8179-3011F5264953}" destId="{77DFFC52-85D3-4641-A961-74395E608F2D}" srcOrd="3" destOrd="0" presId="urn:microsoft.com/office/officeart/2008/layout/VerticalCurvedList"/>
    <dgm:cxn modelId="{0D74B685-66A6-41CC-8912-D7D2B4925CED}" type="presParOf" srcId="{7C377AD2-EC61-496D-8179-3011F5264953}" destId="{401AB605-150F-4078-8F7C-C669389BA752}" srcOrd="4" destOrd="0" presId="urn:microsoft.com/office/officeart/2008/layout/VerticalCurvedList"/>
    <dgm:cxn modelId="{5B6F1B10-FF50-42A8-91D9-40356055AF04}" type="presParOf" srcId="{401AB605-150F-4078-8F7C-C669389BA752}" destId="{4C9627EE-734D-4E56-A3EC-0B7AD8428094}" srcOrd="0" destOrd="0" presId="urn:microsoft.com/office/officeart/2008/layout/VerticalCurvedList"/>
    <dgm:cxn modelId="{B6F5199B-B14A-4A5C-A929-66CE3142DA2E}" type="presParOf" srcId="{7C377AD2-EC61-496D-8179-3011F5264953}" destId="{7443D846-665F-4A6A-BD07-0B41E0B49303}" srcOrd="5" destOrd="0" presId="urn:microsoft.com/office/officeart/2008/layout/VerticalCurvedList"/>
    <dgm:cxn modelId="{99E60029-6B41-4AF5-BED6-489C5EF446C4}" type="presParOf" srcId="{7C377AD2-EC61-496D-8179-3011F5264953}" destId="{A3D24D04-DCA4-484A-9CF1-382FE5BC2514}" srcOrd="6" destOrd="0" presId="urn:microsoft.com/office/officeart/2008/layout/VerticalCurvedList"/>
    <dgm:cxn modelId="{5678E774-55B9-4275-8D25-AD62D817BA07}" type="presParOf" srcId="{A3D24D04-DCA4-484A-9CF1-382FE5BC2514}" destId="{B0050C6A-19BF-4620-9409-63C261CADDE3}"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B5F723-98BB-44FA-9815-D274ADD4B92D}"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8BE2CF52-4085-4106-9271-E2492F913963}">
      <dgm:prSet phldrT="[Text]" custT="1"/>
      <dgm:spPr>
        <a:solidFill>
          <a:srgbClr val="1B998B"/>
        </a:solidFill>
      </dgm:spPr>
      <dgm:t>
        <a:bodyPr/>
        <a:lstStyle/>
        <a:p>
          <a:r>
            <a:rPr lang="en-GB" sz="2400" b="0" dirty="0">
              <a:solidFill>
                <a:schemeClr val="bg2"/>
              </a:solidFill>
              <a:latin typeface="Calibri" panose="020F0502020204030204" pitchFamily="34" charset="0"/>
            </a:rPr>
            <a:t>Frequent co-</a:t>
          </a:r>
          <a:r>
            <a:rPr lang="en-GB" sz="2400" b="0" dirty="0" err="1">
              <a:solidFill>
                <a:schemeClr val="bg2"/>
              </a:solidFill>
              <a:latin typeface="Calibri" panose="020F0502020204030204" pitchFamily="34" charset="0"/>
            </a:rPr>
            <a:t>occurence</a:t>
          </a:r>
          <a:r>
            <a:rPr lang="en-GB" sz="2400" b="0" dirty="0">
              <a:solidFill>
                <a:schemeClr val="bg2"/>
              </a:solidFill>
              <a:latin typeface="Calibri" panose="020F0502020204030204" pitchFamily="34" charset="0"/>
            </a:rPr>
            <a:t> with one or more other developmental difficulties, including developmental language disorder, dyscalculia, ADHD, and developmental coordination disorder .</a:t>
          </a:r>
          <a:endParaRPr lang="en-GB" sz="2400" b="0" dirty="0"/>
        </a:p>
      </dgm:t>
    </dgm:pt>
    <dgm:pt modelId="{8A35CEFE-E441-44A4-87D8-70E44D73E190}" type="parTrans" cxnId="{1A08DE1C-9A9F-4483-AD64-9DED03F41D0C}">
      <dgm:prSet/>
      <dgm:spPr/>
      <dgm:t>
        <a:bodyPr/>
        <a:lstStyle/>
        <a:p>
          <a:endParaRPr lang="en-GB"/>
        </a:p>
      </dgm:t>
    </dgm:pt>
    <dgm:pt modelId="{7129D845-99CE-4CB6-81DE-9584DE124179}" type="sibTrans" cxnId="{1A08DE1C-9A9F-4483-AD64-9DED03F41D0C}">
      <dgm:prSet/>
      <dgm:spPr>
        <a:ln>
          <a:solidFill>
            <a:srgbClr val="A0B419"/>
          </a:solidFill>
        </a:ln>
      </dgm:spPr>
      <dgm:t>
        <a:bodyPr/>
        <a:lstStyle/>
        <a:p>
          <a:endParaRPr lang="en-GB"/>
        </a:p>
      </dgm:t>
    </dgm:pt>
    <dgm:pt modelId="{6301452F-8607-41EF-97CF-3CE351D8963C}">
      <dgm:prSet phldrT="[Text]" custT="1"/>
      <dgm:spPr>
        <a:solidFill>
          <a:srgbClr val="E4572E"/>
        </a:solidFill>
      </dgm:spPr>
      <dgm:t>
        <a:bodyPr/>
        <a:lstStyle/>
        <a:p>
          <a:r>
            <a:rPr lang="en-GB" sz="2400" b="0" dirty="0">
              <a:solidFill>
                <a:schemeClr val="bg2"/>
              </a:solidFill>
              <a:latin typeface="Calibri" panose="020F0502020204030204" pitchFamily="34" charset="0"/>
              <a:ea typeface="Calibri" panose="020F0502020204030204" pitchFamily="34" charset="0"/>
            </a:rPr>
            <a:t>Dyslexia can affect the acquisition of other skills, such as mathematics, reading comprehension or learning another language.</a:t>
          </a:r>
          <a:endParaRPr lang="en-GB" sz="2400" b="0" dirty="0"/>
        </a:p>
      </dgm:t>
    </dgm:pt>
    <dgm:pt modelId="{A0A94A50-4884-4141-A5CD-DFE99B167B05}" type="parTrans" cxnId="{ADD22843-25FF-4915-8C23-3C4B268501C3}">
      <dgm:prSet/>
      <dgm:spPr/>
      <dgm:t>
        <a:bodyPr/>
        <a:lstStyle/>
        <a:p>
          <a:endParaRPr lang="en-GB"/>
        </a:p>
      </dgm:t>
    </dgm:pt>
    <dgm:pt modelId="{AA7E9DAE-8A91-4999-9CEE-89A08A4F5345}" type="sibTrans" cxnId="{ADD22843-25FF-4915-8C23-3C4B268501C3}">
      <dgm:prSet/>
      <dgm:spPr/>
      <dgm:t>
        <a:bodyPr/>
        <a:lstStyle/>
        <a:p>
          <a:endParaRPr lang="en-GB"/>
        </a:p>
      </dgm:t>
    </dgm:pt>
    <dgm:pt modelId="{399A8914-5AD0-4445-A4D4-F80909616B5E}">
      <dgm:prSet custT="1"/>
      <dgm:spPr>
        <a:solidFill>
          <a:srgbClr val="5D2E46"/>
        </a:solidFill>
      </dgm:spPr>
      <dgm:t>
        <a:bodyPr/>
        <a:lstStyle/>
        <a:p>
          <a:r>
            <a:rPr lang="en-GB" sz="2400" b="0" dirty="0"/>
            <a:t>The nature and developmental trajectory of dyslexia depends on multiple genetic and environmental influences</a:t>
          </a:r>
        </a:p>
      </dgm:t>
    </dgm:pt>
    <dgm:pt modelId="{A7E70446-A56B-49DC-8BAE-4CC52FB32F8D}" type="parTrans" cxnId="{4FEFAF99-C85E-452A-ACF4-51BA0DA26BD2}">
      <dgm:prSet/>
      <dgm:spPr/>
      <dgm:t>
        <a:bodyPr/>
        <a:lstStyle/>
        <a:p>
          <a:endParaRPr lang="en-GB"/>
        </a:p>
      </dgm:t>
    </dgm:pt>
    <dgm:pt modelId="{C625E800-42EF-4F71-8AE7-FAF80A5385BD}" type="sibTrans" cxnId="{4FEFAF99-C85E-452A-ACF4-51BA0DA26BD2}">
      <dgm:prSet/>
      <dgm:spPr/>
      <dgm:t>
        <a:bodyPr/>
        <a:lstStyle/>
        <a:p>
          <a:endParaRPr lang="en-GB"/>
        </a:p>
      </dgm:t>
    </dgm:pt>
    <dgm:pt modelId="{CD0F250A-0146-40CE-9C61-018935D8D09D}" type="pres">
      <dgm:prSet presAssocID="{01B5F723-98BB-44FA-9815-D274ADD4B92D}" presName="Name0" presStyleCnt="0">
        <dgm:presLayoutVars>
          <dgm:chMax val="7"/>
          <dgm:chPref val="7"/>
          <dgm:dir/>
        </dgm:presLayoutVars>
      </dgm:prSet>
      <dgm:spPr/>
    </dgm:pt>
    <dgm:pt modelId="{7C377AD2-EC61-496D-8179-3011F5264953}" type="pres">
      <dgm:prSet presAssocID="{01B5F723-98BB-44FA-9815-D274ADD4B92D}" presName="Name1" presStyleCnt="0"/>
      <dgm:spPr/>
    </dgm:pt>
    <dgm:pt modelId="{6A0F6D77-DA55-4070-8C37-D59C827DF4CE}" type="pres">
      <dgm:prSet presAssocID="{01B5F723-98BB-44FA-9815-D274ADD4B92D}" presName="cycle" presStyleCnt="0"/>
      <dgm:spPr/>
    </dgm:pt>
    <dgm:pt modelId="{6585FE0A-9239-4259-BA7A-6E78C9747A94}" type="pres">
      <dgm:prSet presAssocID="{01B5F723-98BB-44FA-9815-D274ADD4B92D}" presName="srcNode" presStyleLbl="node1" presStyleIdx="0" presStyleCnt="3"/>
      <dgm:spPr/>
    </dgm:pt>
    <dgm:pt modelId="{BE2F3734-83B7-4C31-894F-88BD3AE126BF}" type="pres">
      <dgm:prSet presAssocID="{01B5F723-98BB-44FA-9815-D274ADD4B92D}" presName="conn" presStyleLbl="parChTrans1D2" presStyleIdx="0" presStyleCnt="1"/>
      <dgm:spPr/>
    </dgm:pt>
    <dgm:pt modelId="{E20D8DD8-2D33-4105-9294-EF5933634120}" type="pres">
      <dgm:prSet presAssocID="{01B5F723-98BB-44FA-9815-D274ADD4B92D}" presName="extraNode" presStyleLbl="node1" presStyleIdx="0" presStyleCnt="3"/>
      <dgm:spPr/>
    </dgm:pt>
    <dgm:pt modelId="{B51F4F33-2BEC-42A6-9008-71F0D81044B7}" type="pres">
      <dgm:prSet presAssocID="{01B5F723-98BB-44FA-9815-D274ADD4B92D}" presName="dstNode" presStyleLbl="node1" presStyleIdx="0" presStyleCnt="3"/>
      <dgm:spPr/>
    </dgm:pt>
    <dgm:pt modelId="{184F7FF5-6BEC-431C-A5F6-3E9FBBF9F13D}" type="pres">
      <dgm:prSet presAssocID="{8BE2CF52-4085-4106-9271-E2492F913963}" presName="text_1" presStyleLbl="node1" presStyleIdx="0" presStyleCnt="3">
        <dgm:presLayoutVars>
          <dgm:bulletEnabled val="1"/>
        </dgm:presLayoutVars>
      </dgm:prSet>
      <dgm:spPr/>
    </dgm:pt>
    <dgm:pt modelId="{5296C314-1844-41A2-B03A-A8C6A6E0BF46}" type="pres">
      <dgm:prSet presAssocID="{8BE2CF52-4085-4106-9271-E2492F913963}" presName="accent_1" presStyleCnt="0"/>
      <dgm:spPr/>
    </dgm:pt>
    <dgm:pt modelId="{9C431E3A-EA75-4876-9062-86AAC6502391}" type="pres">
      <dgm:prSet presAssocID="{8BE2CF52-4085-4106-9271-E2492F913963}" presName="accentRepeatNode" presStyleLbl="solidFgAcc1" presStyleIdx="0" presStyleCnt="3"/>
      <dgm:spPr>
        <a:ln>
          <a:solidFill>
            <a:srgbClr val="A0B419"/>
          </a:solidFill>
        </a:ln>
      </dgm:spPr>
    </dgm:pt>
    <dgm:pt modelId="{77DFFC52-85D3-4641-A961-74395E608F2D}" type="pres">
      <dgm:prSet presAssocID="{399A8914-5AD0-4445-A4D4-F80909616B5E}" presName="text_2" presStyleLbl="node1" presStyleIdx="1" presStyleCnt="3">
        <dgm:presLayoutVars>
          <dgm:bulletEnabled val="1"/>
        </dgm:presLayoutVars>
      </dgm:prSet>
      <dgm:spPr/>
    </dgm:pt>
    <dgm:pt modelId="{401AB605-150F-4078-8F7C-C669389BA752}" type="pres">
      <dgm:prSet presAssocID="{399A8914-5AD0-4445-A4D4-F80909616B5E}" presName="accent_2" presStyleCnt="0"/>
      <dgm:spPr/>
    </dgm:pt>
    <dgm:pt modelId="{4C9627EE-734D-4E56-A3EC-0B7AD8428094}" type="pres">
      <dgm:prSet presAssocID="{399A8914-5AD0-4445-A4D4-F80909616B5E}" presName="accentRepeatNode" presStyleLbl="solidFgAcc1" presStyleIdx="1" presStyleCnt="3"/>
      <dgm:spPr>
        <a:ln>
          <a:solidFill>
            <a:srgbClr val="A0B419"/>
          </a:solidFill>
        </a:ln>
      </dgm:spPr>
    </dgm:pt>
    <dgm:pt modelId="{7443D846-665F-4A6A-BD07-0B41E0B49303}" type="pres">
      <dgm:prSet presAssocID="{6301452F-8607-41EF-97CF-3CE351D8963C}" presName="text_3" presStyleLbl="node1" presStyleIdx="2" presStyleCnt="3" custLinFactNeighborX="5053" custLinFactNeighborY="8133">
        <dgm:presLayoutVars>
          <dgm:bulletEnabled val="1"/>
        </dgm:presLayoutVars>
      </dgm:prSet>
      <dgm:spPr/>
    </dgm:pt>
    <dgm:pt modelId="{A3D24D04-DCA4-484A-9CF1-382FE5BC2514}" type="pres">
      <dgm:prSet presAssocID="{6301452F-8607-41EF-97CF-3CE351D8963C}" presName="accent_3" presStyleCnt="0"/>
      <dgm:spPr/>
    </dgm:pt>
    <dgm:pt modelId="{B0050C6A-19BF-4620-9409-63C261CADDE3}" type="pres">
      <dgm:prSet presAssocID="{6301452F-8607-41EF-97CF-3CE351D8963C}" presName="accentRepeatNode" presStyleLbl="solidFgAcc1" presStyleIdx="2" presStyleCnt="3"/>
      <dgm:spPr>
        <a:ln>
          <a:solidFill>
            <a:srgbClr val="A0B419"/>
          </a:solidFill>
        </a:ln>
      </dgm:spPr>
    </dgm:pt>
  </dgm:ptLst>
  <dgm:cxnLst>
    <dgm:cxn modelId="{1E1DAB12-1570-4F76-A001-7F6394B045C0}" type="presOf" srcId="{6301452F-8607-41EF-97CF-3CE351D8963C}" destId="{7443D846-665F-4A6A-BD07-0B41E0B49303}" srcOrd="0" destOrd="0" presId="urn:microsoft.com/office/officeart/2008/layout/VerticalCurvedList"/>
    <dgm:cxn modelId="{1A08DE1C-9A9F-4483-AD64-9DED03F41D0C}" srcId="{01B5F723-98BB-44FA-9815-D274ADD4B92D}" destId="{8BE2CF52-4085-4106-9271-E2492F913963}" srcOrd="0" destOrd="0" parTransId="{8A35CEFE-E441-44A4-87D8-70E44D73E190}" sibTransId="{7129D845-99CE-4CB6-81DE-9584DE124179}"/>
    <dgm:cxn modelId="{2FF7562B-0A31-4378-90F6-72B380547F2A}" type="presOf" srcId="{399A8914-5AD0-4445-A4D4-F80909616B5E}" destId="{77DFFC52-85D3-4641-A961-74395E608F2D}" srcOrd="0" destOrd="0" presId="urn:microsoft.com/office/officeart/2008/layout/VerticalCurvedList"/>
    <dgm:cxn modelId="{ADD22843-25FF-4915-8C23-3C4B268501C3}" srcId="{01B5F723-98BB-44FA-9815-D274ADD4B92D}" destId="{6301452F-8607-41EF-97CF-3CE351D8963C}" srcOrd="2" destOrd="0" parTransId="{A0A94A50-4884-4141-A5CD-DFE99B167B05}" sibTransId="{AA7E9DAE-8A91-4999-9CEE-89A08A4F5345}"/>
    <dgm:cxn modelId="{E4DB684C-0014-41E5-A9AB-04E5F1A40AA4}" type="presOf" srcId="{7129D845-99CE-4CB6-81DE-9584DE124179}" destId="{BE2F3734-83B7-4C31-894F-88BD3AE126BF}" srcOrd="0" destOrd="0" presId="urn:microsoft.com/office/officeart/2008/layout/VerticalCurvedList"/>
    <dgm:cxn modelId="{745FEC79-DC7D-46DF-85CB-696D9B4C45B9}" type="presOf" srcId="{01B5F723-98BB-44FA-9815-D274ADD4B92D}" destId="{CD0F250A-0146-40CE-9C61-018935D8D09D}" srcOrd="0" destOrd="0" presId="urn:microsoft.com/office/officeart/2008/layout/VerticalCurvedList"/>
    <dgm:cxn modelId="{4FEFAF99-C85E-452A-ACF4-51BA0DA26BD2}" srcId="{01B5F723-98BB-44FA-9815-D274ADD4B92D}" destId="{399A8914-5AD0-4445-A4D4-F80909616B5E}" srcOrd="1" destOrd="0" parTransId="{A7E70446-A56B-49DC-8BAE-4CC52FB32F8D}" sibTransId="{C625E800-42EF-4F71-8AE7-FAF80A5385BD}"/>
    <dgm:cxn modelId="{3E0BFBE4-DF2E-4357-94EC-25391190E65A}" type="presOf" srcId="{8BE2CF52-4085-4106-9271-E2492F913963}" destId="{184F7FF5-6BEC-431C-A5F6-3E9FBBF9F13D}" srcOrd="0" destOrd="0" presId="urn:microsoft.com/office/officeart/2008/layout/VerticalCurvedList"/>
    <dgm:cxn modelId="{18707D26-58B3-443A-9C94-661783277916}" type="presParOf" srcId="{CD0F250A-0146-40CE-9C61-018935D8D09D}" destId="{7C377AD2-EC61-496D-8179-3011F5264953}" srcOrd="0" destOrd="0" presId="urn:microsoft.com/office/officeart/2008/layout/VerticalCurvedList"/>
    <dgm:cxn modelId="{9CD91904-3B27-486F-B27A-EE070F2DE0E0}" type="presParOf" srcId="{7C377AD2-EC61-496D-8179-3011F5264953}" destId="{6A0F6D77-DA55-4070-8C37-D59C827DF4CE}" srcOrd="0" destOrd="0" presId="urn:microsoft.com/office/officeart/2008/layout/VerticalCurvedList"/>
    <dgm:cxn modelId="{AFDFE00D-A99D-4142-B7FF-92A2D6FEED29}" type="presParOf" srcId="{6A0F6D77-DA55-4070-8C37-D59C827DF4CE}" destId="{6585FE0A-9239-4259-BA7A-6E78C9747A94}" srcOrd="0" destOrd="0" presId="urn:microsoft.com/office/officeart/2008/layout/VerticalCurvedList"/>
    <dgm:cxn modelId="{651BA233-4C7A-401A-88DA-A7EEE1CB4F99}" type="presParOf" srcId="{6A0F6D77-DA55-4070-8C37-D59C827DF4CE}" destId="{BE2F3734-83B7-4C31-894F-88BD3AE126BF}" srcOrd="1" destOrd="0" presId="urn:microsoft.com/office/officeart/2008/layout/VerticalCurvedList"/>
    <dgm:cxn modelId="{5DF36835-B787-4859-B60B-02D4A78C482A}" type="presParOf" srcId="{6A0F6D77-DA55-4070-8C37-D59C827DF4CE}" destId="{E20D8DD8-2D33-4105-9294-EF5933634120}" srcOrd="2" destOrd="0" presId="urn:microsoft.com/office/officeart/2008/layout/VerticalCurvedList"/>
    <dgm:cxn modelId="{D0FCB3ED-B393-4DE4-9FF9-3473EEFCCAE0}" type="presParOf" srcId="{6A0F6D77-DA55-4070-8C37-D59C827DF4CE}" destId="{B51F4F33-2BEC-42A6-9008-71F0D81044B7}" srcOrd="3" destOrd="0" presId="urn:microsoft.com/office/officeart/2008/layout/VerticalCurvedList"/>
    <dgm:cxn modelId="{594B0F84-7489-442A-8C01-7F6FDD5F6A43}" type="presParOf" srcId="{7C377AD2-EC61-496D-8179-3011F5264953}" destId="{184F7FF5-6BEC-431C-A5F6-3E9FBBF9F13D}" srcOrd="1" destOrd="0" presId="urn:microsoft.com/office/officeart/2008/layout/VerticalCurvedList"/>
    <dgm:cxn modelId="{E8FFB401-2E52-4B9A-A36E-F8C5297BE421}" type="presParOf" srcId="{7C377AD2-EC61-496D-8179-3011F5264953}" destId="{5296C314-1844-41A2-B03A-A8C6A6E0BF46}" srcOrd="2" destOrd="0" presId="urn:microsoft.com/office/officeart/2008/layout/VerticalCurvedList"/>
    <dgm:cxn modelId="{751EA336-C7BD-4772-A6B2-49CA614A5CEB}" type="presParOf" srcId="{5296C314-1844-41A2-B03A-A8C6A6E0BF46}" destId="{9C431E3A-EA75-4876-9062-86AAC6502391}" srcOrd="0" destOrd="0" presId="urn:microsoft.com/office/officeart/2008/layout/VerticalCurvedList"/>
    <dgm:cxn modelId="{1B462A09-873D-4A59-9D6E-B4CB5FA7A858}" type="presParOf" srcId="{7C377AD2-EC61-496D-8179-3011F5264953}" destId="{77DFFC52-85D3-4641-A961-74395E608F2D}" srcOrd="3" destOrd="0" presId="urn:microsoft.com/office/officeart/2008/layout/VerticalCurvedList"/>
    <dgm:cxn modelId="{0D74B685-66A6-41CC-8912-D7D2B4925CED}" type="presParOf" srcId="{7C377AD2-EC61-496D-8179-3011F5264953}" destId="{401AB605-150F-4078-8F7C-C669389BA752}" srcOrd="4" destOrd="0" presId="urn:microsoft.com/office/officeart/2008/layout/VerticalCurvedList"/>
    <dgm:cxn modelId="{5B6F1B10-FF50-42A8-91D9-40356055AF04}" type="presParOf" srcId="{401AB605-150F-4078-8F7C-C669389BA752}" destId="{4C9627EE-734D-4E56-A3EC-0B7AD8428094}" srcOrd="0" destOrd="0" presId="urn:microsoft.com/office/officeart/2008/layout/VerticalCurvedList"/>
    <dgm:cxn modelId="{B6F5199B-B14A-4A5C-A929-66CE3142DA2E}" type="presParOf" srcId="{7C377AD2-EC61-496D-8179-3011F5264953}" destId="{7443D846-665F-4A6A-BD07-0B41E0B49303}" srcOrd="5" destOrd="0" presId="urn:microsoft.com/office/officeart/2008/layout/VerticalCurvedList"/>
    <dgm:cxn modelId="{99E60029-6B41-4AF5-BED6-489C5EF446C4}" type="presParOf" srcId="{7C377AD2-EC61-496D-8179-3011F5264953}" destId="{A3D24D04-DCA4-484A-9CF1-382FE5BC2514}" srcOrd="6" destOrd="0" presId="urn:microsoft.com/office/officeart/2008/layout/VerticalCurvedList"/>
    <dgm:cxn modelId="{5678E774-55B9-4275-8D25-AD62D817BA07}" type="presParOf" srcId="{A3D24D04-DCA4-484A-9CF1-382FE5BC2514}" destId="{B0050C6A-19BF-4620-9409-63C261CADDE3}"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1B5F723-98BB-44FA-9815-D274ADD4B92D}"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GB"/>
        </a:p>
      </dgm:t>
    </dgm:pt>
    <dgm:pt modelId="{8BE2CF52-4085-4106-9271-E2492F913963}">
      <dgm:prSet phldrT="[Text]"/>
      <dgm:spPr>
        <a:solidFill>
          <a:srgbClr val="1B998B"/>
        </a:solidFill>
      </dgm:spPr>
      <dgm:t>
        <a:bodyPr/>
        <a:lstStyle/>
        <a:p>
          <a:r>
            <a:rPr lang="en-GB" b="0" dirty="0">
              <a:solidFill>
                <a:schemeClr val="bg2"/>
              </a:solidFill>
              <a:latin typeface="Calibri" panose="020F0502020204030204" pitchFamily="34" charset="0"/>
              <a:ea typeface="Calibri" panose="020F0502020204030204" pitchFamily="34" charset="0"/>
            </a:rPr>
            <a:t>Questionnaire/Referral Form</a:t>
          </a:r>
          <a:endParaRPr lang="en-GB" b="0" dirty="0"/>
        </a:p>
      </dgm:t>
    </dgm:pt>
    <dgm:pt modelId="{8A35CEFE-E441-44A4-87D8-70E44D73E190}" type="parTrans" cxnId="{1A08DE1C-9A9F-4483-AD64-9DED03F41D0C}">
      <dgm:prSet/>
      <dgm:spPr/>
      <dgm:t>
        <a:bodyPr/>
        <a:lstStyle/>
        <a:p>
          <a:endParaRPr lang="en-GB"/>
        </a:p>
      </dgm:t>
    </dgm:pt>
    <dgm:pt modelId="{7129D845-99CE-4CB6-81DE-9584DE124179}" type="sibTrans" cxnId="{1A08DE1C-9A9F-4483-AD64-9DED03F41D0C}">
      <dgm:prSet/>
      <dgm:spPr>
        <a:ln>
          <a:solidFill>
            <a:srgbClr val="A0B419"/>
          </a:solidFill>
        </a:ln>
      </dgm:spPr>
      <dgm:t>
        <a:bodyPr/>
        <a:lstStyle/>
        <a:p>
          <a:endParaRPr lang="en-GB"/>
        </a:p>
      </dgm:t>
    </dgm:pt>
    <dgm:pt modelId="{6301452F-8607-41EF-97CF-3CE351D8963C}">
      <dgm:prSet phldrT="[Text]"/>
      <dgm:spPr>
        <a:solidFill>
          <a:srgbClr val="E4572E"/>
        </a:solidFill>
      </dgm:spPr>
      <dgm:t>
        <a:bodyPr/>
        <a:lstStyle/>
        <a:p>
          <a:r>
            <a:rPr lang="en-GB" b="0" dirty="0">
              <a:solidFill>
                <a:schemeClr val="bg2"/>
              </a:solidFill>
              <a:latin typeface="Calibri" panose="020F0502020204030204" pitchFamily="34" charset="0"/>
              <a:ea typeface="Calibri" panose="020F0502020204030204" pitchFamily="34" charset="0"/>
            </a:rPr>
            <a:t>Awaiting Revised Report Format</a:t>
          </a:r>
          <a:endParaRPr lang="en-GB" b="0" dirty="0"/>
        </a:p>
      </dgm:t>
    </dgm:pt>
    <dgm:pt modelId="{A0A94A50-4884-4141-A5CD-DFE99B167B05}" type="parTrans" cxnId="{ADD22843-25FF-4915-8C23-3C4B268501C3}">
      <dgm:prSet/>
      <dgm:spPr/>
      <dgm:t>
        <a:bodyPr/>
        <a:lstStyle/>
        <a:p>
          <a:endParaRPr lang="en-GB"/>
        </a:p>
      </dgm:t>
    </dgm:pt>
    <dgm:pt modelId="{AA7E9DAE-8A91-4999-9CEE-89A08A4F5345}" type="sibTrans" cxnId="{ADD22843-25FF-4915-8C23-3C4B268501C3}">
      <dgm:prSet/>
      <dgm:spPr/>
      <dgm:t>
        <a:bodyPr/>
        <a:lstStyle/>
        <a:p>
          <a:endParaRPr lang="en-GB"/>
        </a:p>
      </dgm:t>
    </dgm:pt>
    <dgm:pt modelId="{399A8914-5AD0-4445-A4D4-F80909616B5E}">
      <dgm:prSet/>
      <dgm:spPr>
        <a:solidFill>
          <a:srgbClr val="5D2E46"/>
        </a:solidFill>
      </dgm:spPr>
      <dgm:t>
        <a:bodyPr/>
        <a:lstStyle/>
        <a:p>
          <a:r>
            <a:rPr lang="en-GB" dirty="0"/>
            <a:t>Delphi Definition of Dyslexia in Reports</a:t>
          </a:r>
        </a:p>
      </dgm:t>
    </dgm:pt>
    <dgm:pt modelId="{A7E70446-A56B-49DC-8BAE-4CC52FB32F8D}" type="parTrans" cxnId="{4FEFAF99-C85E-452A-ACF4-51BA0DA26BD2}">
      <dgm:prSet/>
      <dgm:spPr/>
      <dgm:t>
        <a:bodyPr/>
        <a:lstStyle/>
        <a:p>
          <a:endParaRPr lang="en-GB"/>
        </a:p>
      </dgm:t>
    </dgm:pt>
    <dgm:pt modelId="{C625E800-42EF-4F71-8AE7-FAF80A5385BD}" type="sibTrans" cxnId="{4FEFAF99-C85E-452A-ACF4-51BA0DA26BD2}">
      <dgm:prSet/>
      <dgm:spPr/>
      <dgm:t>
        <a:bodyPr/>
        <a:lstStyle/>
        <a:p>
          <a:endParaRPr lang="en-GB"/>
        </a:p>
      </dgm:t>
    </dgm:pt>
    <dgm:pt modelId="{CD0F250A-0146-40CE-9C61-018935D8D09D}" type="pres">
      <dgm:prSet presAssocID="{01B5F723-98BB-44FA-9815-D274ADD4B92D}" presName="Name0" presStyleCnt="0">
        <dgm:presLayoutVars>
          <dgm:chMax val="7"/>
          <dgm:chPref val="7"/>
          <dgm:dir/>
        </dgm:presLayoutVars>
      </dgm:prSet>
      <dgm:spPr/>
    </dgm:pt>
    <dgm:pt modelId="{7C377AD2-EC61-496D-8179-3011F5264953}" type="pres">
      <dgm:prSet presAssocID="{01B5F723-98BB-44FA-9815-D274ADD4B92D}" presName="Name1" presStyleCnt="0"/>
      <dgm:spPr/>
    </dgm:pt>
    <dgm:pt modelId="{6A0F6D77-DA55-4070-8C37-D59C827DF4CE}" type="pres">
      <dgm:prSet presAssocID="{01B5F723-98BB-44FA-9815-D274ADD4B92D}" presName="cycle" presStyleCnt="0"/>
      <dgm:spPr/>
    </dgm:pt>
    <dgm:pt modelId="{6585FE0A-9239-4259-BA7A-6E78C9747A94}" type="pres">
      <dgm:prSet presAssocID="{01B5F723-98BB-44FA-9815-D274ADD4B92D}" presName="srcNode" presStyleLbl="node1" presStyleIdx="0" presStyleCnt="3"/>
      <dgm:spPr/>
    </dgm:pt>
    <dgm:pt modelId="{BE2F3734-83B7-4C31-894F-88BD3AE126BF}" type="pres">
      <dgm:prSet presAssocID="{01B5F723-98BB-44FA-9815-D274ADD4B92D}" presName="conn" presStyleLbl="parChTrans1D2" presStyleIdx="0" presStyleCnt="1"/>
      <dgm:spPr/>
    </dgm:pt>
    <dgm:pt modelId="{E20D8DD8-2D33-4105-9294-EF5933634120}" type="pres">
      <dgm:prSet presAssocID="{01B5F723-98BB-44FA-9815-D274ADD4B92D}" presName="extraNode" presStyleLbl="node1" presStyleIdx="0" presStyleCnt="3"/>
      <dgm:spPr/>
    </dgm:pt>
    <dgm:pt modelId="{B51F4F33-2BEC-42A6-9008-71F0D81044B7}" type="pres">
      <dgm:prSet presAssocID="{01B5F723-98BB-44FA-9815-D274ADD4B92D}" presName="dstNode" presStyleLbl="node1" presStyleIdx="0" presStyleCnt="3"/>
      <dgm:spPr/>
    </dgm:pt>
    <dgm:pt modelId="{184F7FF5-6BEC-431C-A5F6-3E9FBBF9F13D}" type="pres">
      <dgm:prSet presAssocID="{8BE2CF52-4085-4106-9271-E2492F913963}" presName="text_1" presStyleLbl="node1" presStyleIdx="0" presStyleCnt="3">
        <dgm:presLayoutVars>
          <dgm:bulletEnabled val="1"/>
        </dgm:presLayoutVars>
      </dgm:prSet>
      <dgm:spPr/>
    </dgm:pt>
    <dgm:pt modelId="{5296C314-1844-41A2-B03A-A8C6A6E0BF46}" type="pres">
      <dgm:prSet presAssocID="{8BE2CF52-4085-4106-9271-E2492F913963}" presName="accent_1" presStyleCnt="0"/>
      <dgm:spPr/>
    </dgm:pt>
    <dgm:pt modelId="{9C431E3A-EA75-4876-9062-86AAC6502391}" type="pres">
      <dgm:prSet presAssocID="{8BE2CF52-4085-4106-9271-E2492F913963}" presName="accentRepeatNode" presStyleLbl="solidFgAcc1" presStyleIdx="0" presStyleCnt="3"/>
      <dgm:spPr>
        <a:ln>
          <a:solidFill>
            <a:srgbClr val="A0B419"/>
          </a:solidFill>
        </a:ln>
      </dgm:spPr>
    </dgm:pt>
    <dgm:pt modelId="{77DFFC52-85D3-4641-A961-74395E608F2D}" type="pres">
      <dgm:prSet presAssocID="{399A8914-5AD0-4445-A4D4-F80909616B5E}" presName="text_2" presStyleLbl="node1" presStyleIdx="1" presStyleCnt="3">
        <dgm:presLayoutVars>
          <dgm:bulletEnabled val="1"/>
        </dgm:presLayoutVars>
      </dgm:prSet>
      <dgm:spPr/>
    </dgm:pt>
    <dgm:pt modelId="{401AB605-150F-4078-8F7C-C669389BA752}" type="pres">
      <dgm:prSet presAssocID="{399A8914-5AD0-4445-A4D4-F80909616B5E}" presName="accent_2" presStyleCnt="0"/>
      <dgm:spPr/>
    </dgm:pt>
    <dgm:pt modelId="{4C9627EE-734D-4E56-A3EC-0B7AD8428094}" type="pres">
      <dgm:prSet presAssocID="{399A8914-5AD0-4445-A4D4-F80909616B5E}" presName="accentRepeatNode" presStyleLbl="solidFgAcc1" presStyleIdx="1" presStyleCnt="3"/>
      <dgm:spPr>
        <a:ln>
          <a:solidFill>
            <a:srgbClr val="A0B419"/>
          </a:solidFill>
        </a:ln>
      </dgm:spPr>
    </dgm:pt>
    <dgm:pt modelId="{7443D846-665F-4A6A-BD07-0B41E0B49303}" type="pres">
      <dgm:prSet presAssocID="{6301452F-8607-41EF-97CF-3CE351D8963C}" presName="text_3" presStyleLbl="node1" presStyleIdx="2" presStyleCnt="3" custLinFactNeighborX="1670" custLinFactNeighborY="14619">
        <dgm:presLayoutVars>
          <dgm:bulletEnabled val="1"/>
        </dgm:presLayoutVars>
      </dgm:prSet>
      <dgm:spPr/>
    </dgm:pt>
    <dgm:pt modelId="{A3D24D04-DCA4-484A-9CF1-382FE5BC2514}" type="pres">
      <dgm:prSet presAssocID="{6301452F-8607-41EF-97CF-3CE351D8963C}" presName="accent_3" presStyleCnt="0"/>
      <dgm:spPr/>
    </dgm:pt>
    <dgm:pt modelId="{B0050C6A-19BF-4620-9409-63C261CADDE3}" type="pres">
      <dgm:prSet presAssocID="{6301452F-8607-41EF-97CF-3CE351D8963C}" presName="accentRepeatNode" presStyleLbl="solidFgAcc1" presStyleIdx="2" presStyleCnt="3"/>
      <dgm:spPr>
        <a:ln>
          <a:solidFill>
            <a:srgbClr val="A0B419"/>
          </a:solidFill>
        </a:ln>
      </dgm:spPr>
    </dgm:pt>
  </dgm:ptLst>
  <dgm:cxnLst>
    <dgm:cxn modelId="{1E1DAB12-1570-4F76-A001-7F6394B045C0}" type="presOf" srcId="{6301452F-8607-41EF-97CF-3CE351D8963C}" destId="{7443D846-665F-4A6A-BD07-0B41E0B49303}" srcOrd="0" destOrd="0" presId="urn:microsoft.com/office/officeart/2008/layout/VerticalCurvedList"/>
    <dgm:cxn modelId="{1A08DE1C-9A9F-4483-AD64-9DED03F41D0C}" srcId="{01B5F723-98BB-44FA-9815-D274ADD4B92D}" destId="{8BE2CF52-4085-4106-9271-E2492F913963}" srcOrd="0" destOrd="0" parTransId="{8A35CEFE-E441-44A4-87D8-70E44D73E190}" sibTransId="{7129D845-99CE-4CB6-81DE-9584DE124179}"/>
    <dgm:cxn modelId="{2FF7562B-0A31-4378-90F6-72B380547F2A}" type="presOf" srcId="{399A8914-5AD0-4445-A4D4-F80909616B5E}" destId="{77DFFC52-85D3-4641-A961-74395E608F2D}" srcOrd="0" destOrd="0" presId="urn:microsoft.com/office/officeart/2008/layout/VerticalCurvedList"/>
    <dgm:cxn modelId="{ADD22843-25FF-4915-8C23-3C4B268501C3}" srcId="{01B5F723-98BB-44FA-9815-D274ADD4B92D}" destId="{6301452F-8607-41EF-97CF-3CE351D8963C}" srcOrd="2" destOrd="0" parTransId="{A0A94A50-4884-4141-A5CD-DFE99B167B05}" sibTransId="{AA7E9DAE-8A91-4999-9CEE-89A08A4F5345}"/>
    <dgm:cxn modelId="{E4DB684C-0014-41E5-A9AB-04E5F1A40AA4}" type="presOf" srcId="{7129D845-99CE-4CB6-81DE-9584DE124179}" destId="{BE2F3734-83B7-4C31-894F-88BD3AE126BF}" srcOrd="0" destOrd="0" presId="urn:microsoft.com/office/officeart/2008/layout/VerticalCurvedList"/>
    <dgm:cxn modelId="{745FEC79-DC7D-46DF-85CB-696D9B4C45B9}" type="presOf" srcId="{01B5F723-98BB-44FA-9815-D274ADD4B92D}" destId="{CD0F250A-0146-40CE-9C61-018935D8D09D}" srcOrd="0" destOrd="0" presId="urn:microsoft.com/office/officeart/2008/layout/VerticalCurvedList"/>
    <dgm:cxn modelId="{4FEFAF99-C85E-452A-ACF4-51BA0DA26BD2}" srcId="{01B5F723-98BB-44FA-9815-D274ADD4B92D}" destId="{399A8914-5AD0-4445-A4D4-F80909616B5E}" srcOrd="1" destOrd="0" parTransId="{A7E70446-A56B-49DC-8BAE-4CC52FB32F8D}" sibTransId="{C625E800-42EF-4F71-8AE7-FAF80A5385BD}"/>
    <dgm:cxn modelId="{3E0BFBE4-DF2E-4357-94EC-25391190E65A}" type="presOf" srcId="{8BE2CF52-4085-4106-9271-E2492F913963}" destId="{184F7FF5-6BEC-431C-A5F6-3E9FBBF9F13D}" srcOrd="0" destOrd="0" presId="urn:microsoft.com/office/officeart/2008/layout/VerticalCurvedList"/>
    <dgm:cxn modelId="{18707D26-58B3-443A-9C94-661783277916}" type="presParOf" srcId="{CD0F250A-0146-40CE-9C61-018935D8D09D}" destId="{7C377AD2-EC61-496D-8179-3011F5264953}" srcOrd="0" destOrd="0" presId="urn:microsoft.com/office/officeart/2008/layout/VerticalCurvedList"/>
    <dgm:cxn modelId="{9CD91904-3B27-486F-B27A-EE070F2DE0E0}" type="presParOf" srcId="{7C377AD2-EC61-496D-8179-3011F5264953}" destId="{6A0F6D77-DA55-4070-8C37-D59C827DF4CE}" srcOrd="0" destOrd="0" presId="urn:microsoft.com/office/officeart/2008/layout/VerticalCurvedList"/>
    <dgm:cxn modelId="{AFDFE00D-A99D-4142-B7FF-92A2D6FEED29}" type="presParOf" srcId="{6A0F6D77-DA55-4070-8C37-D59C827DF4CE}" destId="{6585FE0A-9239-4259-BA7A-6E78C9747A94}" srcOrd="0" destOrd="0" presId="urn:microsoft.com/office/officeart/2008/layout/VerticalCurvedList"/>
    <dgm:cxn modelId="{651BA233-4C7A-401A-88DA-A7EEE1CB4F99}" type="presParOf" srcId="{6A0F6D77-DA55-4070-8C37-D59C827DF4CE}" destId="{BE2F3734-83B7-4C31-894F-88BD3AE126BF}" srcOrd="1" destOrd="0" presId="urn:microsoft.com/office/officeart/2008/layout/VerticalCurvedList"/>
    <dgm:cxn modelId="{5DF36835-B787-4859-B60B-02D4A78C482A}" type="presParOf" srcId="{6A0F6D77-DA55-4070-8C37-D59C827DF4CE}" destId="{E20D8DD8-2D33-4105-9294-EF5933634120}" srcOrd="2" destOrd="0" presId="urn:microsoft.com/office/officeart/2008/layout/VerticalCurvedList"/>
    <dgm:cxn modelId="{D0FCB3ED-B393-4DE4-9FF9-3473EEFCCAE0}" type="presParOf" srcId="{6A0F6D77-DA55-4070-8C37-D59C827DF4CE}" destId="{B51F4F33-2BEC-42A6-9008-71F0D81044B7}" srcOrd="3" destOrd="0" presId="urn:microsoft.com/office/officeart/2008/layout/VerticalCurvedList"/>
    <dgm:cxn modelId="{594B0F84-7489-442A-8C01-7F6FDD5F6A43}" type="presParOf" srcId="{7C377AD2-EC61-496D-8179-3011F5264953}" destId="{184F7FF5-6BEC-431C-A5F6-3E9FBBF9F13D}" srcOrd="1" destOrd="0" presId="urn:microsoft.com/office/officeart/2008/layout/VerticalCurvedList"/>
    <dgm:cxn modelId="{E8FFB401-2E52-4B9A-A36E-F8C5297BE421}" type="presParOf" srcId="{7C377AD2-EC61-496D-8179-3011F5264953}" destId="{5296C314-1844-41A2-B03A-A8C6A6E0BF46}" srcOrd="2" destOrd="0" presId="urn:microsoft.com/office/officeart/2008/layout/VerticalCurvedList"/>
    <dgm:cxn modelId="{751EA336-C7BD-4772-A6B2-49CA614A5CEB}" type="presParOf" srcId="{5296C314-1844-41A2-B03A-A8C6A6E0BF46}" destId="{9C431E3A-EA75-4876-9062-86AAC6502391}" srcOrd="0" destOrd="0" presId="urn:microsoft.com/office/officeart/2008/layout/VerticalCurvedList"/>
    <dgm:cxn modelId="{1B462A09-873D-4A59-9D6E-B4CB5FA7A858}" type="presParOf" srcId="{7C377AD2-EC61-496D-8179-3011F5264953}" destId="{77DFFC52-85D3-4641-A961-74395E608F2D}" srcOrd="3" destOrd="0" presId="urn:microsoft.com/office/officeart/2008/layout/VerticalCurvedList"/>
    <dgm:cxn modelId="{0D74B685-66A6-41CC-8912-D7D2B4925CED}" type="presParOf" srcId="{7C377AD2-EC61-496D-8179-3011F5264953}" destId="{401AB605-150F-4078-8F7C-C669389BA752}" srcOrd="4" destOrd="0" presId="urn:microsoft.com/office/officeart/2008/layout/VerticalCurvedList"/>
    <dgm:cxn modelId="{5B6F1B10-FF50-42A8-91D9-40356055AF04}" type="presParOf" srcId="{401AB605-150F-4078-8F7C-C669389BA752}" destId="{4C9627EE-734D-4E56-A3EC-0B7AD8428094}" srcOrd="0" destOrd="0" presId="urn:microsoft.com/office/officeart/2008/layout/VerticalCurvedList"/>
    <dgm:cxn modelId="{B6F5199B-B14A-4A5C-A929-66CE3142DA2E}" type="presParOf" srcId="{7C377AD2-EC61-496D-8179-3011F5264953}" destId="{7443D846-665F-4A6A-BD07-0B41E0B49303}" srcOrd="5" destOrd="0" presId="urn:microsoft.com/office/officeart/2008/layout/VerticalCurvedList"/>
    <dgm:cxn modelId="{99E60029-6B41-4AF5-BED6-489C5EF446C4}" type="presParOf" srcId="{7C377AD2-EC61-496D-8179-3011F5264953}" destId="{A3D24D04-DCA4-484A-9CF1-382FE5BC2514}" srcOrd="6" destOrd="0" presId="urn:microsoft.com/office/officeart/2008/layout/VerticalCurvedList"/>
    <dgm:cxn modelId="{5678E774-55B9-4275-8D25-AD62D817BA07}" type="presParOf" srcId="{A3D24D04-DCA4-484A-9CF1-382FE5BC2514}" destId="{B0050C6A-19BF-4620-9409-63C261CADDE3}"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2F3734-83B7-4C31-894F-88BD3AE126BF}">
      <dsp:nvSpPr>
        <dsp:cNvPr id="0" name=""/>
        <dsp:cNvSpPr/>
      </dsp:nvSpPr>
      <dsp:spPr>
        <a:xfrm>
          <a:off x="-6079874" y="-930511"/>
          <a:ext cx="7239577" cy="7239577"/>
        </a:xfrm>
        <a:prstGeom prst="blockArc">
          <a:avLst>
            <a:gd name="adj1" fmla="val 18900000"/>
            <a:gd name="adj2" fmla="val 2700000"/>
            <a:gd name="adj3" fmla="val 298"/>
          </a:avLst>
        </a:prstGeom>
        <a:noFill/>
        <a:ln w="25400" cap="flat" cmpd="sng" algn="ctr">
          <a:solidFill>
            <a:srgbClr val="A0B419"/>
          </a:solidFill>
          <a:prstDash val="solid"/>
        </a:ln>
        <a:effectLst/>
      </dsp:spPr>
      <dsp:style>
        <a:lnRef idx="2">
          <a:scrgbClr r="0" g="0" b="0"/>
        </a:lnRef>
        <a:fillRef idx="0">
          <a:scrgbClr r="0" g="0" b="0"/>
        </a:fillRef>
        <a:effectRef idx="0">
          <a:scrgbClr r="0" g="0" b="0"/>
        </a:effectRef>
        <a:fontRef idx="minor"/>
      </dsp:style>
    </dsp:sp>
    <dsp:sp modelId="{184F7FF5-6BEC-431C-A5F6-3E9FBBF9F13D}">
      <dsp:nvSpPr>
        <dsp:cNvPr id="0" name=""/>
        <dsp:cNvSpPr/>
      </dsp:nvSpPr>
      <dsp:spPr>
        <a:xfrm>
          <a:off x="746543" y="537855"/>
          <a:ext cx="10316485" cy="1075711"/>
        </a:xfrm>
        <a:prstGeom prst="rect">
          <a:avLst/>
        </a:prstGeom>
        <a:solidFill>
          <a:srgbClr val="1B998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846" tIns="63500" rIns="63500" bIns="63500" numCol="1" spcCol="1270" anchor="ctr" anchorCtr="0">
          <a:noAutofit/>
        </a:bodyPr>
        <a:lstStyle/>
        <a:p>
          <a:pPr marL="0" lvl="0" indent="0" algn="l" defTabSz="1111250">
            <a:lnSpc>
              <a:spcPct val="90000"/>
            </a:lnSpc>
            <a:spcBef>
              <a:spcPct val="0"/>
            </a:spcBef>
            <a:spcAft>
              <a:spcPct val="35000"/>
            </a:spcAft>
            <a:buNone/>
          </a:pPr>
          <a:r>
            <a:rPr lang="en-GB" sz="2500" b="0" kern="1200" dirty="0">
              <a:solidFill>
                <a:schemeClr val="bg2"/>
              </a:solidFill>
              <a:latin typeface="Calibri" panose="020F0502020204030204" pitchFamily="34" charset="0"/>
              <a:ea typeface="Calibri" panose="020F0502020204030204" pitchFamily="34" charset="0"/>
            </a:rPr>
            <a:t>Dyslexia is a set of processing difficulties that affect the acquisition of reading and spelling. </a:t>
          </a:r>
          <a:endParaRPr lang="en-GB" sz="2500" b="0" kern="1200" dirty="0"/>
        </a:p>
      </dsp:txBody>
      <dsp:txXfrm>
        <a:off x="746543" y="537855"/>
        <a:ext cx="10316485" cy="1075711"/>
      </dsp:txXfrm>
    </dsp:sp>
    <dsp:sp modelId="{9C431E3A-EA75-4876-9062-86AAC6502391}">
      <dsp:nvSpPr>
        <dsp:cNvPr id="0" name=""/>
        <dsp:cNvSpPr/>
      </dsp:nvSpPr>
      <dsp:spPr>
        <a:xfrm>
          <a:off x="74224" y="403391"/>
          <a:ext cx="1344638" cy="1344638"/>
        </a:xfrm>
        <a:prstGeom prst="ellipse">
          <a:avLst/>
        </a:prstGeom>
        <a:solidFill>
          <a:schemeClr val="lt1">
            <a:hueOff val="0"/>
            <a:satOff val="0"/>
            <a:lumOff val="0"/>
            <a:alphaOff val="0"/>
          </a:schemeClr>
        </a:solidFill>
        <a:ln w="25400" cap="flat" cmpd="sng" algn="ctr">
          <a:solidFill>
            <a:srgbClr val="A0B419"/>
          </a:solidFill>
          <a:prstDash val="solid"/>
        </a:ln>
        <a:effectLst/>
      </dsp:spPr>
      <dsp:style>
        <a:lnRef idx="2">
          <a:scrgbClr r="0" g="0" b="0"/>
        </a:lnRef>
        <a:fillRef idx="1">
          <a:scrgbClr r="0" g="0" b="0"/>
        </a:fillRef>
        <a:effectRef idx="0">
          <a:scrgbClr r="0" g="0" b="0"/>
        </a:effectRef>
        <a:fontRef idx="minor"/>
      </dsp:style>
    </dsp:sp>
    <dsp:sp modelId="{77DFFC52-85D3-4641-A961-74395E608F2D}">
      <dsp:nvSpPr>
        <dsp:cNvPr id="0" name=""/>
        <dsp:cNvSpPr/>
      </dsp:nvSpPr>
      <dsp:spPr>
        <a:xfrm>
          <a:off x="1137564" y="2151422"/>
          <a:ext cx="9925464" cy="1075711"/>
        </a:xfrm>
        <a:prstGeom prst="rect">
          <a:avLst/>
        </a:prstGeom>
        <a:solidFill>
          <a:srgbClr val="5D2E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846" tIns="63500" rIns="63500" bIns="63500" numCol="1" spcCol="1270" anchor="ctr" anchorCtr="0">
          <a:noAutofit/>
        </a:bodyPr>
        <a:lstStyle/>
        <a:p>
          <a:pPr marL="0" lvl="0" indent="0" algn="l" defTabSz="1111250">
            <a:lnSpc>
              <a:spcPct val="90000"/>
            </a:lnSpc>
            <a:spcBef>
              <a:spcPct val="0"/>
            </a:spcBef>
            <a:spcAft>
              <a:spcPct val="35000"/>
            </a:spcAft>
            <a:buNone/>
          </a:pPr>
          <a:r>
            <a:rPr lang="en-GB" sz="2500" b="0" kern="1200" dirty="0">
              <a:solidFill>
                <a:schemeClr val="bg2"/>
              </a:solidFill>
              <a:latin typeface="Calibri" panose="020F0502020204030204" pitchFamily="34" charset="0"/>
              <a:ea typeface="Calibri" panose="020F0502020204030204" pitchFamily="34" charset="0"/>
            </a:rPr>
            <a:t>Some or all aspects of literacy attainment are weak in relation to age, standard teaching and instruction, and level of other attainments.</a:t>
          </a:r>
          <a:endParaRPr lang="en-GB" sz="2500" b="0" kern="1200" dirty="0"/>
        </a:p>
      </dsp:txBody>
      <dsp:txXfrm>
        <a:off x="1137564" y="2151422"/>
        <a:ext cx="9925464" cy="1075711"/>
      </dsp:txXfrm>
    </dsp:sp>
    <dsp:sp modelId="{4C9627EE-734D-4E56-A3EC-0B7AD8428094}">
      <dsp:nvSpPr>
        <dsp:cNvPr id="0" name=""/>
        <dsp:cNvSpPr/>
      </dsp:nvSpPr>
      <dsp:spPr>
        <a:xfrm>
          <a:off x="465245" y="2016958"/>
          <a:ext cx="1344638" cy="1344638"/>
        </a:xfrm>
        <a:prstGeom prst="ellipse">
          <a:avLst/>
        </a:prstGeom>
        <a:solidFill>
          <a:schemeClr val="lt1">
            <a:hueOff val="0"/>
            <a:satOff val="0"/>
            <a:lumOff val="0"/>
            <a:alphaOff val="0"/>
          </a:schemeClr>
        </a:solidFill>
        <a:ln w="25400" cap="flat" cmpd="sng" algn="ctr">
          <a:solidFill>
            <a:srgbClr val="A0B419"/>
          </a:solidFill>
          <a:prstDash val="solid"/>
        </a:ln>
        <a:effectLst/>
      </dsp:spPr>
      <dsp:style>
        <a:lnRef idx="2">
          <a:scrgbClr r="0" g="0" b="0"/>
        </a:lnRef>
        <a:fillRef idx="1">
          <a:scrgbClr r="0" g="0" b="0"/>
        </a:fillRef>
        <a:effectRef idx="0">
          <a:scrgbClr r="0" g="0" b="0"/>
        </a:effectRef>
        <a:fontRef idx="minor"/>
      </dsp:style>
    </dsp:sp>
    <dsp:sp modelId="{7443D846-665F-4A6A-BD07-0B41E0B49303}">
      <dsp:nvSpPr>
        <dsp:cNvPr id="0" name=""/>
        <dsp:cNvSpPr/>
      </dsp:nvSpPr>
      <dsp:spPr>
        <a:xfrm>
          <a:off x="820767" y="3852476"/>
          <a:ext cx="10316485" cy="1075711"/>
        </a:xfrm>
        <a:prstGeom prst="rect">
          <a:avLst/>
        </a:prstGeom>
        <a:solidFill>
          <a:srgbClr val="E4572E"/>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846" tIns="63500" rIns="63500" bIns="63500" numCol="1" spcCol="1270" anchor="ctr" anchorCtr="0">
          <a:noAutofit/>
        </a:bodyPr>
        <a:lstStyle/>
        <a:p>
          <a:pPr marL="0" lvl="0" indent="0" algn="l" defTabSz="1111250">
            <a:lnSpc>
              <a:spcPct val="90000"/>
            </a:lnSpc>
            <a:spcBef>
              <a:spcPct val="0"/>
            </a:spcBef>
            <a:spcAft>
              <a:spcPct val="35000"/>
            </a:spcAft>
            <a:buNone/>
          </a:pPr>
          <a:r>
            <a:rPr lang="en-GB" sz="2500" b="0" kern="1200" dirty="0">
              <a:solidFill>
                <a:schemeClr val="bg2"/>
              </a:solidFill>
              <a:latin typeface="Calibri" panose="020F0502020204030204" pitchFamily="34" charset="0"/>
              <a:ea typeface="Calibri" panose="020F0502020204030204" pitchFamily="34" charset="0"/>
            </a:rPr>
            <a:t>Difficulties in reading and spelling fluency are a key marker of dyslexia</a:t>
          </a:r>
          <a:r>
            <a:rPr lang="en-GB" sz="2500" b="1" kern="1200" dirty="0">
              <a:solidFill>
                <a:schemeClr val="bg2"/>
              </a:solidFill>
              <a:latin typeface="Calibri" panose="020F0502020204030204" pitchFamily="34" charset="0"/>
              <a:ea typeface="Calibri" panose="020F0502020204030204" pitchFamily="34" charset="0"/>
            </a:rPr>
            <a:t>.</a:t>
          </a:r>
          <a:endParaRPr lang="en-GB" sz="2500" kern="1200" dirty="0"/>
        </a:p>
      </dsp:txBody>
      <dsp:txXfrm>
        <a:off x="820767" y="3852476"/>
        <a:ext cx="10316485" cy="1075711"/>
      </dsp:txXfrm>
    </dsp:sp>
    <dsp:sp modelId="{B0050C6A-19BF-4620-9409-63C261CADDE3}">
      <dsp:nvSpPr>
        <dsp:cNvPr id="0" name=""/>
        <dsp:cNvSpPr/>
      </dsp:nvSpPr>
      <dsp:spPr>
        <a:xfrm>
          <a:off x="74224" y="3630524"/>
          <a:ext cx="1344638" cy="1344638"/>
        </a:xfrm>
        <a:prstGeom prst="ellipse">
          <a:avLst/>
        </a:prstGeom>
        <a:solidFill>
          <a:schemeClr val="lt1">
            <a:hueOff val="0"/>
            <a:satOff val="0"/>
            <a:lumOff val="0"/>
            <a:alphaOff val="0"/>
          </a:schemeClr>
        </a:solidFill>
        <a:ln w="25400" cap="flat" cmpd="sng" algn="ctr">
          <a:solidFill>
            <a:srgbClr val="A0B419"/>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2F3734-83B7-4C31-894F-88BD3AE126BF}">
      <dsp:nvSpPr>
        <dsp:cNvPr id="0" name=""/>
        <dsp:cNvSpPr/>
      </dsp:nvSpPr>
      <dsp:spPr>
        <a:xfrm>
          <a:off x="-5750487" y="-880347"/>
          <a:ext cx="6847598" cy="6847598"/>
        </a:xfrm>
        <a:prstGeom prst="blockArc">
          <a:avLst>
            <a:gd name="adj1" fmla="val 18900000"/>
            <a:gd name="adj2" fmla="val 2700000"/>
            <a:gd name="adj3" fmla="val 315"/>
          </a:avLst>
        </a:prstGeom>
        <a:noFill/>
        <a:ln w="25400" cap="flat" cmpd="sng" algn="ctr">
          <a:solidFill>
            <a:srgbClr val="A0B419"/>
          </a:solidFill>
          <a:prstDash val="solid"/>
        </a:ln>
        <a:effectLst/>
      </dsp:spPr>
      <dsp:style>
        <a:lnRef idx="2">
          <a:scrgbClr r="0" g="0" b="0"/>
        </a:lnRef>
        <a:fillRef idx="0">
          <a:scrgbClr r="0" g="0" b="0"/>
        </a:fillRef>
        <a:effectRef idx="0">
          <a:scrgbClr r="0" g="0" b="0"/>
        </a:effectRef>
        <a:fontRef idx="minor"/>
      </dsp:style>
    </dsp:sp>
    <dsp:sp modelId="{184F7FF5-6BEC-431C-A5F6-3E9FBBF9F13D}">
      <dsp:nvSpPr>
        <dsp:cNvPr id="0" name=""/>
        <dsp:cNvSpPr/>
      </dsp:nvSpPr>
      <dsp:spPr>
        <a:xfrm>
          <a:off x="706062" y="508690"/>
          <a:ext cx="10360991" cy="1017380"/>
        </a:xfrm>
        <a:prstGeom prst="rect">
          <a:avLst/>
        </a:prstGeom>
        <a:solidFill>
          <a:srgbClr val="1B998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7546" tIns="60960" rIns="60960" bIns="60960" numCol="1" spcCol="1270" anchor="ctr" anchorCtr="0">
          <a:noAutofit/>
        </a:bodyPr>
        <a:lstStyle/>
        <a:p>
          <a:pPr marL="0" lvl="0" indent="0" algn="l" defTabSz="1066800">
            <a:lnSpc>
              <a:spcPct val="90000"/>
            </a:lnSpc>
            <a:spcBef>
              <a:spcPct val="0"/>
            </a:spcBef>
            <a:spcAft>
              <a:spcPct val="35000"/>
            </a:spcAft>
            <a:buNone/>
          </a:pPr>
          <a:r>
            <a:rPr lang="en-GB" sz="2400" b="0" kern="1200" dirty="0">
              <a:solidFill>
                <a:schemeClr val="bg2"/>
              </a:solidFill>
              <a:latin typeface="Calibri" panose="020F0502020204030204" pitchFamily="34" charset="0"/>
              <a:ea typeface="Calibri" panose="020F0502020204030204" pitchFamily="34" charset="0"/>
            </a:rPr>
            <a:t>The most commonly observed cognitive impairment in dyslexia is a difficulty in phonological processing.</a:t>
          </a:r>
          <a:endParaRPr lang="en-GB" sz="2400" b="0" kern="1200" dirty="0"/>
        </a:p>
      </dsp:txBody>
      <dsp:txXfrm>
        <a:off x="706062" y="508690"/>
        <a:ext cx="10360991" cy="1017380"/>
      </dsp:txXfrm>
    </dsp:sp>
    <dsp:sp modelId="{9C431E3A-EA75-4876-9062-86AAC6502391}">
      <dsp:nvSpPr>
        <dsp:cNvPr id="0" name=""/>
        <dsp:cNvSpPr/>
      </dsp:nvSpPr>
      <dsp:spPr>
        <a:xfrm>
          <a:off x="70199" y="381517"/>
          <a:ext cx="1271726" cy="1271726"/>
        </a:xfrm>
        <a:prstGeom prst="ellipse">
          <a:avLst/>
        </a:prstGeom>
        <a:solidFill>
          <a:schemeClr val="lt1">
            <a:hueOff val="0"/>
            <a:satOff val="0"/>
            <a:lumOff val="0"/>
            <a:alphaOff val="0"/>
          </a:schemeClr>
        </a:solidFill>
        <a:ln w="25400" cap="flat" cmpd="sng" algn="ctr">
          <a:solidFill>
            <a:srgbClr val="A0B419"/>
          </a:solidFill>
          <a:prstDash val="solid"/>
        </a:ln>
        <a:effectLst/>
      </dsp:spPr>
      <dsp:style>
        <a:lnRef idx="2">
          <a:scrgbClr r="0" g="0" b="0"/>
        </a:lnRef>
        <a:fillRef idx="1">
          <a:scrgbClr r="0" g="0" b="0"/>
        </a:fillRef>
        <a:effectRef idx="0">
          <a:scrgbClr r="0" g="0" b="0"/>
        </a:effectRef>
        <a:fontRef idx="minor"/>
      </dsp:style>
    </dsp:sp>
    <dsp:sp modelId="{77DFFC52-85D3-4641-A961-74395E608F2D}">
      <dsp:nvSpPr>
        <dsp:cNvPr id="0" name=""/>
        <dsp:cNvSpPr/>
      </dsp:nvSpPr>
      <dsp:spPr>
        <a:xfrm>
          <a:off x="1075880" y="2034761"/>
          <a:ext cx="9991173" cy="1017380"/>
        </a:xfrm>
        <a:prstGeom prst="rect">
          <a:avLst/>
        </a:prstGeom>
        <a:solidFill>
          <a:srgbClr val="5D2E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7546" tIns="60960" rIns="60960" bIns="60960" numCol="1" spcCol="1270" anchor="ctr" anchorCtr="0">
          <a:noAutofit/>
        </a:bodyPr>
        <a:lstStyle/>
        <a:p>
          <a:pPr marL="0" lvl="0" indent="0" algn="l" defTabSz="1066800">
            <a:lnSpc>
              <a:spcPct val="90000"/>
            </a:lnSpc>
            <a:spcBef>
              <a:spcPct val="0"/>
            </a:spcBef>
            <a:spcAft>
              <a:spcPct val="35000"/>
            </a:spcAft>
            <a:buNone/>
          </a:pPr>
          <a:r>
            <a:rPr lang="en-GB" sz="2400" b="0" kern="1200" dirty="0"/>
            <a:t>Working memory, processing speed and orthographic skills can contribute to the impact of dyslexia.</a:t>
          </a:r>
        </a:p>
      </dsp:txBody>
      <dsp:txXfrm>
        <a:off x="1075880" y="2034761"/>
        <a:ext cx="9991173" cy="1017380"/>
      </dsp:txXfrm>
    </dsp:sp>
    <dsp:sp modelId="{4C9627EE-734D-4E56-A3EC-0B7AD8428094}">
      <dsp:nvSpPr>
        <dsp:cNvPr id="0" name=""/>
        <dsp:cNvSpPr/>
      </dsp:nvSpPr>
      <dsp:spPr>
        <a:xfrm>
          <a:off x="440017" y="1907589"/>
          <a:ext cx="1271726" cy="1271726"/>
        </a:xfrm>
        <a:prstGeom prst="ellipse">
          <a:avLst/>
        </a:prstGeom>
        <a:solidFill>
          <a:schemeClr val="lt1">
            <a:hueOff val="0"/>
            <a:satOff val="0"/>
            <a:lumOff val="0"/>
            <a:alphaOff val="0"/>
          </a:schemeClr>
        </a:solidFill>
        <a:ln w="25400" cap="flat" cmpd="sng" algn="ctr">
          <a:solidFill>
            <a:srgbClr val="A0B419"/>
          </a:solidFill>
          <a:prstDash val="solid"/>
        </a:ln>
        <a:effectLst/>
      </dsp:spPr>
      <dsp:style>
        <a:lnRef idx="2">
          <a:scrgbClr r="0" g="0" b="0"/>
        </a:lnRef>
        <a:fillRef idx="1">
          <a:scrgbClr r="0" g="0" b="0"/>
        </a:fillRef>
        <a:effectRef idx="0">
          <a:scrgbClr r="0" g="0" b="0"/>
        </a:effectRef>
        <a:fontRef idx="minor"/>
      </dsp:style>
    </dsp:sp>
    <dsp:sp modelId="{7443D846-665F-4A6A-BD07-0B41E0B49303}">
      <dsp:nvSpPr>
        <dsp:cNvPr id="0" name=""/>
        <dsp:cNvSpPr/>
      </dsp:nvSpPr>
      <dsp:spPr>
        <a:xfrm>
          <a:off x="776261" y="3643576"/>
          <a:ext cx="10360991" cy="1017380"/>
        </a:xfrm>
        <a:prstGeom prst="rect">
          <a:avLst/>
        </a:prstGeom>
        <a:solidFill>
          <a:srgbClr val="E4572E"/>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7546" tIns="60960" rIns="60960" bIns="60960" numCol="1" spcCol="1270" anchor="ctr" anchorCtr="0">
          <a:noAutofit/>
        </a:bodyPr>
        <a:lstStyle/>
        <a:p>
          <a:pPr marL="0" lvl="0" indent="0" algn="l" defTabSz="1066800">
            <a:lnSpc>
              <a:spcPct val="90000"/>
            </a:lnSpc>
            <a:spcBef>
              <a:spcPct val="0"/>
            </a:spcBef>
            <a:spcAft>
              <a:spcPct val="35000"/>
            </a:spcAft>
            <a:buNone/>
          </a:pPr>
          <a:r>
            <a:rPr lang="en-GB" sz="2400" b="0" kern="1200" dirty="0">
              <a:solidFill>
                <a:schemeClr val="bg2"/>
              </a:solidFill>
              <a:latin typeface="Calibri" panose="020F0502020204030204" pitchFamily="34" charset="0"/>
              <a:ea typeface="Calibri" panose="020F0502020204030204" pitchFamily="34" charset="0"/>
            </a:rPr>
            <a:t>Dyslexic difficulties exist on a continuum and can be experienced to various degrees of severity.</a:t>
          </a:r>
          <a:endParaRPr lang="en-GB" sz="2400" b="0" kern="1200" dirty="0"/>
        </a:p>
      </dsp:txBody>
      <dsp:txXfrm>
        <a:off x="776261" y="3643576"/>
        <a:ext cx="10360991" cy="1017380"/>
      </dsp:txXfrm>
    </dsp:sp>
    <dsp:sp modelId="{B0050C6A-19BF-4620-9409-63C261CADDE3}">
      <dsp:nvSpPr>
        <dsp:cNvPr id="0" name=""/>
        <dsp:cNvSpPr/>
      </dsp:nvSpPr>
      <dsp:spPr>
        <a:xfrm>
          <a:off x="70199" y="3433660"/>
          <a:ext cx="1271726" cy="1271726"/>
        </a:xfrm>
        <a:prstGeom prst="ellipse">
          <a:avLst/>
        </a:prstGeom>
        <a:solidFill>
          <a:schemeClr val="lt1">
            <a:hueOff val="0"/>
            <a:satOff val="0"/>
            <a:lumOff val="0"/>
            <a:alphaOff val="0"/>
          </a:schemeClr>
        </a:solidFill>
        <a:ln w="25400" cap="flat" cmpd="sng" algn="ctr">
          <a:solidFill>
            <a:srgbClr val="A0B419"/>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2F3734-83B7-4C31-894F-88BD3AE126BF}">
      <dsp:nvSpPr>
        <dsp:cNvPr id="0" name=""/>
        <dsp:cNvSpPr/>
      </dsp:nvSpPr>
      <dsp:spPr>
        <a:xfrm>
          <a:off x="-5750487" y="-880347"/>
          <a:ext cx="6847598" cy="6847598"/>
        </a:xfrm>
        <a:prstGeom prst="blockArc">
          <a:avLst>
            <a:gd name="adj1" fmla="val 18900000"/>
            <a:gd name="adj2" fmla="val 2700000"/>
            <a:gd name="adj3" fmla="val 315"/>
          </a:avLst>
        </a:prstGeom>
        <a:noFill/>
        <a:ln w="25400" cap="flat" cmpd="sng" algn="ctr">
          <a:solidFill>
            <a:srgbClr val="A0B419"/>
          </a:solidFill>
          <a:prstDash val="solid"/>
        </a:ln>
        <a:effectLst/>
      </dsp:spPr>
      <dsp:style>
        <a:lnRef idx="2">
          <a:scrgbClr r="0" g="0" b="0"/>
        </a:lnRef>
        <a:fillRef idx="0">
          <a:scrgbClr r="0" g="0" b="0"/>
        </a:fillRef>
        <a:effectRef idx="0">
          <a:scrgbClr r="0" g="0" b="0"/>
        </a:effectRef>
        <a:fontRef idx="minor"/>
      </dsp:style>
    </dsp:sp>
    <dsp:sp modelId="{184F7FF5-6BEC-431C-A5F6-3E9FBBF9F13D}">
      <dsp:nvSpPr>
        <dsp:cNvPr id="0" name=""/>
        <dsp:cNvSpPr/>
      </dsp:nvSpPr>
      <dsp:spPr>
        <a:xfrm>
          <a:off x="706062" y="508690"/>
          <a:ext cx="10360991" cy="1017380"/>
        </a:xfrm>
        <a:prstGeom prst="rect">
          <a:avLst/>
        </a:prstGeom>
        <a:solidFill>
          <a:srgbClr val="1B998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7546" tIns="60960" rIns="60960" bIns="60960" numCol="1" spcCol="1270" anchor="ctr" anchorCtr="0">
          <a:noAutofit/>
        </a:bodyPr>
        <a:lstStyle/>
        <a:p>
          <a:pPr marL="0" lvl="0" indent="0" algn="l" defTabSz="1066800">
            <a:lnSpc>
              <a:spcPct val="90000"/>
            </a:lnSpc>
            <a:spcBef>
              <a:spcPct val="0"/>
            </a:spcBef>
            <a:spcAft>
              <a:spcPct val="35000"/>
            </a:spcAft>
            <a:buNone/>
          </a:pPr>
          <a:r>
            <a:rPr lang="en-GB" sz="2400" b="0" kern="1200" dirty="0">
              <a:solidFill>
                <a:schemeClr val="bg2"/>
              </a:solidFill>
              <a:latin typeface="Calibri" panose="020F0502020204030204" pitchFamily="34" charset="0"/>
            </a:rPr>
            <a:t>Frequent co-</a:t>
          </a:r>
          <a:r>
            <a:rPr lang="en-GB" sz="2400" b="0" kern="1200" dirty="0" err="1">
              <a:solidFill>
                <a:schemeClr val="bg2"/>
              </a:solidFill>
              <a:latin typeface="Calibri" panose="020F0502020204030204" pitchFamily="34" charset="0"/>
            </a:rPr>
            <a:t>occurence</a:t>
          </a:r>
          <a:r>
            <a:rPr lang="en-GB" sz="2400" b="0" kern="1200" dirty="0">
              <a:solidFill>
                <a:schemeClr val="bg2"/>
              </a:solidFill>
              <a:latin typeface="Calibri" panose="020F0502020204030204" pitchFamily="34" charset="0"/>
            </a:rPr>
            <a:t> with one or more other developmental difficulties, including developmental language disorder, dyscalculia, ADHD, and developmental coordination disorder .</a:t>
          </a:r>
          <a:endParaRPr lang="en-GB" sz="2400" b="0" kern="1200" dirty="0"/>
        </a:p>
      </dsp:txBody>
      <dsp:txXfrm>
        <a:off x="706062" y="508690"/>
        <a:ext cx="10360991" cy="1017380"/>
      </dsp:txXfrm>
    </dsp:sp>
    <dsp:sp modelId="{9C431E3A-EA75-4876-9062-86AAC6502391}">
      <dsp:nvSpPr>
        <dsp:cNvPr id="0" name=""/>
        <dsp:cNvSpPr/>
      </dsp:nvSpPr>
      <dsp:spPr>
        <a:xfrm>
          <a:off x="70199" y="381517"/>
          <a:ext cx="1271726" cy="1271726"/>
        </a:xfrm>
        <a:prstGeom prst="ellipse">
          <a:avLst/>
        </a:prstGeom>
        <a:solidFill>
          <a:schemeClr val="lt1">
            <a:hueOff val="0"/>
            <a:satOff val="0"/>
            <a:lumOff val="0"/>
            <a:alphaOff val="0"/>
          </a:schemeClr>
        </a:solidFill>
        <a:ln w="25400" cap="flat" cmpd="sng" algn="ctr">
          <a:solidFill>
            <a:srgbClr val="A0B419"/>
          </a:solidFill>
          <a:prstDash val="solid"/>
        </a:ln>
        <a:effectLst/>
      </dsp:spPr>
      <dsp:style>
        <a:lnRef idx="2">
          <a:scrgbClr r="0" g="0" b="0"/>
        </a:lnRef>
        <a:fillRef idx="1">
          <a:scrgbClr r="0" g="0" b="0"/>
        </a:fillRef>
        <a:effectRef idx="0">
          <a:scrgbClr r="0" g="0" b="0"/>
        </a:effectRef>
        <a:fontRef idx="minor"/>
      </dsp:style>
    </dsp:sp>
    <dsp:sp modelId="{77DFFC52-85D3-4641-A961-74395E608F2D}">
      <dsp:nvSpPr>
        <dsp:cNvPr id="0" name=""/>
        <dsp:cNvSpPr/>
      </dsp:nvSpPr>
      <dsp:spPr>
        <a:xfrm>
          <a:off x="1075880" y="2034761"/>
          <a:ext cx="9991173" cy="1017380"/>
        </a:xfrm>
        <a:prstGeom prst="rect">
          <a:avLst/>
        </a:prstGeom>
        <a:solidFill>
          <a:srgbClr val="5D2E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7546" tIns="60960" rIns="60960" bIns="60960" numCol="1" spcCol="1270" anchor="ctr" anchorCtr="0">
          <a:noAutofit/>
        </a:bodyPr>
        <a:lstStyle/>
        <a:p>
          <a:pPr marL="0" lvl="0" indent="0" algn="l" defTabSz="1066800">
            <a:lnSpc>
              <a:spcPct val="90000"/>
            </a:lnSpc>
            <a:spcBef>
              <a:spcPct val="0"/>
            </a:spcBef>
            <a:spcAft>
              <a:spcPct val="35000"/>
            </a:spcAft>
            <a:buNone/>
          </a:pPr>
          <a:r>
            <a:rPr lang="en-GB" sz="2400" b="0" kern="1200" dirty="0"/>
            <a:t>The nature and developmental trajectory of dyslexia depends on multiple genetic and environmental influences</a:t>
          </a:r>
        </a:p>
      </dsp:txBody>
      <dsp:txXfrm>
        <a:off x="1075880" y="2034761"/>
        <a:ext cx="9991173" cy="1017380"/>
      </dsp:txXfrm>
    </dsp:sp>
    <dsp:sp modelId="{4C9627EE-734D-4E56-A3EC-0B7AD8428094}">
      <dsp:nvSpPr>
        <dsp:cNvPr id="0" name=""/>
        <dsp:cNvSpPr/>
      </dsp:nvSpPr>
      <dsp:spPr>
        <a:xfrm>
          <a:off x="440017" y="1907589"/>
          <a:ext cx="1271726" cy="1271726"/>
        </a:xfrm>
        <a:prstGeom prst="ellipse">
          <a:avLst/>
        </a:prstGeom>
        <a:solidFill>
          <a:schemeClr val="lt1">
            <a:hueOff val="0"/>
            <a:satOff val="0"/>
            <a:lumOff val="0"/>
            <a:alphaOff val="0"/>
          </a:schemeClr>
        </a:solidFill>
        <a:ln w="25400" cap="flat" cmpd="sng" algn="ctr">
          <a:solidFill>
            <a:srgbClr val="A0B419"/>
          </a:solidFill>
          <a:prstDash val="solid"/>
        </a:ln>
        <a:effectLst/>
      </dsp:spPr>
      <dsp:style>
        <a:lnRef idx="2">
          <a:scrgbClr r="0" g="0" b="0"/>
        </a:lnRef>
        <a:fillRef idx="1">
          <a:scrgbClr r="0" g="0" b="0"/>
        </a:fillRef>
        <a:effectRef idx="0">
          <a:scrgbClr r="0" g="0" b="0"/>
        </a:effectRef>
        <a:fontRef idx="minor"/>
      </dsp:style>
    </dsp:sp>
    <dsp:sp modelId="{7443D846-665F-4A6A-BD07-0B41E0B49303}">
      <dsp:nvSpPr>
        <dsp:cNvPr id="0" name=""/>
        <dsp:cNvSpPr/>
      </dsp:nvSpPr>
      <dsp:spPr>
        <a:xfrm>
          <a:off x="776261" y="3643576"/>
          <a:ext cx="10360991" cy="1017380"/>
        </a:xfrm>
        <a:prstGeom prst="rect">
          <a:avLst/>
        </a:prstGeom>
        <a:solidFill>
          <a:srgbClr val="E4572E"/>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7546" tIns="60960" rIns="60960" bIns="60960" numCol="1" spcCol="1270" anchor="ctr" anchorCtr="0">
          <a:noAutofit/>
        </a:bodyPr>
        <a:lstStyle/>
        <a:p>
          <a:pPr marL="0" lvl="0" indent="0" algn="l" defTabSz="1066800">
            <a:lnSpc>
              <a:spcPct val="90000"/>
            </a:lnSpc>
            <a:spcBef>
              <a:spcPct val="0"/>
            </a:spcBef>
            <a:spcAft>
              <a:spcPct val="35000"/>
            </a:spcAft>
            <a:buNone/>
          </a:pPr>
          <a:r>
            <a:rPr lang="en-GB" sz="2400" b="0" kern="1200" dirty="0">
              <a:solidFill>
                <a:schemeClr val="bg2"/>
              </a:solidFill>
              <a:latin typeface="Calibri" panose="020F0502020204030204" pitchFamily="34" charset="0"/>
              <a:ea typeface="Calibri" panose="020F0502020204030204" pitchFamily="34" charset="0"/>
            </a:rPr>
            <a:t>Dyslexia can affect the acquisition of other skills, such as mathematics, reading comprehension or learning another language.</a:t>
          </a:r>
          <a:endParaRPr lang="en-GB" sz="2400" b="0" kern="1200" dirty="0"/>
        </a:p>
      </dsp:txBody>
      <dsp:txXfrm>
        <a:off x="776261" y="3643576"/>
        <a:ext cx="10360991" cy="1017380"/>
      </dsp:txXfrm>
    </dsp:sp>
    <dsp:sp modelId="{B0050C6A-19BF-4620-9409-63C261CADDE3}">
      <dsp:nvSpPr>
        <dsp:cNvPr id="0" name=""/>
        <dsp:cNvSpPr/>
      </dsp:nvSpPr>
      <dsp:spPr>
        <a:xfrm>
          <a:off x="70199" y="3433660"/>
          <a:ext cx="1271726" cy="1271726"/>
        </a:xfrm>
        <a:prstGeom prst="ellipse">
          <a:avLst/>
        </a:prstGeom>
        <a:solidFill>
          <a:schemeClr val="lt1">
            <a:hueOff val="0"/>
            <a:satOff val="0"/>
            <a:lumOff val="0"/>
            <a:alphaOff val="0"/>
          </a:schemeClr>
        </a:solidFill>
        <a:ln w="25400" cap="flat" cmpd="sng" algn="ctr">
          <a:solidFill>
            <a:srgbClr val="A0B419"/>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2F3734-83B7-4C31-894F-88BD3AE126BF}">
      <dsp:nvSpPr>
        <dsp:cNvPr id="0" name=""/>
        <dsp:cNvSpPr/>
      </dsp:nvSpPr>
      <dsp:spPr>
        <a:xfrm>
          <a:off x="-6079874" y="-930511"/>
          <a:ext cx="7239577" cy="7239577"/>
        </a:xfrm>
        <a:prstGeom prst="blockArc">
          <a:avLst>
            <a:gd name="adj1" fmla="val 18900000"/>
            <a:gd name="adj2" fmla="val 2700000"/>
            <a:gd name="adj3" fmla="val 298"/>
          </a:avLst>
        </a:prstGeom>
        <a:noFill/>
        <a:ln w="25400" cap="flat" cmpd="sng" algn="ctr">
          <a:solidFill>
            <a:srgbClr val="A0B419"/>
          </a:solidFill>
          <a:prstDash val="solid"/>
        </a:ln>
        <a:effectLst/>
      </dsp:spPr>
      <dsp:style>
        <a:lnRef idx="2">
          <a:scrgbClr r="0" g="0" b="0"/>
        </a:lnRef>
        <a:fillRef idx="0">
          <a:scrgbClr r="0" g="0" b="0"/>
        </a:fillRef>
        <a:effectRef idx="0">
          <a:scrgbClr r="0" g="0" b="0"/>
        </a:effectRef>
        <a:fontRef idx="minor"/>
      </dsp:style>
    </dsp:sp>
    <dsp:sp modelId="{184F7FF5-6BEC-431C-A5F6-3E9FBBF9F13D}">
      <dsp:nvSpPr>
        <dsp:cNvPr id="0" name=""/>
        <dsp:cNvSpPr/>
      </dsp:nvSpPr>
      <dsp:spPr>
        <a:xfrm>
          <a:off x="746543" y="537855"/>
          <a:ext cx="10316485" cy="1075711"/>
        </a:xfrm>
        <a:prstGeom prst="rect">
          <a:avLst/>
        </a:prstGeom>
        <a:solidFill>
          <a:srgbClr val="1B998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846" tIns="111760" rIns="111760" bIns="111760" numCol="1" spcCol="1270" anchor="ctr" anchorCtr="0">
          <a:noAutofit/>
        </a:bodyPr>
        <a:lstStyle/>
        <a:p>
          <a:pPr marL="0" lvl="0" indent="0" algn="l" defTabSz="1955800">
            <a:lnSpc>
              <a:spcPct val="90000"/>
            </a:lnSpc>
            <a:spcBef>
              <a:spcPct val="0"/>
            </a:spcBef>
            <a:spcAft>
              <a:spcPct val="35000"/>
            </a:spcAft>
            <a:buNone/>
          </a:pPr>
          <a:r>
            <a:rPr lang="en-GB" sz="4400" b="0" kern="1200" dirty="0">
              <a:solidFill>
                <a:schemeClr val="bg2"/>
              </a:solidFill>
              <a:latin typeface="Calibri" panose="020F0502020204030204" pitchFamily="34" charset="0"/>
              <a:ea typeface="Calibri" panose="020F0502020204030204" pitchFamily="34" charset="0"/>
            </a:rPr>
            <a:t>Questionnaire/Referral Form</a:t>
          </a:r>
          <a:endParaRPr lang="en-GB" sz="4400" b="0" kern="1200" dirty="0"/>
        </a:p>
      </dsp:txBody>
      <dsp:txXfrm>
        <a:off x="746543" y="537855"/>
        <a:ext cx="10316485" cy="1075711"/>
      </dsp:txXfrm>
    </dsp:sp>
    <dsp:sp modelId="{9C431E3A-EA75-4876-9062-86AAC6502391}">
      <dsp:nvSpPr>
        <dsp:cNvPr id="0" name=""/>
        <dsp:cNvSpPr/>
      </dsp:nvSpPr>
      <dsp:spPr>
        <a:xfrm>
          <a:off x="74224" y="403391"/>
          <a:ext cx="1344638" cy="1344638"/>
        </a:xfrm>
        <a:prstGeom prst="ellipse">
          <a:avLst/>
        </a:prstGeom>
        <a:solidFill>
          <a:schemeClr val="lt1">
            <a:hueOff val="0"/>
            <a:satOff val="0"/>
            <a:lumOff val="0"/>
            <a:alphaOff val="0"/>
          </a:schemeClr>
        </a:solidFill>
        <a:ln w="25400" cap="flat" cmpd="sng" algn="ctr">
          <a:solidFill>
            <a:srgbClr val="A0B419"/>
          </a:solidFill>
          <a:prstDash val="solid"/>
        </a:ln>
        <a:effectLst/>
      </dsp:spPr>
      <dsp:style>
        <a:lnRef idx="2">
          <a:scrgbClr r="0" g="0" b="0"/>
        </a:lnRef>
        <a:fillRef idx="1">
          <a:scrgbClr r="0" g="0" b="0"/>
        </a:fillRef>
        <a:effectRef idx="0">
          <a:scrgbClr r="0" g="0" b="0"/>
        </a:effectRef>
        <a:fontRef idx="minor"/>
      </dsp:style>
    </dsp:sp>
    <dsp:sp modelId="{77DFFC52-85D3-4641-A961-74395E608F2D}">
      <dsp:nvSpPr>
        <dsp:cNvPr id="0" name=""/>
        <dsp:cNvSpPr/>
      </dsp:nvSpPr>
      <dsp:spPr>
        <a:xfrm>
          <a:off x="1137564" y="2151422"/>
          <a:ext cx="9925464" cy="1075711"/>
        </a:xfrm>
        <a:prstGeom prst="rect">
          <a:avLst/>
        </a:prstGeom>
        <a:solidFill>
          <a:srgbClr val="5D2E46"/>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846" tIns="111760" rIns="111760" bIns="111760" numCol="1" spcCol="1270" anchor="ctr" anchorCtr="0">
          <a:noAutofit/>
        </a:bodyPr>
        <a:lstStyle/>
        <a:p>
          <a:pPr marL="0" lvl="0" indent="0" algn="l" defTabSz="1955800">
            <a:lnSpc>
              <a:spcPct val="90000"/>
            </a:lnSpc>
            <a:spcBef>
              <a:spcPct val="0"/>
            </a:spcBef>
            <a:spcAft>
              <a:spcPct val="35000"/>
            </a:spcAft>
            <a:buNone/>
          </a:pPr>
          <a:r>
            <a:rPr lang="en-GB" sz="4400" kern="1200" dirty="0"/>
            <a:t>Delphi Definition of Dyslexia in Reports</a:t>
          </a:r>
        </a:p>
      </dsp:txBody>
      <dsp:txXfrm>
        <a:off x="1137564" y="2151422"/>
        <a:ext cx="9925464" cy="1075711"/>
      </dsp:txXfrm>
    </dsp:sp>
    <dsp:sp modelId="{4C9627EE-734D-4E56-A3EC-0B7AD8428094}">
      <dsp:nvSpPr>
        <dsp:cNvPr id="0" name=""/>
        <dsp:cNvSpPr/>
      </dsp:nvSpPr>
      <dsp:spPr>
        <a:xfrm>
          <a:off x="465245" y="2016958"/>
          <a:ext cx="1344638" cy="1344638"/>
        </a:xfrm>
        <a:prstGeom prst="ellipse">
          <a:avLst/>
        </a:prstGeom>
        <a:solidFill>
          <a:schemeClr val="lt1">
            <a:hueOff val="0"/>
            <a:satOff val="0"/>
            <a:lumOff val="0"/>
            <a:alphaOff val="0"/>
          </a:schemeClr>
        </a:solidFill>
        <a:ln w="25400" cap="flat" cmpd="sng" algn="ctr">
          <a:solidFill>
            <a:srgbClr val="A0B419"/>
          </a:solidFill>
          <a:prstDash val="solid"/>
        </a:ln>
        <a:effectLst/>
      </dsp:spPr>
      <dsp:style>
        <a:lnRef idx="2">
          <a:scrgbClr r="0" g="0" b="0"/>
        </a:lnRef>
        <a:fillRef idx="1">
          <a:scrgbClr r="0" g="0" b="0"/>
        </a:fillRef>
        <a:effectRef idx="0">
          <a:scrgbClr r="0" g="0" b="0"/>
        </a:effectRef>
        <a:fontRef idx="minor"/>
      </dsp:style>
    </dsp:sp>
    <dsp:sp modelId="{7443D846-665F-4A6A-BD07-0B41E0B49303}">
      <dsp:nvSpPr>
        <dsp:cNvPr id="0" name=""/>
        <dsp:cNvSpPr/>
      </dsp:nvSpPr>
      <dsp:spPr>
        <a:xfrm>
          <a:off x="820767" y="3922246"/>
          <a:ext cx="10316485" cy="1075711"/>
        </a:xfrm>
        <a:prstGeom prst="rect">
          <a:avLst/>
        </a:prstGeom>
        <a:solidFill>
          <a:srgbClr val="E4572E"/>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846" tIns="111760" rIns="111760" bIns="111760" numCol="1" spcCol="1270" anchor="ctr" anchorCtr="0">
          <a:noAutofit/>
        </a:bodyPr>
        <a:lstStyle/>
        <a:p>
          <a:pPr marL="0" lvl="0" indent="0" algn="l" defTabSz="1955800">
            <a:lnSpc>
              <a:spcPct val="90000"/>
            </a:lnSpc>
            <a:spcBef>
              <a:spcPct val="0"/>
            </a:spcBef>
            <a:spcAft>
              <a:spcPct val="35000"/>
            </a:spcAft>
            <a:buNone/>
          </a:pPr>
          <a:r>
            <a:rPr lang="en-GB" sz="4400" b="0" kern="1200" dirty="0">
              <a:solidFill>
                <a:schemeClr val="bg2"/>
              </a:solidFill>
              <a:latin typeface="Calibri" panose="020F0502020204030204" pitchFamily="34" charset="0"/>
              <a:ea typeface="Calibri" panose="020F0502020204030204" pitchFamily="34" charset="0"/>
            </a:rPr>
            <a:t>Awaiting Revised Report Format</a:t>
          </a:r>
          <a:endParaRPr lang="en-GB" sz="4400" b="0" kern="1200" dirty="0"/>
        </a:p>
      </dsp:txBody>
      <dsp:txXfrm>
        <a:off x="820767" y="3922246"/>
        <a:ext cx="10316485" cy="1075711"/>
      </dsp:txXfrm>
    </dsp:sp>
    <dsp:sp modelId="{B0050C6A-19BF-4620-9409-63C261CADDE3}">
      <dsp:nvSpPr>
        <dsp:cNvPr id="0" name=""/>
        <dsp:cNvSpPr/>
      </dsp:nvSpPr>
      <dsp:spPr>
        <a:xfrm>
          <a:off x="74224" y="3630524"/>
          <a:ext cx="1344638" cy="1344638"/>
        </a:xfrm>
        <a:prstGeom prst="ellipse">
          <a:avLst/>
        </a:prstGeom>
        <a:solidFill>
          <a:schemeClr val="lt1">
            <a:hueOff val="0"/>
            <a:satOff val="0"/>
            <a:lumOff val="0"/>
            <a:alphaOff val="0"/>
          </a:schemeClr>
        </a:solidFill>
        <a:ln w="25400" cap="flat" cmpd="sng" algn="ctr">
          <a:solidFill>
            <a:srgbClr val="A0B419"/>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D5FD599-F3C1-40A4-BE0A-0CD8F2599D0E}" type="datetimeFigureOut">
              <a:rPr lang="en-GB" smtClean="0"/>
              <a:t>27/11/2024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6889EEE-1CAD-4A19-A11D-845A6C405053}" type="slidenum">
              <a:rPr lang="en-GB" smtClean="0"/>
              <a:t>‹#›</a:t>
            </a:fld>
            <a:endParaRPr lang="en-GB"/>
          </a:p>
        </p:txBody>
      </p:sp>
    </p:spTree>
    <p:extLst>
      <p:ext uri="{BB962C8B-B14F-4D97-AF65-F5344CB8AC3E}">
        <p14:creationId xmlns:p14="http://schemas.microsoft.com/office/powerpoint/2010/main" val="2090739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Delivering presentation on behalf of Dyslexia Outreach team</a:t>
            </a:r>
            <a:endParaRPr lang="en-GB" dirty="0"/>
          </a:p>
        </p:txBody>
      </p:sp>
      <p:sp>
        <p:nvSpPr>
          <p:cNvPr id="4" name="Slide Number Placeholder 3"/>
          <p:cNvSpPr>
            <a:spLocks noGrp="1"/>
          </p:cNvSpPr>
          <p:nvPr>
            <p:ph type="sldNum" sz="quarter" idx="5"/>
          </p:nvPr>
        </p:nvSpPr>
        <p:spPr/>
        <p:txBody>
          <a:bodyPr/>
          <a:lstStyle/>
          <a:p>
            <a:fld id="{B6889EEE-1CAD-4A19-A11D-845A6C405053}" type="slidenum">
              <a:rPr lang="en-GB" smtClean="0"/>
              <a:t>1</a:t>
            </a:fld>
            <a:endParaRPr lang="en-GB"/>
          </a:p>
        </p:txBody>
      </p:sp>
    </p:spTree>
    <p:extLst>
      <p:ext uri="{BB962C8B-B14F-4D97-AF65-F5344CB8AC3E}">
        <p14:creationId xmlns:p14="http://schemas.microsoft.com/office/powerpoint/2010/main" val="4156965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EEECE1"/>
                </a:solidFill>
                <a:effectLst/>
                <a:uLnTx/>
                <a:uFillTx/>
                <a:latin typeface="Calibri"/>
                <a:ea typeface="+mn-ea"/>
                <a:cs typeface="+mn-cs"/>
              </a:rPr>
              <a:t>Why?</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EEECE1"/>
                </a:solidFill>
                <a:effectLst/>
                <a:uLnTx/>
                <a:uFillTx/>
                <a:latin typeface="Calibri"/>
                <a:ea typeface="+mn-ea"/>
                <a:cs typeface="+mn-cs"/>
              </a:rPr>
              <a:t>Rose definition was 15 years old -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EEECE1"/>
                </a:solidFill>
                <a:effectLst/>
                <a:uLnTx/>
                <a:uFillTx/>
                <a:latin typeface="Calibri"/>
                <a:ea typeface="+mn-ea"/>
                <a:cs typeface="+mn-cs"/>
              </a:rPr>
              <a:t>How?</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EEECE1"/>
                </a:solidFill>
                <a:effectLst/>
                <a:uLnTx/>
                <a:uFillTx/>
                <a:latin typeface="Calibri"/>
                <a:ea typeface="+mn-ea"/>
                <a:cs typeface="+mn-cs"/>
              </a:rPr>
              <a:t>3 years of research and consultation</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EEECE1"/>
                </a:solidFill>
                <a:effectLst/>
                <a:uLnTx/>
                <a:uFillTx/>
                <a:latin typeface="Calibri"/>
                <a:ea typeface="+mn-ea"/>
                <a:cs typeface="+mn-cs"/>
              </a:rPr>
              <a:t>42 statements agreed</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EEECE1"/>
                </a:solidFill>
                <a:effectLst/>
                <a:uLnTx/>
                <a:uFillTx/>
                <a:latin typeface="Calibri"/>
                <a:ea typeface="+mn-ea"/>
                <a:cs typeface="+mn-cs"/>
              </a:rPr>
              <a:t>8 statements form the Delphi Definition of Dyslexia.  Remaining statements have been used to put together an assessment framework, which provides guidance for professionals to ensure the assessment process is as robust as possible. – we will go through some key points.</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EEECE1"/>
                </a:solidFill>
                <a:effectLst/>
                <a:uLnTx/>
                <a:uFillTx/>
                <a:latin typeface="Calibri"/>
                <a:ea typeface="+mn-ea"/>
                <a:cs typeface="+mn-cs"/>
              </a:rPr>
              <a:t>Working definition, to be peer reviewed</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srgbClr val="EEECE1"/>
              </a:solidFill>
              <a:effectLst/>
              <a:uLnTx/>
              <a:uFillTx/>
              <a:latin typeface="Calibri"/>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EEECE1"/>
                </a:solidFill>
                <a:effectLst/>
                <a:uLnTx/>
                <a:uFillTx/>
                <a:latin typeface="Calibri"/>
                <a:ea typeface="+mn-ea"/>
                <a:cs typeface="+mn-cs"/>
              </a:rPr>
              <a:t>Paper 1: How they actually carried out the Delphi Study</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EEECE1"/>
                </a:solidFill>
                <a:effectLst/>
                <a:uLnTx/>
                <a:uFillTx/>
                <a:latin typeface="Calibri"/>
                <a:ea typeface="+mn-ea"/>
                <a:cs typeface="+mn-cs"/>
              </a:rPr>
              <a:t>Paper 2: The findings of the Delphi study, including the definition and the idea of the assessment framework</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EEECE1"/>
                </a:solidFill>
                <a:effectLst/>
                <a:uLnTx/>
                <a:uFillTx/>
                <a:latin typeface="Calibri"/>
                <a:ea typeface="+mn-ea"/>
                <a:cs typeface="+mn-cs"/>
              </a:rPr>
              <a:t>SASC briefing paper – gives an overview of the process and what they have arrived at</a:t>
            </a: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srgbClr val="EEECE1"/>
              </a:solidFill>
              <a:effectLst/>
              <a:uLnTx/>
              <a:uFillTx/>
              <a:latin typeface="Calibri"/>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srgbClr val="EEECE1"/>
              </a:solidFill>
              <a:effectLst/>
              <a:uLnTx/>
              <a:uFillTx/>
              <a:latin typeface="Calibri"/>
              <a:ea typeface="+mn-ea"/>
              <a:cs typeface="+mn-cs"/>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srgbClr val="EEECE1"/>
              </a:solidFill>
              <a:effectLst/>
              <a:uLnTx/>
              <a:uFillTx/>
              <a:latin typeface="Calibri"/>
              <a:ea typeface="+mn-ea"/>
              <a:cs typeface="+mn-cs"/>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GB" sz="2400" b="0" i="0" u="none" strike="noStrike" kern="1200" cap="none" spc="0" normalizeH="0" baseline="0" noProof="0" dirty="0">
              <a:ln>
                <a:noFill/>
              </a:ln>
              <a:solidFill>
                <a:srgbClr val="EEECE1"/>
              </a:solidFill>
              <a:effectLst/>
              <a:uLnTx/>
              <a:uFillTx/>
              <a:latin typeface="Calibri"/>
              <a:ea typeface="+mn-ea"/>
              <a:cs typeface="+mn-cs"/>
            </a:endParaRPr>
          </a:p>
        </p:txBody>
      </p:sp>
      <p:sp>
        <p:nvSpPr>
          <p:cNvPr id="4" name="Slide Number Placeholder 3"/>
          <p:cNvSpPr>
            <a:spLocks noGrp="1"/>
          </p:cNvSpPr>
          <p:nvPr>
            <p:ph type="sldNum" sz="quarter" idx="5"/>
          </p:nvPr>
        </p:nvSpPr>
        <p:spPr/>
        <p:txBody>
          <a:bodyPr/>
          <a:lstStyle/>
          <a:p>
            <a:fld id="{B6889EEE-1CAD-4A19-A11D-845A6C405053}" type="slidenum">
              <a:rPr lang="en-GB" smtClean="0"/>
              <a:t>2</a:t>
            </a:fld>
            <a:endParaRPr lang="en-GB"/>
          </a:p>
        </p:txBody>
      </p:sp>
    </p:spTree>
    <p:extLst>
      <p:ext uri="{BB962C8B-B14F-4D97-AF65-F5344CB8AC3E}">
        <p14:creationId xmlns:p14="http://schemas.microsoft.com/office/powerpoint/2010/main" val="11130107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6889EEE-1CAD-4A19-A11D-845A6C405053}" type="slidenum">
              <a:rPr lang="en-GB" smtClean="0"/>
              <a:t>3</a:t>
            </a:fld>
            <a:endParaRPr lang="en-GB"/>
          </a:p>
        </p:txBody>
      </p:sp>
    </p:spTree>
    <p:extLst>
      <p:ext uri="{BB962C8B-B14F-4D97-AF65-F5344CB8AC3E}">
        <p14:creationId xmlns:p14="http://schemas.microsoft.com/office/powerpoint/2010/main" val="974103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6889EEE-1CAD-4A19-A11D-845A6C405053}" type="slidenum">
              <a:rPr lang="en-GB" smtClean="0"/>
              <a:t>4</a:t>
            </a:fld>
            <a:endParaRPr lang="en-GB"/>
          </a:p>
        </p:txBody>
      </p:sp>
    </p:spTree>
    <p:extLst>
      <p:ext uri="{BB962C8B-B14F-4D97-AF65-F5344CB8AC3E}">
        <p14:creationId xmlns:p14="http://schemas.microsoft.com/office/powerpoint/2010/main" val="38732721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6889EEE-1CAD-4A19-A11D-845A6C405053}" type="slidenum">
              <a:rPr lang="en-GB" smtClean="0"/>
              <a:t>5</a:t>
            </a:fld>
            <a:endParaRPr lang="en-GB"/>
          </a:p>
        </p:txBody>
      </p:sp>
    </p:spTree>
    <p:extLst>
      <p:ext uri="{BB962C8B-B14F-4D97-AF65-F5344CB8AC3E}">
        <p14:creationId xmlns:p14="http://schemas.microsoft.com/office/powerpoint/2010/main" val="27229492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HelveticaNeue-Light"/>
                <a:ea typeface="+mn-ea"/>
                <a:cs typeface="+mn-cs"/>
              </a:rPr>
              <a:t>Some of the key points from the assessment framework, to ensure that the assessments are as robust as possible.  Key points included today are the ones that are most pertinent to our work with schools and parents.  Lots more information in there relating to the specifics of specialist assessment but these are the points most relevant for you</a:t>
            </a:r>
            <a:r>
              <a:rPr kumimoji="0" lang="en-GB" sz="1200" b="0" i="0" u="none" strike="noStrike" kern="1200" cap="none" spc="0" normalizeH="0" baseline="0" noProof="0">
                <a:ln>
                  <a:noFill/>
                </a:ln>
                <a:solidFill>
                  <a:prstClr val="black"/>
                </a:solidFill>
                <a:effectLst/>
                <a:uLnTx/>
                <a:uFillTx/>
                <a:latin typeface="HelveticaNeue-Ligh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HelveticaNeue-Ligh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HelveticaNeue-Light"/>
                <a:ea typeface="+mn-ea"/>
                <a:cs typeface="+mn-cs"/>
              </a:rPr>
              <a:t>1. Careful Background History from multiple sources of information: school, home, pupil, is needed for the assessment process to be robust; key information includes family history of dyslexia &amp; other </a:t>
            </a:r>
            <a:r>
              <a:rPr kumimoji="0" lang="en-GB" sz="1200" b="0" i="0" u="none" strike="noStrike" kern="1200" cap="none" spc="0" normalizeH="0" baseline="0" noProof="0" dirty="0" err="1">
                <a:ln>
                  <a:noFill/>
                </a:ln>
                <a:solidFill>
                  <a:prstClr val="black"/>
                </a:solidFill>
                <a:effectLst/>
                <a:uLnTx/>
                <a:uFillTx/>
                <a:latin typeface="HelveticaNeue-Light"/>
                <a:ea typeface="+mn-ea"/>
                <a:cs typeface="+mn-cs"/>
              </a:rPr>
              <a:t>SpLDs</a:t>
            </a:r>
            <a:r>
              <a:rPr kumimoji="0" lang="en-GB" sz="1200" b="0" i="0" u="none" strike="noStrike" kern="1200" cap="none" spc="0" normalizeH="0" baseline="0" noProof="0" dirty="0">
                <a:ln>
                  <a:noFill/>
                </a:ln>
                <a:solidFill>
                  <a:prstClr val="black"/>
                </a:solidFill>
                <a:effectLst/>
                <a:uLnTx/>
                <a:uFillTx/>
                <a:latin typeface="HelveticaNeue-Light"/>
                <a:ea typeface="+mn-ea"/>
                <a:cs typeface="+mn-cs"/>
              </a:rPr>
              <a:t>; S&amp;L links, current and past concerns and feelings: any previous related assessments – specialist or in school, etc., and particularly for older children, knowing when difficulties first started; whether they were evidence in the early years etc.  Also, being aware that with some older children, there may be an unexpected deterioration in literacy skills and less of a clear history of difficulties – explain why and why this should not be dismissed.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HelveticaNeue-Ligh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HelveticaNeue-Ligh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HelveticaNeue-Light"/>
                <a:ea typeface="+mn-ea"/>
                <a:cs typeface="+mn-cs"/>
              </a:rPr>
              <a:t>2. Explain why this should not be happening.  Also explain how important for diagnosis the intervention information is, especially the response to intervention.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HelveticaNeue-Ligh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HelveticaNeue-Light"/>
                <a:ea typeface="+mn-ea"/>
                <a:cs typeface="+mn-cs"/>
              </a:rPr>
              <a:t>3. We know that </a:t>
            </a:r>
            <a:r>
              <a:rPr kumimoji="0" lang="en-GB" sz="1200" b="0" i="0" u="none" strike="noStrike" kern="1200" cap="none" spc="0" normalizeH="0" baseline="0" noProof="0" dirty="0" err="1">
                <a:ln>
                  <a:noFill/>
                </a:ln>
                <a:solidFill>
                  <a:prstClr val="black"/>
                </a:solidFill>
                <a:effectLst/>
                <a:uLnTx/>
                <a:uFillTx/>
                <a:latin typeface="HelveticaNeue-Light"/>
                <a:ea typeface="+mn-ea"/>
                <a:cs typeface="+mn-cs"/>
              </a:rPr>
              <a:t>chn</a:t>
            </a:r>
            <a:r>
              <a:rPr kumimoji="0" lang="en-GB" sz="1200" b="0" i="0" u="none" strike="noStrike" kern="1200" cap="none" spc="0" normalizeH="0" baseline="0" noProof="0" dirty="0">
                <a:ln>
                  <a:noFill/>
                </a:ln>
                <a:solidFill>
                  <a:prstClr val="black"/>
                </a:solidFill>
                <a:effectLst/>
                <a:uLnTx/>
                <a:uFillTx/>
                <a:latin typeface="HelveticaNeue-Light"/>
                <a:ea typeface="+mn-ea"/>
                <a:cs typeface="+mn-cs"/>
              </a:rPr>
              <a:t> can develop dyslexia if they have unmet oral language needs; therefore vital to have a clear picture of their language development to ensure DLD is not the primary issue.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HelveticaNeue-Light"/>
              <a:ea typeface="+mn-ea"/>
              <a:cs typeface="+mn-cs"/>
            </a:endParaRPr>
          </a:p>
          <a:p>
            <a:r>
              <a:rPr kumimoji="0" lang="en-GB" sz="1200" b="0" i="0" u="none" strike="noStrike" kern="1200" cap="none" spc="0" normalizeH="0" baseline="0" noProof="0" dirty="0">
                <a:ln>
                  <a:noFill/>
                </a:ln>
                <a:solidFill>
                  <a:prstClr val="black"/>
                </a:solidFill>
                <a:effectLst/>
                <a:uLnTx/>
                <a:uFillTx/>
                <a:latin typeface="HelveticaNeue-Light"/>
                <a:ea typeface="+mn-ea"/>
                <a:cs typeface="+mn-cs"/>
              </a:rPr>
              <a:t>4. </a:t>
            </a:r>
            <a:r>
              <a:rPr lang="en-GB" sz="1200" dirty="0">
                <a:solidFill>
                  <a:srgbClr val="000000"/>
                </a:solidFill>
                <a:effectLst/>
                <a:latin typeface="Calibri" panose="020F0502020204030204" pitchFamily="34" charset="0"/>
                <a:ea typeface="Calibri" panose="020F0502020204030204" pitchFamily="34" charset="0"/>
              </a:rPr>
              <a:t>e.g. very limited exposure to English language learning, long periods of school absence, frequent changes of school, significant physical or psychological trauma, the impact of learning loss during the COVID 19 pandemic, inappropriate or highly inconsistent instruction/ intervention strategies etc. Also, whether the difficulties are part of a pattern of more general difficulties with learning, such as where there is the presence of severe, general intellectual disability.</a:t>
            </a:r>
            <a:endParaRPr lang="en-GB" sz="14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HelveticaNeue-Light"/>
              <a:ea typeface="+mn-ea"/>
              <a:cs typeface="+mn-cs"/>
            </a:endParaRPr>
          </a:p>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B6889EEE-1CAD-4A19-A11D-845A6C405053}"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96230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Waiting for peer review to be completed.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Questionnaire &amp; referral forms – updated to reflect the information needed for a secure assessment.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Paperwork to be received at least 2 weeks before an assessment (ST and Dyslexia)-what if it isn’t, What if it doesn’t have enough information?  What if some of the information indicates assessment wouldn’t be appropriate at this time.  Remind of STT assessment checklist.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How will see the definition in reports, from when formally agreed.  In the meantime, may see in some reports – looks quite different to Rose in layout etc.</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00" dirty="0">
                <a:effectLst/>
                <a:latin typeface="Calibri" panose="020F0502020204030204" pitchFamily="34" charset="0"/>
                <a:ea typeface="Calibri" panose="020F0502020204030204" pitchFamily="34" charset="0"/>
                <a:cs typeface="Times New Roman" panose="02020603050405020304" pitchFamily="18" charset="0"/>
              </a:rPr>
              <a:t>Expected by end December, but……      Planning to share in spring briefings providing available – spending a little time going through that with SENCOs.  Also be sharing new forms in the spring.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B6889EEE-1CAD-4A19-A11D-845A6C405053}" type="slidenum">
              <a:rPr lang="en-GB" smtClean="0"/>
              <a:t>7</a:t>
            </a:fld>
            <a:endParaRPr lang="en-GB"/>
          </a:p>
        </p:txBody>
      </p:sp>
    </p:spTree>
    <p:extLst>
      <p:ext uri="{BB962C8B-B14F-4D97-AF65-F5344CB8AC3E}">
        <p14:creationId xmlns:p14="http://schemas.microsoft.com/office/powerpoint/2010/main" val="26538614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2254265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844335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11596220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877288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41792912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32AE287-75DA-564E-BA35-19C78295DD53}"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16313887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D32AE287-75DA-564E-BA35-19C78295DD53}"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19703358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D32AE287-75DA-564E-BA35-19C78295DD53}" type="datetimeFigureOut">
              <a:rPr lang="en-US" smtClean="0"/>
              <a:t>11/27/2024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25974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Open Sans" panose="020B0606030504020204" pitchFamily="34" charset="0"/>
                <a:ea typeface="Open Sans" panose="020B0606030504020204" pitchFamily="34" charset="0"/>
                <a:cs typeface="Open Sans" panose="020B0606030504020204" pitchFamily="34" charset="0"/>
              </a:defRPr>
            </a:lvl1pPr>
          </a:lstStyle>
          <a:p>
            <a:r>
              <a:rPr lang="en-GB" dirty="0"/>
              <a:t>Click to edit Master title style</a:t>
            </a:r>
            <a:endParaRPr lang="en-US" dirty="0"/>
          </a:p>
        </p:txBody>
      </p:sp>
      <p:sp>
        <p:nvSpPr>
          <p:cNvPr id="3" name="Date Placeholder 2"/>
          <p:cNvSpPr>
            <a:spLocks noGrp="1"/>
          </p:cNvSpPr>
          <p:nvPr>
            <p:ph type="dt" sz="half" idx="10"/>
          </p:nvPr>
        </p:nvSpPr>
        <p:spPr/>
        <p:txBody>
          <a:bodyPr/>
          <a:lstStyle/>
          <a:p>
            <a:fld id="{D32AE287-75DA-564E-BA35-19C78295DD53}" type="datetimeFigureOut">
              <a:rPr lang="en-US" smtClean="0"/>
              <a:t>11/27/2024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7654351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2AE287-75DA-564E-BA35-19C78295DD53}" type="datetimeFigureOut">
              <a:rPr lang="en-US" smtClean="0"/>
              <a:t>11/27/2024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9536736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32AE287-75DA-564E-BA35-19C78295DD53}"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9430904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29429302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32AE287-75DA-564E-BA35-19C78295DD53}"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37322208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13171919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D32AE287-75DA-564E-BA35-19C78295DD53}"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2289750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D32AE287-75DA-564E-BA35-19C78295DD53}" type="datetimeFigureOut">
              <a:rPr lang="en-US" smtClean="0"/>
              <a:t>11/27/2024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44359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D32AE287-75DA-564E-BA35-19C78295DD53}"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2887067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D32AE287-75DA-564E-BA35-19C78295DD53}" type="datetimeFigureOut">
              <a:rPr lang="en-US" smtClean="0"/>
              <a:t>11/27/2024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3161942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D32AE287-75DA-564E-BA35-19C78295DD53}" type="datetimeFigureOut">
              <a:rPr lang="en-US" smtClean="0"/>
              <a:t>11/27/2024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1403476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2AE287-75DA-564E-BA35-19C78295DD53}" type="datetimeFigureOut">
              <a:rPr lang="en-US" smtClean="0"/>
              <a:t>11/27/2024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3579434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32AE287-75DA-564E-BA35-19C78295DD53}"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4114442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D32AE287-75DA-564E-BA35-19C78295DD53}" type="datetimeFigureOut">
              <a:rPr lang="en-US" smtClean="0"/>
              <a:t>11/27/2024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347C92-EE80-F341-862C-E334F660FDA8}" type="slidenum">
              <a:rPr lang="en-US" smtClean="0"/>
              <a:t>‹#›</a:t>
            </a:fld>
            <a:endParaRPr lang="en-US"/>
          </a:p>
        </p:txBody>
      </p:sp>
    </p:spTree>
    <p:extLst>
      <p:ext uri="{BB962C8B-B14F-4D97-AF65-F5344CB8AC3E}">
        <p14:creationId xmlns:p14="http://schemas.microsoft.com/office/powerpoint/2010/main" val="3234882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GB" dirty="0"/>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2AE287-75DA-564E-BA35-19C78295DD53}" type="datetimeFigureOut">
              <a:rPr lang="en-US" smtClean="0"/>
              <a:t>11/27/2024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347C92-EE80-F341-862C-E334F660FDA8}" type="slidenum">
              <a:rPr lang="en-US" smtClean="0"/>
              <a:t>‹#›</a:t>
            </a:fld>
            <a:endParaRPr lang="en-US"/>
          </a:p>
        </p:txBody>
      </p:sp>
    </p:spTree>
    <p:extLst>
      <p:ext uri="{BB962C8B-B14F-4D97-AF65-F5344CB8AC3E}">
        <p14:creationId xmlns:p14="http://schemas.microsoft.com/office/powerpoint/2010/main" val="3315333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2AE287-75DA-564E-BA35-19C78295DD53}" type="datetimeFigureOut">
              <a:rPr lang="en-US" smtClean="0"/>
              <a:t>11/27/2024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347C92-EE80-F341-862C-E334F660FDA8}" type="slidenum">
              <a:rPr lang="en-US" smtClean="0"/>
              <a:t>‹#›</a:t>
            </a:fld>
            <a:endParaRPr lang="en-US"/>
          </a:p>
        </p:txBody>
      </p:sp>
    </p:spTree>
    <p:extLst>
      <p:ext uri="{BB962C8B-B14F-4D97-AF65-F5344CB8AC3E}">
        <p14:creationId xmlns:p14="http://schemas.microsoft.com/office/powerpoint/2010/main" val="9967708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osf.io/preprints/osf/tb8mp"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 Id="rId5" Type="http://schemas.openxmlformats.org/officeDocument/2006/relationships/hyperlink" Target="https://www.sasc.org.uk/media/3imfgx54/sasc-briefing-paper-delphi-dyslexia-study-may-2024-final.pdf" TargetMode="External"/><Relationship Id="rId4" Type="http://schemas.openxmlformats.org/officeDocument/2006/relationships/hyperlink" Target="https://osf.io/preprints/edarxiv/g7m8n" TargetMode="Externa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lide background superimp_v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82473" y="-57479"/>
            <a:ext cx="7381762" cy="6858000"/>
          </a:xfrm>
          <a:prstGeom prst="rect">
            <a:avLst/>
          </a:prstGeom>
        </p:spPr>
      </p:pic>
      <p:sp>
        <p:nvSpPr>
          <p:cNvPr id="2" name="Title 1"/>
          <p:cNvSpPr>
            <a:spLocks noGrp="1"/>
          </p:cNvSpPr>
          <p:nvPr>
            <p:ph type="ctrTitle"/>
          </p:nvPr>
        </p:nvSpPr>
        <p:spPr>
          <a:xfrm>
            <a:off x="659844" y="1293772"/>
            <a:ext cx="6743845" cy="2492929"/>
          </a:xfrm>
        </p:spPr>
        <p:txBody>
          <a:bodyPr>
            <a:normAutofit fontScale="90000"/>
          </a:bodyPr>
          <a:lstStyle/>
          <a:p>
            <a:pPr algn="l"/>
            <a:r>
              <a:rPr lang="en-US" b="1" dirty="0">
                <a:solidFill>
                  <a:srgbClr val="000000"/>
                </a:solidFill>
                <a:latin typeface="Open Sans"/>
                <a:ea typeface="ＭＳ Ｐゴシック" charset="0"/>
                <a:cs typeface="Open Sans"/>
              </a:rPr>
              <a:t>Delphi Definition of Dyslexia and the Implications For Schools</a:t>
            </a:r>
            <a:endParaRPr lang="en-US" b="1" dirty="0">
              <a:solidFill>
                <a:srgbClr val="000000"/>
              </a:solidFill>
              <a:latin typeface="Open Sans"/>
              <a:cs typeface="Open Sans"/>
            </a:endParaRPr>
          </a:p>
        </p:txBody>
      </p:sp>
      <p:sp>
        <p:nvSpPr>
          <p:cNvPr id="5" name="Subtitle 2">
            <a:extLst>
              <a:ext uri="{FF2B5EF4-FFF2-40B4-BE49-F238E27FC236}">
                <a16:creationId xmlns:a16="http://schemas.microsoft.com/office/drawing/2014/main" id="{676463DF-9E05-4143-AAB4-35F8C34A0013}"/>
              </a:ext>
            </a:extLst>
          </p:cNvPr>
          <p:cNvSpPr txBox="1">
            <a:spLocks/>
          </p:cNvSpPr>
          <p:nvPr/>
        </p:nvSpPr>
        <p:spPr>
          <a:xfrm>
            <a:off x="919633" y="429883"/>
            <a:ext cx="4655952" cy="467533"/>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r>
              <a:rPr lang="en-US" sz="3600" b="1" dirty="0">
                <a:solidFill>
                  <a:srgbClr val="A0B419"/>
                </a:solidFill>
                <a:latin typeface="Open Sans"/>
                <a:ea typeface="ＭＳ Ｐゴシック" charset="0"/>
                <a:cs typeface="Open Sans"/>
              </a:rPr>
              <a:t>Dyslexia Outreach</a:t>
            </a:r>
          </a:p>
        </p:txBody>
      </p:sp>
      <p:sp>
        <p:nvSpPr>
          <p:cNvPr id="8" name="Subtitle 7">
            <a:extLst>
              <a:ext uri="{FF2B5EF4-FFF2-40B4-BE49-F238E27FC236}">
                <a16:creationId xmlns:a16="http://schemas.microsoft.com/office/drawing/2014/main" id="{6575ACBA-02E0-45EA-AAAC-9A58988CA43A}"/>
              </a:ext>
            </a:extLst>
          </p:cNvPr>
          <p:cNvSpPr>
            <a:spLocks noGrp="1"/>
          </p:cNvSpPr>
          <p:nvPr>
            <p:ph type="subTitle" idx="1"/>
          </p:nvPr>
        </p:nvSpPr>
        <p:spPr>
          <a:xfrm>
            <a:off x="1161290" y="4842018"/>
            <a:ext cx="5557917" cy="903186"/>
          </a:xfrm>
        </p:spPr>
        <p:txBody>
          <a:bodyPr/>
          <a:lstStyle/>
          <a:p>
            <a:pPr algn="l"/>
            <a:r>
              <a:rPr lang="en-US" dirty="0"/>
              <a:t>Jane McWatt &amp; Odette Read</a:t>
            </a:r>
            <a:endParaRPr lang="en-GB" dirty="0"/>
          </a:p>
        </p:txBody>
      </p:sp>
    </p:spTree>
    <p:extLst>
      <p:ext uri="{BB962C8B-B14F-4D97-AF65-F5344CB8AC3E}">
        <p14:creationId xmlns:p14="http://schemas.microsoft.com/office/powerpoint/2010/main" val="3573143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6820154E-569C-A0D0-EA99-B20F2DC4C13D}"/>
              </a:ext>
            </a:extLst>
          </p:cNvPr>
          <p:cNvSpPr/>
          <p:nvPr/>
        </p:nvSpPr>
        <p:spPr>
          <a:xfrm>
            <a:off x="327074" y="323922"/>
            <a:ext cx="11537851" cy="2339767"/>
          </a:xfrm>
          <a:prstGeom prst="roundRect">
            <a:avLst/>
          </a:prstGeom>
          <a:solidFill>
            <a:srgbClr val="A0B419"/>
          </a:solidFill>
          <a:ln w="9525" cap="flat" cmpd="sng" algn="ctr">
            <a:noFill/>
            <a:prstDash val="solid"/>
          </a:ln>
          <a:effectLst/>
        </p:spPr>
        <p:txBody>
          <a:bodyPr rtlCol="0" anchor="ctr"/>
          <a:lstStyle/>
          <a:p>
            <a:pPr algn="ctr"/>
            <a:r>
              <a:rPr lang="en-GB" sz="5400" b="1" dirty="0">
                <a:solidFill>
                  <a:schemeClr val="bg1"/>
                </a:solidFill>
              </a:rPr>
              <a:t>Delphi Definition of Dyslexia </a:t>
            </a:r>
          </a:p>
          <a:p>
            <a:pPr algn="ctr"/>
            <a:r>
              <a:rPr lang="en-GB" sz="3600" b="0" i="0" u="none" strike="noStrike" baseline="0" dirty="0">
                <a:solidFill>
                  <a:schemeClr val="bg2"/>
                </a:solidFill>
                <a:latin typeface="Calibri" panose="020F0502020204030204" pitchFamily="34" charset="0"/>
              </a:rPr>
              <a:t>Carroll, J., Holden, C., Kirby, P., Snowling, M. J., &amp; Thompson, P.A. (2024)</a:t>
            </a:r>
            <a:r>
              <a:rPr lang="en-GB" sz="3600" dirty="0">
                <a:solidFill>
                  <a:schemeClr val="bg2"/>
                </a:solidFill>
              </a:rPr>
              <a:t> </a:t>
            </a:r>
          </a:p>
        </p:txBody>
      </p:sp>
      <p:sp>
        <p:nvSpPr>
          <p:cNvPr id="5" name="Rectangle: Rounded Corners 4">
            <a:extLst>
              <a:ext uri="{FF2B5EF4-FFF2-40B4-BE49-F238E27FC236}">
                <a16:creationId xmlns:a16="http://schemas.microsoft.com/office/drawing/2014/main" id="{58F349E0-682E-9A5E-2364-A3A123E17DEC}"/>
              </a:ext>
            </a:extLst>
          </p:cNvPr>
          <p:cNvSpPr/>
          <p:nvPr/>
        </p:nvSpPr>
        <p:spPr>
          <a:xfrm>
            <a:off x="327074" y="2888975"/>
            <a:ext cx="11537851" cy="3790122"/>
          </a:xfrm>
          <a:prstGeom prst="roundRect">
            <a:avLst/>
          </a:prstGeom>
          <a:solidFill>
            <a:srgbClr val="A0B41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GB" sz="2400" dirty="0">
                <a:solidFill>
                  <a:prstClr val="white"/>
                </a:solidFill>
              </a:rPr>
              <a:t>Delphi Study Paper 1: Contemporary concepts of dyslexia: A Delphi study (forthcoming): </a:t>
            </a:r>
            <a:r>
              <a:rPr lang="en-GB" sz="2400" dirty="0">
                <a:solidFill>
                  <a:prstClr val="white"/>
                </a:solidFill>
                <a:hlinkClick r:id="rId3" tooltip="https://osf.io/preprints/osf/tb8mp">
                  <a:extLst>
                    <a:ext uri="{A12FA001-AC4F-418D-AE19-62706E023703}">
                      <ahyp:hlinkClr xmlns:ahyp="http://schemas.microsoft.com/office/drawing/2018/hyperlinkcolor" val="tx"/>
                    </a:ext>
                  </a:extLst>
                </a:hlinkClick>
              </a:rPr>
              <a:t>https://osf.io/preprints/osf/tb8mp</a:t>
            </a:r>
            <a:endParaRPr lang="en-GB" sz="2400" dirty="0">
              <a:solidFill>
                <a:prstClr val="white"/>
              </a:solidFill>
            </a:endParaRPr>
          </a:p>
          <a:p>
            <a:pPr lvl="0"/>
            <a:br>
              <a:rPr lang="en-GB" sz="2400" dirty="0">
                <a:solidFill>
                  <a:prstClr val="white"/>
                </a:solidFill>
              </a:rPr>
            </a:br>
            <a:r>
              <a:rPr lang="en-GB" sz="2400" dirty="0">
                <a:solidFill>
                  <a:prstClr val="white"/>
                </a:solidFill>
              </a:rPr>
              <a:t>Delphi Study Paper 2: Towards a consensus for dyslexia practice: Findings of a Delphi study on assessment and identification (forthcoming): </a:t>
            </a:r>
            <a:r>
              <a:rPr lang="en-GB" sz="2400" dirty="0">
                <a:solidFill>
                  <a:prstClr val="white"/>
                </a:solidFill>
                <a:hlinkClick r:id="rId4" tooltip="https://osf.io/preprints/edarxiv/g7m8n">
                  <a:extLst>
                    <a:ext uri="{A12FA001-AC4F-418D-AE19-62706E023703}">
                      <ahyp:hlinkClr xmlns:ahyp="http://schemas.microsoft.com/office/drawing/2018/hyperlinkcolor" val="tx"/>
                    </a:ext>
                  </a:extLst>
                </a:hlinkClick>
              </a:rPr>
              <a:t>https://osf.io/preprints/edarxiv/g7m8n</a:t>
            </a:r>
            <a:endParaRPr lang="en-GB" sz="2400" dirty="0">
              <a:solidFill>
                <a:prstClr val="white"/>
              </a:solidFill>
            </a:endParaRPr>
          </a:p>
          <a:p>
            <a:pPr lvl="0"/>
            <a:endParaRPr lang="en-GB" sz="2400" dirty="0">
              <a:solidFill>
                <a:prstClr val="white"/>
              </a:solidFill>
            </a:endParaRPr>
          </a:p>
          <a:p>
            <a:pPr lvl="0"/>
            <a:r>
              <a:rPr lang="en-GB" sz="2400" dirty="0">
                <a:solidFill>
                  <a:prstClr val="white"/>
                </a:solidFill>
              </a:rPr>
              <a:t>Briefing Paper: SASC and the Delphi Dyslexia Study 2024: </a:t>
            </a:r>
            <a:r>
              <a:rPr lang="en-GB" sz="2400" dirty="0">
                <a:solidFill>
                  <a:schemeClr val="bg1"/>
                </a:solidFill>
                <a:hlinkClick r:id="rId5">
                  <a:extLst>
                    <a:ext uri="{A12FA001-AC4F-418D-AE19-62706E023703}">
                      <ahyp:hlinkClr xmlns:ahyp="http://schemas.microsoft.com/office/drawing/2018/hyperlinkcolor" val="tx"/>
                    </a:ext>
                  </a:extLst>
                </a:hlinkClick>
              </a:rPr>
              <a:t>https://www.sasc.org.uk/media/3imfgx54/sasc-briefing-paper-delphi-dyslexia-study-may-2024-final.pdf</a:t>
            </a:r>
            <a:r>
              <a:rPr lang="en-GB" sz="2400" dirty="0">
                <a:solidFill>
                  <a:schemeClr val="bg1"/>
                </a:solidFill>
              </a:rPr>
              <a:t> </a:t>
            </a:r>
          </a:p>
        </p:txBody>
      </p:sp>
    </p:spTree>
    <p:extLst>
      <p:ext uri="{BB962C8B-B14F-4D97-AF65-F5344CB8AC3E}">
        <p14:creationId xmlns:p14="http://schemas.microsoft.com/office/powerpoint/2010/main" val="491730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2B2F8CCC-1290-4B1B-B613-06EF13CEA4F2}"/>
              </a:ext>
            </a:extLst>
          </p:cNvPr>
          <p:cNvSpPr/>
          <p:nvPr/>
        </p:nvSpPr>
        <p:spPr>
          <a:xfrm>
            <a:off x="378196" y="380595"/>
            <a:ext cx="11537851" cy="1098850"/>
          </a:xfrm>
          <a:prstGeom prst="roundRect">
            <a:avLst/>
          </a:prstGeom>
          <a:solidFill>
            <a:srgbClr val="A0B419"/>
          </a:solidFill>
          <a:ln w="9525" cap="flat" cmpd="sng" algn="ctr">
            <a:noFill/>
            <a:prstDash val="solid"/>
          </a:ln>
          <a:effectLst/>
        </p:spPr>
        <p:txBody>
          <a:bodyPr rtlCol="0" anchor="ctr"/>
          <a:lstStyle/>
          <a:p>
            <a:pPr algn="ctr"/>
            <a:r>
              <a:rPr lang="en-GB" sz="4800" b="1" dirty="0">
                <a:solidFill>
                  <a:schemeClr val="bg1"/>
                </a:solidFill>
              </a:rPr>
              <a:t>Delphi Definition of Dyslexia: Key Points </a:t>
            </a:r>
          </a:p>
        </p:txBody>
      </p:sp>
      <p:sp>
        <p:nvSpPr>
          <p:cNvPr id="5" name="Title 1"/>
          <p:cNvSpPr txBox="1">
            <a:spLocks/>
          </p:cNvSpPr>
          <p:nvPr/>
        </p:nvSpPr>
        <p:spPr>
          <a:xfrm>
            <a:off x="2260917" y="561071"/>
            <a:ext cx="7658100" cy="54361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en-GB"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2" name="Diagram 1">
            <a:extLst>
              <a:ext uri="{FF2B5EF4-FFF2-40B4-BE49-F238E27FC236}">
                <a16:creationId xmlns:a16="http://schemas.microsoft.com/office/drawing/2014/main" id="{AEF5CADF-C65B-4DAD-898C-A91A971F6B62}"/>
              </a:ext>
            </a:extLst>
          </p:cNvPr>
          <p:cNvGraphicFramePr/>
          <p:nvPr>
            <p:extLst>
              <p:ext uri="{D42A27DB-BD31-4B8C-83A1-F6EECF244321}">
                <p14:modId xmlns:p14="http://schemas.microsoft.com/office/powerpoint/2010/main" val="1049484303"/>
              </p:ext>
            </p:extLst>
          </p:nvPr>
        </p:nvGraphicFramePr>
        <p:xfrm>
          <a:off x="578496" y="1479444"/>
          <a:ext cx="11137253" cy="53785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90735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2B2F8CCC-1290-4B1B-B613-06EF13CEA4F2}"/>
              </a:ext>
            </a:extLst>
          </p:cNvPr>
          <p:cNvSpPr/>
          <p:nvPr/>
        </p:nvSpPr>
        <p:spPr>
          <a:xfrm>
            <a:off x="378196" y="380595"/>
            <a:ext cx="11537851" cy="1098850"/>
          </a:xfrm>
          <a:prstGeom prst="roundRect">
            <a:avLst/>
          </a:prstGeom>
          <a:solidFill>
            <a:srgbClr val="A0B419"/>
          </a:solidFill>
          <a:ln w="9525" cap="flat" cmpd="sng" algn="ctr">
            <a:noFill/>
            <a:prstDash val="solid"/>
          </a:ln>
          <a:effectLst/>
        </p:spPr>
        <p:txBody>
          <a:bodyPr rtlCol="0" anchor="ctr"/>
          <a:lstStyle/>
          <a:p>
            <a:pPr algn="ctr"/>
            <a:r>
              <a:rPr lang="en-GB" sz="4800" b="1" dirty="0">
                <a:solidFill>
                  <a:schemeClr val="bg1"/>
                </a:solidFill>
              </a:rPr>
              <a:t>Delphi Definition of Dyslexia: Key Points </a:t>
            </a:r>
          </a:p>
        </p:txBody>
      </p:sp>
      <p:sp>
        <p:nvSpPr>
          <p:cNvPr id="5" name="Title 1"/>
          <p:cNvSpPr txBox="1">
            <a:spLocks/>
          </p:cNvSpPr>
          <p:nvPr/>
        </p:nvSpPr>
        <p:spPr>
          <a:xfrm>
            <a:off x="2260917" y="561071"/>
            <a:ext cx="7658100" cy="54361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en-GB"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2" name="Diagram 1">
            <a:extLst>
              <a:ext uri="{FF2B5EF4-FFF2-40B4-BE49-F238E27FC236}">
                <a16:creationId xmlns:a16="http://schemas.microsoft.com/office/drawing/2014/main" id="{AEF5CADF-C65B-4DAD-898C-A91A971F6B62}"/>
              </a:ext>
            </a:extLst>
          </p:cNvPr>
          <p:cNvGraphicFramePr/>
          <p:nvPr>
            <p:extLst>
              <p:ext uri="{D42A27DB-BD31-4B8C-83A1-F6EECF244321}">
                <p14:modId xmlns:p14="http://schemas.microsoft.com/office/powerpoint/2010/main" val="961353269"/>
              </p:ext>
            </p:extLst>
          </p:nvPr>
        </p:nvGraphicFramePr>
        <p:xfrm>
          <a:off x="578496" y="1544715"/>
          <a:ext cx="11137253" cy="50869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95202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2B2F8CCC-1290-4B1B-B613-06EF13CEA4F2}"/>
              </a:ext>
            </a:extLst>
          </p:cNvPr>
          <p:cNvSpPr/>
          <p:nvPr/>
        </p:nvSpPr>
        <p:spPr>
          <a:xfrm>
            <a:off x="378196" y="380595"/>
            <a:ext cx="11537851" cy="1098850"/>
          </a:xfrm>
          <a:prstGeom prst="roundRect">
            <a:avLst/>
          </a:prstGeom>
          <a:solidFill>
            <a:srgbClr val="A0B419"/>
          </a:solidFill>
          <a:ln w="9525" cap="flat" cmpd="sng" algn="ctr">
            <a:noFill/>
            <a:prstDash val="solid"/>
          </a:ln>
          <a:effectLst/>
        </p:spPr>
        <p:txBody>
          <a:bodyPr rtlCol="0" anchor="ctr"/>
          <a:lstStyle/>
          <a:p>
            <a:pPr algn="ctr"/>
            <a:r>
              <a:rPr lang="en-GB" sz="4800" b="1" dirty="0">
                <a:solidFill>
                  <a:schemeClr val="bg1"/>
                </a:solidFill>
              </a:rPr>
              <a:t>Delphi Definition of Dyslexia: Key Points </a:t>
            </a:r>
          </a:p>
        </p:txBody>
      </p:sp>
      <p:sp>
        <p:nvSpPr>
          <p:cNvPr id="5" name="Title 1"/>
          <p:cNvSpPr txBox="1">
            <a:spLocks/>
          </p:cNvSpPr>
          <p:nvPr/>
        </p:nvSpPr>
        <p:spPr>
          <a:xfrm>
            <a:off x="2260917" y="561071"/>
            <a:ext cx="7658100" cy="54361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en-GB"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2" name="Diagram 1">
            <a:extLst>
              <a:ext uri="{FF2B5EF4-FFF2-40B4-BE49-F238E27FC236}">
                <a16:creationId xmlns:a16="http://schemas.microsoft.com/office/drawing/2014/main" id="{AEF5CADF-C65B-4DAD-898C-A91A971F6B62}"/>
              </a:ext>
            </a:extLst>
          </p:cNvPr>
          <p:cNvGraphicFramePr/>
          <p:nvPr>
            <p:extLst>
              <p:ext uri="{D42A27DB-BD31-4B8C-83A1-F6EECF244321}">
                <p14:modId xmlns:p14="http://schemas.microsoft.com/office/powerpoint/2010/main" val="218801393"/>
              </p:ext>
            </p:extLst>
          </p:nvPr>
        </p:nvGraphicFramePr>
        <p:xfrm>
          <a:off x="578496" y="1544715"/>
          <a:ext cx="11137253" cy="50869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44975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C68318F0-EACD-4CEB-8CBD-9D7BFC449FB5}"/>
              </a:ext>
            </a:extLst>
          </p:cNvPr>
          <p:cNvSpPr/>
          <p:nvPr/>
        </p:nvSpPr>
        <p:spPr>
          <a:xfrm>
            <a:off x="327074" y="283456"/>
            <a:ext cx="11537851" cy="1098850"/>
          </a:xfrm>
          <a:prstGeom prst="roundRect">
            <a:avLst/>
          </a:prstGeom>
          <a:solidFill>
            <a:srgbClr val="A0B41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2205BEE0-05C5-412E-9FBE-7D59CDE2BB99}"/>
              </a:ext>
            </a:extLst>
          </p:cNvPr>
          <p:cNvSpPr>
            <a:spLocks noGrp="1"/>
          </p:cNvSpPr>
          <p:nvPr>
            <p:ph type="title"/>
          </p:nvPr>
        </p:nvSpPr>
        <p:spPr>
          <a:xfrm>
            <a:off x="1014663" y="318788"/>
            <a:ext cx="10162674" cy="1063518"/>
          </a:xfrm>
        </p:spPr>
        <p:txBody>
          <a:bodyPr>
            <a:normAutofit/>
          </a:bodyPr>
          <a:lstStyle/>
          <a:p>
            <a:r>
              <a:rPr kumimoji="0" lang="en-US" sz="4400" b="1" i="0" u="none" strike="noStrike" kern="0" cap="none" spc="0" normalizeH="0" baseline="0" noProof="0" dirty="0">
                <a:ln>
                  <a:noFill/>
                </a:ln>
                <a:solidFill>
                  <a:prstClr val="white"/>
                </a:solidFill>
                <a:effectLst/>
                <a:uLnTx/>
                <a:uFillTx/>
                <a:latin typeface="Calibri"/>
                <a:ea typeface="Open Sans" panose="020B0606030504020204" pitchFamily="34" charset="0"/>
                <a:cs typeface="Open Sans" panose="020B0606030504020204" pitchFamily="34" charset="0"/>
              </a:rPr>
              <a:t>Risks to Accurate Identification</a:t>
            </a:r>
            <a:endParaRPr lang="en-GB" b="1" dirty="0">
              <a:solidFill>
                <a:schemeClr val="bg1"/>
              </a:solidFill>
            </a:endParaRPr>
          </a:p>
        </p:txBody>
      </p:sp>
      <p:sp>
        <p:nvSpPr>
          <p:cNvPr id="3" name="Oval 2">
            <a:extLst>
              <a:ext uri="{FF2B5EF4-FFF2-40B4-BE49-F238E27FC236}">
                <a16:creationId xmlns:a16="http://schemas.microsoft.com/office/drawing/2014/main" id="{D72C4FAC-3058-41FF-8558-E3E22CF48BA3}"/>
              </a:ext>
            </a:extLst>
          </p:cNvPr>
          <p:cNvSpPr/>
          <p:nvPr/>
        </p:nvSpPr>
        <p:spPr>
          <a:xfrm>
            <a:off x="918308" y="1556050"/>
            <a:ext cx="3005016" cy="2877341"/>
          </a:xfrm>
          <a:prstGeom prst="ellipse">
            <a:avLst/>
          </a:prstGeom>
          <a:solidFill>
            <a:srgbClr val="1B998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prstClr val="white"/>
              </a:solidFill>
              <a:effectLst/>
              <a:uLnTx/>
              <a:uFillTx/>
              <a:latin typeface="Calibri"/>
              <a:ea typeface="+mn-ea"/>
              <a:cs typeface="+mn-cs"/>
            </a:endParaRPr>
          </a:p>
        </p:txBody>
      </p:sp>
      <p:sp>
        <p:nvSpPr>
          <p:cNvPr id="4" name="Oval 3">
            <a:extLst>
              <a:ext uri="{FF2B5EF4-FFF2-40B4-BE49-F238E27FC236}">
                <a16:creationId xmlns:a16="http://schemas.microsoft.com/office/drawing/2014/main" id="{E45D995C-9D26-48C7-9520-BB964E2D9969}"/>
              </a:ext>
            </a:extLst>
          </p:cNvPr>
          <p:cNvSpPr/>
          <p:nvPr/>
        </p:nvSpPr>
        <p:spPr>
          <a:xfrm>
            <a:off x="3167180" y="3706020"/>
            <a:ext cx="3005017" cy="2877342"/>
          </a:xfrm>
          <a:prstGeom prst="ellipse">
            <a:avLst/>
          </a:prstGeom>
          <a:solidFill>
            <a:srgbClr val="C36F0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prstClr val="white"/>
              </a:solidFill>
              <a:effectLst/>
              <a:uLnTx/>
              <a:uFillTx/>
              <a:latin typeface="Calibri"/>
              <a:ea typeface="+mn-ea"/>
              <a:cs typeface="+mn-cs"/>
            </a:endParaRPr>
          </a:p>
        </p:txBody>
      </p:sp>
      <p:sp>
        <p:nvSpPr>
          <p:cNvPr id="5" name="Oval 4">
            <a:extLst>
              <a:ext uri="{FF2B5EF4-FFF2-40B4-BE49-F238E27FC236}">
                <a16:creationId xmlns:a16="http://schemas.microsoft.com/office/drawing/2014/main" id="{FC333AF8-8D68-487A-AFC9-45A2855483FE}"/>
              </a:ext>
            </a:extLst>
          </p:cNvPr>
          <p:cNvSpPr/>
          <p:nvPr/>
        </p:nvSpPr>
        <p:spPr>
          <a:xfrm>
            <a:off x="5537198" y="1580112"/>
            <a:ext cx="3005017" cy="2877342"/>
          </a:xfrm>
          <a:prstGeom prst="ellipse">
            <a:avLst/>
          </a:prstGeom>
          <a:solidFill>
            <a:srgbClr val="0C748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prstClr val="white"/>
              </a:solidFill>
              <a:effectLst/>
              <a:uLnTx/>
              <a:uFillTx/>
              <a:latin typeface="Calibri"/>
              <a:ea typeface="+mn-ea"/>
              <a:cs typeface="+mn-cs"/>
            </a:endParaRPr>
          </a:p>
        </p:txBody>
      </p:sp>
      <p:sp>
        <p:nvSpPr>
          <p:cNvPr id="6" name="Oval 5">
            <a:extLst>
              <a:ext uri="{FF2B5EF4-FFF2-40B4-BE49-F238E27FC236}">
                <a16:creationId xmlns:a16="http://schemas.microsoft.com/office/drawing/2014/main" id="{352C4FFE-0140-410C-B636-C5162B183332}"/>
              </a:ext>
            </a:extLst>
          </p:cNvPr>
          <p:cNvSpPr/>
          <p:nvPr/>
        </p:nvSpPr>
        <p:spPr>
          <a:xfrm>
            <a:off x="7838823" y="3706020"/>
            <a:ext cx="3005017" cy="2877342"/>
          </a:xfrm>
          <a:prstGeom prst="ellipse">
            <a:avLst/>
          </a:prstGeom>
          <a:solidFill>
            <a:srgbClr val="E457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prstClr val="white"/>
              </a:solidFill>
              <a:effectLst/>
              <a:uLnTx/>
              <a:uFillTx/>
              <a:latin typeface="Calibri"/>
              <a:ea typeface="+mn-ea"/>
              <a:cs typeface="+mn-cs"/>
            </a:endParaRPr>
          </a:p>
        </p:txBody>
      </p:sp>
      <p:sp>
        <p:nvSpPr>
          <p:cNvPr id="7" name="TextBox 6">
            <a:extLst>
              <a:ext uri="{FF2B5EF4-FFF2-40B4-BE49-F238E27FC236}">
                <a16:creationId xmlns:a16="http://schemas.microsoft.com/office/drawing/2014/main" id="{F66B4A78-3E89-D065-91AA-3AFEBC08F85E}"/>
              </a:ext>
            </a:extLst>
          </p:cNvPr>
          <p:cNvSpPr txBox="1"/>
          <p:nvPr/>
        </p:nvSpPr>
        <p:spPr>
          <a:xfrm>
            <a:off x="1057480" y="2413337"/>
            <a:ext cx="2726671" cy="1015663"/>
          </a:xfrm>
          <a:prstGeom prst="rect">
            <a:avLst/>
          </a:prstGeom>
          <a:noFill/>
        </p:spPr>
        <p:txBody>
          <a:bodyPr wrap="square" rtlCol="0">
            <a:spAutoFit/>
          </a:bodyPr>
          <a:lstStyle/>
          <a:p>
            <a:pPr algn="ctr"/>
            <a:r>
              <a:rPr lang="en-GB" sz="2000" dirty="0">
                <a:solidFill>
                  <a:prstClr val="white"/>
                </a:solidFill>
                <a:ea typeface="Calibri" panose="020F0502020204030204" pitchFamily="34" charset="0"/>
              </a:rPr>
              <a:t>A careful background history has not been taken.</a:t>
            </a:r>
            <a:endParaRPr lang="en-GB" sz="2000" dirty="0">
              <a:solidFill>
                <a:prstClr val="white"/>
              </a:solidFill>
              <a:latin typeface="Times New Roman" panose="02020603050405020304" pitchFamily="18" charset="0"/>
              <a:ea typeface="Times New Roman" panose="02020603050405020304" pitchFamily="18" charset="0"/>
            </a:endParaRPr>
          </a:p>
        </p:txBody>
      </p:sp>
      <p:sp>
        <p:nvSpPr>
          <p:cNvPr id="9" name="TextBox 8">
            <a:extLst>
              <a:ext uri="{FF2B5EF4-FFF2-40B4-BE49-F238E27FC236}">
                <a16:creationId xmlns:a16="http://schemas.microsoft.com/office/drawing/2014/main" id="{5D33E51A-5E6A-1DEC-DFF0-C9D7C87D1EDD}"/>
              </a:ext>
            </a:extLst>
          </p:cNvPr>
          <p:cNvSpPr txBox="1"/>
          <p:nvPr/>
        </p:nvSpPr>
        <p:spPr>
          <a:xfrm>
            <a:off x="5641931" y="2413336"/>
            <a:ext cx="2795549" cy="1015663"/>
          </a:xfrm>
          <a:prstGeom prst="rect">
            <a:avLst/>
          </a:prstGeom>
          <a:noFill/>
        </p:spPr>
        <p:txBody>
          <a:bodyPr wrap="square" rtlCol="0">
            <a:spAutoFit/>
          </a:bodyPr>
          <a:lstStyle/>
          <a:p>
            <a:pPr algn="ctr"/>
            <a:r>
              <a:rPr lang="en-GB" sz="2000" dirty="0">
                <a:solidFill>
                  <a:prstClr val="white"/>
                </a:solidFill>
                <a:ea typeface="Calibri" panose="020F0502020204030204" pitchFamily="34" charset="0"/>
              </a:rPr>
              <a:t>A diagnostic label being required prior to support and intervention. </a:t>
            </a:r>
            <a:endParaRPr lang="en-GB" sz="2000" dirty="0">
              <a:solidFill>
                <a:prstClr val="white"/>
              </a:solidFill>
              <a:latin typeface="Times New Roman" panose="02020603050405020304" pitchFamily="18" charset="0"/>
              <a:ea typeface="Times New Roman" panose="02020603050405020304" pitchFamily="18" charset="0"/>
            </a:endParaRPr>
          </a:p>
        </p:txBody>
      </p:sp>
      <p:sp>
        <p:nvSpPr>
          <p:cNvPr id="10" name="TextBox 9">
            <a:extLst>
              <a:ext uri="{FF2B5EF4-FFF2-40B4-BE49-F238E27FC236}">
                <a16:creationId xmlns:a16="http://schemas.microsoft.com/office/drawing/2014/main" id="{155309B0-1C78-681B-7EB6-96E38E070CA0}"/>
              </a:ext>
            </a:extLst>
          </p:cNvPr>
          <p:cNvSpPr txBox="1"/>
          <p:nvPr/>
        </p:nvSpPr>
        <p:spPr>
          <a:xfrm>
            <a:off x="3271913" y="4631545"/>
            <a:ext cx="2795549" cy="1015663"/>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white"/>
                </a:solidFill>
                <a:effectLst/>
                <a:uLnTx/>
                <a:uFillTx/>
                <a:ea typeface="Calibri" panose="020F0502020204030204" pitchFamily="34" charset="0"/>
              </a:rPr>
              <a:t>Observed oral language difficulties not assessed or addressed</a:t>
            </a:r>
            <a:endParaRPr kumimoji="0" lang="en-GB" sz="1600" b="0" i="0" u="none" strike="noStrike" kern="0" cap="none" spc="0" normalizeH="0" baseline="0" noProof="0" dirty="0">
              <a:ln>
                <a:noFill/>
              </a:ln>
              <a:solidFill>
                <a:prstClr val="white"/>
              </a:solidFill>
              <a:effectLst/>
              <a:uLnTx/>
              <a:uFillTx/>
            </a:endParaRPr>
          </a:p>
        </p:txBody>
      </p:sp>
      <p:sp>
        <p:nvSpPr>
          <p:cNvPr id="11" name="TextBox 10">
            <a:extLst>
              <a:ext uri="{FF2B5EF4-FFF2-40B4-BE49-F238E27FC236}">
                <a16:creationId xmlns:a16="http://schemas.microsoft.com/office/drawing/2014/main" id="{2DB00F59-83BE-EF2B-A981-AB9394E49750}"/>
              </a:ext>
            </a:extLst>
          </p:cNvPr>
          <p:cNvSpPr txBox="1"/>
          <p:nvPr/>
        </p:nvSpPr>
        <p:spPr>
          <a:xfrm>
            <a:off x="8048291" y="4631544"/>
            <a:ext cx="2795549" cy="132343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GB" sz="2000" b="0" i="0" u="none" strike="noStrike" kern="0" cap="none" spc="0" normalizeH="0" baseline="0" noProof="0" dirty="0">
                <a:ln>
                  <a:noFill/>
                </a:ln>
                <a:solidFill>
                  <a:prstClr val="white"/>
                </a:solidFill>
                <a:effectLst/>
                <a:uLnTx/>
                <a:uFillTx/>
                <a:ea typeface="Calibri" panose="020F0502020204030204" pitchFamily="34" charset="0"/>
              </a:rPr>
              <a:t>Not taking account of other contributing explanations for literacy difficulties </a:t>
            </a:r>
            <a:endParaRPr kumimoji="0" lang="en-GB" sz="1600" b="0" i="0" u="none" strike="noStrike" kern="0" cap="none" spc="0" normalizeH="0" baseline="0" noProof="0" dirty="0">
              <a:ln>
                <a:noFill/>
              </a:ln>
              <a:solidFill>
                <a:prstClr val="white"/>
              </a:solidFill>
              <a:effectLst/>
              <a:uLnTx/>
              <a:uFillTx/>
            </a:endParaRPr>
          </a:p>
        </p:txBody>
      </p:sp>
    </p:spTree>
    <p:extLst>
      <p:ext uri="{BB962C8B-B14F-4D97-AF65-F5344CB8AC3E}">
        <p14:creationId xmlns:p14="http://schemas.microsoft.com/office/powerpoint/2010/main" val="1823096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2B2F8CCC-1290-4B1B-B613-06EF13CEA4F2}"/>
              </a:ext>
            </a:extLst>
          </p:cNvPr>
          <p:cNvSpPr/>
          <p:nvPr/>
        </p:nvSpPr>
        <p:spPr>
          <a:xfrm>
            <a:off x="378196" y="380595"/>
            <a:ext cx="11537851" cy="1098850"/>
          </a:xfrm>
          <a:prstGeom prst="roundRect">
            <a:avLst/>
          </a:prstGeom>
          <a:solidFill>
            <a:srgbClr val="A0B419"/>
          </a:solidFill>
          <a:ln w="9525" cap="flat" cmpd="sng" algn="ctr">
            <a:noFill/>
            <a:prstDash val="solid"/>
          </a:ln>
          <a:effectLst/>
        </p:spPr>
        <p:txBody>
          <a:bodyPr rtlCol="0" anchor="ctr"/>
          <a:lstStyle/>
          <a:p>
            <a:pPr algn="ctr"/>
            <a:r>
              <a:rPr lang="en-GB" sz="4800" b="1" dirty="0">
                <a:solidFill>
                  <a:schemeClr val="bg1"/>
                </a:solidFill>
              </a:rPr>
              <a:t>What Now?  </a:t>
            </a:r>
          </a:p>
        </p:txBody>
      </p:sp>
      <p:sp>
        <p:nvSpPr>
          <p:cNvPr id="5" name="Title 1"/>
          <p:cNvSpPr txBox="1">
            <a:spLocks/>
          </p:cNvSpPr>
          <p:nvPr/>
        </p:nvSpPr>
        <p:spPr>
          <a:xfrm>
            <a:off x="2260917" y="561071"/>
            <a:ext cx="7658100" cy="54361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endParaRPr lang="en-GB" b="1" dirty="0">
              <a:solidFill>
                <a:schemeClr val="bg1"/>
              </a:solidFill>
              <a:latin typeface="Open Sans" panose="020B0606030504020204" pitchFamily="34" charset="0"/>
              <a:ea typeface="Open Sans" panose="020B0606030504020204" pitchFamily="34" charset="0"/>
              <a:cs typeface="Open Sans" panose="020B0606030504020204" pitchFamily="34" charset="0"/>
            </a:endParaRPr>
          </a:p>
        </p:txBody>
      </p:sp>
      <p:graphicFrame>
        <p:nvGraphicFramePr>
          <p:cNvPr id="2" name="Diagram 1">
            <a:extLst>
              <a:ext uri="{FF2B5EF4-FFF2-40B4-BE49-F238E27FC236}">
                <a16:creationId xmlns:a16="http://schemas.microsoft.com/office/drawing/2014/main" id="{AEF5CADF-C65B-4DAD-898C-A91A971F6B62}"/>
              </a:ext>
            </a:extLst>
          </p:cNvPr>
          <p:cNvGraphicFramePr/>
          <p:nvPr>
            <p:extLst>
              <p:ext uri="{D42A27DB-BD31-4B8C-83A1-F6EECF244321}">
                <p14:modId xmlns:p14="http://schemas.microsoft.com/office/powerpoint/2010/main" val="1828306769"/>
              </p:ext>
            </p:extLst>
          </p:nvPr>
        </p:nvGraphicFramePr>
        <p:xfrm>
          <a:off x="578496" y="1479444"/>
          <a:ext cx="11137253" cy="53785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94692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Custom 8">
      <a:dk1>
        <a:sysClr val="windowText" lastClr="000000"/>
      </a:dk1>
      <a:lt1>
        <a:sysClr val="window" lastClr="FFFFFF"/>
      </a:lt1>
      <a:dk2>
        <a:srgbClr val="1F497D"/>
      </a:dk2>
      <a:lt2>
        <a:srgbClr val="EEECE1"/>
      </a:lt2>
      <a:accent1>
        <a:srgbClr val="A0B419"/>
      </a:accent1>
      <a:accent2>
        <a:srgbClr val="C36F09"/>
      </a:accent2>
      <a:accent3>
        <a:srgbClr val="0C7489"/>
      </a:accent3>
      <a:accent4>
        <a:srgbClr val="1B998B"/>
      </a:accent4>
      <a:accent5>
        <a:srgbClr val="5D2E46"/>
      </a:accent5>
      <a:accent6>
        <a:srgbClr val="E4572E"/>
      </a:accent6>
      <a:hlink>
        <a:srgbClr val="4F5A0C"/>
      </a:hlink>
      <a:folHlink>
        <a:srgbClr val="77861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Flow_SignoffStatus xmlns="11d7dfa7-68bf-4d7b-85e3-cfc91e21ee89"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423F7790C75FE4B8A68B2E51078F498" ma:contentTypeVersion="12" ma:contentTypeDescription="Create a new document." ma:contentTypeScope="" ma:versionID="9cfba356da66458cb084191e99446956">
  <xsd:schema xmlns:xsd="http://www.w3.org/2001/XMLSchema" xmlns:xs="http://www.w3.org/2001/XMLSchema" xmlns:p="http://schemas.microsoft.com/office/2006/metadata/properties" xmlns:ns2="11d7dfa7-68bf-4d7b-85e3-cfc91e21ee89" xmlns:ns3="72917732-a0b1-4e85-b943-6cbb0711772b" targetNamespace="http://schemas.microsoft.com/office/2006/metadata/properties" ma:root="true" ma:fieldsID="5b19389230b268e8402295b29483c179" ns2:_="" ns3:_="">
    <xsd:import namespace="11d7dfa7-68bf-4d7b-85e3-cfc91e21ee89"/>
    <xsd:import namespace="72917732-a0b1-4e85-b943-6cbb0711772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d7dfa7-68bf-4d7b-85e3-cfc91e21ee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_Flow_SignoffStatus" ma:index="19" nillable="true" ma:displayName="Sign-off status" ma:internalName="Sign_x002d_off_x0020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2917732-a0b1-4e85-b943-6cbb0711772b"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E92C59C-AAA1-4C57-A2B9-092A0F45055A}">
  <ds:schemaRefs>
    <ds:schemaRef ds:uri="http://schemas.microsoft.com/office/2006/documentManagement/types"/>
    <ds:schemaRef ds:uri="http://purl.org/dc/elements/1.1/"/>
    <ds:schemaRef ds:uri="72917732-a0b1-4e85-b943-6cbb0711772b"/>
    <ds:schemaRef ds:uri="http://purl.org/dc/dcmitype/"/>
    <ds:schemaRef ds:uri="http://schemas.microsoft.com/office/2006/metadata/properties"/>
    <ds:schemaRef ds:uri="http://schemas.openxmlformats.org/package/2006/metadata/core-properties"/>
    <ds:schemaRef ds:uri="http://purl.org/dc/terms/"/>
    <ds:schemaRef ds:uri="http://schemas.microsoft.com/office/infopath/2007/PartnerControls"/>
    <ds:schemaRef ds:uri="11d7dfa7-68bf-4d7b-85e3-cfc91e21ee89"/>
    <ds:schemaRef ds:uri="http://www.w3.org/XML/1998/namespace"/>
  </ds:schemaRefs>
</ds:datastoreItem>
</file>

<file path=customXml/itemProps2.xml><?xml version="1.0" encoding="utf-8"?>
<ds:datastoreItem xmlns:ds="http://schemas.openxmlformats.org/officeDocument/2006/customXml" ds:itemID="{5CFEB54D-3508-46A8-B4A8-650D7DAFC7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d7dfa7-68bf-4d7b-85e3-cfc91e21ee89"/>
    <ds:schemaRef ds:uri="72917732-a0b1-4e85-b943-6cbb0711772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4F9F33D-3347-4010-8DA2-87C1F024A99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2791</TotalTime>
  <Words>985</Words>
  <Application>Microsoft Office PowerPoint</Application>
  <PresentationFormat>Widescreen</PresentationFormat>
  <Paragraphs>71</Paragraphs>
  <Slides>7</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Calibri</vt:lpstr>
      <vt:lpstr>HelveticaNeue-Light</vt:lpstr>
      <vt:lpstr>Open Sans</vt:lpstr>
      <vt:lpstr>Times New Roman</vt:lpstr>
      <vt:lpstr>Office Theme</vt:lpstr>
      <vt:lpstr>1_Office Theme</vt:lpstr>
      <vt:lpstr>Delphi Definition of Dyslexia and the Implications For Schools</vt:lpstr>
      <vt:lpstr>PowerPoint Presentation</vt:lpstr>
      <vt:lpstr>PowerPoint Presentation</vt:lpstr>
      <vt:lpstr>PowerPoint Presentation</vt:lpstr>
      <vt:lpstr>PowerPoint Presentation</vt:lpstr>
      <vt:lpstr>Risks to Accurate Identification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Neil2</dc:creator>
  <cp:lastModifiedBy>Karen Donnelly</cp:lastModifiedBy>
  <cp:revision>65</cp:revision>
  <cp:lastPrinted>2021-05-19T12:26:26Z</cp:lastPrinted>
  <dcterms:created xsi:type="dcterms:W3CDTF">2020-10-29T15:13:27Z</dcterms:created>
  <dcterms:modified xsi:type="dcterms:W3CDTF">2024-11-27T19:39:02Z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0x0101007423F7790C75FE4B8A68B2E51078F498</vt:lpwstr>
  </property>
</Properties>
</file>