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9" r:id="rId4"/>
    <p:sldId id="290" r:id="rId5"/>
    <p:sldId id="291" r:id="rId6"/>
    <p:sldId id="293" r:id="rId7"/>
    <p:sldId id="297" r:id="rId8"/>
    <p:sldId id="29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712" autoAdjust="0"/>
  </p:normalViewPr>
  <p:slideViewPr>
    <p:cSldViewPr snapToGrid="0">
      <p:cViewPr varScale="1">
        <p:scale>
          <a:sx n="108" d="100"/>
          <a:sy n="108"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C43D-47F8-50BD-163F-A3F0F6553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FD95C4-B73B-465B-C70C-118AA05C2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331B93-AEC6-A7E5-64CB-3E33B26949F7}"/>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5" name="Footer Placeholder 4">
            <a:extLst>
              <a:ext uri="{FF2B5EF4-FFF2-40B4-BE49-F238E27FC236}">
                <a16:creationId xmlns:a16="http://schemas.microsoft.com/office/drawing/2014/main" id="{2990257C-B384-0E14-ED07-E91BCA1CE2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8F238-3025-3562-7CE1-05092F1F862A}"/>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238466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85C0-6DB6-677A-697A-C376971B8A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859BCE-86EE-4943-5E83-CCAEAA558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5B4FE-2A76-4DF8-D112-E12893059415}"/>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5" name="Footer Placeholder 4">
            <a:extLst>
              <a:ext uri="{FF2B5EF4-FFF2-40B4-BE49-F238E27FC236}">
                <a16:creationId xmlns:a16="http://schemas.microsoft.com/office/drawing/2014/main" id="{0301DE93-82F0-03C1-DF16-6D48DC2DA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4FB17-2D04-D477-35A3-6A30C28ECD9C}"/>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385051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47A69-0806-06F7-6A2E-0DF1BE0DF2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5A4B0-5DFF-CF29-364C-D154A26F0E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AF7F0E-76D2-E0C3-5A36-EC1EDED2DC00}"/>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5" name="Footer Placeholder 4">
            <a:extLst>
              <a:ext uri="{FF2B5EF4-FFF2-40B4-BE49-F238E27FC236}">
                <a16:creationId xmlns:a16="http://schemas.microsoft.com/office/drawing/2014/main" id="{C9ACAC61-1E04-A0FD-EE77-5460EF391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7FBBC-D84B-82F3-189F-A982C02246E9}"/>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3578140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278023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6426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A2FC5-BD3B-0541-BD5C-2403AA00300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3321026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91A2FC5-BD3B-0541-BD5C-2403AA003007}"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47407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91A2FC5-BD3B-0541-BD5C-2403AA003007}"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81261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91A2FC5-BD3B-0541-BD5C-2403AA003007}"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349958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A2FC5-BD3B-0541-BD5C-2403AA003007}" type="datetimeFigureOut">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102162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A2FC5-BD3B-0541-BD5C-2403AA003007}"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32195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34AE-2E33-A933-A307-E3D716FF24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FB7EB2-3042-1502-B15F-D04F27E7F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1A50E-3397-9FB2-0E9D-A219D425B1FC}"/>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5" name="Footer Placeholder 4">
            <a:extLst>
              <a:ext uri="{FF2B5EF4-FFF2-40B4-BE49-F238E27FC236}">
                <a16:creationId xmlns:a16="http://schemas.microsoft.com/office/drawing/2014/main" id="{7E46FECC-E5D0-16D5-B461-C5D338C95F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8CE5E-0111-ED30-314E-F6AEEE2A8541}"/>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3463346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A2FC5-BD3B-0541-BD5C-2403AA003007}"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106367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55957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a:p>
        </p:txBody>
      </p:sp>
    </p:spTree>
    <p:extLst>
      <p:ext uri="{BB962C8B-B14F-4D97-AF65-F5344CB8AC3E}">
        <p14:creationId xmlns:p14="http://schemas.microsoft.com/office/powerpoint/2010/main" val="278125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34CE-37D4-0AE4-09EB-0C18626E7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F8288D-6E26-4508-B381-D785328B1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919BA-61B8-9790-ECC3-255FEBC9E219}"/>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5" name="Footer Placeholder 4">
            <a:extLst>
              <a:ext uri="{FF2B5EF4-FFF2-40B4-BE49-F238E27FC236}">
                <a16:creationId xmlns:a16="http://schemas.microsoft.com/office/drawing/2014/main" id="{03EC4354-E371-2E21-6B29-72933DB3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A8165-306F-0173-D68D-FC9B16A325B8}"/>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127366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0E0B-8398-2F40-6E58-ACAF693D53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FCF11-F2B4-6E5A-0262-871268C08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0F4A0B-1047-06ED-A16A-76AB0A886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B568CA-566C-515D-7EAB-D88AE69219C6}"/>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6" name="Footer Placeholder 5">
            <a:extLst>
              <a:ext uri="{FF2B5EF4-FFF2-40B4-BE49-F238E27FC236}">
                <a16:creationId xmlns:a16="http://schemas.microsoft.com/office/drawing/2014/main" id="{D01D08DA-269B-7362-1F9F-9FC153031B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4BF1D-DB4E-F17B-1BE0-26673E1237F1}"/>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269100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2949-7FCC-AF0D-10D3-AA1FD73EC5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15527-E600-BC5D-CE9B-C390D3868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20F3F-BBE0-E37C-646E-279FA1E36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03294E-4C97-5A25-4B88-5912AE055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E8AF11-0ECF-AA70-4634-4BC4189FD5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BD2EA4-3F54-1114-804E-2AEF2561CA53}"/>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8" name="Footer Placeholder 7">
            <a:extLst>
              <a:ext uri="{FF2B5EF4-FFF2-40B4-BE49-F238E27FC236}">
                <a16:creationId xmlns:a16="http://schemas.microsoft.com/office/drawing/2014/main" id="{95C0B7CA-F917-0730-8795-1A2B5C9A98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E2ECB9-BA95-6884-A181-D6972C55096A}"/>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184513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50B8-05C5-3BEF-D201-0F5B6C8967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1E300B-8AB9-6502-0212-B66792D4657F}"/>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4" name="Footer Placeholder 3">
            <a:extLst>
              <a:ext uri="{FF2B5EF4-FFF2-40B4-BE49-F238E27FC236}">
                <a16:creationId xmlns:a16="http://schemas.microsoft.com/office/drawing/2014/main" id="{85D4AC67-FE51-A066-53CF-CAED69EC2F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B42197-B535-E128-C986-7A3067EDEA29}"/>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22355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77C0A-19A8-FF07-7B5F-84AD4A71190C}"/>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3" name="Footer Placeholder 2">
            <a:extLst>
              <a:ext uri="{FF2B5EF4-FFF2-40B4-BE49-F238E27FC236}">
                <a16:creationId xmlns:a16="http://schemas.microsoft.com/office/drawing/2014/main" id="{637CCE13-1028-DC89-E2E7-56AF6878C1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6324A1-F172-1B5E-51DA-CB94711A4822}"/>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425906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B90D-15BF-EAFD-8FB5-8F775A77D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2813A1-9E07-8E2C-5DB6-257AFDEF9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B52B79-0449-6A1E-EC27-512B888F3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0BDCC-95C1-51C9-D748-AF08E7ACDAA3}"/>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6" name="Footer Placeholder 5">
            <a:extLst>
              <a:ext uri="{FF2B5EF4-FFF2-40B4-BE49-F238E27FC236}">
                <a16:creationId xmlns:a16="http://schemas.microsoft.com/office/drawing/2014/main" id="{04B53E12-550D-55CE-094B-C4AB080E61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694B7-F8FF-4FE0-9EDF-5A43CC065591}"/>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397804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D083-C503-BBB5-6F25-960FF3560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19C8DE-1E72-0546-B3A3-26D457D9C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142B3E-36D2-4060-5AA9-A4EDBE934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7FACF-179F-7B7F-5DB5-6D3285DA1AC3}"/>
              </a:ext>
            </a:extLst>
          </p:cNvPr>
          <p:cNvSpPr>
            <a:spLocks noGrp="1"/>
          </p:cNvSpPr>
          <p:nvPr>
            <p:ph type="dt" sz="half" idx="10"/>
          </p:nvPr>
        </p:nvSpPr>
        <p:spPr/>
        <p:txBody>
          <a:bodyPr/>
          <a:lstStyle/>
          <a:p>
            <a:fld id="{DDC82C40-F1C7-463E-922D-E0A7D6361D2D}" type="datetimeFigureOut">
              <a:rPr lang="en-GB" smtClean="0"/>
              <a:t>19/09/2024</a:t>
            </a:fld>
            <a:endParaRPr lang="en-GB"/>
          </a:p>
        </p:txBody>
      </p:sp>
      <p:sp>
        <p:nvSpPr>
          <p:cNvPr id="6" name="Footer Placeholder 5">
            <a:extLst>
              <a:ext uri="{FF2B5EF4-FFF2-40B4-BE49-F238E27FC236}">
                <a16:creationId xmlns:a16="http://schemas.microsoft.com/office/drawing/2014/main" id="{1972980B-E4F5-CD67-F114-CA51BECA7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E19831-856E-4AB5-9716-D0D755CC360F}"/>
              </a:ext>
            </a:extLst>
          </p:cNvPr>
          <p:cNvSpPr>
            <a:spLocks noGrp="1"/>
          </p:cNvSpPr>
          <p:nvPr>
            <p:ph type="sldNum" sz="quarter" idx="12"/>
          </p:nvPr>
        </p:nvSpPr>
        <p:spPr/>
        <p:txBody>
          <a:bodyPr/>
          <a:lstStyle/>
          <a:p>
            <a:fld id="{7EBB11AB-2FE0-4395-87D9-00E24200A979}" type="slidenum">
              <a:rPr lang="en-GB" smtClean="0"/>
              <a:t>‹#›</a:t>
            </a:fld>
            <a:endParaRPr lang="en-GB"/>
          </a:p>
        </p:txBody>
      </p:sp>
    </p:spTree>
    <p:extLst>
      <p:ext uri="{BB962C8B-B14F-4D97-AF65-F5344CB8AC3E}">
        <p14:creationId xmlns:p14="http://schemas.microsoft.com/office/powerpoint/2010/main" val="348007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B8D64-7F0B-8CEE-322E-7211764FD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7FDE89-CE45-B874-46DF-9FAA8BB35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0AA5D-4C9E-140D-725A-7480F8BD5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82C40-F1C7-463E-922D-E0A7D6361D2D}" type="datetimeFigureOut">
              <a:rPr lang="en-GB" smtClean="0"/>
              <a:t>19/09/2024</a:t>
            </a:fld>
            <a:endParaRPr lang="en-GB"/>
          </a:p>
        </p:txBody>
      </p:sp>
      <p:sp>
        <p:nvSpPr>
          <p:cNvPr id="5" name="Footer Placeholder 4">
            <a:extLst>
              <a:ext uri="{FF2B5EF4-FFF2-40B4-BE49-F238E27FC236}">
                <a16:creationId xmlns:a16="http://schemas.microsoft.com/office/drawing/2014/main" id="{BCD8E7FE-F5A9-330B-0CE1-3C8A14C55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CA6C58-A6C0-2DDF-1012-0BC540610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B11AB-2FE0-4395-87D9-00E24200A979}" type="slidenum">
              <a:rPr lang="en-GB" smtClean="0"/>
              <a:t>‹#›</a:t>
            </a:fld>
            <a:endParaRPr lang="en-GB"/>
          </a:p>
        </p:txBody>
      </p:sp>
    </p:spTree>
    <p:extLst>
      <p:ext uri="{BB962C8B-B14F-4D97-AF65-F5344CB8AC3E}">
        <p14:creationId xmlns:p14="http://schemas.microsoft.com/office/powerpoint/2010/main" val="24595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2FC5-BD3B-0541-BD5C-2403AA003007}" type="datetimeFigureOut">
              <a:rPr lang="en-US" smtClean="0"/>
              <a:t>9/19/2024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6D9B-5007-1240-AD93-EB3D2A23E3C9}" type="slidenum">
              <a:rPr lang="en-US" smtClean="0"/>
              <a:t>‹#›</a:t>
            </a:fld>
            <a:endParaRPr lang="en-US"/>
          </a:p>
        </p:txBody>
      </p:sp>
    </p:spTree>
    <p:extLst>
      <p:ext uri="{BB962C8B-B14F-4D97-AF65-F5344CB8AC3E}">
        <p14:creationId xmlns:p14="http://schemas.microsoft.com/office/powerpoint/2010/main" val="621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17D582-EF6D-1DD0-D560-335A6E4A1F3F}"/>
              </a:ext>
            </a:extLst>
          </p:cNvPr>
          <p:cNvPicPr>
            <a:picLocks noChangeAspect="1"/>
          </p:cNvPicPr>
          <p:nvPr/>
        </p:nvPicPr>
        <p:blipFill rotWithShape="1">
          <a:blip r:embed="rId2"/>
          <a:srcRect t="24873" r="-1" b="6439"/>
          <a:stretch/>
        </p:blipFill>
        <p:spPr>
          <a:xfrm>
            <a:off x="320040" y="320040"/>
            <a:ext cx="11548872" cy="4303462"/>
          </a:xfrm>
          <a:prstGeom prst="rect">
            <a:avLst/>
          </a:prstGeom>
        </p:spPr>
      </p:pic>
      <p:sp>
        <p:nvSpPr>
          <p:cNvPr id="13" name="Rectangle 1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B8DE5E3-8EBB-8A9C-E4A5-90C74A677280}"/>
              </a:ext>
            </a:extLst>
          </p:cNvPr>
          <p:cNvSpPr>
            <a:spLocks noGrp="1"/>
          </p:cNvSpPr>
          <p:nvPr>
            <p:ph type="title"/>
          </p:nvPr>
        </p:nvSpPr>
        <p:spPr>
          <a:xfrm>
            <a:off x="841248" y="5009083"/>
            <a:ext cx="2889504" cy="1345997"/>
          </a:xfrm>
        </p:spPr>
        <p:txBody>
          <a:bodyPr anchor="ctr">
            <a:normAutofit/>
          </a:bodyPr>
          <a:lstStyle/>
          <a:p>
            <a:pPr algn="ctr"/>
            <a:r>
              <a:rPr lang="en-US" sz="2600" dirty="0">
                <a:solidFill>
                  <a:schemeClr val="bg1"/>
                </a:solidFill>
                <a:latin typeface="+mn-lt"/>
              </a:rPr>
              <a:t>LCC SEND Local Offer and Family Services Directory</a:t>
            </a:r>
            <a:endParaRPr lang="en-GB" sz="2600" dirty="0">
              <a:solidFill>
                <a:schemeClr val="bg1"/>
              </a:solidFill>
              <a:latin typeface="+mn-lt"/>
            </a:endParaRPr>
          </a:p>
        </p:txBody>
      </p:sp>
      <p:cxnSp>
        <p:nvCxnSpPr>
          <p:cNvPr id="15" name="Straight Connector 1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C21BEE9-927D-EC29-7B43-50612C79B0E2}"/>
              </a:ext>
            </a:extLst>
          </p:cNvPr>
          <p:cNvSpPr>
            <a:spLocks noGrp="1"/>
          </p:cNvSpPr>
          <p:nvPr>
            <p:ph idx="1"/>
          </p:nvPr>
        </p:nvSpPr>
        <p:spPr>
          <a:xfrm>
            <a:off x="4379976" y="5009083"/>
            <a:ext cx="6976872" cy="1345997"/>
          </a:xfrm>
        </p:spPr>
        <p:txBody>
          <a:bodyPr anchor="ctr">
            <a:normAutofit/>
          </a:bodyPr>
          <a:lstStyle/>
          <a:p>
            <a:pPr marL="0" indent="0">
              <a:buNone/>
            </a:pPr>
            <a:r>
              <a:rPr lang="en-GB" sz="2000" b="0" i="0" dirty="0">
                <a:solidFill>
                  <a:schemeClr val="bg1"/>
                </a:solidFill>
                <a:effectLst/>
              </a:rPr>
              <a:t>Eileen McMorrow -LCC Programme Manager – SEND and Inclusion</a:t>
            </a:r>
          </a:p>
          <a:p>
            <a:pPr marL="0" indent="0">
              <a:buNone/>
            </a:pPr>
            <a:r>
              <a:rPr lang="en-GB" sz="2000" dirty="0">
                <a:solidFill>
                  <a:schemeClr val="bg1"/>
                </a:solidFill>
              </a:rPr>
              <a:t>and Ali Holmes – Information officer</a:t>
            </a:r>
          </a:p>
        </p:txBody>
      </p:sp>
      <p:pic>
        <p:nvPicPr>
          <p:cNvPr id="7" name="Picture 2" descr="Image result for lincolnshire cc imp">
            <a:extLst>
              <a:ext uri="{FF2B5EF4-FFF2-40B4-BE49-F238E27FC236}">
                <a16:creationId xmlns:a16="http://schemas.microsoft.com/office/drawing/2014/main" id="{993C2105-DDF0-198D-F269-C1E59A530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237" y="5009083"/>
            <a:ext cx="1089329" cy="108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910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a:xfrm>
            <a:off x="1981200" y="274638"/>
            <a:ext cx="8229600" cy="938212"/>
          </a:xfrm>
        </p:spPr>
        <p:txBody>
          <a:bodyPr>
            <a:normAutofit/>
          </a:bodyPr>
          <a:lstStyle/>
          <a:p>
            <a:r>
              <a:rPr lang="en-GB" dirty="0"/>
              <a:t>What is the SEND Local Offer?</a:t>
            </a:r>
            <a:endParaRPr lang="en-GB" b="1" dirty="0"/>
          </a:p>
        </p:txBody>
      </p:sp>
      <p:sp>
        <p:nvSpPr>
          <p:cNvPr id="6" name="Content Placeholder 5"/>
          <p:cNvSpPr>
            <a:spLocks noGrp="1"/>
          </p:cNvSpPr>
          <p:nvPr>
            <p:ph idx="1"/>
          </p:nvPr>
        </p:nvSpPr>
        <p:spPr>
          <a:xfrm>
            <a:off x="906011" y="1317021"/>
            <a:ext cx="10452683" cy="4525963"/>
          </a:xfrm>
        </p:spPr>
        <p:txBody>
          <a:bodyPr>
            <a:normAutofit/>
          </a:bodyPr>
          <a:lstStyle/>
          <a:p>
            <a:r>
              <a:rPr lang="en-US" sz="2400" b="0" i="0" dirty="0">
                <a:solidFill>
                  <a:srgbClr val="303030"/>
                </a:solidFill>
                <a:effectLst/>
                <a:latin typeface="Acumin Pro"/>
              </a:rPr>
              <a:t>The SEND Local Offer was created to help improve the lives of children with Special Educational Needs and/or Disabilities (SEND), as well as their families and those who care for them. </a:t>
            </a:r>
          </a:p>
          <a:p>
            <a:r>
              <a:rPr lang="en-US" sz="2400" b="0" i="0" dirty="0">
                <a:solidFill>
                  <a:srgbClr val="303030"/>
                </a:solidFill>
                <a:effectLst/>
                <a:latin typeface="Acumin Pro"/>
              </a:rPr>
              <a:t>The SEND Local Offer brings together information for children and young people, their families/</a:t>
            </a:r>
            <a:r>
              <a:rPr lang="en-US" sz="2400" b="0" i="0" dirty="0" err="1">
                <a:solidFill>
                  <a:srgbClr val="303030"/>
                </a:solidFill>
                <a:effectLst/>
                <a:latin typeface="Acumin Pro"/>
              </a:rPr>
              <a:t>carers</a:t>
            </a:r>
            <a:r>
              <a:rPr lang="en-US" sz="2400" dirty="0">
                <a:solidFill>
                  <a:srgbClr val="303030"/>
                </a:solidFill>
                <a:latin typeface="Acumin Pro"/>
              </a:rPr>
              <a:t>, professionals and providers of services</a:t>
            </a:r>
            <a:r>
              <a:rPr lang="en-US" sz="2400" b="0" i="0" dirty="0">
                <a:solidFill>
                  <a:srgbClr val="303030"/>
                </a:solidFill>
                <a:effectLst/>
                <a:latin typeface="Acumin Pro"/>
              </a:rPr>
              <a:t> into </a:t>
            </a:r>
            <a:r>
              <a:rPr lang="en-US" sz="2400" dirty="0">
                <a:solidFill>
                  <a:srgbClr val="303030"/>
                </a:solidFill>
                <a:latin typeface="Acumin Pro"/>
              </a:rPr>
              <a:t>o</a:t>
            </a:r>
            <a:r>
              <a:rPr lang="en-US" sz="2400" b="0" i="0" dirty="0">
                <a:solidFill>
                  <a:srgbClr val="303030"/>
                </a:solidFill>
                <a:effectLst/>
                <a:latin typeface="Acumin Pro"/>
              </a:rPr>
              <a:t>ne place so it can be easily accessed.</a:t>
            </a:r>
          </a:p>
          <a:p>
            <a:r>
              <a:rPr lang="en-US" sz="2400" dirty="0">
                <a:solidFill>
                  <a:srgbClr val="303030"/>
                </a:solidFill>
                <a:latin typeface="Acumin Pro"/>
              </a:rPr>
              <a:t>Lincolnshire Local Offer includes services and events for children and young people with SEND and their families. It includes advice about health, education and social care. </a:t>
            </a:r>
          </a:p>
          <a:p>
            <a:r>
              <a:rPr lang="en-US" sz="2400" b="0" i="0" dirty="0">
                <a:solidFill>
                  <a:srgbClr val="303030"/>
                </a:solidFill>
                <a:effectLst/>
                <a:latin typeface="Acumin Pro"/>
              </a:rPr>
              <a:t>The SEND Local Offer is </a:t>
            </a:r>
            <a:r>
              <a:rPr lang="en-US" sz="2400" b="0" i="0">
                <a:solidFill>
                  <a:srgbClr val="303030"/>
                </a:solidFill>
                <a:effectLst/>
                <a:latin typeface="Acumin Pro"/>
              </a:rPr>
              <a:t>a statutory requirement of all LA’s. </a:t>
            </a:r>
            <a:endParaRPr lang="en-US" sz="2000" b="0" i="0" dirty="0">
              <a:solidFill>
                <a:srgbClr val="303030"/>
              </a:solidFill>
              <a:effectLst/>
              <a:latin typeface="Acumin Pro"/>
            </a:endParaRPr>
          </a:p>
          <a:p>
            <a:endParaRPr lang="en-US" sz="2400" b="0" i="0" dirty="0">
              <a:solidFill>
                <a:srgbClr val="303030"/>
              </a:solidFill>
              <a:effectLst/>
              <a:latin typeface="Acumin Pro"/>
            </a:endParaRPr>
          </a:p>
          <a:p>
            <a:pPr lvl="1"/>
            <a:endParaRPr lang="en-GB" sz="2400" dirty="0"/>
          </a:p>
        </p:txBody>
      </p:sp>
    </p:spTree>
    <p:extLst>
      <p:ext uri="{BB962C8B-B14F-4D97-AF65-F5344CB8AC3E}">
        <p14:creationId xmlns:p14="http://schemas.microsoft.com/office/powerpoint/2010/main" val="378378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p:txBody>
          <a:bodyPr>
            <a:normAutofit/>
          </a:bodyPr>
          <a:lstStyle/>
          <a:p>
            <a:r>
              <a:rPr lang="en-GB" dirty="0"/>
              <a:t>Local Offer</a:t>
            </a:r>
            <a:endParaRPr lang="en-GB" b="1" dirty="0"/>
          </a:p>
        </p:txBody>
      </p:sp>
      <p:sp>
        <p:nvSpPr>
          <p:cNvPr id="6" name="Content Placeholder 5"/>
          <p:cNvSpPr>
            <a:spLocks noGrp="1"/>
          </p:cNvSpPr>
          <p:nvPr>
            <p:ph idx="1"/>
          </p:nvPr>
        </p:nvSpPr>
        <p:spPr>
          <a:xfrm>
            <a:off x="609600" y="1417638"/>
            <a:ext cx="10972800" cy="4525963"/>
          </a:xfrm>
        </p:spPr>
        <p:txBody>
          <a:bodyPr>
            <a:normAutofit/>
          </a:bodyPr>
          <a:lstStyle/>
          <a:p>
            <a:endParaRPr lang="en-US" sz="2400" b="0" i="0" dirty="0">
              <a:solidFill>
                <a:srgbClr val="303030"/>
              </a:solidFill>
              <a:effectLst/>
              <a:latin typeface="Acumin Pro"/>
            </a:endParaRPr>
          </a:p>
          <a:p>
            <a:pPr lvl="1"/>
            <a:r>
              <a:rPr lang="en-GB" sz="2400" dirty="0"/>
              <a:t>Local Offer is hosted by LCC, but developed by ourselves in collaboration with partners. It provides information on available services and how to access them, advice and information regarding SEND and access to the Family Services Directory (FSD).</a:t>
            </a:r>
          </a:p>
          <a:p>
            <a:pPr lvl="1"/>
            <a:r>
              <a:rPr lang="en-GB" sz="2400" dirty="0"/>
              <a:t>Local Offer regularly reviewed to improve access, more user-friendly, clearer pathways &amp; current.</a:t>
            </a:r>
          </a:p>
          <a:p>
            <a:pPr marL="457200" lvl="1" indent="0">
              <a:buNone/>
            </a:pPr>
            <a:endParaRPr lang="en-GB" sz="2400" dirty="0"/>
          </a:p>
          <a:p>
            <a:pPr marL="457200" lvl="1" indent="0">
              <a:buNone/>
            </a:pPr>
            <a:endParaRPr lang="en-GB" sz="2400" dirty="0"/>
          </a:p>
        </p:txBody>
      </p:sp>
    </p:spTree>
    <p:extLst>
      <p:ext uri="{BB962C8B-B14F-4D97-AF65-F5344CB8AC3E}">
        <p14:creationId xmlns:p14="http://schemas.microsoft.com/office/powerpoint/2010/main" val="20967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p:txBody>
          <a:bodyPr>
            <a:noAutofit/>
          </a:bodyPr>
          <a:lstStyle/>
          <a:p>
            <a:r>
              <a:rPr lang="en-GB" sz="7200" dirty="0"/>
              <a:t>Local Offer </a:t>
            </a:r>
            <a:endParaRPr lang="en-GB" sz="7200" b="1" dirty="0"/>
          </a:p>
        </p:txBody>
      </p:sp>
      <p:sp>
        <p:nvSpPr>
          <p:cNvPr id="6" name="Content Placeholder 5"/>
          <p:cNvSpPr>
            <a:spLocks noGrp="1"/>
          </p:cNvSpPr>
          <p:nvPr>
            <p:ph idx="1"/>
          </p:nvPr>
        </p:nvSpPr>
        <p:spPr/>
        <p:txBody>
          <a:bodyPr>
            <a:normAutofit/>
          </a:bodyPr>
          <a:lstStyle/>
          <a:p>
            <a:endParaRPr lang="en-US" sz="2400" b="0" i="0" dirty="0">
              <a:solidFill>
                <a:srgbClr val="303030"/>
              </a:solidFill>
              <a:effectLst/>
              <a:latin typeface="Acumin Pro"/>
            </a:endParaRPr>
          </a:p>
          <a:p>
            <a:pPr lvl="1"/>
            <a:r>
              <a:rPr lang="en-GB" sz="2400" dirty="0"/>
              <a:t>Where to start with SEND </a:t>
            </a:r>
          </a:p>
          <a:p>
            <a:pPr lvl="1"/>
            <a:r>
              <a:rPr lang="en-GB" sz="2400" dirty="0"/>
              <a:t>Early Years and Childcare</a:t>
            </a:r>
          </a:p>
          <a:p>
            <a:pPr lvl="1"/>
            <a:r>
              <a:rPr lang="en-GB" sz="2400" dirty="0"/>
              <a:t>Health &amp; Wellbeing</a:t>
            </a:r>
          </a:p>
          <a:p>
            <a:pPr lvl="1"/>
            <a:r>
              <a:rPr lang="en-GB" sz="2400" dirty="0"/>
              <a:t>Support with Education</a:t>
            </a:r>
          </a:p>
          <a:p>
            <a:pPr lvl="1"/>
            <a:r>
              <a:rPr lang="en-GB" sz="2400" dirty="0"/>
              <a:t>Preparing for Adulthood</a:t>
            </a:r>
          </a:p>
          <a:p>
            <a:pPr lvl="1"/>
            <a:r>
              <a:rPr lang="en-GB" sz="2400" dirty="0"/>
              <a:t>Social Care</a:t>
            </a:r>
          </a:p>
          <a:p>
            <a:pPr lvl="1"/>
            <a:r>
              <a:rPr lang="en-GB" sz="2400" dirty="0"/>
              <a:t>Your Views and Feedback</a:t>
            </a:r>
          </a:p>
        </p:txBody>
      </p:sp>
    </p:spTree>
    <p:extLst>
      <p:ext uri="{BB962C8B-B14F-4D97-AF65-F5344CB8AC3E}">
        <p14:creationId xmlns:p14="http://schemas.microsoft.com/office/powerpoint/2010/main" val="74511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p:txBody>
          <a:bodyPr>
            <a:normAutofit/>
          </a:bodyPr>
          <a:lstStyle/>
          <a:p>
            <a:r>
              <a:rPr lang="en-GB" b="1" dirty="0"/>
              <a:t>Link to Local Offer</a:t>
            </a:r>
          </a:p>
        </p:txBody>
      </p:sp>
      <p:sp>
        <p:nvSpPr>
          <p:cNvPr id="6" name="Content Placeholder 5"/>
          <p:cNvSpPr>
            <a:spLocks noGrp="1"/>
          </p:cNvSpPr>
          <p:nvPr>
            <p:ph idx="1"/>
          </p:nvPr>
        </p:nvSpPr>
        <p:spPr/>
        <p:txBody>
          <a:bodyPr>
            <a:normAutofit/>
          </a:bodyPr>
          <a:lstStyle/>
          <a:p>
            <a:r>
              <a:rPr lang="en-US" sz="4000" dirty="0"/>
              <a:t>www.lincolnshire.gov.uk/send-local-offer</a:t>
            </a:r>
            <a:endParaRPr lang="en-US" sz="4000" b="0" i="0" dirty="0">
              <a:solidFill>
                <a:srgbClr val="303030"/>
              </a:solidFill>
              <a:effectLst/>
              <a:latin typeface="Acumin Pro"/>
            </a:endParaRPr>
          </a:p>
        </p:txBody>
      </p:sp>
    </p:spTree>
    <p:extLst>
      <p:ext uri="{BB962C8B-B14F-4D97-AF65-F5344CB8AC3E}">
        <p14:creationId xmlns:p14="http://schemas.microsoft.com/office/powerpoint/2010/main" val="24354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a:xfrm>
            <a:off x="609600" y="160336"/>
            <a:ext cx="10972800" cy="1143000"/>
          </a:xfrm>
        </p:spPr>
        <p:txBody>
          <a:bodyPr>
            <a:normAutofit/>
          </a:bodyPr>
          <a:lstStyle/>
          <a:p>
            <a:r>
              <a:rPr lang="en-GB" dirty="0"/>
              <a:t>Family Services Directory</a:t>
            </a:r>
            <a:endParaRPr lang="en-GB" b="1" dirty="0"/>
          </a:p>
        </p:txBody>
      </p:sp>
      <p:sp>
        <p:nvSpPr>
          <p:cNvPr id="6" name="Content Placeholder 5"/>
          <p:cNvSpPr>
            <a:spLocks noGrp="1"/>
          </p:cNvSpPr>
          <p:nvPr>
            <p:ph idx="1"/>
          </p:nvPr>
        </p:nvSpPr>
        <p:spPr>
          <a:xfrm>
            <a:off x="609600" y="1303336"/>
            <a:ext cx="10972800" cy="4525963"/>
          </a:xfrm>
        </p:spPr>
        <p:txBody>
          <a:bodyPr>
            <a:normAutofit/>
          </a:bodyPr>
          <a:lstStyle/>
          <a:p>
            <a:pPr lvl="1"/>
            <a:endParaRPr lang="en-GB" sz="2400" dirty="0"/>
          </a:p>
          <a:p>
            <a:pPr lvl="1"/>
            <a:r>
              <a:rPr lang="en-GB" sz="2400" dirty="0"/>
              <a:t>The FSD is part of the Local Offer. It is a directory of all services which may be of interest to children and young people with SEND. Services can self-register on this directory and submissions are vetted by LCC before going live.</a:t>
            </a:r>
          </a:p>
          <a:p>
            <a:pPr lvl="1"/>
            <a:r>
              <a:rPr lang="en-GB" sz="2400" dirty="0"/>
              <a:t>The FSD has recently been updated and relaunched. It is easier to navigate and the searches work better</a:t>
            </a:r>
          </a:p>
          <a:p>
            <a:endParaRPr lang="en-US" sz="2400" b="0" i="0" dirty="0">
              <a:solidFill>
                <a:srgbClr val="303030"/>
              </a:solidFill>
              <a:effectLst/>
              <a:latin typeface="Acumin Pro"/>
            </a:endParaRPr>
          </a:p>
        </p:txBody>
      </p:sp>
    </p:spTree>
    <p:extLst>
      <p:ext uri="{BB962C8B-B14F-4D97-AF65-F5344CB8AC3E}">
        <p14:creationId xmlns:p14="http://schemas.microsoft.com/office/powerpoint/2010/main" val="57716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a:xfrm>
            <a:off x="609600" y="160336"/>
            <a:ext cx="10972800" cy="1143000"/>
          </a:xfrm>
        </p:spPr>
        <p:txBody>
          <a:bodyPr>
            <a:normAutofit/>
          </a:bodyPr>
          <a:lstStyle/>
          <a:p>
            <a:r>
              <a:rPr lang="en-GB" dirty="0"/>
              <a:t>Family Services Directory</a:t>
            </a:r>
            <a:endParaRPr lang="en-GB" b="1" dirty="0"/>
          </a:p>
        </p:txBody>
      </p:sp>
      <p:sp>
        <p:nvSpPr>
          <p:cNvPr id="6" name="Content Placeholder 5"/>
          <p:cNvSpPr>
            <a:spLocks noGrp="1"/>
          </p:cNvSpPr>
          <p:nvPr>
            <p:ph idx="1"/>
          </p:nvPr>
        </p:nvSpPr>
        <p:spPr>
          <a:xfrm>
            <a:off x="609600" y="1303336"/>
            <a:ext cx="10972800" cy="4525963"/>
          </a:xfrm>
        </p:spPr>
        <p:txBody>
          <a:bodyPr>
            <a:normAutofit fontScale="92500" lnSpcReduction="10000"/>
          </a:bodyPr>
          <a:lstStyle/>
          <a:p>
            <a:r>
              <a:rPr lang="en-US" sz="2400" dirty="0">
                <a:solidFill>
                  <a:srgbClr val="303030"/>
                </a:solidFill>
                <a:latin typeface="Acumin Pro"/>
              </a:rPr>
              <a:t>Early Years &amp; Childcare</a:t>
            </a:r>
          </a:p>
          <a:p>
            <a:r>
              <a:rPr lang="en-US" sz="2400" dirty="0">
                <a:solidFill>
                  <a:srgbClr val="303030"/>
                </a:solidFill>
                <a:latin typeface="Acumin Pro"/>
              </a:rPr>
              <a:t>Start for Life</a:t>
            </a:r>
          </a:p>
          <a:p>
            <a:r>
              <a:rPr lang="en-US" sz="2400" dirty="0">
                <a:solidFill>
                  <a:srgbClr val="303030"/>
                </a:solidFill>
                <a:latin typeface="Acumin Pro"/>
              </a:rPr>
              <a:t>Education &amp; Support</a:t>
            </a:r>
          </a:p>
          <a:p>
            <a:r>
              <a:rPr lang="en-US" sz="2400" dirty="0">
                <a:solidFill>
                  <a:srgbClr val="303030"/>
                </a:solidFill>
                <a:latin typeface="Acumin Pro"/>
              </a:rPr>
              <a:t>Special Educational Needs &amp; Disabilities</a:t>
            </a:r>
          </a:p>
          <a:p>
            <a:r>
              <a:rPr lang="en-US" sz="2400" dirty="0">
                <a:solidFill>
                  <a:srgbClr val="303030"/>
                </a:solidFill>
                <a:latin typeface="Acumin Pro"/>
              </a:rPr>
              <a:t>Health</a:t>
            </a:r>
          </a:p>
          <a:p>
            <a:r>
              <a:rPr lang="en-US" sz="2400" dirty="0">
                <a:solidFill>
                  <a:srgbClr val="303030"/>
                </a:solidFill>
                <a:latin typeface="Acumin Pro"/>
              </a:rPr>
              <a:t>Preparation for Adulthood</a:t>
            </a:r>
          </a:p>
          <a:p>
            <a:r>
              <a:rPr lang="en-US" sz="2400" dirty="0">
                <a:solidFill>
                  <a:srgbClr val="303030"/>
                </a:solidFill>
                <a:latin typeface="Acumin Pro"/>
              </a:rPr>
              <a:t>Youth Services</a:t>
            </a:r>
          </a:p>
          <a:p>
            <a:r>
              <a:rPr lang="en-US" sz="2400" b="0" i="0" dirty="0">
                <a:solidFill>
                  <a:srgbClr val="303030"/>
                </a:solidFill>
                <a:effectLst/>
                <a:latin typeface="Acumin Pro"/>
              </a:rPr>
              <a:t>Careers, Training and Learning</a:t>
            </a:r>
            <a:endParaRPr lang="en-US" sz="2400" dirty="0">
              <a:solidFill>
                <a:srgbClr val="303030"/>
              </a:solidFill>
              <a:latin typeface="Acumin Pro"/>
            </a:endParaRPr>
          </a:p>
          <a:p>
            <a:r>
              <a:rPr lang="en-US" sz="2400" dirty="0">
                <a:solidFill>
                  <a:srgbClr val="303030"/>
                </a:solidFill>
                <a:latin typeface="Acumin Pro"/>
              </a:rPr>
              <a:t>Parenting and Caring</a:t>
            </a:r>
          </a:p>
          <a:p>
            <a:r>
              <a:rPr lang="en-US" sz="2400" dirty="0">
                <a:solidFill>
                  <a:srgbClr val="303030"/>
                </a:solidFill>
                <a:latin typeface="Acumin Pro"/>
              </a:rPr>
              <a:t>Play and Leisure</a:t>
            </a:r>
          </a:p>
          <a:p>
            <a:r>
              <a:rPr lang="en-US" sz="2400" dirty="0">
                <a:solidFill>
                  <a:srgbClr val="303030"/>
                </a:solidFill>
                <a:latin typeface="Acumin Pro"/>
              </a:rPr>
              <a:t>Emotional Wellbeing and Mental Health</a:t>
            </a:r>
          </a:p>
          <a:p>
            <a:r>
              <a:rPr lang="en-US" sz="2400" dirty="0">
                <a:solidFill>
                  <a:srgbClr val="303030"/>
                </a:solidFill>
                <a:latin typeface="Acumin Pro"/>
              </a:rPr>
              <a:t>Staying Safe</a:t>
            </a:r>
          </a:p>
          <a:p>
            <a:endParaRPr lang="en-US" sz="2400" b="0" i="0" dirty="0">
              <a:solidFill>
                <a:srgbClr val="303030"/>
              </a:solidFill>
              <a:effectLst/>
              <a:latin typeface="Acumin Pro"/>
            </a:endParaRPr>
          </a:p>
        </p:txBody>
      </p:sp>
    </p:spTree>
    <p:extLst>
      <p:ext uri="{BB962C8B-B14F-4D97-AF65-F5344CB8AC3E}">
        <p14:creationId xmlns:p14="http://schemas.microsoft.com/office/powerpoint/2010/main" val="70756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90"/>
            <a:ext cx="12192000" cy="1669711"/>
          </a:xfrm>
          <a:prstGeom prst="rect">
            <a:avLst/>
          </a:prstGeom>
        </p:spPr>
      </p:pic>
      <p:sp>
        <p:nvSpPr>
          <p:cNvPr id="4" name="Title 3"/>
          <p:cNvSpPr>
            <a:spLocks noGrp="1"/>
          </p:cNvSpPr>
          <p:nvPr>
            <p:ph type="title"/>
          </p:nvPr>
        </p:nvSpPr>
        <p:spPr/>
        <p:txBody>
          <a:bodyPr>
            <a:normAutofit/>
          </a:bodyPr>
          <a:lstStyle/>
          <a:p>
            <a:r>
              <a:rPr lang="en-GB" b="1" dirty="0"/>
              <a:t>Link to Family Services Directory</a:t>
            </a:r>
          </a:p>
        </p:txBody>
      </p:sp>
      <p:sp>
        <p:nvSpPr>
          <p:cNvPr id="6" name="Content Placeholder 5"/>
          <p:cNvSpPr>
            <a:spLocks noGrp="1"/>
          </p:cNvSpPr>
          <p:nvPr>
            <p:ph idx="1"/>
          </p:nvPr>
        </p:nvSpPr>
        <p:spPr/>
        <p:txBody>
          <a:bodyPr>
            <a:normAutofit/>
          </a:bodyPr>
          <a:lstStyle/>
          <a:p>
            <a:r>
              <a:rPr lang="en-US" sz="4000" dirty="0"/>
              <a:t>www.lincsfamilydirectory.org.uk</a:t>
            </a:r>
            <a:endParaRPr lang="en-US" sz="4000" b="0" i="0" dirty="0">
              <a:solidFill>
                <a:srgbClr val="303030"/>
              </a:solidFill>
              <a:effectLst/>
              <a:latin typeface="Acumin Pro"/>
            </a:endParaRPr>
          </a:p>
        </p:txBody>
      </p:sp>
    </p:spTree>
    <p:extLst>
      <p:ext uri="{BB962C8B-B14F-4D97-AF65-F5344CB8AC3E}">
        <p14:creationId xmlns:p14="http://schemas.microsoft.com/office/powerpoint/2010/main" val="134681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1512</TotalTime>
  <Words>362</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Acumin Pro</vt:lpstr>
      <vt:lpstr>Arial</vt:lpstr>
      <vt:lpstr>Calibri</vt:lpstr>
      <vt:lpstr>Calibri Light</vt:lpstr>
      <vt:lpstr>Office Theme</vt:lpstr>
      <vt:lpstr>1_Office Theme</vt:lpstr>
      <vt:lpstr>LCC SEND Local Offer and Family Services Directory</vt:lpstr>
      <vt:lpstr>What is the SEND Local Offer?</vt:lpstr>
      <vt:lpstr>Local Offer</vt:lpstr>
      <vt:lpstr>Local Offer </vt:lpstr>
      <vt:lpstr>Link to Local Offer</vt:lpstr>
      <vt:lpstr>Family Services Directory</vt:lpstr>
      <vt:lpstr>Family Services Directory</vt:lpstr>
      <vt:lpstr>Link to Family Services Directory</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LCC SEND Local Offer</dc:title>
  <dc:creator>Eileen McMorrow</dc:creator>
  <cp:lastModifiedBy>Ali Holmes</cp:lastModifiedBy>
  <cp:revision>5</cp:revision>
  <dcterms:created xsi:type="dcterms:W3CDTF">2023-01-19T14:35:09Z</dcterms:created>
  <dcterms:modified xsi:type="dcterms:W3CDTF">2024-09-19T08:14:02Z</dcterms:modified>
</cp:coreProperties>
</file>