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9" r:id="rId3"/>
    <p:sldId id="277" r:id="rId4"/>
    <p:sldId id="304" r:id="rId5"/>
    <p:sldId id="307" r:id="rId6"/>
    <p:sldId id="257" r:id="rId7"/>
    <p:sldId id="258" r:id="rId8"/>
    <p:sldId id="260" r:id="rId9"/>
    <p:sldId id="309" r:id="rId10"/>
    <p:sldId id="308" r:id="rId11"/>
    <p:sldId id="310" r:id="rId12"/>
    <p:sldId id="311" r:id="rId13"/>
    <p:sldId id="262" r:id="rId14"/>
    <p:sldId id="267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A55D32-1BCA-4E16-9F7F-0B94136B349C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en-GB"/>
        </a:p>
      </dgm:t>
    </dgm:pt>
    <dgm:pt modelId="{633BC058-9921-4DAB-9404-42CFA48EFD24}">
      <dgm:prSet phldrT="[Text]"/>
      <dgm:spPr/>
      <dgm:t>
        <a:bodyPr/>
        <a:lstStyle/>
        <a:p>
          <a:r>
            <a:rPr lang="en-GB" b="1">
              <a:latin typeface="Quire Sans" panose="020B0502040400020003" pitchFamily="34" charset="0"/>
              <a:cs typeface="Quire Sans" panose="020B0502040400020003" pitchFamily="34" charset="0"/>
            </a:rPr>
            <a:t>Pre-16 prep</a:t>
          </a:r>
        </a:p>
      </dgm:t>
    </dgm:pt>
    <dgm:pt modelId="{CE920418-2404-4338-A31C-0E595E9BDBFC}" type="parTrans" cxnId="{C6AA3981-AD08-4667-A2EE-D70929E56F1E}">
      <dgm:prSet/>
      <dgm:spPr/>
      <dgm:t>
        <a:bodyPr/>
        <a:lstStyle/>
        <a:p>
          <a:endParaRPr lang="en-GB"/>
        </a:p>
      </dgm:t>
    </dgm:pt>
    <dgm:pt modelId="{783C9EC2-7F44-499A-AA6C-96E76D83C8AE}" type="sibTrans" cxnId="{C6AA3981-AD08-4667-A2EE-D70929E56F1E}">
      <dgm:prSet/>
      <dgm:spPr/>
      <dgm:t>
        <a:bodyPr/>
        <a:lstStyle/>
        <a:p>
          <a:endParaRPr lang="en-GB"/>
        </a:p>
      </dgm:t>
    </dgm:pt>
    <dgm:pt modelId="{7D721F4A-ED3E-430A-ADA7-84A2BF98AAAA}">
      <dgm:prSet phldrT="[Text]"/>
      <dgm:spPr/>
      <dgm:t>
        <a:bodyPr/>
        <a:lstStyle/>
        <a:p>
          <a:r>
            <a:rPr lang="en-GB" dirty="0">
              <a:latin typeface="Quire Sans" panose="020B0502040400020003" pitchFamily="34" charset="0"/>
              <a:cs typeface="Quire Sans" panose="020B0502040400020003" pitchFamily="34" charset="0"/>
            </a:rPr>
            <a:t>Careers exposure</a:t>
          </a:r>
        </a:p>
        <a:p>
          <a:r>
            <a:rPr lang="en-GB" dirty="0">
              <a:latin typeface="Quire Sans" panose="020B0502040400020003" pitchFamily="34" charset="0"/>
              <a:cs typeface="Quire Sans" panose="020B0502040400020003" pitchFamily="34" charset="0"/>
            </a:rPr>
            <a:t>Vocational Profiling</a:t>
          </a:r>
        </a:p>
        <a:p>
          <a:r>
            <a:rPr lang="en-GB" dirty="0">
              <a:latin typeface="Quire Sans" panose="020B0502040400020003" pitchFamily="34" charset="0"/>
              <a:cs typeface="Quire Sans" panose="020B0502040400020003" pitchFamily="34" charset="0"/>
            </a:rPr>
            <a:t>Employer encounters</a:t>
          </a:r>
        </a:p>
        <a:p>
          <a:r>
            <a:rPr lang="en-GB" dirty="0">
              <a:latin typeface="Quire Sans" panose="020B0502040400020003" pitchFamily="34" charset="0"/>
              <a:cs typeface="Quire Sans" panose="020B0502040400020003" pitchFamily="34" charset="0"/>
            </a:rPr>
            <a:t>Work experience</a:t>
          </a:r>
        </a:p>
        <a:p>
          <a:r>
            <a:rPr lang="en-GB" dirty="0">
              <a:latin typeface="Quire Sans" panose="020B0502040400020003" pitchFamily="34" charset="0"/>
              <a:cs typeface="Quire Sans" panose="020B0502040400020003" pitchFamily="34" charset="0"/>
            </a:rPr>
            <a:t>Careers, advice and guidance</a:t>
          </a:r>
        </a:p>
        <a:p>
          <a:r>
            <a:rPr lang="en-GB" dirty="0">
              <a:latin typeface="Quire Sans" panose="020B0502040400020003" pitchFamily="34" charset="0"/>
              <a:cs typeface="Quire Sans" panose="020B0502040400020003" pitchFamily="34" charset="0"/>
            </a:rPr>
            <a:t>Post 16 transition work</a:t>
          </a:r>
        </a:p>
      </dgm:t>
    </dgm:pt>
    <dgm:pt modelId="{81EFA317-3BD2-474E-BFD5-F6E6CCFB1749}" type="parTrans" cxnId="{359CCA9F-D3E9-4A5B-83D5-C120D4036306}">
      <dgm:prSet/>
      <dgm:spPr/>
      <dgm:t>
        <a:bodyPr/>
        <a:lstStyle/>
        <a:p>
          <a:endParaRPr lang="en-GB"/>
        </a:p>
      </dgm:t>
    </dgm:pt>
    <dgm:pt modelId="{5842A5DC-8C66-4E85-A8E8-AF6F2B8E9D3A}" type="sibTrans" cxnId="{359CCA9F-D3E9-4A5B-83D5-C120D4036306}">
      <dgm:prSet/>
      <dgm:spPr/>
      <dgm:t>
        <a:bodyPr/>
        <a:lstStyle/>
        <a:p>
          <a:endParaRPr lang="en-GB"/>
        </a:p>
      </dgm:t>
    </dgm:pt>
    <dgm:pt modelId="{07051753-0E81-45C6-9141-EC12B7F41C9B}">
      <dgm:prSet phldrT="[Text]"/>
      <dgm:spPr/>
      <dgm:t>
        <a:bodyPr/>
        <a:lstStyle/>
        <a:p>
          <a:r>
            <a:rPr lang="en-GB" b="1">
              <a:latin typeface="Quire Sans" panose="020B0502040400020003" pitchFamily="34" charset="0"/>
              <a:cs typeface="Quire Sans" panose="020B0502040400020003" pitchFamily="34" charset="0"/>
            </a:rPr>
            <a:t>Post-16</a:t>
          </a:r>
        </a:p>
      </dgm:t>
    </dgm:pt>
    <dgm:pt modelId="{1CA799B2-C906-438A-A8B7-5C324BD20475}" type="parTrans" cxnId="{4B66ABD7-0DC6-4378-AC67-446902B682E9}">
      <dgm:prSet/>
      <dgm:spPr/>
      <dgm:t>
        <a:bodyPr/>
        <a:lstStyle/>
        <a:p>
          <a:endParaRPr lang="en-GB"/>
        </a:p>
      </dgm:t>
    </dgm:pt>
    <dgm:pt modelId="{9894EAB0-67BD-4FB2-8A8C-1332F47FA361}" type="sibTrans" cxnId="{4B66ABD7-0DC6-4378-AC67-446902B682E9}">
      <dgm:prSet/>
      <dgm:spPr/>
      <dgm:t>
        <a:bodyPr/>
        <a:lstStyle/>
        <a:p>
          <a:endParaRPr lang="en-GB"/>
        </a:p>
      </dgm:t>
    </dgm:pt>
    <dgm:pt modelId="{0D5DDACB-F717-45BB-BC32-A06157C9306C}">
      <dgm:prSet phldrT="[Text]"/>
      <dgm:spPr/>
      <dgm:t>
        <a:bodyPr/>
        <a:lstStyle/>
        <a:p>
          <a:r>
            <a:rPr lang="en-GB" dirty="0">
              <a:latin typeface="+mn-lt"/>
            </a:rPr>
            <a:t>Vocational Profiling</a:t>
          </a:r>
        </a:p>
        <a:p>
          <a:r>
            <a:rPr lang="en-GB" dirty="0">
              <a:latin typeface="+mn-lt"/>
            </a:rPr>
            <a:t>Work Experience </a:t>
          </a:r>
        </a:p>
        <a:p>
          <a:r>
            <a:rPr lang="en-GB" dirty="0">
              <a:latin typeface="+mn-lt"/>
            </a:rPr>
            <a:t>Job Coach support</a:t>
          </a:r>
        </a:p>
        <a:p>
          <a:r>
            <a:rPr lang="en-GB" dirty="0">
              <a:latin typeface="+mn-lt"/>
            </a:rPr>
            <a:t>Mock interviews</a:t>
          </a:r>
        </a:p>
        <a:p>
          <a:r>
            <a:rPr lang="en-GB" dirty="0">
              <a:latin typeface="+mn-lt"/>
            </a:rPr>
            <a:t>Supported internships</a:t>
          </a:r>
        </a:p>
        <a:p>
          <a:r>
            <a:rPr lang="en-GB" dirty="0">
              <a:latin typeface="+mn-lt"/>
            </a:rPr>
            <a:t>Inclusive apprenticeships</a:t>
          </a:r>
        </a:p>
      </dgm:t>
    </dgm:pt>
    <dgm:pt modelId="{19D71B33-EF36-45E0-948E-565241C7E9DD}" type="parTrans" cxnId="{E232D034-351E-4E10-85D0-A8FD6CBF12DD}">
      <dgm:prSet/>
      <dgm:spPr/>
      <dgm:t>
        <a:bodyPr/>
        <a:lstStyle/>
        <a:p>
          <a:endParaRPr lang="en-GB"/>
        </a:p>
      </dgm:t>
    </dgm:pt>
    <dgm:pt modelId="{C3A6B906-3B7B-4DAE-971D-FD666CA2CFDE}" type="sibTrans" cxnId="{E232D034-351E-4E10-85D0-A8FD6CBF12DD}">
      <dgm:prSet/>
      <dgm:spPr/>
      <dgm:t>
        <a:bodyPr/>
        <a:lstStyle/>
        <a:p>
          <a:endParaRPr lang="en-GB"/>
        </a:p>
      </dgm:t>
    </dgm:pt>
    <dgm:pt modelId="{6083FDAE-93EF-4D41-8BE1-7413576997F3}">
      <dgm:prSet phldrT="[Text]"/>
      <dgm:spPr/>
      <dgm:t>
        <a:bodyPr/>
        <a:lstStyle/>
        <a:p>
          <a:r>
            <a:rPr lang="en-GB" b="1">
              <a:latin typeface="Quire Sans" panose="020B0502040400020003" pitchFamily="34" charset="0"/>
              <a:cs typeface="Quire Sans" panose="020B0502040400020003" pitchFamily="34" charset="0"/>
            </a:rPr>
            <a:t>Adults</a:t>
          </a:r>
        </a:p>
      </dgm:t>
    </dgm:pt>
    <dgm:pt modelId="{0D30B17C-405B-4B2D-A721-1002BA967151}" type="parTrans" cxnId="{C27D7CF1-94A8-4FE7-BCF0-AE85B2FC2C78}">
      <dgm:prSet/>
      <dgm:spPr/>
      <dgm:t>
        <a:bodyPr/>
        <a:lstStyle/>
        <a:p>
          <a:endParaRPr lang="en-GB"/>
        </a:p>
      </dgm:t>
    </dgm:pt>
    <dgm:pt modelId="{0B8B6F53-DBA9-482A-9C6D-D4DF45ACC313}" type="sibTrans" cxnId="{C27D7CF1-94A8-4FE7-BCF0-AE85B2FC2C78}">
      <dgm:prSet/>
      <dgm:spPr/>
      <dgm:t>
        <a:bodyPr/>
        <a:lstStyle/>
        <a:p>
          <a:endParaRPr lang="en-GB"/>
        </a:p>
      </dgm:t>
    </dgm:pt>
    <dgm:pt modelId="{63CCCC3F-7803-4BC1-9581-FE36CA5685B3}">
      <dgm:prSet phldrT="[Text]"/>
      <dgm:spPr/>
      <dgm:t>
        <a:bodyPr/>
        <a:lstStyle/>
        <a:p>
          <a:r>
            <a:rPr lang="en-GB">
              <a:latin typeface="Quire Sans" panose="020B0502040400020003" pitchFamily="34" charset="0"/>
              <a:cs typeface="Quire Sans" panose="020B0502040400020003" pitchFamily="34" charset="0"/>
            </a:rPr>
            <a:t>Local Supported Employment Programme</a:t>
          </a:r>
        </a:p>
        <a:p>
          <a:r>
            <a:rPr lang="en-GB">
              <a:latin typeface="Quire Sans" panose="020B0502040400020003" pitchFamily="34" charset="0"/>
              <a:cs typeface="Quire Sans" panose="020B0502040400020003" pitchFamily="34" charset="0"/>
            </a:rPr>
            <a:t>Vocational Profiling</a:t>
          </a:r>
        </a:p>
        <a:p>
          <a:r>
            <a:rPr lang="en-GB">
              <a:latin typeface="Quire Sans" panose="020B0502040400020003" pitchFamily="34" charset="0"/>
              <a:cs typeface="Quire Sans" panose="020B0502040400020003" pitchFamily="34" charset="0"/>
            </a:rPr>
            <a:t>Job matching</a:t>
          </a:r>
        </a:p>
        <a:p>
          <a:r>
            <a:rPr lang="en-GB">
              <a:latin typeface="Quire Sans" panose="020B0502040400020003" pitchFamily="34" charset="0"/>
              <a:cs typeface="Quire Sans" panose="020B0502040400020003" pitchFamily="34" charset="0"/>
            </a:rPr>
            <a:t>Job Coach support</a:t>
          </a:r>
        </a:p>
      </dgm:t>
    </dgm:pt>
    <dgm:pt modelId="{963513C2-584A-4F3D-9818-0B6F740B95F6}" type="parTrans" cxnId="{A0598DF8-BB60-41B5-93E1-378CB8C3A963}">
      <dgm:prSet/>
      <dgm:spPr/>
      <dgm:t>
        <a:bodyPr/>
        <a:lstStyle/>
        <a:p>
          <a:endParaRPr lang="en-GB"/>
        </a:p>
      </dgm:t>
    </dgm:pt>
    <dgm:pt modelId="{BD77C8AA-0EB1-4C03-B88B-5E6F356D25DD}" type="sibTrans" cxnId="{A0598DF8-BB60-41B5-93E1-378CB8C3A963}">
      <dgm:prSet/>
      <dgm:spPr/>
      <dgm:t>
        <a:bodyPr/>
        <a:lstStyle/>
        <a:p>
          <a:endParaRPr lang="en-GB"/>
        </a:p>
      </dgm:t>
    </dgm:pt>
    <dgm:pt modelId="{D2D270AB-B6AC-4CC1-970C-8CF643637D7B}" type="pres">
      <dgm:prSet presAssocID="{E3A55D32-1BCA-4E16-9F7F-0B94136B349C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06926C98-8755-450C-AE94-9854EB28CB34}" type="pres">
      <dgm:prSet presAssocID="{633BC058-9921-4DAB-9404-42CFA48EFD24}" presName="parentText1" presStyleLbl="node1" presStyleIdx="0" presStyleCnt="3" custLinFactNeighborY="-5081">
        <dgm:presLayoutVars>
          <dgm:chMax/>
          <dgm:chPref val="3"/>
          <dgm:bulletEnabled val="1"/>
        </dgm:presLayoutVars>
      </dgm:prSet>
      <dgm:spPr/>
    </dgm:pt>
    <dgm:pt modelId="{E7D4E611-D4AA-415A-9E61-E462613D5351}" type="pres">
      <dgm:prSet presAssocID="{633BC058-9921-4DAB-9404-42CFA48EFD24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</dgm:pt>
    <dgm:pt modelId="{F274ADEB-0289-48AD-8650-A57FC170BBDD}" type="pres">
      <dgm:prSet presAssocID="{07051753-0E81-45C6-9141-EC12B7F41C9B}" presName="parentText2" presStyleLbl="node1" presStyleIdx="1" presStyleCnt="3">
        <dgm:presLayoutVars>
          <dgm:chMax/>
          <dgm:chPref val="3"/>
          <dgm:bulletEnabled val="1"/>
        </dgm:presLayoutVars>
      </dgm:prSet>
      <dgm:spPr/>
    </dgm:pt>
    <dgm:pt modelId="{8CA4F396-0288-4F07-8C9F-B88655B232B8}" type="pres">
      <dgm:prSet presAssocID="{07051753-0E81-45C6-9141-EC12B7F41C9B}" presName="childText2" presStyleLbl="solidAlignAcc1" presStyleIdx="1" presStyleCnt="3" custLinFactNeighborX="1228">
        <dgm:presLayoutVars>
          <dgm:chMax val="0"/>
          <dgm:chPref val="0"/>
          <dgm:bulletEnabled val="1"/>
        </dgm:presLayoutVars>
      </dgm:prSet>
      <dgm:spPr/>
    </dgm:pt>
    <dgm:pt modelId="{D09B9FB1-A812-4CE1-A1FD-77839D82A38A}" type="pres">
      <dgm:prSet presAssocID="{6083FDAE-93EF-4D41-8BE1-7413576997F3}" presName="parentText3" presStyleLbl="node1" presStyleIdx="2" presStyleCnt="3">
        <dgm:presLayoutVars>
          <dgm:chMax/>
          <dgm:chPref val="3"/>
          <dgm:bulletEnabled val="1"/>
        </dgm:presLayoutVars>
      </dgm:prSet>
      <dgm:spPr/>
    </dgm:pt>
    <dgm:pt modelId="{B6EAC69D-42AE-4FE2-89DA-2CC2578456AA}" type="pres">
      <dgm:prSet presAssocID="{6083FDAE-93EF-4D41-8BE1-7413576997F3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52A55810-5240-46B2-A133-1DC944063B88}" type="presOf" srcId="{0D5DDACB-F717-45BB-BC32-A06157C9306C}" destId="{8CA4F396-0288-4F07-8C9F-B88655B232B8}" srcOrd="0" destOrd="0" presId="urn:microsoft.com/office/officeart/2009/3/layout/IncreasingArrowsProcess"/>
    <dgm:cxn modelId="{9171F312-F4AA-4296-9F3A-31E5EFBAF882}" type="presOf" srcId="{E3A55D32-1BCA-4E16-9F7F-0B94136B349C}" destId="{D2D270AB-B6AC-4CC1-970C-8CF643637D7B}" srcOrd="0" destOrd="0" presId="urn:microsoft.com/office/officeart/2009/3/layout/IncreasingArrowsProcess"/>
    <dgm:cxn modelId="{AAA5A613-842C-4DF1-9C99-D4D7C4F9C389}" type="presOf" srcId="{63CCCC3F-7803-4BC1-9581-FE36CA5685B3}" destId="{B6EAC69D-42AE-4FE2-89DA-2CC2578456AA}" srcOrd="0" destOrd="0" presId="urn:microsoft.com/office/officeart/2009/3/layout/IncreasingArrowsProcess"/>
    <dgm:cxn modelId="{E232D034-351E-4E10-85D0-A8FD6CBF12DD}" srcId="{07051753-0E81-45C6-9141-EC12B7F41C9B}" destId="{0D5DDACB-F717-45BB-BC32-A06157C9306C}" srcOrd="0" destOrd="0" parTransId="{19D71B33-EF36-45E0-948E-565241C7E9DD}" sibTransId="{C3A6B906-3B7B-4DAE-971D-FD666CA2CFDE}"/>
    <dgm:cxn modelId="{6510B46C-BA63-448D-970E-EC6250F93A3D}" type="presOf" srcId="{633BC058-9921-4DAB-9404-42CFA48EFD24}" destId="{06926C98-8755-450C-AE94-9854EB28CB34}" srcOrd="0" destOrd="0" presId="urn:microsoft.com/office/officeart/2009/3/layout/IncreasingArrowsProcess"/>
    <dgm:cxn modelId="{2AA15558-52A8-4554-A081-5B9FDC21DC79}" type="presOf" srcId="{7D721F4A-ED3E-430A-ADA7-84A2BF98AAAA}" destId="{E7D4E611-D4AA-415A-9E61-E462613D5351}" srcOrd="0" destOrd="0" presId="urn:microsoft.com/office/officeart/2009/3/layout/IncreasingArrowsProcess"/>
    <dgm:cxn modelId="{C6AA3981-AD08-4667-A2EE-D70929E56F1E}" srcId="{E3A55D32-1BCA-4E16-9F7F-0B94136B349C}" destId="{633BC058-9921-4DAB-9404-42CFA48EFD24}" srcOrd="0" destOrd="0" parTransId="{CE920418-2404-4338-A31C-0E595E9BDBFC}" sibTransId="{783C9EC2-7F44-499A-AA6C-96E76D83C8AE}"/>
    <dgm:cxn modelId="{359CCA9F-D3E9-4A5B-83D5-C120D4036306}" srcId="{633BC058-9921-4DAB-9404-42CFA48EFD24}" destId="{7D721F4A-ED3E-430A-ADA7-84A2BF98AAAA}" srcOrd="0" destOrd="0" parTransId="{81EFA317-3BD2-474E-BFD5-F6E6CCFB1749}" sibTransId="{5842A5DC-8C66-4E85-A8E8-AF6F2B8E9D3A}"/>
    <dgm:cxn modelId="{C1477DC5-AA81-4431-A438-7B7321FC17A7}" type="presOf" srcId="{07051753-0E81-45C6-9141-EC12B7F41C9B}" destId="{F274ADEB-0289-48AD-8650-A57FC170BBDD}" srcOrd="0" destOrd="0" presId="urn:microsoft.com/office/officeart/2009/3/layout/IncreasingArrowsProcess"/>
    <dgm:cxn modelId="{4B66ABD7-0DC6-4378-AC67-446902B682E9}" srcId="{E3A55D32-1BCA-4E16-9F7F-0B94136B349C}" destId="{07051753-0E81-45C6-9141-EC12B7F41C9B}" srcOrd="1" destOrd="0" parTransId="{1CA799B2-C906-438A-A8B7-5C324BD20475}" sibTransId="{9894EAB0-67BD-4FB2-8A8C-1332F47FA361}"/>
    <dgm:cxn modelId="{C27D7CF1-94A8-4FE7-BCF0-AE85B2FC2C78}" srcId="{E3A55D32-1BCA-4E16-9F7F-0B94136B349C}" destId="{6083FDAE-93EF-4D41-8BE1-7413576997F3}" srcOrd="2" destOrd="0" parTransId="{0D30B17C-405B-4B2D-A721-1002BA967151}" sibTransId="{0B8B6F53-DBA9-482A-9C6D-D4DF45ACC313}"/>
    <dgm:cxn modelId="{7D4E03F7-6839-4D10-9E59-6B4BF70F8C8C}" type="presOf" srcId="{6083FDAE-93EF-4D41-8BE1-7413576997F3}" destId="{D09B9FB1-A812-4CE1-A1FD-77839D82A38A}" srcOrd="0" destOrd="0" presId="urn:microsoft.com/office/officeart/2009/3/layout/IncreasingArrowsProcess"/>
    <dgm:cxn modelId="{A0598DF8-BB60-41B5-93E1-378CB8C3A963}" srcId="{6083FDAE-93EF-4D41-8BE1-7413576997F3}" destId="{63CCCC3F-7803-4BC1-9581-FE36CA5685B3}" srcOrd="0" destOrd="0" parTransId="{963513C2-584A-4F3D-9818-0B6F740B95F6}" sibTransId="{BD77C8AA-0EB1-4C03-B88B-5E6F356D25DD}"/>
    <dgm:cxn modelId="{1CF09A0D-DF99-4A39-BE15-35EB3C0A6607}" type="presParOf" srcId="{D2D270AB-B6AC-4CC1-970C-8CF643637D7B}" destId="{06926C98-8755-450C-AE94-9854EB28CB34}" srcOrd="0" destOrd="0" presId="urn:microsoft.com/office/officeart/2009/3/layout/IncreasingArrowsProcess"/>
    <dgm:cxn modelId="{3628EE98-B4EC-4378-84A8-313B26F09955}" type="presParOf" srcId="{D2D270AB-B6AC-4CC1-970C-8CF643637D7B}" destId="{E7D4E611-D4AA-415A-9E61-E462613D5351}" srcOrd="1" destOrd="0" presId="urn:microsoft.com/office/officeart/2009/3/layout/IncreasingArrowsProcess"/>
    <dgm:cxn modelId="{D15A99F2-E13F-432B-ACC9-C801DF8A5CCF}" type="presParOf" srcId="{D2D270AB-B6AC-4CC1-970C-8CF643637D7B}" destId="{F274ADEB-0289-48AD-8650-A57FC170BBDD}" srcOrd="2" destOrd="0" presId="urn:microsoft.com/office/officeart/2009/3/layout/IncreasingArrowsProcess"/>
    <dgm:cxn modelId="{B25A48F6-09F4-4B8F-9FC6-55DBB9F3045C}" type="presParOf" srcId="{D2D270AB-B6AC-4CC1-970C-8CF643637D7B}" destId="{8CA4F396-0288-4F07-8C9F-B88655B232B8}" srcOrd="3" destOrd="0" presId="urn:microsoft.com/office/officeart/2009/3/layout/IncreasingArrowsProcess"/>
    <dgm:cxn modelId="{135F46EF-8E09-42B2-A23A-5D6BAE21CB85}" type="presParOf" srcId="{D2D270AB-B6AC-4CC1-970C-8CF643637D7B}" destId="{D09B9FB1-A812-4CE1-A1FD-77839D82A38A}" srcOrd="4" destOrd="0" presId="urn:microsoft.com/office/officeart/2009/3/layout/IncreasingArrowsProcess"/>
    <dgm:cxn modelId="{7A629694-6040-42F6-9C25-64A6F2260DE8}" type="presParOf" srcId="{D2D270AB-B6AC-4CC1-970C-8CF643637D7B}" destId="{B6EAC69D-42AE-4FE2-89DA-2CC2578456AA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E78241-6ED1-4139-9BF6-D84AE5497FBD}" type="doc">
      <dgm:prSet loTypeId="urn:microsoft.com/office/officeart/2005/8/layout/venn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0DB4812F-21FA-461F-A788-38513ABDA706}">
      <dgm:prSet phldrT="[Text]" custT="1"/>
      <dgm:spPr>
        <a:xfrm>
          <a:off x="4083700" y="2130013"/>
          <a:ext cx="1648683" cy="1648683"/>
        </a:xfrm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en-GB" sz="1500" b="1">
              <a:latin typeface="Quire Sans" panose="020B0502040400020003" pitchFamily="34" charset="0"/>
              <a:ea typeface="+mn-ea"/>
              <a:cs typeface="Quire Sans" panose="020B0502040400020003" pitchFamily="34" charset="0"/>
            </a:rPr>
            <a:t>Preparing for Adulthood outcomes</a:t>
          </a:r>
        </a:p>
      </dgm:t>
    </dgm:pt>
    <dgm:pt modelId="{D3CE925E-8F0E-4BBF-8A15-5D9AC7C8FD67}" type="parTrans" cxnId="{478F69BD-E822-4EE7-9B32-1A16910D8231}">
      <dgm:prSet/>
      <dgm:spPr/>
      <dgm:t>
        <a:bodyPr/>
        <a:lstStyle/>
        <a:p>
          <a:pPr algn="ctr"/>
          <a:endParaRPr lang="en-GB" sz="1250"/>
        </a:p>
      </dgm:t>
    </dgm:pt>
    <dgm:pt modelId="{5F33C716-FB65-48D4-83BA-7C7E36F8DC8C}" type="sibTrans" cxnId="{478F69BD-E822-4EE7-9B32-1A16910D8231}">
      <dgm:prSet/>
      <dgm:spPr/>
      <dgm:t>
        <a:bodyPr/>
        <a:lstStyle/>
        <a:p>
          <a:pPr algn="ctr"/>
          <a:endParaRPr lang="en-GB" sz="1250"/>
        </a:p>
      </dgm:t>
    </dgm:pt>
    <dgm:pt modelId="{A010A4A1-0BE4-4D36-8725-7FD00CE35BCC}">
      <dgm:prSet phldrT="[Text]" custT="1"/>
      <dgm:spPr>
        <a:xfrm>
          <a:off x="4250165" y="-57069"/>
          <a:ext cx="1315753" cy="1267454"/>
        </a:xfrm>
        <a:solidFill>
          <a:schemeClr val="accent4">
            <a:lumMod val="75000"/>
            <a:alpha val="50000"/>
          </a:schemeClr>
        </a:solidFill>
      </dgm:spPr>
      <dgm:t>
        <a:bodyPr/>
        <a:lstStyle/>
        <a:p>
          <a:r>
            <a:rPr lang="en-GB" sz="1800" b="1">
              <a:latin typeface="Quire Sans" panose="020B0502040400020003" pitchFamily="34" charset="0"/>
              <a:ea typeface="+mn-ea"/>
              <a:cs typeface="Quire Sans" panose="020B0502040400020003" pitchFamily="34" charset="0"/>
            </a:rPr>
            <a:t>Supported Internship</a:t>
          </a:r>
        </a:p>
        <a:p>
          <a:r>
            <a:rPr lang="en-GB" sz="1200" b="1">
              <a:latin typeface="Quire Sans" panose="020B0502040400020003" pitchFamily="34" charset="0"/>
              <a:ea typeface="+mn-ea"/>
              <a:cs typeface="Quire Sans" panose="020B0502040400020003" pitchFamily="34" charset="0"/>
            </a:rPr>
            <a:t>Apprenticeship</a:t>
          </a:r>
        </a:p>
        <a:p>
          <a:r>
            <a:rPr lang="en-GB" sz="1400" b="1">
              <a:latin typeface="Quire Sans" panose="020B0502040400020003" pitchFamily="34" charset="0"/>
              <a:ea typeface="+mn-ea"/>
              <a:cs typeface="Quire Sans" panose="020B0502040400020003" pitchFamily="34" charset="0"/>
            </a:rPr>
            <a:t>Direct Entry</a:t>
          </a:r>
        </a:p>
        <a:p>
          <a:endParaRPr lang="en-GB" sz="1300" b="1">
            <a:latin typeface="Avenir Next LT Pro Light" panose="020B0304020202020204" pitchFamily="34" charset="0"/>
            <a:ea typeface="+mn-ea"/>
            <a:cs typeface="+mn-cs"/>
          </a:endParaRPr>
        </a:p>
      </dgm:t>
    </dgm:pt>
    <dgm:pt modelId="{A74AE7E6-E9EE-4552-B342-3F97FAECD070}" type="parTrans" cxnId="{56574F30-E057-4515-87E4-A3548FCE0A7F}">
      <dgm:prSet/>
      <dgm:spPr/>
      <dgm:t>
        <a:bodyPr/>
        <a:lstStyle/>
        <a:p>
          <a:endParaRPr lang="en-GB"/>
        </a:p>
      </dgm:t>
    </dgm:pt>
    <dgm:pt modelId="{1F46A0BB-B48E-46E4-AAC5-5C49BE355665}" type="sibTrans" cxnId="{56574F30-E057-4515-87E4-A3548FCE0A7F}">
      <dgm:prSet/>
      <dgm:spPr/>
      <dgm:t>
        <a:bodyPr/>
        <a:lstStyle/>
        <a:p>
          <a:endParaRPr lang="en-GB"/>
        </a:p>
      </dgm:t>
    </dgm:pt>
    <dgm:pt modelId="{5EA2A015-4A4F-44B0-AA1F-BF78DB4356B5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GB" sz="1500" b="1">
              <a:latin typeface="Quire Sans" panose="020B0502040400020003" pitchFamily="34" charset="0"/>
              <a:ea typeface="+mn-ea"/>
              <a:cs typeface="Quire Sans" panose="020B0502040400020003" pitchFamily="34" charset="0"/>
            </a:rPr>
            <a:t>Work Experience</a:t>
          </a:r>
        </a:p>
      </dgm:t>
    </dgm:pt>
    <dgm:pt modelId="{AB5F4291-F668-4AA1-A997-75B7BD9011E9}" type="parTrans" cxnId="{079A99DB-C862-4F99-9DB1-D92E271E7B47}">
      <dgm:prSet/>
      <dgm:spPr/>
      <dgm:t>
        <a:bodyPr/>
        <a:lstStyle/>
        <a:p>
          <a:endParaRPr lang="en-GB"/>
        </a:p>
      </dgm:t>
    </dgm:pt>
    <dgm:pt modelId="{4CB170EA-796C-44BF-A488-503CF9C41ED4}" type="sibTrans" cxnId="{079A99DB-C862-4F99-9DB1-D92E271E7B47}">
      <dgm:prSet/>
      <dgm:spPr/>
      <dgm:t>
        <a:bodyPr/>
        <a:lstStyle/>
        <a:p>
          <a:endParaRPr lang="en-GB"/>
        </a:p>
      </dgm:t>
    </dgm:pt>
    <dgm:pt modelId="{E8B61F9A-3A70-45FA-A02A-89F695AE4B8C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GB" sz="1500" b="1">
              <a:latin typeface="Quire Sans" panose="020B0502040400020003" pitchFamily="34" charset="0"/>
              <a:ea typeface="+mn-ea"/>
              <a:cs typeface="Quire Sans" panose="020B0502040400020003" pitchFamily="34" charset="0"/>
            </a:rPr>
            <a:t>Vocational Profiling</a:t>
          </a:r>
        </a:p>
      </dgm:t>
    </dgm:pt>
    <dgm:pt modelId="{0DECE483-4EE0-4081-BE32-12073FEBA6D8}" type="parTrans" cxnId="{3B72D789-EEBF-4798-8A7E-33B5951B66EB}">
      <dgm:prSet/>
      <dgm:spPr/>
      <dgm:t>
        <a:bodyPr/>
        <a:lstStyle/>
        <a:p>
          <a:endParaRPr lang="en-GB"/>
        </a:p>
      </dgm:t>
    </dgm:pt>
    <dgm:pt modelId="{2CD166CD-80B6-46EE-AB2B-B377C6DE295E}" type="sibTrans" cxnId="{3B72D789-EEBF-4798-8A7E-33B5951B66EB}">
      <dgm:prSet/>
      <dgm:spPr/>
      <dgm:t>
        <a:bodyPr/>
        <a:lstStyle/>
        <a:p>
          <a:endParaRPr lang="en-GB"/>
        </a:p>
      </dgm:t>
    </dgm:pt>
    <dgm:pt modelId="{26CEBD82-B369-4A43-9EC9-E9840229935F}">
      <dgm:prSet custT="1"/>
      <dgm:spPr>
        <a:solidFill>
          <a:schemeClr val="accent4">
            <a:lumMod val="60000"/>
            <a:lumOff val="40000"/>
          </a:schemeClr>
        </a:solidFill>
        <a:ln w="76200"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n-GB" sz="1500" b="1">
              <a:latin typeface="Quire Sans" panose="020B0502040400020003" pitchFamily="34" charset="0"/>
              <a:ea typeface="+mn-ea"/>
              <a:cs typeface="Quire Sans" panose="020B0502040400020003" pitchFamily="34" charset="0"/>
            </a:rPr>
            <a:t>Employer Engagement</a:t>
          </a:r>
        </a:p>
      </dgm:t>
    </dgm:pt>
    <dgm:pt modelId="{D2482005-6BB8-4787-9BB4-077183E84191}" type="parTrans" cxnId="{59D6D427-3B6F-4E45-918E-C51A9D3695F6}">
      <dgm:prSet/>
      <dgm:spPr/>
      <dgm:t>
        <a:bodyPr/>
        <a:lstStyle/>
        <a:p>
          <a:endParaRPr lang="en-GB"/>
        </a:p>
      </dgm:t>
    </dgm:pt>
    <dgm:pt modelId="{5F1B4812-A545-4E15-ABDB-E2B4DF011E7C}" type="sibTrans" cxnId="{59D6D427-3B6F-4E45-918E-C51A9D3695F6}">
      <dgm:prSet/>
      <dgm:spPr/>
      <dgm:t>
        <a:bodyPr/>
        <a:lstStyle/>
        <a:p>
          <a:endParaRPr lang="en-GB"/>
        </a:p>
      </dgm:t>
    </dgm:pt>
    <dgm:pt modelId="{7C423407-0E5E-4BA7-BBE4-8D98B1442661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GB" sz="1500" b="1">
              <a:latin typeface="Quire Sans" panose="020B0502040400020003" pitchFamily="34" charset="0"/>
              <a:ea typeface="+mn-ea"/>
              <a:cs typeface="Quire Sans" panose="020B0502040400020003" pitchFamily="34" charset="0"/>
            </a:rPr>
            <a:t>Transferable Skills</a:t>
          </a:r>
        </a:p>
      </dgm:t>
    </dgm:pt>
    <dgm:pt modelId="{C0B34A1D-545C-4A1F-8941-633A12DA399D}" type="parTrans" cxnId="{3E4B59DE-88C6-4E6C-AD08-28FC57CF86FD}">
      <dgm:prSet/>
      <dgm:spPr/>
      <dgm:t>
        <a:bodyPr/>
        <a:lstStyle/>
        <a:p>
          <a:endParaRPr lang="en-GB"/>
        </a:p>
      </dgm:t>
    </dgm:pt>
    <dgm:pt modelId="{52509EC1-1043-4E93-9A1C-2BCA61CC1CF2}" type="sibTrans" cxnId="{3E4B59DE-88C6-4E6C-AD08-28FC57CF86FD}">
      <dgm:prSet/>
      <dgm:spPr/>
      <dgm:t>
        <a:bodyPr/>
        <a:lstStyle/>
        <a:p>
          <a:endParaRPr lang="en-GB"/>
        </a:p>
      </dgm:t>
    </dgm:pt>
    <dgm:pt modelId="{C1A55860-4247-4365-9988-F48C1AC830F2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GB" sz="1500" b="1">
              <a:latin typeface="Quire Sans" panose="020B0502040400020003" pitchFamily="34" charset="0"/>
              <a:ea typeface="+mn-ea"/>
              <a:cs typeface="Quire Sans" panose="020B0502040400020003" pitchFamily="34" charset="0"/>
            </a:rPr>
            <a:t>Careers Programme</a:t>
          </a:r>
        </a:p>
      </dgm:t>
    </dgm:pt>
    <dgm:pt modelId="{F0C99BFB-9601-4BE1-A572-159D5816A9D5}" type="parTrans" cxnId="{57EA42C1-21CE-45B3-AC7D-01FD6DA3D0BE}">
      <dgm:prSet/>
      <dgm:spPr/>
      <dgm:t>
        <a:bodyPr/>
        <a:lstStyle/>
        <a:p>
          <a:endParaRPr lang="en-GB"/>
        </a:p>
      </dgm:t>
    </dgm:pt>
    <dgm:pt modelId="{3F25B3CA-A5C8-4362-8AB4-81061EDD17DF}" type="sibTrans" cxnId="{57EA42C1-21CE-45B3-AC7D-01FD6DA3D0BE}">
      <dgm:prSet/>
      <dgm:spPr/>
      <dgm:t>
        <a:bodyPr/>
        <a:lstStyle/>
        <a:p>
          <a:endParaRPr lang="en-GB"/>
        </a:p>
      </dgm:t>
    </dgm:pt>
    <dgm:pt modelId="{3D9653F2-675A-4951-87CF-1CCAE3EEF96B}" type="pres">
      <dgm:prSet presAssocID="{78E78241-6ED1-4139-9BF6-D84AE5497FBD}" presName="Name0" presStyleCnt="0">
        <dgm:presLayoutVars>
          <dgm:dir/>
          <dgm:resizeHandles val="exact"/>
        </dgm:presLayoutVars>
      </dgm:prSet>
      <dgm:spPr/>
    </dgm:pt>
    <dgm:pt modelId="{8CC0ED69-9592-4E1D-B857-1EB27346CBEF}" type="pres">
      <dgm:prSet presAssocID="{0DB4812F-21FA-461F-A788-38513ABDA706}" presName="Name5" presStyleLbl="vennNode1" presStyleIdx="0" presStyleCnt="7" custLinFactNeighborX="94619" custLinFactNeighborY="57605">
        <dgm:presLayoutVars>
          <dgm:bulletEnabled val="1"/>
        </dgm:presLayoutVars>
      </dgm:prSet>
      <dgm:spPr>
        <a:prstGeom prst="ellipse">
          <a:avLst/>
        </a:prstGeom>
      </dgm:spPr>
    </dgm:pt>
    <dgm:pt modelId="{17F3BCEF-96CA-4AB6-A2C2-C938B5DA8543}" type="pres">
      <dgm:prSet presAssocID="{5F33C716-FB65-48D4-83BA-7C7E36F8DC8C}" presName="space" presStyleCnt="0"/>
      <dgm:spPr/>
    </dgm:pt>
    <dgm:pt modelId="{089FDC0E-2E6E-4941-AEAB-4F2B5A278CAA}" type="pres">
      <dgm:prSet presAssocID="{C1A55860-4247-4365-9988-F48C1AC830F2}" presName="Name5" presStyleLbl="vennNode1" presStyleIdx="1" presStyleCnt="7" custLinFactX="31253" custLinFactNeighborX="100000" custLinFactNeighborY="57605">
        <dgm:presLayoutVars>
          <dgm:bulletEnabled val="1"/>
        </dgm:presLayoutVars>
      </dgm:prSet>
      <dgm:spPr/>
    </dgm:pt>
    <dgm:pt modelId="{50865F80-CA25-4835-ADF1-0FB090B92588}" type="pres">
      <dgm:prSet presAssocID="{3F25B3CA-A5C8-4362-8AB4-81061EDD17DF}" presName="space" presStyleCnt="0"/>
      <dgm:spPr/>
    </dgm:pt>
    <dgm:pt modelId="{30A1DBB8-17D8-478C-82A1-DC136431F544}" type="pres">
      <dgm:prSet presAssocID="{7C423407-0E5E-4BA7-BBE4-8D98B1442661}" presName="Name5" presStyleLbl="vennNode1" presStyleIdx="2" presStyleCnt="7" custLinFactX="244867" custLinFactNeighborX="300000" custLinFactNeighborY="57605">
        <dgm:presLayoutVars>
          <dgm:bulletEnabled val="1"/>
        </dgm:presLayoutVars>
      </dgm:prSet>
      <dgm:spPr/>
    </dgm:pt>
    <dgm:pt modelId="{64AF1860-B38B-4EE9-B694-1822C7D2C13E}" type="pres">
      <dgm:prSet presAssocID="{52509EC1-1043-4E93-9A1C-2BCA61CC1CF2}" presName="space" presStyleCnt="0"/>
      <dgm:spPr/>
    </dgm:pt>
    <dgm:pt modelId="{05C664B4-1558-4EB9-8218-2185506CF187}" type="pres">
      <dgm:prSet presAssocID="{26CEBD82-B369-4A43-9EC9-E9840229935F}" presName="Name5" presStyleLbl="vennNode1" presStyleIdx="3" presStyleCnt="7" custScaleY="94715" custLinFactNeighborX="21163" custLinFactNeighborY="-11746">
        <dgm:presLayoutVars>
          <dgm:bulletEnabled val="1"/>
        </dgm:presLayoutVars>
      </dgm:prSet>
      <dgm:spPr/>
    </dgm:pt>
    <dgm:pt modelId="{BBB1F3CA-2E38-46A4-9694-F7D947D0549F}" type="pres">
      <dgm:prSet presAssocID="{5F1B4812-A545-4E15-ABDB-E2B4DF011E7C}" presName="space" presStyleCnt="0"/>
      <dgm:spPr/>
    </dgm:pt>
    <dgm:pt modelId="{6C7970ED-E456-4854-BFE9-AD091519E212}" type="pres">
      <dgm:prSet presAssocID="{E8B61F9A-3A70-45FA-A02A-89F695AE4B8C}" presName="Name5" presStyleLbl="vennNode1" presStyleIdx="4" presStyleCnt="7" custLinFactX="13405" custLinFactNeighborX="100000" custLinFactNeighborY="57605">
        <dgm:presLayoutVars>
          <dgm:bulletEnabled val="1"/>
        </dgm:presLayoutVars>
      </dgm:prSet>
      <dgm:spPr/>
    </dgm:pt>
    <dgm:pt modelId="{39FEB8F4-F6F7-4F0C-A9AC-412A33E8A8E2}" type="pres">
      <dgm:prSet presAssocID="{2CD166CD-80B6-46EE-AB2B-B377C6DE295E}" presName="space" presStyleCnt="0"/>
      <dgm:spPr/>
    </dgm:pt>
    <dgm:pt modelId="{A311A9D0-B5F2-4345-B543-F88D5FD9C4C3}" type="pres">
      <dgm:prSet presAssocID="{5EA2A015-4A4F-44B0-AA1F-BF78DB4356B5}" presName="Name5" presStyleLbl="vennNode1" presStyleIdx="5" presStyleCnt="7" custLinFactX="-115767" custLinFactNeighborX="-200000" custLinFactNeighborY="57605">
        <dgm:presLayoutVars>
          <dgm:bulletEnabled val="1"/>
        </dgm:presLayoutVars>
      </dgm:prSet>
      <dgm:spPr/>
    </dgm:pt>
    <dgm:pt modelId="{35F8C8C4-2706-414A-A020-FA9B1DE637CD}" type="pres">
      <dgm:prSet presAssocID="{4CB170EA-796C-44BF-A488-503CF9C41ED4}" presName="space" presStyleCnt="0"/>
      <dgm:spPr/>
    </dgm:pt>
    <dgm:pt modelId="{D170B456-9011-4928-86F8-0AC0EBBE558C}" type="pres">
      <dgm:prSet presAssocID="{A010A4A1-0BE4-4D36-8725-7FD00CE35BCC}" presName="Name5" presStyleLbl="vennNode1" presStyleIdx="6" presStyleCnt="7" custScaleX="108465" custLinFactX="-200000" custLinFactNeighborX="-200000" custLinFactNeighborY="-87878">
        <dgm:presLayoutVars>
          <dgm:bulletEnabled val="1"/>
        </dgm:presLayoutVars>
      </dgm:prSet>
      <dgm:spPr>
        <a:prstGeom prst="ellipse">
          <a:avLst/>
        </a:prstGeom>
      </dgm:spPr>
    </dgm:pt>
  </dgm:ptLst>
  <dgm:cxnLst>
    <dgm:cxn modelId="{B2673504-BC9F-485B-9DB3-79EE50447C8E}" type="presOf" srcId="{26CEBD82-B369-4A43-9EC9-E9840229935F}" destId="{05C664B4-1558-4EB9-8218-2185506CF187}" srcOrd="0" destOrd="0" presId="urn:microsoft.com/office/officeart/2005/8/layout/venn3"/>
    <dgm:cxn modelId="{59D6D427-3B6F-4E45-918E-C51A9D3695F6}" srcId="{78E78241-6ED1-4139-9BF6-D84AE5497FBD}" destId="{26CEBD82-B369-4A43-9EC9-E9840229935F}" srcOrd="3" destOrd="0" parTransId="{D2482005-6BB8-4787-9BB4-077183E84191}" sibTransId="{5F1B4812-A545-4E15-ABDB-E2B4DF011E7C}"/>
    <dgm:cxn modelId="{56574F30-E057-4515-87E4-A3548FCE0A7F}" srcId="{78E78241-6ED1-4139-9BF6-D84AE5497FBD}" destId="{A010A4A1-0BE4-4D36-8725-7FD00CE35BCC}" srcOrd="6" destOrd="0" parTransId="{A74AE7E6-E9EE-4552-B342-3F97FAECD070}" sibTransId="{1F46A0BB-B48E-46E4-AAC5-5C49BE355665}"/>
    <dgm:cxn modelId="{A58AA16B-16A9-4120-9203-AA20A9F24DF6}" type="presOf" srcId="{0DB4812F-21FA-461F-A788-38513ABDA706}" destId="{8CC0ED69-9592-4E1D-B857-1EB27346CBEF}" srcOrd="0" destOrd="0" presId="urn:microsoft.com/office/officeart/2005/8/layout/venn3"/>
    <dgm:cxn modelId="{C2A0AE72-D94E-48B7-8D58-1F4374CE9863}" type="presOf" srcId="{5EA2A015-4A4F-44B0-AA1F-BF78DB4356B5}" destId="{A311A9D0-B5F2-4345-B543-F88D5FD9C4C3}" srcOrd="0" destOrd="0" presId="urn:microsoft.com/office/officeart/2005/8/layout/venn3"/>
    <dgm:cxn modelId="{98008C55-8A95-4D22-ADF5-FAA6776009D2}" type="presOf" srcId="{78E78241-6ED1-4139-9BF6-D84AE5497FBD}" destId="{3D9653F2-675A-4951-87CF-1CCAE3EEF96B}" srcOrd="0" destOrd="0" presId="urn:microsoft.com/office/officeart/2005/8/layout/venn3"/>
    <dgm:cxn modelId="{3B72D789-EEBF-4798-8A7E-33B5951B66EB}" srcId="{78E78241-6ED1-4139-9BF6-D84AE5497FBD}" destId="{E8B61F9A-3A70-45FA-A02A-89F695AE4B8C}" srcOrd="4" destOrd="0" parTransId="{0DECE483-4EE0-4081-BE32-12073FEBA6D8}" sibTransId="{2CD166CD-80B6-46EE-AB2B-B377C6DE295E}"/>
    <dgm:cxn modelId="{7BB1D999-0B5C-485C-98E5-2697242723BC}" type="presOf" srcId="{E8B61F9A-3A70-45FA-A02A-89F695AE4B8C}" destId="{6C7970ED-E456-4854-BFE9-AD091519E212}" srcOrd="0" destOrd="0" presId="urn:microsoft.com/office/officeart/2005/8/layout/venn3"/>
    <dgm:cxn modelId="{2159FAAF-F819-4007-8724-C9C1C436DD7F}" type="presOf" srcId="{7C423407-0E5E-4BA7-BBE4-8D98B1442661}" destId="{30A1DBB8-17D8-478C-82A1-DC136431F544}" srcOrd="0" destOrd="0" presId="urn:microsoft.com/office/officeart/2005/8/layout/venn3"/>
    <dgm:cxn modelId="{478F69BD-E822-4EE7-9B32-1A16910D8231}" srcId="{78E78241-6ED1-4139-9BF6-D84AE5497FBD}" destId="{0DB4812F-21FA-461F-A788-38513ABDA706}" srcOrd="0" destOrd="0" parTransId="{D3CE925E-8F0E-4BBF-8A15-5D9AC7C8FD67}" sibTransId="{5F33C716-FB65-48D4-83BA-7C7E36F8DC8C}"/>
    <dgm:cxn modelId="{57EA42C1-21CE-45B3-AC7D-01FD6DA3D0BE}" srcId="{78E78241-6ED1-4139-9BF6-D84AE5497FBD}" destId="{C1A55860-4247-4365-9988-F48C1AC830F2}" srcOrd="1" destOrd="0" parTransId="{F0C99BFB-9601-4BE1-A572-159D5816A9D5}" sibTransId="{3F25B3CA-A5C8-4362-8AB4-81061EDD17DF}"/>
    <dgm:cxn modelId="{079A99DB-C862-4F99-9DB1-D92E271E7B47}" srcId="{78E78241-6ED1-4139-9BF6-D84AE5497FBD}" destId="{5EA2A015-4A4F-44B0-AA1F-BF78DB4356B5}" srcOrd="5" destOrd="0" parTransId="{AB5F4291-F668-4AA1-A997-75B7BD9011E9}" sibTransId="{4CB170EA-796C-44BF-A488-503CF9C41ED4}"/>
    <dgm:cxn modelId="{3E4B59DE-88C6-4E6C-AD08-28FC57CF86FD}" srcId="{78E78241-6ED1-4139-9BF6-D84AE5497FBD}" destId="{7C423407-0E5E-4BA7-BBE4-8D98B1442661}" srcOrd="2" destOrd="0" parTransId="{C0B34A1D-545C-4A1F-8941-633A12DA399D}" sibTransId="{52509EC1-1043-4E93-9A1C-2BCA61CC1CF2}"/>
    <dgm:cxn modelId="{5EBBA5E4-6C27-4033-A7D2-C92706478947}" type="presOf" srcId="{A010A4A1-0BE4-4D36-8725-7FD00CE35BCC}" destId="{D170B456-9011-4928-86F8-0AC0EBBE558C}" srcOrd="0" destOrd="0" presId="urn:microsoft.com/office/officeart/2005/8/layout/venn3"/>
    <dgm:cxn modelId="{27DF7DFF-F5A7-46B6-A720-7176B77F2C6B}" type="presOf" srcId="{C1A55860-4247-4365-9988-F48C1AC830F2}" destId="{089FDC0E-2E6E-4941-AEAB-4F2B5A278CAA}" srcOrd="0" destOrd="0" presId="urn:microsoft.com/office/officeart/2005/8/layout/venn3"/>
    <dgm:cxn modelId="{0D4DBEF0-0450-461E-8A80-29FF65F817D3}" type="presParOf" srcId="{3D9653F2-675A-4951-87CF-1CCAE3EEF96B}" destId="{8CC0ED69-9592-4E1D-B857-1EB27346CBEF}" srcOrd="0" destOrd="0" presId="urn:microsoft.com/office/officeart/2005/8/layout/venn3"/>
    <dgm:cxn modelId="{D673A7D5-AD56-4DCD-A085-2F41E20276B9}" type="presParOf" srcId="{3D9653F2-675A-4951-87CF-1CCAE3EEF96B}" destId="{17F3BCEF-96CA-4AB6-A2C2-C938B5DA8543}" srcOrd="1" destOrd="0" presId="urn:microsoft.com/office/officeart/2005/8/layout/venn3"/>
    <dgm:cxn modelId="{F28DC7F1-EA20-4EE3-8820-C99F8F963B38}" type="presParOf" srcId="{3D9653F2-675A-4951-87CF-1CCAE3EEF96B}" destId="{089FDC0E-2E6E-4941-AEAB-4F2B5A278CAA}" srcOrd="2" destOrd="0" presId="urn:microsoft.com/office/officeart/2005/8/layout/venn3"/>
    <dgm:cxn modelId="{0BEFED37-129B-4A38-9FCA-297C1B8675C7}" type="presParOf" srcId="{3D9653F2-675A-4951-87CF-1CCAE3EEF96B}" destId="{50865F80-CA25-4835-ADF1-0FB090B92588}" srcOrd="3" destOrd="0" presId="urn:microsoft.com/office/officeart/2005/8/layout/venn3"/>
    <dgm:cxn modelId="{AF2160D0-C3EF-405D-B6DF-F8167D08B640}" type="presParOf" srcId="{3D9653F2-675A-4951-87CF-1CCAE3EEF96B}" destId="{30A1DBB8-17D8-478C-82A1-DC136431F544}" srcOrd="4" destOrd="0" presId="urn:microsoft.com/office/officeart/2005/8/layout/venn3"/>
    <dgm:cxn modelId="{E919AE89-D230-4F26-95DF-D4A27C4582C5}" type="presParOf" srcId="{3D9653F2-675A-4951-87CF-1CCAE3EEF96B}" destId="{64AF1860-B38B-4EE9-B694-1822C7D2C13E}" srcOrd="5" destOrd="0" presId="urn:microsoft.com/office/officeart/2005/8/layout/venn3"/>
    <dgm:cxn modelId="{9CB943A2-61B0-443F-96DC-0958B49CF0FA}" type="presParOf" srcId="{3D9653F2-675A-4951-87CF-1CCAE3EEF96B}" destId="{05C664B4-1558-4EB9-8218-2185506CF187}" srcOrd="6" destOrd="0" presId="urn:microsoft.com/office/officeart/2005/8/layout/venn3"/>
    <dgm:cxn modelId="{F4478111-526D-4191-AABF-73999681FE3F}" type="presParOf" srcId="{3D9653F2-675A-4951-87CF-1CCAE3EEF96B}" destId="{BBB1F3CA-2E38-46A4-9694-F7D947D0549F}" srcOrd="7" destOrd="0" presId="urn:microsoft.com/office/officeart/2005/8/layout/venn3"/>
    <dgm:cxn modelId="{8DD090C1-2FA5-4654-838B-CCC4EC367EAA}" type="presParOf" srcId="{3D9653F2-675A-4951-87CF-1CCAE3EEF96B}" destId="{6C7970ED-E456-4854-BFE9-AD091519E212}" srcOrd="8" destOrd="0" presId="urn:microsoft.com/office/officeart/2005/8/layout/venn3"/>
    <dgm:cxn modelId="{707BAD0D-52C7-4937-A662-919338E4497A}" type="presParOf" srcId="{3D9653F2-675A-4951-87CF-1CCAE3EEF96B}" destId="{39FEB8F4-F6F7-4F0C-A9AC-412A33E8A8E2}" srcOrd="9" destOrd="0" presId="urn:microsoft.com/office/officeart/2005/8/layout/venn3"/>
    <dgm:cxn modelId="{EB0B5CC1-AA84-4F7E-AF95-72CCF67678CB}" type="presParOf" srcId="{3D9653F2-675A-4951-87CF-1CCAE3EEF96B}" destId="{A311A9D0-B5F2-4345-B543-F88D5FD9C4C3}" srcOrd="10" destOrd="0" presId="urn:microsoft.com/office/officeart/2005/8/layout/venn3"/>
    <dgm:cxn modelId="{F6EF3026-141A-4B9E-97C0-F43DAC65E36E}" type="presParOf" srcId="{3D9653F2-675A-4951-87CF-1CCAE3EEF96B}" destId="{35F8C8C4-2706-414A-A020-FA9B1DE637CD}" srcOrd="11" destOrd="0" presId="urn:microsoft.com/office/officeart/2005/8/layout/venn3"/>
    <dgm:cxn modelId="{53C5894D-55A0-4D29-A153-E1F3F3FA6C82}" type="presParOf" srcId="{3D9653F2-675A-4951-87CF-1CCAE3EEF96B}" destId="{D170B456-9011-4928-86F8-0AC0EBBE558C}" srcOrd="1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DFD09B-934C-47A3-A790-DF63D19EC91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E5A5A6F-4F7A-4AC1-BFDE-444C6465098D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Vocational profiling is one of the five key components of Supported Employment – it works!</a:t>
          </a:r>
          <a:endParaRPr lang="en-US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212059D-221B-43F0-A821-B6F8648829F6}" type="parTrans" cxnId="{BB1BE4D4-FD7F-48FC-A996-11FB346A1585}">
      <dgm:prSet/>
      <dgm:spPr/>
      <dgm:t>
        <a:bodyPr/>
        <a:lstStyle/>
        <a:p>
          <a:endParaRPr lang="en-US"/>
        </a:p>
      </dgm:t>
    </dgm:pt>
    <dgm:pt modelId="{7A126ED6-D482-41AC-8D14-8104BC8FE6EC}" type="sibTrans" cxnId="{BB1BE4D4-FD7F-48FC-A996-11FB346A1585}">
      <dgm:prSet/>
      <dgm:spPr/>
      <dgm:t>
        <a:bodyPr/>
        <a:lstStyle/>
        <a:p>
          <a:endParaRPr lang="en-US"/>
        </a:p>
      </dgm:t>
    </dgm:pt>
    <dgm:pt modelId="{594BF1EB-2249-4719-9654-525563E4E311}">
      <dgm:prSet/>
      <dgm:spPr/>
      <dgm:t>
        <a:bodyPr/>
        <a:lstStyle/>
        <a:p>
          <a:pPr>
            <a:lnSpc>
              <a:spcPct val="100000"/>
            </a:lnSpc>
          </a:pPr>
          <a:r>
            <a:rPr lang="en-GB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They provide greater self-awareness for young people about future direction</a:t>
          </a:r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81EFBF3-665A-4773-928B-2BE0866D398A}" type="parTrans" cxnId="{1C59D4EA-DEFA-4C9F-8CDC-4616D66A9E7C}">
      <dgm:prSet/>
      <dgm:spPr/>
      <dgm:t>
        <a:bodyPr/>
        <a:lstStyle/>
        <a:p>
          <a:endParaRPr lang="en-US"/>
        </a:p>
      </dgm:t>
    </dgm:pt>
    <dgm:pt modelId="{4F91A790-F078-46B7-877E-4781C1498DBC}" type="sibTrans" cxnId="{1C59D4EA-DEFA-4C9F-8CDC-4616D66A9E7C}">
      <dgm:prSet/>
      <dgm:spPr/>
      <dgm:t>
        <a:bodyPr/>
        <a:lstStyle/>
        <a:p>
          <a:endParaRPr lang="en-US"/>
        </a:p>
      </dgm:t>
    </dgm:pt>
    <dgm:pt modelId="{BA7FB594-3BAB-4F10-909C-7710373B482B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Inform parents at an earlier age of the possibilities of employment upon leaving school</a:t>
          </a:r>
          <a:endParaRPr lang="en-US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21B8489-F803-4901-A917-12078BEE6924}" type="parTrans" cxnId="{AA726445-8B97-4A98-99F0-2759EAF1FEF5}">
      <dgm:prSet/>
      <dgm:spPr/>
      <dgm:t>
        <a:bodyPr/>
        <a:lstStyle/>
        <a:p>
          <a:endParaRPr lang="en-US"/>
        </a:p>
      </dgm:t>
    </dgm:pt>
    <dgm:pt modelId="{A74C7978-E733-4E3D-A518-730A3833FB87}" type="sibTrans" cxnId="{AA726445-8B97-4A98-99F0-2759EAF1FEF5}">
      <dgm:prSet/>
      <dgm:spPr/>
      <dgm:t>
        <a:bodyPr/>
        <a:lstStyle/>
        <a:p>
          <a:endParaRPr lang="en-US"/>
        </a:p>
      </dgm:t>
    </dgm:pt>
    <dgm:pt modelId="{14E92895-6EB4-4293-A09C-798594454B27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Raise awareness of professionals working with learners about their aspirations and career paths</a:t>
          </a:r>
          <a:endParaRPr lang="en-US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779CD5D-1D3E-465C-A6AB-1BB7B4DDCD31}" type="parTrans" cxnId="{4A77B5B9-20B2-4E76-8FAF-4A4B4A8EE50D}">
      <dgm:prSet/>
      <dgm:spPr/>
      <dgm:t>
        <a:bodyPr/>
        <a:lstStyle/>
        <a:p>
          <a:endParaRPr lang="en-US"/>
        </a:p>
      </dgm:t>
    </dgm:pt>
    <dgm:pt modelId="{D6AEBABA-74D8-4E51-A65C-B8EAD617F4CC}" type="sibTrans" cxnId="{4A77B5B9-20B2-4E76-8FAF-4A4B4A8EE50D}">
      <dgm:prSet/>
      <dgm:spPr/>
      <dgm:t>
        <a:bodyPr/>
        <a:lstStyle/>
        <a:p>
          <a:endParaRPr lang="en-US"/>
        </a:p>
      </dgm:t>
    </dgm:pt>
    <dgm:pt modelId="{2A99C3F3-18A3-4DB6-B333-F0A073EF600E}" type="pres">
      <dgm:prSet presAssocID="{6CDFD09B-934C-47A3-A790-DF63D19EC914}" presName="root" presStyleCnt="0">
        <dgm:presLayoutVars>
          <dgm:dir/>
          <dgm:resizeHandles val="exact"/>
        </dgm:presLayoutVars>
      </dgm:prSet>
      <dgm:spPr/>
    </dgm:pt>
    <dgm:pt modelId="{4D7B202C-C738-4EFE-98B4-07AF12C02C67}" type="pres">
      <dgm:prSet presAssocID="{DE5A5A6F-4F7A-4AC1-BFDE-444C6465098D}" presName="compNode" presStyleCnt="0"/>
      <dgm:spPr/>
    </dgm:pt>
    <dgm:pt modelId="{53505DD7-6398-47E7-A377-D3C0E783CAE5}" type="pres">
      <dgm:prSet presAssocID="{DE5A5A6F-4F7A-4AC1-BFDE-444C6465098D}" presName="bgRect" presStyleLbl="bgShp" presStyleIdx="0" presStyleCnt="4"/>
      <dgm:spPr/>
    </dgm:pt>
    <dgm:pt modelId="{F15AD09E-A81F-4AE9-BCEE-A13B9B390CD2}" type="pres">
      <dgm:prSet presAssocID="{DE5A5A6F-4F7A-4AC1-BFDE-444C6465098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iefcase"/>
        </a:ext>
      </dgm:extLst>
    </dgm:pt>
    <dgm:pt modelId="{9D9FDA28-895C-470A-9A72-ACE80D497C07}" type="pres">
      <dgm:prSet presAssocID="{DE5A5A6F-4F7A-4AC1-BFDE-444C6465098D}" presName="spaceRect" presStyleCnt="0"/>
      <dgm:spPr/>
    </dgm:pt>
    <dgm:pt modelId="{08F4386A-270B-4DAE-979E-29463E72006F}" type="pres">
      <dgm:prSet presAssocID="{DE5A5A6F-4F7A-4AC1-BFDE-444C6465098D}" presName="parTx" presStyleLbl="revTx" presStyleIdx="0" presStyleCnt="4">
        <dgm:presLayoutVars>
          <dgm:chMax val="0"/>
          <dgm:chPref val="0"/>
        </dgm:presLayoutVars>
      </dgm:prSet>
      <dgm:spPr/>
    </dgm:pt>
    <dgm:pt modelId="{B2CF9383-AAAE-4F2A-B39C-D2B9C889C5B3}" type="pres">
      <dgm:prSet presAssocID="{7A126ED6-D482-41AC-8D14-8104BC8FE6EC}" presName="sibTrans" presStyleCnt="0"/>
      <dgm:spPr/>
    </dgm:pt>
    <dgm:pt modelId="{7E6F7DB6-57C1-4872-A253-5A315D6F0D29}" type="pres">
      <dgm:prSet presAssocID="{594BF1EB-2249-4719-9654-525563E4E311}" presName="compNode" presStyleCnt="0"/>
      <dgm:spPr/>
    </dgm:pt>
    <dgm:pt modelId="{DA58F450-E842-4A99-9156-26DF7F104D91}" type="pres">
      <dgm:prSet presAssocID="{594BF1EB-2249-4719-9654-525563E4E311}" presName="bgRect" presStyleLbl="bgShp" presStyleIdx="1" presStyleCnt="4"/>
      <dgm:spPr/>
    </dgm:pt>
    <dgm:pt modelId="{21426AF5-944E-4D10-9C7D-65C977BCBDBE}" type="pres">
      <dgm:prSet presAssocID="{594BF1EB-2249-4719-9654-525563E4E31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Success"/>
        </a:ext>
      </dgm:extLst>
    </dgm:pt>
    <dgm:pt modelId="{D331BBF6-9875-4930-89E0-E58DB793B401}" type="pres">
      <dgm:prSet presAssocID="{594BF1EB-2249-4719-9654-525563E4E311}" presName="spaceRect" presStyleCnt="0"/>
      <dgm:spPr/>
    </dgm:pt>
    <dgm:pt modelId="{36DF6293-5A49-4F0E-9840-78510842D280}" type="pres">
      <dgm:prSet presAssocID="{594BF1EB-2249-4719-9654-525563E4E311}" presName="parTx" presStyleLbl="revTx" presStyleIdx="1" presStyleCnt="4">
        <dgm:presLayoutVars>
          <dgm:chMax val="0"/>
          <dgm:chPref val="0"/>
        </dgm:presLayoutVars>
      </dgm:prSet>
      <dgm:spPr/>
    </dgm:pt>
    <dgm:pt modelId="{7C2EE5AD-2219-426F-9DE9-8C106ADA9BFF}" type="pres">
      <dgm:prSet presAssocID="{4F91A790-F078-46B7-877E-4781C1498DBC}" presName="sibTrans" presStyleCnt="0"/>
      <dgm:spPr/>
    </dgm:pt>
    <dgm:pt modelId="{05E8A149-70E1-4785-A989-FFFCCBC7E28A}" type="pres">
      <dgm:prSet presAssocID="{BA7FB594-3BAB-4F10-909C-7710373B482B}" presName="compNode" presStyleCnt="0"/>
      <dgm:spPr/>
    </dgm:pt>
    <dgm:pt modelId="{F768D800-8FD1-4C35-8065-2A8B213A48A2}" type="pres">
      <dgm:prSet presAssocID="{BA7FB594-3BAB-4F10-909C-7710373B482B}" presName="bgRect" presStyleLbl="bgShp" presStyleIdx="2" presStyleCnt="4"/>
      <dgm:spPr/>
    </dgm:pt>
    <dgm:pt modelId="{8A5943D3-B994-4B8F-84AA-0054D4D7477E}" type="pres">
      <dgm:prSet presAssocID="{BA7FB594-3BAB-4F10-909C-7710373B482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68FE4513-2CD7-4A18-B9FE-22084163B9E2}" type="pres">
      <dgm:prSet presAssocID="{BA7FB594-3BAB-4F10-909C-7710373B482B}" presName="spaceRect" presStyleCnt="0"/>
      <dgm:spPr/>
    </dgm:pt>
    <dgm:pt modelId="{7DF72FA4-2986-4D1C-A020-A771EA999466}" type="pres">
      <dgm:prSet presAssocID="{BA7FB594-3BAB-4F10-909C-7710373B482B}" presName="parTx" presStyleLbl="revTx" presStyleIdx="2" presStyleCnt="4">
        <dgm:presLayoutVars>
          <dgm:chMax val="0"/>
          <dgm:chPref val="0"/>
        </dgm:presLayoutVars>
      </dgm:prSet>
      <dgm:spPr/>
    </dgm:pt>
    <dgm:pt modelId="{4167B67B-5221-4E5D-AB77-EE064B4E82A8}" type="pres">
      <dgm:prSet presAssocID="{A74C7978-E733-4E3D-A518-730A3833FB87}" presName="sibTrans" presStyleCnt="0"/>
      <dgm:spPr/>
    </dgm:pt>
    <dgm:pt modelId="{E85409F5-04FE-4BEE-8DAB-0D48747CA87A}" type="pres">
      <dgm:prSet presAssocID="{14E92895-6EB4-4293-A09C-798594454B27}" presName="compNode" presStyleCnt="0"/>
      <dgm:spPr/>
    </dgm:pt>
    <dgm:pt modelId="{68DEB91C-19FB-4F07-B932-7E0A396931EB}" type="pres">
      <dgm:prSet presAssocID="{14E92895-6EB4-4293-A09C-798594454B27}" presName="bgRect" presStyleLbl="bgShp" presStyleIdx="3" presStyleCnt="4"/>
      <dgm:spPr/>
    </dgm:pt>
    <dgm:pt modelId="{964C4A8E-F274-42ED-B0A5-0391E8C3066E}" type="pres">
      <dgm:prSet presAssocID="{14E92895-6EB4-4293-A09C-798594454B2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E82DBB43-AA16-471D-9488-017F721164B1}" type="pres">
      <dgm:prSet presAssocID="{14E92895-6EB4-4293-A09C-798594454B27}" presName="spaceRect" presStyleCnt="0"/>
      <dgm:spPr/>
    </dgm:pt>
    <dgm:pt modelId="{08000670-56E8-4AE8-BE47-891F466B31DC}" type="pres">
      <dgm:prSet presAssocID="{14E92895-6EB4-4293-A09C-798594454B27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AA726445-8B97-4A98-99F0-2759EAF1FEF5}" srcId="{6CDFD09B-934C-47A3-A790-DF63D19EC914}" destId="{BA7FB594-3BAB-4F10-909C-7710373B482B}" srcOrd="2" destOrd="0" parTransId="{421B8489-F803-4901-A917-12078BEE6924}" sibTransId="{A74C7978-E733-4E3D-A518-730A3833FB87}"/>
    <dgm:cxn modelId="{E7E53A96-E52E-4EEB-A094-5D7643042768}" type="presOf" srcId="{DE5A5A6F-4F7A-4AC1-BFDE-444C6465098D}" destId="{08F4386A-270B-4DAE-979E-29463E72006F}" srcOrd="0" destOrd="0" presId="urn:microsoft.com/office/officeart/2018/2/layout/IconVerticalSolidList"/>
    <dgm:cxn modelId="{4A77B5B9-20B2-4E76-8FAF-4A4B4A8EE50D}" srcId="{6CDFD09B-934C-47A3-A790-DF63D19EC914}" destId="{14E92895-6EB4-4293-A09C-798594454B27}" srcOrd="3" destOrd="0" parTransId="{9779CD5D-1D3E-465C-A6AB-1BB7B4DDCD31}" sibTransId="{D6AEBABA-74D8-4E51-A65C-B8EAD617F4CC}"/>
    <dgm:cxn modelId="{FF953DC4-0E32-4AA7-B6E4-C2330CE9D4B4}" type="presOf" srcId="{6CDFD09B-934C-47A3-A790-DF63D19EC914}" destId="{2A99C3F3-18A3-4DB6-B333-F0A073EF600E}" srcOrd="0" destOrd="0" presId="urn:microsoft.com/office/officeart/2018/2/layout/IconVerticalSolidList"/>
    <dgm:cxn modelId="{E66594C4-51EC-4708-8674-C8725FF425E4}" type="presOf" srcId="{14E92895-6EB4-4293-A09C-798594454B27}" destId="{08000670-56E8-4AE8-BE47-891F466B31DC}" srcOrd="0" destOrd="0" presId="urn:microsoft.com/office/officeart/2018/2/layout/IconVerticalSolidList"/>
    <dgm:cxn modelId="{FC0466C7-1B81-40F4-B4B4-C0177AF2E793}" type="presOf" srcId="{BA7FB594-3BAB-4F10-909C-7710373B482B}" destId="{7DF72FA4-2986-4D1C-A020-A771EA999466}" srcOrd="0" destOrd="0" presId="urn:microsoft.com/office/officeart/2018/2/layout/IconVerticalSolidList"/>
    <dgm:cxn modelId="{92B039D1-0AB2-498B-A477-5B26072CEE59}" type="presOf" srcId="{594BF1EB-2249-4719-9654-525563E4E311}" destId="{36DF6293-5A49-4F0E-9840-78510842D280}" srcOrd="0" destOrd="0" presId="urn:microsoft.com/office/officeart/2018/2/layout/IconVerticalSolidList"/>
    <dgm:cxn modelId="{BB1BE4D4-FD7F-48FC-A996-11FB346A1585}" srcId="{6CDFD09B-934C-47A3-A790-DF63D19EC914}" destId="{DE5A5A6F-4F7A-4AC1-BFDE-444C6465098D}" srcOrd="0" destOrd="0" parTransId="{3212059D-221B-43F0-A821-B6F8648829F6}" sibTransId="{7A126ED6-D482-41AC-8D14-8104BC8FE6EC}"/>
    <dgm:cxn modelId="{1C59D4EA-DEFA-4C9F-8CDC-4616D66A9E7C}" srcId="{6CDFD09B-934C-47A3-A790-DF63D19EC914}" destId="{594BF1EB-2249-4719-9654-525563E4E311}" srcOrd="1" destOrd="0" parTransId="{C81EFBF3-665A-4773-928B-2BE0866D398A}" sibTransId="{4F91A790-F078-46B7-877E-4781C1498DBC}"/>
    <dgm:cxn modelId="{665FD38B-E0F1-4136-A37D-7801A59C74A7}" type="presParOf" srcId="{2A99C3F3-18A3-4DB6-B333-F0A073EF600E}" destId="{4D7B202C-C738-4EFE-98B4-07AF12C02C67}" srcOrd="0" destOrd="0" presId="urn:microsoft.com/office/officeart/2018/2/layout/IconVerticalSolidList"/>
    <dgm:cxn modelId="{8C441953-9462-4B1D-A72E-9739C6AC20CF}" type="presParOf" srcId="{4D7B202C-C738-4EFE-98B4-07AF12C02C67}" destId="{53505DD7-6398-47E7-A377-D3C0E783CAE5}" srcOrd="0" destOrd="0" presId="urn:microsoft.com/office/officeart/2018/2/layout/IconVerticalSolidList"/>
    <dgm:cxn modelId="{A4BF3F9F-2807-4CBE-A944-B59E0DA6EB71}" type="presParOf" srcId="{4D7B202C-C738-4EFE-98B4-07AF12C02C67}" destId="{F15AD09E-A81F-4AE9-BCEE-A13B9B390CD2}" srcOrd="1" destOrd="0" presId="urn:microsoft.com/office/officeart/2018/2/layout/IconVerticalSolidList"/>
    <dgm:cxn modelId="{1E574C68-3A67-4CA4-8CBC-1E044DA69CF1}" type="presParOf" srcId="{4D7B202C-C738-4EFE-98B4-07AF12C02C67}" destId="{9D9FDA28-895C-470A-9A72-ACE80D497C07}" srcOrd="2" destOrd="0" presId="urn:microsoft.com/office/officeart/2018/2/layout/IconVerticalSolidList"/>
    <dgm:cxn modelId="{000A751F-C9FB-49DF-824F-4C3A64B4F406}" type="presParOf" srcId="{4D7B202C-C738-4EFE-98B4-07AF12C02C67}" destId="{08F4386A-270B-4DAE-979E-29463E72006F}" srcOrd="3" destOrd="0" presId="urn:microsoft.com/office/officeart/2018/2/layout/IconVerticalSolidList"/>
    <dgm:cxn modelId="{569D0576-B5BD-43EE-A16F-31BA5F0B8EA2}" type="presParOf" srcId="{2A99C3F3-18A3-4DB6-B333-F0A073EF600E}" destId="{B2CF9383-AAAE-4F2A-B39C-D2B9C889C5B3}" srcOrd="1" destOrd="0" presId="urn:microsoft.com/office/officeart/2018/2/layout/IconVerticalSolidList"/>
    <dgm:cxn modelId="{D5EC11E9-BB73-4395-B6BF-ED15B117FC4A}" type="presParOf" srcId="{2A99C3F3-18A3-4DB6-B333-F0A073EF600E}" destId="{7E6F7DB6-57C1-4872-A253-5A315D6F0D29}" srcOrd="2" destOrd="0" presId="urn:microsoft.com/office/officeart/2018/2/layout/IconVerticalSolidList"/>
    <dgm:cxn modelId="{8E9AC7E8-E3E4-4DA6-974C-C676CF082A5B}" type="presParOf" srcId="{7E6F7DB6-57C1-4872-A253-5A315D6F0D29}" destId="{DA58F450-E842-4A99-9156-26DF7F104D91}" srcOrd="0" destOrd="0" presId="urn:microsoft.com/office/officeart/2018/2/layout/IconVerticalSolidList"/>
    <dgm:cxn modelId="{37BD66C3-199A-4AD0-88A2-E29651271CB2}" type="presParOf" srcId="{7E6F7DB6-57C1-4872-A253-5A315D6F0D29}" destId="{21426AF5-944E-4D10-9C7D-65C977BCBDBE}" srcOrd="1" destOrd="0" presId="urn:microsoft.com/office/officeart/2018/2/layout/IconVerticalSolidList"/>
    <dgm:cxn modelId="{EFC780E6-5532-414F-8DC8-934E7F04F425}" type="presParOf" srcId="{7E6F7DB6-57C1-4872-A253-5A315D6F0D29}" destId="{D331BBF6-9875-4930-89E0-E58DB793B401}" srcOrd="2" destOrd="0" presId="urn:microsoft.com/office/officeart/2018/2/layout/IconVerticalSolidList"/>
    <dgm:cxn modelId="{A5215D04-6C71-412A-A66B-DB11951BBD1E}" type="presParOf" srcId="{7E6F7DB6-57C1-4872-A253-5A315D6F0D29}" destId="{36DF6293-5A49-4F0E-9840-78510842D280}" srcOrd="3" destOrd="0" presId="urn:microsoft.com/office/officeart/2018/2/layout/IconVerticalSolidList"/>
    <dgm:cxn modelId="{7EDE180B-D78A-42A0-A1DD-499645F24957}" type="presParOf" srcId="{2A99C3F3-18A3-4DB6-B333-F0A073EF600E}" destId="{7C2EE5AD-2219-426F-9DE9-8C106ADA9BFF}" srcOrd="3" destOrd="0" presId="urn:microsoft.com/office/officeart/2018/2/layout/IconVerticalSolidList"/>
    <dgm:cxn modelId="{B12B05CE-FB1E-491F-966D-70FA43C328EE}" type="presParOf" srcId="{2A99C3F3-18A3-4DB6-B333-F0A073EF600E}" destId="{05E8A149-70E1-4785-A989-FFFCCBC7E28A}" srcOrd="4" destOrd="0" presId="urn:microsoft.com/office/officeart/2018/2/layout/IconVerticalSolidList"/>
    <dgm:cxn modelId="{F9F0DFA7-3CF3-437C-945D-CAE9DE170E3B}" type="presParOf" srcId="{05E8A149-70E1-4785-A989-FFFCCBC7E28A}" destId="{F768D800-8FD1-4C35-8065-2A8B213A48A2}" srcOrd="0" destOrd="0" presId="urn:microsoft.com/office/officeart/2018/2/layout/IconVerticalSolidList"/>
    <dgm:cxn modelId="{55D70CB7-542B-4223-BDCA-4EF9C2A4F8EE}" type="presParOf" srcId="{05E8A149-70E1-4785-A989-FFFCCBC7E28A}" destId="{8A5943D3-B994-4B8F-84AA-0054D4D7477E}" srcOrd="1" destOrd="0" presId="urn:microsoft.com/office/officeart/2018/2/layout/IconVerticalSolidList"/>
    <dgm:cxn modelId="{527A6E31-B142-434B-BB3C-36CCA8EFA736}" type="presParOf" srcId="{05E8A149-70E1-4785-A989-FFFCCBC7E28A}" destId="{68FE4513-2CD7-4A18-B9FE-22084163B9E2}" srcOrd="2" destOrd="0" presId="urn:microsoft.com/office/officeart/2018/2/layout/IconVerticalSolidList"/>
    <dgm:cxn modelId="{9C905C97-25C9-47DC-A82A-CF9EEB0C2953}" type="presParOf" srcId="{05E8A149-70E1-4785-A989-FFFCCBC7E28A}" destId="{7DF72FA4-2986-4D1C-A020-A771EA999466}" srcOrd="3" destOrd="0" presId="urn:microsoft.com/office/officeart/2018/2/layout/IconVerticalSolidList"/>
    <dgm:cxn modelId="{7523EE50-7159-457B-9C43-23F5CE9CEE7E}" type="presParOf" srcId="{2A99C3F3-18A3-4DB6-B333-F0A073EF600E}" destId="{4167B67B-5221-4E5D-AB77-EE064B4E82A8}" srcOrd="5" destOrd="0" presId="urn:microsoft.com/office/officeart/2018/2/layout/IconVerticalSolidList"/>
    <dgm:cxn modelId="{7336FC55-6107-4128-BBFF-46283C6EFC94}" type="presParOf" srcId="{2A99C3F3-18A3-4DB6-B333-F0A073EF600E}" destId="{E85409F5-04FE-4BEE-8DAB-0D48747CA87A}" srcOrd="6" destOrd="0" presId="urn:microsoft.com/office/officeart/2018/2/layout/IconVerticalSolidList"/>
    <dgm:cxn modelId="{A80D0E34-4A93-44C9-9EE4-488A2BAD3116}" type="presParOf" srcId="{E85409F5-04FE-4BEE-8DAB-0D48747CA87A}" destId="{68DEB91C-19FB-4F07-B932-7E0A396931EB}" srcOrd="0" destOrd="0" presId="urn:microsoft.com/office/officeart/2018/2/layout/IconVerticalSolidList"/>
    <dgm:cxn modelId="{ABEB805F-1EA4-4BEF-A46E-E07F9917B84C}" type="presParOf" srcId="{E85409F5-04FE-4BEE-8DAB-0D48747CA87A}" destId="{964C4A8E-F274-42ED-B0A5-0391E8C3066E}" srcOrd="1" destOrd="0" presId="urn:microsoft.com/office/officeart/2018/2/layout/IconVerticalSolidList"/>
    <dgm:cxn modelId="{91072D0B-B80C-4C83-A936-FABC58944A98}" type="presParOf" srcId="{E85409F5-04FE-4BEE-8DAB-0D48747CA87A}" destId="{E82DBB43-AA16-471D-9488-017F721164B1}" srcOrd="2" destOrd="0" presId="urn:microsoft.com/office/officeart/2018/2/layout/IconVerticalSolidList"/>
    <dgm:cxn modelId="{DA2C1C6F-B0BE-4BBB-8A14-03A9CF955B48}" type="presParOf" srcId="{E85409F5-04FE-4BEE-8DAB-0D48747CA87A}" destId="{08000670-56E8-4AE8-BE47-891F466B31D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926C98-8755-450C-AE94-9854EB28CB34}">
      <dsp:nvSpPr>
        <dsp:cNvPr id="0" name=""/>
        <dsp:cNvSpPr/>
      </dsp:nvSpPr>
      <dsp:spPr>
        <a:xfrm>
          <a:off x="0" y="532697"/>
          <a:ext cx="9399484" cy="1368923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254000" bIns="21731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kern="1200">
              <a:latin typeface="Quire Sans" panose="020B0502040400020003" pitchFamily="34" charset="0"/>
              <a:cs typeface="Quire Sans" panose="020B0502040400020003" pitchFamily="34" charset="0"/>
            </a:rPr>
            <a:t>Pre-16 prep</a:t>
          </a:r>
        </a:p>
      </dsp:txBody>
      <dsp:txXfrm>
        <a:off x="0" y="874928"/>
        <a:ext cx="9057253" cy="684461"/>
      </dsp:txXfrm>
    </dsp:sp>
    <dsp:sp modelId="{E7D4E611-D4AA-415A-9E61-E462613D5351}">
      <dsp:nvSpPr>
        <dsp:cNvPr id="0" name=""/>
        <dsp:cNvSpPr/>
      </dsp:nvSpPr>
      <dsp:spPr>
        <a:xfrm>
          <a:off x="0" y="1657889"/>
          <a:ext cx="2895041" cy="26370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latin typeface="Quire Sans" panose="020B0502040400020003" pitchFamily="34" charset="0"/>
              <a:cs typeface="Quire Sans" panose="020B0502040400020003" pitchFamily="34" charset="0"/>
            </a:rPr>
            <a:t>Careers exposure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latin typeface="Quire Sans" panose="020B0502040400020003" pitchFamily="34" charset="0"/>
              <a:cs typeface="Quire Sans" panose="020B0502040400020003" pitchFamily="34" charset="0"/>
            </a:rPr>
            <a:t>Vocational Profiling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latin typeface="Quire Sans" panose="020B0502040400020003" pitchFamily="34" charset="0"/>
              <a:cs typeface="Quire Sans" panose="020B0502040400020003" pitchFamily="34" charset="0"/>
            </a:rPr>
            <a:t>Employer encounters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latin typeface="Quire Sans" panose="020B0502040400020003" pitchFamily="34" charset="0"/>
              <a:cs typeface="Quire Sans" panose="020B0502040400020003" pitchFamily="34" charset="0"/>
            </a:rPr>
            <a:t>Work experience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latin typeface="Quire Sans" panose="020B0502040400020003" pitchFamily="34" charset="0"/>
              <a:cs typeface="Quire Sans" panose="020B0502040400020003" pitchFamily="34" charset="0"/>
            </a:rPr>
            <a:t>Careers, advice and guidance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latin typeface="Quire Sans" panose="020B0502040400020003" pitchFamily="34" charset="0"/>
              <a:cs typeface="Quire Sans" panose="020B0502040400020003" pitchFamily="34" charset="0"/>
            </a:rPr>
            <a:t>Post 16 transition work</a:t>
          </a:r>
        </a:p>
      </dsp:txBody>
      <dsp:txXfrm>
        <a:off x="0" y="1657889"/>
        <a:ext cx="2895041" cy="2637049"/>
      </dsp:txXfrm>
    </dsp:sp>
    <dsp:sp modelId="{F274ADEB-0289-48AD-8650-A57FC170BBDD}">
      <dsp:nvSpPr>
        <dsp:cNvPr id="0" name=""/>
        <dsp:cNvSpPr/>
      </dsp:nvSpPr>
      <dsp:spPr>
        <a:xfrm>
          <a:off x="2895041" y="1058559"/>
          <a:ext cx="6504442" cy="1368923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shade val="50000"/>
            <a:hueOff val="-396136"/>
            <a:satOff val="0"/>
            <a:lumOff val="322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254000" bIns="21731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kern="1200">
              <a:latin typeface="Quire Sans" panose="020B0502040400020003" pitchFamily="34" charset="0"/>
              <a:cs typeface="Quire Sans" panose="020B0502040400020003" pitchFamily="34" charset="0"/>
            </a:rPr>
            <a:t>Post-16</a:t>
          </a:r>
        </a:p>
      </dsp:txBody>
      <dsp:txXfrm>
        <a:off x="2895041" y="1400790"/>
        <a:ext cx="6162211" cy="684461"/>
      </dsp:txXfrm>
    </dsp:sp>
    <dsp:sp modelId="{8CA4F396-0288-4F07-8C9F-B88655B232B8}">
      <dsp:nvSpPr>
        <dsp:cNvPr id="0" name=""/>
        <dsp:cNvSpPr/>
      </dsp:nvSpPr>
      <dsp:spPr>
        <a:xfrm>
          <a:off x="2930592" y="2114196"/>
          <a:ext cx="2895041" cy="26370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latin typeface="+mn-lt"/>
            </a:rPr>
            <a:t>Vocational Profiling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latin typeface="+mn-lt"/>
            </a:rPr>
            <a:t>Work Experience 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latin typeface="+mn-lt"/>
            </a:rPr>
            <a:t>Job Coach support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latin typeface="+mn-lt"/>
            </a:rPr>
            <a:t>Mock interviews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latin typeface="+mn-lt"/>
            </a:rPr>
            <a:t>Supported internships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latin typeface="+mn-lt"/>
            </a:rPr>
            <a:t>Inclusive apprenticeships</a:t>
          </a:r>
        </a:p>
      </dsp:txBody>
      <dsp:txXfrm>
        <a:off x="2930592" y="2114196"/>
        <a:ext cx="2895041" cy="2637049"/>
      </dsp:txXfrm>
    </dsp:sp>
    <dsp:sp modelId="{D09B9FB1-A812-4CE1-A1FD-77839D82A38A}">
      <dsp:nvSpPr>
        <dsp:cNvPr id="0" name=""/>
        <dsp:cNvSpPr/>
      </dsp:nvSpPr>
      <dsp:spPr>
        <a:xfrm>
          <a:off x="5790082" y="1514867"/>
          <a:ext cx="3609401" cy="1368923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shade val="50000"/>
            <a:hueOff val="-396136"/>
            <a:satOff val="0"/>
            <a:lumOff val="322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254000" bIns="21731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kern="1200">
              <a:latin typeface="Quire Sans" panose="020B0502040400020003" pitchFamily="34" charset="0"/>
              <a:cs typeface="Quire Sans" panose="020B0502040400020003" pitchFamily="34" charset="0"/>
            </a:rPr>
            <a:t>Adults</a:t>
          </a:r>
        </a:p>
      </dsp:txBody>
      <dsp:txXfrm>
        <a:off x="5790082" y="1857098"/>
        <a:ext cx="3267170" cy="684461"/>
      </dsp:txXfrm>
    </dsp:sp>
    <dsp:sp modelId="{B6EAC69D-42AE-4FE2-89DA-2CC2578456AA}">
      <dsp:nvSpPr>
        <dsp:cNvPr id="0" name=""/>
        <dsp:cNvSpPr/>
      </dsp:nvSpPr>
      <dsp:spPr>
        <a:xfrm>
          <a:off x="5790082" y="2570504"/>
          <a:ext cx="2895041" cy="25984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>
              <a:latin typeface="Quire Sans" panose="020B0502040400020003" pitchFamily="34" charset="0"/>
              <a:cs typeface="Quire Sans" panose="020B0502040400020003" pitchFamily="34" charset="0"/>
            </a:rPr>
            <a:t>Local Supported Employment Programme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>
              <a:latin typeface="Quire Sans" panose="020B0502040400020003" pitchFamily="34" charset="0"/>
              <a:cs typeface="Quire Sans" panose="020B0502040400020003" pitchFamily="34" charset="0"/>
            </a:rPr>
            <a:t>Vocational Profiling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>
              <a:latin typeface="Quire Sans" panose="020B0502040400020003" pitchFamily="34" charset="0"/>
              <a:cs typeface="Quire Sans" panose="020B0502040400020003" pitchFamily="34" charset="0"/>
            </a:rPr>
            <a:t>Job matching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>
              <a:latin typeface="Quire Sans" panose="020B0502040400020003" pitchFamily="34" charset="0"/>
              <a:cs typeface="Quire Sans" panose="020B0502040400020003" pitchFamily="34" charset="0"/>
            </a:rPr>
            <a:t>Job Coach support</a:t>
          </a:r>
        </a:p>
      </dsp:txBody>
      <dsp:txXfrm>
        <a:off x="5790082" y="2570504"/>
        <a:ext cx="2895041" cy="25984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C0ED69-9592-4E1D-B857-1EB27346CBEF}">
      <dsp:nvSpPr>
        <dsp:cNvPr id="0" name=""/>
        <dsp:cNvSpPr/>
      </dsp:nvSpPr>
      <dsp:spPr>
        <a:xfrm>
          <a:off x="348147" y="2784304"/>
          <a:ext cx="1837756" cy="1837756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138" tIns="19050" rIns="101138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>
              <a:latin typeface="Quire Sans" panose="020B0502040400020003" pitchFamily="34" charset="0"/>
              <a:ea typeface="+mn-ea"/>
              <a:cs typeface="Quire Sans" panose="020B0502040400020003" pitchFamily="34" charset="0"/>
            </a:rPr>
            <a:t>Preparing for Adulthood outcomes</a:t>
          </a:r>
        </a:p>
      </dsp:txBody>
      <dsp:txXfrm>
        <a:off x="617280" y="3053437"/>
        <a:ext cx="1299490" cy="1299490"/>
      </dsp:txXfrm>
    </dsp:sp>
    <dsp:sp modelId="{089FDC0E-2E6E-4941-AEAB-4F2B5A278CAA}">
      <dsp:nvSpPr>
        <dsp:cNvPr id="0" name=""/>
        <dsp:cNvSpPr/>
      </dsp:nvSpPr>
      <dsp:spPr>
        <a:xfrm>
          <a:off x="2412485" y="2784304"/>
          <a:ext cx="1837756" cy="1837756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138" tIns="19050" rIns="101138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>
              <a:latin typeface="Quire Sans" panose="020B0502040400020003" pitchFamily="34" charset="0"/>
              <a:ea typeface="+mn-ea"/>
              <a:cs typeface="Quire Sans" panose="020B0502040400020003" pitchFamily="34" charset="0"/>
            </a:rPr>
            <a:t>Careers Programme</a:t>
          </a:r>
        </a:p>
      </dsp:txBody>
      <dsp:txXfrm>
        <a:off x="2681618" y="3053437"/>
        <a:ext cx="1299490" cy="1299490"/>
      </dsp:txXfrm>
    </dsp:sp>
    <dsp:sp modelId="{30A1DBB8-17D8-478C-82A1-DC136431F544}">
      <dsp:nvSpPr>
        <dsp:cNvPr id="0" name=""/>
        <dsp:cNvSpPr/>
      </dsp:nvSpPr>
      <dsp:spPr>
        <a:xfrm>
          <a:off x="8543499" y="2784304"/>
          <a:ext cx="1837756" cy="1837756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138" tIns="19050" rIns="101138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>
              <a:latin typeface="Quire Sans" panose="020B0502040400020003" pitchFamily="34" charset="0"/>
              <a:ea typeface="+mn-ea"/>
              <a:cs typeface="Quire Sans" panose="020B0502040400020003" pitchFamily="34" charset="0"/>
            </a:rPr>
            <a:t>Transferable Skills</a:t>
          </a:r>
        </a:p>
      </dsp:txBody>
      <dsp:txXfrm>
        <a:off x="8812632" y="3053437"/>
        <a:ext cx="1299490" cy="1299490"/>
      </dsp:txXfrm>
    </dsp:sp>
    <dsp:sp modelId="{05C664B4-1558-4EB9-8218-2185506CF187}">
      <dsp:nvSpPr>
        <dsp:cNvPr id="0" name=""/>
        <dsp:cNvSpPr/>
      </dsp:nvSpPr>
      <dsp:spPr>
        <a:xfrm>
          <a:off x="4488775" y="1558364"/>
          <a:ext cx="1837756" cy="1740631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762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138" tIns="19050" rIns="101138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>
              <a:latin typeface="Quire Sans" panose="020B0502040400020003" pitchFamily="34" charset="0"/>
              <a:ea typeface="+mn-ea"/>
              <a:cs typeface="Quire Sans" panose="020B0502040400020003" pitchFamily="34" charset="0"/>
            </a:rPr>
            <a:t>Employer Engagement</a:t>
          </a:r>
        </a:p>
      </dsp:txBody>
      <dsp:txXfrm>
        <a:off x="4757908" y="1813274"/>
        <a:ext cx="1299490" cy="1230811"/>
      </dsp:txXfrm>
    </dsp:sp>
    <dsp:sp modelId="{6C7970ED-E456-4854-BFE9-AD091519E212}">
      <dsp:nvSpPr>
        <dsp:cNvPr id="0" name=""/>
        <dsp:cNvSpPr/>
      </dsp:nvSpPr>
      <dsp:spPr>
        <a:xfrm>
          <a:off x="6495098" y="2784304"/>
          <a:ext cx="1837756" cy="1837756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138" tIns="19050" rIns="101138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>
              <a:latin typeface="Quire Sans" panose="020B0502040400020003" pitchFamily="34" charset="0"/>
              <a:ea typeface="+mn-ea"/>
              <a:cs typeface="Quire Sans" panose="020B0502040400020003" pitchFamily="34" charset="0"/>
            </a:rPr>
            <a:t>Vocational Profiling</a:t>
          </a:r>
        </a:p>
      </dsp:txBody>
      <dsp:txXfrm>
        <a:off x="6764231" y="3053437"/>
        <a:ext cx="1299490" cy="1299490"/>
      </dsp:txXfrm>
    </dsp:sp>
    <dsp:sp modelId="{A311A9D0-B5F2-4345-B543-F88D5FD9C4C3}">
      <dsp:nvSpPr>
        <dsp:cNvPr id="0" name=""/>
        <dsp:cNvSpPr/>
      </dsp:nvSpPr>
      <dsp:spPr>
        <a:xfrm>
          <a:off x="4488782" y="2784304"/>
          <a:ext cx="1837756" cy="1837756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138" tIns="19050" rIns="101138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>
              <a:latin typeface="Quire Sans" panose="020B0502040400020003" pitchFamily="34" charset="0"/>
              <a:ea typeface="+mn-ea"/>
              <a:cs typeface="Quire Sans" panose="020B0502040400020003" pitchFamily="34" charset="0"/>
            </a:rPr>
            <a:t>Work Experience</a:t>
          </a:r>
        </a:p>
      </dsp:txBody>
      <dsp:txXfrm>
        <a:off x="4757915" y="3053437"/>
        <a:ext cx="1299490" cy="1299490"/>
      </dsp:txXfrm>
    </dsp:sp>
    <dsp:sp modelId="{D170B456-9011-4928-86F8-0AC0EBBE558C}">
      <dsp:nvSpPr>
        <dsp:cNvPr id="0" name=""/>
        <dsp:cNvSpPr/>
      </dsp:nvSpPr>
      <dsp:spPr>
        <a:xfrm>
          <a:off x="4410990" y="110681"/>
          <a:ext cx="1993322" cy="1837756"/>
        </a:xfrm>
        <a:prstGeom prst="ellipse">
          <a:avLst/>
        </a:prstGeom>
        <a:solidFill>
          <a:schemeClr val="accent4">
            <a:lumMod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138" tIns="22860" rIns="101138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>
              <a:latin typeface="Quire Sans" panose="020B0502040400020003" pitchFamily="34" charset="0"/>
              <a:ea typeface="+mn-ea"/>
              <a:cs typeface="Quire Sans" panose="020B0502040400020003" pitchFamily="34" charset="0"/>
            </a:rPr>
            <a:t>Supported Internship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>
              <a:latin typeface="Quire Sans" panose="020B0502040400020003" pitchFamily="34" charset="0"/>
              <a:ea typeface="+mn-ea"/>
              <a:cs typeface="Quire Sans" panose="020B0502040400020003" pitchFamily="34" charset="0"/>
            </a:rPr>
            <a:t>Apprenticeship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>
              <a:latin typeface="Quire Sans" panose="020B0502040400020003" pitchFamily="34" charset="0"/>
              <a:ea typeface="+mn-ea"/>
              <a:cs typeface="Quire Sans" panose="020B0502040400020003" pitchFamily="34" charset="0"/>
            </a:rPr>
            <a:t>Direct Entry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b="1" kern="1200">
            <a:latin typeface="Avenir Next LT Pro Light" panose="020B0304020202020204" pitchFamily="34" charset="0"/>
            <a:ea typeface="+mn-ea"/>
            <a:cs typeface="+mn-cs"/>
          </a:endParaRPr>
        </a:p>
      </dsp:txBody>
      <dsp:txXfrm>
        <a:off x="4702905" y="379814"/>
        <a:ext cx="1409492" cy="12994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505DD7-6398-47E7-A377-D3C0E783CAE5}">
      <dsp:nvSpPr>
        <dsp:cNvPr id="0" name=""/>
        <dsp:cNvSpPr/>
      </dsp:nvSpPr>
      <dsp:spPr>
        <a:xfrm>
          <a:off x="0" y="2319"/>
          <a:ext cx="6245265" cy="11757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5AD09E-A81F-4AE9-BCEE-A13B9B390CD2}">
      <dsp:nvSpPr>
        <dsp:cNvPr id="0" name=""/>
        <dsp:cNvSpPr/>
      </dsp:nvSpPr>
      <dsp:spPr>
        <a:xfrm>
          <a:off x="355657" y="266858"/>
          <a:ext cx="646650" cy="6466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F4386A-270B-4DAE-979E-29463E72006F}">
      <dsp:nvSpPr>
        <dsp:cNvPr id="0" name=""/>
        <dsp:cNvSpPr/>
      </dsp:nvSpPr>
      <dsp:spPr>
        <a:xfrm>
          <a:off x="1357965" y="2319"/>
          <a:ext cx="4887299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Vocational profiling is one of the five key components of Supported Employment – it works!</a:t>
          </a:r>
          <a:endParaRPr lang="en-US" sz="17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1357965" y="2319"/>
        <a:ext cx="4887299" cy="1175727"/>
      </dsp:txXfrm>
    </dsp:sp>
    <dsp:sp modelId="{DA58F450-E842-4A99-9156-26DF7F104D91}">
      <dsp:nvSpPr>
        <dsp:cNvPr id="0" name=""/>
        <dsp:cNvSpPr/>
      </dsp:nvSpPr>
      <dsp:spPr>
        <a:xfrm>
          <a:off x="0" y="1471979"/>
          <a:ext cx="6245265" cy="11757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426AF5-944E-4D10-9C7D-65C977BCBDBE}">
      <dsp:nvSpPr>
        <dsp:cNvPr id="0" name=""/>
        <dsp:cNvSpPr/>
      </dsp:nvSpPr>
      <dsp:spPr>
        <a:xfrm>
          <a:off x="355657" y="1736518"/>
          <a:ext cx="646650" cy="6466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DF6293-5A49-4F0E-9840-78510842D280}">
      <dsp:nvSpPr>
        <dsp:cNvPr id="0" name=""/>
        <dsp:cNvSpPr/>
      </dsp:nvSpPr>
      <dsp:spPr>
        <a:xfrm>
          <a:off x="1357965" y="1471979"/>
          <a:ext cx="4887299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They provide greater self-awareness for young people about future direction</a:t>
          </a:r>
          <a:endParaRPr lang="en-US" sz="1700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1357965" y="1471979"/>
        <a:ext cx="4887299" cy="1175727"/>
      </dsp:txXfrm>
    </dsp:sp>
    <dsp:sp modelId="{F768D800-8FD1-4C35-8065-2A8B213A48A2}">
      <dsp:nvSpPr>
        <dsp:cNvPr id="0" name=""/>
        <dsp:cNvSpPr/>
      </dsp:nvSpPr>
      <dsp:spPr>
        <a:xfrm>
          <a:off x="0" y="2941639"/>
          <a:ext cx="6245265" cy="11757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5943D3-B994-4B8F-84AA-0054D4D7477E}">
      <dsp:nvSpPr>
        <dsp:cNvPr id="0" name=""/>
        <dsp:cNvSpPr/>
      </dsp:nvSpPr>
      <dsp:spPr>
        <a:xfrm>
          <a:off x="355657" y="3206178"/>
          <a:ext cx="646650" cy="6466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F72FA4-2986-4D1C-A020-A771EA999466}">
      <dsp:nvSpPr>
        <dsp:cNvPr id="0" name=""/>
        <dsp:cNvSpPr/>
      </dsp:nvSpPr>
      <dsp:spPr>
        <a:xfrm>
          <a:off x="1357965" y="2941639"/>
          <a:ext cx="4887299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Inform parents at an earlier age of the possibilities of employment upon leaving school</a:t>
          </a:r>
          <a:endParaRPr lang="en-US" sz="17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1357965" y="2941639"/>
        <a:ext cx="4887299" cy="1175727"/>
      </dsp:txXfrm>
    </dsp:sp>
    <dsp:sp modelId="{68DEB91C-19FB-4F07-B932-7E0A396931EB}">
      <dsp:nvSpPr>
        <dsp:cNvPr id="0" name=""/>
        <dsp:cNvSpPr/>
      </dsp:nvSpPr>
      <dsp:spPr>
        <a:xfrm>
          <a:off x="0" y="4411299"/>
          <a:ext cx="6245265" cy="11757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4C4A8E-F274-42ED-B0A5-0391E8C3066E}">
      <dsp:nvSpPr>
        <dsp:cNvPr id="0" name=""/>
        <dsp:cNvSpPr/>
      </dsp:nvSpPr>
      <dsp:spPr>
        <a:xfrm>
          <a:off x="355657" y="4675838"/>
          <a:ext cx="646650" cy="64665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000670-56E8-4AE8-BE47-891F466B31DC}">
      <dsp:nvSpPr>
        <dsp:cNvPr id="0" name=""/>
        <dsp:cNvSpPr/>
      </dsp:nvSpPr>
      <dsp:spPr>
        <a:xfrm>
          <a:off x="1357965" y="4411299"/>
          <a:ext cx="4887299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Raise awareness of professionals working with learners about their aspirations and career paths</a:t>
          </a:r>
          <a:endParaRPr lang="en-US" sz="17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1357965" y="4411299"/>
        <a:ext cx="4887299" cy="11757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AA68A1-06E8-4BED-9070-F5807C2C1039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D0010-2D89-4CB1-9174-6FAD5A1F32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818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C9B0A-ED16-428C-BE42-AD96D7FBADC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1667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952F5-1C14-838D-216D-58084FF09D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B63C76-28FD-2AE7-20D5-6EB41CB820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31F8E5-99F3-BE66-B569-8DBF43F40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A6D0-AA98-4B9F-BEF1-8A20C6C9CF55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10552-7459-9E72-C69A-029615274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A38E3-F583-5CEF-0FAC-E71D11B17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D5DD3-F5D0-44D9-8560-98A0C81392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07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DC835-0535-6C00-A950-7D569967C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A825FD-EC3A-C823-2B39-9FA9160191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BDBF81-46AB-2DD9-B731-1A776855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A6D0-AA98-4B9F-BEF1-8A20C6C9CF55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C9CA7C-B13A-D473-A840-7EADB0E52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0BFE18-814C-0BA4-D052-28C8A4B5A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D5DD3-F5D0-44D9-8560-98A0C81392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3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205878-3297-3E7C-F85D-2D4AF15E6C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2D3733-A37F-CC10-C250-B2E14C7196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84C8DA-BCE5-F971-6A92-25BEB6618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A6D0-AA98-4B9F-BEF1-8A20C6C9CF55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91D51-F75F-9EB4-D861-001AF7E20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2483E6-175A-C0FB-7A8A-BD68665D2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D5DD3-F5D0-44D9-8560-98A0C81392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685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06438-D074-3644-2152-F7E4E85102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6A6BE9-FB45-F8B2-C58F-7FE0253F78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FF663-9F9E-578D-F20F-AD9459762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958D2-60CF-4F7F-A339-F068C68A8B0E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C05214-7D5E-5661-209D-01B75F888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590B40-75D5-9B3E-5DB3-2D3277956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0EF3B-D1FE-4355-915F-FFDA9B8368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648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1BE84-68DC-DD85-1EBF-E4C36D97C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56A7A-D91B-773A-98B9-31042EAF7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DB9EE4-C66A-021B-0C56-6A816C06D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958D2-60CF-4F7F-A339-F068C68A8B0E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1418B-E844-3B11-2EC6-319A6AD34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A9AD1C-2CFC-8855-3731-D8EB8CA45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0EF3B-D1FE-4355-915F-FFDA9B8368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6702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5A332-42B3-0A41-A7AE-F1547F55E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BDC9BA-FA7E-EFCD-ABFC-A2D3EE4D10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0966D0-04F5-3075-A9BF-E46F1FF00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958D2-60CF-4F7F-A339-F068C68A8B0E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80B34-7F2F-F7FD-82AE-8397C6E57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BE72D-B75C-73BF-14AB-87B7963F2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0EF3B-D1FE-4355-915F-FFDA9B8368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3575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25991-D94D-8C4C-D6D4-BC249257E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95766-444B-FCBE-4AC3-B25C3105C3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7971EA-826F-B405-312E-E8F0E4BD9B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883F73-0E5C-FF02-81DF-F6B81A340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958D2-60CF-4F7F-A339-F068C68A8B0E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18AB87-AF47-2206-F976-038D2994C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4CD7F3-2F7D-61D9-DBA0-87C23CD4C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0EF3B-D1FE-4355-915F-FFDA9B8368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304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554DE-0C89-F2EA-7A60-C4DA03C26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4275BB-5F3B-237B-4808-5C1A78B24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996994-7BCD-C763-228C-8D61DE419B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656DC6-74A2-8D0B-6CF6-FD9FF8D4A6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8F5B0B-686D-14D7-67C9-FF4C9315BD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18574B-C832-D6B8-5F36-54F5C685D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958D2-60CF-4F7F-A339-F068C68A8B0E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7C1E88-37F2-87D3-30E8-BDF8F6550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BE5F51-FD3C-2523-BEC6-0F24FA4FE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0EF3B-D1FE-4355-915F-FFDA9B8368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3316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F91E9-CDA3-8BC3-D059-2CF2A8958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48C667-4FF5-81A0-E325-3AB02D223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958D2-60CF-4F7F-A339-F068C68A8B0E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B8E2EC-0591-9092-B595-1DC883D11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0E1A41-F823-D7BD-2576-2351022DA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0EF3B-D1FE-4355-915F-FFDA9B8368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978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148BFB-820C-D489-C858-0FA687693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958D2-60CF-4F7F-A339-F068C68A8B0E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9BD57A-4AE0-E999-F97A-D3D194FDB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E3422A-FE9B-E43C-E3F1-AE2002B1B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0EF3B-D1FE-4355-915F-FFDA9B8368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0309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98A98-25FA-5BD0-367C-540938A7F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5976A-97D4-42E7-BB03-5DDD56451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3DF3B8-5715-8FFB-397C-4AD96B27EF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A987CF-F570-CA09-884E-AD16E8DB6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958D2-60CF-4F7F-A339-F068C68A8B0E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F951A-4ABD-7A83-3082-C738AD29E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2FDC2A-BF18-BC0F-2E81-87A9BB4AC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0EF3B-D1FE-4355-915F-FFDA9B8368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277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24E06-F2BB-0710-59E3-0617F6313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1BBFB-5DC2-7950-0955-AA93D59A05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BA103-26AC-07EA-086B-9054E3BFA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A6D0-AA98-4B9F-BEF1-8A20C6C9CF55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910EFC-9418-0723-0981-E23852DDB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E100B1-914C-838F-9973-891B2709C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D5DD3-F5D0-44D9-8560-98A0C81392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5728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F6D16-9351-E385-34C5-11828DFEB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0F420E-4407-06FE-E331-24DC9D8CAB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DF9EBF-4D35-0C66-24C0-9733D9ED49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D3674-4209-5B7E-6051-99FA3246D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958D2-60CF-4F7F-A339-F068C68A8B0E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1AFA0E-EFF1-6E16-50E7-543DEDB4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F51DEC-3614-49D3-443E-34A9B6E7B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0EF3B-D1FE-4355-915F-FFDA9B8368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2020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95F80-A642-1A26-5EE5-826FBFDD6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49658A-B423-4F9F-CE72-210D05B8BF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92B37B-FBAC-A8B8-44A6-682AEE5AF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958D2-60CF-4F7F-A339-F068C68A8B0E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E0E564-D733-6DB0-A62A-3EAE34BFC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DE0ADD-444E-DFF3-254B-8517319BB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0EF3B-D1FE-4355-915F-FFDA9B8368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6705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1CD2A6-9F6B-FEBD-CFE2-A0E3A69FE8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B248F1-0E1E-B159-5730-64EF901F62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CF28F-DF9A-064B-B25D-81BA5213B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958D2-60CF-4F7F-A339-F068C68A8B0E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00D7DB-EEE2-C378-AA00-38E317FE2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A4C5D-DCE7-0DCA-2248-413E0292E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0EF3B-D1FE-4355-915F-FFDA9B8368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254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BA45C-0813-E0E1-4B2D-4BF3C50B1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2F996E-A2DF-431D-56E4-241864598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1149D7-931A-1753-29AD-1925460C8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A6D0-AA98-4B9F-BEF1-8A20C6C9CF55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F5C483-FAD7-0D21-488D-803A30DFA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32C92C-F0AD-B44A-270D-31AECBABB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D5DD3-F5D0-44D9-8560-98A0C81392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980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5142C-589D-C9F3-D8F6-9017A8381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08DEC-4011-EFB4-EC10-E15CF713A6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D754CB-7EBA-1977-F94C-CAE1622EAE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7880EC-E1CE-C778-EBD9-2091C4847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A6D0-AA98-4B9F-BEF1-8A20C6C9CF55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F05A71-7138-1652-B2E9-0F5B34CC8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0A1745-A492-B60B-B25A-DEC8481A1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D5DD3-F5D0-44D9-8560-98A0C81392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805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CD522-D9CD-CF0B-4BD2-C480CD2BE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C7ED7C-7668-1BFE-944A-1C4F8EB3D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BD25B4-04F5-1D29-399E-9AFF4BEADF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A18F81-CAD5-0EBC-AD0F-54F6B21C87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E409F8-3128-7E43-0807-2A43AECDCA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B95776-13D5-0F23-D9C1-28C16D48C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A6D0-AA98-4B9F-BEF1-8A20C6C9CF55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708320-C11E-9AA9-D5FC-BAACDF25C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F31C5F-79F9-E7F4-E6B9-71D0CE012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D5DD3-F5D0-44D9-8560-98A0C81392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887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8D46A-8425-96E8-BFDF-9E22071CC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CE5565-241C-606E-5BCF-8EE8098DF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A6D0-AA98-4B9F-BEF1-8A20C6C9CF55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920930-25CE-E737-5E2B-716D29E3A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C6A82C-BB6D-B15F-D9F5-B53CA030B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D5DD3-F5D0-44D9-8560-98A0C81392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435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5D2748-251C-FE54-1A43-C55C0FAA3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A6D0-AA98-4B9F-BEF1-8A20C6C9CF55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2025AE-03E3-A693-CDB1-DC38E7418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D3D06E-5CB4-EBB3-F73D-D84A6FAC0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D5DD3-F5D0-44D9-8560-98A0C81392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675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25E94-F129-D387-48EF-8D8E38329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E7933-F7B0-C176-8F87-4EBF60DFC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8F47CF-8751-A534-EDBC-3E48ECF9A0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6CB611-B918-E2BD-D474-3C02C14AD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A6D0-AA98-4B9F-BEF1-8A20C6C9CF55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74FC2D-7F81-F70F-7972-BEE12923A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877ED-A694-0E2B-C3B2-52E211314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D5DD3-F5D0-44D9-8560-98A0C81392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190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E548-4617-AA7B-553D-C93E6DF8C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E4F077-B93F-925B-FBF0-A8B2E419C8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D9CA6C-5043-4AE0-64A6-013E174B48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0FC9DD-B08C-BF00-0691-0192C41EB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A6D0-AA98-4B9F-BEF1-8A20C6C9CF55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E66CCC-D78B-90F1-FE0F-29A0C0B0B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0769BE-3FC5-A325-C02B-66B61232D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D5DD3-F5D0-44D9-8560-98A0C81392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36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4AE16B-863A-BED6-31E6-3920191A3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B919FD-A825-E95A-85BD-442FCC5366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BC9DF2-CBD7-F2D9-DC71-6311809188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3A6D0-AA98-4B9F-BEF1-8A20C6C9CF55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4CBD10-E5E6-3C29-BCCE-788624D3A7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DC975-EE49-AB3A-E463-A7DBDF388C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D5DD3-F5D0-44D9-8560-98A0C81392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445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E0ED70-A645-7834-C70A-403E7A0E7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099B9-288B-8C8F-0EDD-E885EE9B3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1F0541-F5A7-F290-774C-061AFC0677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958D2-60CF-4F7F-A339-F068C68A8B0E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BBC9E-F836-B217-AE6F-70855D9D2E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A324D7-0FD0-7B1F-B633-E34F7051B3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0EF3B-D1FE-4355-915F-FFDA9B8368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488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57B3E1B-7A3F-2331-8788-282C9B9CE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443" y="1902178"/>
            <a:ext cx="3582542" cy="2547257"/>
          </a:xfrm>
          <a:prstGeom prst="ellipse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kern="12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Vocational Profile launch</a:t>
            </a:r>
          </a:p>
        </p:txBody>
      </p:sp>
      <p:pic>
        <p:nvPicPr>
          <p:cNvPr id="7" name="Content Placeholder 6" descr="Text&#10;&#10;Description automatically generated with medium confidence">
            <a:extLst>
              <a:ext uri="{FF2B5EF4-FFF2-40B4-BE49-F238E27FC236}">
                <a16:creationId xmlns:a16="http://schemas.microsoft.com/office/drawing/2014/main" id="{087D83E6-B4D6-3075-95CA-DFDDE2DBE1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316" y="1902178"/>
            <a:ext cx="6780700" cy="3051315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A119EDF2-6877-A62A-03FF-D2B50214E6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239" y="11857"/>
            <a:ext cx="3975756" cy="266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479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F2D49D-3793-34A4-2941-FF48D759D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505" y="0"/>
            <a:ext cx="4653868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F60F27-ECAA-BD62-68B9-4FA558D409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9933" y="0"/>
            <a:ext cx="46388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409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5BF191-1365-6D31-585C-FE08182C4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269" y="0"/>
            <a:ext cx="463194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EF30A4-95DE-6B2A-E351-BE531E72F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6537" y="0"/>
            <a:ext cx="45782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185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521C4EA8-6B83-4338-913D-D75D3C4F3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661970-FD65-D61F-80A5-FA39DE1D4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497" y="679731"/>
            <a:ext cx="3479844" cy="373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Guidance documents for each 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1084" y="679731"/>
            <a:ext cx="7682293" cy="56628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5BF1CC-C8FF-0404-3751-1DAAAEF29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5081" y="989969"/>
            <a:ext cx="3383280" cy="50122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8599C7-9AFD-8D99-DE56-FE43D58DE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357" y="1121872"/>
            <a:ext cx="3383280" cy="474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919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1F4E7-60F2-1992-AF7C-223C71151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Accompanying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C9CA3-3E48-A96F-0694-21D70BA2B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Lesson plans, slides &amp; resources to support completion of the profiles (MLD &amp; SLD)</a:t>
            </a:r>
          </a:p>
          <a:p>
            <a:pPr marL="0" indent="0">
              <a:buNone/>
            </a:pPr>
            <a:endParaRPr lang="en-GB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 be downloaded and adapted</a:t>
            </a:r>
          </a:p>
          <a:p>
            <a:pPr marL="0" indent="0">
              <a:buNone/>
            </a:pPr>
            <a:endParaRPr lang="en-GB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Enable class or small group completion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0030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DDA8CE9-E0A6-4FF2-823D-D0860760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195564-33B9-434B-9641-764F5905A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18C537-E336-47C4-836B-C342A230F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52475" y="1"/>
            <a:ext cx="4262009" cy="2602764"/>
            <a:chOff x="6867015" y="-1"/>
            <a:chExt cx="5324985" cy="3251912"/>
          </a:xfrm>
          <a:solidFill>
            <a:schemeClr val="accent5">
              <a:alpha val="5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81F97D2-9A0D-4CA5-B9AF-27B558BCF1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678A47C-892D-47C9-A5D8-F8860B1B05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9E8FDFA-59ED-4D6F-BA20-10CDF8436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958D9A5-8003-4D92-8C05-787C630F75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A1259D8-0C3A-4069-A22F-537BBBB61A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60995" y="62352"/>
            <a:ext cx="6028697" cy="6795648"/>
            <a:chOff x="6160995" y="62352"/>
            <a:chExt cx="6028697" cy="6795648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90700B4-CEB5-450F-9EA7-95E355B503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82080" y="81632"/>
              <a:ext cx="6007612" cy="6776368"/>
            </a:xfrm>
            <a:custGeom>
              <a:avLst/>
              <a:gdLst>
                <a:gd name="connsiteX0" fmla="*/ 4493599 w 6007612"/>
                <a:gd name="connsiteY0" fmla="*/ 0 h 6797829"/>
                <a:gd name="connsiteX1" fmla="*/ 5981837 w 6007612"/>
                <a:gd name="connsiteY1" fmla="*/ 314220 h 6797829"/>
                <a:gd name="connsiteX2" fmla="*/ 6007612 w 6007612"/>
                <a:gd name="connsiteY2" fmla="*/ 327088 h 6797829"/>
                <a:gd name="connsiteX3" fmla="*/ 6007612 w 6007612"/>
                <a:gd name="connsiteY3" fmla="*/ 1316637 h 6797829"/>
                <a:gd name="connsiteX4" fmla="*/ 5852405 w 6007612"/>
                <a:gd name="connsiteY4" fmla="*/ 1209899 h 6797829"/>
                <a:gd name="connsiteX5" fmla="*/ 5622498 w 6007612"/>
                <a:gd name="connsiteY5" fmla="*/ 1086619 h 6797829"/>
                <a:gd name="connsiteX6" fmla="*/ 4493032 w 6007612"/>
                <a:gd name="connsiteY6" fmla="*/ 851533 h 6797829"/>
                <a:gd name="connsiteX7" fmla="*/ 3155579 w 6007612"/>
                <a:gd name="connsiteY7" fmla="*/ 1108326 h 6797829"/>
                <a:gd name="connsiteX8" fmla="*/ 1963832 w 6007612"/>
                <a:gd name="connsiteY8" fmla="*/ 1817700 h 6797829"/>
                <a:gd name="connsiteX9" fmla="*/ 1144646 w 6007612"/>
                <a:gd name="connsiteY9" fmla="*/ 2832814 h 6797829"/>
                <a:gd name="connsiteX10" fmla="*/ 851249 w 6007612"/>
                <a:gd name="connsiteY10" fmla="*/ 3998599 h 6797829"/>
                <a:gd name="connsiteX11" fmla="*/ 1336319 w 6007612"/>
                <a:gd name="connsiteY11" fmla="*/ 5057837 h 6797829"/>
                <a:gd name="connsiteX12" fmla="*/ 1597084 w 6007612"/>
                <a:gd name="connsiteY12" fmla="*/ 5424583 h 6797829"/>
                <a:gd name="connsiteX13" fmla="*/ 2591910 w 6007612"/>
                <a:gd name="connsiteY13" fmla="*/ 6440122 h 6797829"/>
                <a:gd name="connsiteX14" fmla="*/ 3899854 w 6007612"/>
                <a:gd name="connsiteY14" fmla="*/ 6780621 h 6797829"/>
                <a:gd name="connsiteX15" fmla="*/ 4741172 w 6007612"/>
                <a:gd name="connsiteY15" fmla="*/ 6563979 h 6797829"/>
                <a:gd name="connsiteX16" fmla="*/ 5649171 w 6007612"/>
                <a:gd name="connsiteY16" fmla="*/ 5938452 h 6797829"/>
                <a:gd name="connsiteX17" fmla="*/ 5873475 w 6007612"/>
                <a:gd name="connsiteY17" fmla="*/ 5764656 h 6797829"/>
                <a:gd name="connsiteX18" fmla="*/ 6007612 w 6007612"/>
                <a:gd name="connsiteY18" fmla="*/ 5660343 h 6797829"/>
                <a:gd name="connsiteX19" fmla="*/ 6007612 w 6007612"/>
                <a:gd name="connsiteY19" fmla="*/ 6737454 h 6797829"/>
                <a:gd name="connsiteX20" fmla="*/ 5929386 w 6007612"/>
                <a:gd name="connsiteY20" fmla="*/ 6797829 h 6797829"/>
                <a:gd name="connsiteX21" fmla="*/ 1656512 w 6007612"/>
                <a:gd name="connsiteY21" fmla="*/ 6797829 h 6797829"/>
                <a:gd name="connsiteX22" fmla="*/ 1630254 w 6007612"/>
                <a:gd name="connsiteY22" fmla="*/ 6775222 h 6797829"/>
                <a:gd name="connsiteX23" fmla="*/ 892250 w 6007612"/>
                <a:gd name="connsiteY23" fmla="*/ 5902700 h 6797829"/>
                <a:gd name="connsiteX24" fmla="*/ 0 w 6007612"/>
                <a:gd name="connsiteY24" fmla="*/ 3998599 h 6797829"/>
                <a:gd name="connsiteX25" fmla="*/ 4493032 w 6007612"/>
                <a:gd name="connsiteY25" fmla="*/ 285 h 679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007612" h="6797829">
                  <a:moveTo>
                    <a:pt x="4493599" y="0"/>
                  </a:moveTo>
                  <a:cubicBezTo>
                    <a:pt x="5048011" y="0"/>
                    <a:pt x="5546284" y="111886"/>
                    <a:pt x="5981837" y="314220"/>
                  </a:cubicBezTo>
                  <a:lnTo>
                    <a:pt x="6007612" y="327088"/>
                  </a:lnTo>
                  <a:lnTo>
                    <a:pt x="6007612" y="1316637"/>
                  </a:lnTo>
                  <a:lnTo>
                    <a:pt x="5852405" y="1209899"/>
                  </a:lnTo>
                  <a:cubicBezTo>
                    <a:pt x="5778266" y="1164709"/>
                    <a:pt x="5701526" y="1123535"/>
                    <a:pt x="5622498" y="1086619"/>
                  </a:cubicBezTo>
                  <a:cubicBezTo>
                    <a:pt x="5286822" y="930699"/>
                    <a:pt x="4906882" y="851533"/>
                    <a:pt x="4493032" y="851533"/>
                  </a:cubicBezTo>
                  <a:cubicBezTo>
                    <a:pt x="4056201" y="851533"/>
                    <a:pt x="3593263" y="940631"/>
                    <a:pt x="3155579" y="1108326"/>
                  </a:cubicBezTo>
                  <a:cubicBezTo>
                    <a:pt x="2721215" y="1275979"/>
                    <a:pt x="2318305" y="1515819"/>
                    <a:pt x="1963832" y="1817700"/>
                  </a:cubicBezTo>
                  <a:cubicBezTo>
                    <a:pt x="1617657" y="2114360"/>
                    <a:pt x="1334332" y="2465358"/>
                    <a:pt x="1144646" y="2832814"/>
                  </a:cubicBezTo>
                  <a:cubicBezTo>
                    <a:pt x="950561" y="3210060"/>
                    <a:pt x="851249" y="3602202"/>
                    <a:pt x="851249" y="3998599"/>
                  </a:cubicBezTo>
                  <a:cubicBezTo>
                    <a:pt x="851249" y="4377547"/>
                    <a:pt x="999792" y="4597311"/>
                    <a:pt x="1336319" y="5057837"/>
                  </a:cubicBezTo>
                  <a:cubicBezTo>
                    <a:pt x="1420450" y="5173181"/>
                    <a:pt x="1507419" y="5292497"/>
                    <a:pt x="1597084" y="5424583"/>
                  </a:cubicBezTo>
                  <a:cubicBezTo>
                    <a:pt x="1914175" y="5891917"/>
                    <a:pt x="2239493" y="6224189"/>
                    <a:pt x="2591910" y="6440122"/>
                  </a:cubicBezTo>
                  <a:cubicBezTo>
                    <a:pt x="2965467" y="6669393"/>
                    <a:pt x="3393219" y="6780621"/>
                    <a:pt x="3899854" y="6780621"/>
                  </a:cubicBezTo>
                  <a:cubicBezTo>
                    <a:pt x="4187861" y="6780621"/>
                    <a:pt x="4454583" y="6711812"/>
                    <a:pt x="4741172" y="6563979"/>
                  </a:cubicBezTo>
                  <a:cubicBezTo>
                    <a:pt x="5034852" y="6412173"/>
                    <a:pt x="5326263" y="6190848"/>
                    <a:pt x="5649171" y="5938452"/>
                  </a:cubicBezTo>
                  <a:cubicBezTo>
                    <a:pt x="5724931" y="5879291"/>
                    <a:pt x="5800409" y="5821406"/>
                    <a:pt x="5873475" y="5764656"/>
                  </a:cubicBezTo>
                  <a:lnTo>
                    <a:pt x="6007612" y="5660343"/>
                  </a:lnTo>
                  <a:lnTo>
                    <a:pt x="6007612" y="6737454"/>
                  </a:lnTo>
                  <a:lnTo>
                    <a:pt x="5929386" y="6797829"/>
                  </a:lnTo>
                  <a:lnTo>
                    <a:pt x="1656512" y="6797829"/>
                  </a:lnTo>
                  <a:lnTo>
                    <a:pt x="1630254" y="6775222"/>
                  </a:lnTo>
                  <a:cubicBezTo>
                    <a:pt x="1360562" y="6528765"/>
                    <a:pt x="1117699" y="6235219"/>
                    <a:pt x="892250" y="5902700"/>
                  </a:cubicBezTo>
                  <a:cubicBezTo>
                    <a:pt x="459249" y="5264548"/>
                    <a:pt x="0" y="4826722"/>
                    <a:pt x="0" y="3998599"/>
                  </a:cubicBezTo>
                  <a:cubicBezTo>
                    <a:pt x="0" y="1790460"/>
                    <a:pt x="2262336" y="285"/>
                    <a:pt x="4493032" y="2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582300F-F646-4FC3-94FC-0582F4B5E0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60995" y="62352"/>
              <a:ext cx="6028697" cy="6795648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BB8E8B8-1900-4326-8858-F375F5D8A0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63721" y="81632"/>
              <a:ext cx="6025971" cy="6776368"/>
            </a:xfrm>
            <a:custGeom>
              <a:avLst/>
              <a:gdLst>
                <a:gd name="connsiteX0" fmla="*/ 6025971 w 6025971"/>
                <a:gd name="connsiteY0" fmla="*/ 5825635 h 6797829"/>
                <a:gd name="connsiteX1" fmla="*/ 6025971 w 6025971"/>
                <a:gd name="connsiteY1" fmla="*/ 6723285 h 6797829"/>
                <a:gd name="connsiteX2" fmla="*/ 5929386 w 6025971"/>
                <a:gd name="connsiteY2" fmla="*/ 6797829 h 6797829"/>
                <a:gd name="connsiteX3" fmla="*/ 4560411 w 6025971"/>
                <a:gd name="connsiteY3" fmla="*/ 6797829 h 6797829"/>
                <a:gd name="connsiteX4" fmla="*/ 4597731 w 6025971"/>
                <a:gd name="connsiteY4" fmla="*/ 6785305 h 6797829"/>
                <a:gd name="connsiteX5" fmla="*/ 5736707 w 6025971"/>
                <a:gd name="connsiteY5" fmla="*/ 6050108 h 6797829"/>
                <a:gd name="connsiteX6" fmla="*/ 5960301 w 6025971"/>
                <a:gd name="connsiteY6" fmla="*/ 5876738 h 6797829"/>
                <a:gd name="connsiteX7" fmla="*/ 4493599 w 6025971"/>
                <a:gd name="connsiteY7" fmla="*/ 0 h 6797829"/>
                <a:gd name="connsiteX8" fmla="*/ 5981837 w 6025971"/>
                <a:gd name="connsiteY8" fmla="*/ 314220 h 6797829"/>
                <a:gd name="connsiteX9" fmla="*/ 6025971 w 6025971"/>
                <a:gd name="connsiteY9" fmla="*/ 336254 h 6797829"/>
                <a:gd name="connsiteX10" fmla="*/ 6025971 w 6025971"/>
                <a:gd name="connsiteY10" fmla="*/ 1157325 h 6797829"/>
                <a:gd name="connsiteX11" fmla="*/ 5925889 w 6025971"/>
                <a:gd name="connsiteY11" fmla="*/ 1088522 h 6797829"/>
                <a:gd name="connsiteX12" fmla="*/ 5682227 w 6025971"/>
                <a:gd name="connsiteY12" fmla="*/ 957939 h 6797829"/>
                <a:gd name="connsiteX13" fmla="*/ 4493032 w 6025971"/>
                <a:gd name="connsiteY13" fmla="*/ 709658 h 6797829"/>
                <a:gd name="connsiteX14" fmla="*/ 3104646 w 6025971"/>
                <a:gd name="connsiteY14" fmla="*/ 976666 h 6797829"/>
                <a:gd name="connsiteX15" fmla="*/ 1871612 w 6025971"/>
                <a:gd name="connsiteY15" fmla="*/ 1710017 h 6797829"/>
                <a:gd name="connsiteX16" fmla="*/ 1018661 w 6025971"/>
                <a:gd name="connsiteY16" fmla="*/ 2767694 h 6797829"/>
                <a:gd name="connsiteX17" fmla="*/ 709374 w 6025971"/>
                <a:gd name="connsiteY17" fmla="*/ 3998599 h 6797829"/>
                <a:gd name="connsiteX18" fmla="*/ 1221258 w 6025971"/>
                <a:gd name="connsiteY18" fmla="*/ 5141684 h 6797829"/>
                <a:gd name="connsiteX19" fmla="*/ 1479187 w 6025971"/>
                <a:gd name="connsiteY19" fmla="*/ 5504459 h 6797829"/>
                <a:gd name="connsiteX20" fmla="*/ 3021272 w 6025971"/>
                <a:gd name="connsiteY20" fmla="*/ 6793670 h 6797829"/>
                <a:gd name="connsiteX21" fmla="*/ 3035805 w 6025971"/>
                <a:gd name="connsiteY21" fmla="*/ 6797829 h 6797829"/>
                <a:gd name="connsiteX22" fmla="*/ 1656512 w 6025971"/>
                <a:gd name="connsiteY22" fmla="*/ 6797829 h 6797829"/>
                <a:gd name="connsiteX23" fmla="*/ 1630254 w 6025971"/>
                <a:gd name="connsiteY23" fmla="*/ 6775222 h 6797829"/>
                <a:gd name="connsiteX24" fmla="*/ 892250 w 6025971"/>
                <a:gd name="connsiteY24" fmla="*/ 5902700 h 6797829"/>
                <a:gd name="connsiteX25" fmla="*/ 0 w 6025971"/>
                <a:gd name="connsiteY25" fmla="*/ 3998599 h 6797829"/>
                <a:gd name="connsiteX26" fmla="*/ 4493032 w 6025971"/>
                <a:gd name="connsiteY26" fmla="*/ 285 h 679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025971" h="6797829">
                  <a:moveTo>
                    <a:pt x="6025971" y="5825635"/>
                  </a:moveTo>
                  <a:lnTo>
                    <a:pt x="6025971" y="6723285"/>
                  </a:lnTo>
                  <a:lnTo>
                    <a:pt x="5929386" y="6797829"/>
                  </a:lnTo>
                  <a:lnTo>
                    <a:pt x="4560411" y="6797829"/>
                  </a:lnTo>
                  <a:lnTo>
                    <a:pt x="4597731" y="6785305"/>
                  </a:lnTo>
                  <a:cubicBezTo>
                    <a:pt x="4964953" y="6637825"/>
                    <a:pt x="5315251" y="6379435"/>
                    <a:pt x="5736707" y="6050108"/>
                  </a:cubicBezTo>
                  <a:cubicBezTo>
                    <a:pt x="5812043" y="5991230"/>
                    <a:pt x="5887377" y="5933488"/>
                    <a:pt x="5960301" y="5876738"/>
                  </a:cubicBezTo>
                  <a:close/>
                  <a:moveTo>
                    <a:pt x="4493599" y="0"/>
                  </a:moveTo>
                  <a:cubicBezTo>
                    <a:pt x="5048011" y="0"/>
                    <a:pt x="5546284" y="111886"/>
                    <a:pt x="5981837" y="314220"/>
                  </a:cubicBezTo>
                  <a:lnTo>
                    <a:pt x="6025971" y="336254"/>
                  </a:lnTo>
                  <a:lnTo>
                    <a:pt x="6025971" y="1157325"/>
                  </a:lnTo>
                  <a:lnTo>
                    <a:pt x="5925889" y="1088522"/>
                  </a:lnTo>
                  <a:cubicBezTo>
                    <a:pt x="5847314" y="1040649"/>
                    <a:pt x="5765982" y="997036"/>
                    <a:pt x="5682227" y="957939"/>
                  </a:cubicBezTo>
                  <a:cubicBezTo>
                    <a:pt x="5327823" y="793222"/>
                    <a:pt x="4927595" y="709658"/>
                    <a:pt x="4493032" y="709658"/>
                  </a:cubicBezTo>
                  <a:cubicBezTo>
                    <a:pt x="4031940" y="709658"/>
                    <a:pt x="3564888" y="799465"/>
                    <a:pt x="3104646" y="976666"/>
                  </a:cubicBezTo>
                  <a:cubicBezTo>
                    <a:pt x="2655243" y="1149867"/>
                    <a:pt x="2238358" y="1397822"/>
                    <a:pt x="1871612" y="1710017"/>
                  </a:cubicBezTo>
                  <a:cubicBezTo>
                    <a:pt x="1506427" y="2022852"/>
                    <a:pt x="1219414" y="2378815"/>
                    <a:pt x="1018661" y="2767694"/>
                  </a:cubicBezTo>
                  <a:cubicBezTo>
                    <a:pt x="813368" y="3165227"/>
                    <a:pt x="709374" y="3579358"/>
                    <a:pt x="709374" y="3998599"/>
                  </a:cubicBezTo>
                  <a:cubicBezTo>
                    <a:pt x="709374" y="4421103"/>
                    <a:pt x="875510" y="4667680"/>
                    <a:pt x="1221258" y="5141684"/>
                  </a:cubicBezTo>
                  <a:cubicBezTo>
                    <a:pt x="1304681" y="5256035"/>
                    <a:pt x="1390941" y="5374217"/>
                    <a:pt x="1479187" y="5504459"/>
                  </a:cubicBezTo>
                  <a:cubicBezTo>
                    <a:pt x="1942790" y="6187719"/>
                    <a:pt x="2430063" y="6601673"/>
                    <a:pt x="3021272" y="6793670"/>
                  </a:cubicBezTo>
                  <a:lnTo>
                    <a:pt x="3035805" y="6797829"/>
                  </a:lnTo>
                  <a:lnTo>
                    <a:pt x="1656512" y="6797829"/>
                  </a:lnTo>
                  <a:lnTo>
                    <a:pt x="1630254" y="6775222"/>
                  </a:lnTo>
                  <a:cubicBezTo>
                    <a:pt x="1360562" y="6528765"/>
                    <a:pt x="1117699" y="6235219"/>
                    <a:pt x="892250" y="5902700"/>
                  </a:cubicBezTo>
                  <a:cubicBezTo>
                    <a:pt x="459249" y="5264548"/>
                    <a:pt x="0" y="4826722"/>
                    <a:pt x="0" y="3998599"/>
                  </a:cubicBezTo>
                  <a:cubicBezTo>
                    <a:pt x="0" y="1790460"/>
                    <a:pt x="2262336" y="285"/>
                    <a:pt x="4493032" y="2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53DFD4F9-FF35-9B6F-51FB-A277B255C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055098"/>
            <a:ext cx="9691050" cy="474780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11500" b="1" kern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3099459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4718" y="153739"/>
            <a:ext cx="8229600" cy="1143000"/>
          </a:xfr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b="1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SEND Employment Project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952" y="1542947"/>
            <a:ext cx="11730096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latin typeface="Quire Sans" panose="020B0502040400020003" pitchFamily="34" charset="0"/>
                <a:cs typeface="Quire Sans" panose="020B0502040400020003" pitchFamily="34" charset="0"/>
              </a:rPr>
              <a:t>Currently work with 9 specialist settings with 16-19 provision.</a:t>
            </a:r>
          </a:p>
          <a:p>
            <a:pPr marL="0" indent="0">
              <a:buNone/>
            </a:pPr>
            <a:endParaRPr lang="en-US" sz="700" b="1" dirty="0">
              <a:latin typeface="Quire Sans" panose="020B0502040400020003" pitchFamily="34" charset="0"/>
              <a:cs typeface="Quire Sans" panose="020B0502040400020003" pitchFamily="34" charset="0"/>
            </a:endParaRPr>
          </a:p>
          <a:p>
            <a:pPr marL="514350" indent="-514350">
              <a:buAutoNum type="arabicPeriod"/>
            </a:pPr>
            <a:r>
              <a:rPr lang="en-US" sz="2400" b="1" dirty="0">
                <a:latin typeface="Quire Sans" panose="020B0502040400020003" pitchFamily="34" charset="0"/>
                <a:cs typeface="Quire Sans" panose="020B0502040400020003" pitchFamily="34" charset="0"/>
              </a:rPr>
              <a:t>Embed an employment pathway into  Special Schools </a:t>
            </a:r>
          </a:p>
          <a:p>
            <a:pPr marL="0" indent="0">
              <a:buNone/>
            </a:pPr>
            <a:r>
              <a:rPr lang="en-US" sz="2400" b="1" dirty="0">
                <a:latin typeface="Quire Sans" panose="020B0502040400020003" pitchFamily="34" charset="0"/>
                <a:cs typeface="Quire Sans" panose="020B0502040400020003" pitchFamily="34" charset="0"/>
              </a:rPr>
              <a:t>2.    Promote the World of Work across the school to best prepare young people for this pathway</a:t>
            </a:r>
          </a:p>
          <a:p>
            <a:pPr marL="0" indent="0">
              <a:buNone/>
            </a:pPr>
            <a:endParaRPr lang="en-US" sz="700" b="1" dirty="0">
              <a:latin typeface="Quire Sans" panose="020B0502040400020003" pitchFamily="34" charset="0"/>
              <a:cs typeface="Quire Sans" panose="020B0502040400020003" pitchFamily="34" charset="0"/>
            </a:endParaRPr>
          </a:p>
          <a:p>
            <a:pPr marL="0" indent="0">
              <a:buNone/>
            </a:pPr>
            <a:r>
              <a:rPr lang="en-US" sz="2400" b="1" dirty="0">
                <a:latin typeface="Quire Sans" panose="020B0502040400020003" pitchFamily="34" charset="0"/>
                <a:cs typeface="Quire Sans" panose="020B0502040400020003" pitchFamily="34" charset="0"/>
              </a:rPr>
              <a:t>Key performance indicators:</a:t>
            </a:r>
          </a:p>
          <a:p>
            <a:pPr marL="0" indent="0">
              <a:buNone/>
            </a:pPr>
            <a:endParaRPr lang="en-US" sz="700" b="1" dirty="0">
              <a:latin typeface="Quire Sans" panose="020B0502040400020003" pitchFamily="34" charset="0"/>
              <a:cs typeface="Quire Sans" panose="020B0502040400020003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>
                <a:latin typeface="Quire Sans" panose="020B0502040400020003" pitchFamily="34" charset="0"/>
                <a:cs typeface="Quire Sans" panose="020B0502040400020003" pitchFamily="34" charset="0"/>
              </a:rPr>
              <a:t>Employer engagement across the Key Stage areas (161 encounters last year);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600" b="1" dirty="0">
              <a:latin typeface="Quire Sans" panose="020B0502040400020003" pitchFamily="34" charset="0"/>
              <a:cs typeface="Quire Sans" panose="020B0502040400020003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>
                <a:latin typeface="Quire Sans" panose="020B0502040400020003" pitchFamily="34" charset="0"/>
                <a:cs typeface="Quire Sans" panose="020B0502040400020003" pitchFamily="34" charset="0"/>
              </a:rPr>
              <a:t>Students following an employment pathway;</a:t>
            </a:r>
          </a:p>
          <a:p>
            <a:pPr marL="0" indent="0">
              <a:buNone/>
            </a:pPr>
            <a:endParaRPr lang="en-US" sz="700" b="1" dirty="0">
              <a:latin typeface="Quire Sans" panose="020B0502040400020003" pitchFamily="34" charset="0"/>
              <a:cs typeface="Quire Sans" panose="020B0502040400020003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>
                <a:latin typeface="Quire Sans" panose="020B0502040400020003" pitchFamily="34" charset="0"/>
                <a:cs typeface="Quire Sans" panose="020B0502040400020003" pitchFamily="34" charset="0"/>
              </a:rPr>
              <a:t>Developed knowledge and resources to embed and maintain employment pathway for identified students.</a:t>
            </a:r>
            <a:endParaRPr lang="en-GB" sz="2400" b="1" dirty="0">
              <a:latin typeface="Quire Sans" panose="020B0502040400020003" pitchFamily="34" charset="0"/>
              <a:cs typeface="Quire Sans" panose="020B05020404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22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A8F1364C-4BFE-6850-7DEF-22E2EB24F983}"/>
              </a:ext>
            </a:extLst>
          </p:cNvPr>
          <p:cNvGraphicFramePr/>
          <p:nvPr/>
        </p:nvGraphicFramePr>
        <p:xfrm>
          <a:off x="119270" y="1484025"/>
          <a:ext cx="9399484" cy="5771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6E0CD52-8E7B-B83A-59CB-12A51760EAD8}"/>
              </a:ext>
            </a:extLst>
          </p:cNvPr>
          <p:cNvSpPr txBox="1"/>
          <p:nvPr/>
        </p:nvSpPr>
        <p:spPr>
          <a:xfrm>
            <a:off x="9518754" y="3022994"/>
            <a:ext cx="2663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uire Sans" panose="020B0502040400020003" pitchFamily="34" charset="0"/>
                <a:ea typeface="+mn-ea"/>
                <a:cs typeface="Quire Sans" panose="020B0502040400020003" pitchFamily="34" charset="0"/>
              </a:rPr>
              <a:t>Employment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DC3EAE-688B-7958-6C09-69A01F7DFEA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266" b="84476" l="7715" r="97266">
                        <a14:foregroundMark x1="45508" y1="19301" x2="45508" y2="19301"/>
                        <a14:foregroundMark x1="50781" y1="15664" x2="50781" y2="15664"/>
                        <a14:foregroundMark x1="56738" y1="15664" x2="56738" y2="15664"/>
                        <a14:foregroundMark x1="55762" y1="14266" x2="55762" y2="14266"/>
                        <a14:foregroundMark x1="56055" y1="14545" x2="56055" y2="14545"/>
                        <a14:foregroundMark x1="54004" y1="48252" x2="54004" y2="48252"/>
                        <a14:foregroundMark x1="52246" y1="83776" x2="52246" y2="83776"/>
                        <a14:foregroundMark x1="55762" y1="84056" x2="55762" y2="84056"/>
                        <a14:foregroundMark x1="58789" y1="84056" x2="58789" y2="84056"/>
                        <a14:foregroundMark x1="58789" y1="84056" x2="58789" y2="84056"/>
                        <a14:foregroundMark x1="62012" y1="84056" x2="62012" y2="84056"/>
                        <a14:foregroundMark x1="66016" y1="81958" x2="66016" y2="81958"/>
                        <a14:foregroundMark x1="96289" y1="55105" x2="96289" y2="55105"/>
                        <a14:foregroundMark x1="58496" y1="84476" x2="58496" y2="84476"/>
                        <a14:foregroundMark x1="58496" y1="84476" x2="58496" y2="84476"/>
                        <a14:foregroundMark x1="65820" y1="81958" x2="65820" y2="81958"/>
                        <a14:foregroundMark x1="65820" y1="81958" x2="65820" y2="81958"/>
                        <a14:foregroundMark x1="64063" y1="51888" x2="64063" y2="51888"/>
                        <a14:foregroundMark x1="97266" y1="40420" x2="97266" y2="40420"/>
                        <a14:foregroundMark x1="68750" y1="81958" x2="68750" y2="81958"/>
                        <a14:foregroundMark x1="66309" y1="81958" x2="66309" y2="81958"/>
                        <a14:foregroundMark x1="60547" y1="83776" x2="60547" y2="83776"/>
                        <a14:foregroundMark x1="60547" y1="83776" x2="60547" y2="83776"/>
                        <a14:foregroundMark x1="60547" y1="83776" x2="60547" y2="83776"/>
                        <a14:foregroundMark x1="60547" y1="83776" x2="60547" y2="83776"/>
                        <a14:foregroundMark x1="7715" y1="80140" x2="7715" y2="80140"/>
                        <a14:foregroundMark x1="63770" y1="82937" x2="63770" y2="82937"/>
                        <a14:foregroundMark x1="63770" y1="83357" x2="63770" y2="83357"/>
                        <a14:foregroundMark x1="63770" y1="83357" x2="63770" y2="83357"/>
                        <a14:foregroundMark x1="63770" y1="83357" x2="63770" y2="83357"/>
                        <a14:foregroundMark x1="56738" y1="83357" x2="56738" y2="83357"/>
                        <a14:foregroundMark x1="56738" y1="83357" x2="56738" y2="83357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t="12431" b="8851"/>
          <a:stretch/>
        </p:blipFill>
        <p:spPr>
          <a:xfrm>
            <a:off x="8133651" y="286984"/>
            <a:ext cx="3498039" cy="192267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B377941-EEEE-A6D9-7C93-2C2C7751393E}"/>
              </a:ext>
            </a:extLst>
          </p:cNvPr>
          <p:cNvSpPr/>
          <p:nvPr/>
        </p:nvSpPr>
        <p:spPr>
          <a:xfrm>
            <a:off x="483187" y="895898"/>
            <a:ext cx="95429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Quire Sans" panose="020B0502040400020003" pitchFamily="34" charset="0"/>
                <a:ea typeface="+mn-ea"/>
                <a:cs typeface="Quire Sans" panose="020B0502040400020003" pitchFamily="34" charset="0"/>
              </a:rPr>
              <a:t>Establishing the golden thread</a:t>
            </a:r>
          </a:p>
        </p:txBody>
      </p:sp>
    </p:spTree>
    <p:extLst>
      <p:ext uri="{BB962C8B-B14F-4D97-AF65-F5344CB8AC3E}">
        <p14:creationId xmlns:p14="http://schemas.microsoft.com/office/powerpoint/2010/main" val="116786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42274" y="449566"/>
            <a:ext cx="10707452" cy="633412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GB" b="1">
                <a:latin typeface="Quire Sans" panose="020B0502040400020003" pitchFamily="34" charset="0"/>
                <a:ea typeface="Microsoft Sans Serif" panose="020B0604020202020204" pitchFamily="34" charset="0"/>
                <a:cs typeface="Quire Sans" panose="020B0502040400020003" pitchFamily="34" charset="0"/>
              </a:rPr>
              <a:t>Supported Employment Curriculum</a:t>
            </a:r>
          </a:p>
        </p:txBody>
      </p:sp>
      <p:graphicFrame>
        <p:nvGraphicFramePr>
          <p:cNvPr id="9" name="Diagram 8"/>
          <p:cNvGraphicFramePr/>
          <p:nvPr/>
        </p:nvGraphicFramePr>
        <p:xfrm>
          <a:off x="866046" y="1309877"/>
          <a:ext cx="10815304" cy="5289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042131" y="5440724"/>
          <a:ext cx="10463134" cy="11582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37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22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70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96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370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39044"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solidFill>
                            <a:schemeClr val="tx1"/>
                          </a:solidFill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Independent Living</a:t>
                      </a:r>
                    </a:p>
                    <a:p>
                      <a:pPr algn="ctr"/>
                      <a:r>
                        <a:rPr lang="en-US" sz="1400" b="0">
                          <a:solidFill>
                            <a:schemeClr val="tx1"/>
                          </a:solidFill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Friends, Relationships and Community</a:t>
                      </a:r>
                    </a:p>
                    <a:p>
                      <a:pPr algn="ctr"/>
                      <a:r>
                        <a:rPr lang="en-US" sz="1400" b="0">
                          <a:solidFill>
                            <a:schemeClr val="tx1"/>
                          </a:solidFill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Healthy Living</a:t>
                      </a:r>
                    </a:p>
                    <a:p>
                      <a:pPr algn="ctr"/>
                      <a:r>
                        <a:rPr lang="en-US" sz="1400" b="0">
                          <a:solidFill>
                            <a:schemeClr val="tx1"/>
                          </a:solidFill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Employment</a:t>
                      </a:r>
                      <a:endParaRPr lang="en-GB" sz="1400" b="0">
                        <a:solidFill>
                          <a:schemeClr val="tx1"/>
                        </a:solidFill>
                        <a:latin typeface="Quire Sans" panose="020B0502040400020003" pitchFamily="34" charset="0"/>
                        <a:cs typeface="Quire Sans" panose="020B0502040400020003" pitchFamily="34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>
                          <a:solidFill>
                            <a:schemeClr val="tx1"/>
                          </a:solidFill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Raising the aspirations</a:t>
                      </a:r>
                      <a:r>
                        <a:rPr lang="en-GB" sz="1400" b="0" baseline="0">
                          <a:solidFill>
                            <a:schemeClr val="tx1"/>
                          </a:solidFill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 of young people at an early age and making them aware of the local labour market</a:t>
                      </a:r>
                      <a:endParaRPr lang="en-GB" sz="1400" b="0">
                        <a:solidFill>
                          <a:schemeClr val="tx1"/>
                        </a:solidFill>
                        <a:latin typeface="Quire Sans" panose="020B0502040400020003" pitchFamily="34" charset="0"/>
                        <a:cs typeface="Quire Sans" panose="020B0502040400020003" pitchFamily="34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>
                          <a:solidFill>
                            <a:schemeClr val="tx1"/>
                          </a:solidFill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Matching the student to the right placement</a:t>
                      </a:r>
                      <a:r>
                        <a:rPr lang="en-GB" sz="1400" b="0" baseline="0">
                          <a:solidFill>
                            <a:schemeClr val="tx1"/>
                          </a:solidFill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.</a:t>
                      </a:r>
                    </a:p>
                    <a:p>
                      <a:pPr algn="ctr"/>
                      <a:r>
                        <a:rPr lang="en-GB" sz="1400" b="0" baseline="0">
                          <a:solidFill>
                            <a:schemeClr val="tx1"/>
                          </a:solidFill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Provide meaningful work experience</a:t>
                      </a:r>
                      <a:endParaRPr lang="en-GB" sz="1400" b="0">
                        <a:solidFill>
                          <a:schemeClr val="tx1"/>
                        </a:solidFill>
                        <a:latin typeface="Quire Sans" panose="020B0502040400020003" pitchFamily="34" charset="0"/>
                        <a:cs typeface="Quire Sans" panose="020B0502040400020003" pitchFamily="34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>
                          <a:solidFill>
                            <a:schemeClr val="tx1"/>
                          </a:solidFill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Individualised </a:t>
                      </a:r>
                    </a:p>
                    <a:p>
                      <a:pPr algn="ctr"/>
                      <a:r>
                        <a:rPr lang="en-GB" sz="1400" b="0">
                          <a:solidFill>
                            <a:schemeClr val="tx1"/>
                          </a:solidFill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Self-awareness tool.</a:t>
                      </a:r>
                    </a:p>
                    <a:p>
                      <a:pPr algn="ctr"/>
                      <a:r>
                        <a:rPr lang="en-GB" sz="1400" b="0">
                          <a:solidFill>
                            <a:schemeClr val="tx1"/>
                          </a:solidFill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Develops staff understanding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>
                          <a:solidFill>
                            <a:schemeClr val="tx1"/>
                          </a:solidFill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Opportunities for personal</a:t>
                      </a:r>
                      <a:r>
                        <a:rPr lang="en-GB" sz="1400" b="0" baseline="0">
                          <a:solidFill>
                            <a:schemeClr val="tx1"/>
                          </a:solidFill>
                          <a:latin typeface="Quire Sans" panose="020B0502040400020003" pitchFamily="34" charset="0"/>
                          <a:cs typeface="Quire Sans" panose="020B0502040400020003" pitchFamily="34" charset="0"/>
                        </a:rPr>
                        <a:t> development and focus on softer skills. Learning outside of the classroom.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72F58C7-0C12-7D4D-91F4-1703222BA5E7}"/>
              </a:ext>
            </a:extLst>
          </p:cNvPr>
          <p:cNvSpPr txBox="1"/>
          <p:nvPr/>
        </p:nvSpPr>
        <p:spPr>
          <a:xfrm>
            <a:off x="369531" y="1371197"/>
            <a:ext cx="5081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uire Sans" panose="020B0502040400020003" pitchFamily="34" charset="0"/>
                <a:ea typeface="+mn-ea"/>
                <a:cs typeface="Quire Sans" panose="020B0502040400020003" pitchFamily="34" charset="0"/>
              </a:rPr>
              <a:t>‘Build it and they will come’</a:t>
            </a: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25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2FE1DA-FAF0-5CF8-183C-B1EC24DA6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n-GB" sz="5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Purpose of the Vocational Profile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0A921406-06A2-AF2C-8971-93C3E7626E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0381183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1123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9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1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24" name="Group 13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15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17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5C2FE1DA-FAF0-5CF8-183C-B1EC24DA6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607" y="1243013"/>
            <a:ext cx="4193193" cy="4371974"/>
          </a:xfrm>
        </p:spPr>
        <p:txBody>
          <a:bodyPr>
            <a:normAutofit/>
          </a:bodyPr>
          <a:lstStyle/>
          <a:p>
            <a:r>
              <a:rPr lang="en-GB" sz="9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EF9D29-261A-200B-01E0-F344825F6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7724" y="804671"/>
            <a:ext cx="6555747" cy="5750873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have vocational profiles embedded across the county for all learners (Year 9+) with an EHC plan.</a:t>
            </a:r>
          </a:p>
          <a:p>
            <a:pPr marL="0" indent="0">
              <a:buNone/>
            </a:pPr>
            <a:endParaRPr lang="en-GB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GB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PfA</a:t>
            </a: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outcomes can be generated through the vocational profile – make progressive steps through the key stages</a:t>
            </a:r>
          </a:p>
          <a:p>
            <a:pPr marL="0" indent="0">
              <a:buNone/>
            </a:pPr>
            <a:endParaRPr lang="en-GB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Profiles to be updated at least annually to reflect learner skills development and future thinking around destinations </a:t>
            </a:r>
          </a:p>
          <a:p>
            <a:pPr marL="0" indent="0">
              <a:buNone/>
            </a:pPr>
            <a:endParaRPr lang="en-GB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Vocational profiles will travel with young people at key transition points – e.g. school to college at Year 11/Year 14 or a change of provision</a:t>
            </a:r>
          </a:p>
          <a:p>
            <a:pPr marL="0" indent="0">
              <a:buNone/>
            </a:pPr>
            <a:endParaRPr lang="en-GB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 submitted on the EHC Hub.</a:t>
            </a:r>
          </a:p>
          <a:p>
            <a:pPr marL="0" indent="0">
              <a:buNone/>
            </a:pPr>
            <a:endParaRPr lang="en-GB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370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2EAA8ABB-E28C-4BD6-B2CD-376882E92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D12B06-B340-9797-F0B7-BCA64327F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0355" y="1480919"/>
            <a:ext cx="3090345" cy="546852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sz="1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1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1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1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1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700" b="1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MLD/SLD Version</a:t>
            </a:r>
            <a:br>
              <a:rPr lang="en-US" sz="2700" b="1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n-US" sz="27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7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b="0" i="0" u="none" strike="noStrike" kern="1200" baseline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1.About me</a:t>
            </a:r>
            <a:br>
              <a:rPr lang="en-US" sz="2700" b="0" i="0" u="none" strike="noStrike" kern="1200" baseline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n-US" sz="2700" b="0" i="0" u="none" strike="noStrike" kern="1200" baseline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700" b="0" i="0" u="none" strike="noStrike" kern="1200" baseline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What can I do</a:t>
            </a:r>
            <a:br>
              <a:rPr lang="en-US" sz="2700" b="0" i="0" u="none" strike="noStrike" kern="1200" baseline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n-US" sz="2700" b="0" i="0" u="none" strike="noStrike" kern="1200" baseline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700" b="0" i="0" u="none" strike="noStrike" kern="1200" baseline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What jobs I would like to do?</a:t>
            </a:r>
            <a:br>
              <a:rPr lang="en-US" sz="2700" b="0" i="0" u="none" strike="noStrike" kern="1200" baseline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n-US" sz="2700" b="0" i="0" u="none" strike="noStrike" kern="1200" baseline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700" b="0" i="0" u="none" strike="noStrike" kern="1200" baseline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4. My experiences of the workplace</a:t>
            </a:r>
            <a:br>
              <a:rPr lang="en-US" sz="2700" b="0" i="0" u="none" strike="noStrike" kern="1200" baseline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n-US" sz="2700" b="0" i="0" u="none" strike="noStrike" kern="1200" baseline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700" b="0" i="0" u="none" strike="noStrike" kern="1200" baseline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5. Support I will need at work</a:t>
            </a:r>
            <a:br>
              <a:rPr lang="en-US" sz="2700" b="0" i="0" u="none" strike="noStrike" kern="1200" baseline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n-US" sz="2700" b="0" i="0" u="none" strike="noStrike" kern="1200" baseline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700" b="0" i="0" u="none" strike="noStrike" kern="1200" baseline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6. My future</a:t>
            </a:r>
            <a:br>
              <a:rPr lang="en-US" sz="2700" b="0" i="0" u="none" strike="noStrike" kern="1200" baseline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n-US" sz="2700" b="0" i="0" u="none" strike="noStrike" kern="1200" baseline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700" b="0" i="0" u="none" strike="noStrike" kern="1200" baseline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Graphics/Printable versions</a:t>
            </a:r>
            <a:br>
              <a:rPr lang="en-US" sz="2700" b="0" i="0" u="none" strike="noStrike" kern="1200" baseline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n-US" sz="1200" b="0" i="0" u="none" strike="noStrike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</a:t>
            </a:r>
            <a:endParaRPr lang="en-US" sz="1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9184" y="1"/>
            <a:ext cx="2446384" cy="5777808"/>
            <a:chOff x="329184" y="1"/>
            <a:chExt cx="524256" cy="5777808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23" y="679731"/>
            <a:ext cx="7682293" cy="56628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CC48B6-58A5-6755-A971-AC59028B08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69" r="-3" b="-3"/>
          <a:stretch/>
        </p:blipFill>
        <p:spPr>
          <a:xfrm>
            <a:off x="996363" y="972235"/>
            <a:ext cx="3383280" cy="50477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17259C-D1A1-E015-38CE-DA29E4E3424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505" b="-3"/>
          <a:stretch/>
        </p:blipFill>
        <p:spPr>
          <a:xfrm>
            <a:off x="4683639" y="972235"/>
            <a:ext cx="3383280" cy="504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33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0F2A83-7815-E9FD-0CF1-7A031E856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209" y="0"/>
            <a:ext cx="4609578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5BFAEF-8949-4BA0-1EA0-532FDCB5C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2215" y="0"/>
            <a:ext cx="46586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061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47C9FC-9F84-1B81-2773-DFC9C81F3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690" y="0"/>
            <a:ext cx="4612179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790B41-98D4-87CC-6992-448A11FBB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5257" y="0"/>
            <a:ext cx="46225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095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482</Words>
  <Application>Microsoft Office PowerPoint</Application>
  <PresentationFormat>Widescreen</PresentationFormat>
  <Paragraphs>82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Aptos</vt:lpstr>
      <vt:lpstr>Arial</vt:lpstr>
      <vt:lpstr>Avenir Next LT Pro</vt:lpstr>
      <vt:lpstr>Avenir Next LT Pro Light</vt:lpstr>
      <vt:lpstr>Calibri</vt:lpstr>
      <vt:lpstr>Calibri Light</vt:lpstr>
      <vt:lpstr>Open Sans</vt:lpstr>
      <vt:lpstr>Quire Sans</vt:lpstr>
      <vt:lpstr>Wingdings</vt:lpstr>
      <vt:lpstr>Office Theme</vt:lpstr>
      <vt:lpstr>1_Office Theme</vt:lpstr>
      <vt:lpstr>Vocational Profile launch</vt:lpstr>
      <vt:lpstr>SEND Employment Project </vt:lpstr>
      <vt:lpstr>PowerPoint Presentation</vt:lpstr>
      <vt:lpstr>Supported Employment Curriculum</vt:lpstr>
      <vt:lpstr>Purpose of the Vocational Profile</vt:lpstr>
      <vt:lpstr>Vision</vt:lpstr>
      <vt:lpstr>       MLD/SLD Version   1.About me  2. What can I do  3. What jobs I would like to do?  4. My experiences of the workplace  5. Support I will need at work  6. My future  Graphics/Printable versions    </vt:lpstr>
      <vt:lpstr>PowerPoint Presentation</vt:lpstr>
      <vt:lpstr>PowerPoint Presentation</vt:lpstr>
      <vt:lpstr>PowerPoint Presentation</vt:lpstr>
      <vt:lpstr>PowerPoint Presentation</vt:lpstr>
      <vt:lpstr>Guidance documents for each </vt:lpstr>
      <vt:lpstr>Accompanying Resources</vt:lpstr>
      <vt:lpstr>Any questions?</vt:lpstr>
    </vt:vector>
  </TitlesOfParts>
  <Company>Lincolnshire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Vocational Profile launch</dc:title>
  <dc:creator>Scott Eley</dc:creator>
  <cp:lastModifiedBy>Nicola Carter</cp:lastModifiedBy>
  <cp:revision>4</cp:revision>
  <dcterms:created xsi:type="dcterms:W3CDTF">2022-09-26T10:56:43Z</dcterms:created>
  <dcterms:modified xsi:type="dcterms:W3CDTF">2024-09-19T07:50:51Z</dcterms:modified>
</cp:coreProperties>
</file>