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8"/>
  </p:notesMasterIdLst>
  <p:handoutMasterIdLst>
    <p:handoutMasterId r:id="rId9"/>
  </p:handoutMasterIdLst>
  <p:sldIdLst>
    <p:sldId id="350" r:id="rId5"/>
    <p:sldId id="361" r:id="rId6"/>
    <p:sldId id="365" r:id="rId7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 autoAdjust="0"/>
    <p:restoredTop sz="68742" autoAdjust="0"/>
  </p:normalViewPr>
  <p:slideViewPr>
    <p:cSldViewPr snapToGrid="0">
      <p:cViewPr varScale="1">
        <p:scale>
          <a:sx n="60" d="100"/>
          <a:sy n="60" d="100"/>
        </p:scale>
        <p:origin x="12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E6D13E5-4CEC-3A4A-8E5D-AFCEE751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A15AE-E040-4F31-96C6-FD066D034FFB}" type="datetime1">
              <a:rPr lang="en-GB" smtClean="0"/>
              <a:pPr/>
              <a:t>18/09/2024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9C7E07-3C67-C64C-8DA0-0404F6303970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58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152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I’ll now handover to  xxx  form BFB Labs - the designers and providers of Lumi Nova - to give you an overview of the product and its benefits to CYP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03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DEF3328-825B-3946-8472-DB93D6A32867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E4E09DF-AF21-0E4A-9838-14DFBFFE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53F54AE-9BC1-3A45-A129-4028EADE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54F6D22-4944-974A-999E-F9E22F15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023" y="2300984"/>
            <a:ext cx="4827178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A0EE708-F36B-444B-9A8B-D48D69535E4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62700" y="2300984"/>
            <a:ext cx="4764829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E40D4044-0F7B-0647-BAB5-16B23EBD9E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51C063-0222-064B-8A2E-485FE9EAC10D}"/>
              </a:ext>
            </a:extLst>
          </p:cNvPr>
          <p:cNvCxnSpPr>
            <a:cxnSpLocks/>
          </p:cNvCxnSpPr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4D182-A7DD-4F7B-B207-262854316E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F88F5F63-8808-4375-85CE-D0FAFA3BBE65}" type="datetime3">
              <a:rPr lang="en-GB" noProof="0" smtClean="0">
                <a:latin typeface="+mn-lt"/>
              </a:rPr>
              <a:t>18 September,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B29252-5D0B-4B9D-9FBD-8EC0929FE0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4FEF6-E217-4110-BBF5-C4B77ADC8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68B08E5-2F7C-7749-8BDF-386EAF974BB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3E300C0-0B72-9048-9E16-2166E1A8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4AA520D-9D51-3A42-B9B1-DF72169BC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F2735E-137C-DB47-AEF0-EFC871A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57DFE0A-61D9-1B48-8196-EA94D04685D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69372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C946754A-F105-644E-99A4-DC80B994424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68648FC-FC9A-5645-8F0C-390FFFAE180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87017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BB849DC-B114-D145-9879-4FE0688BF57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F0C4CE5-5F02-B143-8FD1-1B235D270DAC}"/>
              </a:ext>
            </a:extLst>
          </p:cNvPr>
          <p:cNvCxnSpPr>
            <a:cxnSpLocks/>
          </p:cNvCxnSpPr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89A8C14-DB28-F34E-8098-168D4C75AF23}"/>
              </a:ext>
            </a:extLst>
          </p:cNvPr>
          <p:cNvCxnSpPr>
            <a:cxnSpLocks/>
          </p:cNvCxnSpPr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FA07F3-F8E4-4505-85EC-22734AC687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6D17C7AE-DC41-4D6E-8CE7-A0296D62536F}" type="datetime3">
              <a:rPr lang="en-GB" noProof="0" smtClean="0">
                <a:latin typeface="+mn-lt"/>
              </a:rPr>
              <a:t>18 September,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165D22-FEF5-4F30-8822-5D2378806A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0F86B-3DA3-4708-AAF5-387BA115C4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8C895-11B9-EA40-B0F8-0F4FE9881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A1EE0-4011-3749-B01C-FC489EEDF880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7EED68A-6660-2643-BBFB-B6AB92A7C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ECF9FB8-F6C7-C54D-99F4-11FDF26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C7C62D-7D3B-934C-AFF9-0F10E727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5D552-3AFC-4D21-A944-9D41E128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E8C2EDB-9C70-49A2-865C-E5CD77D3E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5" y="3841846"/>
            <a:ext cx="4838700" cy="636754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E50320A-D017-45C6-9986-94BC43911E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73EB498-F5D2-4E15-990A-2AFA4A377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5017901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F528150-326B-4BB3-AC38-7FC805DB6B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4646997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0EBEFF7-AECA-409B-9ACC-A63A168283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9647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9E4D063-8666-4D7A-B8C8-2B9383F79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9647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717B7CD-A4F9-444E-82B9-8914CB5748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99647" y="3841846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2CF285B7-A950-4326-A4D5-F5D542D2D6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99647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5E38A-5516-4C3E-88FC-0DCBD876054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/>
          <a:p>
            <a:pPr rtl="0"/>
            <a:fld id="{0971D3F5-C297-4F98-9679-48877DEF0EC7}" type="datetime3">
              <a:rPr lang="en-GB" noProof="0" smtClean="0">
                <a:latin typeface="+mn-lt"/>
              </a:rPr>
              <a:t>18 September, 2024</a:t>
            </a:fld>
            <a:endParaRPr lang="en-GB" noProof="0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25273-038D-4F51-A093-83D80104F21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24E14-E0E0-44FA-A4AA-FA63A85873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B778BC5-5409-574B-96E2-B45CDD940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32916F3A-28FA-9A4B-A780-0D687D93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 noProof="0"/>
              <a:t>Click to edit Master subtitle style</a:t>
            </a:r>
            <a:endParaRPr lang="en-GB" noProof="0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29321F6-59C5-6E4C-A846-6AD0084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23" y="2173658"/>
            <a:ext cx="49033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B5C3BF3-A164-DD48-BD02-4587489DA105}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8C225AD-C009-894E-8AFA-C94EAA0650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FEF81ED-50DF-3946-87D9-407C13C3CE9F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B6857A0-601C-9C40-ADB4-7927C7A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31562ACC-ECB3-4841-A52C-00DAFF43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7C317B8-91B4-7040-AB8C-CE822CA2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0FD074-81E2-0D4E-8446-C5B415B238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58AAB058-5FFC-9E4E-AD2E-FB1B4EE51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818296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18ABDA74-C3EC-274D-BE87-AC5B825A2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DDE02E-BC75-2645-8725-CA2CFD327A3C}"/>
              </a:ext>
            </a:extLst>
          </p:cNvPr>
          <p:cNvCxnSpPr>
            <a:cxnSpLocks/>
          </p:cNvCxnSpPr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3ABA9FD1-9B74-F14F-81EF-7B3407196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2818296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0E9E9D03-0186-5B4C-A73F-95ADCD08A4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1EE6FD-FABB-AD48-92DA-19805B502918}"/>
              </a:ext>
            </a:extLst>
          </p:cNvPr>
          <p:cNvCxnSpPr>
            <a:cxnSpLocks/>
          </p:cNvCxnSpPr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F953BCFF-5CB8-784F-ACC1-A14670E62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13129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97DCC038-CDD3-1D48-B8BA-2617616935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BB36CC-7349-334D-A028-58D01025E726}"/>
              </a:ext>
            </a:extLst>
          </p:cNvPr>
          <p:cNvCxnSpPr>
            <a:cxnSpLocks/>
          </p:cNvCxnSpPr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C20DFC6E-CE65-E94B-921D-38F386E17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5" name="Text Placeholder 29">
            <a:extLst>
              <a:ext uri="{FF2B5EF4-FFF2-40B4-BE49-F238E27FC236}">
                <a16:creationId xmlns:a16="http://schemas.microsoft.com/office/drawing/2014/main" id="{773FBF72-A3D8-2F4E-BAD2-2755F0BE4A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402C0D4-D9C4-F547-B996-38177302A3DC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9B18A1DC-4A61-514B-9F70-1DCC893EBB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DD138509-2AA1-D540-90D6-2884749566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655503-4608-4F79-A5D4-B2F67958F26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/>
          <a:p>
            <a:pPr rtl="0"/>
            <a:fld id="{C02CDA83-4160-4EEB-AD7D-1C57C21837F3}" type="datetime3">
              <a:rPr lang="en-GB" noProof="0" smtClean="0">
                <a:latin typeface="+mn-lt"/>
              </a:rPr>
              <a:t>18 September,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FA395-FE4C-4A99-A74E-57757D8473E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6A117-A0E8-43E1-9120-CE3B8B97667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82066DD-D313-D148-89C7-338EB873A73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5BBD7C7-99D1-E841-A081-6912D1F2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27A14EE-CB79-754A-8B19-EB9874B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5B38B80-C3D3-4C47-B468-C41A8FF36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0C4E8C2-3240-594A-9D5E-1BCD1AF44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23F761-57FC-3649-AE84-0C3EF95EF561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E66F2BC9-2F8A-1543-9AFD-9BAB0E75B3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3"/>
            <a:ext cx="4572001" cy="27952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4E0B3-57C5-4DAF-8531-F39610E77C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94200668-9301-4F8B-89F3-A4E2AEA80049}" type="datetime3">
              <a:rPr lang="en-GB" noProof="0" smtClean="0">
                <a:latin typeface="+mn-lt"/>
              </a:rPr>
              <a:t>18 September,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0EC46-C626-4D58-AB64-0B3B850D14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5D00C-8F5C-4528-87FA-F9431D967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0E2385F-F6FA-D345-AF77-A9EE8E4931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8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E3A3D6-A0AD-C84D-8B2A-743F5F95432E}"/>
              </a:ext>
            </a:extLst>
          </p:cNvPr>
          <p:cNvCxnSpPr>
            <a:cxnSpLocks/>
          </p:cNvCxnSpPr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CB38BE-0FF2-694C-AA3C-D73DBF7C332C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0257420-2EA0-6348-8B9E-1414F5297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FE65C23-C0EF-BB41-884A-01C2A735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73F5EB6-53C7-D44C-9003-FB5A81F9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75992517-0394-6B43-B15D-2A86A34512F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52500" y="1939108"/>
            <a:ext cx="10352810" cy="411070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icon to add chart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1012B1-809A-45CE-9FED-46D08DC8C4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029ECAD1-3047-43DC-81B7-231597E81F19}" type="datetime3">
              <a:rPr lang="en-GB" noProof="0" smtClean="0">
                <a:latin typeface="+mn-lt"/>
              </a:rPr>
              <a:t>18 September, 2024</a:t>
            </a:fld>
            <a:endParaRPr lang="en-GB" noProof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B6FA27-6601-4107-A3C9-808CB4430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/>
              <a:t>Annual Review</a:t>
            </a:r>
            <a:endParaRPr lang="en-GB" b="0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9432A-F8B5-4A96-AEE6-2E159658D5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52500" y="2209800"/>
            <a:ext cx="10287000" cy="2593109"/>
          </a:xfrm>
        </p:spPr>
        <p:txBody>
          <a:bodyPr rtlCol="0"/>
          <a:lstStyle/>
          <a:p>
            <a:pPr rtl="0"/>
            <a:r>
              <a:rPr lang="en-GB" noProof="0"/>
              <a:t>Click icon to add table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2411D2-78FE-46C1-9EA9-C6A882903B5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1E6A16EE-7FBD-4E62-A186-69A1E1C8758D}" type="datetime3">
              <a:rPr lang="en-GB" noProof="0" smtClean="0">
                <a:latin typeface="+mn-lt"/>
              </a:rPr>
              <a:t>18 September, 2024</a:t>
            </a:fld>
            <a:endParaRPr lang="en-GB" noProof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DAF8F-82DB-4DBE-9041-71217A4516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/>
              <a:t>Annual Review</a:t>
            </a:r>
            <a:endParaRPr lang="en-GB" b="0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F761B-6706-439D-9C75-43E751AB19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2327D-DBD4-7A4E-ABF2-A946A559A8AD}"/>
              </a:ext>
            </a:extLst>
          </p:cNvPr>
          <p:cNvSpPr txBox="1"/>
          <p:nvPr userDrawn="1"/>
        </p:nvSpPr>
        <p:spPr>
          <a:xfrm>
            <a:off x="699948" y="548291"/>
            <a:ext cx="1589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20000" b="1" noProof="0" dirty="0">
                <a:solidFill>
                  <a:schemeClr val="bg1"/>
                </a:solidFill>
              </a:rPr>
              <a:t>“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CB4ADD-D9F4-984E-B29D-A2CF6D19E810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Shape 24">
              <a:extLst>
                <a:ext uri="{FF2B5EF4-FFF2-40B4-BE49-F238E27FC236}">
                  <a16:creationId xmlns:a16="http://schemas.microsoft.com/office/drawing/2014/main" id="{5017C477-A988-7041-8A67-3D8294D6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06D7F37-5DD1-A24E-9CCA-84B2A168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E321C8-096C-1B41-B14F-4CA7AE04B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2B3FDD4-EB13-F44F-99D0-BFAB06F00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20BCBD2-A735-0C43-8C55-B384372AC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69A90A7-BF26-684E-8C8B-638053DA1234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1D8E86-886A-8744-BC4C-FE82B024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D967470-E96E-8843-AAD2-E0C8B8077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8A27D09-765D-3949-BCCA-238C3514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7D9F21A-75CF-6045-8FA1-C4F4E21B699C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A7E377-BB07-FA43-B532-10A92EE0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8DE645-B3D5-2F4E-AAD6-002FEF13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90F6499-BA50-2340-A026-32C79B6B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8" name="Picture Placeholder 25">
            <a:extLst>
              <a:ext uri="{FF2B5EF4-FFF2-40B4-BE49-F238E27FC236}">
                <a16:creationId xmlns:a16="http://schemas.microsoft.com/office/drawing/2014/main" id="{2274C164-503B-E746-A155-849A9BC240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E2F20AFE-B282-5146-B0D6-F2FC1B6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777D2F0-DE3F-8343-B97A-E7FA440532FD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Picture Placeholder 25">
            <a:extLst>
              <a:ext uri="{FF2B5EF4-FFF2-40B4-BE49-F238E27FC236}">
                <a16:creationId xmlns:a16="http://schemas.microsoft.com/office/drawing/2014/main" id="{AF1B5ED8-33F6-FB44-AA92-F0D227BB310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72" name="Text Placeholder 29">
            <a:extLst>
              <a:ext uri="{FF2B5EF4-FFF2-40B4-BE49-F238E27FC236}">
                <a16:creationId xmlns:a16="http://schemas.microsoft.com/office/drawing/2014/main" id="{0D824BDD-2D23-C943-8FE9-60B7B23B5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:a16="http://schemas.microsoft.com/office/drawing/2014/main" id="{2F3D441E-DFB1-084B-8192-C6CBECCA4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25797825-E7AE-2C41-A965-E6F0D70D97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5" name="Text Placeholder 29">
            <a:extLst>
              <a:ext uri="{FF2B5EF4-FFF2-40B4-BE49-F238E27FC236}">
                <a16:creationId xmlns:a16="http://schemas.microsoft.com/office/drawing/2014/main" id="{63C1927C-E23B-204E-9F3A-2A67D2BF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6" name="Text Placeholder 29">
            <a:extLst>
              <a:ext uri="{FF2B5EF4-FFF2-40B4-BE49-F238E27FC236}">
                <a16:creationId xmlns:a16="http://schemas.microsoft.com/office/drawing/2014/main" id="{EC81F0F5-C204-7248-A336-A655814A8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7" name="Text Placeholder 29">
            <a:extLst>
              <a:ext uri="{FF2B5EF4-FFF2-40B4-BE49-F238E27FC236}">
                <a16:creationId xmlns:a16="http://schemas.microsoft.com/office/drawing/2014/main" id="{C9FEF82E-4E9C-8343-9D36-C4A00D713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8" name="Text Placeholder 29">
            <a:extLst>
              <a:ext uri="{FF2B5EF4-FFF2-40B4-BE49-F238E27FC236}">
                <a16:creationId xmlns:a16="http://schemas.microsoft.com/office/drawing/2014/main" id="{F8AF6664-A005-7A42-9AEF-C5AA5603E4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9" name="Text Placeholder 29">
            <a:extLst>
              <a:ext uri="{FF2B5EF4-FFF2-40B4-BE49-F238E27FC236}">
                <a16:creationId xmlns:a16="http://schemas.microsoft.com/office/drawing/2014/main" id="{5F6C1E52-E2B6-5F45-A863-5BB35ABAFC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D0B2D5-B3C2-D847-A220-86CB6A37E418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Shape 24">
              <a:extLst>
                <a:ext uri="{FF2B5EF4-FFF2-40B4-BE49-F238E27FC236}">
                  <a16:creationId xmlns:a16="http://schemas.microsoft.com/office/drawing/2014/main" id="{A7FD25A4-760F-814C-915F-DD6E89CA3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0CC8369-E81F-D447-87D8-1AF0C58EA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41CA81E-EF54-D048-8775-CD4AB37A7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95A4B85-923E-B641-B239-2A1999AB2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01386DC-76EB-F34E-AD0E-22957D3B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66" name="Picture Placeholder 25">
            <a:extLst>
              <a:ext uri="{FF2B5EF4-FFF2-40B4-BE49-F238E27FC236}">
                <a16:creationId xmlns:a16="http://schemas.microsoft.com/office/drawing/2014/main" id="{2D21D633-C51E-E94E-BAE3-96F52F76E49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69" name="Picture Placeholder 25">
            <a:extLst>
              <a:ext uri="{FF2B5EF4-FFF2-40B4-BE49-F238E27FC236}">
                <a16:creationId xmlns:a16="http://schemas.microsoft.com/office/drawing/2014/main" id="{639EFA5A-9C69-DF4D-81B7-FA1F8CCCF9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D89364-B1CB-4E72-A6BB-95A34B50661C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 rtlCol="0"/>
          <a:lstStyle/>
          <a:p>
            <a:pPr rtl="0"/>
            <a:fld id="{D21FA074-9295-430E-9633-F682F8C96958}" type="datetime3">
              <a:rPr lang="en-GB" noProof="0" smtClean="0">
                <a:latin typeface="+mn-lt"/>
              </a:rPr>
              <a:t>18 September,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9328F-B310-4BF3-883E-BA9A39676AF2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92EF2-9336-43EF-A365-1F54000F7D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0046AF-E5BF-854D-9986-7C3019770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CA14A6-0144-BC49-A8D4-C979D13258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582FC2-A135-5743-B9C0-6AC7225B42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C43222-5868-0247-838F-58F4F6C8EE75}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46EEE005-F78A-9D4F-B159-964376C3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96" name="Text Placeholder 29">
            <a:extLst>
              <a:ext uri="{FF2B5EF4-FFF2-40B4-BE49-F238E27FC236}">
                <a16:creationId xmlns:a16="http://schemas.microsoft.com/office/drawing/2014/main" id="{FC61536F-8EA7-5A48-AF76-8B0E251BD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97" name="Text Placeholder 29">
            <a:extLst>
              <a:ext uri="{FF2B5EF4-FFF2-40B4-BE49-F238E27FC236}">
                <a16:creationId xmlns:a16="http://schemas.microsoft.com/office/drawing/2014/main" id="{64FFD994-BD97-ED49-8607-286ECBB1C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02" name="Text Placeholder 29">
            <a:extLst>
              <a:ext uri="{FF2B5EF4-FFF2-40B4-BE49-F238E27FC236}">
                <a16:creationId xmlns:a16="http://schemas.microsoft.com/office/drawing/2014/main" id="{D1ADE805-BFBC-ED47-B9CB-6CB2FF02E86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03" name="Text Placeholder 29">
            <a:extLst>
              <a:ext uri="{FF2B5EF4-FFF2-40B4-BE49-F238E27FC236}">
                <a16:creationId xmlns:a16="http://schemas.microsoft.com/office/drawing/2014/main" id="{334A3589-641F-F547-891B-149579153B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106" name="Text Placeholder 29">
            <a:extLst>
              <a:ext uri="{FF2B5EF4-FFF2-40B4-BE49-F238E27FC236}">
                <a16:creationId xmlns:a16="http://schemas.microsoft.com/office/drawing/2014/main" id="{A63F8454-D12E-A641-ABD0-8977D3F5EC0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07" name="Text Placeholder 29">
            <a:extLst>
              <a:ext uri="{FF2B5EF4-FFF2-40B4-BE49-F238E27FC236}">
                <a16:creationId xmlns:a16="http://schemas.microsoft.com/office/drawing/2014/main" id="{F35AA15D-DBAD-9840-8764-A5B6D486A23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en-GB" noProof="0"/>
              <a:t>Click to edit Master text styles</a:t>
            </a:r>
          </a:p>
        </p:txBody>
      </p:sp>
      <p:sp>
        <p:nvSpPr>
          <p:cNvPr id="108" name="Text Placeholder 29">
            <a:extLst>
              <a:ext uri="{FF2B5EF4-FFF2-40B4-BE49-F238E27FC236}">
                <a16:creationId xmlns:a16="http://schemas.microsoft.com/office/drawing/2014/main" id="{8357CA0F-1A55-B145-8305-562F0DF225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09" name="Text Placeholder 29">
            <a:extLst>
              <a:ext uri="{FF2B5EF4-FFF2-40B4-BE49-F238E27FC236}">
                <a16:creationId xmlns:a16="http://schemas.microsoft.com/office/drawing/2014/main" id="{D6C49F6F-AF28-8942-8442-8F54A1DC388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E2724A-BCA1-604F-9D18-BF05746408C2}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4923D7D1-A9CC-C34C-86FF-43B5C8978712}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119FF13-13AB-3448-B24E-58E18B3CE2B6}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F8F982-870E-AE44-B0D3-B3313BC48DB7}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49A137-DB5E-9C40-8C0A-ED607212022C}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DC2552-C347-4C3D-8C92-4A6981227C0E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 rtlCol="0"/>
          <a:lstStyle/>
          <a:p>
            <a:pPr rtl="0"/>
            <a:fld id="{D33AD83D-9671-4762-AF03-9C719A9CD695}" type="datetime3">
              <a:rPr lang="en-GB" noProof="0" smtClean="0">
                <a:latin typeface="+mn-lt"/>
              </a:rPr>
              <a:t>18 September, 2024</a:t>
            </a:fld>
            <a:endParaRPr lang="en-GB" noProof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B7C35C-F3E4-4522-8711-16E4F9052C2C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 rtlCol="0"/>
          <a:lstStyle/>
          <a:p>
            <a:pPr rtl="0"/>
            <a:r>
              <a:rPr lang="en-GB" noProof="0"/>
              <a:t>Annual Review</a:t>
            </a:r>
            <a:endParaRPr lang="en-GB" b="0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D6BAD-56F4-42F1-A2B3-FDB73364FD40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8AC5E797-DDC7-4716-ABC9-2C172A510C23}" type="datetime3">
              <a:rPr lang="en-GB" noProof="0" smtClean="0">
                <a:latin typeface="+mn-lt"/>
              </a:rPr>
              <a:t>18 September, 2024</a:t>
            </a:fld>
            <a:endParaRPr lang="en-GB" noProof="0">
              <a:latin typeface="+mn-lt"/>
            </a:endParaRP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C9955F1C-C0B1-BA44-8905-6991FA0D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Annual Review</a:t>
            </a:r>
            <a:endParaRPr lang="en-GB" b="0" noProof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168C-8042-5B4E-A5A4-A5BF693A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2548" y="2052975"/>
            <a:ext cx="5491571" cy="2167161"/>
          </a:xfrm>
        </p:spPr>
        <p:txBody>
          <a:bodyPr rtlCol="0"/>
          <a:lstStyle/>
          <a:p>
            <a:pPr rtl="0"/>
            <a:br>
              <a:rPr lang="en-GB" sz="3880" dirty="0"/>
            </a:br>
            <a:br>
              <a:rPr lang="en-GB" sz="3880" dirty="0"/>
            </a:br>
            <a:br>
              <a:rPr lang="en-GB" sz="3880" dirty="0"/>
            </a:br>
            <a:r>
              <a:rPr lang="en-GB" sz="3880" dirty="0"/>
              <a:t>Coming Soon</a:t>
            </a:r>
            <a:br>
              <a:rPr lang="en-GB" sz="3880" dirty="0"/>
            </a:br>
            <a:r>
              <a:rPr lang="en-GB" sz="3880" dirty="0"/>
              <a:t>for CYP aged 7-12yrs with Mild to Moderate Anxiety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6A252-DE15-4325-838A-BE7782C3F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854" y="628631"/>
            <a:ext cx="5000338" cy="117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50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</p:spPr>
        <p:txBody>
          <a:bodyPr rtlCol="0" anchor="b">
            <a:normAutofit/>
          </a:bodyPr>
          <a:lstStyle/>
          <a:p>
            <a:pPr rtl="0"/>
            <a:r>
              <a:rPr lang="en-GB" dirty="0"/>
              <a:t>Background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022" y="1943947"/>
            <a:ext cx="5131977" cy="4192693"/>
          </a:xfrm>
        </p:spPr>
        <p:txBody>
          <a:bodyPr rtlCol="0" anchor="t">
            <a:normAutofit fontScale="70000" lnSpcReduction="20000"/>
          </a:bodyPr>
          <a:lstStyle/>
          <a:p>
            <a:pPr hangingPunct="0">
              <a:lnSpc>
                <a:spcPct val="90000"/>
              </a:lnSpc>
            </a:pPr>
            <a:endParaRPr lang="en-GB" sz="2900" dirty="0">
              <a:effectLst/>
            </a:endParaRPr>
          </a:p>
          <a:p>
            <a:pPr hangingPunct="0">
              <a:lnSpc>
                <a:spcPct val="90000"/>
              </a:lnSpc>
            </a:pPr>
            <a:r>
              <a:rPr lang="en-GB" sz="33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Children and Young People’s Mental Health (CYPMH) Transformation Programme is underway in partnership with Lincolnshire Partnership Foundation Trust (LPFT) and Lincolnshire ICB. </a:t>
            </a:r>
          </a:p>
          <a:p>
            <a:pPr hangingPunct="0">
              <a:lnSpc>
                <a:spcPct val="90000"/>
              </a:lnSpc>
            </a:pPr>
            <a:r>
              <a:rPr lang="en-GB" sz="33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Review phase complete. Developing a transformation plan with recommendations for future mental health support for Lincolnshire CYP.</a:t>
            </a:r>
          </a:p>
          <a:p>
            <a:pPr hangingPunct="0">
              <a:lnSpc>
                <a:spcPct val="90000"/>
              </a:lnSpc>
            </a:pPr>
            <a:r>
              <a:rPr lang="en-GB" sz="33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Digital support is likely a key recommendation. The long-term transformation plan allows for piloting and evaluating digital models.  </a:t>
            </a:r>
            <a:endParaRPr lang="en-GB" sz="1000" dirty="0"/>
          </a:p>
        </p:txBody>
      </p:sp>
      <p:pic>
        <p:nvPicPr>
          <p:cNvPr id="10" name="Picture Placeholder 9" descr="A group of kids holding hands under a rainbow&#10;&#10;Description automatically generated">
            <a:extLst>
              <a:ext uri="{FF2B5EF4-FFF2-40B4-BE49-F238E27FC236}">
                <a16:creationId xmlns:a16="http://schemas.microsoft.com/office/drawing/2014/main" id="{34DE5520-0939-2BEE-2816-DC52E0F672F6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rcRect l="11933" r="10204" b="2"/>
          <a:stretch/>
        </p:blipFill>
        <p:spPr>
          <a:xfrm>
            <a:off x="6349153" y="1796310"/>
            <a:ext cx="4756150" cy="2687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24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155370"/>
            <a:ext cx="10499272" cy="2617989"/>
          </a:xfrm>
        </p:spPr>
        <p:txBody>
          <a:bodyPr rtlCol="0"/>
          <a:lstStyle/>
          <a:p>
            <a:pPr marL="285750" indent="-285750" algn="just" hangingPunct="0">
              <a:buFont typeface="Arial" panose="020B0604020202020204" pitchFamily="34" charset="0"/>
              <a:buChar char="•"/>
            </a:pP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Kooth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Digital Health Ltd is commissioned by LCC to provide online mental health support for CYP aged 11–18 (25 if SEND or Care Leaver). </a:t>
            </a:r>
          </a:p>
          <a:p>
            <a:pPr marL="285750" indent="-285750" algn="just" hangingPunct="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 digital support for younger CYP. </a:t>
            </a:r>
            <a:endParaRPr lang="en-GB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algn="just" hangingPunct="0">
              <a:buFont typeface="Arial" panose="020B0604020202020204" pitchFamily="34" charset="0"/>
              <a:buChar char="•"/>
            </a:pP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National prevalence data estimates that c.9,985 CYP aged 7–12 may struggle with anxiety in Lincolnshire.</a:t>
            </a:r>
            <a:endParaRPr lang="en-GB" sz="18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 algn="just" hangingPunct="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 all Lincolnshire CYPMH services, over 60% of accepted referrals relate to anxiety. </a:t>
            </a:r>
          </a:p>
          <a:p>
            <a:pPr marL="285750" indent="-285750" algn="just" hangingPunct="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Lumi Nova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has been commissioned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for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pilot as an evidence-based intervention.</a:t>
            </a:r>
          </a:p>
          <a:p>
            <a:pPr marL="285750" indent="-285750" algn="just" hangingPunct="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 aims to benefit Lincolnshire CYP and increase digital mental health support for a younger ages previously without access.</a:t>
            </a:r>
            <a:endParaRPr lang="en-GB" sz="1400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7AE921F-A073-E4BA-B6E2-2A055025E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</p:spPr>
        <p:txBody>
          <a:bodyPr rtlCol="0" anchor="b">
            <a:normAutofit/>
          </a:bodyPr>
          <a:lstStyle/>
          <a:p>
            <a:pPr rtl="0"/>
            <a:r>
              <a:rPr lang="en-GB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71416333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9129431_TF78853419_Win32.potx" id="{4B078287-5F8B-4412-8B56-22BABE512007}" vid="{40D3F4AB-D386-4158-AD50-2BEE84BA26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D20B6E4-879E-4E6C-BDE7-261540CD37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F21D10-BD83-491A-AAA6-945C2DB1EB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9EC1AB0-9704-404D-B6D3-819D938AC55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{DAD9135F-0BBC-415B-837A-C6DE4C4E0D2F}tf78853419_win32</Template>
  <TotalTime>311</TotalTime>
  <Words>219</Words>
  <Application>Microsoft Office PowerPoint</Application>
  <PresentationFormat>Widescreen</PresentationFormat>
  <Paragraphs>17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Book</vt:lpstr>
      <vt:lpstr>Franklin Gothic Demi</vt:lpstr>
      <vt:lpstr>Wingdings</vt:lpstr>
      <vt:lpstr>Theme1</vt:lpstr>
      <vt:lpstr>   Coming Soon for CYP aged 7-12yrs with Mild to Moderate Anxiety</vt:lpstr>
      <vt:lpstr>Background</vt:lpstr>
      <vt:lpstr>Background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Fanfarillo2</dc:creator>
  <cp:lastModifiedBy>Nicola Carter</cp:lastModifiedBy>
  <cp:revision>3</cp:revision>
  <dcterms:created xsi:type="dcterms:W3CDTF">2024-09-11T14:24:34Z</dcterms:created>
  <dcterms:modified xsi:type="dcterms:W3CDTF">2024-09-18T06:20:52Z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