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20" d="100"/>
          <a:sy n="120" d="100"/>
        </p:scale>
        <p:origin x="84" y="30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24FC1D-C3BD-4C74-B576-48715B8D0DA8}" type="datetimeFigureOut">
              <a:rPr lang="en-GB" smtClean="0"/>
              <a:t>25/07/2024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0F0862-EBA4-49ED-A28C-82CA9EE3E235}" type="slidenum">
              <a:rPr lang="en-GB" smtClean="0"/>
              <a:t>‹#›</a:t>
            </a:fld>
            <a:endParaRPr lang="en-GB"/>
          </a:p>
        </p:txBody>
      </p:sp>
    </p:spTree>
    <p:extLst>
      <p:ext uri="{BB962C8B-B14F-4D97-AF65-F5344CB8AC3E}">
        <p14:creationId xmlns:p14="http://schemas.microsoft.com/office/powerpoint/2010/main" val="2057801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Jen</a:t>
            </a:r>
          </a:p>
        </p:txBody>
      </p:sp>
      <p:sp>
        <p:nvSpPr>
          <p:cNvPr id="4" name="Slide Number Placeholder 3"/>
          <p:cNvSpPr>
            <a:spLocks noGrp="1"/>
          </p:cNvSpPr>
          <p:nvPr>
            <p:ph type="sldNum" sz="quarter" idx="5"/>
          </p:nvPr>
        </p:nvSpPr>
        <p:spPr/>
        <p:txBody>
          <a:bodyPr/>
          <a:lstStyle/>
          <a:p>
            <a:fld id="{64E75FF6-780B-4621-8D84-964FD5B423AE}" type="slidenum">
              <a:rPr lang="en-GB" smtClean="0"/>
              <a:t>1</a:t>
            </a:fld>
            <a:endParaRPr lang="en-GB"/>
          </a:p>
        </p:txBody>
      </p:sp>
    </p:spTree>
    <p:extLst>
      <p:ext uri="{BB962C8B-B14F-4D97-AF65-F5344CB8AC3E}">
        <p14:creationId xmlns:p14="http://schemas.microsoft.com/office/powerpoint/2010/main" val="474328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C4B37-5FD9-1944-3F43-EC5AEF493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765C75B-33AF-1A29-E845-3A4662944A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5397CC2-1BD7-8BD4-8B69-8FCBABD8A6A4}"/>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5" name="Footer Placeholder 4">
            <a:extLst>
              <a:ext uri="{FF2B5EF4-FFF2-40B4-BE49-F238E27FC236}">
                <a16:creationId xmlns:a16="http://schemas.microsoft.com/office/drawing/2014/main" id="{6CB26D83-D28E-8516-D155-56EC4606AA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DA290B-D2D0-522C-54C4-A3670884BA98}"/>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38253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49A8-8449-D1C6-BE84-7D4BD131D83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99B3041-F202-EDAF-A2D8-AA7F862DA6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D76E9B-DA39-2842-B520-88D33D730EAD}"/>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5" name="Footer Placeholder 4">
            <a:extLst>
              <a:ext uri="{FF2B5EF4-FFF2-40B4-BE49-F238E27FC236}">
                <a16:creationId xmlns:a16="http://schemas.microsoft.com/office/drawing/2014/main" id="{354B9BB6-FF4E-AD08-927A-FCF96DEBD8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6EC62E-9580-FE50-2A54-F14C02A0E37C}"/>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2303996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BADBEC-64CC-5001-13BE-44052DDACF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741A79-2B77-A6DF-0F8D-562A8AF273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87F908-6956-C110-B571-5514BA95372D}"/>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5" name="Footer Placeholder 4">
            <a:extLst>
              <a:ext uri="{FF2B5EF4-FFF2-40B4-BE49-F238E27FC236}">
                <a16:creationId xmlns:a16="http://schemas.microsoft.com/office/drawing/2014/main" id="{BB9D51DE-0C28-0AF1-C9C9-5093C1104C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7D6966-DCEE-0411-4A29-34D2226F7B45}"/>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2849086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7504A-3B9C-57B8-3091-26E3A7D8FAE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56B8A3-68ED-0C64-A225-E717483774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EFE4EA-8293-57A8-1641-513C43E4FA67}"/>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5" name="Footer Placeholder 4">
            <a:extLst>
              <a:ext uri="{FF2B5EF4-FFF2-40B4-BE49-F238E27FC236}">
                <a16:creationId xmlns:a16="http://schemas.microsoft.com/office/drawing/2014/main" id="{52533655-451F-4F23-5BB0-26733F3B3A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CE821E-11BE-871F-240A-9572C0F48227}"/>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4184941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32258-93E2-DD37-A7EA-06473C587B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AA31AC9-7E72-F8DE-A677-7441885338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B7D29E-47EA-D563-B2CB-B35C7D9EDDA3}"/>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5" name="Footer Placeholder 4">
            <a:extLst>
              <a:ext uri="{FF2B5EF4-FFF2-40B4-BE49-F238E27FC236}">
                <a16:creationId xmlns:a16="http://schemas.microsoft.com/office/drawing/2014/main" id="{683D152C-44F3-7D51-8E14-FB6C3D9D5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B93C05-1CF4-E095-3FA1-102721F25B5C}"/>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3322675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3563-5D16-5399-84DC-759CF4C744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EA4B2F-F90F-E63D-921F-CB03EDAE54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C4786D3-5542-CE1C-5042-442EC4993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CA5C57-366D-F44B-8DF3-4E1E7F6E6B3B}"/>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6" name="Footer Placeholder 5">
            <a:extLst>
              <a:ext uri="{FF2B5EF4-FFF2-40B4-BE49-F238E27FC236}">
                <a16:creationId xmlns:a16="http://schemas.microsoft.com/office/drawing/2014/main" id="{B583295D-EFEE-FF84-E76C-EC7BA48A0F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CCFD0D-5F35-B812-1CA6-13BA5C3DFD99}"/>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4045587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A2067-516B-C2F8-1E9C-9483D87BF6F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1ECB93-9F5A-09E7-5DA3-5F9E07BD73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034A2A-F98A-2AFB-7348-B63E714251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39EB46B-B037-9877-0CE2-C43B2C5676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AB76E2-784B-1E65-EE2E-A22449AEC6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95194BB-0F08-1A8B-DD32-46AB549BDAB9}"/>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8" name="Footer Placeholder 7">
            <a:extLst>
              <a:ext uri="{FF2B5EF4-FFF2-40B4-BE49-F238E27FC236}">
                <a16:creationId xmlns:a16="http://schemas.microsoft.com/office/drawing/2014/main" id="{6DB80061-F561-0122-BE3D-E7635C3CAE4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149BE3-B41E-57DD-AADD-A63CB6D85EC3}"/>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456268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09229-FB6A-8454-67A4-9C64D80B9B6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6DB47D8-411D-7A2F-F116-0BCDC73F1BE8}"/>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4" name="Footer Placeholder 3">
            <a:extLst>
              <a:ext uri="{FF2B5EF4-FFF2-40B4-BE49-F238E27FC236}">
                <a16:creationId xmlns:a16="http://schemas.microsoft.com/office/drawing/2014/main" id="{92C3C90A-74DD-692D-3C35-E4B39E26081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357D9C3-8083-16CF-5575-AEB22073B89E}"/>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1659379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D2C6EA-93D7-EC27-382F-D3953E9CD390}"/>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3" name="Footer Placeholder 2">
            <a:extLst>
              <a:ext uri="{FF2B5EF4-FFF2-40B4-BE49-F238E27FC236}">
                <a16:creationId xmlns:a16="http://schemas.microsoft.com/office/drawing/2014/main" id="{A84AA0C0-FD60-2033-0A4C-1E28E00F361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9F151E9-DCBF-3809-746A-00CE6A9AFDB8}"/>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2941888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88028-7390-4AF4-56EF-15CD8E187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81C1438-AA9B-740A-4094-5BAE15AB06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767A2F9-A0B7-5CC0-DBA5-7B85A9CA5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E67675-E9DE-6D17-11F0-6E94B26F1E04}"/>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6" name="Footer Placeholder 5">
            <a:extLst>
              <a:ext uri="{FF2B5EF4-FFF2-40B4-BE49-F238E27FC236}">
                <a16:creationId xmlns:a16="http://schemas.microsoft.com/office/drawing/2014/main" id="{48700D7D-FDC5-79F2-FBAC-1BD0F7BD0E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CB155F-412B-8C7F-AA4C-A6789522DBCA}"/>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338492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B77D8-865D-82E0-FE03-567F871FA5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E83586-CBE8-F0AB-43BD-48BD75F6BD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8F17F28-4428-A811-FC21-1E923F100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D034C1-965B-0029-CDC2-5C4BDBAB0DD1}"/>
              </a:ext>
            </a:extLst>
          </p:cNvPr>
          <p:cNvSpPr>
            <a:spLocks noGrp="1"/>
          </p:cNvSpPr>
          <p:nvPr>
            <p:ph type="dt" sz="half" idx="10"/>
          </p:nvPr>
        </p:nvSpPr>
        <p:spPr/>
        <p:txBody>
          <a:bodyPr/>
          <a:lstStyle/>
          <a:p>
            <a:fld id="{8A71BE5A-9A28-4472-A969-8571C60CE81B}" type="datetimeFigureOut">
              <a:rPr lang="en-GB" smtClean="0"/>
              <a:t>25/07/2024</a:t>
            </a:fld>
            <a:endParaRPr lang="en-GB"/>
          </a:p>
        </p:txBody>
      </p:sp>
      <p:sp>
        <p:nvSpPr>
          <p:cNvPr id="6" name="Footer Placeholder 5">
            <a:extLst>
              <a:ext uri="{FF2B5EF4-FFF2-40B4-BE49-F238E27FC236}">
                <a16:creationId xmlns:a16="http://schemas.microsoft.com/office/drawing/2014/main" id="{801C0E0E-14D8-571D-C4BD-06850F93A3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3B6730D-2826-BC5B-7F07-255F30A08304}"/>
              </a:ext>
            </a:extLst>
          </p:cNvPr>
          <p:cNvSpPr>
            <a:spLocks noGrp="1"/>
          </p:cNvSpPr>
          <p:nvPr>
            <p:ph type="sldNum" sz="quarter" idx="12"/>
          </p:nvPr>
        </p:nvSpPr>
        <p:spPr/>
        <p:txBody>
          <a:bodyPr/>
          <a:lstStyle/>
          <a:p>
            <a:fld id="{72672655-0714-422A-81DA-7C32601417F4}" type="slidenum">
              <a:rPr lang="en-GB" smtClean="0"/>
              <a:t>‹#›</a:t>
            </a:fld>
            <a:endParaRPr lang="en-GB"/>
          </a:p>
        </p:txBody>
      </p:sp>
    </p:spTree>
    <p:extLst>
      <p:ext uri="{BB962C8B-B14F-4D97-AF65-F5344CB8AC3E}">
        <p14:creationId xmlns:p14="http://schemas.microsoft.com/office/powerpoint/2010/main" val="1480919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EAD021-8EE2-6036-136D-FA4257A3D5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EB9C60-BFA7-9D2D-2661-B991FAC230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F429AF-2282-3123-076C-C2C86AA4AD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71BE5A-9A28-4472-A969-8571C60CE81B}" type="datetimeFigureOut">
              <a:rPr lang="en-GB" smtClean="0"/>
              <a:t>25/07/2024</a:t>
            </a:fld>
            <a:endParaRPr lang="en-GB"/>
          </a:p>
        </p:txBody>
      </p:sp>
      <p:sp>
        <p:nvSpPr>
          <p:cNvPr id="5" name="Footer Placeholder 4">
            <a:extLst>
              <a:ext uri="{FF2B5EF4-FFF2-40B4-BE49-F238E27FC236}">
                <a16:creationId xmlns:a16="http://schemas.microsoft.com/office/drawing/2014/main" id="{A2F58E27-F473-BD7B-30AD-3CA12E7CDE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F268D11-24A3-BF18-2B46-7BCCFFF103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72655-0714-422A-81DA-7C32601417F4}" type="slidenum">
              <a:rPr lang="en-GB" smtClean="0"/>
              <a:t>‹#›</a:t>
            </a:fld>
            <a:endParaRPr lang="en-GB"/>
          </a:p>
        </p:txBody>
      </p:sp>
    </p:spTree>
    <p:extLst>
      <p:ext uri="{BB962C8B-B14F-4D97-AF65-F5344CB8AC3E}">
        <p14:creationId xmlns:p14="http://schemas.microsoft.com/office/powerpoint/2010/main" val="4242248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gov.uk/government/publications/virtual-school-head-role-extension-to-children-with-a-social-worker/promoting-the-education-of-children-with-a-social-worker-and-children-in-kinship-care-arrangements-virtual-school-head-role-extension" TargetMode="External"/><Relationship Id="rId5" Type="http://schemas.openxmlformats.org/officeDocument/2006/relationships/hyperlink" Target="mailto:VirtualSchoolTraining@lincolnshire.gov.uk" TargetMode="External"/><Relationship Id="rId4" Type="http://schemas.openxmlformats.org/officeDocument/2006/relationships/hyperlink" Target="mailto:VirtualSchool@Lincolnshire.gov.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ext slide background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8115" y="107343"/>
            <a:ext cx="9144000" cy="6858000"/>
          </a:xfrm>
          <a:prstGeom prst="rect">
            <a:avLst/>
          </a:prstGeom>
        </p:spPr>
      </p:pic>
      <p:sp>
        <p:nvSpPr>
          <p:cNvPr id="5" name="Title 1"/>
          <p:cNvSpPr txBox="1">
            <a:spLocks/>
          </p:cNvSpPr>
          <p:nvPr/>
        </p:nvSpPr>
        <p:spPr>
          <a:xfrm>
            <a:off x="318052" y="107342"/>
            <a:ext cx="11964063" cy="709653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000000"/>
                </a:solidFill>
                <a:latin typeface="Open Sans"/>
                <a:ea typeface="ＭＳ Ｐゴシック"/>
                <a:cs typeface="Open Sans"/>
              </a:rPr>
              <a:t>Lincolnshire Virtual School</a:t>
            </a:r>
          </a:p>
          <a:p>
            <a:r>
              <a:rPr lang="en-US" sz="3200" b="1" dirty="0">
                <a:solidFill>
                  <a:srgbClr val="000000"/>
                </a:solidFill>
                <a:latin typeface="Open Sans"/>
                <a:ea typeface="ＭＳ Ｐゴシック"/>
                <a:cs typeface="Open Sans"/>
              </a:rPr>
              <a:t>Training events</a:t>
            </a:r>
          </a:p>
          <a:p>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gn="l"/>
            <a:endParaRPr lang="en-GB" sz="1800" dirty="0">
              <a:latin typeface="+mn-lt"/>
              <a:ea typeface="Calibri" panose="020F0502020204030204" pitchFamily="34" charset="0"/>
              <a:cs typeface="Calibri" panose="020F0502020204030204" pitchFamily="34" charset="0"/>
            </a:endParaRPr>
          </a:p>
          <a:p>
            <a:pPr algn="l"/>
            <a:r>
              <a:rPr lang="en-GB" sz="1800" dirty="0">
                <a:effectLst/>
                <a:latin typeface="Aptos" panose="020B0004020202020204" pitchFamily="34" charset="0"/>
                <a:ea typeface="Calibri" panose="020F0502020204030204" pitchFamily="34" charset="0"/>
                <a:cs typeface="Calibri" panose="020F0502020204030204" pitchFamily="34" charset="0"/>
              </a:rPr>
              <a:t>Our training offer has been developed to better support settings in promoting educational outcomes for our children in care (</a:t>
            </a:r>
            <a:r>
              <a:rPr lang="en-GB" sz="1800" dirty="0" err="1">
                <a:effectLst/>
                <a:latin typeface="Aptos" panose="020B0004020202020204" pitchFamily="34" charset="0"/>
                <a:ea typeface="Calibri" panose="020F0502020204030204" pitchFamily="34" charset="0"/>
                <a:cs typeface="Calibri" panose="020F0502020204030204" pitchFamily="34" charset="0"/>
              </a:rPr>
              <a:t>CiC</a:t>
            </a:r>
            <a:r>
              <a:rPr lang="en-GB" sz="1800" dirty="0">
                <a:effectLst/>
                <a:latin typeface="Aptos" panose="020B0004020202020204" pitchFamily="34" charset="0"/>
                <a:ea typeface="Calibri" panose="020F0502020204030204" pitchFamily="34" charset="0"/>
                <a:cs typeface="Calibri" panose="020F0502020204030204" pitchFamily="34" charset="0"/>
              </a:rPr>
              <a:t>), children previously in care (PLAC) and children with a social worker (CWSW).  Our new booklet for 2024 – 2025 will be published very soon – please keep a look out </a:t>
            </a:r>
            <a:r>
              <a:rPr lang="en-GB" sz="1800">
                <a:effectLst/>
                <a:latin typeface="Aptos" panose="020B0004020202020204" pitchFamily="34" charset="0"/>
                <a:ea typeface="Calibri" panose="020F0502020204030204" pitchFamily="34" charset="0"/>
                <a:cs typeface="Calibri" panose="020F0502020204030204" pitchFamily="34" charset="0"/>
              </a:rPr>
              <a:t>for it through </a:t>
            </a:r>
            <a:r>
              <a:rPr lang="en-GB" sz="1800" dirty="0">
                <a:effectLst/>
                <a:latin typeface="Aptos" panose="020B0004020202020204" pitchFamily="34" charset="0"/>
                <a:ea typeface="Calibri" panose="020F0502020204030204" pitchFamily="34" charset="0"/>
                <a:cs typeface="Calibri" panose="020F0502020204030204" pitchFamily="34" charset="0"/>
              </a:rPr>
              <a:t>the ePEP, ‘</a:t>
            </a:r>
            <a:r>
              <a:rPr lang="en-GB" sz="1800" dirty="0" err="1">
                <a:effectLst/>
                <a:latin typeface="Aptos" panose="020B0004020202020204" pitchFamily="34" charset="0"/>
                <a:ea typeface="Calibri" panose="020F0502020204030204" pitchFamily="34" charset="0"/>
                <a:cs typeface="Calibri" panose="020F0502020204030204" pitchFamily="34" charset="0"/>
              </a:rPr>
              <a:t>SchoolNews</a:t>
            </a:r>
            <a:r>
              <a:rPr lang="en-GB" sz="1800" dirty="0">
                <a:effectLst/>
                <a:latin typeface="Aptos" panose="020B0004020202020204" pitchFamily="34" charset="0"/>
                <a:ea typeface="Calibri" panose="020F0502020204030204" pitchFamily="34" charset="0"/>
                <a:cs typeface="Calibri" panose="020F0502020204030204" pitchFamily="34" charset="0"/>
              </a:rPr>
              <a:t>’ and Perspective Lite. </a:t>
            </a:r>
            <a:r>
              <a:rPr lang="en-GB" sz="1800" b="1" dirty="0">
                <a:effectLst/>
                <a:latin typeface="Aptos" panose="020B0004020202020204" pitchFamily="34" charset="0"/>
                <a:ea typeface="Calibri" panose="020F0502020204030204" pitchFamily="34" charset="0"/>
                <a:cs typeface="Calibri" panose="020F0502020204030204" pitchFamily="34" charset="0"/>
              </a:rPr>
              <a:t>You do not have to have a child in care to attend our training.</a:t>
            </a:r>
            <a:r>
              <a:rPr lang="en-GB" sz="1800" dirty="0">
                <a:effectLst/>
                <a:latin typeface="Aptos" panose="020B0004020202020204" pitchFamily="34" charset="0"/>
                <a:ea typeface="Calibri" panose="020F0502020204030204" pitchFamily="34" charset="0"/>
                <a:cs typeface="Calibri" panose="020F0502020204030204" pitchFamily="34" charset="0"/>
              </a:rPr>
              <a:t> </a:t>
            </a:r>
          </a:p>
          <a:p>
            <a:pPr algn="l"/>
            <a:endParaRPr lang="en-GB" sz="1800" dirty="0">
              <a:latin typeface="Aptos" panose="020B0004020202020204" pitchFamily="34" charset="0"/>
              <a:ea typeface="Calibri" panose="020F0502020204030204" pitchFamily="34" charset="0"/>
              <a:cs typeface="Calibri" panose="020F0502020204030204" pitchFamily="34" charset="0"/>
            </a:endParaRPr>
          </a:p>
          <a:p>
            <a:pPr algn="l"/>
            <a:r>
              <a:rPr lang="en-GB" sz="1800" dirty="0">
                <a:latin typeface="Aptos" panose="020B0004020202020204" pitchFamily="34" charset="0"/>
                <a:ea typeface="Calibri" panose="020F0502020204030204" pitchFamily="34" charset="0"/>
                <a:cs typeface="Calibri" panose="020F0502020204030204" pitchFamily="34" charset="0"/>
              </a:rPr>
              <a:t>In o</a:t>
            </a:r>
            <a:r>
              <a:rPr lang="en-GB" sz="1800" dirty="0">
                <a:effectLst/>
                <a:latin typeface="Aptos" panose="020B0004020202020204" pitchFamily="34" charset="0"/>
                <a:ea typeface="Calibri" panose="020F0502020204030204" pitchFamily="34" charset="0"/>
                <a:cs typeface="Calibri" panose="020F0502020204030204" pitchFamily="34" charset="0"/>
              </a:rPr>
              <a:t>ur last round of Designated Teacher Briefings, we were delighted that Dr Lise Griffiths from Lincolnshire Psychology Service was able to present to us about handwriting, and the psychology behind it all that is needed for success.  This video will be made available through the Graduated Briefing Professionals link. </a:t>
            </a:r>
          </a:p>
          <a:p>
            <a:r>
              <a:rPr lang="en-GB" sz="1800" dirty="0">
                <a:effectLst/>
                <a:latin typeface="Aptos" panose="020B0004020202020204" pitchFamily="34" charset="0"/>
                <a:ea typeface="Calibri" panose="020F0502020204030204" pitchFamily="34" charset="0"/>
                <a:cs typeface="Calibri" panose="020F0502020204030204" pitchFamily="34" charset="0"/>
              </a:rPr>
              <a:t> </a:t>
            </a:r>
            <a:endParaRPr lang="en-GB" sz="1800" dirty="0">
              <a:effectLst/>
              <a:latin typeface="Aptos" panose="020B0004020202020204" pitchFamily="34" charset="0"/>
              <a:ea typeface="Calibri" panose="020F0502020204030204" pitchFamily="34" charset="0"/>
            </a:endParaRPr>
          </a:p>
          <a:p>
            <a:pPr algn="l"/>
            <a:r>
              <a:rPr lang="en-GB" sz="1800" dirty="0">
                <a:effectLst/>
                <a:latin typeface="Aptos" panose="020B0004020202020204" pitchFamily="34" charset="0"/>
                <a:ea typeface="Calibri" panose="020F0502020204030204" pitchFamily="34" charset="0"/>
                <a:cs typeface="Calibri" panose="020F0502020204030204" pitchFamily="34" charset="0"/>
              </a:rPr>
              <a:t>Please don’t hesitate to contact us via email for any </a:t>
            </a:r>
            <a:r>
              <a:rPr lang="en-GB" sz="1800" dirty="0" err="1">
                <a:effectLst/>
                <a:latin typeface="Aptos" panose="020B0004020202020204" pitchFamily="34" charset="0"/>
                <a:ea typeface="Calibri" panose="020F0502020204030204" pitchFamily="34" charset="0"/>
                <a:cs typeface="Calibri" panose="020F0502020204030204" pitchFamily="34" charset="0"/>
              </a:rPr>
              <a:t>CiC</a:t>
            </a:r>
            <a:r>
              <a:rPr lang="en-GB" sz="1800" dirty="0">
                <a:effectLst/>
                <a:latin typeface="Aptos" panose="020B0004020202020204" pitchFamily="34" charset="0"/>
                <a:ea typeface="Calibri" panose="020F0502020204030204" pitchFamily="34" charset="0"/>
                <a:cs typeface="Calibri" panose="020F0502020204030204" pitchFamily="34" charset="0"/>
              </a:rPr>
              <a:t>, PLAC or CWSW requirements: </a:t>
            </a:r>
            <a:r>
              <a:rPr lang="en-GB" sz="1800" dirty="0">
                <a:effectLst/>
                <a:latin typeface="Aptos" panose="020B0004020202020204" pitchFamily="34" charset="0"/>
                <a:ea typeface="Calibri" panose="020F0502020204030204" pitchFamily="34" charset="0"/>
                <a:cs typeface="Calibri" panose="020F0502020204030204" pitchFamily="34" charset="0"/>
                <a:hlinkClick r:id="rId4"/>
              </a:rPr>
              <a:t>VirtualSchool@Lincolnshire.gov.uk</a:t>
            </a:r>
            <a:r>
              <a:rPr lang="en-GB" sz="1800" dirty="0">
                <a:effectLst/>
                <a:latin typeface="Aptos" panose="020B0004020202020204" pitchFamily="34" charset="0"/>
                <a:ea typeface="Calibri" panose="020F0502020204030204" pitchFamily="34" charset="0"/>
                <a:cs typeface="Calibri" panose="020F0502020204030204" pitchFamily="34" charset="0"/>
              </a:rPr>
              <a:t>.  </a:t>
            </a:r>
          </a:p>
          <a:p>
            <a:pPr algn="l"/>
            <a:r>
              <a:rPr lang="en-GB" sz="1800" dirty="0">
                <a:effectLst/>
                <a:latin typeface="Aptos" panose="020B0004020202020204" pitchFamily="34" charset="0"/>
                <a:ea typeface="Calibri" panose="020F0502020204030204" pitchFamily="34" charset="0"/>
                <a:cs typeface="Calibri" panose="020F0502020204030204" pitchFamily="34" charset="0"/>
              </a:rPr>
              <a:t>If you require any further information or advice around our training offer, email us on: </a:t>
            </a:r>
          </a:p>
          <a:p>
            <a:pPr algn="l"/>
            <a:r>
              <a:rPr lang="en-GB" sz="1800" u="sng" dirty="0">
                <a:solidFill>
                  <a:srgbClr val="0563C1"/>
                </a:solidFill>
                <a:effectLst/>
                <a:latin typeface="Aptos" panose="020B0004020202020204" pitchFamily="34" charset="0"/>
                <a:ea typeface="Calibri" panose="020F0502020204030204" pitchFamily="34" charset="0"/>
                <a:cs typeface="Calibri" panose="020F0502020204030204" pitchFamily="34" charset="0"/>
                <a:hlinkClick r:id="rId5"/>
              </a:rPr>
              <a:t>VirtualSchoolTraining@lincolnshire.gov.uk</a:t>
            </a:r>
            <a:r>
              <a:rPr lang="en-GB" sz="1800" dirty="0">
                <a:effectLst/>
                <a:latin typeface="Aptos" panose="020B0004020202020204" pitchFamily="34" charset="0"/>
                <a:ea typeface="Calibri" panose="020F0502020204030204" pitchFamily="34" charset="0"/>
                <a:cs typeface="Calibri" panose="020F0502020204030204" pitchFamily="34" charset="0"/>
              </a:rPr>
              <a:t>  </a:t>
            </a:r>
          </a:p>
          <a:p>
            <a:pPr algn="l"/>
            <a:endParaRPr lang="en-GB" sz="1800" dirty="0">
              <a:effectLst/>
              <a:latin typeface="Aptos" panose="020B0004020202020204" pitchFamily="34" charset="0"/>
              <a:ea typeface="Calibri" panose="020F0502020204030204" pitchFamily="34" charset="0"/>
            </a:endParaRPr>
          </a:p>
          <a:p>
            <a:pPr algn="l"/>
            <a:r>
              <a:rPr lang="en-GB" sz="1800" dirty="0">
                <a:latin typeface="Aptos" panose="020B0004020202020204" pitchFamily="34" charset="0"/>
              </a:rPr>
              <a:t>More information on the extension of the Virtual School role can be </a:t>
            </a:r>
          </a:p>
          <a:p>
            <a:pPr algn="l"/>
            <a:r>
              <a:rPr lang="en-GB" sz="1800" dirty="0">
                <a:latin typeface="Aptos" panose="020B0004020202020204" pitchFamily="34" charset="0"/>
              </a:rPr>
              <a:t>found at: </a:t>
            </a:r>
            <a:r>
              <a:rPr lang="en-GB" sz="1800" dirty="0">
                <a:latin typeface="Aptos" panose="020B0004020202020204" pitchFamily="34" charset="0"/>
                <a:hlinkClick r:id="rId6"/>
              </a:rPr>
              <a:t>Promoting the education of children with a social worker and children in kinship care arrangements: virtual school head role extension - GOV.UK (www.gov.uk)</a:t>
            </a:r>
            <a:endParaRPr lang="en-GB" sz="1800" dirty="0">
              <a:latin typeface="Aptos" panose="020B0004020202020204" pitchFamily="34" charset="0"/>
              <a:ea typeface="ＭＳ Ｐゴシック" charset="0"/>
              <a:cs typeface="Open Sans"/>
            </a:endParaRPr>
          </a:p>
          <a:p>
            <a:endParaRPr lang="en-GB" sz="3200" b="1" dirty="0">
              <a:solidFill>
                <a:schemeClr val="bg1"/>
              </a:solidFill>
              <a:latin typeface="Open Sans"/>
              <a:ea typeface="ＭＳ Ｐゴシック" charset="0"/>
              <a:cs typeface="Open Sans"/>
            </a:endParaRPr>
          </a:p>
        </p:txBody>
      </p:sp>
      <p:pic>
        <p:nvPicPr>
          <p:cNvPr id="1027" name="Picture 7">
            <a:extLst>
              <a:ext uri="{FF2B5EF4-FFF2-40B4-BE49-F238E27FC236}">
                <a16:creationId xmlns:a16="http://schemas.microsoft.com/office/drawing/2014/main" id="{7BA2D5E7-2D76-9FEC-FF84-E3E9F747E53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936" y="107343"/>
            <a:ext cx="1821402" cy="112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6184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TotalTime>
  <Words>242</Words>
  <Application>Microsoft Office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Open Sans</vt:lpstr>
      <vt:lpstr>Office Theme</vt:lpstr>
      <vt:lpstr>PowerPoint Presentation</vt:lpstr>
    </vt:vector>
  </TitlesOfParts>
  <Company>Lincolnshire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Dunning</dc:creator>
  <cp:lastModifiedBy>Nicola Carter</cp:lastModifiedBy>
  <cp:revision>16</cp:revision>
  <dcterms:created xsi:type="dcterms:W3CDTF">2023-11-01T16:22:14Z</dcterms:created>
  <dcterms:modified xsi:type="dcterms:W3CDTF">2024-07-25T12:45:50Z</dcterms:modified>
</cp:coreProperties>
</file>