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8" r:id="rId6"/>
  </p:sldMasterIdLst>
  <p:notesMasterIdLst>
    <p:notesMasterId r:id="rId28"/>
  </p:notesMasterIdLst>
  <p:sldIdLst>
    <p:sldId id="308" r:id="rId7"/>
    <p:sldId id="2270" r:id="rId8"/>
    <p:sldId id="2269" r:id="rId9"/>
    <p:sldId id="315" r:id="rId10"/>
    <p:sldId id="256" r:id="rId11"/>
    <p:sldId id="313" r:id="rId12"/>
    <p:sldId id="268" r:id="rId13"/>
    <p:sldId id="310" r:id="rId14"/>
    <p:sldId id="312" r:id="rId15"/>
    <p:sldId id="321" r:id="rId16"/>
    <p:sldId id="2262" r:id="rId17"/>
    <p:sldId id="2261" r:id="rId18"/>
    <p:sldId id="316" r:id="rId19"/>
    <p:sldId id="317" r:id="rId20"/>
    <p:sldId id="320" r:id="rId21"/>
    <p:sldId id="2268" r:id="rId22"/>
    <p:sldId id="2265" r:id="rId23"/>
    <p:sldId id="319" r:id="rId24"/>
    <p:sldId id="292" r:id="rId25"/>
    <p:sldId id="2263" r:id="rId26"/>
    <p:sldId id="2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2"/>
    <p:restoredTop sz="88502" autoAdjust="0"/>
  </p:normalViewPr>
  <p:slideViewPr>
    <p:cSldViewPr snapToGrid="0" snapToObjects="1">
      <p:cViewPr varScale="1">
        <p:scale>
          <a:sx n="111" d="100"/>
          <a:sy n="111" d="100"/>
        </p:scale>
        <p:origin x="750" y="114"/>
      </p:cViewPr>
      <p:guideLst/>
    </p:cSldViewPr>
  </p:slideViewPr>
  <p:outlineViewPr>
    <p:cViewPr>
      <p:scale>
        <a:sx n="40" d="100"/>
        <a:sy n="40"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B8DB9-6219-47D8-843D-85E374A25F3F}"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n-GB"/>
        </a:p>
      </dgm:t>
    </dgm:pt>
    <dgm:pt modelId="{D7BC395E-01F9-4CF0-855B-D5E90C9BB901}">
      <dgm:prSet phldrT="[Text]"/>
      <dgm:spPr/>
      <dgm:t>
        <a:bodyPr/>
        <a:lstStyle/>
        <a:p>
          <a:r>
            <a:rPr lang="en-GB" dirty="0"/>
            <a:t>SRO </a:t>
          </a:r>
        </a:p>
        <a:p>
          <a:r>
            <a:rPr lang="en-GB" dirty="0"/>
            <a:t>Director of Nursing</a:t>
          </a:r>
        </a:p>
      </dgm:t>
    </dgm:pt>
    <dgm:pt modelId="{81E70148-35E2-471C-8AB0-C1586752AEA9}" type="parTrans" cxnId="{A271F5DF-4AEB-46AF-B7A3-29593EF6607D}">
      <dgm:prSet/>
      <dgm:spPr/>
      <dgm:t>
        <a:bodyPr/>
        <a:lstStyle/>
        <a:p>
          <a:endParaRPr lang="en-GB"/>
        </a:p>
      </dgm:t>
    </dgm:pt>
    <dgm:pt modelId="{9B30E6E4-4361-407C-BBD3-A12A012BDB4C}" type="sibTrans" cxnId="{A271F5DF-4AEB-46AF-B7A3-29593EF6607D}">
      <dgm:prSet/>
      <dgm:spPr/>
      <dgm:t>
        <a:bodyPr/>
        <a:lstStyle/>
        <a:p>
          <a:endParaRPr lang="en-GB"/>
        </a:p>
      </dgm:t>
    </dgm:pt>
    <dgm:pt modelId="{A4B51BC2-62FD-4163-8BFF-447D15D4C459}">
      <dgm:prSet phldrT="[Text]"/>
      <dgm:spPr/>
      <dgm:t>
        <a:bodyPr/>
        <a:lstStyle/>
        <a:p>
          <a:r>
            <a:rPr lang="en-GB" dirty="0"/>
            <a:t>Assoc Director of Nursing and Quality CYP</a:t>
          </a:r>
        </a:p>
        <a:p>
          <a:r>
            <a:rPr lang="en-GB" dirty="0"/>
            <a:t>(Assoc SRO)</a:t>
          </a:r>
        </a:p>
      </dgm:t>
    </dgm:pt>
    <dgm:pt modelId="{FE44DF2D-23C9-4043-BB39-927669A7B067}" type="parTrans" cxnId="{D3D5DF99-49BE-44DF-BBA8-417A1A025C4B}">
      <dgm:prSet/>
      <dgm:spPr/>
      <dgm:t>
        <a:bodyPr/>
        <a:lstStyle/>
        <a:p>
          <a:endParaRPr lang="en-GB"/>
        </a:p>
      </dgm:t>
    </dgm:pt>
    <dgm:pt modelId="{7F4A2E75-B2C9-455C-98DD-00D2F9FD443B}" type="sibTrans" cxnId="{D3D5DF99-49BE-44DF-BBA8-417A1A025C4B}">
      <dgm:prSet/>
      <dgm:spPr/>
      <dgm:t>
        <a:bodyPr/>
        <a:lstStyle/>
        <a:p>
          <a:endParaRPr lang="en-GB"/>
        </a:p>
      </dgm:t>
    </dgm:pt>
    <dgm:pt modelId="{B10ED10E-7816-4C22-9255-8E188B04C08C}">
      <dgm:prSet phldrT="[Text]"/>
      <dgm:spPr/>
      <dgm:t>
        <a:bodyPr/>
        <a:lstStyle/>
        <a:p>
          <a:r>
            <a:rPr lang="en-GB" dirty="0"/>
            <a:t>Deputy Director of Nursing and Quality </a:t>
          </a:r>
        </a:p>
        <a:p>
          <a:r>
            <a:rPr lang="en-GB" dirty="0"/>
            <a:t>(CYP and SEND)</a:t>
          </a:r>
        </a:p>
      </dgm:t>
    </dgm:pt>
    <dgm:pt modelId="{5050BB4A-9221-4A97-84CB-90B2BD031C9F}" type="parTrans" cxnId="{79BAE189-F050-40E9-A2D1-4ECEA0CB3C91}">
      <dgm:prSet/>
      <dgm:spPr/>
      <dgm:t>
        <a:bodyPr/>
        <a:lstStyle/>
        <a:p>
          <a:endParaRPr lang="en-GB"/>
        </a:p>
      </dgm:t>
    </dgm:pt>
    <dgm:pt modelId="{91DE0EC0-76CF-4B62-A7B6-7242CA9B21BF}" type="sibTrans" cxnId="{79BAE189-F050-40E9-A2D1-4ECEA0CB3C91}">
      <dgm:prSet/>
      <dgm:spPr/>
      <dgm:t>
        <a:bodyPr/>
        <a:lstStyle/>
        <a:p>
          <a:endParaRPr lang="en-GB"/>
        </a:p>
      </dgm:t>
    </dgm:pt>
    <dgm:pt modelId="{AAE1DADC-5178-4421-93C2-55DE4B2DAEF5}">
      <dgm:prSet/>
      <dgm:spPr/>
      <dgm:t>
        <a:bodyPr/>
        <a:lstStyle/>
        <a:p>
          <a:r>
            <a:rPr lang="en-GB" dirty="0"/>
            <a:t>DCO for CYP with SEND </a:t>
          </a:r>
        </a:p>
      </dgm:t>
    </dgm:pt>
    <dgm:pt modelId="{73838833-B6A8-43D8-A9AD-A4A958330B51}" type="parTrans" cxnId="{28E633B3-8BE2-46EA-8A6A-35FDA6430A5D}">
      <dgm:prSet/>
      <dgm:spPr/>
      <dgm:t>
        <a:bodyPr/>
        <a:lstStyle/>
        <a:p>
          <a:endParaRPr lang="en-GB"/>
        </a:p>
      </dgm:t>
    </dgm:pt>
    <dgm:pt modelId="{127D24C3-1693-4B99-AF07-B4BA8E315479}" type="sibTrans" cxnId="{28E633B3-8BE2-46EA-8A6A-35FDA6430A5D}">
      <dgm:prSet/>
      <dgm:spPr/>
      <dgm:t>
        <a:bodyPr/>
        <a:lstStyle/>
        <a:p>
          <a:endParaRPr lang="en-GB"/>
        </a:p>
      </dgm:t>
    </dgm:pt>
    <dgm:pt modelId="{32B63D79-4F3E-4020-85A8-7FD69B3BA04C}">
      <dgm:prSet/>
      <dgm:spPr/>
      <dgm:t>
        <a:bodyPr/>
        <a:lstStyle/>
        <a:p>
          <a:r>
            <a:rPr lang="en-GB" dirty="0"/>
            <a:t>Assoc DCO for CYP with SEND</a:t>
          </a:r>
        </a:p>
        <a:p>
          <a:r>
            <a:rPr lang="en-GB" dirty="0"/>
            <a:t>0.6 WTE</a:t>
          </a:r>
        </a:p>
      </dgm:t>
    </dgm:pt>
    <dgm:pt modelId="{DAEDB0A2-79F0-47C8-B5EF-1518AB42F58C}" type="parTrans" cxnId="{9E742E33-96BA-443F-96CE-E6EF030A1D6B}">
      <dgm:prSet/>
      <dgm:spPr/>
      <dgm:t>
        <a:bodyPr/>
        <a:lstStyle/>
        <a:p>
          <a:endParaRPr lang="en-GB"/>
        </a:p>
      </dgm:t>
    </dgm:pt>
    <dgm:pt modelId="{970B1AFE-CE9E-4148-B721-F9CC7201C97F}" type="sibTrans" cxnId="{9E742E33-96BA-443F-96CE-E6EF030A1D6B}">
      <dgm:prSet/>
      <dgm:spPr/>
      <dgm:t>
        <a:bodyPr/>
        <a:lstStyle/>
        <a:p>
          <a:endParaRPr lang="en-GB"/>
        </a:p>
      </dgm:t>
    </dgm:pt>
    <dgm:pt modelId="{5910B081-D501-43A4-A1B6-C389E71967BD}" type="pres">
      <dgm:prSet presAssocID="{A90B8DB9-6219-47D8-843D-85E374A25F3F}" presName="linear" presStyleCnt="0">
        <dgm:presLayoutVars>
          <dgm:animLvl val="lvl"/>
          <dgm:resizeHandles val="exact"/>
        </dgm:presLayoutVars>
      </dgm:prSet>
      <dgm:spPr/>
    </dgm:pt>
    <dgm:pt modelId="{B3B76DCC-ADF8-4849-BE9A-DE78F2B5D8EF}" type="pres">
      <dgm:prSet presAssocID="{D7BC395E-01F9-4CF0-855B-D5E90C9BB901}" presName="parentText" presStyleLbl="node1" presStyleIdx="0" presStyleCnt="5">
        <dgm:presLayoutVars>
          <dgm:chMax val="0"/>
          <dgm:bulletEnabled val="1"/>
        </dgm:presLayoutVars>
      </dgm:prSet>
      <dgm:spPr/>
    </dgm:pt>
    <dgm:pt modelId="{379205B4-76CA-41AB-9DDA-2E81C1BCCDF3}" type="pres">
      <dgm:prSet presAssocID="{9B30E6E4-4361-407C-BBD3-A12A012BDB4C}" presName="spacer" presStyleCnt="0"/>
      <dgm:spPr/>
    </dgm:pt>
    <dgm:pt modelId="{627433CF-95E3-494B-B5C7-4B87448A1F30}" type="pres">
      <dgm:prSet presAssocID="{A4B51BC2-62FD-4163-8BFF-447D15D4C459}" presName="parentText" presStyleLbl="node1" presStyleIdx="1" presStyleCnt="5" custLinFactY="679" custLinFactNeighborX="-7" custLinFactNeighborY="100000">
        <dgm:presLayoutVars>
          <dgm:chMax val="0"/>
          <dgm:bulletEnabled val="1"/>
        </dgm:presLayoutVars>
      </dgm:prSet>
      <dgm:spPr/>
    </dgm:pt>
    <dgm:pt modelId="{399F2AA3-1A36-4306-9B52-52A529C2F815}" type="pres">
      <dgm:prSet presAssocID="{7F4A2E75-B2C9-455C-98DD-00D2F9FD443B}" presName="spacer" presStyleCnt="0"/>
      <dgm:spPr/>
    </dgm:pt>
    <dgm:pt modelId="{8EAA4E9E-4922-4221-A878-F3476BBEAE4B}" type="pres">
      <dgm:prSet presAssocID="{B10ED10E-7816-4C22-9255-8E188B04C08C}" presName="parentText" presStyleLbl="node1" presStyleIdx="2" presStyleCnt="5">
        <dgm:presLayoutVars>
          <dgm:chMax val="0"/>
          <dgm:bulletEnabled val="1"/>
        </dgm:presLayoutVars>
      </dgm:prSet>
      <dgm:spPr/>
    </dgm:pt>
    <dgm:pt modelId="{0FC0D6F1-F21C-4FDE-A89D-C0804AC9322E}" type="pres">
      <dgm:prSet presAssocID="{91DE0EC0-76CF-4B62-A7B6-7242CA9B21BF}" presName="spacer" presStyleCnt="0"/>
      <dgm:spPr/>
    </dgm:pt>
    <dgm:pt modelId="{6B3D4C8E-9743-41DE-8101-4A9E616AAB77}" type="pres">
      <dgm:prSet presAssocID="{AAE1DADC-5178-4421-93C2-55DE4B2DAEF5}" presName="parentText" presStyleLbl="node1" presStyleIdx="3" presStyleCnt="5">
        <dgm:presLayoutVars>
          <dgm:chMax val="0"/>
          <dgm:bulletEnabled val="1"/>
        </dgm:presLayoutVars>
      </dgm:prSet>
      <dgm:spPr/>
    </dgm:pt>
    <dgm:pt modelId="{E46503C7-2688-48B5-A3F4-9C284560E226}" type="pres">
      <dgm:prSet presAssocID="{127D24C3-1693-4B99-AF07-B4BA8E315479}" presName="spacer" presStyleCnt="0"/>
      <dgm:spPr/>
    </dgm:pt>
    <dgm:pt modelId="{47127D71-41CB-43BA-A960-33C35D017CF3}" type="pres">
      <dgm:prSet presAssocID="{32B63D79-4F3E-4020-85A8-7FD69B3BA04C}" presName="parentText" presStyleLbl="node1" presStyleIdx="4" presStyleCnt="5">
        <dgm:presLayoutVars>
          <dgm:chMax val="0"/>
          <dgm:bulletEnabled val="1"/>
        </dgm:presLayoutVars>
      </dgm:prSet>
      <dgm:spPr/>
    </dgm:pt>
  </dgm:ptLst>
  <dgm:cxnLst>
    <dgm:cxn modelId="{A477B403-44D0-44D3-B2A1-6CCA983E272E}" type="presOf" srcId="{D7BC395E-01F9-4CF0-855B-D5E90C9BB901}" destId="{B3B76DCC-ADF8-4849-BE9A-DE78F2B5D8EF}" srcOrd="0" destOrd="0" presId="urn:microsoft.com/office/officeart/2005/8/layout/vList2"/>
    <dgm:cxn modelId="{C8CC202F-9860-4E1B-9CBF-B1792336EFBB}" type="presOf" srcId="{A90B8DB9-6219-47D8-843D-85E374A25F3F}" destId="{5910B081-D501-43A4-A1B6-C389E71967BD}" srcOrd="0" destOrd="0" presId="urn:microsoft.com/office/officeart/2005/8/layout/vList2"/>
    <dgm:cxn modelId="{9E742E33-96BA-443F-96CE-E6EF030A1D6B}" srcId="{A90B8DB9-6219-47D8-843D-85E374A25F3F}" destId="{32B63D79-4F3E-4020-85A8-7FD69B3BA04C}" srcOrd="4" destOrd="0" parTransId="{DAEDB0A2-79F0-47C8-B5EF-1518AB42F58C}" sibTransId="{970B1AFE-CE9E-4148-B721-F9CC7201C97F}"/>
    <dgm:cxn modelId="{A0EA4434-F98A-4411-82CD-0B04200F7D36}" type="presOf" srcId="{32B63D79-4F3E-4020-85A8-7FD69B3BA04C}" destId="{47127D71-41CB-43BA-A960-33C35D017CF3}" srcOrd="0" destOrd="0" presId="urn:microsoft.com/office/officeart/2005/8/layout/vList2"/>
    <dgm:cxn modelId="{62BCC241-82C4-4C84-92ED-1C2976BC93BA}" type="presOf" srcId="{A4B51BC2-62FD-4163-8BFF-447D15D4C459}" destId="{627433CF-95E3-494B-B5C7-4B87448A1F30}" srcOrd="0" destOrd="0" presId="urn:microsoft.com/office/officeart/2005/8/layout/vList2"/>
    <dgm:cxn modelId="{79BAE189-F050-40E9-A2D1-4ECEA0CB3C91}" srcId="{A90B8DB9-6219-47D8-843D-85E374A25F3F}" destId="{B10ED10E-7816-4C22-9255-8E188B04C08C}" srcOrd="2" destOrd="0" parTransId="{5050BB4A-9221-4A97-84CB-90B2BD031C9F}" sibTransId="{91DE0EC0-76CF-4B62-A7B6-7242CA9B21BF}"/>
    <dgm:cxn modelId="{D3D5DF99-49BE-44DF-BBA8-417A1A025C4B}" srcId="{A90B8DB9-6219-47D8-843D-85E374A25F3F}" destId="{A4B51BC2-62FD-4163-8BFF-447D15D4C459}" srcOrd="1" destOrd="0" parTransId="{FE44DF2D-23C9-4043-BB39-927669A7B067}" sibTransId="{7F4A2E75-B2C9-455C-98DD-00D2F9FD443B}"/>
    <dgm:cxn modelId="{28E633B3-8BE2-46EA-8A6A-35FDA6430A5D}" srcId="{A90B8DB9-6219-47D8-843D-85E374A25F3F}" destId="{AAE1DADC-5178-4421-93C2-55DE4B2DAEF5}" srcOrd="3" destOrd="0" parTransId="{73838833-B6A8-43D8-A9AD-A4A958330B51}" sibTransId="{127D24C3-1693-4B99-AF07-B4BA8E315479}"/>
    <dgm:cxn modelId="{A271F5DF-4AEB-46AF-B7A3-29593EF6607D}" srcId="{A90B8DB9-6219-47D8-843D-85E374A25F3F}" destId="{D7BC395E-01F9-4CF0-855B-D5E90C9BB901}" srcOrd="0" destOrd="0" parTransId="{81E70148-35E2-471C-8AB0-C1586752AEA9}" sibTransId="{9B30E6E4-4361-407C-BBD3-A12A012BDB4C}"/>
    <dgm:cxn modelId="{420117E4-BFC2-4FE3-9E19-6A4D18007815}" type="presOf" srcId="{B10ED10E-7816-4C22-9255-8E188B04C08C}" destId="{8EAA4E9E-4922-4221-A878-F3476BBEAE4B}" srcOrd="0" destOrd="0" presId="urn:microsoft.com/office/officeart/2005/8/layout/vList2"/>
    <dgm:cxn modelId="{9D75B2F0-ABD1-4539-951F-25FC79BACBBB}" type="presOf" srcId="{AAE1DADC-5178-4421-93C2-55DE4B2DAEF5}" destId="{6B3D4C8E-9743-41DE-8101-4A9E616AAB77}" srcOrd="0" destOrd="0" presId="urn:microsoft.com/office/officeart/2005/8/layout/vList2"/>
    <dgm:cxn modelId="{A5822211-4BF2-4B7C-B76D-05A0C665F26B}" type="presParOf" srcId="{5910B081-D501-43A4-A1B6-C389E71967BD}" destId="{B3B76DCC-ADF8-4849-BE9A-DE78F2B5D8EF}" srcOrd="0" destOrd="0" presId="urn:microsoft.com/office/officeart/2005/8/layout/vList2"/>
    <dgm:cxn modelId="{1B74847E-F293-4F46-B4D3-053B697E48BF}" type="presParOf" srcId="{5910B081-D501-43A4-A1B6-C389E71967BD}" destId="{379205B4-76CA-41AB-9DDA-2E81C1BCCDF3}" srcOrd="1" destOrd="0" presId="urn:microsoft.com/office/officeart/2005/8/layout/vList2"/>
    <dgm:cxn modelId="{020912AB-5824-41F7-8CA8-D2728E14417C}" type="presParOf" srcId="{5910B081-D501-43A4-A1B6-C389E71967BD}" destId="{627433CF-95E3-494B-B5C7-4B87448A1F30}" srcOrd="2" destOrd="0" presId="urn:microsoft.com/office/officeart/2005/8/layout/vList2"/>
    <dgm:cxn modelId="{EEAEA248-3706-4CDF-9121-84BA636F517A}" type="presParOf" srcId="{5910B081-D501-43A4-A1B6-C389E71967BD}" destId="{399F2AA3-1A36-4306-9B52-52A529C2F815}" srcOrd="3" destOrd="0" presId="urn:microsoft.com/office/officeart/2005/8/layout/vList2"/>
    <dgm:cxn modelId="{CCE48A9E-DED4-4601-B978-E6D2E19FB06B}" type="presParOf" srcId="{5910B081-D501-43A4-A1B6-C389E71967BD}" destId="{8EAA4E9E-4922-4221-A878-F3476BBEAE4B}" srcOrd="4" destOrd="0" presId="urn:microsoft.com/office/officeart/2005/8/layout/vList2"/>
    <dgm:cxn modelId="{3F8D497B-843C-4CD3-ADD6-FA9BB985C8D0}" type="presParOf" srcId="{5910B081-D501-43A4-A1B6-C389E71967BD}" destId="{0FC0D6F1-F21C-4FDE-A89D-C0804AC9322E}" srcOrd="5" destOrd="0" presId="urn:microsoft.com/office/officeart/2005/8/layout/vList2"/>
    <dgm:cxn modelId="{2E5319B5-39FE-457C-A93C-2133582F0AF2}" type="presParOf" srcId="{5910B081-D501-43A4-A1B6-C389E71967BD}" destId="{6B3D4C8E-9743-41DE-8101-4A9E616AAB77}" srcOrd="6" destOrd="0" presId="urn:microsoft.com/office/officeart/2005/8/layout/vList2"/>
    <dgm:cxn modelId="{ABE8947B-FA25-4620-972E-286463477638}" type="presParOf" srcId="{5910B081-D501-43A4-A1B6-C389E71967BD}" destId="{E46503C7-2688-48B5-A3F4-9C284560E226}" srcOrd="7" destOrd="0" presId="urn:microsoft.com/office/officeart/2005/8/layout/vList2"/>
    <dgm:cxn modelId="{17F54610-D617-4707-9638-180F0071DA3A}" type="presParOf" srcId="{5910B081-D501-43A4-A1B6-C389E71967BD}" destId="{47127D71-41CB-43BA-A960-33C35D017CF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312839-2B52-4A65-8387-6D6D5E2B6E20}"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CA64C204-F37D-4E0A-BB68-98A3651287AF}">
      <dgm:prSet phldrT="[Text]" custT="1"/>
      <dgm:spPr>
        <a:solidFill>
          <a:srgbClr val="00B0F0">
            <a:alpha val="50000"/>
          </a:srgbClr>
        </a:solidFill>
      </dgm:spPr>
      <dgm:t>
        <a:bodyPr/>
        <a:lstStyle/>
        <a:p>
          <a:pPr algn="l"/>
          <a:r>
            <a:rPr lang="en-GB" sz="1600" dirty="0"/>
            <a:t>CYP Commissioning Manager</a:t>
          </a:r>
        </a:p>
      </dgm:t>
    </dgm:pt>
    <dgm:pt modelId="{B5992333-59BC-4552-A3C2-154A7E1B06C9}" type="parTrans" cxnId="{57D114A2-7697-4EF0-ACCA-875A5C345DB3}">
      <dgm:prSet/>
      <dgm:spPr/>
      <dgm:t>
        <a:bodyPr/>
        <a:lstStyle/>
        <a:p>
          <a:endParaRPr lang="en-GB"/>
        </a:p>
      </dgm:t>
    </dgm:pt>
    <dgm:pt modelId="{049D6568-F84C-4DEA-8ADF-E80CCF871B81}" type="sibTrans" cxnId="{57D114A2-7697-4EF0-ACCA-875A5C345DB3}">
      <dgm:prSet/>
      <dgm:spPr/>
      <dgm:t>
        <a:bodyPr/>
        <a:lstStyle/>
        <a:p>
          <a:endParaRPr lang="en-GB"/>
        </a:p>
      </dgm:t>
    </dgm:pt>
    <dgm:pt modelId="{050802D8-34E5-4CAD-B73D-212B3F5F4B1F}">
      <dgm:prSet phldrT="[Text]" custT="1"/>
      <dgm:spPr>
        <a:solidFill>
          <a:srgbClr val="00B0F0">
            <a:alpha val="50000"/>
          </a:srgbClr>
        </a:solidFill>
      </dgm:spPr>
      <dgm:t>
        <a:bodyPr/>
        <a:lstStyle/>
        <a:p>
          <a:r>
            <a:rPr lang="en-GB" sz="1600" dirty="0"/>
            <a:t>CYP Programme Lead</a:t>
          </a:r>
        </a:p>
      </dgm:t>
    </dgm:pt>
    <dgm:pt modelId="{B326FFF7-31C3-4D8E-ADC2-56FB72D6A54B}" type="parTrans" cxnId="{BBDCF129-7621-4A17-8F82-77835D29EC85}">
      <dgm:prSet/>
      <dgm:spPr/>
      <dgm:t>
        <a:bodyPr/>
        <a:lstStyle/>
        <a:p>
          <a:endParaRPr lang="en-GB"/>
        </a:p>
      </dgm:t>
    </dgm:pt>
    <dgm:pt modelId="{9FC69CD9-EF7A-460B-8A47-C6B5A63FCD49}" type="sibTrans" cxnId="{BBDCF129-7621-4A17-8F82-77835D29EC85}">
      <dgm:prSet/>
      <dgm:spPr/>
      <dgm:t>
        <a:bodyPr/>
        <a:lstStyle/>
        <a:p>
          <a:endParaRPr lang="en-GB"/>
        </a:p>
      </dgm:t>
    </dgm:pt>
    <dgm:pt modelId="{BE40E725-568E-46D1-8827-D5C5B9EF0352}">
      <dgm:prSet custT="1"/>
      <dgm:spPr/>
      <dgm:t>
        <a:bodyPr/>
        <a:lstStyle/>
        <a:p>
          <a:r>
            <a:rPr lang="en-GB" sz="1600" dirty="0"/>
            <a:t>Quality Support Officer </a:t>
          </a:r>
        </a:p>
      </dgm:t>
    </dgm:pt>
    <dgm:pt modelId="{B06DEE7E-CC3C-48D9-807F-CCAE9CD2FC41}" type="parTrans" cxnId="{EE595A41-4383-4D29-90DF-972F8FDD91EC}">
      <dgm:prSet/>
      <dgm:spPr/>
      <dgm:t>
        <a:bodyPr/>
        <a:lstStyle/>
        <a:p>
          <a:endParaRPr lang="en-GB"/>
        </a:p>
      </dgm:t>
    </dgm:pt>
    <dgm:pt modelId="{09F308A1-A6B6-4744-950C-B04336D74499}" type="sibTrans" cxnId="{EE595A41-4383-4D29-90DF-972F8FDD91EC}">
      <dgm:prSet/>
      <dgm:spPr/>
      <dgm:t>
        <a:bodyPr/>
        <a:lstStyle/>
        <a:p>
          <a:endParaRPr lang="en-GB"/>
        </a:p>
      </dgm:t>
    </dgm:pt>
    <dgm:pt modelId="{1D1090DA-5AF8-42D7-8F55-FB9A1660341B}" type="pres">
      <dgm:prSet presAssocID="{56312839-2B52-4A65-8387-6D6D5E2B6E20}" presName="Name0" presStyleCnt="0">
        <dgm:presLayoutVars>
          <dgm:dir/>
          <dgm:resizeHandles val="exact"/>
        </dgm:presLayoutVars>
      </dgm:prSet>
      <dgm:spPr/>
    </dgm:pt>
    <dgm:pt modelId="{6C563698-F143-4A63-BEE3-1D56B3E655B4}" type="pres">
      <dgm:prSet presAssocID="{BE40E725-568E-46D1-8827-D5C5B9EF0352}" presName="Name5" presStyleLbl="vennNode1" presStyleIdx="0" presStyleCnt="3" custScaleX="484084" custScaleY="491073" custLinFactY="77536" custLinFactNeighborX="-1493" custLinFactNeighborY="100000">
        <dgm:presLayoutVars>
          <dgm:bulletEnabled val="1"/>
        </dgm:presLayoutVars>
      </dgm:prSet>
      <dgm:spPr/>
    </dgm:pt>
    <dgm:pt modelId="{A8D930DB-EFB2-46B3-BF07-1032ADEE9CA7}" type="pres">
      <dgm:prSet presAssocID="{09F308A1-A6B6-4744-950C-B04336D74499}" presName="space" presStyleCnt="0"/>
      <dgm:spPr/>
    </dgm:pt>
    <dgm:pt modelId="{5A1A88B1-46FE-43ED-8264-1C7EBF9A153E}" type="pres">
      <dgm:prSet presAssocID="{CA64C204-F37D-4E0A-BB68-98A3651287AF}" presName="Name5" presStyleLbl="vennNode1" presStyleIdx="1" presStyleCnt="3" custScaleX="646121" custScaleY="596648" custLinFactX="-23329" custLinFactNeighborX="-100000" custLinFactNeighborY="-38707">
        <dgm:presLayoutVars>
          <dgm:bulletEnabled val="1"/>
        </dgm:presLayoutVars>
      </dgm:prSet>
      <dgm:spPr/>
    </dgm:pt>
    <dgm:pt modelId="{2C36BB51-8C40-44D7-B2C2-2C209C169788}" type="pres">
      <dgm:prSet presAssocID="{049D6568-F84C-4DEA-8ADF-E80CCF871B81}" presName="space" presStyleCnt="0"/>
      <dgm:spPr/>
    </dgm:pt>
    <dgm:pt modelId="{510364A9-BE04-47BA-BD65-21C2FA90FA98}" type="pres">
      <dgm:prSet presAssocID="{050802D8-34E5-4CAD-B73D-212B3F5F4B1F}" presName="Name5" presStyleLbl="vennNode1" presStyleIdx="2" presStyleCnt="3" custScaleX="541070" custScaleY="501716" custLinFactX="-657113" custLinFactY="171082" custLinFactNeighborX="-700000" custLinFactNeighborY="200000">
        <dgm:presLayoutVars>
          <dgm:bulletEnabled val="1"/>
        </dgm:presLayoutVars>
      </dgm:prSet>
      <dgm:spPr/>
    </dgm:pt>
  </dgm:ptLst>
  <dgm:cxnLst>
    <dgm:cxn modelId="{BBDCF129-7621-4A17-8F82-77835D29EC85}" srcId="{56312839-2B52-4A65-8387-6D6D5E2B6E20}" destId="{050802D8-34E5-4CAD-B73D-212B3F5F4B1F}" srcOrd="2" destOrd="0" parTransId="{B326FFF7-31C3-4D8E-ADC2-56FB72D6A54B}" sibTransId="{9FC69CD9-EF7A-460B-8A47-C6B5A63FCD49}"/>
    <dgm:cxn modelId="{7EC9AE32-9B20-467F-A869-18F7BAE5FFE9}" type="presOf" srcId="{050802D8-34E5-4CAD-B73D-212B3F5F4B1F}" destId="{510364A9-BE04-47BA-BD65-21C2FA90FA98}" srcOrd="0" destOrd="0" presId="urn:microsoft.com/office/officeart/2005/8/layout/venn3"/>
    <dgm:cxn modelId="{EE595A41-4383-4D29-90DF-972F8FDD91EC}" srcId="{56312839-2B52-4A65-8387-6D6D5E2B6E20}" destId="{BE40E725-568E-46D1-8827-D5C5B9EF0352}" srcOrd="0" destOrd="0" parTransId="{B06DEE7E-CC3C-48D9-807F-CCAE9CD2FC41}" sibTransId="{09F308A1-A6B6-4744-950C-B04336D74499}"/>
    <dgm:cxn modelId="{A72F4E44-44B0-40CC-B48F-8D2A1C9C5C80}" type="presOf" srcId="{56312839-2B52-4A65-8387-6D6D5E2B6E20}" destId="{1D1090DA-5AF8-42D7-8F55-FB9A1660341B}" srcOrd="0" destOrd="0" presId="urn:microsoft.com/office/officeart/2005/8/layout/venn3"/>
    <dgm:cxn modelId="{40050F6C-9C20-4666-ACAE-9E7514F43763}" type="presOf" srcId="{CA64C204-F37D-4E0A-BB68-98A3651287AF}" destId="{5A1A88B1-46FE-43ED-8264-1C7EBF9A153E}" srcOrd="0" destOrd="0" presId="urn:microsoft.com/office/officeart/2005/8/layout/venn3"/>
    <dgm:cxn modelId="{57D114A2-7697-4EF0-ACCA-875A5C345DB3}" srcId="{56312839-2B52-4A65-8387-6D6D5E2B6E20}" destId="{CA64C204-F37D-4E0A-BB68-98A3651287AF}" srcOrd="1" destOrd="0" parTransId="{B5992333-59BC-4552-A3C2-154A7E1B06C9}" sibTransId="{049D6568-F84C-4DEA-8ADF-E80CCF871B81}"/>
    <dgm:cxn modelId="{ED4E64D7-DCDC-46A7-BBB9-7385F7800732}" type="presOf" srcId="{BE40E725-568E-46D1-8827-D5C5B9EF0352}" destId="{6C563698-F143-4A63-BEE3-1D56B3E655B4}" srcOrd="0" destOrd="0" presId="urn:microsoft.com/office/officeart/2005/8/layout/venn3"/>
    <dgm:cxn modelId="{37676A2A-9077-43BD-944F-50A1B23C1B7F}" type="presParOf" srcId="{1D1090DA-5AF8-42D7-8F55-FB9A1660341B}" destId="{6C563698-F143-4A63-BEE3-1D56B3E655B4}" srcOrd="0" destOrd="0" presId="urn:microsoft.com/office/officeart/2005/8/layout/venn3"/>
    <dgm:cxn modelId="{3EDF18E3-0F5C-47B4-9252-08A7172BD891}" type="presParOf" srcId="{1D1090DA-5AF8-42D7-8F55-FB9A1660341B}" destId="{A8D930DB-EFB2-46B3-BF07-1032ADEE9CA7}" srcOrd="1" destOrd="0" presId="urn:microsoft.com/office/officeart/2005/8/layout/venn3"/>
    <dgm:cxn modelId="{E5333A32-A4BB-4334-A096-E36A76709783}" type="presParOf" srcId="{1D1090DA-5AF8-42D7-8F55-FB9A1660341B}" destId="{5A1A88B1-46FE-43ED-8264-1C7EBF9A153E}" srcOrd="2" destOrd="0" presId="urn:microsoft.com/office/officeart/2005/8/layout/venn3"/>
    <dgm:cxn modelId="{8EB3D799-EF76-4AC7-9637-F0F780B5B996}" type="presParOf" srcId="{1D1090DA-5AF8-42D7-8F55-FB9A1660341B}" destId="{2C36BB51-8C40-44D7-B2C2-2C209C169788}" srcOrd="3" destOrd="0" presId="urn:microsoft.com/office/officeart/2005/8/layout/venn3"/>
    <dgm:cxn modelId="{6377058C-F762-4151-918C-3E12C3E5F07E}" type="presParOf" srcId="{1D1090DA-5AF8-42D7-8F55-FB9A1660341B}" destId="{510364A9-BE04-47BA-BD65-21C2FA90FA98}" srcOrd="4"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EDC03E-2747-43F5-8E5B-01C11A8B1BE8}" type="doc">
      <dgm:prSet loTypeId="urn:microsoft.com/office/officeart/2005/8/layout/arrow5" loCatId="relationship" qsTypeId="urn:microsoft.com/office/officeart/2005/8/quickstyle/simple5" qsCatId="simple" csTypeId="urn:microsoft.com/office/officeart/2005/8/colors/colorful1" csCatId="colorful" phldr="1"/>
      <dgm:spPr/>
    </dgm:pt>
    <dgm:pt modelId="{F4D05A3A-077E-4DB9-8125-969B45A47B54}">
      <dgm:prSet phldrT="[Text]" custT="1"/>
      <dgm:spPr/>
      <dgm:t>
        <a:bodyPr/>
        <a:lstStyle/>
        <a:p>
          <a:r>
            <a:rPr lang="en-GB" sz="2000" dirty="0"/>
            <a:t>CYP Integrated Transformation Board</a:t>
          </a:r>
        </a:p>
      </dgm:t>
    </dgm:pt>
    <dgm:pt modelId="{1889CF2F-63B3-422B-BC6D-27288926A32C}" type="parTrans" cxnId="{C16CF1D3-4C74-4B95-8BBA-BC20509855F8}">
      <dgm:prSet/>
      <dgm:spPr/>
      <dgm:t>
        <a:bodyPr/>
        <a:lstStyle/>
        <a:p>
          <a:endParaRPr lang="en-GB"/>
        </a:p>
      </dgm:t>
    </dgm:pt>
    <dgm:pt modelId="{BE796CCE-60DE-4868-AAF1-B99F9C4568F5}" type="sibTrans" cxnId="{C16CF1D3-4C74-4B95-8BBA-BC20509855F8}">
      <dgm:prSet/>
      <dgm:spPr/>
      <dgm:t>
        <a:bodyPr/>
        <a:lstStyle/>
        <a:p>
          <a:endParaRPr lang="en-GB"/>
        </a:p>
      </dgm:t>
    </dgm:pt>
    <dgm:pt modelId="{797D331E-E593-466C-A27A-14C479D15B81}">
      <dgm:prSet phldrT="[Text]" custT="1"/>
      <dgm:spPr/>
      <dgm:t>
        <a:bodyPr/>
        <a:lstStyle/>
        <a:p>
          <a:r>
            <a:rPr lang="en-GB" sz="2000" dirty="0"/>
            <a:t>SEND Steering Group</a:t>
          </a:r>
        </a:p>
        <a:p>
          <a:r>
            <a:rPr lang="en-GB" sz="2000" dirty="0"/>
            <a:t>Chaired by L.A</a:t>
          </a:r>
        </a:p>
      </dgm:t>
    </dgm:pt>
    <dgm:pt modelId="{6B4B127E-A836-4ABE-8915-6CCACB2C2D60}" type="parTrans" cxnId="{B091EF90-A90A-4998-AECF-B69B18564EC3}">
      <dgm:prSet/>
      <dgm:spPr/>
      <dgm:t>
        <a:bodyPr/>
        <a:lstStyle/>
        <a:p>
          <a:endParaRPr lang="en-GB"/>
        </a:p>
      </dgm:t>
    </dgm:pt>
    <dgm:pt modelId="{4705A934-44F0-4F24-A987-65C81194AA02}" type="sibTrans" cxnId="{B091EF90-A90A-4998-AECF-B69B18564EC3}">
      <dgm:prSet/>
      <dgm:spPr/>
      <dgm:t>
        <a:bodyPr/>
        <a:lstStyle/>
        <a:p>
          <a:endParaRPr lang="en-GB"/>
        </a:p>
      </dgm:t>
    </dgm:pt>
    <dgm:pt modelId="{35FC83FC-38AC-4384-AB98-2118F5848A3E}">
      <dgm:prSet phldrT="[Text]" custT="1"/>
      <dgm:spPr/>
      <dgm:t>
        <a:bodyPr/>
        <a:lstStyle/>
        <a:p>
          <a:r>
            <a:rPr lang="en-GB" sz="2000" dirty="0"/>
            <a:t>SEND Health Committee</a:t>
          </a:r>
        </a:p>
        <a:p>
          <a:r>
            <a:rPr lang="en-GB" sz="2000" dirty="0"/>
            <a:t>chaired by ICB</a:t>
          </a:r>
        </a:p>
      </dgm:t>
    </dgm:pt>
    <dgm:pt modelId="{624AA861-867A-4D66-8BA6-1CA9F98DEBF5}" type="parTrans" cxnId="{ACBBDAF1-0BDA-4FA5-9226-BD4C9F54C137}">
      <dgm:prSet/>
      <dgm:spPr/>
      <dgm:t>
        <a:bodyPr/>
        <a:lstStyle/>
        <a:p>
          <a:endParaRPr lang="en-GB"/>
        </a:p>
      </dgm:t>
    </dgm:pt>
    <dgm:pt modelId="{3B90A19B-504F-4759-9C41-CEA9C49B17EF}" type="sibTrans" cxnId="{ACBBDAF1-0BDA-4FA5-9226-BD4C9F54C137}">
      <dgm:prSet/>
      <dgm:spPr/>
      <dgm:t>
        <a:bodyPr/>
        <a:lstStyle/>
        <a:p>
          <a:endParaRPr lang="en-GB"/>
        </a:p>
      </dgm:t>
    </dgm:pt>
    <dgm:pt modelId="{E038400C-1663-4647-87E5-65FBCE9B0F46}" type="pres">
      <dgm:prSet presAssocID="{0CEDC03E-2747-43F5-8E5B-01C11A8B1BE8}" presName="diagram" presStyleCnt="0">
        <dgm:presLayoutVars>
          <dgm:dir/>
          <dgm:resizeHandles val="exact"/>
        </dgm:presLayoutVars>
      </dgm:prSet>
      <dgm:spPr/>
    </dgm:pt>
    <dgm:pt modelId="{1496C495-667C-4C8D-A9A5-EA3A80E129A2}" type="pres">
      <dgm:prSet presAssocID="{F4D05A3A-077E-4DB9-8125-969B45A47B54}" presName="arrow" presStyleLbl="node1" presStyleIdx="0" presStyleCnt="3" custScaleX="218717" custRadScaleRad="85734" custRadScaleInc="1174">
        <dgm:presLayoutVars>
          <dgm:bulletEnabled val="1"/>
        </dgm:presLayoutVars>
      </dgm:prSet>
      <dgm:spPr/>
    </dgm:pt>
    <dgm:pt modelId="{A0417977-9D90-4CBF-BFE3-56ECA2A20E39}" type="pres">
      <dgm:prSet presAssocID="{797D331E-E593-466C-A27A-14C479D15B81}" presName="arrow" presStyleLbl="node1" presStyleIdx="1" presStyleCnt="3">
        <dgm:presLayoutVars>
          <dgm:bulletEnabled val="1"/>
        </dgm:presLayoutVars>
      </dgm:prSet>
      <dgm:spPr/>
    </dgm:pt>
    <dgm:pt modelId="{4734F2E1-770B-47EB-8242-E4C673CB4725}" type="pres">
      <dgm:prSet presAssocID="{35FC83FC-38AC-4384-AB98-2118F5848A3E}" presName="arrow" presStyleLbl="node1" presStyleIdx="2" presStyleCnt="3">
        <dgm:presLayoutVars>
          <dgm:bulletEnabled val="1"/>
        </dgm:presLayoutVars>
      </dgm:prSet>
      <dgm:spPr/>
    </dgm:pt>
  </dgm:ptLst>
  <dgm:cxnLst>
    <dgm:cxn modelId="{0DA61323-7ACA-40F9-91B8-DF880F7489FF}" type="presOf" srcId="{797D331E-E593-466C-A27A-14C479D15B81}" destId="{A0417977-9D90-4CBF-BFE3-56ECA2A20E39}" srcOrd="0" destOrd="0" presId="urn:microsoft.com/office/officeart/2005/8/layout/arrow5"/>
    <dgm:cxn modelId="{9BD45230-1F6A-4109-B067-7158913E1869}" type="presOf" srcId="{0CEDC03E-2747-43F5-8E5B-01C11A8B1BE8}" destId="{E038400C-1663-4647-87E5-65FBCE9B0F46}" srcOrd="0" destOrd="0" presId="urn:microsoft.com/office/officeart/2005/8/layout/arrow5"/>
    <dgm:cxn modelId="{B091EF90-A90A-4998-AECF-B69B18564EC3}" srcId="{0CEDC03E-2747-43F5-8E5B-01C11A8B1BE8}" destId="{797D331E-E593-466C-A27A-14C479D15B81}" srcOrd="1" destOrd="0" parTransId="{6B4B127E-A836-4ABE-8915-6CCACB2C2D60}" sibTransId="{4705A934-44F0-4F24-A987-65C81194AA02}"/>
    <dgm:cxn modelId="{5BAA5BA3-764D-4233-B992-65AA1E0B4EB5}" type="presOf" srcId="{F4D05A3A-077E-4DB9-8125-969B45A47B54}" destId="{1496C495-667C-4C8D-A9A5-EA3A80E129A2}" srcOrd="0" destOrd="0" presId="urn:microsoft.com/office/officeart/2005/8/layout/arrow5"/>
    <dgm:cxn modelId="{4C1D08BB-9C17-4BC4-86EA-5D79673169A9}" type="presOf" srcId="{35FC83FC-38AC-4384-AB98-2118F5848A3E}" destId="{4734F2E1-770B-47EB-8242-E4C673CB4725}" srcOrd="0" destOrd="0" presId="urn:microsoft.com/office/officeart/2005/8/layout/arrow5"/>
    <dgm:cxn modelId="{C16CF1D3-4C74-4B95-8BBA-BC20509855F8}" srcId="{0CEDC03E-2747-43F5-8E5B-01C11A8B1BE8}" destId="{F4D05A3A-077E-4DB9-8125-969B45A47B54}" srcOrd="0" destOrd="0" parTransId="{1889CF2F-63B3-422B-BC6D-27288926A32C}" sibTransId="{BE796CCE-60DE-4868-AAF1-B99F9C4568F5}"/>
    <dgm:cxn modelId="{ACBBDAF1-0BDA-4FA5-9226-BD4C9F54C137}" srcId="{0CEDC03E-2747-43F5-8E5B-01C11A8B1BE8}" destId="{35FC83FC-38AC-4384-AB98-2118F5848A3E}" srcOrd="2" destOrd="0" parTransId="{624AA861-867A-4D66-8BA6-1CA9F98DEBF5}" sibTransId="{3B90A19B-504F-4759-9C41-CEA9C49B17EF}"/>
    <dgm:cxn modelId="{B1558065-5592-466B-95F5-FB0ED31143C1}" type="presParOf" srcId="{E038400C-1663-4647-87E5-65FBCE9B0F46}" destId="{1496C495-667C-4C8D-A9A5-EA3A80E129A2}" srcOrd="0" destOrd="0" presId="urn:microsoft.com/office/officeart/2005/8/layout/arrow5"/>
    <dgm:cxn modelId="{E090C7C0-C6BD-424F-87CC-4B417620E47B}" type="presParOf" srcId="{E038400C-1663-4647-87E5-65FBCE9B0F46}" destId="{A0417977-9D90-4CBF-BFE3-56ECA2A20E39}" srcOrd="1" destOrd="0" presId="urn:microsoft.com/office/officeart/2005/8/layout/arrow5"/>
    <dgm:cxn modelId="{7CF8C238-6D71-48BB-B2C0-187D3DC286DB}" type="presParOf" srcId="{E038400C-1663-4647-87E5-65FBCE9B0F46}" destId="{4734F2E1-770B-47EB-8242-E4C673CB4725}" srcOrd="2"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613B9F-BF7A-4F2A-8DCF-5D45628804F4}"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CAF567F5-50F1-4C96-8CDA-B3576BAFA2CC}">
      <dgm:prSet/>
      <dgm:spPr/>
      <dgm:t>
        <a:bodyPr/>
        <a:lstStyle/>
        <a:p>
          <a:r>
            <a:rPr lang="en-GB" dirty="0"/>
            <a:t>Jointly chaired by LICB and LCC.</a:t>
          </a:r>
          <a:endParaRPr lang="en-US" dirty="0"/>
        </a:p>
      </dgm:t>
    </dgm:pt>
    <dgm:pt modelId="{F3B6FC6B-2C94-4440-B3CC-8092E5F1FC97}" type="parTrans" cxnId="{DEE9FB88-9AFA-426F-89D4-99ADEE0EBE41}">
      <dgm:prSet/>
      <dgm:spPr/>
      <dgm:t>
        <a:bodyPr/>
        <a:lstStyle/>
        <a:p>
          <a:endParaRPr lang="en-US"/>
        </a:p>
      </dgm:t>
    </dgm:pt>
    <dgm:pt modelId="{55F891B0-FA8D-42BF-A547-A72BD470E438}" type="sibTrans" cxnId="{DEE9FB88-9AFA-426F-89D4-99ADEE0EBE41}">
      <dgm:prSet/>
      <dgm:spPr/>
      <dgm:t>
        <a:bodyPr/>
        <a:lstStyle/>
        <a:p>
          <a:endParaRPr lang="en-US"/>
        </a:p>
      </dgm:t>
    </dgm:pt>
    <dgm:pt modelId="{26F0C62B-80E3-4550-90BB-876308214C42}">
      <dgm:prSet/>
      <dgm:spPr/>
      <dgm:t>
        <a:bodyPr/>
        <a:lstStyle/>
        <a:p>
          <a:r>
            <a:rPr lang="en-GB"/>
            <a:t>Representation includes:</a:t>
          </a:r>
          <a:endParaRPr lang="en-US"/>
        </a:p>
      </dgm:t>
    </dgm:pt>
    <dgm:pt modelId="{3EF9D51A-8C3D-4CDC-8FEA-05BCA4226BAE}" type="parTrans" cxnId="{962E5C6D-A927-46BE-BA4D-054360B8BCFE}">
      <dgm:prSet/>
      <dgm:spPr/>
      <dgm:t>
        <a:bodyPr/>
        <a:lstStyle/>
        <a:p>
          <a:endParaRPr lang="en-US"/>
        </a:p>
      </dgm:t>
    </dgm:pt>
    <dgm:pt modelId="{8F85F38B-1547-4C7E-9E6F-48550F568DE9}" type="sibTrans" cxnId="{962E5C6D-A927-46BE-BA4D-054360B8BCFE}">
      <dgm:prSet/>
      <dgm:spPr/>
      <dgm:t>
        <a:bodyPr/>
        <a:lstStyle/>
        <a:p>
          <a:endParaRPr lang="en-US"/>
        </a:p>
      </dgm:t>
    </dgm:pt>
    <dgm:pt modelId="{11152B82-EB23-4FE9-81D2-62F3060D1E96}">
      <dgm:prSet/>
      <dgm:spPr/>
      <dgm:t>
        <a:bodyPr/>
        <a:lstStyle/>
        <a:p>
          <a:r>
            <a:rPr lang="en-GB"/>
            <a:t>Parent Carer Forum Chair (representing over 2300 parents)</a:t>
          </a:r>
          <a:endParaRPr lang="en-US"/>
        </a:p>
      </dgm:t>
    </dgm:pt>
    <dgm:pt modelId="{018196A9-A635-41A3-A073-9397571E87D6}" type="parTrans" cxnId="{DFC7F770-1815-48E0-AF7F-21DE8B100215}">
      <dgm:prSet/>
      <dgm:spPr/>
      <dgm:t>
        <a:bodyPr/>
        <a:lstStyle/>
        <a:p>
          <a:endParaRPr lang="en-US"/>
        </a:p>
      </dgm:t>
    </dgm:pt>
    <dgm:pt modelId="{2861EA3A-1061-4E0C-9C5F-FC5BD757CF40}" type="sibTrans" cxnId="{DFC7F770-1815-48E0-AF7F-21DE8B100215}">
      <dgm:prSet/>
      <dgm:spPr/>
      <dgm:t>
        <a:bodyPr/>
        <a:lstStyle/>
        <a:p>
          <a:endParaRPr lang="en-US"/>
        </a:p>
      </dgm:t>
    </dgm:pt>
    <dgm:pt modelId="{B898D4C4-C2BF-4FC0-BC92-54EDE974B7EE}">
      <dgm:prSet/>
      <dgm:spPr/>
      <dgm:t>
        <a:bodyPr/>
        <a:lstStyle/>
        <a:p>
          <a:r>
            <a:rPr lang="en-GB"/>
            <a:t>Safeguarding</a:t>
          </a:r>
          <a:endParaRPr lang="en-US"/>
        </a:p>
      </dgm:t>
    </dgm:pt>
    <dgm:pt modelId="{C70713B1-69D3-41DD-B457-49381D914A0F}" type="parTrans" cxnId="{C28B8C6C-1FB8-439E-8E71-2019F6610F06}">
      <dgm:prSet/>
      <dgm:spPr/>
      <dgm:t>
        <a:bodyPr/>
        <a:lstStyle/>
        <a:p>
          <a:endParaRPr lang="en-US"/>
        </a:p>
      </dgm:t>
    </dgm:pt>
    <dgm:pt modelId="{F092BACA-2D7A-45BC-83B5-F0A6B3DC6883}" type="sibTrans" cxnId="{C28B8C6C-1FB8-439E-8E71-2019F6610F06}">
      <dgm:prSet/>
      <dgm:spPr/>
      <dgm:t>
        <a:bodyPr/>
        <a:lstStyle/>
        <a:p>
          <a:endParaRPr lang="en-US"/>
        </a:p>
      </dgm:t>
    </dgm:pt>
    <dgm:pt modelId="{79940867-3E6F-497F-ACC1-B61D60F7FC8C}">
      <dgm:prSet/>
      <dgm:spPr/>
      <dgm:t>
        <a:bodyPr/>
        <a:lstStyle/>
        <a:p>
          <a:r>
            <a:rPr lang="en-GB" dirty="0"/>
            <a:t>LCC Children's Services</a:t>
          </a:r>
          <a:endParaRPr lang="en-US" dirty="0"/>
        </a:p>
      </dgm:t>
    </dgm:pt>
    <dgm:pt modelId="{6AAF8761-5B4D-4BB4-92AB-4AC90F2F6846}" type="parTrans" cxnId="{4D64D8AF-7494-49FF-96B6-D3F15791248E}">
      <dgm:prSet/>
      <dgm:spPr/>
      <dgm:t>
        <a:bodyPr/>
        <a:lstStyle/>
        <a:p>
          <a:endParaRPr lang="en-US"/>
        </a:p>
      </dgm:t>
    </dgm:pt>
    <dgm:pt modelId="{C7EB7728-F198-4CAA-8A01-5B879C44D34F}" type="sibTrans" cxnId="{4D64D8AF-7494-49FF-96B6-D3F15791248E}">
      <dgm:prSet/>
      <dgm:spPr/>
      <dgm:t>
        <a:bodyPr/>
        <a:lstStyle/>
        <a:p>
          <a:endParaRPr lang="en-US"/>
        </a:p>
      </dgm:t>
    </dgm:pt>
    <dgm:pt modelId="{A119B07B-C88D-49DF-ABC1-566BA5A84ACF}">
      <dgm:prSet/>
      <dgm:spPr/>
      <dgm:t>
        <a:bodyPr/>
        <a:lstStyle/>
        <a:p>
          <a:r>
            <a:rPr lang="en-GB" dirty="0"/>
            <a:t>Children's Integrated Commissioning Team         (jointly  hosted)</a:t>
          </a:r>
          <a:endParaRPr lang="en-US" dirty="0"/>
        </a:p>
      </dgm:t>
    </dgm:pt>
    <dgm:pt modelId="{C074030D-2BCF-400F-9EA8-3AD6FE480B77}" type="parTrans" cxnId="{9D31B6F1-4037-4DEE-9811-E96E57D057A8}">
      <dgm:prSet/>
      <dgm:spPr/>
      <dgm:t>
        <a:bodyPr/>
        <a:lstStyle/>
        <a:p>
          <a:endParaRPr lang="en-US"/>
        </a:p>
      </dgm:t>
    </dgm:pt>
    <dgm:pt modelId="{B627466B-9CBD-4878-ABD3-A8734ECFA7B9}" type="sibTrans" cxnId="{9D31B6F1-4037-4DEE-9811-E96E57D057A8}">
      <dgm:prSet/>
      <dgm:spPr/>
      <dgm:t>
        <a:bodyPr/>
        <a:lstStyle/>
        <a:p>
          <a:endParaRPr lang="en-US"/>
        </a:p>
      </dgm:t>
    </dgm:pt>
    <dgm:pt modelId="{7A384048-DDC3-4199-9579-50406AF1E94D}">
      <dgm:prSet/>
      <dgm:spPr/>
      <dgm:t>
        <a:bodyPr/>
        <a:lstStyle/>
        <a:p>
          <a:r>
            <a:rPr lang="en-GB" dirty="0"/>
            <a:t>LCC Public Health</a:t>
          </a:r>
          <a:endParaRPr lang="en-US" dirty="0"/>
        </a:p>
      </dgm:t>
    </dgm:pt>
    <dgm:pt modelId="{E1362D39-14CB-457F-B784-FCF1F178FEF8}" type="parTrans" cxnId="{274228A7-3BF1-43E3-B52C-E0CB246FFEF4}">
      <dgm:prSet/>
      <dgm:spPr/>
      <dgm:t>
        <a:bodyPr/>
        <a:lstStyle/>
        <a:p>
          <a:endParaRPr lang="en-US"/>
        </a:p>
      </dgm:t>
    </dgm:pt>
    <dgm:pt modelId="{A0F93D22-89F8-4931-A08C-68829884E4AD}" type="sibTrans" cxnId="{274228A7-3BF1-43E3-B52C-E0CB246FFEF4}">
      <dgm:prSet/>
      <dgm:spPr/>
      <dgm:t>
        <a:bodyPr/>
        <a:lstStyle/>
        <a:p>
          <a:endParaRPr lang="en-US"/>
        </a:p>
      </dgm:t>
    </dgm:pt>
    <dgm:pt modelId="{8C0D24FD-FD68-4048-9E87-C4EBE9CBF78D}">
      <dgm:prSet/>
      <dgm:spPr/>
      <dgm:t>
        <a:bodyPr/>
        <a:lstStyle/>
        <a:p>
          <a:r>
            <a:rPr lang="en-GB"/>
            <a:t>Local  Maternity Neonatal System</a:t>
          </a:r>
          <a:endParaRPr lang="en-US"/>
        </a:p>
      </dgm:t>
    </dgm:pt>
    <dgm:pt modelId="{FFE4EB76-B0B6-4482-BBA3-7E3E59076450}" type="parTrans" cxnId="{6DB41257-FDDA-41E3-BACF-ABC6CB5813B6}">
      <dgm:prSet/>
      <dgm:spPr/>
      <dgm:t>
        <a:bodyPr/>
        <a:lstStyle/>
        <a:p>
          <a:endParaRPr lang="en-US"/>
        </a:p>
      </dgm:t>
    </dgm:pt>
    <dgm:pt modelId="{84CBEA7A-6A14-4D91-8BF5-79A99813B854}" type="sibTrans" cxnId="{6DB41257-FDDA-41E3-BACF-ABC6CB5813B6}">
      <dgm:prSet/>
      <dgm:spPr/>
      <dgm:t>
        <a:bodyPr/>
        <a:lstStyle/>
        <a:p>
          <a:endParaRPr lang="en-US"/>
        </a:p>
      </dgm:t>
    </dgm:pt>
    <dgm:pt modelId="{AF5DB527-C783-4CDE-AED9-50B563617911}">
      <dgm:prSet/>
      <dgm:spPr/>
      <dgm:t>
        <a:bodyPr/>
        <a:lstStyle/>
        <a:p>
          <a:r>
            <a:rPr lang="en-GB" dirty="0"/>
            <a:t>LPFT (Mental Health Trust)</a:t>
          </a:r>
          <a:endParaRPr lang="en-US" dirty="0"/>
        </a:p>
      </dgm:t>
    </dgm:pt>
    <dgm:pt modelId="{44AE6BB7-9714-4CE0-BC90-9D8562DCB3D8}" type="parTrans" cxnId="{E0EDB327-7237-4BDC-BD52-92C6B6E274AF}">
      <dgm:prSet/>
      <dgm:spPr/>
      <dgm:t>
        <a:bodyPr/>
        <a:lstStyle/>
        <a:p>
          <a:endParaRPr lang="en-US"/>
        </a:p>
      </dgm:t>
    </dgm:pt>
    <dgm:pt modelId="{31D05899-8323-461A-AD11-21A4551FAB0B}" type="sibTrans" cxnId="{E0EDB327-7237-4BDC-BD52-92C6B6E274AF}">
      <dgm:prSet/>
      <dgm:spPr/>
      <dgm:t>
        <a:bodyPr/>
        <a:lstStyle/>
        <a:p>
          <a:endParaRPr lang="en-US"/>
        </a:p>
      </dgm:t>
    </dgm:pt>
    <dgm:pt modelId="{29B76A24-2A89-411C-B7D7-3480D1801314}">
      <dgm:prSet/>
      <dgm:spPr/>
      <dgm:t>
        <a:bodyPr/>
        <a:lstStyle/>
        <a:p>
          <a:r>
            <a:rPr lang="en-GB" dirty="0"/>
            <a:t>LCHS (Community Provider) </a:t>
          </a:r>
          <a:r>
            <a:rPr lang="en-GB" i="1" dirty="0"/>
            <a:t>now LCHG</a:t>
          </a:r>
          <a:endParaRPr lang="en-US" dirty="0"/>
        </a:p>
      </dgm:t>
    </dgm:pt>
    <dgm:pt modelId="{9D9FA4BC-4863-4806-A0C4-C88F399830D6}" type="parTrans" cxnId="{518BC89C-B87F-4820-BF9A-2DBB1156AC45}">
      <dgm:prSet/>
      <dgm:spPr/>
      <dgm:t>
        <a:bodyPr/>
        <a:lstStyle/>
        <a:p>
          <a:endParaRPr lang="en-US"/>
        </a:p>
      </dgm:t>
    </dgm:pt>
    <dgm:pt modelId="{5F599594-B1A2-41B6-9E08-EF24D5E6455F}" type="sibTrans" cxnId="{518BC89C-B87F-4820-BF9A-2DBB1156AC45}">
      <dgm:prSet/>
      <dgm:spPr/>
      <dgm:t>
        <a:bodyPr/>
        <a:lstStyle/>
        <a:p>
          <a:endParaRPr lang="en-US"/>
        </a:p>
      </dgm:t>
    </dgm:pt>
    <dgm:pt modelId="{2429B606-90A8-4F23-9737-C42B1B6EEE81}">
      <dgm:prSet/>
      <dgm:spPr/>
      <dgm:t>
        <a:bodyPr/>
        <a:lstStyle/>
        <a:p>
          <a:r>
            <a:rPr lang="en-GB"/>
            <a:t>LICB </a:t>
          </a:r>
          <a:endParaRPr lang="en-US"/>
        </a:p>
      </dgm:t>
    </dgm:pt>
    <dgm:pt modelId="{2955532F-9C8A-4D4F-B857-5D7174801BE8}" type="parTrans" cxnId="{6BA8C175-066A-4EEF-9547-67FB16F3DC27}">
      <dgm:prSet/>
      <dgm:spPr/>
      <dgm:t>
        <a:bodyPr/>
        <a:lstStyle/>
        <a:p>
          <a:endParaRPr lang="en-GB"/>
        </a:p>
      </dgm:t>
    </dgm:pt>
    <dgm:pt modelId="{83653DAA-B968-41B6-AE60-30E3E9FE3A41}" type="sibTrans" cxnId="{6BA8C175-066A-4EEF-9547-67FB16F3DC27}">
      <dgm:prSet/>
      <dgm:spPr/>
      <dgm:t>
        <a:bodyPr/>
        <a:lstStyle/>
        <a:p>
          <a:endParaRPr lang="en-GB"/>
        </a:p>
      </dgm:t>
    </dgm:pt>
    <dgm:pt modelId="{9A503547-D1C9-43F0-9F6A-0A26FF920882}">
      <dgm:prSet/>
      <dgm:spPr/>
      <dgm:t>
        <a:bodyPr/>
        <a:lstStyle/>
        <a:p>
          <a:r>
            <a:rPr lang="en-GB" dirty="0"/>
            <a:t>ULHT (Acute Trust) </a:t>
          </a:r>
          <a:r>
            <a:rPr lang="en-GB" i="1" dirty="0"/>
            <a:t>now LCHG</a:t>
          </a:r>
          <a:endParaRPr lang="en-US" i="1" dirty="0"/>
        </a:p>
      </dgm:t>
    </dgm:pt>
    <dgm:pt modelId="{0409C92B-59BA-40B4-92E3-E2167F7191D3}" type="parTrans" cxnId="{A31D5E22-EC84-4B2A-80CF-F5F7917B4B39}">
      <dgm:prSet/>
      <dgm:spPr/>
      <dgm:t>
        <a:bodyPr/>
        <a:lstStyle/>
        <a:p>
          <a:endParaRPr lang="en-GB"/>
        </a:p>
      </dgm:t>
    </dgm:pt>
    <dgm:pt modelId="{F2251096-3B2B-4A37-A519-008271C2AA54}" type="sibTrans" cxnId="{A31D5E22-EC84-4B2A-80CF-F5F7917B4B39}">
      <dgm:prSet/>
      <dgm:spPr/>
      <dgm:t>
        <a:bodyPr/>
        <a:lstStyle/>
        <a:p>
          <a:endParaRPr lang="en-GB"/>
        </a:p>
      </dgm:t>
    </dgm:pt>
    <dgm:pt modelId="{8096A5E6-666B-4288-B0A5-F89B262BAAE7}" type="pres">
      <dgm:prSet presAssocID="{83613B9F-BF7A-4F2A-8DCF-5D45628804F4}" presName="linear" presStyleCnt="0">
        <dgm:presLayoutVars>
          <dgm:dir/>
          <dgm:animLvl val="lvl"/>
          <dgm:resizeHandles val="exact"/>
        </dgm:presLayoutVars>
      </dgm:prSet>
      <dgm:spPr/>
    </dgm:pt>
    <dgm:pt modelId="{DFC50F22-A569-4663-A04F-C9F750493326}" type="pres">
      <dgm:prSet presAssocID="{CAF567F5-50F1-4C96-8CDA-B3576BAFA2CC}" presName="parentLin" presStyleCnt="0"/>
      <dgm:spPr/>
    </dgm:pt>
    <dgm:pt modelId="{98F09B97-1EB2-4A6D-9EC6-11FABE35283F}" type="pres">
      <dgm:prSet presAssocID="{CAF567F5-50F1-4C96-8CDA-B3576BAFA2CC}" presName="parentLeftMargin" presStyleLbl="node1" presStyleIdx="0" presStyleCnt="2"/>
      <dgm:spPr/>
    </dgm:pt>
    <dgm:pt modelId="{390FF121-1762-4DDF-A7FC-34274D41D31A}" type="pres">
      <dgm:prSet presAssocID="{CAF567F5-50F1-4C96-8CDA-B3576BAFA2CC}" presName="parentText" presStyleLbl="node1" presStyleIdx="0" presStyleCnt="2">
        <dgm:presLayoutVars>
          <dgm:chMax val="0"/>
          <dgm:bulletEnabled val="1"/>
        </dgm:presLayoutVars>
      </dgm:prSet>
      <dgm:spPr/>
    </dgm:pt>
    <dgm:pt modelId="{89D78C2B-EE62-4262-AD76-1AB2CE58F6DE}" type="pres">
      <dgm:prSet presAssocID="{CAF567F5-50F1-4C96-8CDA-B3576BAFA2CC}" presName="negativeSpace" presStyleCnt="0"/>
      <dgm:spPr/>
    </dgm:pt>
    <dgm:pt modelId="{6FE5913D-D7C5-4DC9-9F86-7D4541A3992A}" type="pres">
      <dgm:prSet presAssocID="{CAF567F5-50F1-4C96-8CDA-B3576BAFA2CC}" presName="childText" presStyleLbl="conFgAcc1" presStyleIdx="0" presStyleCnt="2">
        <dgm:presLayoutVars>
          <dgm:bulletEnabled val="1"/>
        </dgm:presLayoutVars>
      </dgm:prSet>
      <dgm:spPr/>
    </dgm:pt>
    <dgm:pt modelId="{C6ECEA5F-6C68-48CD-8D39-25B56E85F670}" type="pres">
      <dgm:prSet presAssocID="{55F891B0-FA8D-42BF-A547-A72BD470E438}" presName="spaceBetweenRectangles" presStyleCnt="0"/>
      <dgm:spPr/>
    </dgm:pt>
    <dgm:pt modelId="{84776ABB-3042-4BD6-9C99-92D915400D09}" type="pres">
      <dgm:prSet presAssocID="{26F0C62B-80E3-4550-90BB-876308214C42}" presName="parentLin" presStyleCnt="0"/>
      <dgm:spPr/>
    </dgm:pt>
    <dgm:pt modelId="{2DE699D8-B275-441F-BA29-EEA4A2CACE56}" type="pres">
      <dgm:prSet presAssocID="{26F0C62B-80E3-4550-90BB-876308214C42}" presName="parentLeftMargin" presStyleLbl="node1" presStyleIdx="0" presStyleCnt="2"/>
      <dgm:spPr/>
    </dgm:pt>
    <dgm:pt modelId="{2BCD6422-B1B0-439F-A380-DEC324290F4E}" type="pres">
      <dgm:prSet presAssocID="{26F0C62B-80E3-4550-90BB-876308214C42}" presName="parentText" presStyleLbl="node1" presStyleIdx="1" presStyleCnt="2">
        <dgm:presLayoutVars>
          <dgm:chMax val="0"/>
          <dgm:bulletEnabled val="1"/>
        </dgm:presLayoutVars>
      </dgm:prSet>
      <dgm:spPr/>
    </dgm:pt>
    <dgm:pt modelId="{2B18B964-7974-4039-A97D-6136C23EB799}" type="pres">
      <dgm:prSet presAssocID="{26F0C62B-80E3-4550-90BB-876308214C42}" presName="negativeSpace" presStyleCnt="0"/>
      <dgm:spPr/>
    </dgm:pt>
    <dgm:pt modelId="{AE6FDC97-AD98-470A-97C2-130EA71F868D}" type="pres">
      <dgm:prSet presAssocID="{26F0C62B-80E3-4550-90BB-876308214C42}" presName="childText" presStyleLbl="conFgAcc1" presStyleIdx="1" presStyleCnt="2">
        <dgm:presLayoutVars>
          <dgm:bulletEnabled val="1"/>
        </dgm:presLayoutVars>
      </dgm:prSet>
      <dgm:spPr/>
    </dgm:pt>
  </dgm:ptLst>
  <dgm:cxnLst>
    <dgm:cxn modelId="{A31D5E22-EC84-4B2A-80CF-F5F7917B4B39}" srcId="{26F0C62B-80E3-4550-90BB-876308214C42}" destId="{9A503547-D1C9-43F0-9F6A-0A26FF920882}" srcOrd="8" destOrd="0" parTransId="{0409C92B-59BA-40B4-92E3-E2167F7191D3}" sibTransId="{F2251096-3B2B-4A37-A519-008271C2AA54}"/>
    <dgm:cxn modelId="{E8E74025-7B8F-44EE-9CDC-529495D4D95E}" type="presOf" srcId="{7A384048-DDC3-4199-9579-50406AF1E94D}" destId="{AE6FDC97-AD98-470A-97C2-130EA71F868D}" srcOrd="0" destOrd="5" presId="urn:microsoft.com/office/officeart/2005/8/layout/list1"/>
    <dgm:cxn modelId="{E0EDB327-7237-4BDC-BD52-92C6B6E274AF}" srcId="{26F0C62B-80E3-4550-90BB-876308214C42}" destId="{AF5DB527-C783-4CDE-AED9-50B563617911}" srcOrd="7" destOrd="0" parTransId="{44AE6BB7-9714-4CE0-BC90-9D8562DCB3D8}" sibTransId="{31D05899-8323-461A-AD11-21A4551FAB0B}"/>
    <dgm:cxn modelId="{4C5B6B36-37E7-4713-B961-4050B1197525}" type="presOf" srcId="{83613B9F-BF7A-4F2A-8DCF-5D45628804F4}" destId="{8096A5E6-666B-4288-B0A5-F89B262BAAE7}" srcOrd="0" destOrd="0" presId="urn:microsoft.com/office/officeart/2005/8/layout/list1"/>
    <dgm:cxn modelId="{E285C843-79B9-41ED-982D-275B72FE1D98}" type="presOf" srcId="{9A503547-D1C9-43F0-9F6A-0A26FF920882}" destId="{AE6FDC97-AD98-470A-97C2-130EA71F868D}" srcOrd="0" destOrd="8" presId="urn:microsoft.com/office/officeart/2005/8/layout/list1"/>
    <dgm:cxn modelId="{A64F5065-A703-4961-A96F-EE6286A3BC6C}" type="presOf" srcId="{11152B82-EB23-4FE9-81D2-62F3060D1E96}" destId="{AE6FDC97-AD98-470A-97C2-130EA71F868D}" srcOrd="0" destOrd="0" presId="urn:microsoft.com/office/officeart/2005/8/layout/list1"/>
    <dgm:cxn modelId="{BE970C48-A3A2-41E9-B916-8CE2F4D39AA2}" type="presOf" srcId="{8C0D24FD-FD68-4048-9E87-C4EBE9CBF78D}" destId="{AE6FDC97-AD98-470A-97C2-130EA71F868D}" srcOrd="0" destOrd="6" presId="urn:microsoft.com/office/officeart/2005/8/layout/list1"/>
    <dgm:cxn modelId="{53D2B769-519F-4571-A894-B0FDA49C8BE3}" type="presOf" srcId="{CAF567F5-50F1-4C96-8CDA-B3576BAFA2CC}" destId="{390FF121-1762-4DDF-A7FC-34274D41D31A}" srcOrd="1" destOrd="0" presId="urn:microsoft.com/office/officeart/2005/8/layout/list1"/>
    <dgm:cxn modelId="{C28B8C6C-1FB8-439E-8E71-2019F6610F06}" srcId="{26F0C62B-80E3-4550-90BB-876308214C42}" destId="{B898D4C4-C2BF-4FC0-BC92-54EDE974B7EE}" srcOrd="2" destOrd="0" parTransId="{C70713B1-69D3-41DD-B457-49381D914A0F}" sibTransId="{F092BACA-2D7A-45BC-83B5-F0A6B3DC6883}"/>
    <dgm:cxn modelId="{962E5C6D-A927-46BE-BA4D-054360B8BCFE}" srcId="{83613B9F-BF7A-4F2A-8DCF-5D45628804F4}" destId="{26F0C62B-80E3-4550-90BB-876308214C42}" srcOrd="1" destOrd="0" parTransId="{3EF9D51A-8C3D-4CDC-8FEA-05BCA4226BAE}" sibTransId="{8F85F38B-1547-4C7E-9E6F-48550F568DE9}"/>
    <dgm:cxn modelId="{814DFD4F-53B7-4AFC-9C4F-FDBB1776B172}" type="presOf" srcId="{26F0C62B-80E3-4550-90BB-876308214C42}" destId="{2DE699D8-B275-441F-BA29-EEA4A2CACE56}" srcOrd="0" destOrd="0" presId="urn:microsoft.com/office/officeart/2005/8/layout/list1"/>
    <dgm:cxn modelId="{DFC7F770-1815-48E0-AF7F-21DE8B100215}" srcId="{26F0C62B-80E3-4550-90BB-876308214C42}" destId="{11152B82-EB23-4FE9-81D2-62F3060D1E96}" srcOrd="0" destOrd="0" parTransId="{018196A9-A635-41A3-A073-9397571E87D6}" sibTransId="{2861EA3A-1061-4E0C-9C5F-FC5BD757CF40}"/>
    <dgm:cxn modelId="{A40BAE54-D788-4B48-96F4-EF6079D5669F}" type="presOf" srcId="{A119B07B-C88D-49DF-ABC1-566BA5A84ACF}" destId="{AE6FDC97-AD98-470A-97C2-130EA71F868D}" srcOrd="0" destOrd="4" presId="urn:microsoft.com/office/officeart/2005/8/layout/list1"/>
    <dgm:cxn modelId="{D9007D55-3CCA-4D89-9831-4BF446059C82}" type="presOf" srcId="{79940867-3E6F-497F-ACC1-B61D60F7FC8C}" destId="{AE6FDC97-AD98-470A-97C2-130EA71F868D}" srcOrd="0" destOrd="3" presId="urn:microsoft.com/office/officeart/2005/8/layout/list1"/>
    <dgm:cxn modelId="{6BA8C175-066A-4EEF-9547-67FB16F3DC27}" srcId="{26F0C62B-80E3-4550-90BB-876308214C42}" destId="{2429B606-90A8-4F23-9737-C42B1B6EEE81}" srcOrd="1" destOrd="0" parTransId="{2955532F-9C8A-4D4F-B857-5D7174801BE8}" sibTransId="{83653DAA-B968-41B6-AE60-30E3E9FE3A41}"/>
    <dgm:cxn modelId="{6DB41257-FDDA-41E3-BACF-ABC6CB5813B6}" srcId="{26F0C62B-80E3-4550-90BB-876308214C42}" destId="{8C0D24FD-FD68-4048-9E87-C4EBE9CBF78D}" srcOrd="6" destOrd="0" parTransId="{FFE4EB76-B0B6-4482-BBA3-7E3E59076450}" sibTransId="{84CBEA7A-6A14-4D91-8BF5-79A99813B854}"/>
    <dgm:cxn modelId="{4BF1C783-C8E3-48A5-8E7E-78C74A3350EF}" type="presOf" srcId="{B898D4C4-C2BF-4FC0-BC92-54EDE974B7EE}" destId="{AE6FDC97-AD98-470A-97C2-130EA71F868D}" srcOrd="0" destOrd="2" presId="urn:microsoft.com/office/officeart/2005/8/layout/list1"/>
    <dgm:cxn modelId="{F6240887-7968-48A1-B5C8-0BAECEBB36AD}" type="presOf" srcId="{26F0C62B-80E3-4550-90BB-876308214C42}" destId="{2BCD6422-B1B0-439F-A380-DEC324290F4E}" srcOrd="1" destOrd="0" presId="urn:microsoft.com/office/officeart/2005/8/layout/list1"/>
    <dgm:cxn modelId="{DEE9FB88-9AFA-426F-89D4-99ADEE0EBE41}" srcId="{83613B9F-BF7A-4F2A-8DCF-5D45628804F4}" destId="{CAF567F5-50F1-4C96-8CDA-B3576BAFA2CC}" srcOrd="0" destOrd="0" parTransId="{F3B6FC6B-2C94-4440-B3CC-8092E5F1FC97}" sibTransId="{55F891B0-FA8D-42BF-A547-A72BD470E438}"/>
    <dgm:cxn modelId="{518BC89C-B87F-4820-BF9A-2DBB1156AC45}" srcId="{26F0C62B-80E3-4550-90BB-876308214C42}" destId="{29B76A24-2A89-411C-B7D7-3480D1801314}" srcOrd="9" destOrd="0" parTransId="{9D9FA4BC-4863-4806-A0C4-C88F399830D6}" sibTransId="{5F599594-B1A2-41B6-9E08-EF24D5E6455F}"/>
    <dgm:cxn modelId="{274228A7-3BF1-43E3-B52C-E0CB246FFEF4}" srcId="{26F0C62B-80E3-4550-90BB-876308214C42}" destId="{7A384048-DDC3-4199-9579-50406AF1E94D}" srcOrd="5" destOrd="0" parTransId="{E1362D39-14CB-457F-B784-FCF1F178FEF8}" sibTransId="{A0F93D22-89F8-4931-A08C-68829884E4AD}"/>
    <dgm:cxn modelId="{1CB285AA-90B7-48DF-8AD5-E07AF4C1F0CA}" type="presOf" srcId="{AF5DB527-C783-4CDE-AED9-50B563617911}" destId="{AE6FDC97-AD98-470A-97C2-130EA71F868D}" srcOrd="0" destOrd="7" presId="urn:microsoft.com/office/officeart/2005/8/layout/list1"/>
    <dgm:cxn modelId="{4D64D8AF-7494-49FF-96B6-D3F15791248E}" srcId="{26F0C62B-80E3-4550-90BB-876308214C42}" destId="{79940867-3E6F-497F-ACC1-B61D60F7FC8C}" srcOrd="3" destOrd="0" parTransId="{6AAF8761-5B4D-4BB4-92AB-4AC90F2F6846}" sibTransId="{C7EB7728-F198-4CAA-8A01-5B879C44D34F}"/>
    <dgm:cxn modelId="{0786A1DA-3A8A-42B3-83BF-E28B998E7FB5}" type="presOf" srcId="{CAF567F5-50F1-4C96-8CDA-B3576BAFA2CC}" destId="{98F09B97-1EB2-4A6D-9EC6-11FABE35283F}" srcOrd="0" destOrd="0" presId="urn:microsoft.com/office/officeart/2005/8/layout/list1"/>
    <dgm:cxn modelId="{51A1A1EB-BD3A-489A-B728-C68306C48CBC}" type="presOf" srcId="{2429B606-90A8-4F23-9737-C42B1B6EEE81}" destId="{AE6FDC97-AD98-470A-97C2-130EA71F868D}" srcOrd="0" destOrd="1" presId="urn:microsoft.com/office/officeart/2005/8/layout/list1"/>
    <dgm:cxn modelId="{9D31B6F1-4037-4DEE-9811-E96E57D057A8}" srcId="{26F0C62B-80E3-4550-90BB-876308214C42}" destId="{A119B07B-C88D-49DF-ABC1-566BA5A84ACF}" srcOrd="4" destOrd="0" parTransId="{C074030D-2BCF-400F-9EA8-3AD6FE480B77}" sibTransId="{B627466B-9CBD-4878-ABD3-A8734ECFA7B9}"/>
    <dgm:cxn modelId="{F40254F2-8D22-49B5-8B16-59A79EBA31FD}" type="presOf" srcId="{29B76A24-2A89-411C-B7D7-3480D1801314}" destId="{AE6FDC97-AD98-470A-97C2-130EA71F868D}" srcOrd="0" destOrd="9" presId="urn:microsoft.com/office/officeart/2005/8/layout/list1"/>
    <dgm:cxn modelId="{0BC3F389-F433-4FBF-8CED-779BF4DCA5C4}" type="presParOf" srcId="{8096A5E6-666B-4288-B0A5-F89B262BAAE7}" destId="{DFC50F22-A569-4663-A04F-C9F750493326}" srcOrd="0" destOrd="0" presId="urn:microsoft.com/office/officeart/2005/8/layout/list1"/>
    <dgm:cxn modelId="{582DD09E-B1C0-40B2-97C1-31E3DC7580F7}" type="presParOf" srcId="{DFC50F22-A569-4663-A04F-C9F750493326}" destId="{98F09B97-1EB2-4A6D-9EC6-11FABE35283F}" srcOrd="0" destOrd="0" presId="urn:microsoft.com/office/officeart/2005/8/layout/list1"/>
    <dgm:cxn modelId="{ECF92354-21E0-47B7-A3ED-B8E765BDC0A6}" type="presParOf" srcId="{DFC50F22-A569-4663-A04F-C9F750493326}" destId="{390FF121-1762-4DDF-A7FC-34274D41D31A}" srcOrd="1" destOrd="0" presId="urn:microsoft.com/office/officeart/2005/8/layout/list1"/>
    <dgm:cxn modelId="{CC387BC8-2555-47DE-94F8-F71C4D378254}" type="presParOf" srcId="{8096A5E6-666B-4288-B0A5-F89B262BAAE7}" destId="{89D78C2B-EE62-4262-AD76-1AB2CE58F6DE}" srcOrd="1" destOrd="0" presId="urn:microsoft.com/office/officeart/2005/8/layout/list1"/>
    <dgm:cxn modelId="{9BB99DD4-5B4B-4731-8ED8-9736150DFF3C}" type="presParOf" srcId="{8096A5E6-666B-4288-B0A5-F89B262BAAE7}" destId="{6FE5913D-D7C5-4DC9-9F86-7D4541A3992A}" srcOrd="2" destOrd="0" presId="urn:microsoft.com/office/officeart/2005/8/layout/list1"/>
    <dgm:cxn modelId="{85761EDA-B2CB-4692-82D3-1286FED3AADB}" type="presParOf" srcId="{8096A5E6-666B-4288-B0A5-F89B262BAAE7}" destId="{C6ECEA5F-6C68-48CD-8D39-25B56E85F670}" srcOrd="3" destOrd="0" presId="urn:microsoft.com/office/officeart/2005/8/layout/list1"/>
    <dgm:cxn modelId="{63009A1D-34FC-4B18-A243-B5CE017E4546}" type="presParOf" srcId="{8096A5E6-666B-4288-B0A5-F89B262BAAE7}" destId="{84776ABB-3042-4BD6-9C99-92D915400D09}" srcOrd="4" destOrd="0" presId="urn:microsoft.com/office/officeart/2005/8/layout/list1"/>
    <dgm:cxn modelId="{2DE4AB69-306E-4124-9196-70C98B2AE6F8}" type="presParOf" srcId="{84776ABB-3042-4BD6-9C99-92D915400D09}" destId="{2DE699D8-B275-441F-BA29-EEA4A2CACE56}" srcOrd="0" destOrd="0" presId="urn:microsoft.com/office/officeart/2005/8/layout/list1"/>
    <dgm:cxn modelId="{F0E37CD0-4335-4D06-A435-35AF6A7D48B2}" type="presParOf" srcId="{84776ABB-3042-4BD6-9C99-92D915400D09}" destId="{2BCD6422-B1B0-439F-A380-DEC324290F4E}" srcOrd="1" destOrd="0" presId="urn:microsoft.com/office/officeart/2005/8/layout/list1"/>
    <dgm:cxn modelId="{815BCB14-9013-459B-93CD-4F45A4F7AA38}" type="presParOf" srcId="{8096A5E6-666B-4288-B0A5-F89B262BAAE7}" destId="{2B18B964-7974-4039-A97D-6136C23EB799}" srcOrd="5" destOrd="0" presId="urn:microsoft.com/office/officeart/2005/8/layout/list1"/>
    <dgm:cxn modelId="{C2112AE8-3B81-4932-A150-043A5FC4C594}" type="presParOf" srcId="{8096A5E6-666B-4288-B0A5-F89B262BAAE7}" destId="{AE6FDC97-AD98-470A-97C2-130EA71F868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76DCC-ADF8-4849-BE9A-DE78F2B5D8EF}">
      <dsp:nvSpPr>
        <dsp:cNvPr id="0" name=""/>
        <dsp:cNvSpPr/>
      </dsp:nvSpPr>
      <dsp:spPr>
        <a:xfrm>
          <a:off x="0" y="64886"/>
          <a:ext cx="5181600" cy="73593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SRO </a:t>
          </a:r>
        </a:p>
        <a:p>
          <a:pPr marL="0" lvl="0" indent="0" algn="l" defTabSz="755650">
            <a:lnSpc>
              <a:spcPct val="90000"/>
            </a:lnSpc>
            <a:spcBef>
              <a:spcPct val="0"/>
            </a:spcBef>
            <a:spcAft>
              <a:spcPct val="35000"/>
            </a:spcAft>
            <a:buNone/>
          </a:pPr>
          <a:r>
            <a:rPr lang="en-GB" sz="1700" kern="1200" dirty="0"/>
            <a:t>Director of Nursing</a:t>
          </a:r>
        </a:p>
      </dsp:txBody>
      <dsp:txXfrm>
        <a:off x="35925" y="100811"/>
        <a:ext cx="5109750" cy="664080"/>
      </dsp:txXfrm>
    </dsp:sp>
    <dsp:sp modelId="{627433CF-95E3-494B-B5C7-4B87448A1F30}">
      <dsp:nvSpPr>
        <dsp:cNvPr id="0" name=""/>
        <dsp:cNvSpPr/>
      </dsp:nvSpPr>
      <dsp:spPr>
        <a:xfrm>
          <a:off x="0" y="903733"/>
          <a:ext cx="5181600" cy="735930"/>
        </a:xfrm>
        <a:prstGeom prst="roundRect">
          <a:avLst/>
        </a:prstGeom>
        <a:solidFill>
          <a:schemeClr val="accent3">
            <a:shade val="50000"/>
            <a:hueOff val="257035"/>
            <a:satOff val="-14042"/>
            <a:lumOff val="19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Assoc Director of Nursing and Quality CYP</a:t>
          </a:r>
        </a:p>
        <a:p>
          <a:pPr marL="0" lvl="0" indent="0" algn="l" defTabSz="755650">
            <a:lnSpc>
              <a:spcPct val="90000"/>
            </a:lnSpc>
            <a:spcBef>
              <a:spcPct val="0"/>
            </a:spcBef>
            <a:spcAft>
              <a:spcPct val="35000"/>
            </a:spcAft>
            <a:buNone/>
          </a:pPr>
          <a:r>
            <a:rPr lang="en-GB" sz="1700" kern="1200" dirty="0"/>
            <a:t>(Assoc SRO)</a:t>
          </a:r>
        </a:p>
      </dsp:txBody>
      <dsp:txXfrm>
        <a:off x="35925" y="939658"/>
        <a:ext cx="5109750" cy="664080"/>
      </dsp:txXfrm>
    </dsp:sp>
    <dsp:sp modelId="{8EAA4E9E-4922-4221-A878-F3476BBEAE4B}">
      <dsp:nvSpPr>
        <dsp:cNvPr id="0" name=""/>
        <dsp:cNvSpPr/>
      </dsp:nvSpPr>
      <dsp:spPr>
        <a:xfrm>
          <a:off x="0" y="1634666"/>
          <a:ext cx="5181600" cy="735930"/>
        </a:xfrm>
        <a:prstGeom prst="roundRect">
          <a:avLst/>
        </a:prstGeom>
        <a:solidFill>
          <a:schemeClr val="accent3">
            <a:shade val="50000"/>
            <a:hueOff val="514070"/>
            <a:satOff val="-28085"/>
            <a:lumOff val="38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Deputy Director of Nursing and Quality </a:t>
          </a:r>
        </a:p>
        <a:p>
          <a:pPr marL="0" lvl="0" indent="0" algn="l" defTabSz="755650">
            <a:lnSpc>
              <a:spcPct val="90000"/>
            </a:lnSpc>
            <a:spcBef>
              <a:spcPct val="0"/>
            </a:spcBef>
            <a:spcAft>
              <a:spcPct val="35000"/>
            </a:spcAft>
            <a:buNone/>
          </a:pPr>
          <a:r>
            <a:rPr lang="en-GB" sz="1700" kern="1200" dirty="0"/>
            <a:t>(CYP and SEND)</a:t>
          </a:r>
        </a:p>
      </dsp:txBody>
      <dsp:txXfrm>
        <a:off x="35925" y="1670591"/>
        <a:ext cx="5109750" cy="664080"/>
      </dsp:txXfrm>
    </dsp:sp>
    <dsp:sp modelId="{6B3D4C8E-9743-41DE-8101-4A9E616AAB77}">
      <dsp:nvSpPr>
        <dsp:cNvPr id="0" name=""/>
        <dsp:cNvSpPr/>
      </dsp:nvSpPr>
      <dsp:spPr>
        <a:xfrm>
          <a:off x="0" y="2419556"/>
          <a:ext cx="5181600" cy="735930"/>
        </a:xfrm>
        <a:prstGeom prst="roundRect">
          <a:avLst/>
        </a:prstGeom>
        <a:solidFill>
          <a:schemeClr val="accent3">
            <a:shade val="50000"/>
            <a:hueOff val="514070"/>
            <a:satOff val="-28085"/>
            <a:lumOff val="38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DCO for CYP with SEND </a:t>
          </a:r>
        </a:p>
      </dsp:txBody>
      <dsp:txXfrm>
        <a:off x="35925" y="2455481"/>
        <a:ext cx="5109750" cy="664080"/>
      </dsp:txXfrm>
    </dsp:sp>
    <dsp:sp modelId="{47127D71-41CB-43BA-A960-33C35D017CF3}">
      <dsp:nvSpPr>
        <dsp:cNvPr id="0" name=""/>
        <dsp:cNvSpPr/>
      </dsp:nvSpPr>
      <dsp:spPr>
        <a:xfrm>
          <a:off x="0" y="3204446"/>
          <a:ext cx="5181600" cy="735930"/>
        </a:xfrm>
        <a:prstGeom prst="roundRect">
          <a:avLst/>
        </a:prstGeom>
        <a:solidFill>
          <a:schemeClr val="accent3">
            <a:shade val="50000"/>
            <a:hueOff val="257035"/>
            <a:satOff val="-14042"/>
            <a:lumOff val="19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Assoc DCO for CYP with SEND</a:t>
          </a:r>
        </a:p>
        <a:p>
          <a:pPr marL="0" lvl="0" indent="0" algn="l" defTabSz="755650">
            <a:lnSpc>
              <a:spcPct val="90000"/>
            </a:lnSpc>
            <a:spcBef>
              <a:spcPct val="0"/>
            </a:spcBef>
            <a:spcAft>
              <a:spcPct val="35000"/>
            </a:spcAft>
            <a:buNone/>
          </a:pPr>
          <a:r>
            <a:rPr lang="en-GB" sz="1700" kern="1200" dirty="0"/>
            <a:t>0.6 WTE</a:t>
          </a:r>
        </a:p>
      </dsp:txBody>
      <dsp:txXfrm>
        <a:off x="35925" y="3240371"/>
        <a:ext cx="5109750" cy="664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63698-F143-4A63-BEE3-1D56B3E655B4}">
      <dsp:nvSpPr>
        <dsp:cNvPr id="0" name=""/>
        <dsp:cNvSpPr/>
      </dsp:nvSpPr>
      <dsp:spPr>
        <a:xfrm>
          <a:off x="0" y="1774865"/>
          <a:ext cx="1621425" cy="164483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433" tIns="20320" rIns="18433" bIns="20320" numCol="1" spcCol="1270" anchor="ctr" anchorCtr="0">
          <a:noAutofit/>
        </a:bodyPr>
        <a:lstStyle/>
        <a:p>
          <a:pPr marL="0" lvl="0" indent="0" algn="ctr" defTabSz="711200">
            <a:lnSpc>
              <a:spcPct val="90000"/>
            </a:lnSpc>
            <a:spcBef>
              <a:spcPct val="0"/>
            </a:spcBef>
            <a:spcAft>
              <a:spcPct val="35000"/>
            </a:spcAft>
            <a:buNone/>
          </a:pPr>
          <a:r>
            <a:rPr lang="en-GB" sz="1600" kern="1200" dirty="0"/>
            <a:t>Quality Support Officer </a:t>
          </a:r>
        </a:p>
      </dsp:txBody>
      <dsp:txXfrm>
        <a:off x="237452" y="2015745"/>
        <a:ext cx="1146521" cy="1163074"/>
      </dsp:txXfrm>
    </dsp:sp>
    <dsp:sp modelId="{5A1A88B1-46FE-43ED-8264-1C7EBF9A153E}">
      <dsp:nvSpPr>
        <dsp:cNvPr id="0" name=""/>
        <dsp:cNvSpPr/>
      </dsp:nvSpPr>
      <dsp:spPr>
        <a:xfrm>
          <a:off x="1410307" y="873755"/>
          <a:ext cx="2164163" cy="1998455"/>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433" tIns="20320" rIns="18433" bIns="20320" numCol="1" spcCol="1270" anchor="ctr" anchorCtr="0">
          <a:noAutofit/>
        </a:bodyPr>
        <a:lstStyle/>
        <a:p>
          <a:pPr marL="0" lvl="0" indent="0" algn="l" defTabSz="711200">
            <a:lnSpc>
              <a:spcPct val="90000"/>
            </a:lnSpc>
            <a:spcBef>
              <a:spcPct val="0"/>
            </a:spcBef>
            <a:spcAft>
              <a:spcPct val="35000"/>
            </a:spcAft>
            <a:buNone/>
          </a:pPr>
          <a:r>
            <a:rPr lang="en-GB" sz="1600" kern="1200" dirty="0"/>
            <a:t>CYP Commissioning Manager</a:t>
          </a:r>
        </a:p>
      </dsp:txBody>
      <dsp:txXfrm>
        <a:off x="1727241" y="1166422"/>
        <a:ext cx="1530295" cy="1413121"/>
      </dsp:txXfrm>
    </dsp:sp>
    <dsp:sp modelId="{510364A9-BE04-47BA-BD65-21C2FA90FA98}">
      <dsp:nvSpPr>
        <dsp:cNvPr id="0" name=""/>
        <dsp:cNvSpPr/>
      </dsp:nvSpPr>
      <dsp:spPr>
        <a:xfrm>
          <a:off x="982703" y="2324779"/>
          <a:ext cx="1812298" cy="1680483"/>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8433" tIns="20320" rIns="18433" bIns="20320" numCol="1" spcCol="1270" anchor="ctr" anchorCtr="0">
          <a:noAutofit/>
        </a:bodyPr>
        <a:lstStyle/>
        <a:p>
          <a:pPr marL="0" lvl="0" indent="0" algn="ctr" defTabSz="711200">
            <a:lnSpc>
              <a:spcPct val="90000"/>
            </a:lnSpc>
            <a:spcBef>
              <a:spcPct val="0"/>
            </a:spcBef>
            <a:spcAft>
              <a:spcPct val="35000"/>
            </a:spcAft>
            <a:buNone/>
          </a:pPr>
          <a:r>
            <a:rPr lang="en-GB" sz="1600" kern="1200" dirty="0"/>
            <a:t>CYP Programme Lead</a:t>
          </a:r>
        </a:p>
      </dsp:txBody>
      <dsp:txXfrm>
        <a:off x="1248108" y="2570880"/>
        <a:ext cx="1281488" cy="1188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6C495-667C-4C8D-A9A5-EA3A80E129A2}">
      <dsp:nvSpPr>
        <dsp:cNvPr id="0" name=""/>
        <dsp:cNvSpPr/>
      </dsp:nvSpPr>
      <dsp:spPr>
        <a:xfrm>
          <a:off x="1448776" y="241810"/>
          <a:ext cx="5538847" cy="2532426"/>
        </a:xfrm>
        <a:prstGeom prst="downArrow">
          <a:avLst>
            <a:gd name="adj1" fmla="val 50000"/>
            <a:gd name="adj2" fmla="val 3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CYP Integrated Transformation Board</a:t>
          </a:r>
        </a:p>
      </dsp:txBody>
      <dsp:txXfrm>
        <a:off x="2833488" y="241810"/>
        <a:ext cx="2769423" cy="2089251"/>
      </dsp:txXfrm>
    </dsp:sp>
    <dsp:sp modelId="{A0417977-9D90-4CBF-BFE3-56ECA2A20E39}">
      <dsp:nvSpPr>
        <dsp:cNvPr id="0" name=""/>
        <dsp:cNvSpPr/>
      </dsp:nvSpPr>
      <dsp:spPr>
        <a:xfrm rot="7200000">
          <a:off x="4379508" y="2534571"/>
          <a:ext cx="2532426" cy="2532426"/>
        </a:xfrm>
        <a:prstGeom prst="down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SEND Steering Group</a:t>
          </a:r>
        </a:p>
        <a:p>
          <a:pPr marL="0" lvl="0" indent="0" algn="ctr" defTabSz="889000">
            <a:lnSpc>
              <a:spcPct val="90000"/>
            </a:lnSpc>
            <a:spcBef>
              <a:spcPct val="0"/>
            </a:spcBef>
            <a:spcAft>
              <a:spcPct val="35000"/>
            </a:spcAft>
            <a:buNone/>
          </a:pPr>
          <a:r>
            <a:rPr lang="en-GB" sz="2000" kern="1200" dirty="0"/>
            <a:t>Chaired by L.A</a:t>
          </a:r>
        </a:p>
      </dsp:txBody>
      <dsp:txXfrm rot="-5400000">
        <a:off x="4792996" y="3278472"/>
        <a:ext cx="2089251" cy="1266213"/>
      </dsp:txXfrm>
    </dsp:sp>
    <dsp:sp modelId="{4734F2E1-770B-47EB-8242-E4C673CB4725}">
      <dsp:nvSpPr>
        <dsp:cNvPr id="0" name=""/>
        <dsp:cNvSpPr/>
      </dsp:nvSpPr>
      <dsp:spPr>
        <a:xfrm rot="14400000">
          <a:off x="1453242" y="2534571"/>
          <a:ext cx="2532426" cy="2532426"/>
        </a:xfrm>
        <a:prstGeom prst="downArrow">
          <a:avLst>
            <a:gd name="adj1" fmla="val 50000"/>
            <a:gd name="adj2" fmla="val 3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SEND Health Committee</a:t>
          </a:r>
        </a:p>
        <a:p>
          <a:pPr marL="0" lvl="0" indent="0" algn="ctr" defTabSz="889000">
            <a:lnSpc>
              <a:spcPct val="90000"/>
            </a:lnSpc>
            <a:spcBef>
              <a:spcPct val="0"/>
            </a:spcBef>
            <a:spcAft>
              <a:spcPct val="35000"/>
            </a:spcAft>
            <a:buNone/>
          </a:pPr>
          <a:r>
            <a:rPr lang="en-GB" sz="2000" kern="1200" dirty="0"/>
            <a:t>chaired by ICB</a:t>
          </a:r>
        </a:p>
      </dsp:txBody>
      <dsp:txXfrm rot="5400000">
        <a:off x="1482929" y="3278471"/>
        <a:ext cx="2089251" cy="1266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5913D-D7C5-4DC9-9F86-7D4541A3992A}">
      <dsp:nvSpPr>
        <dsp:cNvPr id="0" name=""/>
        <dsp:cNvSpPr/>
      </dsp:nvSpPr>
      <dsp:spPr>
        <a:xfrm>
          <a:off x="0" y="383070"/>
          <a:ext cx="6900512"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FF121-1762-4DDF-A7FC-34274D41D31A}">
      <dsp:nvSpPr>
        <dsp:cNvPr id="0" name=""/>
        <dsp:cNvSpPr/>
      </dsp:nvSpPr>
      <dsp:spPr>
        <a:xfrm>
          <a:off x="345025" y="87870"/>
          <a:ext cx="4830358" cy="59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GB" sz="2000" kern="1200" dirty="0"/>
            <a:t>Jointly chaired by LICB and LCC.</a:t>
          </a:r>
          <a:endParaRPr lang="en-US" sz="2000" kern="1200" dirty="0"/>
        </a:p>
      </dsp:txBody>
      <dsp:txXfrm>
        <a:off x="373846" y="116691"/>
        <a:ext cx="4772716" cy="532758"/>
      </dsp:txXfrm>
    </dsp:sp>
    <dsp:sp modelId="{AE6FDC97-AD98-470A-97C2-130EA71F868D}">
      <dsp:nvSpPr>
        <dsp:cNvPr id="0" name=""/>
        <dsp:cNvSpPr/>
      </dsp:nvSpPr>
      <dsp:spPr>
        <a:xfrm>
          <a:off x="0" y="1290270"/>
          <a:ext cx="6900512" cy="4158000"/>
        </a:xfrm>
        <a:prstGeom prst="rect">
          <a:avLst/>
        </a:prstGeom>
        <a:solidFill>
          <a:schemeClr val="lt1">
            <a:alpha val="90000"/>
            <a:hueOff val="0"/>
            <a:satOff val="0"/>
            <a:lumOff val="0"/>
            <a:alphaOff val="0"/>
          </a:schemeClr>
        </a:solidFill>
        <a:ln w="12700" cap="flat" cmpd="sng" algn="ctr">
          <a:solidFill>
            <a:schemeClr val="accent2">
              <a:hueOff val="2720871"/>
              <a:satOff val="-28825"/>
              <a:lumOff val="-119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16560" rIns="535556"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a:t>Parent Carer Forum Chair (representing over 2300 parents)</a:t>
          </a:r>
          <a:endParaRPr lang="en-US" sz="2000" kern="1200"/>
        </a:p>
        <a:p>
          <a:pPr marL="228600" lvl="1" indent="-228600" algn="l" defTabSz="889000">
            <a:lnSpc>
              <a:spcPct val="90000"/>
            </a:lnSpc>
            <a:spcBef>
              <a:spcPct val="0"/>
            </a:spcBef>
            <a:spcAft>
              <a:spcPct val="15000"/>
            </a:spcAft>
            <a:buChar char="•"/>
          </a:pPr>
          <a:r>
            <a:rPr lang="en-GB" sz="2000" kern="1200"/>
            <a:t>LICB </a:t>
          </a:r>
          <a:endParaRPr lang="en-US" sz="2000" kern="1200"/>
        </a:p>
        <a:p>
          <a:pPr marL="228600" lvl="1" indent="-228600" algn="l" defTabSz="889000">
            <a:lnSpc>
              <a:spcPct val="90000"/>
            </a:lnSpc>
            <a:spcBef>
              <a:spcPct val="0"/>
            </a:spcBef>
            <a:spcAft>
              <a:spcPct val="15000"/>
            </a:spcAft>
            <a:buChar char="•"/>
          </a:pPr>
          <a:r>
            <a:rPr lang="en-GB" sz="2000" kern="1200"/>
            <a:t>Safeguarding</a:t>
          </a:r>
          <a:endParaRPr lang="en-US" sz="2000" kern="1200"/>
        </a:p>
        <a:p>
          <a:pPr marL="228600" lvl="1" indent="-228600" algn="l" defTabSz="889000">
            <a:lnSpc>
              <a:spcPct val="90000"/>
            </a:lnSpc>
            <a:spcBef>
              <a:spcPct val="0"/>
            </a:spcBef>
            <a:spcAft>
              <a:spcPct val="15000"/>
            </a:spcAft>
            <a:buChar char="•"/>
          </a:pPr>
          <a:r>
            <a:rPr lang="en-GB" sz="2000" kern="1200" dirty="0"/>
            <a:t>LCC Children's Services</a:t>
          </a:r>
          <a:endParaRPr lang="en-US" sz="2000" kern="1200" dirty="0"/>
        </a:p>
        <a:p>
          <a:pPr marL="228600" lvl="1" indent="-228600" algn="l" defTabSz="889000">
            <a:lnSpc>
              <a:spcPct val="90000"/>
            </a:lnSpc>
            <a:spcBef>
              <a:spcPct val="0"/>
            </a:spcBef>
            <a:spcAft>
              <a:spcPct val="15000"/>
            </a:spcAft>
            <a:buChar char="•"/>
          </a:pPr>
          <a:r>
            <a:rPr lang="en-GB" sz="2000" kern="1200" dirty="0"/>
            <a:t>Children's Integrated Commissioning Team         (jointly  hosted)</a:t>
          </a:r>
          <a:endParaRPr lang="en-US" sz="2000" kern="1200" dirty="0"/>
        </a:p>
        <a:p>
          <a:pPr marL="228600" lvl="1" indent="-228600" algn="l" defTabSz="889000">
            <a:lnSpc>
              <a:spcPct val="90000"/>
            </a:lnSpc>
            <a:spcBef>
              <a:spcPct val="0"/>
            </a:spcBef>
            <a:spcAft>
              <a:spcPct val="15000"/>
            </a:spcAft>
            <a:buChar char="•"/>
          </a:pPr>
          <a:r>
            <a:rPr lang="en-GB" sz="2000" kern="1200" dirty="0"/>
            <a:t>LCC Public Health</a:t>
          </a:r>
          <a:endParaRPr lang="en-US" sz="2000" kern="1200" dirty="0"/>
        </a:p>
        <a:p>
          <a:pPr marL="228600" lvl="1" indent="-228600" algn="l" defTabSz="889000">
            <a:lnSpc>
              <a:spcPct val="90000"/>
            </a:lnSpc>
            <a:spcBef>
              <a:spcPct val="0"/>
            </a:spcBef>
            <a:spcAft>
              <a:spcPct val="15000"/>
            </a:spcAft>
            <a:buChar char="•"/>
          </a:pPr>
          <a:r>
            <a:rPr lang="en-GB" sz="2000" kern="1200"/>
            <a:t>Local  Maternity Neonatal System</a:t>
          </a:r>
          <a:endParaRPr lang="en-US" sz="2000" kern="1200"/>
        </a:p>
        <a:p>
          <a:pPr marL="228600" lvl="1" indent="-228600" algn="l" defTabSz="889000">
            <a:lnSpc>
              <a:spcPct val="90000"/>
            </a:lnSpc>
            <a:spcBef>
              <a:spcPct val="0"/>
            </a:spcBef>
            <a:spcAft>
              <a:spcPct val="15000"/>
            </a:spcAft>
            <a:buChar char="•"/>
          </a:pPr>
          <a:r>
            <a:rPr lang="en-GB" sz="2000" kern="1200" dirty="0"/>
            <a:t>LPFT (Mental Health Trust)</a:t>
          </a:r>
          <a:endParaRPr lang="en-US" sz="2000" kern="1200" dirty="0"/>
        </a:p>
        <a:p>
          <a:pPr marL="228600" lvl="1" indent="-228600" algn="l" defTabSz="889000">
            <a:lnSpc>
              <a:spcPct val="90000"/>
            </a:lnSpc>
            <a:spcBef>
              <a:spcPct val="0"/>
            </a:spcBef>
            <a:spcAft>
              <a:spcPct val="15000"/>
            </a:spcAft>
            <a:buChar char="•"/>
          </a:pPr>
          <a:r>
            <a:rPr lang="en-GB" sz="2000" kern="1200" dirty="0"/>
            <a:t>ULHT (Acute Trust) </a:t>
          </a:r>
          <a:r>
            <a:rPr lang="en-GB" sz="2000" i="1" kern="1200" dirty="0"/>
            <a:t>now LCHG</a:t>
          </a:r>
          <a:endParaRPr lang="en-US" sz="2000" i="1" kern="1200" dirty="0"/>
        </a:p>
        <a:p>
          <a:pPr marL="228600" lvl="1" indent="-228600" algn="l" defTabSz="889000">
            <a:lnSpc>
              <a:spcPct val="90000"/>
            </a:lnSpc>
            <a:spcBef>
              <a:spcPct val="0"/>
            </a:spcBef>
            <a:spcAft>
              <a:spcPct val="15000"/>
            </a:spcAft>
            <a:buChar char="•"/>
          </a:pPr>
          <a:r>
            <a:rPr lang="en-GB" sz="2000" kern="1200" dirty="0"/>
            <a:t>LCHS (Community Provider) </a:t>
          </a:r>
          <a:r>
            <a:rPr lang="en-GB" sz="2000" i="1" kern="1200" dirty="0"/>
            <a:t>now LCHG</a:t>
          </a:r>
          <a:endParaRPr lang="en-US" sz="2000" kern="1200" dirty="0"/>
        </a:p>
      </dsp:txBody>
      <dsp:txXfrm>
        <a:off x="0" y="1290270"/>
        <a:ext cx="6900512" cy="4158000"/>
      </dsp:txXfrm>
    </dsp:sp>
    <dsp:sp modelId="{2BCD6422-B1B0-439F-A380-DEC324290F4E}">
      <dsp:nvSpPr>
        <dsp:cNvPr id="0" name=""/>
        <dsp:cNvSpPr/>
      </dsp:nvSpPr>
      <dsp:spPr>
        <a:xfrm>
          <a:off x="345025" y="995070"/>
          <a:ext cx="4830358" cy="590400"/>
        </a:xfrm>
        <a:prstGeom prst="roundRect">
          <a:avLst/>
        </a:prstGeom>
        <a:solidFill>
          <a:schemeClr val="accent2">
            <a:hueOff val="2720871"/>
            <a:satOff val="-28825"/>
            <a:lumOff val="-1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889000">
            <a:lnSpc>
              <a:spcPct val="90000"/>
            </a:lnSpc>
            <a:spcBef>
              <a:spcPct val="0"/>
            </a:spcBef>
            <a:spcAft>
              <a:spcPct val="35000"/>
            </a:spcAft>
            <a:buNone/>
          </a:pPr>
          <a:r>
            <a:rPr lang="en-GB" sz="2000" kern="1200"/>
            <a:t>Representation includes:</a:t>
          </a:r>
          <a:endParaRPr lang="en-US" sz="2000" kern="1200"/>
        </a:p>
      </dsp:txBody>
      <dsp:txXfrm>
        <a:off x="373846" y="1023891"/>
        <a:ext cx="4772716"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B5DEA-1F3D-FB45-9A29-5F0338E45B42}" type="datetimeFigureOut">
              <a:rPr lang="en-GB" smtClean="0"/>
              <a:t>04/07/2024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BC7B3-5574-1C48-A3D5-0AC0D2B4B484}" type="slidenum">
              <a:rPr lang="en-GB" smtClean="0"/>
              <a:t>‹#›</a:t>
            </a:fld>
            <a:endParaRPr lang="en-GB"/>
          </a:p>
        </p:txBody>
      </p:sp>
    </p:spTree>
    <p:extLst>
      <p:ext uri="{BB962C8B-B14F-4D97-AF65-F5344CB8AC3E}">
        <p14:creationId xmlns:p14="http://schemas.microsoft.com/office/powerpoint/2010/main" val="410474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20C8F-5549-684E-B72F-221F75A95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5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russ</a:t>
            </a:r>
            <a:endParaRPr lang="en-GB" dirty="0"/>
          </a:p>
        </p:txBody>
      </p:sp>
      <p:sp>
        <p:nvSpPr>
          <p:cNvPr id="4" name="Slide Number Placeholder 3"/>
          <p:cNvSpPr>
            <a:spLocks noGrp="1"/>
          </p:cNvSpPr>
          <p:nvPr>
            <p:ph type="sldNum" sz="quarter" idx="5"/>
          </p:nvPr>
        </p:nvSpPr>
        <p:spPr/>
        <p:txBody>
          <a:bodyPr/>
          <a:lstStyle/>
          <a:p>
            <a:fld id="{495BC7B3-5574-1C48-A3D5-0AC0D2B4B484}" type="slidenum">
              <a:rPr lang="en-GB" smtClean="0"/>
              <a:t>6</a:t>
            </a:fld>
            <a:endParaRPr lang="en-GB"/>
          </a:p>
        </p:txBody>
      </p:sp>
    </p:spTree>
    <p:extLst>
      <p:ext uri="{BB962C8B-B14F-4D97-AF65-F5344CB8AC3E}">
        <p14:creationId xmlns:p14="http://schemas.microsoft.com/office/powerpoint/2010/main" val="238673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terry</a:t>
            </a:r>
          </a:p>
        </p:txBody>
      </p:sp>
      <p:sp>
        <p:nvSpPr>
          <p:cNvPr id="4" name="Slide Number Placeholder 3"/>
          <p:cNvSpPr>
            <a:spLocks noGrp="1"/>
          </p:cNvSpPr>
          <p:nvPr>
            <p:ph type="sldNum" sz="quarter" idx="5"/>
          </p:nvPr>
        </p:nvSpPr>
        <p:spPr/>
        <p:txBody>
          <a:bodyPr/>
          <a:lstStyle/>
          <a:p>
            <a:fld id="{495BC7B3-5574-1C48-A3D5-0AC0D2B4B484}" type="slidenum">
              <a:rPr lang="en-GB" smtClean="0"/>
              <a:t>7</a:t>
            </a:fld>
            <a:endParaRPr lang="en-GB"/>
          </a:p>
        </p:txBody>
      </p:sp>
    </p:spTree>
    <p:extLst>
      <p:ext uri="{BB962C8B-B14F-4D97-AF65-F5344CB8AC3E}">
        <p14:creationId xmlns:p14="http://schemas.microsoft.com/office/powerpoint/2010/main" val="202368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597" y="4400550"/>
            <a:ext cx="6414447" cy="3600450"/>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5A1C35D-E549-41E9-B60A-1D1957D0C07D}" type="slidenum">
              <a:rPr lang="en-GB" smtClean="0"/>
              <a:t>11</a:t>
            </a:fld>
            <a:endParaRPr lang="en-GB" dirty="0"/>
          </a:p>
        </p:txBody>
      </p:sp>
    </p:spTree>
    <p:extLst>
      <p:ext uri="{BB962C8B-B14F-4D97-AF65-F5344CB8AC3E}">
        <p14:creationId xmlns:p14="http://schemas.microsoft.com/office/powerpoint/2010/main" val="261639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597" y="4400550"/>
            <a:ext cx="6414447" cy="3600450"/>
          </a:xfrm>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5A1C35D-E549-41E9-B60A-1D1957D0C07D}" type="slidenum">
              <a:rPr lang="en-GB" smtClean="0"/>
              <a:t>12</a:t>
            </a:fld>
            <a:endParaRPr lang="en-GB" dirty="0"/>
          </a:p>
        </p:txBody>
      </p:sp>
    </p:spTree>
    <p:extLst>
      <p:ext uri="{BB962C8B-B14F-4D97-AF65-F5344CB8AC3E}">
        <p14:creationId xmlns:p14="http://schemas.microsoft.com/office/powerpoint/2010/main" val="2144865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terry</a:t>
            </a:r>
          </a:p>
        </p:txBody>
      </p:sp>
      <p:sp>
        <p:nvSpPr>
          <p:cNvPr id="4" name="Slide Number Placeholder 3"/>
          <p:cNvSpPr>
            <a:spLocks noGrp="1"/>
          </p:cNvSpPr>
          <p:nvPr>
            <p:ph type="sldNum" sz="quarter" idx="5"/>
          </p:nvPr>
        </p:nvSpPr>
        <p:spPr/>
        <p:txBody>
          <a:bodyPr/>
          <a:lstStyle/>
          <a:p>
            <a:fld id="{495BC7B3-5574-1C48-A3D5-0AC0D2B4B484}" type="slidenum">
              <a:rPr lang="en-GB" smtClean="0"/>
              <a:t>18</a:t>
            </a:fld>
            <a:endParaRPr lang="en-GB"/>
          </a:p>
        </p:txBody>
      </p:sp>
    </p:spTree>
    <p:extLst>
      <p:ext uri="{BB962C8B-B14F-4D97-AF65-F5344CB8AC3E}">
        <p14:creationId xmlns:p14="http://schemas.microsoft.com/office/powerpoint/2010/main" val="126060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20C8F-5549-684E-B72F-221F75A955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38258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5541-EF8F-2D43-AC82-34DAC0EFF0D8}"/>
              </a:ext>
            </a:extLst>
          </p:cNvPr>
          <p:cNvSpPr>
            <a:spLocks noGrp="1"/>
          </p:cNvSpPr>
          <p:nvPr>
            <p:ph type="ctrTitle"/>
          </p:nvPr>
        </p:nvSpPr>
        <p:spPr>
          <a:xfrm>
            <a:off x="536209" y="867330"/>
            <a:ext cx="8185759" cy="1120653"/>
          </a:xfrm>
        </p:spPr>
        <p:txBody>
          <a:bodyPr lIns="0" tIns="0" rIns="0" bIns="0" anchor="t" anchorCtr="0">
            <a:normAutofit/>
          </a:bodyPr>
          <a:lstStyle>
            <a:lvl1pPr algn="l">
              <a:defRPr sz="44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32287D2-A374-1648-A210-AE1E76E3DC0E}"/>
              </a:ext>
            </a:extLst>
          </p:cNvPr>
          <p:cNvSpPr>
            <a:spLocks noGrp="1"/>
          </p:cNvSpPr>
          <p:nvPr>
            <p:ph type="subTitle" idx="1"/>
          </p:nvPr>
        </p:nvSpPr>
        <p:spPr>
          <a:xfrm>
            <a:off x="536209" y="2157683"/>
            <a:ext cx="8185759" cy="578339"/>
          </a:xfr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1" name="Picture 10" descr="NHS Lincolnshire CCG Logo&#10;&#10;Description automatically generated">
            <a:extLst>
              <a:ext uri="{FF2B5EF4-FFF2-40B4-BE49-F238E27FC236}">
                <a16:creationId xmlns:a16="http://schemas.microsoft.com/office/drawing/2014/main" id="{3719A1DF-64D8-5540-A870-CCDD0D9F7ECF}"/>
              </a:ext>
            </a:extLst>
          </p:cNvPr>
          <p:cNvPicPr>
            <a:picLocks noChangeAspect="1"/>
          </p:cNvPicPr>
          <p:nvPr userDrawn="1"/>
        </p:nvPicPr>
        <p:blipFill>
          <a:blip r:embed="rId3"/>
          <a:stretch>
            <a:fillRect/>
          </a:stretch>
        </p:blipFill>
        <p:spPr>
          <a:xfrm>
            <a:off x="9394092" y="536210"/>
            <a:ext cx="2261699" cy="853472"/>
          </a:xfrm>
          <a:prstGeom prst="rect">
            <a:avLst/>
          </a:prstGeom>
        </p:spPr>
      </p:pic>
      <p:sp>
        <p:nvSpPr>
          <p:cNvPr id="12" name="Subtitle 2">
            <a:extLst>
              <a:ext uri="{FF2B5EF4-FFF2-40B4-BE49-F238E27FC236}">
                <a16:creationId xmlns:a16="http://schemas.microsoft.com/office/drawing/2014/main" id="{623F4DF8-A837-5A45-9E36-8229C82A3D4B}"/>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4" name="Slide Number Placeholder 5">
            <a:extLst>
              <a:ext uri="{FF2B5EF4-FFF2-40B4-BE49-F238E27FC236}">
                <a16:creationId xmlns:a16="http://schemas.microsoft.com/office/drawing/2014/main" id="{EDF85BF7-2976-F548-8561-38A953D9E95F}"/>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3311952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8851275-ECAB-0F4A-9EFF-9344524681B9}"/>
              </a:ext>
            </a:extLst>
          </p:cNvPr>
          <p:cNvSpPr>
            <a:spLocks noGrp="1"/>
          </p:cNvSpPr>
          <p:nvPr>
            <p:ph type="title"/>
          </p:nvPr>
        </p:nvSpPr>
        <p:spPr>
          <a:xfrm>
            <a:off x="536208" y="536208"/>
            <a:ext cx="11119584" cy="1154480"/>
          </a:xfrm>
        </p:spPr>
        <p:txBody>
          <a:bodyPr/>
          <a:lstStyle/>
          <a:p>
            <a:r>
              <a:rPr lang="en-GB" dirty="0"/>
              <a:t>Click to edit Master title style</a:t>
            </a:r>
            <a:endParaRPr lang="en-US" dirty="0"/>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28" name="Text Placeholder 2 - 01">
            <a:extLst>
              <a:ext uri="{FF2B5EF4-FFF2-40B4-BE49-F238E27FC236}">
                <a16:creationId xmlns:a16="http://schemas.microsoft.com/office/drawing/2014/main" id="{7995747A-F6D5-BA4C-9898-2043F217CABB}"/>
              </a:ext>
            </a:extLst>
          </p:cNvPr>
          <p:cNvSpPr>
            <a:spLocks noGrp="1"/>
          </p:cNvSpPr>
          <p:nvPr>
            <p:ph type="body" sz="quarter" idx="13" hasCustomPrompt="1"/>
          </p:nvPr>
        </p:nvSpPr>
        <p:spPr>
          <a:xfrm>
            <a:off x="536209" y="1944355"/>
            <a:ext cx="583184" cy="583184"/>
          </a:xfrm>
          <a:prstGeom prst="ellipse">
            <a:avLst/>
          </a:prstGeom>
          <a:solidFill>
            <a:schemeClr val="accent1"/>
          </a:solidFill>
        </p:spPr>
        <p:txBody>
          <a:bodyPr anchor="ctr" anchorCtr="1"/>
          <a:lstStyle>
            <a:lvl1pPr marL="0" indent="0" algn="ctr">
              <a:buNone/>
              <a:defRPr sz="1800">
                <a:solidFill>
                  <a:schemeClr val="bg1"/>
                </a:solidFill>
              </a:defRPr>
            </a:lvl1pPr>
          </a:lstStyle>
          <a:p>
            <a:pPr lvl="0"/>
            <a:r>
              <a:rPr lang="en-US" dirty="0"/>
              <a:t>01</a:t>
            </a:r>
          </a:p>
        </p:txBody>
      </p:sp>
      <p:sp>
        <p:nvSpPr>
          <p:cNvPr id="23" name="Content Placeholder 2 - 01">
            <a:extLst>
              <a:ext uri="{FF2B5EF4-FFF2-40B4-BE49-F238E27FC236}">
                <a16:creationId xmlns:a16="http://schemas.microsoft.com/office/drawing/2014/main" id="{D5ED9F3B-7A8B-0744-8A31-2539DFBD77C9}"/>
              </a:ext>
            </a:extLst>
          </p:cNvPr>
          <p:cNvSpPr>
            <a:spLocks noGrp="1"/>
          </p:cNvSpPr>
          <p:nvPr>
            <p:ph idx="1" hasCustomPrompt="1"/>
          </p:nvPr>
        </p:nvSpPr>
        <p:spPr>
          <a:xfrm>
            <a:off x="1251121" y="2009610"/>
            <a:ext cx="10404671" cy="428400"/>
          </a:xfr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dirty="0"/>
              <a:t>Edit Master text styles</a:t>
            </a:r>
          </a:p>
        </p:txBody>
      </p:sp>
      <p:sp>
        <p:nvSpPr>
          <p:cNvPr id="29" name="Text Placeholder 2 - 02">
            <a:extLst>
              <a:ext uri="{FF2B5EF4-FFF2-40B4-BE49-F238E27FC236}">
                <a16:creationId xmlns:a16="http://schemas.microsoft.com/office/drawing/2014/main" id="{783A2162-D869-3846-A98D-73AB3B527F4A}"/>
              </a:ext>
            </a:extLst>
          </p:cNvPr>
          <p:cNvSpPr>
            <a:spLocks noGrp="1"/>
          </p:cNvSpPr>
          <p:nvPr>
            <p:ph type="body" sz="quarter" idx="15" hasCustomPrompt="1"/>
          </p:nvPr>
        </p:nvSpPr>
        <p:spPr>
          <a:xfrm>
            <a:off x="544160" y="2681110"/>
            <a:ext cx="583184" cy="583184"/>
          </a:xfrm>
          <a:prstGeom prst="ellipse">
            <a:avLst/>
          </a:prstGeom>
          <a:solidFill>
            <a:schemeClr val="accent2"/>
          </a:solidFill>
        </p:spPr>
        <p:txBody>
          <a:bodyPr anchor="ctr" anchorCtr="1"/>
          <a:lstStyle>
            <a:lvl1pPr marL="0" indent="0" algn="ctr">
              <a:buNone/>
              <a:defRPr sz="1800">
                <a:solidFill>
                  <a:schemeClr val="tx1"/>
                </a:solidFill>
              </a:defRPr>
            </a:lvl1pPr>
          </a:lstStyle>
          <a:p>
            <a:pPr lvl="0"/>
            <a:r>
              <a:rPr lang="en-US" dirty="0"/>
              <a:t>02</a:t>
            </a:r>
          </a:p>
        </p:txBody>
      </p:sp>
      <p:sp>
        <p:nvSpPr>
          <p:cNvPr id="24" name="Content Placeholder 2 - 02">
            <a:extLst>
              <a:ext uri="{FF2B5EF4-FFF2-40B4-BE49-F238E27FC236}">
                <a16:creationId xmlns:a16="http://schemas.microsoft.com/office/drawing/2014/main" id="{F7C6DA48-C9B1-8145-B0F4-F5EC70301234}"/>
              </a:ext>
            </a:extLst>
          </p:cNvPr>
          <p:cNvSpPr>
            <a:spLocks noGrp="1"/>
          </p:cNvSpPr>
          <p:nvPr>
            <p:ph idx="14" hasCustomPrompt="1"/>
          </p:nvPr>
        </p:nvSpPr>
        <p:spPr>
          <a:xfrm>
            <a:off x="1259072" y="2796094"/>
            <a:ext cx="10404671" cy="428400"/>
          </a:xfr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dirty="0"/>
              <a:t>Edit Master text styles</a:t>
            </a:r>
          </a:p>
        </p:txBody>
      </p:sp>
      <p:sp>
        <p:nvSpPr>
          <p:cNvPr id="30" name="Text Placeholder 2 - 03">
            <a:extLst>
              <a:ext uri="{FF2B5EF4-FFF2-40B4-BE49-F238E27FC236}">
                <a16:creationId xmlns:a16="http://schemas.microsoft.com/office/drawing/2014/main" id="{D1FA619B-E9AD-6A47-ACCE-A59FADBD51BE}"/>
              </a:ext>
            </a:extLst>
          </p:cNvPr>
          <p:cNvSpPr>
            <a:spLocks noGrp="1"/>
          </p:cNvSpPr>
          <p:nvPr>
            <p:ph type="body" sz="quarter" idx="17" hasCustomPrompt="1"/>
          </p:nvPr>
        </p:nvSpPr>
        <p:spPr>
          <a:xfrm>
            <a:off x="536208" y="3442257"/>
            <a:ext cx="591136" cy="591136"/>
          </a:xfrm>
          <a:prstGeom prst="ellipse">
            <a:avLst/>
          </a:prstGeom>
          <a:solidFill>
            <a:schemeClr val="accent3"/>
          </a:solidFill>
        </p:spPr>
        <p:txBody>
          <a:bodyPr anchor="ctr" anchorCtr="1"/>
          <a:lstStyle>
            <a:lvl1pPr marL="0" indent="0" algn="ctr">
              <a:buNone/>
              <a:defRPr sz="1800">
                <a:solidFill>
                  <a:schemeClr val="tx1"/>
                </a:solidFill>
              </a:defRPr>
            </a:lvl1pPr>
          </a:lstStyle>
          <a:p>
            <a:pPr lvl="0"/>
            <a:r>
              <a:rPr lang="en-US" dirty="0"/>
              <a:t>03</a:t>
            </a:r>
          </a:p>
        </p:txBody>
      </p:sp>
      <p:sp>
        <p:nvSpPr>
          <p:cNvPr id="25" name="Content Placeholder 2 - 03">
            <a:extLst>
              <a:ext uri="{FF2B5EF4-FFF2-40B4-BE49-F238E27FC236}">
                <a16:creationId xmlns:a16="http://schemas.microsoft.com/office/drawing/2014/main" id="{5C9AB30E-8966-2F42-876F-7E977DA88AD8}"/>
              </a:ext>
            </a:extLst>
          </p:cNvPr>
          <p:cNvSpPr>
            <a:spLocks noGrp="1"/>
          </p:cNvSpPr>
          <p:nvPr>
            <p:ph idx="16" hasCustomPrompt="1"/>
          </p:nvPr>
        </p:nvSpPr>
        <p:spPr>
          <a:xfrm>
            <a:off x="1251120" y="3555172"/>
            <a:ext cx="10404671" cy="428400"/>
          </a:xfr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dirty="0"/>
              <a:t>Edit Master text styles</a:t>
            </a:r>
          </a:p>
        </p:txBody>
      </p:sp>
      <p:sp>
        <p:nvSpPr>
          <p:cNvPr id="31" name="Text Placeholder 2 - 04">
            <a:extLst>
              <a:ext uri="{FF2B5EF4-FFF2-40B4-BE49-F238E27FC236}">
                <a16:creationId xmlns:a16="http://schemas.microsoft.com/office/drawing/2014/main" id="{D123F98C-CB63-5E4E-B455-5538F30DC912}"/>
              </a:ext>
            </a:extLst>
          </p:cNvPr>
          <p:cNvSpPr>
            <a:spLocks noGrp="1"/>
          </p:cNvSpPr>
          <p:nvPr>
            <p:ph type="body" sz="quarter" idx="19" hasCustomPrompt="1"/>
          </p:nvPr>
        </p:nvSpPr>
        <p:spPr>
          <a:xfrm>
            <a:off x="536208" y="4200116"/>
            <a:ext cx="591136" cy="591136"/>
          </a:xfrm>
          <a:prstGeom prst="ellipse">
            <a:avLst/>
          </a:prstGeom>
          <a:solidFill>
            <a:schemeClr val="accent4"/>
          </a:solidFill>
        </p:spPr>
        <p:txBody>
          <a:bodyPr anchor="ctr" anchorCtr="1"/>
          <a:lstStyle>
            <a:lvl1pPr marL="0" indent="0" algn="ctr">
              <a:buNone/>
              <a:defRPr sz="1800">
                <a:solidFill>
                  <a:schemeClr val="bg1"/>
                </a:solidFill>
              </a:defRPr>
            </a:lvl1pPr>
          </a:lstStyle>
          <a:p>
            <a:pPr lvl="0"/>
            <a:r>
              <a:rPr lang="en-US" dirty="0"/>
              <a:t>04</a:t>
            </a:r>
          </a:p>
        </p:txBody>
      </p:sp>
      <p:sp>
        <p:nvSpPr>
          <p:cNvPr id="26" name="Content Placeholder 2 - 04">
            <a:extLst>
              <a:ext uri="{FF2B5EF4-FFF2-40B4-BE49-F238E27FC236}">
                <a16:creationId xmlns:a16="http://schemas.microsoft.com/office/drawing/2014/main" id="{9D31D980-5EB5-F842-89CF-8746D0EDEAB7}"/>
              </a:ext>
            </a:extLst>
          </p:cNvPr>
          <p:cNvSpPr>
            <a:spLocks noGrp="1"/>
          </p:cNvSpPr>
          <p:nvPr>
            <p:ph idx="18" hasCustomPrompt="1"/>
          </p:nvPr>
        </p:nvSpPr>
        <p:spPr>
          <a:xfrm>
            <a:off x="1251120" y="4314250"/>
            <a:ext cx="10404671" cy="428400"/>
          </a:xfr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dirty="0"/>
              <a:t>Edit Master text styles</a:t>
            </a:r>
          </a:p>
        </p:txBody>
      </p:sp>
      <p:sp>
        <p:nvSpPr>
          <p:cNvPr id="32" name="Text Placeholder 2 - 05">
            <a:extLst>
              <a:ext uri="{FF2B5EF4-FFF2-40B4-BE49-F238E27FC236}">
                <a16:creationId xmlns:a16="http://schemas.microsoft.com/office/drawing/2014/main" id="{0631A875-1681-7948-B876-F4492B9D6ED4}"/>
              </a:ext>
            </a:extLst>
          </p:cNvPr>
          <p:cNvSpPr>
            <a:spLocks noGrp="1"/>
          </p:cNvSpPr>
          <p:nvPr>
            <p:ph type="body" sz="quarter" idx="21" hasCustomPrompt="1"/>
          </p:nvPr>
        </p:nvSpPr>
        <p:spPr>
          <a:xfrm>
            <a:off x="536208" y="4991960"/>
            <a:ext cx="591136" cy="591136"/>
          </a:xfrm>
          <a:prstGeom prst="ellipse">
            <a:avLst/>
          </a:prstGeom>
          <a:solidFill>
            <a:schemeClr val="accent5"/>
          </a:solidFill>
        </p:spPr>
        <p:txBody>
          <a:bodyPr anchor="ctr" anchorCtr="1"/>
          <a:lstStyle>
            <a:lvl1pPr marL="0" indent="0" algn="ctr">
              <a:buNone/>
              <a:defRPr sz="1800">
                <a:solidFill>
                  <a:schemeClr val="tx1"/>
                </a:solidFill>
              </a:defRPr>
            </a:lvl1pPr>
          </a:lstStyle>
          <a:p>
            <a:pPr lvl="0"/>
            <a:r>
              <a:rPr lang="en-US" dirty="0"/>
              <a:t>05</a:t>
            </a:r>
          </a:p>
        </p:txBody>
      </p:sp>
      <p:sp>
        <p:nvSpPr>
          <p:cNvPr id="27" name="Content Placeholder 2 - 05">
            <a:extLst>
              <a:ext uri="{FF2B5EF4-FFF2-40B4-BE49-F238E27FC236}">
                <a16:creationId xmlns:a16="http://schemas.microsoft.com/office/drawing/2014/main" id="{23645343-70D4-3842-B53A-B9362EB7A081}"/>
              </a:ext>
            </a:extLst>
          </p:cNvPr>
          <p:cNvSpPr>
            <a:spLocks noGrp="1"/>
          </p:cNvSpPr>
          <p:nvPr>
            <p:ph idx="20" hasCustomPrompt="1"/>
          </p:nvPr>
        </p:nvSpPr>
        <p:spPr>
          <a:xfrm>
            <a:off x="1251120" y="5073328"/>
            <a:ext cx="10404671" cy="428400"/>
          </a:xfrm>
        </p:spPr>
        <p:txBody>
          <a:bodyPr anchor="ctr" anchorCtr="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lvl="0"/>
            <a:r>
              <a:rPr lang="en-US" dirty="0"/>
              <a:t>Edit Master text styles</a:t>
            </a:r>
          </a:p>
        </p:txBody>
      </p:sp>
      <p:sp>
        <p:nvSpPr>
          <p:cNvPr id="33" name="Slide Number Placeholder 5">
            <a:extLst>
              <a:ext uri="{FF2B5EF4-FFF2-40B4-BE49-F238E27FC236}">
                <a16:creationId xmlns:a16="http://schemas.microsoft.com/office/drawing/2014/main" id="{694EC733-FB3A-5F4F-B4EB-4C34A4B18D2D}"/>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59723077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lumn Highlight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7853-4553-2542-915C-C4648C8EA143}"/>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DFBEF05-2514-4040-A4D7-3513E51581A7}"/>
              </a:ext>
            </a:extLst>
          </p:cNvPr>
          <p:cNvSpPr>
            <a:spLocks noGrp="1"/>
          </p:cNvSpPr>
          <p:nvPr>
            <p:ph sz="half" idx="1"/>
          </p:nvPr>
        </p:nvSpPr>
        <p:spPr>
          <a:xfrm>
            <a:off x="536208"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2" name="Picture 11">
            <a:extLst>
              <a:ext uri="{FF2B5EF4-FFF2-40B4-BE49-F238E27FC236}">
                <a16:creationId xmlns:a16="http://schemas.microsoft.com/office/drawing/2014/main" id="{9F1E4E8A-B509-8F41-81CE-126A7FE64B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74191" y="1829777"/>
            <a:ext cx="5181600" cy="4000500"/>
          </a:xfrm>
          <a:prstGeom prst="rect">
            <a:avLst/>
          </a:prstGeom>
        </p:spPr>
      </p:pic>
      <p:sp>
        <p:nvSpPr>
          <p:cNvPr id="4" name="Content Placeholder 3">
            <a:extLst>
              <a:ext uri="{FF2B5EF4-FFF2-40B4-BE49-F238E27FC236}">
                <a16:creationId xmlns:a16="http://schemas.microsoft.com/office/drawing/2014/main" id="{0A6D1B55-3409-B34B-8B0E-955F5CB6C0B4}"/>
              </a:ext>
            </a:extLst>
          </p:cNvPr>
          <p:cNvSpPr>
            <a:spLocks noGrp="1"/>
          </p:cNvSpPr>
          <p:nvPr>
            <p:ph sz="half" idx="2"/>
          </p:nvPr>
        </p:nvSpPr>
        <p:spPr>
          <a:xfrm>
            <a:off x="6474194" y="1829777"/>
            <a:ext cx="5181600" cy="4004652"/>
          </a:xfrm>
          <a:no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3" name="Slide Number Placeholder 5">
            <a:extLst>
              <a:ext uri="{FF2B5EF4-FFF2-40B4-BE49-F238E27FC236}">
                <a16:creationId xmlns:a16="http://schemas.microsoft.com/office/drawing/2014/main" id="{73695545-236B-0344-8837-9D49D02EE442}"/>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81776451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lumn Highlight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7853-4553-2542-915C-C4648C8EA143}"/>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DFBEF05-2514-4040-A4D7-3513E51581A7}"/>
              </a:ext>
            </a:extLst>
          </p:cNvPr>
          <p:cNvSpPr>
            <a:spLocks noGrp="1"/>
          </p:cNvSpPr>
          <p:nvPr>
            <p:ph sz="half" idx="1"/>
          </p:nvPr>
        </p:nvSpPr>
        <p:spPr>
          <a:xfrm>
            <a:off x="536208"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2" name="Picture 11">
            <a:extLst>
              <a:ext uri="{FF2B5EF4-FFF2-40B4-BE49-F238E27FC236}">
                <a16:creationId xmlns:a16="http://schemas.microsoft.com/office/drawing/2014/main" id="{9F1E4E8A-B509-8F41-81CE-126A7FE64B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6474191" y="1829777"/>
            <a:ext cx="5181600" cy="4000500"/>
          </a:xfrm>
          <a:prstGeom prst="rect">
            <a:avLst/>
          </a:prstGeom>
        </p:spPr>
      </p:pic>
      <p:sp>
        <p:nvSpPr>
          <p:cNvPr id="4" name="Content Placeholder 3">
            <a:extLst>
              <a:ext uri="{FF2B5EF4-FFF2-40B4-BE49-F238E27FC236}">
                <a16:creationId xmlns:a16="http://schemas.microsoft.com/office/drawing/2014/main" id="{0A6D1B55-3409-B34B-8B0E-955F5CB6C0B4}"/>
              </a:ext>
            </a:extLst>
          </p:cNvPr>
          <p:cNvSpPr>
            <a:spLocks noGrp="1"/>
          </p:cNvSpPr>
          <p:nvPr>
            <p:ph sz="half" idx="2"/>
          </p:nvPr>
        </p:nvSpPr>
        <p:spPr>
          <a:xfrm>
            <a:off x="6474191" y="1825625"/>
            <a:ext cx="5181600" cy="4004652"/>
          </a:xfrm>
          <a:noFill/>
        </p:spPr>
        <p:txBody>
          <a:bodyPr lIns="180000" tIns="180000" rIns="180000" bIns="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0" name="Slide Number Placeholder 5">
            <a:extLst>
              <a:ext uri="{FF2B5EF4-FFF2-40B4-BE49-F238E27FC236}">
                <a16:creationId xmlns:a16="http://schemas.microsoft.com/office/drawing/2014/main" id="{73F06BC5-1ADE-2646-A0E4-A9825B5DAF52}"/>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21225012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lumn Highlight Conten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7853-4553-2542-915C-C4648C8EA143}"/>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DFBEF05-2514-4040-A4D7-3513E51581A7}"/>
              </a:ext>
            </a:extLst>
          </p:cNvPr>
          <p:cNvSpPr>
            <a:spLocks noGrp="1"/>
          </p:cNvSpPr>
          <p:nvPr>
            <p:ph sz="half" idx="1"/>
          </p:nvPr>
        </p:nvSpPr>
        <p:spPr>
          <a:xfrm>
            <a:off x="536208"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2" name="Picture 11">
            <a:extLst>
              <a:ext uri="{FF2B5EF4-FFF2-40B4-BE49-F238E27FC236}">
                <a16:creationId xmlns:a16="http://schemas.microsoft.com/office/drawing/2014/main" id="{9F1E4E8A-B509-8F41-81CE-126A7FE64B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6474191" y="1829777"/>
            <a:ext cx="5181600" cy="4000500"/>
          </a:xfrm>
          <a:prstGeom prst="rect">
            <a:avLst/>
          </a:prstGeom>
        </p:spPr>
      </p:pic>
      <p:sp>
        <p:nvSpPr>
          <p:cNvPr id="4" name="Content Placeholder 3">
            <a:extLst>
              <a:ext uri="{FF2B5EF4-FFF2-40B4-BE49-F238E27FC236}">
                <a16:creationId xmlns:a16="http://schemas.microsoft.com/office/drawing/2014/main" id="{0A6D1B55-3409-B34B-8B0E-955F5CB6C0B4}"/>
              </a:ext>
            </a:extLst>
          </p:cNvPr>
          <p:cNvSpPr>
            <a:spLocks noGrp="1"/>
          </p:cNvSpPr>
          <p:nvPr>
            <p:ph sz="half" idx="2"/>
          </p:nvPr>
        </p:nvSpPr>
        <p:spPr>
          <a:xfrm>
            <a:off x="6474191" y="1825625"/>
            <a:ext cx="5181600" cy="4004652"/>
          </a:xfrm>
          <a:noFill/>
        </p:spPr>
        <p:txBody>
          <a:bodyPr lIns="180000" tIns="180000" rIns="180000" bIns="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0" name="Slide Number Placeholder 5">
            <a:extLst>
              <a:ext uri="{FF2B5EF4-FFF2-40B4-BE49-F238E27FC236}">
                <a16:creationId xmlns:a16="http://schemas.microsoft.com/office/drawing/2014/main" id="{B1A3A4A3-1A80-2840-ADFC-2D74D1FC547B}"/>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5085335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lumn Highlight Conten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7853-4553-2542-915C-C4648C8EA143}"/>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DFBEF05-2514-4040-A4D7-3513E51581A7}"/>
              </a:ext>
            </a:extLst>
          </p:cNvPr>
          <p:cNvSpPr>
            <a:spLocks noGrp="1"/>
          </p:cNvSpPr>
          <p:nvPr>
            <p:ph sz="half" idx="1"/>
          </p:nvPr>
        </p:nvSpPr>
        <p:spPr>
          <a:xfrm>
            <a:off x="536208"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2" name="Picture 11">
            <a:extLst>
              <a:ext uri="{FF2B5EF4-FFF2-40B4-BE49-F238E27FC236}">
                <a16:creationId xmlns:a16="http://schemas.microsoft.com/office/drawing/2014/main" id="{9F1E4E8A-B509-8F41-81CE-126A7FE64B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6474191" y="1829777"/>
            <a:ext cx="5181600" cy="4000500"/>
          </a:xfrm>
          <a:prstGeom prst="rect">
            <a:avLst/>
          </a:prstGeom>
        </p:spPr>
      </p:pic>
      <p:sp>
        <p:nvSpPr>
          <p:cNvPr id="4" name="Content Placeholder 3">
            <a:extLst>
              <a:ext uri="{FF2B5EF4-FFF2-40B4-BE49-F238E27FC236}">
                <a16:creationId xmlns:a16="http://schemas.microsoft.com/office/drawing/2014/main" id="{0A6D1B55-3409-B34B-8B0E-955F5CB6C0B4}"/>
              </a:ext>
            </a:extLst>
          </p:cNvPr>
          <p:cNvSpPr>
            <a:spLocks noGrp="1"/>
          </p:cNvSpPr>
          <p:nvPr>
            <p:ph sz="half" idx="2"/>
          </p:nvPr>
        </p:nvSpPr>
        <p:spPr>
          <a:xfrm>
            <a:off x="6474191" y="1825625"/>
            <a:ext cx="5181600" cy="4004652"/>
          </a:xfrm>
          <a:no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0" name="Slide Number Placeholder 5">
            <a:extLst>
              <a:ext uri="{FF2B5EF4-FFF2-40B4-BE49-F238E27FC236}">
                <a16:creationId xmlns:a16="http://schemas.microsoft.com/office/drawing/2014/main" id="{10381B1B-24EB-074E-B25B-C590456BEEC6}"/>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24526379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CC75-6B25-9549-9A13-853FA947CDF7}"/>
              </a:ext>
            </a:extLst>
          </p:cNvPr>
          <p:cNvSpPr>
            <a:spLocks noGrp="1"/>
          </p:cNvSpPr>
          <p:nvPr>
            <p:ph type="title"/>
          </p:nvPr>
        </p:nvSpPr>
        <p:spPr/>
        <p:txBody>
          <a:bodyPr/>
          <a:lstStyle/>
          <a:p>
            <a:r>
              <a:rPr lang="en-GB" dirty="0"/>
              <a:t>Click to edit Master title style</a:t>
            </a:r>
            <a:endParaRPr lang="en-US" dirty="0"/>
          </a:p>
        </p:txBody>
      </p:sp>
      <p:sp>
        <p:nvSpPr>
          <p:cNvPr id="7" name="Subtitle 2">
            <a:extLst>
              <a:ext uri="{FF2B5EF4-FFF2-40B4-BE49-F238E27FC236}">
                <a16:creationId xmlns:a16="http://schemas.microsoft.com/office/drawing/2014/main" id="{443C50AE-3270-4B4A-826F-FB11CBDCB020}"/>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8" name="Slide Number Placeholder 5">
            <a:extLst>
              <a:ext uri="{FF2B5EF4-FFF2-40B4-BE49-F238E27FC236}">
                <a16:creationId xmlns:a16="http://schemas.microsoft.com/office/drawing/2014/main" id="{D31AE0E2-AA1F-004E-AA5B-222B4101E98A}"/>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91791839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EB3A6F9-3471-E14F-A486-237762EA810D}"/>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7" name="Slide Number Placeholder 5">
            <a:extLst>
              <a:ext uri="{FF2B5EF4-FFF2-40B4-BE49-F238E27FC236}">
                <a16:creationId xmlns:a16="http://schemas.microsoft.com/office/drawing/2014/main" id="{C28B1B5E-F393-B044-8880-2B1AD0D7A519}"/>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12085549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A0C9947-2085-7344-8861-AD252ACC4C7D}"/>
              </a:ext>
            </a:extLst>
          </p:cNvPr>
          <p:cNvSpPr>
            <a:spLocks noGrp="1"/>
          </p:cNvSpPr>
          <p:nvPr>
            <p:ph type="title"/>
          </p:nvPr>
        </p:nvSpPr>
        <p:spPr>
          <a:xfrm>
            <a:off x="536208" y="536208"/>
            <a:ext cx="6787784" cy="1154480"/>
          </a:xfrm>
        </p:spPr>
        <p:txBody>
          <a:bodyPr/>
          <a:lstStyle/>
          <a:p>
            <a:r>
              <a:rPr lang="en-GB" dirty="0"/>
              <a:t>Click to edit Master title style</a:t>
            </a:r>
            <a:endParaRPr lang="en-US" dirty="0"/>
          </a:p>
        </p:txBody>
      </p:sp>
      <p:sp>
        <p:nvSpPr>
          <p:cNvPr id="11" name="Content Placeholder 2">
            <a:extLst>
              <a:ext uri="{FF2B5EF4-FFF2-40B4-BE49-F238E27FC236}">
                <a16:creationId xmlns:a16="http://schemas.microsoft.com/office/drawing/2014/main" id="{C5BC83BB-7B9A-1247-8FC9-75E7AC3582E3}"/>
              </a:ext>
            </a:extLst>
          </p:cNvPr>
          <p:cNvSpPr>
            <a:spLocks noGrp="1"/>
          </p:cNvSpPr>
          <p:nvPr>
            <p:ph sz="half" idx="1"/>
          </p:nvPr>
        </p:nvSpPr>
        <p:spPr>
          <a:xfrm>
            <a:off x="536208" y="1825625"/>
            <a:ext cx="6787784"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Picture Placeholder 2" descr="Picture placeholder">
            <a:extLst>
              <a:ext uri="{FF2B5EF4-FFF2-40B4-BE49-F238E27FC236}">
                <a16:creationId xmlns:a16="http://schemas.microsoft.com/office/drawing/2014/main" id="{057F4545-C7C3-D842-A384-E973E2235B77}"/>
              </a:ext>
            </a:extLst>
          </p:cNvPr>
          <p:cNvSpPr>
            <a:spLocks noGrp="1"/>
          </p:cNvSpPr>
          <p:nvPr>
            <p:ph type="pic" idx="13"/>
          </p:nvPr>
        </p:nvSpPr>
        <p:spPr>
          <a:xfrm>
            <a:off x="7786913" y="536207"/>
            <a:ext cx="3868880" cy="5294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Subtitle 2">
            <a:extLst>
              <a:ext uri="{FF2B5EF4-FFF2-40B4-BE49-F238E27FC236}">
                <a16:creationId xmlns:a16="http://schemas.microsoft.com/office/drawing/2014/main" id="{F52C32A2-E384-154E-8414-509F89A86BB1}"/>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4" name="Slide Number Placeholder 5">
            <a:extLst>
              <a:ext uri="{FF2B5EF4-FFF2-40B4-BE49-F238E27FC236}">
                <a16:creationId xmlns:a16="http://schemas.microsoft.com/office/drawing/2014/main" id="{7ACCA0D9-B1B2-EC43-9673-CEE7AD564F9E}"/>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63400259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2" descr="Picture placeholder">
            <a:extLst>
              <a:ext uri="{FF2B5EF4-FFF2-40B4-BE49-F238E27FC236}">
                <a16:creationId xmlns:a16="http://schemas.microsoft.com/office/drawing/2014/main" id="{5A5E1195-A4E5-EB4D-B212-926314BF6D83}"/>
              </a:ext>
            </a:extLst>
          </p:cNvPr>
          <p:cNvSpPr>
            <a:spLocks noGrp="1"/>
          </p:cNvSpPr>
          <p:nvPr>
            <p:ph type="pic" idx="1"/>
          </p:nvPr>
        </p:nvSpPr>
        <p:spPr>
          <a:xfrm>
            <a:off x="536208" y="536331"/>
            <a:ext cx="6469174" cy="52939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itle 1">
            <a:extLst>
              <a:ext uri="{FF2B5EF4-FFF2-40B4-BE49-F238E27FC236}">
                <a16:creationId xmlns:a16="http://schemas.microsoft.com/office/drawing/2014/main" id="{08193E14-5CEA-9746-BEB3-CB0E5D9D496E}"/>
              </a:ext>
            </a:extLst>
          </p:cNvPr>
          <p:cNvSpPr>
            <a:spLocks noGrp="1"/>
          </p:cNvSpPr>
          <p:nvPr>
            <p:ph type="title"/>
          </p:nvPr>
        </p:nvSpPr>
        <p:spPr>
          <a:xfrm>
            <a:off x="7416544" y="536332"/>
            <a:ext cx="4239248" cy="1505668"/>
          </a:xfrm>
        </p:spPr>
        <p:txBody>
          <a:bodyPr/>
          <a:lstStyle/>
          <a:p>
            <a:r>
              <a:rPr lang="en-US" dirty="0"/>
              <a:t>Click to edit Master title style</a:t>
            </a:r>
          </a:p>
        </p:txBody>
      </p:sp>
      <p:sp>
        <p:nvSpPr>
          <p:cNvPr id="9" name="Text Placeholder 3">
            <a:extLst>
              <a:ext uri="{FF2B5EF4-FFF2-40B4-BE49-F238E27FC236}">
                <a16:creationId xmlns:a16="http://schemas.microsoft.com/office/drawing/2014/main" id="{8207857C-77EB-8F41-A216-A9F472790EAB}"/>
              </a:ext>
            </a:extLst>
          </p:cNvPr>
          <p:cNvSpPr>
            <a:spLocks noGrp="1"/>
          </p:cNvSpPr>
          <p:nvPr>
            <p:ph type="body" sz="half" idx="2"/>
          </p:nvPr>
        </p:nvSpPr>
        <p:spPr>
          <a:xfrm>
            <a:off x="7416544" y="2373086"/>
            <a:ext cx="4239247" cy="34571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3" name="Subtitle 2">
            <a:extLst>
              <a:ext uri="{FF2B5EF4-FFF2-40B4-BE49-F238E27FC236}">
                <a16:creationId xmlns:a16="http://schemas.microsoft.com/office/drawing/2014/main" id="{F52C32A2-E384-154E-8414-509F89A86BB1}"/>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6" name="Slide Number Placeholder 5">
            <a:extLst>
              <a:ext uri="{FF2B5EF4-FFF2-40B4-BE49-F238E27FC236}">
                <a16:creationId xmlns:a16="http://schemas.microsoft.com/office/drawing/2014/main" id="{A211202F-ECF4-D647-A5A8-BA1CE1C973BC}"/>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9698364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3BB9E59-F968-4942-8BCA-C7B9D604F7DD}"/>
              </a:ext>
            </a:extLst>
          </p:cNvPr>
          <p:cNvSpPr>
            <a:spLocks noGrp="1"/>
          </p:cNvSpPr>
          <p:nvPr>
            <p:ph type="title"/>
          </p:nvPr>
        </p:nvSpPr>
        <p:spPr>
          <a:xfrm>
            <a:off x="536208" y="536208"/>
            <a:ext cx="11119584" cy="1154480"/>
          </a:xfrm>
        </p:spPr>
        <p:txBody>
          <a:bodyPr/>
          <a:lstStyle/>
          <a:p>
            <a:r>
              <a:rPr lang="en-GB"/>
              <a:t>Click to edit Master title style</a:t>
            </a:r>
            <a:endParaRPr lang="en-US"/>
          </a:p>
        </p:txBody>
      </p:sp>
      <p:sp>
        <p:nvSpPr>
          <p:cNvPr id="8" name="Picture Placeholder 3" descr="Picture placeholder">
            <a:extLst>
              <a:ext uri="{FF2B5EF4-FFF2-40B4-BE49-F238E27FC236}">
                <a16:creationId xmlns:a16="http://schemas.microsoft.com/office/drawing/2014/main" id="{6062DD39-7EF2-BA42-9912-9B11D8ADB20B}"/>
              </a:ext>
            </a:extLst>
          </p:cNvPr>
          <p:cNvSpPr>
            <a:spLocks noGrp="1"/>
          </p:cNvSpPr>
          <p:nvPr>
            <p:ph type="pic" sz="quarter" idx="16"/>
          </p:nvPr>
        </p:nvSpPr>
        <p:spPr>
          <a:xfrm>
            <a:off x="536208" y="1825626"/>
            <a:ext cx="11119583" cy="4004651"/>
          </a:xfrm>
        </p:spPr>
        <p:txBody>
          <a:bodyPr/>
          <a:lstStyle/>
          <a:p>
            <a:endParaRPr lang="en-US"/>
          </a:p>
        </p:txBody>
      </p:sp>
      <p:sp>
        <p:nvSpPr>
          <p:cNvPr id="13" name="Subtitle 2">
            <a:extLst>
              <a:ext uri="{FF2B5EF4-FFF2-40B4-BE49-F238E27FC236}">
                <a16:creationId xmlns:a16="http://schemas.microsoft.com/office/drawing/2014/main" id="{F52C32A2-E384-154E-8414-509F89A86BB1}"/>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6" name="Slide Number Placeholder 5">
            <a:extLst>
              <a:ext uri="{FF2B5EF4-FFF2-40B4-BE49-F238E27FC236}">
                <a16:creationId xmlns:a16="http://schemas.microsoft.com/office/drawing/2014/main" id="{5C1C6956-1F66-5E4D-800D-0C8CEC6AD079}"/>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55340720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C71D-1555-D643-953D-6487684395E6}"/>
              </a:ext>
            </a:extLst>
          </p:cNvPr>
          <p:cNvSpPr>
            <a:spLocks noGrp="1"/>
          </p:cNvSpPr>
          <p:nvPr>
            <p:ph type="title"/>
          </p:nvPr>
        </p:nvSpPr>
        <p:spPr>
          <a:xfrm>
            <a:off x="536208" y="536208"/>
            <a:ext cx="11119584" cy="1154480"/>
          </a:xfrm>
        </p:spPr>
        <p:txBody>
          <a:bodyPr lIns="0" tIns="0" rIns="0" bIns="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FCAE0882-597C-AA49-BBF8-04B7C98D7E6E}"/>
              </a:ext>
            </a:extLst>
          </p:cNvPr>
          <p:cNvSpPr>
            <a:spLocks noGrp="1"/>
          </p:cNvSpPr>
          <p:nvPr>
            <p:ph idx="1"/>
          </p:nvPr>
        </p:nvSpPr>
        <p:spPr>
          <a:xfrm>
            <a:off x="536208" y="1820985"/>
            <a:ext cx="11119584" cy="4017107"/>
          </a:xfrm>
        </p:spPr>
        <p:txBody>
          <a:bodyPr lIns="0" tIns="0" rIns="0" b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ubtitle 2">
            <a:extLst>
              <a:ext uri="{FF2B5EF4-FFF2-40B4-BE49-F238E27FC236}">
                <a16:creationId xmlns:a16="http://schemas.microsoft.com/office/drawing/2014/main" id="{3AEF284F-354D-8341-92A4-8CA28FA7519D}"/>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2" name="Slide Number Placeholder 5">
            <a:extLst>
              <a:ext uri="{FF2B5EF4-FFF2-40B4-BE49-F238E27FC236}">
                <a16:creationId xmlns:a16="http://schemas.microsoft.com/office/drawing/2014/main" id="{E26009A9-B83F-1E44-8B66-ECA8EEAD8E50}"/>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24343624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Highlight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descr="Picture placeholder">
            <a:extLst>
              <a:ext uri="{FF2B5EF4-FFF2-40B4-BE49-F238E27FC236}">
                <a16:creationId xmlns:a16="http://schemas.microsoft.com/office/drawing/2014/main" id="{5729A038-0B6B-4146-AD2A-D6F50D38CB5F}"/>
              </a:ext>
            </a:extLst>
          </p:cNvPr>
          <p:cNvSpPr>
            <a:spLocks noGrp="1"/>
          </p:cNvSpPr>
          <p:nvPr>
            <p:ph type="pic" idx="1"/>
          </p:nvPr>
        </p:nvSpPr>
        <p:spPr>
          <a:xfrm>
            <a:off x="536208" y="536208"/>
            <a:ext cx="11119583" cy="5294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Content Placeholder 3">
            <a:extLst>
              <a:ext uri="{FF2B5EF4-FFF2-40B4-BE49-F238E27FC236}">
                <a16:creationId xmlns:a16="http://schemas.microsoft.com/office/drawing/2014/main" id="{6471060C-A986-5A4E-A9B9-C5CB12898141}"/>
              </a:ext>
            </a:extLst>
          </p:cNvPr>
          <p:cNvSpPr>
            <a:spLocks noGrp="1"/>
          </p:cNvSpPr>
          <p:nvPr>
            <p:ph sz="half" idx="2"/>
          </p:nvPr>
        </p:nvSpPr>
        <p:spPr>
          <a:xfrm>
            <a:off x="6518091" y="3235568"/>
            <a:ext cx="4788999" cy="2261027"/>
          </a:xfrm>
          <a:solidFill>
            <a:schemeClr val="accent1"/>
          </a:solid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ubtitle 2">
            <a:extLst>
              <a:ext uri="{FF2B5EF4-FFF2-40B4-BE49-F238E27FC236}">
                <a16:creationId xmlns:a16="http://schemas.microsoft.com/office/drawing/2014/main" id="{F52C32A2-E384-154E-8414-509F89A86BB1}"/>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1" name="Slide Number Placeholder 5">
            <a:extLst>
              <a:ext uri="{FF2B5EF4-FFF2-40B4-BE49-F238E27FC236}">
                <a16:creationId xmlns:a16="http://schemas.microsoft.com/office/drawing/2014/main" id="{2A24AB45-1CB2-7145-B354-D8DC7FCE6DE7}"/>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35223051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Highlight Conten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descr="Picture placeholder">
            <a:extLst>
              <a:ext uri="{FF2B5EF4-FFF2-40B4-BE49-F238E27FC236}">
                <a16:creationId xmlns:a16="http://schemas.microsoft.com/office/drawing/2014/main" id="{5729A038-0B6B-4146-AD2A-D6F50D38CB5F}"/>
              </a:ext>
            </a:extLst>
          </p:cNvPr>
          <p:cNvSpPr>
            <a:spLocks noGrp="1"/>
          </p:cNvSpPr>
          <p:nvPr>
            <p:ph type="pic" idx="1"/>
          </p:nvPr>
        </p:nvSpPr>
        <p:spPr>
          <a:xfrm>
            <a:off x="536208" y="536208"/>
            <a:ext cx="11119583" cy="5294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Content Placeholder 3">
            <a:extLst>
              <a:ext uri="{FF2B5EF4-FFF2-40B4-BE49-F238E27FC236}">
                <a16:creationId xmlns:a16="http://schemas.microsoft.com/office/drawing/2014/main" id="{6471060C-A986-5A4E-A9B9-C5CB12898141}"/>
              </a:ext>
            </a:extLst>
          </p:cNvPr>
          <p:cNvSpPr>
            <a:spLocks noGrp="1"/>
          </p:cNvSpPr>
          <p:nvPr>
            <p:ph sz="half" idx="2"/>
          </p:nvPr>
        </p:nvSpPr>
        <p:spPr>
          <a:xfrm>
            <a:off x="6518091" y="3235568"/>
            <a:ext cx="4788999" cy="2261027"/>
          </a:xfrm>
          <a:solidFill>
            <a:schemeClr val="accent3"/>
          </a:solidFill>
        </p:spPr>
        <p:txBody>
          <a:bodyPr lIns="180000" tIns="180000" rIns="180000" bIns="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ubtitle 2">
            <a:extLst>
              <a:ext uri="{FF2B5EF4-FFF2-40B4-BE49-F238E27FC236}">
                <a16:creationId xmlns:a16="http://schemas.microsoft.com/office/drawing/2014/main" id="{F52C32A2-E384-154E-8414-509F89A86BB1}"/>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7" name="Slide Number Placeholder 5">
            <a:extLst>
              <a:ext uri="{FF2B5EF4-FFF2-40B4-BE49-F238E27FC236}">
                <a16:creationId xmlns:a16="http://schemas.microsoft.com/office/drawing/2014/main" id="{7E0AAF60-8F37-C94C-B611-7233C4C180A7}"/>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20800413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Highlight Conten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descr="Picture placeholder">
            <a:extLst>
              <a:ext uri="{FF2B5EF4-FFF2-40B4-BE49-F238E27FC236}">
                <a16:creationId xmlns:a16="http://schemas.microsoft.com/office/drawing/2014/main" id="{5729A038-0B6B-4146-AD2A-D6F50D38CB5F}"/>
              </a:ext>
            </a:extLst>
          </p:cNvPr>
          <p:cNvSpPr>
            <a:spLocks noGrp="1"/>
          </p:cNvSpPr>
          <p:nvPr>
            <p:ph type="pic" idx="1"/>
          </p:nvPr>
        </p:nvSpPr>
        <p:spPr>
          <a:xfrm>
            <a:off x="536208" y="536208"/>
            <a:ext cx="11119583" cy="5294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Content Placeholder 3">
            <a:extLst>
              <a:ext uri="{FF2B5EF4-FFF2-40B4-BE49-F238E27FC236}">
                <a16:creationId xmlns:a16="http://schemas.microsoft.com/office/drawing/2014/main" id="{6471060C-A986-5A4E-A9B9-C5CB12898141}"/>
              </a:ext>
            </a:extLst>
          </p:cNvPr>
          <p:cNvSpPr>
            <a:spLocks noGrp="1"/>
          </p:cNvSpPr>
          <p:nvPr>
            <p:ph sz="half" idx="2"/>
          </p:nvPr>
        </p:nvSpPr>
        <p:spPr>
          <a:xfrm>
            <a:off x="6518091" y="3235568"/>
            <a:ext cx="4788999" cy="2261027"/>
          </a:xfrm>
          <a:solidFill>
            <a:schemeClr val="accent2"/>
          </a:solidFill>
        </p:spPr>
        <p:txBody>
          <a:bodyPr lIns="180000" tIns="180000" rIns="180000" bIns="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ubtitle 2">
            <a:extLst>
              <a:ext uri="{FF2B5EF4-FFF2-40B4-BE49-F238E27FC236}">
                <a16:creationId xmlns:a16="http://schemas.microsoft.com/office/drawing/2014/main" id="{F52C32A2-E384-154E-8414-509F89A86BB1}"/>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7" name="Slide Number Placeholder 5">
            <a:extLst>
              <a:ext uri="{FF2B5EF4-FFF2-40B4-BE49-F238E27FC236}">
                <a16:creationId xmlns:a16="http://schemas.microsoft.com/office/drawing/2014/main" id="{9432FA6B-FF65-3F4E-9A7B-548141270F58}"/>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24442088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Highlight Conten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descr="Picture placeholder">
            <a:extLst>
              <a:ext uri="{FF2B5EF4-FFF2-40B4-BE49-F238E27FC236}">
                <a16:creationId xmlns:a16="http://schemas.microsoft.com/office/drawing/2014/main" id="{5729A038-0B6B-4146-AD2A-D6F50D38CB5F}"/>
              </a:ext>
            </a:extLst>
          </p:cNvPr>
          <p:cNvSpPr>
            <a:spLocks noGrp="1"/>
          </p:cNvSpPr>
          <p:nvPr>
            <p:ph type="pic" idx="1"/>
          </p:nvPr>
        </p:nvSpPr>
        <p:spPr>
          <a:xfrm>
            <a:off x="536208" y="536208"/>
            <a:ext cx="11119583" cy="5294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Content Placeholder 3">
            <a:extLst>
              <a:ext uri="{FF2B5EF4-FFF2-40B4-BE49-F238E27FC236}">
                <a16:creationId xmlns:a16="http://schemas.microsoft.com/office/drawing/2014/main" id="{6471060C-A986-5A4E-A9B9-C5CB12898141}"/>
              </a:ext>
            </a:extLst>
          </p:cNvPr>
          <p:cNvSpPr>
            <a:spLocks noGrp="1"/>
          </p:cNvSpPr>
          <p:nvPr>
            <p:ph sz="half" idx="2"/>
          </p:nvPr>
        </p:nvSpPr>
        <p:spPr>
          <a:xfrm>
            <a:off x="6518091" y="3235568"/>
            <a:ext cx="4788999" cy="2261027"/>
          </a:xfrm>
          <a:solidFill>
            <a:schemeClr val="accent4"/>
          </a:solidFill>
        </p:spPr>
        <p:txBody>
          <a:bodyPr lIns="180000" tIns="180000" rIns="180000" bIns="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Subtitle 2">
            <a:extLst>
              <a:ext uri="{FF2B5EF4-FFF2-40B4-BE49-F238E27FC236}">
                <a16:creationId xmlns:a16="http://schemas.microsoft.com/office/drawing/2014/main" id="{F52C32A2-E384-154E-8414-509F89A86BB1}"/>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7" name="Slide Number Placeholder 5">
            <a:extLst>
              <a:ext uri="{FF2B5EF4-FFF2-40B4-BE49-F238E27FC236}">
                <a16:creationId xmlns:a16="http://schemas.microsoft.com/office/drawing/2014/main" id="{28BBC777-7AF3-8F4E-AAD3-0C8D38C500B2}"/>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6268729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CC75-6B25-9549-9A13-853FA947CDF7}"/>
              </a:ext>
            </a:extLst>
          </p:cNvPr>
          <p:cNvSpPr>
            <a:spLocks noGrp="1"/>
          </p:cNvSpPr>
          <p:nvPr>
            <p:ph type="title"/>
          </p:nvPr>
        </p:nvSpPr>
        <p:spPr/>
        <p:txBody>
          <a:bodyPr/>
          <a:lstStyle/>
          <a:p>
            <a:r>
              <a:rPr lang="en-GB"/>
              <a:t>Click to edit Master title style</a:t>
            </a:r>
            <a:endParaRPr lang="en-US"/>
          </a:p>
        </p:txBody>
      </p:sp>
      <p:sp>
        <p:nvSpPr>
          <p:cNvPr id="5" name="Chart Placeholder 2" descr="Chart placeholder">
            <a:extLst>
              <a:ext uri="{FF2B5EF4-FFF2-40B4-BE49-F238E27FC236}">
                <a16:creationId xmlns:a16="http://schemas.microsoft.com/office/drawing/2014/main" id="{CCBEC8F5-91FF-E34F-921C-A1C5ED5826B5}"/>
              </a:ext>
            </a:extLst>
          </p:cNvPr>
          <p:cNvSpPr>
            <a:spLocks noGrp="1"/>
          </p:cNvSpPr>
          <p:nvPr>
            <p:ph type="chart" sz="quarter" idx="13"/>
          </p:nvPr>
        </p:nvSpPr>
        <p:spPr>
          <a:xfrm>
            <a:off x="536208" y="1825625"/>
            <a:ext cx="11119583" cy="4004652"/>
          </a:xfrm>
        </p:spPr>
        <p:txBody>
          <a:bodyPr/>
          <a:lstStyle/>
          <a:p>
            <a:endParaRPr lang="en-US" dirty="0"/>
          </a:p>
        </p:txBody>
      </p:sp>
      <p:sp>
        <p:nvSpPr>
          <p:cNvPr id="7" name="Subtitle 2">
            <a:extLst>
              <a:ext uri="{FF2B5EF4-FFF2-40B4-BE49-F238E27FC236}">
                <a16:creationId xmlns:a16="http://schemas.microsoft.com/office/drawing/2014/main" id="{443C50AE-3270-4B4A-826F-FB11CBDCB020}"/>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0" name="Slide Number Placeholder 5">
            <a:extLst>
              <a:ext uri="{FF2B5EF4-FFF2-40B4-BE49-F238E27FC236}">
                <a16:creationId xmlns:a16="http://schemas.microsoft.com/office/drawing/2014/main" id="{CDD36931-F8DC-5C4F-8CBE-565A9E8E5F74}"/>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14151886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CC75-6B25-9549-9A13-853FA947CDF7}"/>
              </a:ext>
            </a:extLst>
          </p:cNvPr>
          <p:cNvSpPr>
            <a:spLocks noGrp="1"/>
          </p:cNvSpPr>
          <p:nvPr>
            <p:ph type="title"/>
          </p:nvPr>
        </p:nvSpPr>
        <p:spPr/>
        <p:txBody>
          <a:bodyPr/>
          <a:lstStyle/>
          <a:p>
            <a:r>
              <a:rPr lang="en-GB" dirty="0"/>
              <a:t>Click to edit Master title style</a:t>
            </a:r>
            <a:endParaRPr lang="en-US" dirty="0"/>
          </a:p>
        </p:txBody>
      </p:sp>
      <p:sp>
        <p:nvSpPr>
          <p:cNvPr id="9" name="Chart Placeholder 2" descr="Chart placeholder">
            <a:extLst>
              <a:ext uri="{FF2B5EF4-FFF2-40B4-BE49-F238E27FC236}">
                <a16:creationId xmlns:a16="http://schemas.microsoft.com/office/drawing/2014/main" id="{7C30C792-0E7B-5B46-B1A0-04CD2B95B40C}"/>
              </a:ext>
            </a:extLst>
          </p:cNvPr>
          <p:cNvSpPr>
            <a:spLocks noGrp="1"/>
          </p:cNvSpPr>
          <p:nvPr>
            <p:ph type="chart" sz="quarter" idx="13"/>
          </p:nvPr>
        </p:nvSpPr>
        <p:spPr>
          <a:xfrm>
            <a:off x="536208" y="1825625"/>
            <a:ext cx="5559792" cy="4004652"/>
          </a:xfrm>
        </p:spPr>
        <p:txBody>
          <a:bodyPr/>
          <a:lstStyle/>
          <a:p>
            <a:endParaRPr lang="en-US" dirty="0"/>
          </a:p>
        </p:txBody>
      </p:sp>
      <p:sp>
        <p:nvSpPr>
          <p:cNvPr id="11" name="Content Placeholder 2">
            <a:extLst>
              <a:ext uri="{FF2B5EF4-FFF2-40B4-BE49-F238E27FC236}">
                <a16:creationId xmlns:a16="http://schemas.microsoft.com/office/drawing/2014/main" id="{94202CE8-7793-8847-A6DB-4617C9CB362A}"/>
              </a:ext>
            </a:extLst>
          </p:cNvPr>
          <p:cNvSpPr>
            <a:spLocks noGrp="1"/>
          </p:cNvSpPr>
          <p:nvPr>
            <p:ph sz="half" idx="1"/>
          </p:nvPr>
        </p:nvSpPr>
        <p:spPr>
          <a:xfrm>
            <a:off x="6474191"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ubtitle 2">
            <a:extLst>
              <a:ext uri="{FF2B5EF4-FFF2-40B4-BE49-F238E27FC236}">
                <a16:creationId xmlns:a16="http://schemas.microsoft.com/office/drawing/2014/main" id="{443C50AE-3270-4B4A-826F-FB11CBDCB020}"/>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2" name="Slide Number Placeholder 5">
            <a:extLst>
              <a:ext uri="{FF2B5EF4-FFF2-40B4-BE49-F238E27FC236}">
                <a16:creationId xmlns:a16="http://schemas.microsoft.com/office/drawing/2014/main" id="{890C8EE5-4421-DE43-BA5C-D117701C4982}"/>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73952774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AE54B-B689-04DC-76B3-6D24EB0C8CBD}"/>
              </a:ext>
            </a:extLst>
          </p:cNvPr>
          <p:cNvSpPr>
            <a:spLocks noGrp="1"/>
          </p:cNvSpPr>
          <p:nvPr>
            <p:ph type="ctrTitle"/>
          </p:nvPr>
        </p:nvSpPr>
        <p:spPr>
          <a:xfrm>
            <a:off x="426996" y="426348"/>
            <a:ext cx="7852031" cy="1308154"/>
          </a:xfrm>
        </p:spPr>
        <p:txBody>
          <a:bodyPr lIns="0" tIns="0" rIns="0" bIns="0" anchor="b">
            <a:normAutofit/>
          </a:bodyPr>
          <a:lstStyle>
            <a:lvl1pPr algn="l">
              <a:defRPr sz="44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C64B64AC-A8DE-A172-C3AE-FCB10B107976}"/>
              </a:ext>
            </a:extLst>
          </p:cNvPr>
          <p:cNvSpPr>
            <a:spLocks noGrp="1"/>
          </p:cNvSpPr>
          <p:nvPr>
            <p:ph type="subTitle" idx="1"/>
          </p:nvPr>
        </p:nvSpPr>
        <p:spPr>
          <a:xfrm>
            <a:off x="426996" y="1868054"/>
            <a:ext cx="7852031" cy="365125"/>
          </a:xfr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C379EDC8-5697-56F5-9C4D-317D9986BD9D}"/>
              </a:ext>
            </a:extLst>
          </p:cNvPr>
          <p:cNvSpPr>
            <a:spLocks noGrp="1"/>
          </p:cNvSpPr>
          <p:nvPr>
            <p:ph type="dt" sz="half" idx="10"/>
          </p:nvPr>
        </p:nvSpPr>
        <p:spPr>
          <a:xfrm>
            <a:off x="426996" y="6275387"/>
            <a:ext cx="2130853" cy="365125"/>
          </a:xfrm>
        </p:spPr>
        <p:txBody>
          <a:bodyPr lIns="0" tIns="0" rIns="0" bIns="0"/>
          <a:lstStyle>
            <a:lvl1pPr algn="l">
              <a:defRPr/>
            </a:lvl1pPr>
          </a:lstStyle>
          <a:p>
            <a:fld id="{E6E93C58-DFA1-AD4C-9921-7A3FAF10BD4E}" type="datetime1">
              <a:rPr lang="en-GB" smtClean="0"/>
              <a:t>04/07/2024</a:t>
            </a:fld>
            <a:endParaRPr lang="en-US"/>
          </a:p>
        </p:txBody>
      </p:sp>
      <p:pic>
        <p:nvPicPr>
          <p:cNvPr id="8" name="Picture 7" descr="NHS Lincolnshire Integrated Care Board logo">
            <a:extLst>
              <a:ext uri="{FF2B5EF4-FFF2-40B4-BE49-F238E27FC236}">
                <a16:creationId xmlns:a16="http://schemas.microsoft.com/office/drawing/2014/main" id="{C5BE7A04-4F8E-669C-6136-6FB1DC6456EF}"/>
              </a:ext>
            </a:extLst>
          </p:cNvPr>
          <p:cNvPicPr>
            <a:picLocks noChangeAspect="1"/>
          </p:cNvPicPr>
          <p:nvPr userDrawn="1"/>
        </p:nvPicPr>
        <p:blipFill>
          <a:blip r:embed="rId3"/>
          <a:stretch>
            <a:fillRect/>
          </a:stretch>
        </p:blipFill>
        <p:spPr>
          <a:xfrm>
            <a:off x="9316993" y="426348"/>
            <a:ext cx="2448011" cy="1271083"/>
          </a:xfrm>
          <a:prstGeom prst="rect">
            <a:avLst/>
          </a:prstGeom>
        </p:spPr>
      </p:pic>
    </p:spTree>
    <p:extLst>
      <p:ext uri="{BB962C8B-B14F-4D97-AF65-F5344CB8AC3E}">
        <p14:creationId xmlns:p14="http://schemas.microsoft.com/office/powerpoint/2010/main" val="183550093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9EB45-0723-B24F-4A6D-C22A43B8928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BD6374-E1A0-95A6-B812-F01F1C16D6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EBFF41E-6572-7E76-F5BE-D839E3190898}"/>
              </a:ext>
            </a:extLst>
          </p:cNvPr>
          <p:cNvSpPr>
            <a:spLocks noGrp="1"/>
          </p:cNvSpPr>
          <p:nvPr>
            <p:ph type="ftr" sz="quarter" idx="11"/>
          </p:nvPr>
        </p:nvSpPr>
        <p:spPr/>
        <p:txBody>
          <a:bodyPr/>
          <a:lstStyle/>
          <a:p>
            <a:r>
              <a:rPr lang="en-US"/>
              <a:t>NHS Lincolnshire Integrated Care Board</a:t>
            </a:r>
          </a:p>
        </p:txBody>
      </p:sp>
      <p:sp>
        <p:nvSpPr>
          <p:cNvPr id="6" name="Slide Number Placeholder 5">
            <a:extLst>
              <a:ext uri="{FF2B5EF4-FFF2-40B4-BE49-F238E27FC236}">
                <a16:creationId xmlns:a16="http://schemas.microsoft.com/office/drawing/2014/main" id="{8FFA98DC-1C2A-9E53-FA38-4F82F494BFCB}"/>
              </a:ext>
            </a:extLst>
          </p:cNvPr>
          <p:cNvSpPr>
            <a:spLocks noGrp="1"/>
          </p:cNvSpPr>
          <p:nvPr>
            <p:ph type="sldNum" sz="quarter" idx="12"/>
          </p:nvPr>
        </p:nvSpPr>
        <p:spPr/>
        <p:txBody>
          <a:bodyPr/>
          <a:lstStyle/>
          <a:p>
            <a:fld id="{F33DC2E9-F15B-EE49-B44F-2455E655A598}" type="slidenum">
              <a:rPr lang="en-US" smtClean="0"/>
              <a:t>‹#›</a:t>
            </a:fld>
            <a:endParaRPr lang="en-US"/>
          </a:p>
        </p:txBody>
      </p:sp>
    </p:spTree>
    <p:extLst>
      <p:ext uri="{BB962C8B-B14F-4D97-AF65-F5344CB8AC3E}">
        <p14:creationId xmlns:p14="http://schemas.microsoft.com/office/powerpoint/2010/main" val="14090618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8851275-ECAB-0F4A-9EFF-9344524681B9}"/>
              </a:ext>
            </a:extLst>
          </p:cNvPr>
          <p:cNvSpPr>
            <a:spLocks noGrp="1"/>
          </p:cNvSpPr>
          <p:nvPr>
            <p:ph type="title"/>
          </p:nvPr>
        </p:nvSpPr>
        <p:spPr>
          <a:xfrm>
            <a:off x="536208" y="536208"/>
            <a:ext cx="11119584" cy="1154480"/>
          </a:xfrm>
        </p:spPr>
        <p:txBody>
          <a:bodyPr/>
          <a:lstStyle/>
          <a:p>
            <a:r>
              <a:rPr lang="en-GB" dirty="0"/>
              <a:t>Click to edit Master title style</a:t>
            </a:r>
            <a:endParaRPr lang="en-US" dirty="0"/>
          </a:p>
        </p:txBody>
      </p:sp>
      <p:sp>
        <p:nvSpPr>
          <p:cNvPr id="11" name="Content Placeholder 2">
            <a:extLst>
              <a:ext uri="{FF2B5EF4-FFF2-40B4-BE49-F238E27FC236}">
                <a16:creationId xmlns:a16="http://schemas.microsoft.com/office/drawing/2014/main" id="{BA06F2B5-CAE5-EE4A-A49F-C0E36B3AAB35}"/>
              </a:ext>
            </a:extLst>
          </p:cNvPr>
          <p:cNvSpPr>
            <a:spLocks noGrp="1"/>
          </p:cNvSpPr>
          <p:nvPr>
            <p:ph sz="half" idx="1"/>
          </p:nvPr>
        </p:nvSpPr>
        <p:spPr>
          <a:xfrm>
            <a:off x="536208"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3">
            <a:extLst>
              <a:ext uri="{FF2B5EF4-FFF2-40B4-BE49-F238E27FC236}">
                <a16:creationId xmlns:a16="http://schemas.microsoft.com/office/drawing/2014/main" id="{A8C9A2C2-FB6D-FA4A-BCCB-B68D2E1650FE}"/>
              </a:ext>
            </a:extLst>
          </p:cNvPr>
          <p:cNvSpPr>
            <a:spLocks noGrp="1"/>
          </p:cNvSpPr>
          <p:nvPr>
            <p:ph sz="half" idx="2"/>
          </p:nvPr>
        </p:nvSpPr>
        <p:spPr>
          <a:xfrm>
            <a:off x="6474194"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3" name="Slide Number Placeholder 5">
            <a:extLst>
              <a:ext uri="{FF2B5EF4-FFF2-40B4-BE49-F238E27FC236}">
                <a16:creationId xmlns:a16="http://schemas.microsoft.com/office/drawing/2014/main" id="{6D4D01DF-8065-7B44-AA1A-190007398800}"/>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74244187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7586-B9CA-0F42-9AFA-5E9084DF77F8}"/>
              </a:ext>
            </a:extLst>
          </p:cNvPr>
          <p:cNvSpPr>
            <a:spLocks noGrp="1"/>
          </p:cNvSpPr>
          <p:nvPr>
            <p:ph type="title"/>
          </p:nvPr>
        </p:nvSpPr>
        <p:spPr>
          <a:xfrm>
            <a:off x="536209" y="1528586"/>
            <a:ext cx="7701206" cy="2332215"/>
          </a:xfrm>
        </p:spPr>
        <p:txBody>
          <a:bodyPr lIns="0" tIns="0" rIns="0" bIns="0" anchor="ctr" anchorCtr="0"/>
          <a:lstStyle>
            <a:lvl1pPr>
              <a:defRPr sz="6000">
                <a:solidFill>
                  <a:schemeClr val="bg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AD702F0-9F85-F948-BA6C-C838FA1D085E}"/>
              </a:ext>
            </a:extLst>
          </p:cNvPr>
          <p:cNvSpPr>
            <a:spLocks noGrp="1"/>
          </p:cNvSpPr>
          <p:nvPr>
            <p:ph type="body" idx="1"/>
          </p:nvPr>
        </p:nvSpPr>
        <p:spPr>
          <a:xfrm>
            <a:off x="536209" y="4001478"/>
            <a:ext cx="7701206" cy="1317435"/>
          </a:xfrm>
        </p:spPr>
        <p:txBody>
          <a:bodyPr lIns="0" tIns="0" rIns="0" bIns="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1" name="Subtitle 2">
            <a:extLst>
              <a:ext uri="{FF2B5EF4-FFF2-40B4-BE49-F238E27FC236}">
                <a16:creationId xmlns:a16="http://schemas.microsoft.com/office/drawing/2014/main" id="{1B75D8EF-BBF2-0C47-AEB3-B93604DC88D6}"/>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bg1"/>
                </a:solidFill>
                <a:effectLst/>
                <a:latin typeface="+mn-lt"/>
                <a:ea typeface="+mn-ea"/>
                <a:cs typeface="+mn-cs"/>
              </a:rPr>
              <a:t>Improving Lincolnshire’s Health and Wellbeing</a:t>
            </a:r>
          </a:p>
        </p:txBody>
      </p:sp>
      <p:sp>
        <p:nvSpPr>
          <p:cNvPr id="12" name="Slide Number Placeholder 5">
            <a:extLst>
              <a:ext uri="{FF2B5EF4-FFF2-40B4-BE49-F238E27FC236}">
                <a16:creationId xmlns:a16="http://schemas.microsoft.com/office/drawing/2014/main" id="{9A95454B-0E1C-F241-B98F-E130B0625878}"/>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61633360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CBA1D2-1B7F-6E49-90DD-0AF1875C37C1}"/>
              </a:ext>
            </a:extLst>
          </p:cNvPr>
          <p:cNvSpPr>
            <a:spLocks noGrp="1"/>
          </p:cNvSpPr>
          <p:nvPr>
            <p:ph type="title"/>
          </p:nvPr>
        </p:nvSpPr>
        <p:spPr>
          <a:xfrm>
            <a:off x="536209" y="1528586"/>
            <a:ext cx="7701206" cy="2332215"/>
          </a:xfrm>
        </p:spPr>
        <p:txBody>
          <a:bodyPr lIns="0" tIns="0" rIns="0" bIns="0" anchor="ctr" anchorCtr="0"/>
          <a:lstStyle>
            <a:lvl1pPr>
              <a:defRPr sz="6000">
                <a:solidFill>
                  <a:schemeClr val="tx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0C46DC09-F24F-754A-84DB-1EAEB3F0B6C3}"/>
              </a:ext>
            </a:extLst>
          </p:cNvPr>
          <p:cNvSpPr>
            <a:spLocks noGrp="1"/>
          </p:cNvSpPr>
          <p:nvPr>
            <p:ph type="body" idx="1"/>
          </p:nvPr>
        </p:nvSpPr>
        <p:spPr>
          <a:xfrm>
            <a:off x="536209" y="4001478"/>
            <a:ext cx="7701206" cy="1317435"/>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Subtitle 2">
            <a:extLst>
              <a:ext uri="{FF2B5EF4-FFF2-40B4-BE49-F238E27FC236}">
                <a16:creationId xmlns:a16="http://schemas.microsoft.com/office/drawing/2014/main" id="{88324445-8BF1-2349-A60D-4D40379FA207}"/>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8" name="Slide Number Placeholder 5">
            <a:extLst>
              <a:ext uri="{FF2B5EF4-FFF2-40B4-BE49-F238E27FC236}">
                <a16:creationId xmlns:a16="http://schemas.microsoft.com/office/drawing/2014/main" id="{FA9C5978-1E11-474C-BB0D-E0D9272BBE34}"/>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83823344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098997-2EE3-7247-8316-71A1286CD8E8}"/>
              </a:ext>
            </a:extLst>
          </p:cNvPr>
          <p:cNvSpPr>
            <a:spLocks noGrp="1"/>
          </p:cNvSpPr>
          <p:nvPr>
            <p:ph type="title"/>
          </p:nvPr>
        </p:nvSpPr>
        <p:spPr>
          <a:xfrm>
            <a:off x="536209" y="1528586"/>
            <a:ext cx="7701206" cy="2332215"/>
          </a:xfrm>
        </p:spPr>
        <p:txBody>
          <a:bodyPr lIns="0" tIns="0" rIns="0" bIns="0" anchor="ctr" anchorCtr="0"/>
          <a:lstStyle>
            <a:lvl1pPr>
              <a:defRPr sz="6000">
                <a:solidFill>
                  <a:schemeClr val="tx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2C99FC6B-8708-A542-822D-AF55CA836CC5}"/>
              </a:ext>
            </a:extLst>
          </p:cNvPr>
          <p:cNvSpPr>
            <a:spLocks noGrp="1"/>
          </p:cNvSpPr>
          <p:nvPr>
            <p:ph type="body" idx="1"/>
          </p:nvPr>
        </p:nvSpPr>
        <p:spPr>
          <a:xfrm>
            <a:off x="536209" y="4001478"/>
            <a:ext cx="7701206" cy="1317435"/>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Subtitle 2">
            <a:extLst>
              <a:ext uri="{FF2B5EF4-FFF2-40B4-BE49-F238E27FC236}">
                <a16:creationId xmlns:a16="http://schemas.microsoft.com/office/drawing/2014/main" id="{831B5B8F-6B19-7841-8B1B-62FFE8B899B9}"/>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8" name="Slide Number Placeholder 5">
            <a:extLst>
              <a:ext uri="{FF2B5EF4-FFF2-40B4-BE49-F238E27FC236}">
                <a16:creationId xmlns:a16="http://schemas.microsoft.com/office/drawing/2014/main" id="{26382932-AE19-4547-B7F3-DB3CBB3E2B4B}"/>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68653722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48E86D-F9C6-F348-A821-BBEA57919F75}"/>
              </a:ext>
            </a:extLst>
          </p:cNvPr>
          <p:cNvSpPr>
            <a:spLocks noGrp="1"/>
          </p:cNvSpPr>
          <p:nvPr>
            <p:ph type="title"/>
          </p:nvPr>
        </p:nvSpPr>
        <p:spPr>
          <a:xfrm>
            <a:off x="536209" y="1528586"/>
            <a:ext cx="7701206" cy="2332215"/>
          </a:xfrm>
        </p:spPr>
        <p:txBody>
          <a:bodyPr lIns="0" tIns="0" rIns="0" bIns="0" anchor="ctr" anchorCtr="0"/>
          <a:lstStyle>
            <a:lvl1pPr>
              <a:defRPr sz="6000">
                <a:solidFill>
                  <a:schemeClr val="bg1"/>
                </a:solidFill>
              </a:defRPr>
            </a:lvl1pPr>
          </a:lstStyle>
          <a:p>
            <a:r>
              <a:rPr lang="en-GB" dirty="0"/>
              <a:t>Click to edit Master title style</a:t>
            </a:r>
            <a:endParaRPr lang="en-US" dirty="0"/>
          </a:p>
        </p:txBody>
      </p:sp>
      <p:sp>
        <p:nvSpPr>
          <p:cNvPr id="7" name="Text Placeholder 2">
            <a:extLst>
              <a:ext uri="{FF2B5EF4-FFF2-40B4-BE49-F238E27FC236}">
                <a16:creationId xmlns:a16="http://schemas.microsoft.com/office/drawing/2014/main" id="{8458B301-FA1E-7A48-97D0-BA7DE573FD3F}"/>
              </a:ext>
            </a:extLst>
          </p:cNvPr>
          <p:cNvSpPr>
            <a:spLocks noGrp="1"/>
          </p:cNvSpPr>
          <p:nvPr>
            <p:ph type="body" idx="1"/>
          </p:nvPr>
        </p:nvSpPr>
        <p:spPr>
          <a:xfrm>
            <a:off x="536209" y="4001478"/>
            <a:ext cx="7701206" cy="1317435"/>
          </a:xfrm>
        </p:spPr>
        <p:txBody>
          <a:bodyPr lIns="0" tIns="0" rIns="0" bIns="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Subtitle 2">
            <a:extLst>
              <a:ext uri="{FF2B5EF4-FFF2-40B4-BE49-F238E27FC236}">
                <a16:creationId xmlns:a16="http://schemas.microsoft.com/office/drawing/2014/main" id="{CAEDF961-0E38-374F-A3AB-5DC7C7632D28}"/>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bg1"/>
                </a:solidFill>
                <a:effectLst/>
                <a:latin typeface="+mn-lt"/>
                <a:ea typeface="+mn-ea"/>
                <a:cs typeface="+mn-cs"/>
              </a:rPr>
              <a:t>Improving Lincolnshire’s Health and Wellbeing</a:t>
            </a:r>
          </a:p>
        </p:txBody>
      </p:sp>
      <p:sp>
        <p:nvSpPr>
          <p:cNvPr id="8" name="Slide Number Placeholder 5">
            <a:extLst>
              <a:ext uri="{FF2B5EF4-FFF2-40B4-BE49-F238E27FC236}">
                <a16:creationId xmlns:a16="http://schemas.microsoft.com/office/drawing/2014/main" id="{553BF22F-0BFE-2B4F-AAE4-ED4860231B05}"/>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78641347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7586-B9CA-0F42-9AFA-5E9084DF77F8}"/>
              </a:ext>
            </a:extLst>
          </p:cNvPr>
          <p:cNvSpPr>
            <a:spLocks noGrp="1"/>
          </p:cNvSpPr>
          <p:nvPr>
            <p:ph type="title"/>
          </p:nvPr>
        </p:nvSpPr>
        <p:spPr>
          <a:xfrm>
            <a:off x="536209" y="1528586"/>
            <a:ext cx="6661760" cy="2332215"/>
          </a:xfrm>
        </p:spPr>
        <p:txBody>
          <a:bodyPr lIns="0" tIns="0" rIns="0" bIns="0" anchor="ctr" anchorCtr="0"/>
          <a:lstStyle>
            <a:lvl1pPr>
              <a:defRPr sz="6000">
                <a:solidFill>
                  <a:schemeClr val="accent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AD702F0-9F85-F948-BA6C-C838FA1D085E}"/>
              </a:ext>
            </a:extLst>
          </p:cNvPr>
          <p:cNvSpPr>
            <a:spLocks noGrp="1"/>
          </p:cNvSpPr>
          <p:nvPr>
            <p:ph type="body" idx="1"/>
          </p:nvPr>
        </p:nvSpPr>
        <p:spPr>
          <a:xfrm>
            <a:off x="536209" y="4001478"/>
            <a:ext cx="6661760" cy="1317435"/>
          </a:xfrm>
        </p:spPr>
        <p:txBody>
          <a:bodyPr lIns="0" tIns="0" rIns="0" bIns="0"/>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Subtitle 2">
            <a:extLst>
              <a:ext uri="{FF2B5EF4-FFF2-40B4-BE49-F238E27FC236}">
                <a16:creationId xmlns:a16="http://schemas.microsoft.com/office/drawing/2014/main" id="{CAEDF961-0E38-374F-A3AB-5DC7C7632D28}"/>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accent1"/>
                </a:solidFill>
                <a:effectLst/>
                <a:latin typeface="+mn-lt"/>
                <a:ea typeface="+mn-ea"/>
                <a:cs typeface="+mn-cs"/>
              </a:rPr>
              <a:t>Improving Lincolnshire’s Health and Wellbeing</a:t>
            </a:r>
          </a:p>
        </p:txBody>
      </p:sp>
      <p:sp>
        <p:nvSpPr>
          <p:cNvPr id="6" name="Slide Number Placeholder 5">
            <a:extLst>
              <a:ext uri="{FF2B5EF4-FFF2-40B4-BE49-F238E27FC236}">
                <a16:creationId xmlns:a16="http://schemas.microsoft.com/office/drawing/2014/main" id="{C44FF73C-6899-B647-AF75-1D65FD122B18}"/>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2"/>
                </a:solidFill>
              </a:rPr>
              <a:pPr/>
              <a:t>‹#›</a:t>
            </a:fld>
            <a:endParaRPr lang="en-US" dirty="0">
              <a:solidFill>
                <a:schemeClr val="tx2"/>
              </a:solidFill>
            </a:endParaRPr>
          </a:p>
        </p:txBody>
      </p:sp>
    </p:spTree>
    <p:extLst>
      <p:ext uri="{BB962C8B-B14F-4D97-AF65-F5344CB8AC3E}">
        <p14:creationId xmlns:p14="http://schemas.microsoft.com/office/powerpoint/2010/main" val="1412638220"/>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8851275-ECAB-0F4A-9EFF-9344524681B9}"/>
              </a:ext>
            </a:extLst>
          </p:cNvPr>
          <p:cNvSpPr>
            <a:spLocks noGrp="1"/>
          </p:cNvSpPr>
          <p:nvPr>
            <p:ph type="title"/>
          </p:nvPr>
        </p:nvSpPr>
        <p:spPr>
          <a:xfrm>
            <a:off x="536208" y="536208"/>
            <a:ext cx="11119584" cy="1154480"/>
          </a:xfrm>
        </p:spPr>
        <p:txBody>
          <a:bodyPr/>
          <a:lstStyle/>
          <a:p>
            <a:r>
              <a:rPr lang="en-GB" dirty="0"/>
              <a:t>Click to edit Master title style</a:t>
            </a:r>
            <a:endParaRPr lang="en-US" dirty="0"/>
          </a:p>
        </p:txBody>
      </p:sp>
      <p:sp>
        <p:nvSpPr>
          <p:cNvPr id="11" name="Content Placeholder 2">
            <a:extLst>
              <a:ext uri="{FF2B5EF4-FFF2-40B4-BE49-F238E27FC236}">
                <a16:creationId xmlns:a16="http://schemas.microsoft.com/office/drawing/2014/main" id="{BA06F2B5-CAE5-EE4A-A49F-C0E36B3AAB35}"/>
              </a:ext>
            </a:extLst>
          </p:cNvPr>
          <p:cNvSpPr>
            <a:spLocks noGrp="1"/>
          </p:cNvSpPr>
          <p:nvPr>
            <p:ph sz="half" idx="1"/>
          </p:nvPr>
        </p:nvSpPr>
        <p:spPr>
          <a:xfrm>
            <a:off x="536208"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3">
            <a:extLst>
              <a:ext uri="{FF2B5EF4-FFF2-40B4-BE49-F238E27FC236}">
                <a16:creationId xmlns:a16="http://schemas.microsoft.com/office/drawing/2014/main" id="{A8C9A2C2-FB6D-FA4A-BCCB-B68D2E1650FE}"/>
              </a:ext>
            </a:extLst>
          </p:cNvPr>
          <p:cNvSpPr>
            <a:spLocks noGrp="1"/>
          </p:cNvSpPr>
          <p:nvPr>
            <p:ph sz="half" idx="2"/>
          </p:nvPr>
        </p:nvSpPr>
        <p:spPr>
          <a:xfrm>
            <a:off x="6474194" y="1825625"/>
            <a:ext cx="5181600"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13" name="Slide Number Placeholder 5">
            <a:extLst>
              <a:ext uri="{FF2B5EF4-FFF2-40B4-BE49-F238E27FC236}">
                <a16:creationId xmlns:a16="http://schemas.microsoft.com/office/drawing/2014/main" id="{6D4D01DF-8065-7B44-AA1A-190007398800}"/>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37431501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8851275-ECAB-0F4A-9EFF-9344524681B9}"/>
              </a:ext>
            </a:extLst>
          </p:cNvPr>
          <p:cNvSpPr>
            <a:spLocks noGrp="1"/>
          </p:cNvSpPr>
          <p:nvPr>
            <p:ph type="title"/>
          </p:nvPr>
        </p:nvSpPr>
        <p:spPr>
          <a:xfrm>
            <a:off x="536208" y="536208"/>
            <a:ext cx="11119584" cy="1154480"/>
          </a:xfrm>
        </p:spPr>
        <p:txBody>
          <a:bodyPr/>
          <a:lstStyle/>
          <a:p>
            <a:r>
              <a:rPr lang="en-GB" dirty="0"/>
              <a:t>Click to edit Master title style</a:t>
            </a:r>
            <a:endParaRPr lang="en-US" dirty="0"/>
          </a:p>
        </p:txBody>
      </p:sp>
      <p:sp>
        <p:nvSpPr>
          <p:cNvPr id="11" name="Content Placeholder 2">
            <a:extLst>
              <a:ext uri="{FF2B5EF4-FFF2-40B4-BE49-F238E27FC236}">
                <a16:creationId xmlns:a16="http://schemas.microsoft.com/office/drawing/2014/main" id="{BA06F2B5-CAE5-EE4A-A49F-C0E36B3AAB35}"/>
              </a:ext>
            </a:extLst>
          </p:cNvPr>
          <p:cNvSpPr>
            <a:spLocks noGrp="1"/>
          </p:cNvSpPr>
          <p:nvPr>
            <p:ph sz="half" idx="1"/>
          </p:nvPr>
        </p:nvSpPr>
        <p:spPr>
          <a:xfrm>
            <a:off x="536207" y="1825625"/>
            <a:ext cx="6890753" cy="40046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3">
            <a:extLst>
              <a:ext uri="{FF2B5EF4-FFF2-40B4-BE49-F238E27FC236}">
                <a16:creationId xmlns:a16="http://schemas.microsoft.com/office/drawing/2014/main" id="{A8C9A2C2-FB6D-FA4A-BCCB-B68D2E1650FE}"/>
              </a:ext>
            </a:extLst>
          </p:cNvPr>
          <p:cNvSpPr>
            <a:spLocks noGrp="1"/>
          </p:cNvSpPr>
          <p:nvPr>
            <p:ph sz="half" idx="2" hasCustomPrompt="1"/>
          </p:nvPr>
        </p:nvSpPr>
        <p:spPr>
          <a:xfrm>
            <a:off x="8346951" y="2438010"/>
            <a:ext cx="2980592" cy="2702950"/>
          </a:xfrm>
        </p:spPr>
        <p:txBody>
          <a:bodyPr anchor="ctr" anchorCtr="0">
            <a:normAutofit/>
          </a:bodyPr>
          <a:lstStyle>
            <a:lvl1pPr marL="0" indent="0" algn="ctr">
              <a:buNone/>
              <a:defRPr sz="28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here</a:t>
            </a:r>
            <a:br>
              <a:rPr lang="en-GB" dirty="0"/>
            </a:br>
            <a:r>
              <a:rPr lang="en-GB" dirty="0"/>
              <a:t>to add quote”</a:t>
            </a:r>
          </a:p>
        </p:txBody>
      </p:sp>
      <p:sp>
        <p:nvSpPr>
          <p:cNvPr id="9" name="Subtitle 2">
            <a:extLst>
              <a:ext uri="{FF2B5EF4-FFF2-40B4-BE49-F238E27FC236}">
                <a16:creationId xmlns:a16="http://schemas.microsoft.com/office/drawing/2014/main" id="{CE48008F-DDB0-9944-8001-2ED408CB601C}"/>
              </a:ext>
            </a:extLst>
          </p:cNvPr>
          <p:cNvSpPr txBox="1">
            <a:spLocks/>
          </p:cNvSpPr>
          <p:nvPr userDrawn="1"/>
        </p:nvSpPr>
        <p:spPr>
          <a:xfrm>
            <a:off x="536208" y="6469869"/>
            <a:ext cx="8185759" cy="13808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100" b="1" kern="1200" dirty="0">
                <a:solidFill>
                  <a:schemeClr val="tx1"/>
                </a:solidFill>
                <a:effectLst/>
                <a:latin typeface="+mn-lt"/>
                <a:ea typeface="+mn-ea"/>
                <a:cs typeface="+mn-cs"/>
              </a:rPr>
              <a:t>Improving Lincolnshire’s Health and Wellbeing</a:t>
            </a:r>
          </a:p>
        </p:txBody>
      </p:sp>
      <p:sp>
        <p:nvSpPr>
          <p:cNvPr id="20" name="Slide Number Placeholder 5">
            <a:extLst>
              <a:ext uri="{FF2B5EF4-FFF2-40B4-BE49-F238E27FC236}">
                <a16:creationId xmlns:a16="http://schemas.microsoft.com/office/drawing/2014/main" id="{69ADD1B6-00DB-1141-9744-99CA8CD5F70F}"/>
              </a:ext>
            </a:extLst>
          </p:cNvPr>
          <p:cNvSpPr txBox="1">
            <a:spLocks/>
          </p:cNvSpPr>
          <p:nvPr userDrawn="1"/>
        </p:nvSpPr>
        <p:spPr>
          <a:xfrm>
            <a:off x="8610599" y="6469869"/>
            <a:ext cx="3045191" cy="13808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AA8155-C86D-E441-AB32-8ED9C0BBCE76}" type="slidenum">
              <a:rPr lang="en-US" smtClean="0">
                <a:solidFill>
                  <a:schemeClr val="tx1"/>
                </a:solidFill>
              </a:rPr>
              <a:pPr/>
              <a:t>‹#›</a:t>
            </a:fld>
            <a:endParaRPr lang="en-US" dirty="0">
              <a:solidFill>
                <a:schemeClr val="tx1"/>
              </a:solidFill>
            </a:endParaRPr>
          </a:p>
        </p:txBody>
      </p:sp>
      <p:pic>
        <p:nvPicPr>
          <p:cNvPr id="19" name="Picture 18">
            <a:extLst>
              <a:ext uri="{FF2B5EF4-FFF2-40B4-BE49-F238E27FC236}">
                <a16:creationId xmlns:a16="http://schemas.microsoft.com/office/drawing/2014/main" id="{14CD715E-63A0-AC40-B1E5-0FD6AA0D4E4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148831" y="2128130"/>
            <a:ext cx="762000" cy="762000"/>
          </a:xfrm>
          <a:prstGeom prst="rect">
            <a:avLst/>
          </a:prstGeom>
        </p:spPr>
      </p:pic>
      <p:pic>
        <p:nvPicPr>
          <p:cNvPr id="15" name="Picture 14">
            <a:extLst>
              <a:ext uri="{FF2B5EF4-FFF2-40B4-BE49-F238E27FC236}">
                <a16:creationId xmlns:a16="http://schemas.microsoft.com/office/drawing/2014/main" id="{5BCA0D98-8236-194E-AA3E-E86A9F4A800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905903" y="2245996"/>
            <a:ext cx="762000" cy="762000"/>
          </a:xfrm>
          <a:prstGeom prst="rect">
            <a:avLst/>
          </a:prstGeom>
        </p:spPr>
      </p:pic>
      <p:pic>
        <p:nvPicPr>
          <p:cNvPr id="7" name="Picture 6">
            <a:extLst>
              <a:ext uri="{FF2B5EF4-FFF2-40B4-BE49-F238E27FC236}">
                <a16:creationId xmlns:a16="http://schemas.microsoft.com/office/drawing/2014/main" id="{5964F7E7-C17D-D340-8E40-274EAF73907B}"/>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8037071" y="4581134"/>
            <a:ext cx="762000" cy="762000"/>
          </a:xfrm>
          <a:prstGeom prst="rect">
            <a:avLst/>
          </a:prstGeom>
        </p:spPr>
      </p:pic>
      <p:pic>
        <p:nvPicPr>
          <p:cNvPr id="17" name="Picture 16">
            <a:extLst>
              <a:ext uri="{FF2B5EF4-FFF2-40B4-BE49-F238E27FC236}">
                <a16:creationId xmlns:a16="http://schemas.microsoft.com/office/drawing/2014/main" id="{B0FDD7EC-D556-3447-939D-917DDE659D0A}"/>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0766203" y="4709160"/>
            <a:ext cx="762000" cy="762000"/>
          </a:xfrm>
          <a:prstGeom prst="rect">
            <a:avLst/>
          </a:prstGeom>
        </p:spPr>
      </p:pic>
    </p:spTree>
    <p:extLst>
      <p:ext uri="{BB962C8B-B14F-4D97-AF65-F5344CB8AC3E}">
        <p14:creationId xmlns:p14="http://schemas.microsoft.com/office/powerpoint/2010/main" val="193917573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A1AF7-752A-F448-8492-F7B447B025CB}"/>
              </a:ext>
            </a:extLst>
          </p:cNvPr>
          <p:cNvSpPr>
            <a:spLocks noGrp="1"/>
          </p:cNvSpPr>
          <p:nvPr>
            <p:ph type="title"/>
          </p:nvPr>
        </p:nvSpPr>
        <p:spPr>
          <a:xfrm>
            <a:off x="536208" y="536208"/>
            <a:ext cx="11119584" cy="1154480"/>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84887D6-BCC7-D04C-8330-405352988847}"/>
              </a:ext>
            </a:extLst>
          </p:cNvPr>
          <p:cNvSpPr>
            <a:spLocks noGrp="1"/>
          </p:cNvSpPr>
          <p:nvPr>
            <p:ph type="body" idx="1"/>
          </p:nvPr>
        </p:nvSpPr>
        <p:spPr>
          <a:xfrm>
            <a:off x="536208" y="1852245"/>
            <a:ext cx="10817592" cy="4324717"/>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8093105-83F3-4646-8D2B-4E4DD4877F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77888-780F-9D44-AED6-907556CEB405}" type="datetimeFigureOut">
              <a:rPr lang="en-US" smtClean="0"/>
              <a:t>7/4/2024</a:t>
            </a:fld>
            <a:endParaRPr lang="en-US"/>
          </a:p>
        </p:txBody>
      </p:sp>
      <p:sp>
        <p:nvSpPr>
          <p:cNvPr id="5" name="Footer Placeholder 4">
            <a:extLst>
              <a:ext uri="{FF2B5EF4-FFF2-40B4-BE49-F238E27FC236}">
                <a16:creationId xmlns:a16="http://schemas.microsoft.com/office/drawing/2014/main" id="{D1F68E30-F753-904B-8C85-E6741109C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F0985E-C76E-B647-B238-0322874529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A8155-C86D-E441-AB32-8ED9C0BBCE76}" type="slidenum">
              <a:rPr lang="en-US" smtClean="0"/>
              <a:t>‹#›</a:t>
            </a:fld>
            <a:endParaRPr lang="en-US"/>
          </a:p>
        </p:txBody>
      </p:sp>
    </p:spTree>
    <p:extLst>
      <p:ext uri="{BB962C8B-B14F-4D97-AF65-F5344CB8AC3E}">
        <p14:creationId xmlns:p14="http://schemas.microsoft.com/office/powerpoint/2010/main" val="126043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52" r:id="rId8"/>
    <p:sldLayoutId id="2147483676" r:id="rId9"/>
    <p:sldLayoutId id="2147483677" r:id="rId10"/>
    <p:sldLayoutId id="2147483664" r:id="rId11"/>
    <p:sldLayoutId id="2147483665" r:id="rId12"/>
    <p:sldLayoutId id="2147483666" r:id="rId13"/>
    <p:sldLayoutId id="2147483667" r:id="rId14"/>
    <p:sldLayoutId id="2147483654" r:id="rId15"/>
    <p:sldLayoutId id="2147483655" r:id="rId16"/>
    <p:sldLayoutId id="2147483656" r:id="rId17"/>
    <p:sldLayoutId id="2147483668" r:id="rId18"/>
    <p:sldLayoutId id="2147483671" r:id="rId19"/>
    <p:sldLayoutId id="2147483672" r:id="rId20"/>
    <p:sldLayoutId id="2147483674" r:id="rId21"/>
    <p:sldLayoutId id="2147483675" r:id="rId22"/>
    <p:sldLayoutId id="2147483673" r:id="rId23"/>
    <p:sldLayoutId id="2147483669" r:id="rId24"/>
    <p:sldLayoutId id="2147483670" r:id="rId25"/>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A8EA3-3F1A-E346-7F51-3B2669C59A83}"/>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66AC9D0-1A10-4F77-7831-C8FF353F06E4}"/>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CBC87B25-20FE-435C-8CAA-1F966A4BF257}"/>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E932A6DF-05DE-2C40-AB80-141BF9524B1D}" type="datetime1">
              <a:rPr lang="en-GB" smtClean="0"/>
              <a:t>04/07/2024</a:t>
            </a:fld>
            <a:endParaRPr lang="en-US"/>
          </a:p>
        </p:txBody>
      </p:sp>
      <p:sp>
        <p:nvSpPr>
          <p:cNvPr id="5" name="Footer Placeholder 4">
            <a:extLst>
              <a:ext uri="{FF2B5EF4-FFF2-40B4-BE49-F238E27FC236}">
                <a16:creationId xmlns:a16="http://schemas.microsoft.com/office/drawing/2014/main" id="{189933A1-5C04-24F5-A79A-8400E75BDE20}"/>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defRPr>
            </a:lvl1pPr>
          </a:lstStyle>
          <a:p>
            <a:r>
              <a:rPr lang="en-US"/>
              <a:t>NHS Lincolnshire Integrated Care Board</a:t>
            </a:r>
          </a:p>
        </p:txBody>
      </p:sp>
      <p:sp>
        <p:nvSpPr>
          <p:cNvPr id="6" name="Slide Number Placeholder 5">
            <a:extLst>
              <a:ext uri="{FF2B5EF4-FFF2-40B4-BE49-F238E27FC236}">
                <a16:creationId xmlns:a16="http://schemas.microsoft.com/office/drawing/2014/main" id="{321B7C17-EC9E-CFC3-F25C-023357E5A76B}"/>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F33DC2E9-F15B-EE49-B44F-2455E655A598}" type="slidenum">
              <a:rPr lang="en-US" smtClean="0"/>
              <a:t>‹#›</a:t>
            </a:fld>
            <a:endParaRPr lang="en-US"/>
          </a:p>
        </p:txBody>
      </p:sp>
    </p:spTree>
    <p:extLst>
      <p:ext uri="{BB962C8B-B14F-4D97-AF65-F5344CB8AC3E}">
        <p14:creationId xmlns:p14="http://schemas.microsoft.com/office/powerpoint/2010/main" val="49127825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hf hdr="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lincolnshire.icb.nhs.uk/your-health-and-services/mental-health-and-disabilities/send-local-offer/" TargetMode="External"/><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hyperlink" Target="https://www.lincolnshirechildrenstherapyservices.nhs.uk/neurodevelopmental-difficulties/sensory-processing-difficulties" TargetMode="External"/><Relationship Id="rId4" Type="http://schemas.openxmlformats.org/officeDocument/2006/relationships/hyperlink" Target="https://www.youtube.com/watch?v=v6FSfGsl82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quiqsolutions.com/"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1DFF4-D0A0-3AA6-89E9-5BB46C7435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CD0BF7-0C15-074E-9342-961C48B1FA6C}"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4051FD3-CC00-CCB0-08B5-ACC61767E82A}"/>
              </a:ext>
            </a:extLst>
          </p:cNvPr>
          <p:cNvSpPr>
            <a:spLocks noGrp="1"/>
          </p:cNvSpPr>
          <p:nvPr>
            <p:ph type="ctrTitle"/>
          </p:nvPr>
        </p:nvSpPr>
        <p:spPr>
          <a:xfrm>
            <a:off x="427038" y="427038"/>
            <a:ext cx="7851775" cy="1308100"/>
          </a:xfrm>
        </p:spPr>
        <p:txBody>
          <a:bodyPr/>
          <a:lstStyle/>
          <a:p>
            <a:r>
              <a:rPr lang="en-US" dirty="0"/>
              <a:t>SEND</a:t>
            </a:r>
          </a:p>
        </p:txBody>
      </p:sp>
      <p:sp>
        <p:nvSpPr>
          <p:cNvPr id="6" name="Subtitle 2">
            <a:extLst>
              <a:ext uri="{FF2B5EF4-FFF2-40B4-BE49-F238E27FC236}">
                <a16:creationId xmlns:a16="http://schemas.microsoft.com/office/drawing/2014/main" id="{5D5FFEA8-110E-7713-48C3-26A74BAD27F5}"/>
              </a:ext>
            </a:extLst>
          </p:cNvPr>
          <p:cNvSpPr>
            <a:spLocks noGrp="1"/>
          </p:cNvSpPr>
          <p:nvPr>
            <p:ph type="subTitle" idx="1"/>
          </p:nvPr>
        </p:nvSpPr>
        <p:spPr>
          <a:xfrm>
            <a:off x="427038" y="1868488"/>
            <a:ext cx="7851775" cy="365125"/>
          </a:xfrm>
        </p:spPr>
        <p:txBody>
          <a:bodyPr/>
          <a:lstStyle/>
          <a:p>
            <a:r>
              <a:rPr lang="en-US" dirty="0"/>
              <a:t>SENDCO Briefing</a:t>
            </a:r>
          </a:p>
        </p:txBody>
      </p:sp>
      <p:sp>
        <p:nvSpPr>
          <p:cNvPr id="2" name="TextBox 1">
            <a:extLst>
              <a:ext uri="{FF2B5EF4-FFF2-40B4-BE49-F238E27FC236}">
                <a16:creationId xmlns:a16="http://schemas.microsoft.com/office/drawing/2014/main" id="{79BE9D9C-75C5-D535-E0B8-2E7188B6214B}"/>
              </a:ext>
            </a:extLst>
          </p:cNvPr>
          <p:cNvSpPr txBox="1"/>
          <p:nvPr/>
        </p:nvSpPr>
        <p:spPr>
          <a:xfrm>
            <a:off x="427039" y="2488676"/>
            <a:ext cx="10017860" cy="646331"/>
          </a:xfrm>
          <a:prstGeom prst="rect">
            <a:avLst/>
          </a:prstGeom>
          <a:noFill/>
        </p:spPr>
        <p:txBody>
          <a:bodyPr wrap="square" rtlCol="0">
            <a:spAutoFit/>
          </a:bodyPr>
          <a:lstStyle/>
          <a:p>
            <a:r>
              <a:rPr lang="en-GB" dirty="0">
                <a:solidFill>
                  <a:schemeClr val="tx1">
                    <a:lumMod val="65000"/>
                    <a:lumOff val="35000"/>
                  </a:schemeClr>
                </a:solidFill>
              </a:rPr>
              <a:t>Russell Outen-Coe, Designated Clinical Officer for CYP with SEND</a:t>
            </a:r>
          </a:p>
          <a:p>
            <a:endParaRPr lang="en-GB" dirty="0"/>
          </a:p>
        </p:txBody>
      </p:sp>
    </p:spTree>
    <p:extLst>
      <p:ext uri="{BB962C8B-B14F-4D97-AF65-F5344CB8AC3E}">
        <p14:creationId xmlns:p14="http://schemas.microsoft.com/office/powerpoint/2010/main" val="28000942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A304B-894F-A9A3-B4F9-3BEA3732DE07}"/>
              </a:ext>
            </a:extLst>
          </p:cNvPr>
          <p:cNvSpPr>
            <a:spLocks noGrp="1"/>
          </p:cNvSpPr>
          <p:nvPr>
            <p:ph type="title"/>
          </p:nvPr>
        </p:nvSpPr>
        <p:spPr>
          <a:xfrm>
            <a:off x="838200" y="365125"/>
            <a:ext cx="6599547" cy="1807305"/>
          </a:xfrm>
        </p:spPr>
        <p:txBody>
          <a:bodyPr>
            <a:normAutofit/>
          </a:bodyPr>
          <a:lstStyle/>
          <a:p>
            <a:r>
              <a:rPr lang="en-GB" dirty="0">
                <a:effectLst/>
                <a:ea typeface="Calibri" panose="020F0502020204030204" pitchFamily="34" charset="0"/>
                <a:cs typeface="Arial" panose="020B0604020202020204" pitchFamily="34" charset="0"/>
              </a:rPr>
              <a:t>Integrated Commissioning Arrangements</a:t>
            </a:r>
            <a:endParaRPr lang="en-GB" dirty="0"/>
          </a:p>
        </p:txBody>
      </p:sp>
      <p:sp>
        <p:nvSpPr>
          <p:cNvPr id="3" name="Content Placeholder 2">
            <a:extLst>
              <a:ext uri="{FF2B5EF4-FFF2-40B4-BE49-F238E27FC236}">
                <a16:creationId xmlns:a16="http://schemas.microsoft.com/office/drawing/2014/main" id="{28F600E5-955D-98FA-8EE0-D776378BEB5C}"/>
              </a:ext>
            </a:extLst>
          </p:cNvPr>
          <p:cNvSpPr>
            <a:spLocks noGrp="1"/>
          </p:cNvSpPr>
          <p:nvPr>
            <p:ph idx="1"/>
          </p:nvPr>
        </p:nvSpPr>
        <p:spPr>
          <a:xfrm>
            <a:off x="838200" y="2333296"/>
            <a:ext cx="5760563" cy="4237185"/>
          </a:xfrm>
        </p:spPr>
        <p:txBody>
          <a:bodyPr>
            <a:normAutofit lnSpcReduction="10000"/>
          </a:bodyPr>
          <a:lstStyle/>
          <a:p>
            <a:pPr>
              <a:spcAft>
                <a:spcPts val="800"/>
              </a:spcAft>
            </a:pPr>
            <a:r>
              <a:rPr lang="en-GB" sz="1400" dirty="0">
                <a:effectLst/>
                <a:ea typeface="Calibri" panose="020F0502020204030204" pitchFamily="34" charset="0"/>
                <a:cs typeface="Arial" panose="020B0604020202020204" pitchFamily="34" charset="0"/>
              </a:rPr>
              <a:t>LCC and LICB have mature integrated commissioning arrangements.  </a:t>
            </a:r>
          </a:p>
          <a:p>
            <a:pPr>
              <a:spcAft>
                <a:spcPts val="800"/>
              </a:spcAft>
            </a:pPr>
            <a:r>
              <a:rPr lang="en-GB" sz="1400" dirty="0">
                <a:effectLst/>
                <a:ea typeface="Calibri" panose="020F0502020204030204" pitchFamily="34" charset="0"/>
                <a:cs typeface="Arial" panose="020B0604020202020204" pitchFamily="34" charset="0"/>
              </a:rPr>
              <a:t>For CYP mental health services, the lead commissioning responsibility is delegated to LCC and commissioners pool their budgets to fund services. Formal Section 75 Agreements have been in place for over 10 years. Commissioning is operationally managed by one of the Children’s Strategic Commissioning sub teams.</a:t>
            </a:r>
          </a:p>
          <a:p>
            <a:pPr>
              <a:spcAft>
                <a:spcPts val="800"/>
              </a:spcAft>
            </a:pPr>
            <a:r>
              <a:rPr lang="en-GB" sz="1400" dirty="0">
                <a:effectLst/>
                <a:ea typeface="Calibri" panose="020F0502020204030204" pitchFamily="34" charset="0"/>
                <a:cs typeface="Arial" panose="020B0604020202020204" pitchFamily="34" charset="0"/>
              </a:rPr>
              <a:t>The LICB and LCC also jointly fund the Children’s Integrated Commissioning Team. The team has been in place for 5 years. The work programme of the team is decided by the ICB, Public Health and Children’s Services. The system governance of all CYP health related services is through the CYP Integrated Transformation Board which directly reports into the Better Lives Lincolnshire Executive Team. </a:t>
            </a:r>
          </a:p>
          <a:p>
            <a:pPr>
              <a:spcAft>
                <a:spcPts val="800"/>
              </a:spcAft>
            </a:pPr>
            <a:r>
              <a:rPr lang="en-GB" sz="1400" dirty="0">
                <a:effectLst/>
                <a:ea typeface="Calibri" panose="020F0502020204030204" pitchFamily="34" charset="0"/>
                <a:cs typeface="Arial" panose="020B0604020202020204" pitchFamily="34" charset="0"/>
              </a:rPr>
              <a:t>Officers from across the LICB, Children’s Services and Public Health work closely together to understand the needs of the population and commission services appropriately. </a:t>
            </a:r>
          </a:p>
          <a:p>
            <a:pPr>
              <a:spcAft>
                <a:spcPts val="800"/>
              </a:spcAft>
            </a:pPr>
            <a:r>
              <a:rPr lang="en-GB" sz="1400" dirty="0">
                <a:effectLst/>
                <a:ea typeface="Calibri" panose="020F0502020204030204" pitchFamily="34" charset="0"/>
                <a:cs typeface="Arial" panose="020B0604020202020204" pitchFamily="34" charset="0"/>
              </a:rPr>
              <a:t>Co-production with our CYP and families is at the heart of the commissioning cycle.</a:t>
            </a:r>
          </a:p>
          <a:p>
            <a:endParaRPr lang="en-GB" sz="1000" dirty="0"/>
          </a:p>
        </p:txBody>
      </p:sp>
      <p:pic>
        <p:nvPicPr>
          <p:cNvPr id="5" name="Picture 4" descr="Holding hands">
            <a:extLst>
              <a:ext uri="{FF2B5EF4-FFF2-40B4-BE49-F238E27FC236}">
                <a16:creationId xmlns:a16="http://schemas.microsoft.com/office/drawing/2014/main" id="{A162AE64-5053-2CF2-7A6D-9CD5DEAAFF46}"/>
              </a:ext>
            </a:extLst>
          </p:cNvPr>
          <p:cNvPicPr>
            <a:picLocks noChangeAspect="1"/>
          </p:cNvPicPr>
          <p:nvPr/>
        </p:nvPicPr>
        <p:blipFill rotWithShape="1">
          <a:blip r:embed="rId2"/>
          <a:srcRect l="17736" r="24227" b="-1"/>
          <a:stretch/>
        </p:blipFill>
        <p:spPr>
          <a:xfrm>
            <a:off x="6512019" y="-2357"/>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49478946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69629" y="569566"/>
            <a:ext cx="8802408" cy="1466624"/>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10000" dirty="0">
                <a:solidFill>
                  <a:schemeClr val="accent1"/>
                </a:solidFill>
              </a:rPr>
              <a:t>What does support look like in Lincolnshire?  </a:t>
            </a:r>
            <a:br>
              <a:rPr lang="en-GB" b="1" dirty="0">
                <a:latin typeface="Open Sans"/>
                <a:ea typeface="ＭＳ Ｐゴシック" charset="0"/>
                <a:cs typeface="Open Sans"/>
              </a:rPr>
            </a:br>
            <a:endParaRPr lang="en-GB" b="1" dirty="0">
              <a:solidFill>
                <a:schemeClr val="bg1"/>
              </a:solidFill>
              <a:latin typeface="Open Sans"/>
              <a:ea typeface="ＭＳ Ｐゴシック" charset="0"/>
              <a:cs typeface="Open Sans"/>
            </a:endParaRPr>
          </a:p>
        </p:txBody>
      </p:sp>
      <p:sp>
        <p:nvSpPr>
          <p:cNvPr id="6" name="TextBox 5"/>
          <p:cNvSpPr txBox="1"/>
          <p:nvPr/>
        </p:nvSpPr>
        <p:spPr>
          <a:xfrm>
            <a:off x="1644462" y="1590064"/>
            <a:ext cx="8852742" cy="4801314"/>
          </a:xfrm>
          <a:prstGeom prst="rect">
            <a:avLst/>
          </a:prstGeom>
          <a:noFill/>
        </p:spPr>
        <p:txBody>
          <a:bodyPr wrap="square" rtlCol="0">
            <a:spAutoFit/>
          </a:bodyPr>
          <a:lstStyle/>
          <a:p>
            <a:pPr>
              <a:buClr>
                <a:srgbClr val="A0B419"/>
              </a:buClr>
              <a:defRPr/>
            </a:pPr>
            <a:endParaRPr lang="en-US" dirty="0"/>
          </a:p>
          <a:p>
            <a:pPr>
              <a:buClr>
                <a:srgbClr val="A0B419"/>
              </a:buClr>
              <a:defRPr/>
            </a:pPr>
            <a:r>
              <a:rPr lang="en-US" dirty="0"/>
              <a:t>A strong universal and preventative approach to our services for CYP and families.  Providing solid foundation for cyp and families to get support via early intervention.  Support includes:</a:t>
            </a:r>
          </a:p>
          <a:p>
            <a:pPr marL="342900" indent="-342900">
              <a:buClr>
                <a:srgbClr val="A0B419"/>
              </a:buClr>
              <a:buFont typeface="Arial"/>
              <a:buChar char="•"/>
              <a:defRPr/>
            </a:pPr>
            <a:endParaRPr lang="en-GB" altLang="en-US" dirty="0">
              <a:solidFill>
                <a:srgbClr val="A0B419"/>
              </a:solidFill>
              <a:cs typeface="Open Sans"/>
            </a:endParaRPr>
          </a:p>
          <a:p>
            <a:pPr marL="342900" indent="-342900">
              <a:buClr>
                <a:srgbClr val="A0B419"/>
              </a:buClr>
              <a:buFont typeface="Arial"/>
              <a:buChar char="•"/>
              <a:defRPr/>
            </a:pPr>
            <a:r>
              <a:rPr lang="en-GB" altLang="en-US" b="1" dirty="0">
                <a:solidFill>
                  <a:schemeClr val="accent1"/>
                </a:solidFill>
                <a:latin typeface="+mj-lt"/>
                <a:ea typeface="+mj-ea"/>
                <a:cs typeface="+mj-cs"/>
              </a:rPr>
              <a:t>Children’s 0-19 Health Service </a:t>
            </a:r>
            <a:r>
              <a:rPr lang="en-US" dirty="0"/>
              <a:t>Health Visitors, CYP Nurses and family Health Workers part of our integrated locality teams. We provide a more enhanced offer that the Healthy Child Programme mandates.</a:t>
            </a:r>
          </a:p>
          <a:p>
            <a:pPr marL="342900" indent="-342900">
              <a:buClr>
                <a:srgbClr val="A0B419"/>
              </a:buClr>
              <a:buFont typeface="Arial"/>
              <a:buChar char="•"/>
              <a:defRPr/>
            </a:pPr>
            <a:endParaRPr lang="en-US" dirty="0"/>
          </a:p>
          <a:p>
            <a:pPr marL="342900" indent="-342900">
              <a:buClr>
                <a:srgbClr val="A0B419"/>
              </a:buClr>
              <a:buFont typeface="Arial"/>
              <a:buChar char="•"/>
              <a:defRPr/>
            </a:pPr>
            <a:r>
              <a:rPr lang="en-GB" altLang="en-US" b="1" dirty="0">
                <a:solidFill>
                  <a:schemeClr val="accent1"/>
                </a:solidFill>
                <a:latin typeface="+mj-lt"/>
                <a:ea typeface="+mj-ea"/>
                <a:cs typeface="+mj-cs"/>
              </a:rPr>
              <a:t>Children’s Centres and Family Hubs </a:t>
            </a:r>
            <a:r>
              <a:rPr lang="en-GB" altLang="en-US" dirty="0">
                <a:solidFill>
                  <a:schemeClr val="tx2"/>
                </a:solidFill>
                <a:latin typeface="+mj-lt"/>
                <a:ea typeface="+mj-ea"/>
                <a:cs typeface="+mj-cs"/>
              </a:rPr>
              <a:t>50</a:t>
            </a:r>
            <a:r>
              <a:rPr lang="en-GB" altLang="en-US" dirty="0">
                <a:solidFill>
                  <a:schemeClr val="accent1"/>
                </a:solidFill>
                <a:cs typeface="Open Sans"/>
              </a:rPr>
              <a:t> </a:t>
            </a:r>
            <a:r>
              <a:rPr lang="en-GB" altLang="en-US" dirty="0">
                <a:solidFill>
                  <a:srgbClr val="000000"/>
                </a:solidFill>
                <a:cs typeface="Open Sans"/>
              </a:rPr>
              <a:t>Centres with vast array of early childhood services provided in local communities. Awarded funding to develop Family Hubs.   </a:t>
            </a:r>
          </a:p>
          <a:p>
            <a:pPr>
              <a:buClr>
                <a:srgbClr val="A0B419"/>
              </a:buClr>
              <a:defRPr/>
            </a:pPr>
            <a:endParaRPr lang="en-GB" altLang="en-US" dirty="0">
              <a:solidFill>
                <a:srgbClr val="000000"/>
              </a:solidFill>
              <a:cs typeface="Open Sans"/>
            </a:endParaRPr>
          </a:p>
          <a:p>
            <a:pPr marL="342900" indent="-342900">
              <a:buClr>
                <a:srgbClr val="A0B419"/>
              </a:buClr>
              <a:buFont typeface="Arial"/>
              <a:buChar char="•"/>
              <a:defRPr/>
            </a:pPr>
            <a:r>
              <a:rPr lang="en-US" altLang="en-US" b="1" dirty="0">
                <a:solidFill>
                  <a:schemeClr val="accent1"/>
                </a:solidFill>
                <a:cs typeface="Open Sans"/>
              </a:rPr>
              <a:t>Early Help </a:t>
            </a:r>
            <a:r>
              <a:rPr lang="en-US" altLang="en-US" dirty="0">
                <a:cs typeface="Open Sans"/>
              </a:rPr>
              <a:t>provides</a:t>
            </a:r>
            <a:r>
              <a:rPr lang="en-US" altLang="en-US" b="1" dirty="0">
                <a:solidFill>
                  <a:schemeClr val="accent3"/>
                </a:solidFill>
                <a:cs typeface="Open Sans"/>
              </a:rPr>
              <a:t> </a:t>
            </a:r>
            <a:r>
              <a:rPr lang="en-US" altLang="en-US" dirty="0">
                <a:cs typeface="Open Sans"/>
              </a:rPr>
              <a:t>strong partnership support with over 80% of our Team Around the Child plans supported by a Lead Professional from outside the local authority.</a:t>
            </a:r>
          </a:p>
          <a:p>
            <a:pPr marL="342900" indent="-342900">
              <a:buClr>
                <a:srgbClr val="A0B419"/>
              </a:buClr>
              <a:buFont typeface="Arial"/>
              <a:buChar char="•"/>
              <a:defRPr/>
            </a:pPr>
            <a:endParaRPr lang="en-GB" b="1" dirty="0">
              <a:solidFill>
                <a:schemeClr val="accent3"/>
              </a:solidFill>
              <a:highlight>
                <a:srgbClr val="FFFF00"/>
              </a:highlight>
              <a:latin typeface="+mj-lt"/>
              <a:ea typeface="+mj-ea"/>
              <a:cs typeface="+mj-cs"/>
            </a:endParaRPr>
          </a:p>
        </p:txBody>
      </p:sp>
    </p:spTree>
    <p:extLst>
      <p:ext uri="{BB962C8B-B14F-4D97-AF65-F5344CB8AC3E}">
        <p14:creationId xmlns:p14="http://schemas.microsoft.com/office/powerpoint/2010/main" val="222884160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3552" y="332656"/>
            <a:ext cx="8998371" cy="5863144"/>
          </a:xfrm>
          <a:prstGeom prst="rect">
            <a:avLst/>
          </a:prstGeom>
          <a:solidFill>
            <a:schemeClr val="bg1"/>
          </a:solidFill>
        </p:spPr>
        <p:txBody>
          <a:bodyPr wrap="square" rtlCol="0">
            <a:spAutoFit/>
          </a:bodyPr>
          <a:lstStyle/>
          <a:p>
            <a:pPr marL="342900" indent="-342900">
              <a:buClr>
                <a:srgbClr val="A0B419"/>
              </a:buClr>
              <a:buFont typeface="Arial"/>
              <a:buChar char="•"/>
              <a:defRPr/>
            </a:pPr>
            <a:r>
              <a:rPr lang="en-GB" altLang="en-US" b="1" dirty="0">
                <a:solidFill>
                  <a:schemeClr val="accent1"/>
                </a:solidFill>
                <a:latin typeface="+mj-lt"/>
                <a:ea typeface="+mj-ea"/>
                <a:cs typeface="+mj-cs"/>
              </a:rPr>
              <a:t>Online counselling support </a:t>
            </a:r>
            <a:r>
              <a:rPr lang="en-GB" altLang="en-US" dirty="0">
                <a:cs typeface="Open Sans"/>
              </a:rPr>
              <a:t>via Kooth.com is an anonymous service for YP aged 11+ to discuss their worries online with a qualified counsellor, including weekends.</a:t>
            </a:r>
          </a:p>
          <a:p>
            <a:pPr marL="342900" indent="-342900">
              <a:buClr>
                <a:srgbClr val="A0B419"/>
              </a:buClr>
              <a:buFont typeface="Arial"/>
              <a:buChar char="•"/>
              <a:defRPr/>
            </a:pPr>
            <a:endParaRPr lang="en-GB" altLang="en-US" dirty="0">
              <a:cs typeface="Open Sans"/>
            </a:endParaRPr>
          </a:p>
          <a:p>
            <a:pPr marL="342900" indent="-342900">
              <a:buClr>
                <a:srgbClr val="A0B419"/>
              </a:buClr>
              <a:buFont typeface="Arial"/>
              <a:buChar char="•"/>
              <a:defRPr/>
            </a:pPr>
            <a:r>
              <a:rPr lang="en-GB" altLang="en-US" b="1" dirty="0">
                <a:solidFill>
                  <a:schemeClr val="accent1"/>
                </a:solidFill>
                <a:latin typeface="+mj-lt"/>
                <a:ea typeface="+mj-ea"/>
                <a:cs typeface="+mj-cs"/>
              </a:rPr>
              <a:t>Lincolnshire Here4You Advice Line</a:t>
            </a:r>
            <a:r>
              <a:rPr lang="en-GB" altLang="en-US" dirty="0">
                <a:solidFill>
                  <a:schemeClr val="accent1"/>
                </a:solidFill>
                <a:cs typeface="Open Sans"/>
              </a:rPr>
              <a:t> </a:t>
            </a:r>
            <a:r>
              <a:rPr lang="en-GB" altLang="en-US" dirty="0">
                <a:cs typeface="Open Sans"/>
              </a:rPr>
              <a:t>CYP, families and professionals can speak to clinicians directly for advice and self-refer CYP for emotional wellbeing and/or mental health support. </a:t>
            </a:r>
          </a:p>
          <a:p>
            <a:pPr marL="342900" indent="-342900">
              <a:buClr>
                <a:srgbClr val="A0B419"/>
              </a:buClr>
              <a:buFont typeface="Arial"/>
              <a:buChar char="•"/>
              <a:defRPr/>
            </a:pPr>
            <a:endParaRPr lang="en-GB" altLang="en-US" b="1" dirty="0">
              <a:solidFill>
                <a:srgbClr val="A0B419"/>
              </a:solidFill>
              <a:cs typeface="Open Sans"/>
            </a:endParaRPr>
          </a:p>
          <a:p>
            <a:pPr marL="342900" indent="-342900">
              <a:buClr>
                <a:srgbClr val="A0B419"/>
              </a:buClr>
              <a:buFont typeface="Arial"/>
              <a:buChar char="•"/>
              <a:defRPr/>
            </a:pPr>
            <a:r>
              <a:rPr lang="en-GB" altLang="en-US" b="1" dirty="0">
                <a:solidFill>
                  <a:schemeClr val="accent1"/>
                </a:solidFill>
                <a:latin typeface="+mj-lt"/>
                <a:ea typeface="+mj-ea"/>
                <a:cs typeface="+mj-cs"/>
              </a:rPr>
              <a:t>Healthy Minds Lincolnshire </a:t>
            </a:r>
            <a:r>
              <a:rPr lang="en-GB" altLang="en-US" dirty="0">
                <a:latin typeface="+mj-lt"/>
                <a:ea typeface="+mj-ea"/>
                <a:cs typeface="Open Sans"/>
              </a:rPr>
              <a:t>provides e</a:t>
            </a:r>
            <a:r>
              <a:rPr lang="en-GB" altLang="en-US" dirty="0">
                <a:cs typeface="Open Sans"/>
              </a:rPr>
              <a:t>motional wellbeing support service for CYP 0-19 years (25 SEND), working in and around schools.  </a:t>
            </a:r>
          </a:p>
          <a:p>
            <a:pPr marL="342900" indent="-342900">
              <a:buClr>
                <a:srgbClr val="A0B419"/>
              </a:buClr>
              <a:buFont typeface="Arial"/>
              <a:buChar char="•"/>
              <a:defRPr/>
            </a:pPr>
            <a:endParaRPr lang="en-GB" altLang="en-US" b="1" dirty="0">
              <a:solidFill>
                <a:srgbClr val="A0B419"/>
              </a:solidFill>
              <a:cs typeface="Open Sans"/>
            </a:endParaRPr>
          </a:p>
          <a:p>
            <a:pPr marL="342900" indent="-342900">
              <a:buClr>
                <a:srgbClr val="A0B419"/>
              </a:buClr>
              <a:buFont typeface="Arial"/>
              <a:buChar char="•"/>
              <a:defRPr/>
            </a:pPr>
            <a:r>
              <a:rPr lang="en-GB" altLang="en-US" b="1" dirty="0">
                <a:solidFill>
                  <a:schemeClr val="accent1"/>
                </a:solidFill>
                <a:latin typeface="+mj-lt"/>
                <a:ea typeface="+mj-ea"/>
                <a:cs typeface="+mj-cs"/>
              </a:rPr>
              <a:t>Mental Health Support Teams (MHSTs)</a:t>
            </a:r>
            <a:r>
              <a:rPr lang="en-GB" altLang="en-US" dirty="0">
                <a:solidFill>
                  <a:schemeClr val="accent1"/>
                </a:solidFill>
                <a:cs typeface="Open Sans"/>
              </a:rPr>
              <a:t> </a:t>
            </a:r>
            <a:r>
              <a:rPr lang="en-GB" altLang="en-US" dirty="0">
                <a:cs typeface="Open Sans"/>
              </a:rPr>
              <a:t>in schools and colleges focused in areas of Lincolnshire with highest health inequalities. </a:t>
            </a:r>
          </a:p>
          <a:p>
            <a:pPr marL="342900" indent="-342900">
              <a:buClr>
                <a:srgbClr val="A0B419"/>
              </a:buClr>
              <a:buFont typeface="Arial"/>
              <a:buChar char="•"/>
              <a:defRPr/>
            </a:pPr>
            <a:endParaRPr lang="en-GB" altLang="en-US" dirty="0">
              <a:cs typeface="Open Sans"/>
            </a:endParaRPr>
          </a:p>
          <a:p>
            <a:pPr marL="342900" indent="-342900">
              <a:spcAft>
                <a:spcPts val="1800"/>
              </a:spcAft>
              <a:buClr>
                <a:srgbClr val="A0B419"/>
              </a:buClr>
              <a:buFont typeface="Arial"/>
              <a:buChar char="•"/>
              <a:defRPr/>
            </a:pPr>
            <a:r>
              <a:rPr lang="en-GB" altLang="en-US" b="1" dirty="0">
                <a:solidFill>
                  <a:schemeClr val="accent1"/>
                </a:solidFill>
                <a:latin typeface="+mj-lt"/>
                <a:ea typeface="+mj-ea"/>
                <a:cs typeface="+mj-cs"/>
              </a:rPr>
              <a:t>Behaviour Outreach Support Service (BOSS) </a:t>
            </a:r>
            <a:r>
              <a:rPr lang="en-GB" altLang="en-US" dirty="0">
                <a:solidFill>
                  <a:srgbClr val="000000"/>
                </a:solidFill>
                <a:cs typeface="Open Sans"/>
              </a:rPr>
              <a:t>works with schools to support CYP at risk of exclusion and remain in education.  Includes supporting schools with restorative approaches to help support YP to deal with conflict in a positive and constructive way. </a:t>
            </a:r>
          </a:p>
          <a:p>
            <a:pPr marL="342900" indent="-342900">
              <a:spcAft>
                <a:spcPts val="1800"/>
              </a:spcAft>
              <a:buClr>
                <a:srgbClr val="A0B419"/>
              </a:buClr>
              <a:buFont typeface="Arial"/>
              <a:buChar char="•"/>
              <a:defRPr/>
            </a:pPr>
            <a:r>
              <a:rPr lang="en-GB" altLang="en-US" b="1" dirty="0">
                <a:solidFill>
                  <a:schemeClr val="accent1"/>
                </a:solidFill>
                <a:cs typeface="Open Sans"/>
              </a:rPr>
              <a:t>Working Together Team (WTT)</a:t>
            </a:r>
            <a:r>
              <a:rPr lang="en-GB" altLang="en-US" b="1" dirty="0">
                <a:solidFill>
                  <a:schemeClr val="accent3"/>
                </a:solidFill>
                <a:cs typeface="Open Sans"/>
              </a:rPr>
              <a:t> </a:t>
            </a:r>
            <a:r>
              <a:rPr lang="en-US" altLang="en-US" dirty="0">
                <a:solidFill>
                  <a:srgbClr val="000000"/>
                </a:solidFill>
                <a:cs typeface="Open Sans"/>
              </a:rPr>
              <a:t>is National Autistic Society(NAS) Advanced Accredited to empower schools in supporting autistic CYP and / or those with social communication differences.</a:t>
            </a:r>
            <a:endParaRPr lang="en-GB" altLang="en-US" dirty="0">
              <a:solidFill>
                <a:srgbClr val="000000"/>
              </a:solidFill>
              <a:cs typeface="Open Sans"/>
            </a:endParaRPr>
          </a:p>
        </p:txBody>
      </p:sp>
    </p:spTree>
    <p:extLst>
      <p:ext uri="{BB962C8B-B14F-4D97-AF65-F5344CB8AC3E}">
        <p14:creationId xmlns:p14="http://schemas.microsoft.com/office/powerpoint/2010/main" val="357925277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artoon&#10;&#10;Description automatically generated with low confidence">
            <a:extLst>
              <a:ext uri="{FF2B5EF4-FFF2-40B4-BE49-F238E27FC236}">
                <a16:creationId xmlns:a16="http://schemas.microsoft.com/office/drawing/2014/main" id="{00C1975A-B1BE-621D-00A3-D742A114B27E}"/>
              </a:ext>
            </a:extLst>
          </p:cNvPr>
          <p:cNvPicPr>
            <a:picLocks noChangeAspect="1"/>
          </p:cNvPicPr>
          <p:nvPr/>
        </p:nvPicPr>
        <p:blipFill>
          <a:blip r:embed="rId2"/>
          <a:stretch>
            <a:fillRect/>
          </a:stretch>
        </p:blipFill>
        <p:spPr>
          <a:xfrm>
            <a:off x="10394028" y="3733014"/>
            <a:ext cx="1667629" cy="2389695"/>
          </a:xfrm>
          <a:prstGeom prst="rect">
            <a:avLst/>
          </a:prstGeom>
        </p:spPr>
      </p:pic>
      <p:sp>
        <p:nvSpPr>
          <p:cNvPr id="2" name="Title 1">
            <a:extLst>
              <a:ext uri="{FF2B5EF4-FFF2-40B4-BE49-F238E27FC236}">
                <a16:creationId xmlns:a16="http://schemas.microsoft.com/office/drawing/2014/main" id="{C0A28986-BFAC-E92A-C60C-710FC551F55F}"/>
              </a:ext>
            </a:extLst>
          </p:cNvPr>
          <p:cNvSpPr>
            <a:spLocks noGrp="1"/>
          </p:cNvSpPr>
          <p:nvPr>
            <p:ph type="title"/>
          </p:nvPr>
        </p:nvSpPr>
        <p:spPr/>
        <p:txBody>
          <a:bodyPr/>
          <a:lstStyle/>
          <a:p>
            <a:r>
              <a:rPr lang="en-GB" dirty="0"/>
              <a:t>SEND Training</a:t>
            </a:r>
          </a:p>
        </p:txBody>
      </p:sp>
      <p:sp>
        <p:nvSpPr>
          <p:cNvPr id="3" name="Content Placeholder 2">
            <a:extLst>
              <a:ext uri="{FF2B5EF4-FFF2-40B4-BE49-F238E27FC236}">
                <a16:creationId xmlns:a16="http://schemas.microsoft.com/office/drawing/2014/main" id="{C569D46D-5BFF-4A13-9D92-DA9F9BBBAF51}"/>
              </a:ext>
            </a:extLst>
          </p:cNvPr>
          <p:cNvSpPr>
            <a:spLocks noGrp="1"/>
          </p:cNvSpPr>
          <p:nvPr>
            <p:ph sz="half" idx="1"/>
          </p:nvPr>
        </p:nvSpPr>
        <p:spPr>
          <a:xfrm>
            <a:off x="4883085" y="1825625"/>
            <a:ext cx="6705599" cy="4004652"/>
          </a:xfrm>
        </p:spPr>
        <p:txBody>
          <a:bodyPr>
            <a:normAutofit/>
          </a:bodyPr>
          <a:lstStyle/>
          <a:p>
            <a:r>
              <a:rPr lang="en-GB" sz="1800" dirty="0">
                <a:cs typeface="Calibri" panose="020F0502020204030204" pitchFamily="34" charset="0"/>
                <a:hlinkClick r:id="rId3"/>
              </a:rPr>
              <a:t>LICB webpage </a:t>
            </a:r>
            <a:r>
              <a:rPr lang="en-GB" sz="1800" dirty="0">
                <a:cs typeface="Calibri" panose="020F0502020204030204" pitchFamily="34" charset="0"/>
              </a:rPr>
              <a:t>hosts Council for Disabled Children online training resources</a:t>
            </a:r>
          </a:p>
          <a:p>
            <a:r>
              <a:rPr lang="en-GB" sz="1800" dirty="0">
                <a:cs typeface="Calibri" panose="020F0502020204030204" pitchFamily="34" charset="0"/>
              </a:rPr>
              <a:t>SEND Clinicians Training Programme co- produced with LIAISE (SENDIASS)</a:t>
            </a:r>
          </a:p>
          <a:p>
            <a:r>
              <a:rPr lang="en-GB" sz="1800" dirty="0">
                <a:cs typeface="Calibri" panose="020F0502020204030204" pitchFamily="34" charset="0"/>
                <a:hlinkClick r:id="rId4"/>
              </a:rPr>
              <a:t>A Rough Guide to Not Putting Your Foot in It!</a:t>
            </a:r>
            <a:endParaRPr lang="en-GB" sz="1800" dirty="0">
              <a:cs typeface="Calibri" panose="020F0502020204030204" pitchFamily="34" charset="0"/>
            </a:endParaRPr>
          </a:p>
          <a:p>
            <a:r>
              <a:rPr lang="en-GB" sz="1800" dirty="0">
                <a:cs typeface="Calibri" panose="020F0502020204030204" pitchFamily="34" charset="0"/>
              </a:rPr>
              <a:t>Sensory Processing Difficulties on line programme co-produced with LPCF, LA and system partners</a:t>
            </a:r>
          </a:p>
          <a:p>
            <a:r>
              <a:rPr lang="en-GB" sz="1800" dirty="0">
                <a:cs typeface="Calibri" panose="020F0502020204030204" pitchFamily="34" charset="0"/>
                <a:hlinkClick r:id="rId5"/>
              </a:rPr>
              <a:t>Sensory processing difficulties :: Lincolnshire Children's Therapy Services (lincolnshirechildrenstherapyservices.nhs.uk)</a:t>
            </a:r>
            <a:endParaRPr lang="en-GB" sz="1800" dirty="0">
              <a:cs typeface="Calibri" panose="020F0502020204030204" pitchFamily="34" charset="0"/>
            </a:endParaRPr>
          </a:p>
        </p:txBody>
      </p:sp>
      <p:sp>
        <p:nvSpPr>
          <p:cNvPr id="4" name="Content Placeholder 3">
            <a:extLst>
              <a:ext uri="{FF2B5EF4-FFF2-40B4-BE49-F238E27FC236}">
                <a16:creationId xmlns:a16="http://schemas.microsoft.com/office/drawing/2014/main" id="{1C6BFA2C-1126-E996-71A9-3001B2067992}"/>
              </a:ext>
            </a:extLst>
          </p:cNvPr>
          <p:cNvSpPr>
            <a:spLocks noGrp="1"/>
          </p:cNvSpPr>
          <p:nvPr>
            <p:ph sz="half" idx="2"/>
          </p:nvPr>
        </p:nvSpPr>
        <p:spPr>
          <a:xfrm>
            <a:off x="554307" y="1690688"/>
            <a:ext cx="3733015" cy="4004652"/>
          </a:xfrm>
        </p:spPr>
        <p:txBody>
          <a:bodyPr>
            <a:normAutofit/>
          </a:bodyPr>
          <a:lstStyle/>
          <a:p>
            <a:pPr marL="0" indent="0">
              <a:buNone/>
            </a:pPr>
            <a:r>
              <a:rPr lang="en-GB" dirty="0">
                <a:ea typeface="Calibri" panose="020F0502020204030204" pitchFamily="34" charset="0"/>
                <a:cs typeface="Arial" panose="020B0604020202020204" pitchFamily="34" charset="0"/>
              </a:rPr>
              <a:t>O</a:t>
            </a:r>
            <a:r>
              <a:rPr lang="en-GB" dirty="0">
                <a:effectLst/>
                <a:ea typeface="Calibri" panose="020F0502020204030204" pitchFamily="34" charset="0"/>
                <a:cs typeface="Arial" panose="020B0604020202020204" pitchFamily="34" charset="0"/>
              </a:rPr>
              <a:t>verall approach of all services- strong universal offer, using specialists to train and upskill wider children’s workforce which helps to prevent needs escalating and reduces lots of professional involvement and many courses based around parent/carer mediated intervention.</a:t>
            </a:r>
          </a:p>
          <a:p>
            <a:pPr marL="0" indent="0">
              <a:buNone/>
            </a:pPr>
            <a:endParaRPr lang="en-GB" dirty="0"/>
          </a:p>
        </p:txBody>
      </p:sp>
    </p:spTree>
    <p:extLst>
      <p:ext uri="{BB962C8B-B14F-4D97-AF65-F5344CB8AC3E}">
        <p14:creationId xmlns:p14="http://schemas.microsoft.com/office/powerpoint/2010/main" val="419706090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 website&#10;&#10;Description automatically generated">
            <a:extLst>
              <a:ext uri="{FF2B5EF4-FFF2-40B4-BE49-F238E27FC236}">
                <a16:creationId xmlns:a16="http://schemas.microsoft.com/office/drawing/2014/main" id="{71F84C26-1B35-B537-43A0-3DEADA380CE9}"/>
              </a:ext>
            </a:extLst>
          </p:cNvPr>
          <p:cNvPicPr>
            <a:picLocks noChangeAspect="1"/>
          </p:cNvPicPr>
          <p:nvPr/>
        </p:nvPicPr>
        <p:blipFill>
          <a:blip r:embed="rId2"/>
          <a:stretch>
            <a:fillRect/>
          </a:stretch>
        </p:blipFill>
        <p:spPr>
          <a:xfrm>
            <a:off x="0" y="5382705"/>
            <a:ext cx="12391176" cy="2667786"/>
          </a:xfrm>
          <a:prstGeom prst="rect">
            <a:avLst/>
          </a:prstGeom>
        </p:spPr>
      </p:pic>
      <p:sp>
        <p:nvSpPr>
          <p:cNvPr id="2" name="Title 1">
            <a:extLst>
              <a:ext uri="{FF2B5EF4-FFF2-40B4-BE49-F238E27FC236}">
                <a16:creationId xmlns:a16="http://schemas.microsoft.com/office/drawing/2014/main" id="{87E384C3-6ED1-B2F8-9949-C8F9BA1662AA}"/>
              </a:ext>
            </a:extLst>
          </p:cNvPr>
          <p:cNvSpPr>
            <a:spLocks noGrp="1"/>
          </p:cNvSpPr>
          <p:nvPr>
            <p:ph type="title"/>
          </p:nvPr>
        </p:nvSpPr>
        <p:spPr>
          <a:xfrm>
            <a:off x="965309" y="536208"/>
            <a:ext cx="11119584" cy="1154480"/>
          </a:xfrm>
        </p:spPr>
        <p:txBody>
          <a:bodyPr/>
          <a:lstStyle/>
          <a:p>
            <a:r>
              <a:rPr lang="en-GB" dirty="0"/>
              <a:t>Engagement and Co-production</a:t>
            </a:r>
          </a:p>
        </p:txBody>
      </p:sp>
      <p:sp>
        <p:nvSpPr>
          <p:cNvPr id="3" name="Content Placeholder 2">
            <a:extLst>
              <a:ext uri="{FF2B5EF4-FFF2-40B4-BE49-F238E27FC236}">
                <a16:creationId xmlns:a16="http://schemas.microsoft.com/office/drawing/2014/main" id="{9F4C12D5-7033-A0B7-10F6-D19DAAF9C30D}"/>
              </a:ext>
            </a:extLst>
          </p:cNvPr>
          <p:cNvSpPr>
            <a:spLocks noGrp="1"/>
          </p:cNvSpPr>
          <p:nvPr>
            <p:ph sz="half" idx="1"/>
          </p:nvPr>
        </p:nvSpPr>
        <p:spPr>
          <a:xfrm>
            <a:off x="536207" y="1690688"/>
            <a:ext cx="5815708" cy="4139589"/>
          </a:xfrm>
        </p:spPr>
        <p:txBody>
          <a:bodyPr>
            <a:normAutofit/>
          </a:bodyPr>
          <a:lstStyle/>
          <a:p>
            <a:pPr marL="0" indent="0">
              <a:buNone/>
            </a:pPr>
            <a:r>
              <a:rPr lang="en-GB" sz="1800" b="1" dirty="0">
                <a:solidFill>
                  <a:schemeClr val="accent1"/>
                </a:solidFill>
                <a:effectLst/>
                <a:ea typeface="Calibri" panose="020F0502020204030204" pitchFamily="34" charset="0"/>
                <a:cs typeface="Arial" panose="020B0604020202020204" pitchFamily="34" charset="0"/>
              </a:rPr>
              <a:t>Lincolnshire Parent Carer Forum</a:t>
            </a:r>
            <a:endParaRPr lang="en-GB" sz="1400" b="1" dirty="0">
              <a:effectLst/>
              <a:ea typeface="Calibri" panose="020F0502020204030204" pitchFamily="34" charset="0"/>
              <a:cs typeface="Arial" panose="020B0604020202020204" pitchFamily="34" charset="0"/>
            </a:endParaRPr>
          </a:p>
          <a:p>
            <a:pPr lvl="1"/>
            <a:r>
              <a:rPr lang="en-GB" sz="1600" dirty="0">
                <a:ea typeface="Calibri" panose="020F0502020204030204" pitchFamily="34" charset="0"/>
                <a:cs typeface="Arial" panose="020B0604020202020204" pitchFamily="34" charset="0"/>
              </a:rPr>
              <a:t>Very strong partnership working </a:t>
            </a:r>
          </a:p>
          <a:p>
            <a:pPr lvl="1"/>
            <a:r>
              <a:rPr lang="en-GB" sz="1600" dirty="0">
                <a:ea typeface="Calibri" panose="020F0502020204030204" pitchFamily="34" charset="0"/>
                <a:cs typeface="Arial" panose="020B0604020202020204" pitchFamily="34" charset="0"/>
              </a:rPr>
              <a:t>excellent professional relationship</a:t>
            </a:r>
          </a:p>
          <a:p>
            <a:pPr lvl="1"/>
            <a:r>
              <a:rPr lang="en-GB" sz="1600" dirty="0">
                <a:ea typeface="Calibri" panose="020F0502020204030204" pitchFamily="34" charset="0"/>
                <a:cs typeface="Arial" panose="020B0604020202020204" pitchFamily="34" charset="0"/>
              </a:rPr>
              <a:t>LPCF Chair sits on CYP IT Board</a:t>
            </a:r>
          </a:p>
          <a:p>
            <a:pPr lvl="1"/>
            <a:r>
              <a:rPr lang="en-GB" sz="1600" dirty="0">
                <a:ea typeface="Calibri" panose="020F0502020204030204" pitchFamily="34" charset="0"/>
                <a:cs typeface="Arial" panose="020B0604020202020204" pitchFamily="34" charset="0"/>
              </a:rPr>
              <a:t>Developed Sensory Processing Difficulties Programme collaboratively</a:t>
            </a:r>
          </a:p>
          <a:p>
            <a:pPr lvl="1"/>
            <a:r>
              <a:rPr lang="en-GB" sz="1600" dirty="0">
                <a:effectLst/>
                <a:ea typeface="Calibri" panose="020F0502020204030204" pitchFamily="34" charset="0"/>
                <a:cs typeface="Arial" panose="020B0604020202020204" pitchFamily="34" charset="0"/>
              </a:rPr>
              <a:t>DCO  and health colleagues regularly  attend LPCF  signposting event/ PMQ style Q&amp;A sessions.</a:t>
            </a:r>
          </a:p>
          <a:p>
            <a:pPr lvl="1"/>
            <a:r>
              <a:rPr lang="en-GB" sz="1600" dirty="0">
                <a:ea typeface="Calibri" panose="020F0502020204030204" pitchFamily="34" charset="0"/>
                <a:cs typeface="Arial" panose="020B0604020202020204" pitchFamily="34" charset="0"/>
              </a:rPr>
              <a:t>Part of the authoring team</a:t>
            </a:r>
            <a:r>
              <a:rPr lang="en-GB" sz="1600" dirty="0">
                <a:effectLst/>
                <a:ea typeface="Calibri" panose="020F0502020204030204" pitchFamily="34" charset="0"/>
                <a:cs typeface="Arial" panose="020B0604020202020204" pitchFamily="34" charset="0"/>
              </a:rPr>
              <a:t> of SEND strategy and SEF</a:t>
            </a:r>
          </a:p>
          <a:p>
            <a:pPr lvl="1"/>
            <a:r>
              <a:rPr lang="en-GB" sz="1600" dirty="0">
                <a:ea typeface="Calibri" panose="020F0502020204030204" pitchFamily="34" charset="0"/>
                <a:cs typeface="Arial" panose="020B0604020202020204" pitchFamily="34" charset="0"/>
              </a:rPr>
              <a:t>Developing a series or training resources to understand the role of professionals in SEND support with  LPCF, SENDIASS  and ICB called SEND HELP!</a:t>
            </a:r>
            <a:endParaRPr lang="en-GB" sz="1600" dirty="0">
              <a:effectLst/>
              <a:ea typeface="Calibri" panose="020F0502020204030204" pitchFamily="34" charset="0"/>
              <a:cs typeface="Arial" panose="020B0604020202020204" pitchFamily="34" charset="0"/>
            </a:endParaRPr>
          </a:p>
          <a:p>
            <a:pPr lvl="1"/>
            <a:r>
              <a:rPr lang="en-GB" sz="1600" dirty="0">
                <a:effectLst/>
                <a:ea typeface="Calibri" panose="020F0502020204030204" pitchFamily="34" charset="0"/>
                <a:cs typeface="Arial" panose="020B0604020202020204" pitchFamily="34" charset="0"/>
              </a:rPr>
              <a:t>LPCF rep sits on the Hub  - Decision to Issue a Plan weekly panel</a:t>
            </a:r>
          </a:p>
          <a:p>
            <a:endParaRPr lang="en-GB" sz="1800" dirty="0">
              <a:latin typeface="Calibri" panose="020F0502020204030204" pitchFamily="34" charset="0"/>
              <a:ea typeface="Calibri" panose="020F0502020204030204" pitchFamily="34" charset="0"/>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3B1C530-031D-0730-42B6-497F66AF2EE6}"/>
              </a:ext>
            </a:extLst>
          </p:cNvPr>
          <p:cNvSpPr>
            <a:spLocks noGrp="1"/>
          </p:cNvSpPr>
          <p:nvPr>
            <p:ph sz="half" idx="2"/>
          </p:nvPr>
        </p:nvSpPr>
        <p:spPr>
          <a:xfrm>
            <a:off x="6474194" y="1690688"/>
            <a:ext cx="5488420" cy="4139589"/>
          </a:xfrm>
        </p:spPr>
        <p:txBody>
          <a:bodyPr/>
          <a:lstStyle/>
          <a:p>
            <a:pPr marL="0" indent="0">
              <a:buNone/>
            </a:pPr>
            <a:r>
              <a:rPr lang="en-GB" sz="1800" b="1" dirty="0">
                <a:solidFill>
                  <a:srgbClr val="7030A0"/>
                </a:solidFill>
                <a:cs typeface="Calibri" panose="020F0502020204030204" pitchFamily="34" charset="0"/>
              </a:rPr>
              <a:t>Lincolnshire Young Voices</a:t>
            </a:r>
            <a:endParaRPr lang="en-GB" sz="1400" b="1" dirty="0">
              <a:cs typeface="Calibri" panose="020F0502020204030204" pitchFamily="34" charset="0"/>
            </a:endParaRPr>
          </a:p>
          <a:p>
            <a:pPr lvl="1"/>
            <a:r>
              <a:rPr lang="en-GB" sz="1600" dirty="0">
                <a:solidFill>
                  <a:srgbClr val="7030A0"/>
                </a:solidFill>
                <a:cs typeface="Calibri" panose="020F0502020204030204" pitchFamily="34" charset="0"/>
              </a:rPr>
              <a:t>Pan Disability Widening participation group </a:t>
            </a:r>
          </a:p>
          <a:p>
            <a:pPr lvl="1"/>
            <a:r>
              <a:rPr lang="en-GB" sz="1600" dirty="0">
                <a:solidFill>
                  <a:srgbClr val="7030A0"/>
                </a:solidFill>
                <a:cs typeface="Calibri" panose="020F0502020204030204" pitchFamily="34" charset="0"/>
              </a:rPr>
              <a:t>12 members – 2 paid co-chairs (LA funded)</a:t>
            </a:r>
          </a:p>
          <a:p>
            <a:pPr lvl="1"/>
            <a:r>
              <a:rPr lang="en-GB" sz="1600" dirty="0">
                <a:solidFill>
                  <a:srgbClr val="7030A0"/>
                </a:solidFill>
                <a:cs typeface="Calibri" panose="020F0502020204030204" pitchFamily="34" charset="0"/>
              </a:rPr>
              <a:t>LICB fund engagement events</a:t>
            </a:r>
          </a:p>
          <a:p>
            <a:pPr lvl="1"/>
            <a:r>
              <a:rPr lang="en-GB" sz="1600" dirty="0">
                <a:solidFill>
                  <a:srgbClr val="7030A0"/>
                </a:solidFill>
                <a:cs typeface="Calibri" panose="020F0502020204030204" pitchFamily="34" charset="0"/>
              </a:rPr>
              <a:t>Acting upon gritty issues &amp; passionate about purple!</a:t>
            </a:r>
          </a:p>
          <a:p>
            <a:pPr lvl="1"/>
            <a:r>
              <a:rPr lang="en-GB" sz="1600" dirty="0">
                <a:solidFill>
                  <a:srgbClr val="7030A0"/>
                </a:solidFill>
                <a:cs typeface="Calibri" panose="020F0502020204030204" pitchFamily="34" charset="0"/>
              </a:rPr>
              <a:t>Consulted in the redesign Lincoln Co. Hospital, E.D</a:t>
            </a:r>
          </a:p>
          <a:p>
            <a:pPr lvl="1"/>
            <a:r>
              <a:rPr lang="en-GB" sz="1600" dirty="0">
                <a:solidFill>
                  <a:srgbClr val="7030A0"/>
                </a:solidFill>
                <a:cs typeface="Calibri" panose="020F0502020204030204" pitchFamily="34" charset="0"/>
              </a:rPr>
              <a:t>Won NASEN award for A Rough Guide to not putting your foot in it - </a:t>
            </a:r>
            <a:r>
              <a:rPr lang="en-GB" sz="1600" dirty="0">
                <a:solidFill>
                  <a:srgbClr val="7030A0"/>
                </a:solidFill>
                <a:effectLst/>
                <a:ea typeface="Times New Roman" panose="02020603050405020304" pitchFamily="18" charset="0"/>
                <a:cs typeface="Calibri" panose="020F0502020204030204" pitchFamily="34" charset="0"/>
              </a:rPr>
              <a:t>launched at a system wide online event on 8</a:t>
            </a:r>
            <a:r>
              <a:rPr lang="en-GB" sz="1600" baseline="30000" dirty="0">
                <a:solidFill>
                  <a:srgbClr val="7030A0"/>
                </a:solidFill>
                <a:effectLst/>
                <a:ea typeface="Times New Roman" panose="02020603050405020304" pitchFamily="18" charset="0"/>
                <a:cs typeface="Calibri" panose="020F0502020204030204" pitchFamily="34" charset="0"/>
              </a:rPr>
              <a:t>th</a:t>
            </a:r>
            <a:r>
              <a:rPr lang="en-GB" sz="1600" dirty="0">
                <a:solidFill>
                  <a:srgbClr val="7030A0"/>
                </a:solidFill>
                <a:effectLst/>
                <a:ea typeface="Times New Roman" panose="02020603050405020304" pitchFamily="18" charset="0"/>
                <a:cs typeface="Calibri" panose="020F0502020204030204" pitchFamily="34" charset="0"/>
              </a:rPr>
              <a:t> July 2022 </a:t>
            </a:r>
            <a:endParaRPr lang="en-GB" sz="1600" dirty="0">
              <a:solidFill>
                <a:srgbClr val="7030A0"/>
              </a:solidFill>
              <a:cs typeface="Calibri" panose="020F0502020204030204" pitchFamily="34" charset="0"/>
            </a:endParaRPr>
          </a:p>
          <a:p>
            <a:pPr lvl="2"/>
            <a:r>
              <a:rPr lang="en-GB" sz="1600" dirty="0">
                <a:solidFill>
                  <a:srgbClr val="7030A0"/>
                </a:solidFill>
                <a:cs typeface="Calibri" panose="020F0502020204030204" pitchFamily="34" charset="0"/>
              </a:rPr>
              <a:t>Aims to improve communication with professionals.</a:t>
            </a:r>
          </a:p>
          <a:p>
            <a:pPr lvl="1"/>
            <a:r>
              <a:rPr lang="en-GB" sz="1600" dirty="0">
                <a:solidFill>
                  <a:srgbClr val="7030A0"/>
                </a:solidFill>
                <a:cs typeface="Calibri" panose="020F0502020204030204" pitchFamily="34" charset="0"/>
              </a:rPr>
              <a:t>Next  Strategy time out day at The Wolds Wildlife Park July 24</a:t>
            </a:r>
          </a:p>
          <a:p>
            <a:pPr lvl="1"/>
            <a:r>
              <a:rPr lang="en-GB" sz="1600" dirty="0">
                <a:solidFill>
                  <a:srgbClr val="7030A0"/>
                </a:solidFill>
                <a:cs typeface="Calibri" panose="020F0502020204030204" pitchFamily="34" charset="0"/>
              </a:rPr>
              <a:t>320 Facebook followers</a:t>
            </a:r>
          </a:p>
          <a:p>
            <a:endParaRPr lang="en-GB" dirty="0"/>
          </a:p>
          <a:p>
            <a:endParaRPr lang="en-GB" dirty="0"/>
          </a:p>
        </p:txBody>
      </p:sp>
      <p:pic>
        <p:nvPicPr>
          <p:cNvPr id="7" name="Picture 6" descr="A picture containing vector graphics&#10;&#10;Description automatically generated">
            <a:extLst>
              <a:ext uri="{FF2B5EF4-FFF2-40B4-BE49-F238E27FC236}">
                <a16:creationId xmlns:a16="http://schemas.microsoft.com/office/drawing/2014/main" id="{DF8C6A4D-E152-D454-4C56-15AE18C8C5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265" y="79375"/>
            <a:ext cx="1746250" cy="1746250"/>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D421C0-88CE-7F05-9F72-7D7C788027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3651" y="218098"/>
            <a:ext cx="1790700" cy="1790700"/>
          </a:xfrm>
          <a:prstGeom prst="rect">
            <a:avLst/>
          </a:prstGeom>
        </p:spPr>
      </p:pic>
      <p:pic>
        <p:nvPicPr>
          <p:cNvPr id="6" name="Picture 5" descr="Icon&#10;&#10;Description automatically generated">
            <a:extLst>
              <a:ext uri="{FF2B5EF4-FFF2-40B4-BE49-F238E27FC236}">
                <a16:creationId xmlns:a16="http://schemas.microsoft.com/office/drawing/2014/main" id="{EA9C7040-0710-4721-5AF9-F346EECAB836}"/>
              </a:ext>
            </a:extLst>
          </p:cNvPr>
          <p:cNvPicPr>
            <a:picLocks noChangeAspect="1"/>
          </p:cNvPicPr>
          <p:nvPr/>
        </p:nvPicPr>
        <p:blipFill>
          <a:blip r:embed="rId5"/>
          <a:stretch>
            <a:fillRect/>
          </a:stretch>
        </p:blipFill>
        <p:spPr>
          <a:xfrm>
            <a:off x="9321119" y="5355021"/>
            <a:ext cx="372129" cy="234472"/>
          </a:xfrm>
          <a:prstGeom prst="rect">
            <a:avLst/>
          </a:prstGeom>
        </p:spPr>
      </p:pic>
    </p:spTree>
    <p:extLst>
      <p:ext uri="{BB962C8B-B14F-4D97-AF65-F5344CB8AC3E}">
        <p14:creationId xmlns:p14="http://schemas.microsoft.com/office/powerpoint/2010/main" val="409484734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y be an image of 3 people and text that says &quot;nasen 2022 AWARDS し lebratingth work of those who make a real difference tochildren and young people with SEND&quot;">
            <a:extLst>
              <a:ext uri="{FF2B5EF4-FFF2-40B4-BE49-F238E27FC236}">
                <a16:creationId xmlns:a16="http://schemas.microsoft.com/office/drawing/2014/main" id="{38E70756-21A2-FCDE-0381-E397E6A0C7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01" y="-143307"/>
            <a:ext cx="12710865" cy="7144613"/>
          </a:xfrm>
          <a:prstGeom prst="rect">
            <a:avLst/>
          </a:prstGeom>
          <a:noFill/>
          <a:ln>
            <a:noFill/>
          </a:ln>
        </p:spPr>
      </p:pic>
      <p:pic>
        <p:nvPicPr>
          <p:cNvPr id="6" name="Picture 5">
            <a:extLst>
              <a:ext uri="{FF2B5EF4-FFF2-40B4-BE49-F238E27FC236}">
                <a16:creationId xmlns:a16="http://schemas.microsoft.com/office/drawing/2014/main" id="{FE2F3011-77BE-657F-511C-8A4CCF90E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3251" y="4924856"/>
            <a:ext cx="2076450" cy="2076450"/>
          </a:xfrm>
          <a:prstGeom prst="rect">
            <a:avLst/>
          </a:prstGeom>
        </p:spPr>
      </p:pic>
    </p:spTree>
    <p:extLst>
      <p:ext uri="{BB962C8B-B14F-4D97-AF65-F5344CB8AC3E}">
        <p14:creationId xmlns:p14="http://schemas.microsoft.com/office/powerpoint/2010/main" val="258954996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C2CC7B-F0D2-A360-2A18-2406C20B2A87}"/>
              </a:ext>
            </a:extLst>
          </p:cNvPr>
          <p:cNvSpPr txBox="1"/>
          <p:nvPr/>
        </p:nvSpPr>
        <p:spPr>
          <a:xfrm>
            <a:off x="471341" y="386499"/>
            <a:ext cx="8135332" cy="5458120"/>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400" dirty="0">
                <a:solidFill>
                  <a:schemeClr val="tx1">
                    <a:lumMod val="65000"/>
                    <a:lumOff val="35000"/>
                  </a:schemeClr>
                </a:solidFill>
                <a:effectLst/>
              </a:rPr>
              <a:t>Lincolnshire Parent Carer Forum are building a  positive co-productive working model with the Lincolnshire DCO team  we have worked collaboratively on projects and shared our respective offers for the benefit of parents and families of children with SEND. There is a good working dialogue operating that allows either party to both support or challenge in ongoing developments.</a:t>
            </a:r>
          </a:p>
          <a:p>
            <a:pPr>
              <a:lnSpc>
                <a:spcPct val="90000"/>
              </a:lnSpc>
              <a:spcAft>
                <a:spcPts val="600"/>
              </a:spcAft>
            </a:pPr>
            <a:endParaRPr lang="en-US" sz="1400" dirty="0">
              <a:solidFill>
                <a:schemeClr val="tx1">
                  <a:lumMod val="65000"/>
                  <a:lumOff val="35000"/>
                </a:schemeClr>
              </a:solidFill>
              <a:effectLst/>
            </a:endParaRPr>
          </a:p>
          <a:p>
            <a:pPr indent="-228600">
              <a:lnSpc>
                <a:spcPct val="90000"/>
              </a:lnSpc>
              <a:spcAft>
                <a:spcPts val="600"/>
              </a:spcAft>
              <a:buFont typeface="Arial" panose="020B0604020202020204" pitchFamily="34" charset="0"/>
              <a:buChar char="•"/>
            </a:pPr>
            <a:r>
              <a:rPr lang="en-US" sz="1400" dirty="0">
                <a:solidFill>
                  <a:schemeClr val="tx1">
                    <a:lumMod val="65000"/>
                    <a:lumOff val="35000"/>
                  </a:schemeClr>
                </a:solidFill>
                <a:effectLst/>
              </a:rPr>
              <a:t>Sensory Processing  Programme - This has been a clear win-win resolution with many parents attracted to the workshops which are very quickly booked </a:t>
            </a:r>
            <a:r>
              <a:rPr lang="en-US" sz="1400" dirty="0">
                <a:solidFill>
                  <a:schemeClr val="tx1">
                    <a:lumMod val="65000"/>
                    <a:lumOff val="35000"/>
                  </a:schemeClr>
                </a:solidFill>
              </a:rPr>
              <a:t>by </a:t>
            </a:r>
            <a:r>
              <a:rPr lang="en-US" sz="1400" dirty="0">
                <a:solidFill>
                  <a:schemeClr val="tx1">
                    <a:lumMod val="65000"/>
                    <a:lumOff val="35000"/>
                  </a:schemeClr>
                </a:solidFill>
                <a:effectLst/>
              </a:rPr>
              <a:t>Lincolnshire parents so that they can gain knowledge, develop skills and build their own resilience to work with their own children</a:t>
            </a:r>
          </a:p>
          <a:p>
            <a:pPr indent="-228600">
              <a:lnSpc>
                <a:spcPct val="90000"/>
              </a:lnSpc>
              <a:spcAft>
                <a:spcPts val="600"/>
              </a:spcAft>
              <a:buFont typeface="Arial" panose="020B0604020202020204" pitchFamily="34" charset="0"/>
              <a:buChar char="•"/>
            </a:pPr>
            <a:endParaRPr lang="en-US" sz="1400" dirty="0">
              <a:solidFill>
                <a:schemeClr val="tx1">
                  <a:lumMod val="65000"/>
                  <a:lumOff val="35000"/>
                </a:schemeClr>
              </a:solidFill>
              <a:effectLst/>
            </a:endParaRPr>
          </a:p>
          <a:p>
            <a:pPr indent="-228600">
              <a:lnSpc>
                <a:spcPct val="90000"/>
              </a:lnSpc>
              <a:spcAft>
                <a:spcPts val="600"/>
              </a:spcAft>
              <a:buFont typeface="Arial" panose="020B0604020202020204" pitchFamily="34" charset="0"/>
              <a:buChar char="•"/>
            </a:pPr>
            <a:r>
              <a:rPr lang="en-US" sz="1400" dirty="0">
                <a:solidFill>
                  <a:schemeClr val="tx1">
                    <a:lumMod val="65000"/>
                    <a:lumOff val="35000"/>
                  </a:schemeClr>
                </a:solidFill>
                <a:effectLst/>
              </a:rPr>
              <a:t> For LPCF, the building of parents' self reliance is a key factor in our work and solutions such as this truly resonates without longer term aspirations for parents.   </a:t>
            </a:r>
          </a:p>
          <a:p>
            <a:pPr>
              <a:lnSpc>
                <a:spcPct val="90000"/>
              </a:lnSpc>
              <a:spcAft>
                <a:spcPts val="600"/>
              </a:spcAft>
            </a:pPr>
            <a:endParaRPr lang="en-US" sz="1400" dirty="0">
              <a:solidFill>
                <a:schemeClr val="tx1">
                  <a:lumMod val="65000"/>
                  <a:lumOff val="35000"/>
                </a:schemeClr>
              </a:solidFill>
              <a:effectLst/>
            </a:endParaRPr>
          </a:p>
          <a:p>
            <a:pPr indent="-228600">
              <a:lnSpc>
                <a:spcPct val="90000"/>
              </a:lnSpc>
              <a:spcAft>
                <a:spcPts val="600"/>
              </a:spcAft>
              <a:buFont typeface="Arial" panose="020B0604020202020204" pitchFamily="34" charset="0"/>
              <a:buChar char="•"/>
            </a:pPr>
            <a:r>
              <a:rPr lang="en-US" sz="1400" dirty="0">
                <a:solidFill>
                  <a:schemeClr val="tx1">
                    <a:lumMod val="65000"/>
                    <a:lumOff val="35000"/>
                  </a:schemeClr>
                </a:solidFill>
                <a:effectLst/>
              </a:rPr>
              <a:t>The DCO was also LPCF’s first Question Time subject being videoed answering a range of questions from parents and being grilled for an hour! The video along with the chronological questions log is on the LPCF and we regularly direct parents to the material so that they can see the DCO’s informative responses. This has helped to dispel any myths and rumours about Health services.</a:t>
            </a:r>
          </a:p>
          <a:p>
            <a:pPr>
              <a:lnSpc>
                <a:spcPct val="90000"/>
              </a:lnSpc>
              <a:spcAft>
                <a:spcPts val="600"/>
              </a:spcAft>
            </a:pPr>
            <a:endParaRPr lang="en-US" sz="1400" dirty="0">
              <a:solidFill>
                <a:schemeClr val="tx1">
                  <a:lumMod val="65000"/>
                  <a:lumOff val="35000"/>
                </a:schemeClr>
              </a:solidFill>
              <a:effectLst/>
            </a:endParaRPr>
          </a:p>
          <a:p>
            <a:pPr indent="-228600">
              <a:lnSpc>
                <a:spcPct val="90000"/>
              </a:lnSpc>
              <a:spcAft>
                <a:spcPts val="600"/>
              </a:spcAft>
              <a:buFont typeface="Arial" panose="020B0604020202020204" pitchFamily="34" charset="0"/>
              <a:buChar char="•"/>
            </a:pPr>
            <a:r>
              <a:rPr lang="en-US" sz="1400" dirty="0">
                <a:solidFill>
                  <a:schemeClr val="tx1">
                    <a:lumMod val="65000"/>
                    <a:lumOff val="35000"/>
                  </a:schemeClr>
                </a:solidFill>
                <a:effectLst/>
              </a:rPr>
              <a:t>There are a number of other outcomes of our joint working including the DCO always representing the NHS at key events helped by LPCF such as our major “Week of SEND” held each January or the recent inclusion of LPCF in the Children and young Peoples Transformation Board plus other new / key strands of Health developments. </a:t>
            </a:r>
          </a:p>
          <a:p>
            <a:pPr indent="-228600">
              <a:lnSpc>
                <a:spcPct val="90000"/>
              </a:lnSpc>
              <a:spcAft>
                <a:spcPts val="600"/>
              </a:spcAft>
              <a:buFont typeface="Arial" panose="020B0604020202020204" pitchFamily="34" charset="0"/>
              <a:buChar char="•"/>
            </a:pPr>
            <a:r>
              <a:rPr lang="en-US" sz="1400" dirty="0">
                <a:solidFill>
                  <a:schemeClr val="tx1">
                    <a:lumMod val="65000"/>
                    <a:lumOff val="35000"/>
                  </a:schemeClr>
                </a:solidFill>
                <a:effectLst/>
              </a:rPr>
              <a:t>LPCF really appreciate our joint working and feel it works well for LPCF, Parent/Carers and Health Services with each benefiting from positive co-production.      </a:t>
            </a:r>
          </a:p>
          <a:p>
            <a:pPr algn="r">
              <a:lnSpc>
                <a:spcPct val="90000"/>
              </a:lnSpc>
              <a:spcAft>
                <a:spcPts val="600"/>
              </a:spcAft>
            </a:pPr>
            <a:r>
              <a:rPr lang="en-US" sz="1400" dirty="0">
                <a:solidFill>
                  <a:schemeClr val="tx1">
                    <a:lumMod val="65000"/>
                    <a:lumOff val="35000"/>
                  </a:schemeClr>
                </a:solidFill>
                <a:effectLst/>
              </a:rPr>
              <a:t>Coralie Cross, Chair, LPCF</a:t>
            </a:r>
          </a:p>
        </p:txBody>
      </p:sp>
      <p:sp>
        <p:nvSpPr>
          <p:cNvPr id="1031" name="Rectangle 103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503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C20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5">
            <a:extLst>
              <a:ext uri="{FF2B5EF4-FFF2-40B4-BE49-F238E27FC236}">
                <a16:creationId xmlns:a16="http://schemas.microsoft.com/office/drawing/2014/main" id="{2E4879A9-35F2-2F59-F1D5-CA3AB02C385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48" r="1649"/>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6649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50" name="Group 104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051" name="Freeform: Shape 105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2" name="Freeform: Shape 105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3" name="Freeform: Shape 105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4" name="Freeform: Shape 105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58AAB6-22A8-F103-22BE-6E167CF813B3}"/>
              </a:ext>
            </a:extLst>
          </p:cNvPr>
          <p:cNvSpPr>
            <a:spLocks noGrp="1"/>
          </p:cNvSpPr>
          <p:nvPr>
            <p:ph type="title"/>
          </p:nvPr>
        </p:nvSpPr>
        <p:spPr>
          <a:xfrm>
            <a:off x="640080" y="1243013"/>
            <a:ext cx="3855720" cy="4371974"/>
          </a:xfrm>
        </p:spPr>
        <p:txBody>
          <a:bodyPr>
            <a:normAutofit/>
          </a:bodyPr>
          <a:lstStyle/>
          <a:p>
            <a:r>
              <a:rPr lang="en-GB" sz="3600" dirty="0">
                <a:solidFill>
                  <a:schemeClr val="tx2"/>
                </a:solidFill>
              </a:rPr>
              <a:t>Liaise – overview of how we work together</a:t>
            </a:r>
          </a:p>
        </p:txBody>
      </p:sp>
      <p:sp>
        <p:nvSpPr>
          <p:cNvPr id="3" name="Content Placeholder 2">
            <a:extLst>
              <a:ext uri="{FF2B5EF4-FFF2-40B4-BE49-F238E27FC236}">
                <a16:creationId xmlns:a16="http://schemas.microsoft.com/office/drawing/2014/main" id="{7D1BF570-0DC6-0485-84D8-CEF30686AC94}"/>
              </a:ext>
            </a:extLst>
          </p:cNvPr>
          <p:cNvSpPr>
            <a:spLocks noGrp="1"/>
          </p:cNvSpPr>
          <p:nvPr>
            <p:ph idx="1"/>
          </p:nvPr>
        </p:nvSpPr>
        <p:spPr>
          <a:xfrm>
            <a:off x="5571241" y="577061"/>
            <a:ext cx="5822183" cy="6085421"/>
          </a:xfrm>
        </p:spPr>
        <p:txBody>
          <a:bodyPr anchor="ctr">
            <a:normAutofit fontScale="92500" lnSpcReduction="10000"/>
          </a:bodyPr>
          <a:lstStyle/>
          <a:p>
            <a:pPr>
              <a:spcAft>
                <a:spcPts val="800"/>
              </a:spcAft>
            </a:pPr>
            <a:r>
              <a:rPr lang="en-US" sz="1500" dirty="0">
                <a:ea typeface="Calibri" panose="020F0502020204030204" pitchFamily="34" charset="0"/>
                <a:cs typeface="Times New Roman" panose="02020603050405020304" pitchFamily="18" charset="0"/>
              </a:rPr>
              <a:t>LICB and Lincolnshire NHS provider organisations have a with </a:t>
            </a:r>
            <a:r>
              <a:rPr lang="en-US" sz="1500" dirty="0">
                <a:effectLst/>
                <a:ea typeface="Calibri" panose="020F0502020204030204" pitchFamily="34" charset="0"/>
                <a:cs typeface="Times New Roman" panose="02020603050405020304" pitchFamily="18" charset="0"/>
              </a:rPr>
              <a:t>Service Level Agreement with LIAISE which details our  responsibilities of how we will support LIAISE key service deliverables.  For example:</a:t>
            </a:r>
            <a:endParaRPr lang="en-GB" sz="1500" dirty="0">
              <a:effectLst/>
              <a:ea typeface="Calibri" panose="020F0502020204030204" pitchFamily="34" charset="0"/>
              <a:cs typeface="Times New Roman" panose="02020603050405020304" pitchFamily="18" charset="0"/>
            </a:endParaRPr>
          </a:p>
          <a:p>
            <a:r>
              <a:rPr lang="en-US" sz="1500" dirty="0">
                <a:effectLst/>
                <a:ea typeface="Calibri" panose="020F0502020204030204" pitchFamily="34" charset="0"/>
                <a:cs typeface="Times New Roman" panose="02020603050405020304" pitchFamily="18" charset="0"/>
              </a:rPr>
              <a:t>The DCO is a member of the Liaise Steering Group, we meet three times per year with a focus on supporting the ongoing development of the service and ensuring that we are meeting the national minimum standards</a:t>
            </a:r>
            <a:endParaRPr lang="en-GB" sz="1500" dirty="0">
              <a:effectLst/>
              <a:ea typeface="Calibri" panose="020F0502020204030204" pitchFamily="34" charset="0"/>
              <a:cs typeface="Times New Roman" panose="02020603050405020304" pitchFamily="18" charset="0"/>
            </a:endParaRPr>
          </a:p>
          <a:p>
            <a:pPr>
              <a:spcAft>
                <a:spcPts val="800"/>
              </a:spcAft>
            </a:pPr>
            <a:r>
              <a:rPr lang="en-US" sz="1500" dirty="0">
                <a:effectLst/>
                <a:ea typeface="Calibri" panose="020F0502020204030204" pitchFamily="34" charset="0"/>
                <a:cs typeface="Times New Roman" panose="02020603050405020304" pitchFamily="18" charset="0"/>
              </a:rPr>
              <a:t>Senior LIAISE Officer is a member of the SEND Health committee, which supports LIAISE  to ensure the service is up to date with the latest developments in health, so that the information and advice they give to families is both current and accurate</a:t>
            </a:r>
            <a:endParaRPr lang="en-GB" sz="1500" dirty="0">
              <a:effectLst/>
              <a:ea typeface="Calibri" panose="020F0502020204030204" pitchFamily="34" charset="0"/>
              <a:cs typeface="Times New Roman" panose="02020603050405020304" pitchFamily="18" charset="0"/>
            </a:endParaRPr>
          </a:p>
          <a:p>
            <a:pPr>
              <a:spcAft>
                <a:spcPts val="800"/>
              </a:spcAft>
            </a:pPr>
            <a:r>
              <a:rPr lang="en-GB" sz="1500" dirty="0">
                <a:ea typeface="Calibri" panose="020F0502020204030204" pitchFamily="34" charset="0"/>
                <a:cs typeface="Times New Roman" panose="02020603050405020304" pitchFamily="18" charset="0"/>
              </a:rPr>
              <a:t>P</a:t>
            </a:r>
            <a:r>
              <a:rPr lang="en-GB" sz="1500" dirty="0">
                <a:effectLst/>
                <a:ea typeface="Calibri" panose="020F0502020204030204" pitchFamily="34" charset="0"/>
                <a:cs typeface="Times New Roman" panose="02020603050405020304" pitchFamily="18" charset="0"/>
              </a:rPr>
              <a:t>roviding opportunities for Liaise to deliver training to health professionals to increase their knowledge of SEND law, guidance, local policy, issues and participation.  We are now in the second year of delivering an ongoing series of 3 workshops on SEN Support and the Graduated Approach.  This also allows us to ensure that health professionals are aware of the service so that they can signpost families to LIAISE  for support</a:t>
            </a:r>
          </a:p>
          <a:p>
            <a:pPr>
              <a:spcAft>
                <a:spcPts val="800"/>
              </a:spcAft>
            </a:pPr>
            <a:r>
              <a:rPr lang="en-US" sz="1500" dirty="0">
                <a:ea typeface="Calibri" panose="020F0502020204030204" pitchFamily="34" charset="0"/>
                <a:cs typeface="Times New Roman" panose="02020603050405020304" pitchFamily="18" charset="0"/>
              </a:rPr>
              <a:t>LICB </a:t>
            </a:r>
            <a:r>
              <a:rPr lang="en-US" sz="1500" dirty="0">
                <a:effectLst/>
                <a:ea typeface="Calibri" panose="020F0502020204030204" pitchFamily="34" charset="0"/>
                <a:cs typeface="Times New Roman" panose="02020603050405020304" pitchFamily="18" charset="0"/>
              </a:rPr>
              <a:t>provides support to ensure that the service is promoted and advertised within health services, most recently this has included in GP surgeries and Community Pediatricians clinics</a:t>
            </a:r>
            <a:endParaRPr lang="en-GB" sz="1500" dirty="0">
              <a:effectLst/>
              <a:ea typeface="Calibri" panose="020F0502020204030204" pitchFamily="34" charset="0"/>
              <a:cs typeface="Times New Roman" panose="02020603050405020304" pitchFamily="18" charset="0"/>
            </a:endParaRPr>
          </a:p>
          <a:p>
            <a:pPr>
              <a:spcAft>
                <a:spcPts val="800"/>
              </a:spcAft>
            </a:pPr>
            <a:r>
              <a:rPr lang="en-US" sz="1500" dirty="0">
                <a:effectLst/>
                <a:ea typeface="Calibri" panose="020F0502020204030204" pitchFamily="34" charset="0"/>
                <a:cs typeface="Times New Roman" panose="02020603050405020304" pitchFamily="18" charset="0"/>
              </a:rPr>
              <a:t>Our latest exciting project is working jointly with LICB and the LPCF over the next 12 months to develop a series of bitesize resources in the form of short videos to help families and professionals to understand what is available to support children and young people with Special Educational Needs and Disabilities.  </a:t>
            </a:r>
            <a:endParaRPr lang="en-GB" sz="1500" dirty="0">
              <a:effectLst/>
              <a:ea typeface="Calibri" panose="020F0502020204030204" pitchFamily="34" charset="0"/>
              <a:cs typeface="Times New Roman" panose="02020603050405020304" pitchFamily="18" charset="0"/>
            </a:endParaRPr>
          </a:p>
          <a:p>
            <a:endParaRPr lang="en-GB" sz="1100" dirty="0"/>
          </a:p>
        </p:txBody>
      </p:sp>
      <p:pic>
        <p:nvPicPr>
          <p:cNvPr id="1026" name="Picture 5">
            <a:extLst>
              <a:ext uri="{FF2B5EF4-FFF2-40B4-BE49-F238E27FC236}">
                <a16:creationId xmlns:a16="http://schemas.microsoft.com/office/drawing/2014/main" id="{3E25F05F-984A-CA6D-C544-8B51BBC16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4256700"/>
            <a:ext cx="16494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39276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84BA7-D280-8047-40A1-B8D8A7902387}"/>
              </a:ext>
            </a:extLst>
          </p:cNvPr>
          <p:cNvSpPr>
            <a:spLocks noGrp="1"/>
          </p:cNvSpPr>
          <p:nvPr>
            <p:ph type="title"/>
          </p:nvPr>
        </p:nvSpPr>
        <p:spPr/>
        <p:txBody>
          <a:bodyPr/>
          <a:lstStyle/>
          <a:p>
            <a:r>
              <a:rPr lang="en-GB" dirty="0">
                <a:solidFill>
                  <a:schemeClr val="accent3"/>
                </a:solidFill>
              </a:rPr>
              <a:t>RAG Rated green because…</a:t>
            </a:r>
          </a:p>
        </p:txBody>
      </p:sp>
      <p:sp>
        <p:nvSpPr>
          <p:cNvPr id="3" name="Content Placeholder 2">
            <a:extLst>
              <a:ext uri="{FF2B5EF4-FFF2-40B4-BE49-F238E27FC236}">
                <a16:creationId xmlns:a16="http://schemas.microsoft.com/office/drawing/2014/main" id="{EE24DBE6-01A3-6E2C-A770-5C879B20BDCF}"/>
              </a:ext>
            </a:extLst>
          </p:cNvPr>
          <p:cNvSpPr>
            <a:spLocks noGrp="1"/>
          </p:cNvSpPr>
          <p:nvPr>
            <p:ph sz="half" idx="1"/>
          </p:nvPr>
        </p:nvSpPr>
        <p:spPr>
          <a:xfrm>
            <a:off x="536208" y="1442302"/>
            <a:ext cx="5181600" cy="5071620"/>
          </a:xfrm>
        </p:spPr>
        <p:txBody>
          <a:bodyPr>
            <a:normAutofit fontScale="40000" lnSpcReduction="20000"/>
          </a:bodyPr>
          <a:lstStyle/>
          <a:p>
            <a:pPr>
              <a:lnSpc>
                <a:spcPct val="120000"/>
              </a:lnSpc>
            </a:pPr>
            <a:r>
              <a:rPr lang="en-GB" sz="4000" dirty="0">
                <a:effectLst/>
                <a:ea typeface="Calibri" panose="020F0502020204030204" pitchFamily="34" charset="0"/>
                <a:cs typeface="Arial" panose="020B0604020202020204" pitchFamily="34" charset="0"/>
              </a:rPr>
              <a:t>Strong clinical </a:t>
            </a:r>
            <a:r>
              <a:rPr lang="en-GB" sz="4000" dirty="0">
                <a:ea typeface="Calibri" panose="020F0502020204030204" pitchFamily="34" charset="0"/>
                <a:cs typeface="Arial" panose="020B0604020202020204" pitchFamily="34" charset="0"/>
              </a:rPr>
              <a:t>l</a:t>
            </a:r>
            <a:r>
              <a:rPr lang="en-GB" sz="4000" dirty="0">
                <a:effectLst/>
                <a:ea typeface="Calibri" panose="020F0502020204030204" pitchFamily="34" charset="0"/>
                <a:cs typeface="Arial" panose="020B0604020202020204" pitchFamily="34" charset="0"/>
              </a:rPr>
              <a:t>eadership from the DCO and team with direct line of communication to Executive SRO</a:t>
            </a:r>
          </a:p>
          <a:p>
            <a:pPr>
              <a:lnSpc>
                <a:spcPct val="120000"/>
              </a:lnSpc>
            </a:pPr>
            <a:r>
              <a:rPr lang="en-GB" sz="4000" dirty="0">
                <a:effectLst/>
                <a:ea typeface="Calibri" panose="020F0502020204030204" pitchFamily="34" charset="0"/>
                <a:cs typeface="Arial" panose="020B0604020202020204" pitchFamily="34" charset="0"/>
              </a:rPr>
              <a:t>Strong integrated commissioning approach between LCC/ICB.</a:t>
            </a:r>
          </a:p>
          <a:p>
            <a:pPr>
              <a:lnSpc>
                <a:spcPct val="120000"/>
              </a:lnSpc>
            </a:pPr>
            <a:r>
              <a:rPr lang="en-GB" sz="4000" dirty="0">
                <a:effectLst/>
                <a:ea typeface="Calibri" panose="020F0502020204030204" pitchFamily="34" charset="0"/>
                <a:cs typeface="Arial" panose="020B0604020202020204" pitchFamily="34" charset="0"/>
              </a:rPr>
              <a:t>Clear governance structure</a:t>
            </a:r>
          </a:p>
          <a:p>
            <a:pPr>
              <a:lnSpc>
                <a:spcPct val="120000"/>
              </a:lnSpc>
            </a:pPr>
            <a:r>
              <a:rPr lang="en-GB" sz="4000" dirty="0">
                <a:ea typeface="Calibri" panose="020F0502020204030204" pitchFamily="34" charset="0"/>
                <a:cs typeface="Arial" panose="020B0604020202020204" pitchFamily="34" charset="0"/>
              </a:rPr>
              <a:t>O</a:t>
            </a:r>
            <a:r>
              <a:rPr lang="en-GB" sz="4000" dirty="0">
                <a:effectLst/>
                <a:ea typeface="Calibri" panose="020F0502020204030204" pitchFamily="34" charset="0"/>
                <a:cs typeface="Arial" panose="020B0604020202020204" pitchFamily="34" charset="0"/>
              </a:rPr>
              <a:t>verall approach of all services- strong universal offer, using specialists to train and upskill wider children’s workforce which helps to prevent needs escalating and reduces lots of professional involvement e.g. HML/Sensory Processing / and  Community Nursing Team. </a:t>
            </a:r>
          </a:p>
          <a:p>
            <a:pPr>
              <a:lnSpc>
                <a:spcPct val="120000"/>
              </a:lnSpc>
            </a:pPr>
            <a:r>
              <a:rPr lang="en-GB" sz="4000" dirty="0">
                <a:cs typeface="Arial" panose="020B0604020202020204" pitchFamily="34" charset="0"/>
              </a:rPr>
              <a:t>Health provision based on </a:t>
            </a:r>
            <a:r>
              <a:rPr lang="en-GB" sz="4000" b="1" dirty="0">
                <a:effectLst/>
                <a:ea typeface="Calibri" panose="020F0502020204030204" pitchFamily="34" charset="0"/>
                <a:cs typeface="Arial" panose="020B0604020202020204" pitchFamily="34" charset="0"/>
              </a:rPr>
              <a:t>needs</a:t>
            </a:r>
            <a:r>
              <a:rPr lang="en-GB" sz="4000" dirty="0">
                <a:effectLst/>
                <a:ea typeface="Calibri" panose="020F0502020204030204" pitchFamily="34" charset="0"/>
                <a:cs typeface="Arial" panose="020B0604020202020204" pitchFamily="34" charset="0"/>
              </a:rPr>
              <a:t> of individual child</a:t>
            </a:r>
          </a:p>
          <a:p>
            <a:pPr>
              <a:lnSpc>
                <a:spcPct val="120000"/>
              </a:lnSpc>
            </a:pPr>
            <a:r>
              <a:rPr lang="en-GB" sz="4000" dirty="0">
                <a:effectLst/>
                <a:ea typeface="Calibri" panose="020F0502020204030204" pitchFamily="34" charset="0"/>
                <a:cs typeface="Arial" panose="020B0604020202020204" pitchFamily="34" charset="0"/>
              </a:rPr>
              <a:t>Children’s Integrated Commissioning Team and joint funding and setting of work programme across LCC and ICB</a:t>
            </a:r>
          </a:p>
          <a:p>
            <a:pPr>
              <a:lnSpc>
                <a:spcPct val="120000"/>
              </a:lnSpc>
            </a:pPr>
            <a:r>
              <a:rPr lang="en-GB" sz="4000" dirty="0">
                <a:cs typeface="Arial" panose="020B0604020202020204" pitchFamily="34" charset="0"/>
              </a:rPr>
              <a:t>CYP Out of Area Treatment panel</a:t>
            </a:r>
          </a:p>
          <a:p>
            <a:endParaRPr lang="en-GB" dirty="0"/>
          </a:p>
        </p:txBody>
      </p:sp>
      <p:sp>
        <p:nvSpPr>
          <p:cNvPr id="4" name="Content Placeholder 3">
            <a:extLst>
              <a:ext uri="{FF2B5EF4-FFF2-40B4-BE49-F238E27FC236}">
                <a16:creationId xmlns:a16="http://schemas.microsoft.com/office/drawing/2014/main" id="{CDCC9DD3-DC83-62A5-F1EA-B1B1D3BB260B}"/>
              </a:ext>
            </a:extLst>
          </p:cNvPr>
          <p:cNvSpPr>
            <a:spLocks noGrp="1"/>
          </p:cNvSpPr>
          <p:nvPr>
            <p:ph sz="half" idx="2"/>
          </p:nvPr>
        </p:nvSpPr>
        <p:spPr>
          <a:xfrm rot="317953">
            <a:off x="5712798" y="1906920"/>
            <a:ext cx="6071980" cy="3852701"/>
          </a:xfrm>
        </p:spPr>
        <p:txBody>
          <a:bodyPr>
            <a:normAutofit lnSpcReduction="10000"/>
          </a:bodyPr>
          <a:lstStyle/>
          <a:p>
            <a:pPr marL="0" indent="0" algn="ctr">
              <a:buNone/>
            </a:pPr>
            <a:r>
              <a:rPr lang="en-GB" sz="4000" b="1" i="1" dirty="0">
                <a:solidFill>
                  <a:schemeClr val="accent1"/>
                </a:solidFill>
                <a:effectLst/>
                <a:latin typeface="Ink Free" panose="03080402000500000000" pitchFamily="66" charset="0"/>
                <a:ea typeface="Calibri" panose="020F0502020204030204" pitchFamily="34" charset="0"/>
                <a:cs typeface="Dreaming Outloud Script Pro" panose="020B0604020202020204" pitchFamily="66" charset="0"/>
              </a:rPr>
              <a:t>‘Lincolnshire is </a:t>
            </a:r>
            <a:r>
              <a:rPr lang="en-GB" sz="4000" b="1" i="1">
                <a:solidFill>
                  <a:schemeClr val="accent1"/>
                </a:solidFill>
                <a:effectLst/>
                <a:latin typeface="Ink Free" panose="03080402000500000000" pitchFamily="66" charset="0"/>
                <a:ea typeface="Calibri" panose="020F0502020204030204" pitchFamily="34" charset="0"/>
                <a:cs typeface="Dreaming Outloud Script Pro" panose="020B0604020202020204" pitchFamily="66" charset="0"/>
              </a:rPr>
              <a:t>proactive </a:t>
            </a:r>
          </a:p>
          <a:p>
            <a:pPr marL="0" indent="0" algn="ctr">
              <a:buNone/>
            </a:pPr>
            <a:r>
              <a:rPr lang="en-GB" sz="4000" b="1" i="1">
                <a:solidFill>
                  <a:schemeClr val="accent1"/>
                </a:solidFill>
                <a:effectLst/>
                <a:latin typeface="Ink Free" panose="03080402000500000000" pitchFamily="66" charset="0"/>
                <a:ea typeface="Calibri" panose="020F0502020204030204" pitchFamily="34" charset="0"/>
                <a:cs typeface="Dreaming Outloud Script Pro" panose="020B0604020202020204" pitchFamily="66" charset="0"/>
              </a:rPr>
              <a:t>in </a:t>
            </a:r>
            <a:r>
              <a:rPr lang="en-GB" sz="4000" b="1" i="1" dirty="0">
                <a:solidFill>
                  <a:schemeClr val="accent1"/>
                </a:solidFill>
                <a:effectLst/>
                <a:latin typeface="Ink Free" panose="03080402000500000000" pitchFamily="66" charset="0"/>
                <a:ea typeface="Calibri" panose="020F0502020204030204" pitchFamily="34" charset="0"/>
                <a:cs typeface="Dreaming Outloud Script Pro" panose="020B0604020202020204" pitchFamily="66" charset="0"/>
              </a:rPr>
              <a:t>identifying issues and strategic direction and doesn’t wait for </a:t>
            </a:r>
          </a:p>
          <a:p>
            <a:pPr marL="0" indent="0" algn="ctr">
              <a:buNone/>
            </a:pPr>
            <a:r>
              <a:rPr lang="en-GB" sz="4000" b="1" i="1" dirty="0">
                <a:solidFill>
                  <a:schemeClr val="accent1"/>
                </a:solidFill>
                <a:effectLst/>
                <a:latin typeface="Ink Free" panose="03080402000500000000" pitchFamily="66" charset="0"/>
                <a:ea typeface="Calibri" panose="020F0502020204030204" pitchFamily="34" charset="0"/>
                <a:cs typeface="Dreaming Outloud Script Pro" panose="020B0604020202020204" pitchFamily="66" charset="0"/>
              </a:rPr>
              <a:t>steer from central government</a:t>
            </a:r>
            <a:r>
              <a:rPr lang="en-GB" sz="4000" b="1" i="1" dirty="0">
                <a:solidFill>
                  <a:schemeClr val="accent1"/>
                </a:solidFill>
                <a:latin typeface="Ink Free" panose="03080402000500000000" pitchFamily="66" charset="0"/>
                <a:ea typeface="Calibri" panose="020F0502020204030204" pitchFamily="34" charset="0"/>
                <a:cs typeface="Dreaming Outloud Script Pro" panose="020B0604020202020204" pitchFamily="66" charset="0"/>
              </a:rPr>
              <a:t> or </a:t>
            </a:r>
            <a:r>
              <a:rPr lang="en-GB" sz="4000" b="1" i="1" dirty="0">
                <a:solidFill>
                  <a:schemeClr val="accent1"/>
                </a:solidFill>
                <a:effectLst/>
                <a:latin typeface="Ink Free" panose="03080402000500000000" pitchFamily="66" charset="0"/>
                <a:ea typeface="Calibri" panose="020F0502020204030204" pitchFamily="34" charset="0"/>
                <a:cs typeface="Dreaming Outloud Script Pro" panose="020B0604020202020204" pitchFamily="66" charset="0"/>
              </a:rPr>
              <a:t>NHSE before responding’.</a:t>
            </a:r>
          </a:p>
          <a:p>
            <a:endParaRPr lang="en-GB" dirty="0"/>
          </a:p>
        </p:txBody>
      </p:sp>
    </p:spTree>
    <p:extLst>
      <p:ext uri="{BB962C8B-B14F-4D97-AF65-F5344CB8AC3E}">
        <p14:creationId xmlns:p14="http://schemas.microsoft.com/office/powerpoint/2010/main" val="415087532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1034">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5">
            <a:extLst>
              <a:ext uri="{FF2B5EF4-FFF2-40B4-BE49-F238E27FC236}">
                <a16:creationId xmlns:a16="http://schemas.microsoft.com/office/drawing/2014/main" id="{61FDE7F7-6945-36C1-F779-6174FE626CF8}"/>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24957" r="-1" b="6242"/>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54F4548-85D0-7DC1-F890-ECA8F46ECAF6}"/>
              </a:ext>
            </a:extLst>
          </p:cNvPr>
          <p:cNvPicPr>
            <a:picLocks noChangeAspect="1"/>
          </p:cNvPicPr>
          <p:nvPr/>
        </p:nvPicPr>
        <p:blipFill rotWithShape="1">
          <a:blip r:embed="rId3"/>
          <a:srcRect t="15211" r="-1" b="22532"/>
          <a:stretch/>
        </p:blipFill>
        <p:spPr>
          <a:xfrm>
            <a:off x="4547938" y="3681409"/>
            <a:ext cx="7644062" cy="3176595"/>
          </a:xfrm>
          <a:prstGeom prst="rect">
            <a:avLst/>
          </a:prstGeom>
        </p:spPr>
      </p:pic>
      <p:sp>
        <p:nvSpPr>
          <p:cNvPr id="1034" name="Rectangle 103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A0126C-47F3-4AEA-896F-18B875536C48}"/>
              </a:ext>
            </a:extLst>
          </p:cNvPr>
          <p:cNvSpPr>
            <a:spLocks noGrp="1"/>
          </p:cNvSpPr>
          <p:nvPr>
            <p:ph type="title"/>
          </p:nvPr>
        </p:nvSpPr>
        <p:spPr>
          <a:xfrm>
            <a:off x="838200" y="1115219"/>
            <a:ext cx="5395912" cy="2387600"/>
          </a:xfrm>
        </p:spPr>
        <p:txBody>
          <a:bodyPr vert="horz" lIns="91440" tIns="45720" rIns="91440" bIns="45720" rtlCol="0" anchor="b">
            <a:normAutofit fontScale="90000"/>
          </a:bodyPr>
          <a:lstStyle/>
          <a:p>
            <a:r>
              <a:rPr lang="en-US" sz="4300" kern="1200" dirty="0">
                <a:solidFill>
                  <a:schemeClr val="bg1"/>
                </a:solidFill>
                <a:latin typeface="+mj-lt"/>
                <a:ea typeface="+mj-ea"/>
                <a:cs typeface="+mj-cs"/>
              </a:rPr>
              <a:t>Recent 2024 SEND NHSE award </a:t>
            </a:r>
            <a:br>
              <a:rPr lang="en-US" sz="4300" kern="1200" dirty="0">
                <a:solidFill>
                  <a:schemeClr val="bg1"/>
                </a:solidFill>
                <a:latin typeface="+mj-lt"/>
                <a:ea typeface="+mj-ea"/>
                <a:cs typeface="+mj-cs"/>
              </a:rPr>
            </a:br>
            <a:r>
              <a:rPr lang="en-US" sz="4300" dirty="0">
                <a:solidFill>
                  <a:schemeClr val="bg1"/>
                </a:solidFill>
              </a:rPr>
              <a:t>f</a:t>
            </a:r>
            <a:r>
              <a:rPr lang="en-US" sz="4300" kern="1200" dirty="0">
                <a:solidFill>
                  <a:schemeClr val="bg1"/>
                </a:solidFill>
                <a:latin typeface="+mj-lt"/>
                <a:ea typeface="+mj-ea"/>
                <a:cs typeface="+mj-cs"/>
              </a:rPr>
              <a:t>inalists for </a:t>
            </a:r>
            <a:br>
              <a:rPr lang="en-US" sz="4300" kern="1200" dirty="0">
                <a:solidFill>
                  <a:schemeClr val="bg1"/>
                </a:solidFill>
                <a:latin typeface="+mj-lt"/>
                <a:ea typeface="+mj-ea"/>
                <a:cs typeface="+mj-cs"/>
              </a:rPr>
            </a:br>
            <a:r>
              <a:rPr lang="en-US" sz="4300" kern="1200" dirty="0">
                <a:solidFill>
                  <a:schemeClr val="bg1"/>
                </a:solidFill>
                <a:latin typeface="+mj-lt"/>
                <a:ea typeface="+mj-ea"/>
                <a:cs typeface="+mj-cs"/>
              </a:rPr>
              <a:t>Partnership working</a:t>
            </a:r>
            <a:br>
              <a:rPr lang="en-US" sz="4300" kern="1200" dirty="0">
                <a:solidFill>
                  <a:schemeClr val="bg1"/>
                </a:solidFill>
                <a:latin typeface="+mj-lt"/>
                <a:ea typeface="+mj-ea"/>
                <a:cs typeface="+mj-cs"/>
              </a:rPr>
            </a:br>
            <a:r>
              <a:rPr lang="en-US" sz="4300" dirty="0">
                <a:solidFill>
                  <a:schemeClr val="bg1"/>
                </a:solidFill>
              </a:rPr>
              <a:t>across the ICS</a:t>
            </a:r>
            <a:endParaRPr lang="en-US" sz="4300" kern="1200" dirty="0">
              <a:solidFill>
                <a:schemeClr val="bg1"/>
              </a:solidFill>
              <a:latin typeface="+mj-lt"/>
              <a:ea typeface="+mj-ea"/>
              <a:cs typeface="+mj-cs"/>
            </a:endParaRPr>
          </a:p>
        </p:txBody>
      </p:sp>
      <p:cxnSp>
        <p:nvCxnSpPr>
          <p:cNvPr id="1036" name="Straight Connector 1038">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525886"/>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2863-7B34-18F7-7E70-11B7F2C5471E}"/>
              </a:ext>
            </a:extLst>
          </p:cNvPr>
          <p:cNvSpPr>
            <a:spLocks noGrp="1"/>
          </p:cNvSpPr>
          <p:nvPr>
            <p:ph type="title"/>
          </p:nvPr>
        </p:nvSpPr>
        <p:spPr/>
        <p:txBody>
          <a:bodyPr/>
          <a:lstStyle/>
          <a:p>
            <a:r>
              <a:rPr lang="en-GB" dirty="0"/>
              <a:t>Designated Clinical Officer </a:t>
            </a:r>
          </a:p>
        </p:txBody>
      </p:sp>
      <p:sp>
        <p:nvSpPr>
          <p:cNvPr id="4" name="Content Placeholder 3">
            <a:extLst>
              <a:ext uri="{FF2B5EF4-FFF2-40B4-BE49-F238E27FC236}">
                <a16:creationId xmlns:a16="http://schemas.microsoft.com/office/drawing/2014/main" id="{5A0B24FB-D067-2C97-DC8A-F3296079D09F}"/>
              </a:ext>
            </a:extLst>
          </p:cNvPr>
          <p:cNvSpPr>
            <a:spLocks noGrp="1"/>
          </p:cNvSpPr>
          <p:nvPr>
            <p:ph idx="1"/>
          </p:nvPr>
        </p:nvSpPr>
        <p:spPr/>
        <p:txBody>
          <a:bodyPr>
            <a:normAutofit fontScale="92500"/>
          </a:bodyPr>
          <a:lstStyle/>
          <a:p>
            <a:pPr indent="0" algn="just">
              <a:buNone/>
            </a:pPr>
            <a:endParaRPr lang="en-GB" sz="1800" dirty="0">
              <a:solidFill>
                <a:srgbClr val="000000"/>
              </a:solidFill>
              <a:effectLst/>
              <a:latin typeface="Arial" panose="020B0604020202020204" pitchFamily="34" charset="0"/>
              <a:ea typeface="Calibri" panose="020F0502020204030204" pitchFamily="34" charset="0"/>
            </a:endParaRPr>
          </a:p>
          <a:p>
            <a:r>
              <a:rPr lang="en-GB" b="0" i="0" dirty="0">
                <a:solidFill>
                  <a:srgbClr val="111111"/>
                </a:solidFill>
                <a:effectLst/>
                <a:latin typeface="-apple-system"/>
              </a:rPr>
              <a:t>A </a:t>
            </a:r>
            <a:r>
              <a:rPr lang="en-GB" b="1" i="0" dirty="0">
                <a:solidFill>
                  <a:srgbClr val="111111"/>
                </a:solidFill>
                <a:effectLst/>
                <a:latin typeface="-apple-system"/>
              </a:rPr>
              <a:t>Designated Clinical Officer (DCO)</a:t>
            </a:r>
            <a:r>
              <a:rPr lang="en-GB" b="0" i="0" dirty="0">
                <a:solidFill>
                  <a:srgbClr val="111111"/>
                </a:solidFill>
                <a:effectLst/>
                <a:latin typeface="-apple-system"/>
              </a:rPr>
              <a:t> is a health professional who works for the NHS, usually and Integrated Care Board. </a:t>
            </a:r>
          </a:p>
          <a:p>
            <a:r>
              <a:rPr lang="en-GB" b="0" i="0" dirty="0">
                <a:solidFill>
                  <a:srgbClr val="111111"/>
                </a:solidFill>
                <a:effectLst/>
                <a:latin typeface="-apple-system"/>
              </a:rPr>
              <a:t>The role is to ensure that everyone in health is doing what they should to </a:t>
            </a:r>
            <a:r>
              <a:rPr lang="en-GB"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support children and young people with special educational needs and disabilities (SEND). </a:t>
            </a:r>
          </a:p>
          <a:p>
            <a:r>
              <a:rPr lang="en-GB"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DCOs collaborate with professionals across health, education and social ca aiming to joi</a:t>
            </a:r>
            <a:r>
              <a:rPr lang="en-GB" dirty="0">
                <a:solidFill>
                  <a:srgbClr val="111111"/>
                </a:solidFill>
                <a:latin typeface="Calibri" panose="020F0502020204030204" pitchFamily="34" charset="0"/>
                <a:ea typeface="Calibri" panose="020F0502020204030204" pitchFamily="34" charset="0"/>
                <a:cs typeface="Calibri" panose="020F0502020204030204" pitchFamily="34" charset="0"/>
              </a:rPr>
              <a:t>n up the support being  delivered. </a:t>
            </a:r>
          </a:p>
          <a:p>
            <a:r>
              <a:rPr lang="en-GB" dirty="0">
                <a:solidFill>
                  <a:srgbClr val="111111"/>
                </a:solidFill>
                <a:latin typeface="Calibri" panose="020F0502020204030204" pitchFamily="34" charset="0"/>
                <a:ea typeface="Calibri" panose="020F0502020204030204" pitchFamily="34" charset="0"/>
                <a:cs typeface="Calibri" panose="020F0502020204030204" pitchFamily="34" charset="0"/>
              </a:rPr>
              <a:t>DCOs play a crucial part in implementing the SEND reforms and supporting coordinated efforts between health services and the LA. </a:t>
            </a:r>
            <a:r>
              <a:rPr lang="en-GB"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p>
          <a:p>
            <a:r>
              <a:rPr lang="en-GB" dirty="0">
                <a:solidFill>
                  <a:srgbClr val="111111"/>
                </a:solidFill>
                <a:latin typeface="Calibri" panose="020F0502020204030204" pitchFamily="34" charset="0"/>
                <a:ea typeface="Calibri" panose="020F0502020204030204" pitchFamily="34" charset="0"/>
                <a:cs typeface="Calibri" panose="020F0502020204030204" pitchFamily="34" charset="0"/>
              </a:rPr>
              <a:t>We can have a variety of  clinical  backgrounds e.g. Nurses, Health visitors, Therapists, Midwives.</a:t>
            </a:r>
          </a:p>
          <a:p>
            <a:r>
              <a:rPr lang="en-GB" dirty="0">
                <a:solidFill>
                  <a:srgbClr val="111111"/>
                </a:solidFill>
                <a:latin typeface="Calibri" panose="020F0502020204030204" pitchFamily="34" charset="0"/>
                <a:ea typeface="Calibri" panose="020F0502020204030204" pitchFamily="34" charset="0"/>
                <a:cs typeface="Calibri" panose="020F0502020204030204" pitchFamily="34" charset="0"/>
              </a:rPr>
              <a:t>Some areas have more than 1 DCO, some have Associate DCOs and some DMOs</a:t>
            </a:r>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059086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54F4548-85D0-7DC1-F890-ECA8F46ECAF6}"/>
              </a:ext>
            </a:extLst>
          </p:cNvPr>
          <p:cNvPicPr>
            <a:picLocks noChangeAspect="1"/>
          </p:cNvPicPr>
          <p:nvPr/>
        </p:nvPicPr>
        <p:blipFill rotWithShape="1">
          <a:blip r:embed="rId2">
            <a:alphaModFix amt="35000"/>
          </a:blip>
          <a:srcRect t="4205" b="11526"/>
          <a:stretch/>
        </p:blipFill>
        <p:spPr>
          <a:xfrm>
            <a:off x="20" y="10"/>
            <a:ext cx="12191980" cy="6857990"/>
          </a:xfrm>
          <a:prstGeom prst="rect">
            <a:avLst/>
          </a:prstGeom>
        </p:spPr>
      </p:pic>
      <p:sp>
        <p:nvSpPr>
          <p:cNvPr id="2" name="Title 1">
            <a:extLst>
              <a:ext uri="{FF2B5EF4-FFF2-40B4-BE49-F238E27FC236}">
                <a16:creationId xmlns:a16="http://schemas.microsoft.com/office/drawing/2014/main" id="{82A0126C-47F3-4AEA-896F-18B875536C48}"/>
              </a:ext>
            </a:extLst>
          </p:cNvPr>
          <p:cNvSpPr>
            <a:spLocks noGrp="1"/>
          </p:cNvSpPr>
          <p:nvPr>
            <p:ph type="title"/>
          </p:nvPr>
        </p:nvSpPr>
        <p:spPr/>
        <p:txBody>
          <a:bodyPr vert="horz" lIns="91440" tIns="45720" rIns="91440" bIns="45720" rtlCol="0" anchor="ctr">
            <a:normAutofit fontScale="90000"/>
          </a:bodyPr>
          <a:lstStyle/>
          <a:p>
            <a:r>
              <a:rPr lang="en-US" sz="4400" dirty="0"/>
              <a:t>ICB’s wider key areas for development and priorities for CYP/ SEND</a:t>
            </a:r>
          </a:p>
        </p:txBody>
      </p:sp>
      <p:sp>
        <p:nvSpPr>
          <p:cNvPr id="5" name="Content Placeholder 4">
            <a:extLst>
              <a:ext uri="{FF2B5EF4-FFF2-40B4-BE49-F238E27FC236}">
                <a16:creationId xmlns:a16="http://schemas.microsoft.com/office/drawing/2014/main" id="{F72DC6E2-1C09-7CCA-B150-0720B640F929}"/>
              </a:ext>
            </a:extLst>
          </p:cNvPr>
          <p:cNvSpPr>
            <a:spLocks noGrp="1"/>
          </p:cNvSpPr>
          <p:nvPr>
            <p:ph sz="half" idx="1"/>
          </p:nvPr>
        </p:nvSpPr>
        <p:spPr/>
        <p:txBody>
          <a:bodyPr/>
          <a:lstStyle/>
          <a:p>
            <a:r>
              <a:rPr lang="en-GB" sz="2400" dirty="0"/>
              <a:t>CYP Mental Health Transformation</a:t>
            </a:r>
          </a:p>
          <a:p>
            <a:r>
              <a:rPr lang="en-GB" sz="2400" dirty="0"/>
              <a:t>Autism Pathway</a:t>
            </a:r>
          </a:p>
          <a:p>
            <a:r>
              <a:rPr lang="en-GB" sz="2400" dirty="0"/>
              <a:t>Mental Health Support Teams</a:t>
            </a:r>
          </a:p>
          <a:p>
            <a:r>
              <a:rPr lang="en-GB" sz="2400" dirty="0"/>
              <a:t>LMNS &amp; Neonatal Network</a:t>
            </a:r>
          </a:p>
          <a:p>
            <a:r>
              <a:rPr lang="en-GB" sz="2400" dirty="0"/>
              <a:t>Suicide Prevention – CYP</a:t>
            </a:r>
          </a:p>
          <a:p>
            <a:r>
              <a:rPr lang="en-GB" sz="2400" dirty="0"/>
              <a:t>SEND – High Needs &amp; Special Schools </a:t>
            </a:r>
          </a:p>
          <a:p>
            <a:endParaRPr lang="en-GB" dirty="0"/>
          </a:p>
        </p:txBody>
      </p:sp>
      <p:sp>
        <p:nvSpPr>
          <p:cNvPr id="6" name="Content Placeholder 5">
            <a:extLst>
              <a:ext uri="{FF2B5EF4-FFF2-40B4-BE49-F238E27FC236}">
                <a16:creationId xmlns:a16="http://schemas.microsoft.com/office/drawing/2014/main" id="{73D23891-1C0D-8FB3-2A59-6700980538EE}"/>
              </a:ext>
            </a:extLst>
          </p:cNvPr>
          <p:cNvSpPr>
            <a:spLocks noGrp="1"/>
          </p:cNvSpPr>
          <p:nvPr>
            <p:ph sz="half" idx="2"/>
          </p:nvPr>
        </p:nvSpPr>
        <p:spPr/>
        <p:txBody>
          <a:bodyPr/>
          <a:lstStyle/>
          <a:p>
            <a:r>
              <a:rPr lang="en-GB" sz="2400" dirty="0"/>
              <a:t>Community Nursing Service review</a:t>
            </a:r>
          </a:p>
          <a:p>
            <a:r>
              <a:rPr lang="en-GB" sz="2400" dirty="0"/>
              <a:t>Children in Care Transformation</a:t>
            </a:r>
          </a:p>
          <a:p>
            <a:r>
              <a:rPr lang="en-GB" sz="2400" dirty="0"/>
              <a:t>Short breaks, CYP with disabilities</a:t>
            </a:r>
          </a:p>
          <a:p>
            <a:r>
              <a:rPr lang="en-GB" sz="2400" dirty="0"/>
              <a:t>Obesity</a:t>
            </a:r>
          </a:p>
          <a:p>
            <a:r>
              <a:rPr lang="en-GB" sz="2400" dirty="0"/>
              <a:t>End of Life Care</a:t>
            </a:r>
          </a:p>
          <a:p>
            <a:r>
              <a:rPr lang="en-GB" sz="2400" dirty="0"/>
              <a:t>Urgent &amp; Emergency Care</a:t>
            </a:r>
          </a:p>
          <a:p>
            <a:r>
              <a:rPr lang="en-GB" dirty="0"/>
              <a:t>SALT </a:t>
            </a:r>
            <a:endParaRPr lang="en-GB" sz="2400" dirty="0"/>
          </a:p>
          <a:p>
            <a:endParaRPr lang="en-GB" dirty="0"/>
          </a:p>
        </p:txBody>
      </p:sp>
    </p:spTree>
    <p:extLst>
      <p:ext uri="{BB962C8B-B14F-4D97-AF65-F5344CB8AC3E}">
        <p14:creationId xmlns:p14="http://schemas.microsoft.com/office/powerpoint/2010/main" val="32482618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E1DFF4-D0A0-3AA6-89E9-5BB46C7435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CD0BF7-0C15-074E-9342-961C48B1FA6C}" type="datetime1">
              <a:rPr kumimoji="0" lang="en-GB"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4051FD3-CC00-CCB0-08B5-ACC61767E82A}"/>
              </a:ext>
            </a:extLst>
          </p:cNvPr>
          <p:cNvSpPr>
            <a:spLocks noGrp="1"/>
          </p:cNvSpPr>
          <p:nvPr>
            <p:ph type="ctrTitle"/>
          </p:nvPr>
        </p:nvSpPr>
        <p:spPr>
          <a:xfrm>
            <a:off x="3940403" y="876692"/>
            <a:ext cx="4487159" cy="2026764"/>
          </a:xfrm>
        </p:spPr>
        <p:txBody>
          <a:bodyPr>
            <a:normAutofit/>
          </a:bodyPr>
          <a:lstStyle/>
          <a:p>
            <a:r>
              <a:rPr lang="en-US" sz="6000" dirty="0"/>
              <a:t>Thankyou</a:t>
            </a:r>
          </a:p>
        </p:txBody>
      </p:sp>
    </p:spTree>
    <p:extLst>
      <p:ext uri="{BB962C8B-B14F-4D97-AF65-F5344CB8AC3E}">
        <p14:creationId xmlns:p14="http://schemas.microsoft.com/office/powerpoint/2010/main" val="552391743"/>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2863-7B34-18F7-7E70-11B7F2C5471E}"/>
              </a:ext>
            </a:extLst>
          </p:cNvPr>
          <p:cNvSpPr>
            <a:spLocks noGrp="1"/>
          </p:cNvSpPr>
          <p:nvPr>
            <p:ph type="title"/>
          </p:nvPr>
        </p:nvSpPr>
        <p:spPr/>
        <p:txBody>
          <a:bodyPr/>
          <a:lstStyle/>
          <a:p>
            <a:r>
              <a:rPr lang="en-GB" dirty="0"/>
              <a:t>Designated Clinical </a:t>
            </a:r>
            <a:br>
              <a:rPr lang="en-GB" dirty="0"/>
            </a:br>
            <a:r>
              <a:rPr lang="en-GB" dirty="0"/>
              <a:t>Officer </a:t>
            </a:r>
          </a:p>
        </p:txBody>
      </p:sp>
      <p:sp>
        <p:nvSpPr>
          <p:cNvPr id="4" name="Content Placeholder 3">
            <a:extLst>
              <a:ext uri="{FF2B5EF4-FFF2-40B4-BE49-F238E27FC236}">
                <a16:creationId xmlns:a16="http://schemas.microsoft.com/office/drawing/2014/main" id="{5A0B24FB-D067-2C97-DC8A-F3296079D09F}"/>
              </a:ext>
            </a:extLst>
          </p:cNvPr>
          <p:cNvSpPr>
            <a:spLocks noGrp="1"/>
          </p:cNvSpPr>
          <p:nvPr>
            <p:ph sz="half" idx="1"/>
          </p:nvPr>
        </p:nvSpPr>
        <p:spPr/>
        <p:txBody>
          <a:bodyPr/>
          <a:lstStyle/>
          <a:p>
            <a:pPr marL="0" lvl="0" indent="0">
              <a:buNone/>
            </a:pPr>
            <a:r>
              <a:rPr lang="en-GB" sz="1800" b="1" dirty="0">
                <a:solidFill>
                  <a:srgbClr val="000000"/>
                </a:solidFill>
                <a:effectLst/>
                <a:latin typeface="Calibri" panose="020F0502020204030204" pitchFamily="34" charset="0"/>
                <a:ea typeface="Calibri" panose="020F0502020204030204" pitchFamily="34" charset="0"/>
              </a:rPr>
              <a:t>Statutory </a:t>
            </a: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rPr>
              <a:t>Work with the local authority to contribute to the Local Offer. This is a directory of services available online and designed to support CYP, Families and Professionals navigate the SEND landscape.</a:t>
            </a:r>
            <a:endParaRPr lang="en-GB" sz="1800" dirty="0">
              <a:solidFill>
                <a:srgbClr val="000000"/>
              </a:solidFill>
              <a:effectLst/>
              <a:latin typeface="Arial" panose="020B0604020202020204" pitchFamily="34" charset="0"/>
              <a:ea typeface="Calibri" panose="020F0502020204030204" pitchFamily="34" charset="0"/>
            </a:endParaRPr>
          </a:p>
          <a:p>
            <a:pPr marL="342900" lvl="0" indent="-342900">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rPr>
              <a:t>Commission services jointly for CYP (up to age 25) with SEND, including those with Education Health and Care Plans (EHCPs).</a:t>
            </a:r>
            <a:endParaRPr lang="en-GB" sz="1800" dirty="0">
              <a:solidFill>
                <a:srgbClr val="000000"/>
              </a:solidFill>
              <a:effectLst/>
              <a:latin typeface="Arial" panose="020B0604020202020204" pitchFamily="34" charset="0"/>
              <a:ea typeface="Calibri" panose="020F0502020204030204" pitchFamily="34" charset="0"/>
            </a:endParaRPr>
          </a:p>
          <a:p>
            <a:pPr marL="342900" lvl="0" indent="-342900" algn="just">
              <a:buFont typeface="Symbol" panose="05050102010706020507" pitchFamily="18" charset="2"/>
              <a:buChar char=""/>
            </a:pPr>
            <a:r>
              <a:rPr lang="en-GB" sz="1800" dirty="0">
                <a:solidFill>
                  <a:srgbClr val="000000"/>
                </a:solidFill>
                <a:effectLst/>
                <a:latin typeface="Calibri" panose="020F0502020204030204" pitchFamily="34" charset="0"/>
                <a:ea typeface="Calibri" panose="020F0502020204030204" pitchFamily="34" charset="0"/>
              </a:rPr>
              <a:t>Have mechanisms in place to ensure practitioners and clinicians will support the integrated EHC needs assessment process, EHCP  and tribunal process.</a:t>
            </a:r>
            <a:endParaRPr lang="en-GB" sz="1800" dirty="0">
              <a:solidFill>
                <a:srgbClr val="000000"/>
              </a:solidFill>
              <a:effectLst/>
              <a:latin typeface="Arial" panose="020B0604020202020204" pitchFamily="34" charset="0"/>
              <a:ea typeface="Calibri" panose="020F0502020204030204" pitchFamily="34" charset="0"/>
            </a:endParaRPr>
          </a:p>
          <a:p>
            <a:pPr indent="0" algn="just">
              <a:buNone/>
            </a:pPr>
            <a:endParaRPr lang="en-GB" sz="1800" dirty="0">
              <a:solidFill>
                <a:srgbClr val="000000"/>
              </a:solidFill>
              <a:effectLst/>
              <a:latin typeface="Arial" panose="020B0604020202020204" pitchFamily="34" charset="0"/>
              <a:ea typeface="Calibri" panose="020F0502020204030204" pitchFamily="34" charset="0"/>
            </a:endParaRPr>
          </a:p>
          <a:p>
            <a:endParaRPr lang="en-GB" dirty="0"/>
          </a:p>
        </p:txBody>
      </p:sp>
      <p:sp>
        <p:nvSpPr>
          <p:cNvPr id="5" name="Content Placeholder 4">
            <a:extLst>
              <a:ext uri="{FF2B5EF4-FFF2-40B4-BE49-F238E27FC236}">
                <a16:creationId xmlns:a16="http://schemas.microsoft.com/office/drawing/2014/main" id="{51649C5A-A0E9-A97A-E4CB-7EC6F9190D7B}"/>
              </a:ext>
            </a:extLst>
          </p:cNvPr>
          <p:cNvSpPr>
            <a:spLocks noGrp="1"/>
          </p:cNvSpPr>
          <p:nvPr>
            <p:ph sz="half" idx="2"/>
          </p:nvPr>
        </p:nvSpPr>
        <p:spPr>
          <a:xfrm>
            <a:off x="6573520" y="741680"/>
            <a:ext cx="5374640" cy="5580112"/>
          </a:xfrm>
        </p:spPr>
        <p:txBody>
          <a:bodyPr>
            <a:normAutofit fontScale="47500" lnSpcReduction="20000"/>
          </a:bodyPr>
          <a:lstStyle/>
          <a:p>
            <a:pPr marL="0" lvl="0" indent="0" algn="just">
              <a:buNone/>
            </a:pPr>
            <a:r>
              <a:rPr lang="en-GB" sz="3800" b="1" dirty="0">
                <a:solidFill>
                  <a:schemeClr val="tx1"/>
                </a:solidFill>
                <a:effectLst/>
                <a:ea typeface="Calibri" panose="020F0502020204030204" pitchFamily="34" charset="0"/>
              </a:rPr>
              <a:t>Non-Statutory</a:t>
            </a:r>
          </a:p>
          <a:p>
            <a:pPr marL="342900" lvl="0" indent="-342900" algn="just">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Clinicians SEND Education Programme</a:t>
            </a:r>
          </a:p>
          <a:p>
            <a:pPr marL="342900" lvl="0" indent="-342900" algn="just">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Quality Assurance Framework programme</a:t>
            </a:r>
          </a:p>
          <a:p>
            <a:pPr marL="342900" lvl="0" indent="-342900" algn="just">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Performance Data Dashboard programme</a:t>
            </a:r>
          </a:p>
          <a:p>
            <a:pPr marL="342900" lvl="0" indent="-342900" algn="just">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Support Peer Challenges/ CQC/Ofsted Inspection readiness </a:t>
            </a:r>
          </a:p>
          <a:p>
            <a:pPr marL="342900" lvl="0" indent="-342900" algn="just">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Development of the online Sensory Processing Difficulties Programme</a:t>
            </a:r>
          </a:p>
          <a:p>
            <a:pPr marL="342900" lvl="0" indent="-342900" algn="just">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Co-development of the Special Schools Programme Health Strategy and supporting the implementation of Clinical Interventions in educational settings programme.</a:t>
            </a:r>
          </a:p>
          <a:p>
            <a:pPr marL="342900" lvl="0" indent="-342900">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Widening participation ‘Lincolnshire Young Voices’</a:t>
            </a:r>
          </a:p>
          <a:p>
            <a:pPr marL="342900" lvl="0" indent="-342900">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Partnerships for Inclusion of Neurodiversity in Schools (PINS) designed to improve outcomes for neurodiverse pupils with special educational needs and disability (SEND) in mainstream primary schools.</a:t>
            </a:r>
          </a:p>
          <a:p>
            <a:pPr marL="342900" lvl="0" indent="-342900">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Operational su</a:t>
            </a:r>
            <a:r>
              <a:rPr lang="en-GB" sz="3800" dirty="0">
                <a:solidFill>
                  <a:schemeClr val="tx1"/>
                </a:solidFill>
                <a:latin typeface="Calibri" panose="020F0502020204030204" pitchFamily="34" charset="0"/>
                <a:ea typeface="Calibri" panose="020F0502020204030204" pitchFamily="34" charset="0"/>
                <a:cs typeface="Calibri" panose="020F0502020204030204" pitchFamily="34" charset="0"/>
              </a:rPr>
              <a:t>pport and advice  to families and professionals such as LIAISE, LPCF and ASKSALL</a:t>
            </a:r>
          </a:p>
          <a:p>
            <a:pPr marL="342900" lvl="0" indent="-342900">
              <a:buFont typeface="Symbol" panose="05050102010706020507" pitchFamily="18" charset="2"/>
              <a:buChar char=""/>
            </a:pPr>
            <a:r>
              <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a:t>
            </a:r>
            <a:r>
              <a:rPr lang="en-GB" sz="3800" dirty="0">
                <a:solidFill>
                  <a:schemeClr val="tx1"/>
                </a:solidFill>
                <a:latin typeface="Calibri" panose="020F0502020204030204" pitchFamily="34" charset="0"/>
                <a:ea typeface="Calibri" panose="020F0502020204030204" pitchFamily="34" charset="0"/>
                <a:cs typeface="Calibri" panose="020F0502020204030204" pitchFamily="34" charset="0"/>
              </a:rPr>
              <a:t>hoc projects such as Cloud Based EHCP Hub</a:t>
            </a:r>
            <a:endParaRPr lang="en-GB" sz="3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420992375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04CA-1DB1-DE27-F78B-181AA0FA250C}"/>
              </a:ext>
            </a:extLst>
          </p:cNvPr>
          <p:cNvSpPr>
            <a:spLocks noGrp="1"/>
          </p:cNvSpPr>
          <p:nvPr>
            <p:ph type="title"/>
          </p:nvPr>
        </p:nvSpPr>
        <p:spPr>
          <a:xfrm>
            <a:off x="621049" y="449872"/>
            <a:ext cx="11119584" cy="1154480"/>
          </a:xfrm>
        </p:spPr>
        <p:txBody>
          <a:bodyPr/>
          <a:lstStyle/>
          <a:p>
            <a:r>
              <a:rPr lang="en-GB" dirty="0"/>
              <a:t>LICB SEND Workforce and capacity</a:t>
            </a:r>
          </a:p>
        </p:txBody>
      </p:sp>
      <p:graphicFrame>
        <p:nvGraphicFramePr>
          <p:cNvPr id="10" name="Content Placeholder 9">
            <a:extLst>
              <a:ext uri="{FF2B5EF4-FFF2-40B4-BE49-F238E27FC236}">
                <a16:creationId xmlns:a16="http://schemas.microsoft.com/office/drawing/2014/main" id="{34AB23EE-1306-B2D8-80A1-F539AA96EED2}"/>
              </a:ext>
            </a:extLst>
          </p:cNvPr>
          <p:cNvGraphicFramePr>
            <a:graphicFrameLocks noGrp="1"/>
          </p:cNvGraphicFramePr>
          <p:nvPr>
            <p:ph sz="half" idx="1"/>
            <p:extLst>
              <p:ext uri="{D42A27DB-BD31-4B8C-83A1-F6EECF244321}">
                <p14:modId xmlns:p14="http://schemas.microsoft.com/office/powerpoint/2010/main" val="1419492720"/>
              </p:ext>
            </p:extLst>
          </p:nvPr>
        </p:nvGraphicFramePr>
        <p:xfrm>
          <a:off x="914400" y="1825625"/>
          <a:ext cx="5181600" cy="4005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AE028DE2-0BCA-97CE-E647-244EB4EDAAB1}"/>
              </a:ext>
            </a:extLst>
          </p:cNvPr>
          <p:cNvGraphicFramePr/>
          <p:nvPr>
            <p:extLst>
              <p:ext uri="{D42A27DB-BD31-4B8C-83A1-F6EECF244321}">
                <p14:modId xmlns:p14="http://schemas.microsoft.com/office/powerpoint/2010/main" val="2592181712"/>
              </p:ext>
            </p:extLst>
          </p:nvPr>
        </p:nvGraphicFramePr>
        <p:xfrm>
          <a:off x="5714280" y="1745087"/>
          <a:ext cx="5465910" cy="40052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0198C8D7-5C4C-685B-CA50-5B094601D68B}"/>
              </a:ext>
            </a:extLst>
          </p:cNvPr>
          <p:cNvSpPr txBox="1"/>
          <p:nvPr/>
        </p:nvSpPr>
        <p:spPr>
          <a:xfrm>
            <a:off x="9379669" y="1102936"/>
            <a:ext cx="2432117" cy="4163640"/>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en-GB" sz="1400" dirty="0">
                <a:effectLst/>
                <a:ea typeface="Calibri" panose="020F0502020204030204" pitchFamily="34" charset="0"/>
                <a:cs typeface="Times New Roman" panose="02020603050405020304" pitchFamily="18" charset="0"/>
              </a:rPr>
              <a:t>DCO chairs SHCM</a:t>
            </a:r>
          </a:p>
          <a:p>
            <a:pPr marL="342900" lvl="0" indent="-342900">
              <a:lnSpc>
                <a:spcPct val="115000"/>
              </a:lnSpc>
              <a:buFont typeface="Symbol" panose="05050102010706020507" pitchFamily="18" charset="2"/>
              <a:buChar char=""/>
            </a:pPr>
            <a:r>
              <a:rPr lang="en-GB" sz="1400" dirty="0">
                <a:effectLst/>
                <a:ea typeface="Calibri" panose="020F0502020204030204" pitchFamily="34" charset="0"/>
                <a:cs typeface="Times New Roman" panose="02020603050405020304" pitchFamily="18" charset="0"/>
              </a:rPr>
              <a:t>Sits on CYP IT Board, SEND Steering Group, Liaise Steering Group, CICT Steering Group, Lincolnshire Autism Partnership Board, Children in Care Steering Group, CYP OATS panel, Special Schools Health Strategy Group.</a:t>
            </a:r>
          </a:p>
          <a:p>
            <a:pPr marL="342900" lvl="0" indent="-342900">
              <a:lnSpc>
                <a:spcPct val="115000"/>
              </a:lnSpc>
              <a:spcAft>
                <a:spcPts val="1000"/>
              </a:spcAft>
              <a:buFont typeface="Symbol" panose="05050102010706020507" pitchFamily="18" charset="2"/>
              <a:buChar char=""/>
            </a:pPr>
            <a:r>
              <a:rPr lang="en-GB" sz="1400" dirty="0">
                <a:effectLst/>
                <a:ea typeface="Calibri" panose="020F0502020204030204" pitchFamily="34" charset="0"/>
                <a:cs typeface="Times New Roman" panose="02020603050405020304" pitchFamily="18" charset="0"/>
              </a:rPr>
              <a:t>ADCO sits on Local Offer working group, CYP OATS panel</a:t>
            </a:r>
          </a:p>
          <a:p>
            <a:pPr marL="342900" lvl="0" indent="-342900">
              <a:lnSpc>
                <a:spcPct val="115000"/>
              </a:lnSpc>
              <a:spcAft>
                <a:spcPts val="1000"/>
              </a:spcAft>
              <a:buFont typeface="Symbol" panose="05050102010706020507" pitchFamily="18" charset="2"/>
              <a:buChar char=""/>
            </a:pPr>
            <a:r>
              <a:rPr lang="en-GB" sz="1400" dirty="0">
                <a:ea typeface="Calibri" panose="020F0502020204030204" pitchFamily="34" charset="0"/>
                <a:cs typeface="Times New Roman" panose="02020603050405020304" pitchFamily="18" charset="0"/>
              </a:rPr>
              <a:t>DCO/ ADCO share Hub</a:t>
            </a:r>
            <a:endParaRPr lang="en-GB" dirty="0"/>
          </a:p>
        </p:txBody>
      </p:sp>
    </p:spTree>
    <p:extLst>
      <p:ext uri="{BB962C8B-B14F-4D97-AF65-F5344CB8AC3E}">
        <p14:creationId xmlns:p14="http://schemas.microsoft.com/office/powerpoint/2010/main" val="59931256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4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p&#10;&#10;Description automatically generated">
            <a:extLst>
              <a:ext uri="{FF2B5EF4-FFF2-40B4-BE49-F238E27FC236}">
                <a16:creationId xmlns:a16="http://schemas.microsoft.com/office/drawing/2014/main" id="{09374721-AF0B-74B3-5558-5A39ED55CF03}"/>
              </a:ext>
            </a:extLst>
          </p:cNvPr>
          <p:cNvPicPr>
            <a:picLocks noChangeAspect="1"/>
          </p:cNvPicPr>
          <p:nvPr/>
        </p:nvPicPr>
        <p:blipFill rotWithShape="1">
          <a:blip r:embed="rId2"/>
          <a:srcRect l="5714" r="9968"/>
          <a:stretch/>
        </p:blipFill>
        <p:spPr>
          <a:xfrm>
            <a:off x="2555441" y="10"/>
            <a:ext cx="9669642" cy="6857990"/>
          </a:xfrm>
          <a:prstGeom prst="rect">
            <a:avLst/>
          </a:prstGeom>
        </p:spPr>
      </p:pic>
      <p:sp>
        <p:nvSpPr>
          <p:cNvPr id="63" name="Rectangle 4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559894-D3BB-0388-7AC7-65A8E1050C15}"/>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b="1" dirty="0"/>
              <a:t>What does Lincolnshire look like? </a:t>
            </a:r>
          </a:p>
        </p:txBody>
      </p:sp>
      <p:sp>
        <p:nvSpPr>
          <p:cNvPr id="34" name="Content Placeholder 6">
            <a:extLst>
              <a:ext uri="{FF2B5EF4-FFF2-40B4-BE49-F238E27FC236}">
                <a16:creationId xmlns:a16="http://schemas.microsoft.com/office/drawing/2014/main" id="{75667170-DD98-CC75-478F-92C8E274C138}"/>
              </a:ext>
            </a:extLst>
          </p:cNvPr>
          <p:cNvSpPr>
            <a:spLocks noGrp="1"/>
          </p:cNvSpPr>
          <p:nvPr>
            <p:ph idx="1"/>
          </p:nvPr>
        </p:nvSpPr>
        <p:spPr>
          <a:xfrm>
            <a:off x="838200" y="2187019"/>
            <a:ext cx="5969000" cy="4305856"/>
          </a:xfrm>
        </p:spPr>
        <p:txBody>
          <a:bodyPr vert="horz" lIns="91440" tIns="45720" rIns="91440" bIns="45720" rtlCol="0">
            <a:normAutofit lnSpcReduction="10000"/>
          </a:bodyPr>
          <a:lstStyle/>
          <a:p>
            <a:pPr marL="0" indent="0">
              <a:buNone/>
            </a:pPr>
            <a:r>
              <a:rPr lang="en-US" sz="1800" b="1" dirty="0">
                <a:solidFill>
                  <a:schemeClr val="tx1">
                    <a:lumMod val="65000"/>
                    <a:lumOff val="35000"/>
                  </a:schemeClr>
                </a:solidFill>
              </a:rPr>
              <a:t>One ICB - One L.A</a:t>
            </a:r>
          </a:p>
          <a:p>
            <a:r>
              <a:rPr lang="en-US" sz="1800" dirty="0"/>
              <a:t>Coterminous – Integrated Care System</a:t>
            </a:r>
          </a:p>
          <a:p>
            <a:pPr marL="0" indent="0">
              <a:buNone/>
            </a:pPr>
            <a:r>
              <a:rPr lang="en-US" sz="1800" b="1" dirty="0">
                <a:solidFill>
                  <a:schemeClr val="tx1">
                    <a:lumMod val="65000"/>
                    <a:lumOff val="35000"/>
                  </a:schemeClr>
                </a:solidFill>
              </a:rPr>
              <a:t>Schools</a:t>
            </a:r>
          </a:p>
          <a:p>
            <a:r>
              <a:rPr lang="en-US" sz="1800" dirty="0"/>
              <a:t>5 Special maintained schools</a:t>
            </a:r>
          </a:p>
          <a:p>
            <a:pPr marL="214313"/>
            <a:r>
              <a:rPr lang="en-US" sz="1800" dirty="0"/>
              <a:t>13 Special academies</a:t>
            </a:r>
          </a:p>
          <a:p>
            <a:r>
              <a:rPr lang="en-US" sz="1800" dirty="0"/>
              <a:t>50 Children’s Centres</a:t>
            </a:r>
          </a:p>
          <a:p>
            <a:pPr marL="0" indent="0">
              <a:buNone/>
            </a:pPr>
            <a:r>
              <a:rPr lang="en-US" sz="1800" b="1" dirty="0">
                <a:solidFill>
                  <a:schemeClr val="tx1">
                    <a:lumMod val="65000"/>
                    <a:lumOff val="35000"/>
                  </a:schemeClr>
                </a:solidFill>
              </a:rPr>
              <a:t> Three NHS providers</a:t>
            </a:r>
            <a:r>
              <a:rPr lang="en-US" sz="1800" dirty="0">
                <a:solidFill>
                  <a:schemeClr val="tx1">
                    <a:lumMod val="65000"/>
                    <a:lumOff val="35000"/>
                  </a:schemeClr>
                </a:solidFill>
              </a:rPr>
              <a:t>:</a:t>
            </a:r>
          </a:p>
          <a:p>
            <a:r>
              <a:rPr lang="en-US" sz="1800" dirty="0"/>
              <a:t>Mental Health Trust (LPFT)</a:t>
            </a:r>
          </a:p>
          <a:p>
            <a:r>
              <a:rPr lang="en-US" sz="1800" dirty="0"/>
              <a:t>Community Health Services (LCHS)</a:t>
            </a:r>
          </a:p>
          <a:p>
            <a:r>
              <a:rPr lang="en-US" sz="1800" dirty="0"/>
              <a:t>Acute trust (ULHT) now shares same exec team with LCHS, called LCHG</a:t>
            </a:r>
          </a:p>
          <a:p>
            <a:r>
              <a:rPr lang="en-US" sz="1900" dirty="0"/>
              <a:t>3 main sites, Lincoln, Grantham, Boston</a:t>
            </a:r>
          </a:p>
          <a:p>
            <a:pPr marL="457200" lvl="1" indent="0">
              <a:buNone/>
            </a:pPr>
            <a:endParaRPr lang="en-US" sz="1100" dirty="0"/>
          </a:p>
          <a:p>
            <a:pPr marL="457200" lvl="1" indent="0">
              <a:buNone/>
            </a:pPr>
            <a:endParaRPr lang="en-US" sz="1100" dirty="0"/>
          </a:p>
          <a:p>
            <a:pPr marL="0"/>
            <a:endParaRPr lang="en-US" sz="1100" dirty="0"/>
          </a:p>
          <a:p>
            <a:pPr lvl="1"/>
            <a:endParaRPr lang="en-US" sz="1100" dirty="0"/>
          </a:p>
        </p:txBody>
      </p:sp>
      <p:sp>
        <p:nvSpPr>
          <p:cNvPr id="3" name="TextBox 2">
            <a:extLst>
              <a:ext uri="{FF2B5EF4-FFF2-40B4-BE49-F238E27FC236}">
                <a16:creationId xmlns:a16="http://schemas.microsoft.com/office/drawing/2014/main" id="{E67E3B7F-4743-819F-99C9-4E7AD32E168A}"/>
              </a:ext>
            </a:extLst>
          </p:cNvPr>
          <p:cNvSpPr txBox="1"/>
          <p:nvPr/>
        </p:nvSpPr>
        <p:spPr>
          <a:xfrm>
            <a:off x="8648392" y="659876"/>
            <a:ext cx="3116260" cy="3316934"/>
          </a:xfrm>
          <a:prstGeom prst="rect">
            <a:avLst/>
          </a:prstGeom>
          <a:noFill/>
        </p:spPr>
        <p:txBody>
          <a:bodyPr wrap="square" rtlCol="0">
            <a:spAutoFit/>
          </a:bodyPr>
          <a:lstStyle/>
          <a:p>
            <a:pPr algn="r">
              <a:lnSpc>
                <a:spcPct val="115000"/>
              </a:lnSpc>
              <a:spcAft>
                <a:spcPts val="1000"/>
              </a:spcAft>
            </a:pPr>
            <a:r>
              <a:rPr lang="en-GB" sz="1800" dirty="0">
                <a:solidFill>
                  <a:schemeClr val="tx1">
                    <a:lumMod val="65000"/>
                    <a:lumOff val="35000"/>
                  </a:schemeClr>
                </a:solidFill>
                <a:effectLst/>
                <a:ea typeface="Calibri" panose="020F0502020204030204" pitchFamily="34" charset="0"/>
                <a:cs typeface="Calibri" panose="020F0502020204030204" pitchFamily="34" charset="0"/>
              </a:rPr>
              <a:t>Lincolnshire has around 7700 EHCPS</a:t>
            </a:r>
          </a:p>
          <a:p>
            <a:pPr algn="r">
              <a:lnSpc>
                <a:spcPct val="115000"/>
              </a:lnSpc>
              <a:spcAft>
                <a:spcPts val="1000"/>
              </a:spcAft>
            </a:pPr>
            <a:r>
              <a:rPr lang="en-GB" sz="1800" dirty="0">
                <a:solidFill>
                  <a:schemeClr val="tx1">
                    <a:lumMod val="65000"/>
                    <a:lumOff val="35000"/>
                  </a:schemeClr>
                </a:solidFill>
                <a:effectLst/>
                <a:ea typeface="Calibri" panose="020F0502020204030204" pitchFamily="34" charset="0"/>
                <a:cs typeface="Calibri" panose="020F0502020204030204" pitchFamily="34" charset="0"/>
              </a:rPr>
              <a:t>When compared to the national average we have:</a:t>
            </a:r>
          </a:p>
          <a:p>
            <a:pPr marL="285750" indent="-285750" algn="r">
              <a:lnSpc>
                <a:spcPct val="115000"/>
              </a:lnSpc>
              <a:spcAft>
                <a:spcPts val="1000"/>
              </a:spcAft>
              <a:buFont typeface="Arial" panose="020B0604020202020204" pitchFamily="34" charset="0"/>
              <a:buChar char="•"/>
            </a:pPr>
            <a:r>
              <a:rPr lang="en-GB" sz="1800" dirty="0">
                <a:solidFill>
                  <a:schemeClr val="tx1">
                    <a:lumMod val="65000"/>
                    <a:lumOff val="35000"/>
                  </a:schemeClr>
                </a:solidFill>
                <a:effectLst/>
                <a:ea typeface="Times New Roman" panose="02020603050405020304" pitchFamily="18" charset="0"/>
                <a:cs typeface="Arial" panose="020B0604020202020204" pitchFamily="34" charset="0"/>
              </a:rPr>
              <a:t>A higher percentage of pupils with an EHC Plan.</a:t>
            </a:r>
          </a:p>
          <a:p>
            <a:pPr marL="285750" indent="-285750" algn="r">
              <a:lnSpc>
                <a:spcPct val="115000"/>
              </a:lnSpc>
              <a:spcAft>
                <a:spcPts val="1000"/>
              </a:spcAft>
              <a:buFont typeface="Arial" panose="020B0604020202020204" pitchFamily="34" charset="0"/>
              <a:buChar char="•"/>
            </a:pPr>
            <a:r>
              <a:rPr lang="en-GB" sz="1800" dirty="0">
                <a:solidFill>
                  <a:schemeClr val="tx1">
                    <a:lumMod val="65000"/>
                    <a:lumOff val="35000"/>
                  </a:schemeClr>
                </a:solidFill>
                <a:effectLst/>
                <a:ea typeface="Times New Roman" panose="02020603050405020304" pitchFamily="18" charset="0"/>
                <a:cs typeface="Arial" panose="020B0604020202020204" pitchFamily="34" charset="0"/>
              </a:rPr>
              <a:t>A higher percentage of pupils requiring SEN support</a:t>
            </a:r>
            <a:endParaRPr lang="en-GB" sz="1800" dirty="0">
              <a:solidFill>
                <a:schemeClr val="tx1">
                  <a:lumMod val="65000"/>
                  <a:lumOff val="35000"/>
                </a:schemeClr>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113869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65B7-20C3-AED3-AB0F-835FFA739DCE}"/>
              </a:ext>
            </a:extLst>
          </p:cNvPr>
          <p:cNvSpPr>
            <a:spLocks noGrp="1"/>
          </p:cNvSpPr>
          <p:nvPr>
            <p:ph type="title"/>
          </p:nvPr>
        </p:nvSpPr>
        <p:spPr/>
        <p:txBody>
          <a:bodyPr>
            <a:normAutofit fontScale="90000"/>
          </a:bodyPr>
          <a:lstStyle/>
          <a:p>
            <a:pPr algn="ctr"/>
            <a:r>
              <a:rPr lang="en-GB" sz="3600" dirty="0"/>
              <a:t>SEND Health Committee/ Chaired by DCO, LICB</a:t>
            </a:r>
            <a:br>
              <a:rPr lang="en-GB" sz="3600" dirty="0"/>
            </a:br>
            <a:r>
              <a:rPr lang="en-GB" sz="3600" dirty="0"/>
              <a:t>SEND Steering Group Chaired by HoS for SEND</a:t>
            </a:r>
            <a:br>
              <a:rPr lang="en-GB" sz="3600" b="1" dirty="0">
                <a:solidFill>
                  <a:schemeClr val="tx1">
                    <a:lumMod val="65000"/>
                    <a:lumOff val="35000"/>
                  </a:schemeClr>
                </a:solidFill>
              </a:rPr>
            </a:br>
            <a:endParaRPr lang="en-GB" sz="3600" dirty="0"/>
          </a:p>
        </p:txBody>
      </p:sp>
      <p:sp>
        <p:nvSpPr>
          <p:cNvPr id="3" name="Content Placeholder 2">
            <a:extLst>
              <a:ext uri="{FF2B5EF4-FFF2-40B4-BE49-F238E27FC236}">
                <a16:creationId xmlns:a16="http://schemas.microsoft.com/office/drawing/2014/main" id="{DDF798A4-12C6-D19F-1CEF-F905A7089127}"/>
              </a:ext>
            </a:extLst>
          </p:cNvPr>
          <p:cNvSpPr>
            <a:spLocks noGrp="1"/>
          </p:cNvSpPr>
          <p:nvPr>
            <p:ph sz="half" idx="1"/>
          </p:nvPr>
        </p:nvSpPr>
        <p:spPr>
          <a:xfrm>
            <a:off x="536208" y="1690688"/>
            <a:ext cx="5712192" cy="4631104"/>
          </a:xfrm>
        </p:spPr>
        <p:txBody>
          <a:bodyPr>
            <a:normAutofit fontScale="55000" lnSpcReduction="20000"/>
          </a:bodyPr>
          <a:lstStyle/>
          <a:p>
            <a:pPr marL="342900" lvl="0" indent="-342900" algn="just">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Clinicians SEND Education Programme</a:t>
            </a:r>
          </a:p>
          <a:p>
            <a:pPr marL="342900" lvl="0" indent="-342900" algn="just">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Quality Assurance Framework programme</a:t>
            </a:r>
          </a:p>
          <a:p>
            <a:pPr marL="342900" lvl="0" indent="-342900" algn="just">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Performance Data Dashboard programme</a:t>
            </a:r>
          </a:p>
          <a:p>
            <a:pPr marL="342900" lvl="0" indent="-342900" algn="just">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Support Peer Challenges/ CQC/Ofsted Inspection readiness </a:t>
            </a:r>
          </a:p>
          <a:p>
            <a:pPr marL="342900" lvl="0" indent="-342900" algn="just">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Development of the online Sensory Processing Difficulties Programme</a:t>
            </a:r>
          </a:p>
          <a:p>
            <a:pPr marL="342900" lvl="0" indent="-342900" algn="just">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Co-development of the Special Schools Programme Health Strategy and supporting the implementation of Clinical Interventions in educational settings programme.</a:t>
            </a:r>
          </a:p>
          <a:p>
            <a:pPr marL="342900" lvl="0" indent="-342900">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Widening participation ‘Lincolnshire Young Voices’</a:t>
            </a:r>
          </a:p>
          <a:p>
            <a:pPr marL="342900" lvl="0" indent="-342900">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Partnerships for Inclusion of Neurodiversity in Schools (PINS) designed to improve outcomes for neurodiverse pupils with special educational needs and disability (SEND) in mainstream primary schools.</a:t>
            </a:r>
          </a:p>
          <a:p>
            <a:pPr marL="342900" lvl="0" indent="-342900">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Operational su</a:t>
            </a:r>
            <a:r>
              <a:rPr lang="en-GB" sz="2900" dirty="0">
                <a:solidFill>
                  <a:schemeClr val="tx1"/>
                </a:solidFill>
                <a:latin typeface="Calibri" panose="020F0502020204030204" pitchFamily="34" charset="0"/>
                <a:ea typeface="Calibri" panose="020F0502020204030204" pitchFamily="34" charset="0"/>
                <a:cs typeface="Calibri" panose="020F0502020204030204" pitchFamily="34" charset="0"/>
              </a:rPr>
              <a:t>pport and advice  to families and professionals such as LIAISE, LPCF and ASKSALL</a:t>
            </a:r>
          </a:p>
          <a:p>
            <a:pPr marL="342900" lvl="0" indent="-342900">
              <a:buFont typeface="Symbol" panose="05050102010706020507" pitchFamily="18" charset="2"/>
              <a:buChar char=""/>
            </a:pPr>
            <a:r>
              <a:rPr lang="en-GB" sz="2900" dirty="0">
                <a:solidFill>
                  <a:schemeClr val="tx1"/>
                </a:solidFill>
                <a:latin typeface="Calibri" panose="020F0502020204030204" pitchFamily="34" charset="0"/>
                <a:ea typeface="Calibri" panose="020F0502020204030204" pitchFamily="34" charset="0"/>
                <a:cs typeface="Calibri" panose="020F0502020204030204" pitchFamily="34" charset="0"/>
              </a:rPr>
              <a:t>Updating SEF, SEND Strategy</a:t>
            </a:r>
          </a:p>
          <a:p>
            <a:pPr marL="342900" lvl="0" indent="-342900">
              <a:buFont typeface="Symbol" panose="05050102010706020507" pitchFamily="18" charset="2"/>
              <a:buChar char=""/>
            </a:pPr>
            <a:r>
              <a:rPr lang="en-GB" sz="2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a:t>
            </a:r>
            <a:r>
              <a:rPr lang="en-GB" sz="2900" dirty="0">
                <a:solidFill>
                  <a:schemeClr val="tx1"/>
                </a:solidFill>
                <a:latin typeface="Calibri" panose="020F0502020204030204" pitchFamily="34" charset="0"/>
                <a:ea typeface="Calibri" panose="020F0502020204030204" pitchFamily="34" charset="0"/>
                <a:cs typeface="Calibri" panose="020F0502020204030204" pitchFamily="34" charset="0"/>
              </a:rPr>
              <a:t>hoc projects such as Cloud Based EHCP Hub</a:t>
            </a:r>
          </a:p>
          <a:p>
            <a:pPr marL="342900" lvl="0" indent="-342900">
              <a:buFont typeface="Symbol" panose="05050102010706020507" pitchFamily="18" charset="2"/>
              <a:buChar char=""/>
            </a:pPr>
            <a:endParaRPr lang="en-GB" sz="2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n-GB" dirty="0">
              <a:solidFill>
                <a:schemeClr val="tx1">
                  <a:lumMod val="65000"/>
                  <a:lumOff val="35000"/>
                </a:schemeClr>
              </a:solidFill>
              <a:latin typeface="Arial" panose="020B0604020202020204" pitchFamily="34" charset="0"/>
            </a:endParaRPr>
          </a:p>
          <a:p>
            <a:pPr marL="0" indent="0">
              <a:lnSpc>
                <a:spcPct val="100000"/>
              </a:lnSpc>
              <a:buNone/>
            </a:pPr>
            <a:endParaRPr lang="en-GB" sz="1800" dirty="0">
              <a:solidFill>
                <a:schemeClr val="tx1">
                  <a:lumMod val="65000"/>
                  <a:lumOff val="35000"/>
                </a:schemeClr>
              </a:solidFill>
            </a:endParaRPr>
          </a:p>
        </p:txBody>
      </p:sp>
      <p:sp>
        <p:nvSpPr>
          <p:cNvPr id="6" name="Content Placeholder 5">
            <a:extLst>
              <a:ext uri="{FF2B5EF4-FFF2-40B4-BE49-F238E27FC236}">
                <a16:creationId xmlns:a16="http://schemas.microsoft.com/office/drawing/2014/main" id="{E24910F7-5FA6-AC3B-D2BA-EF1F8D66D6DD}"/>
              </a:ext>
            </a:extLst>
          </p:cNvPr>
          <p:cNvSpPr>
            <a:spLocks noGrp="1"/>
          </p:cNvSpPr>
          <p:nvPr>
            <p:ph sz="half" idx="2"/>
          </p:nvPr>
        </p:nvSpPr>
        <p:spPr>
          <a:xfrm>
            <a:off x="6474194" y="1690688"/>
            <a:ext cx="5181600" cy="4139589"/>
          </a:xfrm>
        </p:spPr>
        <p:txBody>
          <a:bodyPr>
            <a:normAutofit/>
          </a:bodyPr>
          <a:lstStyle/>
          <a:p>
            <a:pPr>
              <a:lnSpc>
                <a:spcPct val="100000"/>
              </a:lnSpc>
            </a:pPr>
            <a:r>
              <a:rPr lang="en-GB" sz="16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Utilisation  Quiqsolutions Cloud based Assurance tool;</a:t>
            </a:r>
          </a:p>
          <a:p>
            <a:pPr lvl="1">
              <a:lnSpc>
                <a:spcPct val="115000"/>
              </a:lnSpc>
              <a:spcAft>
                <a:spcPts val="90"/>
              </a:spcAft>
            </a:pPr>
            <a:r>
              <a:rPr lang="en-GB" sz="16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Leadership</a:t>
            </a:r>
          </a:p>
          <a:p>
            <a:pPr lvl="1">
              <a:lnSpc>
                <a:spcPct val="115000"/>
              </a:lnSpc>
              <a:spcAft>
                <a:spcPts val="90"/>
              </a:spcAft>
            </a:pPr>
            <a:r>
              <a:rPr lang="en-GB" sz="16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Joint arrangements</a:t>
            </a:r>
          </a:p>
          <a:p>
            <a:pPr lvl="1">
              <a:lnSpc>
                <a:spcPct val="115000"/>
              </a:lnSpc>
              <a:spcAft>
                <a:spcPts val="90"/>
              </a:spcAft>
            </a:pPr>
            <a:r>
              <a:rPr lang="en-GB" sz="16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 Commissioning</a:t>
            </a:r>
          </a:p>
          <a:p>
            <a:pPr lvl="1">
              <a:lnSpc>
                <a:spcPct val="115000"/>
              </a:lnSpc>
              <a:spcAft>
                <a:spcPts val="90"/>
              </a:spcAft>
            </a:pPr>
            <a:r>
              <a:rPr lang="en-GB" sz="16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EHCP</a:t>
            </a:r>
          </a:p>
          <a:p>
            <a:pPr lvl="1">
              <a:lnSpc>
                <a:spcPct val="115000"/>
              </a:lnSpc>
              <a:spcAft>
                <a:spcPts val="90"/>
              </a:spcAft>
            </a:pPr>
            <a:r>
              <a:rPr lang="en-GB" sz="16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 Engagement</a:t>
            </a:r>
          </a:p>
          <a:p>
            <a:pPr lvl="1">
              <a:lnSpc>
                <a:spcPct val="115000"/>
              </a:lnSpc>
              <a:spcAft>
                <a:spcPts val="90"/>
              </a:spcAft>
            </a:pPr>
            <a:r>
              <a:rPr lang="en-GB" sz="16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rPr>
              <a:t> Monitoring and Redress</a:t>
            </a:r>
          </a:p>
          <a:p>
            <a:pPr marL="457200" lvl="1" indent="0" algn="just">
              <a:lnSpc>
                <a:spcPct val="115000"/>
              </a:lnSpc>
              <a:spcAft>
                <a:spcPts val="90"/>
              </a:spcAft>
              <a:buNone/>
            </a:pPr>
            <a:r>
              <a:rPr lang="en-GB" sz="1600" dirty="0">
                <a:latin typeface="Calibri" panose="020F0502020204030204" pitchFamily="34" charset="0"/>
                <a:ea typeface="Calibri" panose="020F0502020204030204" pitchFamily="34" charset="0"/>
                <a:cs typeface="Calibri" panose="020F0502020204030204" pitchFamily="34" charset="0"/>
                <a:hlinkClick r:id="rId3"/>
              </a:rPr>
              <a:t>QUIQSOLUTIONS | Quality Compliance Framework Management Solutions</a:t>
            </a:r>
            <a:endParaRPr lang="en-GB" sz="1600" dirty="0">
              <a:solidFill>
                <a:schemeClr val="tx1">
                  <a:lumMod val="65000"/>
                  <a:lumOff val="35000"/>
                </a:schemeClr>
              </a:solidFill>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63279361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918D-9C23-F190-46F0-CC45CC508020}"/>
              </a:ext>
            </a:extLst>
          </p:cNvPr>
          <p:cNvSpPr>
            <a:spLocks noGrp="1"/>
          </p:cNvSpPr>
          <p:nvPr>
            <p:ph type="title"/>
          </p:nvPr>
        </p:nvSpPr>
        <p:spPr>
          <a:xfrm>
            <a:off x="838200" y="365125"/>
            <a:ext cx="10515599" cy="1325563"/>
          </a:xfrm>
        </p:spPr>
        <p:txBody>
          <a:bodyPr>
            <a:normAutofit/>
          </a:bodyPr>
          <a:lstStyle/>
          <a:p>
            <a:r>
              <a:rPr lang="en-GB" dirty="0"/>
              <a:t>Governance, one county – one system.</a:t>
            </a:r>
          </a:p>
        </p:txBody>
      </p:sp>
      <p:pic>
        <p:nvPicPr>
          <p:cNvPr id="9" name="Picture 8">
            <a:extLst>
              <a:ext uri="{FF2B5EF4-FFF2-40B4-BE49-F238E27FC236}">
                <a16:creationId xmlns:a16="http://schemas.microsoft.com/office/drawing/2014/main" id="{25270ABD-8FD8-E389-7E97-288A16A95AF6}"/>
              </a:ext>
            </a:extLst>
          </p:cNvPr>
          <p:cNvPicPr>
            <a:picLocks noChangeAspect="1"/>
          </p:cNvPicPr>
          <p:nvPr/>
        </p:nvPicPr>
        <p:blipFill rotWithShape="1">
          <a:blip r:embed="rId3"/>
          <a:srcRect l="17905" r="15344" b="-1"/>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Footer Placeholder 3">
            <a:extLst>
              <a:ext uri="{FF2B5EF4-FFF2-40B4-BE49-F238E27FC236}">
                <a16:creationId xmlns:a16="http://schemas.microsoft.com/office/drawing/2014/main" id="{1EAA4332-329C-F9A8-2316-65538E2B4238}"/>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NHS Lincolnshire Integrated Care Board</a:t>
            </a:r>
          </a:p>
        </p:txBody>
      </p:sp>
      <p:sp>
        <p:nvSpPr>
          <p:cNvPr id="5" name="Slide Number Placeholder 4">
            <a:extLst>
              <a:ext uri="{FF2B5EF4-FFF2-40B4-BE49-F238E27FC236}">
                <a16:creationId xmlns:a16="http://schemas.microsoft.com/office/drawing/2014/main" id="{C8964AE7-B695-7224-36C6-A09DB7D76876}"/>
              </a:ext>
            </a:extLst>
          </p:cNvPr>
          <p:cNvSpPr>
            <a:spLocks noGrp="1"/>
          </p:cNvSpPr>
          <p:nvPr>
            <p:ph type="sldNum" sz="quarter" idx="12"/>
          </p:nvPr>
        </p:nvSpPr>
        <p:spPr>
          <a:xfrm>
            <a:off x="8610600" y="6356349"/>
            <a:ext cx="2743200" cy="365125"/>
          </a:xfrm>
        </p:spPr>
        <p:txBody>
          <a:bodyPr>
            <a:normAutofit/>
          </a:bodyPr>
          <a:lstStyle/>
          <a:p>
            <a:pPr>
              <a:spcAft>
                <a:spcPts val="600"/>
              </a:spcAft>
            </a:pPr>
            <a:fld id="{F33DC2E9-F15B-EE49-B44F-2455E655A598}" type="slidenum">
              <a:rPr lang="en-US" smtClean="0"/>
              <a:pPr>
                <a:spcAft>
                  <a:spcPts val="600"/>
                </a:spcAft>
              </a:pPr>
              <a:t>7</a:t>
            </a:fld>
            <a:endParaRPr lang="en-US"/>
          </a:p>
        </p:txBody>
      </p:sp>
      <p:graphicFrame>
        <p:nvGraphicFramePr>
          <p:cNvPr id="7" name="Content Placeholder 6">
            <a:extLst>
              <a:ext uri="{FF2B5EF4-FFF2-40B4-BE49-F238E27FC236}">
                <a16:creationId xmlns:a16="http://schemas.microsoft.com/office/drawing/2014/main" id="{E655A46B-4A3F-FC01-A770-800ED949EB16}"/>
              </a:ext>
            </a:extLst>
          </p:cNvPr>
          <p:cNvGraphicFramePr>
            <a:graphicFrameLocks noGrp="1"/>
          </p:cNvGraphicFramePr>
          <p:nvPr>
            <p:ph idx="1"/>
          </p:nvPr>
        </p:nvGraphicFramePr>
        <p:xfrm>
          <a:off x="838200" y="1109613"/>
          <a:ext cx="8365177" cy="5067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081822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76419-D103-7790-6E44-8A01544A7CFE}"/>
              </a:ext>
            </a:extLst>
          </p:cNvPr>
          <p:cNvSpPr>
            <a:spLocks noGrp="1"/>
          </p:cNvSpPr>
          <p:nvPr>
            <p:ph type="title"/>
          </p:nvPr>
        </p:nvSpPr>
        <p:spPr>
          <a:xfrm>
            <a:off x="635000" y="640823"/>
            <a:ext cx="3418659" cy="5583148"/>
          </a:xfrm>
        </p:spPr>
        <p:txBody>
          <a:bodyPr anchor="ctr">
            <a:normAutofit/>
          </a:bodyPr>
          <a:lstStyle/>
          <a:p>
            <a:r>
              <a:rPr lang="en-GB" sz="3800" dirty="0"/>
              <a:t>CYP Integrated Transformation Board</a:t>
            </a:r>
            <a:br>
              <a:rPr lang="en-GB" sz="3800" dirty="0"/>
            </a:br>
            <a:endParaRPr lang="en-GB" sz="3800" dirty="0"/>
          </a:p>
        </p:txBody>
      </p:sp>
      <p:sp>
        <p:nvSpPr>
          <p:cNvPr id="8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ontent Placeholder 2">
            <a:extLst>
              <a:ext uri="{FF2B5EF4-FFF2-40B4-BE49-F238E27FC236}">
                <a16:creationId xmlns:a16="http://schemas.microsoft.com/office/drawing/2014/main" id="{B8B7E46F-C890-8349-C0C0-AED1698C1359}"/>
              </a:ext>
            </a:extLst>
          </p:cNvPr>
          <p:cNvGraphicFramePr>
            <a:graphicFrameLocks noGrp="1"/>
          </p:cNvGraphicFramePr>
          <p:nvPr>
            <p:ph idx="1"/>
            <p:extLst>
              <p:ext uri="{D42A27DB-BD31-4B8C-83A1-F6EECF244321}">
                <p14:modId xmlns:p14="http://schemas.microsoft.com/office/powerpoint/2010/main" val="163632247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888648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719A2-1D5F-8AD7-990F-5D32B676F7DC}"/>
              </a:ext>
            </a:extLst>
          </p:cNvPr>
          <p:cNvSpPr>
            <a:spLocks noGrp="1"/>
          </p:cNvSpPr>
          <p:nvPr>
            <p:ph type="title"/>
          </p:nvPr>
        </p:nvSpPr>
        <p:spPr/>
        <p:txBody>
          <a:bodyPr>
            <a:normAutofit/>
          </a:bodyPr>
          <a:lstStyle/>
          <a:p>
            <a:r>
              <a:rPr lang="en-GB" dirty="0">
                <a:effectLst/>
                <a:ea typeface="Calibri" panose="020F0502020204030204" pitchFamily="34" charset="0"/>
              </a:rPr>
              <a:t>Vision, Aims and Objectives of the Board</a:t>
            </a:r>
            <a:endParaRPr lang="en-GB" sz="7200" dirty="0"/>
          </a:p>
        </p:txBody>
      </p:sp>
      <p:sp>
        <p:nvSpPr>
          <p:cNvPr id="3" name="Content Placeholder 2">
            <a:extLst>
              <a:ext uri="{FF2B5EF4-FFF2-40B4-BE49-F238E27FC236}">
                <a16:creationId xmlns:a16="http://schemas.microsoft.com/office/drawing/2014/main" id="{D5FDA149-1EF2-1159-1365-B3FCE4EA4F56}"/>
              </a:ext>
            </a:extLst>
          </p:cNvPr>
          <p:cNvSpPr>
            <a:spLocks noGrp="1"/>
          </p:cNvSpPr>
          <p:nvPr>
            <p:ph idx="1"/>
          </p:nvPr>
        </p:nvSpPr>
        <p:spPr/>
        <p:txBody>
          <a:bodyPr/>
          <a:lstStyle/>
          <a:p>
            <a:pPr marL="0" indent="0">
              <a:buNone/>
            </a:pPr>
            <a:r>
              <a:rPr lang="en-GB" sz="1800" b="1" dirty="0">
                <a:effectLst/>
                <a:ea typeface="Calibri" panose="020F0502020204030204" pitchFamily="34" charset="0"/>
              </a:rPr>
              <a:t>Vision:</a:t>
            </a:r>
            <a:r>
              <a:rPr lang="en-GB" sz="1800" dirty="0">
                <a:effectLst/>
                <a:ea typeface="Calibri" panose="020F0502020204030204" pitchFamily="34" charset="0"/>
              </a:rPr>
              <a:t> Everyone working together to maximise the health and wellbeing of all children and young people, ensuring the voice of children and families is heard throughout our work.</a:t>
            </a:r>
          </a:p>
          <a:p>
            <a:pPr marL="0" indent="0">
              <a:buNone/>
            </a:pPr>
            <a:r>
              <a:rPr lang="en-GB" sz="1800" b="1" dirty="0">
                <a:effectLst/>
                <a:ea typeface="Calibri" panose="020F0502020204030204" pitchFamily="34" charset="0"/>
              </a:rPr>
              <a:t>Aim:</a:t>
            </a:r>
            <a:r>
              <a:rPr lang="en-GB" sz="1800" dirty="0">
                <a:effectLst/>
                <a:ea typeface="Calibri" panose="020F0502020204030204" pitchFamily="34" charset="0"/>
              </a:rPr>
              <a:t> To maximise the health and wellbeing of, and reduce health inequalities among, children and young people in Lincolnshire, including supporting a seamless transition into adulthood.</a:t>
            </a:r>
          </a:p>
          <a:p>
            <a:pPr marL="0" indent="0">
              <a:buNone/>
            </a:pPr>
            <a:r>
              <a:rPr lang="en-GB" sz="1800" b="1" dirty="0">
                <a:effectLst/>
                <a:ea typeface="Calibri" panose="020F0502020204030204" pitchFamily="34" charset="0"/>
              </a:rPr>
              <a:t>Objectives</a:t>
            </a:r>
            <a:r>
              <a:rPr lang="en-GB" sz="1800" b="1" dirty="0">
                <a:ea typeface="Calibri" panose="020F0502020204030204" pitchFamily="34" charset="0"/>
              </a:rPr>
              <a:t>:</a:t>
            </a:r>
            <a:endParaRPr lang="en-GB" sz="1800" dirty="0">
              <a:effectLst/>
              <a:ea typeface="Calibri" panose="020F0502020204030204" pitchFamily="34" charset="0"/>
            </a:endParaRPr>
          </a:p>
          <a:p>
            <a:r>
              <a:rPr lang="en-GB" sz="1800" dirty="0">
                <a:effectLst/>
                <a:ea typeface="Times New Roman" panose="02020603050405020304" pitchFamily="18" charset="0"/>
              </a:rPr>
              <a:t>Prioritise prevention and early intervention to reduce the need for health care and improve outcomes for CYP and their families and carers.</a:t>
            </a:r>
            <a:endParaRPr lang="en-GB" sz="1800" dirty="0">
              <a:effectLst/>
              <a:ea typeface="Calibri" panose="020F0502020204030204" pitchFamily="34" charset="0"/>
            </a:endParaRPr>
          </a:p>
          <a:p>
            <a:r>
              <a:rPr lang="en-GB" sz="1800" dirty="0">
                <a:effectLst/>
                <a:ea typeface="Times New Roman" panose="02020603050405020304" pitchFamily="18" charset="0"/>
              </a:rPr>
              <a:t>Collaborate and co-produce to ensure health care is integrated, respectful and responsive to the needs of CYP and their families and carers.</a:t>
            </a:r>
            <a:endParaRPr lang="en-GB" sz="1800" dirty="0">
              <a:effectLst/>
              <a:ea typeface="Calibri" panose="020F0502020204030204" pitchFamily="34" charset="0"/>
            </a:endParaRPr>
          </a:p>
          <a:p>
            <a:r>
              <a:rPr lang="en-GB" sz="1800" dirty="0">
                <a:effectLst/>
                <a:ea typeface="Times New Roman" panose="02020603050405020304" pitchFamily="18" charset="0"/>
              </a:rPr>
              <a:t>Ensure services are accessible, seamless, sustainable, and financially viable for the future whilst continuing to meet best possible quality and safety standards.</a:t>
            </a:r>
            <a:endParaRPr lang="en-GB" sz="1800" dirty="0">
              <a:effectLst/>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204576111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theme/theme1.xml><?xml version="1.0" encoding="utf-8"?>
<a:theme xmlns:a="http://schemas.openxmlformats.org/drawingml/2006/main" name="Office Theme">
  <a:themeElements>
    <a:clrScheme name="Lincolnshire CCG">
      <a:dk1>
        <a:srgbClr val="000000"/>
      </a:dk1>
      <a:lt1>
        <a:srgbClr val="FFFFFF"/>
      </a:lt1>
      <a:dk2>
        <a:srgbClr val="415563"/>
      </a:dk2>
      <a:lt2>
        <a:srgbClr val="E7E6E6"/>
      </a:lt2>
      <a:accent1>
        <a:srgbClr val="005EB8"/>
      </a:accent1>
      <a:accent2>
        <a:srgbClr val="FFB81C"/>
      </a:accent2>
      <a:accent3>
        <a:srgbClr val="78BE20"/>
      </a:accent3>
      <a:accent4>
        <a:srgbClr val="DA281C"/>
      </a:accent4>
      <a:accent5>
        <a:srgbClr val="41B6E6"/>
      </a:accent5>
      <a:accent6>
        <a:srgbClr val="002F8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incolnshire ICB">
      <a:dk1>
        <a:srgbClr val="000000"/>
      </a:dk1>
      <a:lt1>
        <a:srgbClr val="FFFFFF"/>
      </a:lt1>
      <a:dk2>
        <a:srgbClr val="003087"/>
      </a:dk2>
      <a:lt2>
        <a:srgbClr val="E7E6E6"/>
      </a:lt2>
      <a:accent1>
        <a:srgbClr val="005EB8"/>
      </a:accent1>
      <a:accent2>
        <a:srgbClr val="254F99"/>
      </a:accent2>
      <a:accent3>
        <a:srgbClr val="E0483D"/>
      </a:accent3>
      <a:accent4>
        <a:srgbClr val="FEBF33"/>
      </a:accent4>
      <a:accent5>
        <a:srgbClr val="009639"/>
      </a:accent5>
      <a:accent6>
        <a:srgbClr val="5C338E"/>
      </a:accent6>
      <a:hlink>
        <a:srgbClr val="005EB8"/>
      </a:hlink>
      <a:folHlink>
        <a:srgbClr val="E048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VMActioned xmlns="31f7c2ba-4170-4718-a5ff-dddeae16ca32">N/A</VMActioned>
    <_dlc_DocId xmlns="d06b9faf-e485-43ba-9767-f211651fe416">COMENG-406079406-659155</_dlc_DocId>
    <_dlc_DocIdUrl xmlns="d06b9faf-e485-43ba-9767-f211651fe416">
      <Url>https://csucloudservices.sharepoint.com/teams/comms/_layouts/15/DocIdRedir.aspx?ID=COMENG-406079406-659155</Url>
      <Description>COMENG-406079406-659155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BA76803C70C50249B000B3F4542A923E" ma:contentTypeVersion="1599" ma:contentTypeDescription="Create a new document." ma:contentTypeScope="" ma:versionID="9c17ebad1cdafeda004bd15fd7d66a9c">
  <xsd:schema xmlns:xsd="http://www.w3.org/2001/XMLSchema" xmlns:xs="http://www.w3.org/2001/XMLSchema" xmlns:p="http://schemas.microsoft.com/office/2006/metadata/properties" xmlns:ns2="d06b9faf-e485-43ba-9767-f211651fe416" xmlns:ns3="31f7c2ba-4170-4718-a5ff-dddeae16ca32" targetNamespace="http://schemas.microsoft.com/office/2006/metadata/properties" ma:root="true" ma:fieldsID="2b1456c55f2e4066e71366a683b17369" ns2:_="" ns3:_="">
    <xsd:import namespace="d06b9faf-e485-43ba-9767-f211651fe416"/>
    <xsd:import namespace="31f7c2ba-4170-4718-a5ff-dddeae16ca3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2:SharedWithUsers" minOccurs="0"/>
                <xsd:element ref="ns2:SharedWithDetails" minOccurs="0"/>
                <xsd:element ref="ns3:MediaServiceEventHashCode" minOccurs="0"/>
                <xsd:element ref="ns3:MediaServiceGenerationTime" minOccurs="0"/>
                <xsd:element ref="ns3:VMActioned"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6b9faf-e485-43ba-9767-f211651fe41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f7c2ba-4170-4718-a5ff-dddeae16ca3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VMActioned" ma:index="21" nillable="true" ma:displayName="Voice Mail Actioned?" ma:default="N/A" ma:format="RadioButtons" ma:indexed="true" ma:internalName="VMActioned">
      <xsd:simpleType>
        <xsd:restriction base="dms:Choice">
          <xsd:enumeration value="Yes"/>
          <xsd:enumeration value="No"/>
          <xsd:enumeration value="N/A"/>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32EED6-946B-4754-8FAB-CE9EAA1991EA}">
  <ds:schemaRefs>
    <ds:schemaRef ds:uri="http://schemas.microsoft.com/office/2006/metadata/properties"/>
    <ds:schemaRef ds:uri="http://schemas.microsoft.com/office/infopath/2007/PartnerControls"/>
    <ds:schemaRef ds:uri="31f7c2ba-4170-4718-a5ff-dddeae16ca32"/>
    <ds:schemaRef ds:uri="d06b9faf-e485-43ba-9767-f211651fe416"/>
  </ds:schemaRefs>
</ds:datastoreItem>
</file>

<file path=customXml/itemProps2.xml><?xml version="1.0" encoding="utf-8"?>
<ds:datastoreItem xmlns:ds="http://schemas.openxmlformats.org/officeDocument/2006/customXml" ds:itemID="{DD507C86-F51B-4A63-8359-78FDD503BBB3}">
  <ds:schemaRefs>
    <ds:schemaRef ds:uri="http://schemas.microsoft.com/sharepoint/v3/contenttype/forms"/>
  </ds:schemaRefs>
</ds:datastoreItem>
</file>

<file path=customXml/itemProps3.xml><?xml version="1.0" encoding="utf-8"?>
<ds:datastoreItem xmlns:ds="http://schemas.openxmlformats.org/officeDocument/2006/customXml" ds:itemID="{851D5411-5561-487C-BDD0-66E013F39142}">
  <ds:schemaRefs>
    <ds:schemaRef ds:uri="http://schemas.microsoft.com/sharepoint/events"/>
  </ds:schemaRefs>
</ds:datastoreItem>
</file>

<file path=customXml/itemProps4.xml><?xml version="1.0" encoding="utf-8"?>
<ds:datastoreItem xmlns:ds="http://schemas.openxmlformats.org/officeDocument/2006/customXml" ds:itemID="{C5799F46-82DE-47CA-B6BA-501B072EA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6b9faf-e485-43ba-9767-f211651fe416"/>
    <ds:schemaRef ds:uri="31f7c2ba-4170-4718-a5ff-dddeae16c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
  <TotalTime>1540</TotalTime>
  <Words>2514</Words>
  <Application>Microsoft Office PowerPoint</Application>
  <PresentationFormat>Widescreen</PresentationFormat>
  <Paragraphs>220</Paragraphs>
  <Slides>21</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-apple-system</vt:lpstr>
      <vt:lpstr>Arial</vt:lpstr>
      <vt:lpstr>Calibri</vt:lpstr>
      <vt:lpstr>Ink Free</vt:lpstr>
      <vt:lpstr>Open Sans</vt:lpstr>
      <vt:lpstr>Symbol</vt:lpstr>
      <vt:lpstr>Times New Roman</vt:lpstr>
      <vt:lpstr>Office Theme</vt:lpstr>
      <vt:lpstr>1_Office Theme</vt:lpstr>
      <vt:lpstr>SEND</vt:lpstr>
      <vt:lpstr>Designated Clinical Officer </vt:lpstr>
      <vt:lpstr>Designated Clinical  Officer </vt:lpstr>
      <vt:lpstr>LICB SEND Workforce and capacity</vt:lpstr>
      <vt:lpstr>What does Lincolnshire look like? </vt:lpstr>
      <vt:lpstr>SEND Health Committee/ Chaired by DCO, LICB SEND Steering Group Chaired by HoS for SEND </vt:lpstr>
      <vt:lpstr>Governance, one county – one system.</vt:lpstr>
      <vt:lpstr>CYP Integrated Transformation Board </vt:lpstr>
      <vt:lpstr>Vision, Aims and Objectives of the Board</vt:lpstr>
      <vt:lpstr>Integrated Commissioning Arrangements</vt:lpstr>
      <vt:lpstr>PowerPoint Presentation</vt:lpstr>
      <vt:lpstr>PowerPoint Presentation</vt:lpstr>
      <vt:lpstr>SEND Training</vt:lpstr>
      <vt:lpstr>Engagement and Co-production</vt:lpstr>
      <vt:lpstr>PowerPoint Presentation</vt:lpstr>
      <vt:lpstr>PowerPoint Presentation</vt:lpstr>
      <vt:lpstr>Liaise – overview of how we work together</vt:lpstr>
      <vt:lpstr>RAG Rated green because…</vt:lpstr>
      <vt:lpstr>Recent 2024 SEND NHSE award  finalists for  Partnership working across the ICS</vt:lpstr>
      <vt:lpstr>ICB’s wider key areas for development and priorities for CYP/ SEND</vt:lpstr>
      <vt:lpstr>Thankyou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Davies (MLCSU)</dc:creator>
  <cp:lastModifiedBy>Nicola Carter</cp:lastModifiedBy>
  <cp:revision>126</cp:revision>
  <dcterms:created xsi:type="dcterms:W3CDTF">2020-09-02T13:58:15Z</dcterms:created>
  <dcterms:modified xsi:type="dcterms:W3CDTF">2024-07-04T14:55:02Z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0x010100BA76803C70C50249B000B3F4542A923E</vt:lpwstr>
  </property>
  <property fmtid="{D5CDD505-2E9C-101B-9397-08002B2CF9AE}" pid="3" name="_dlc_DocIdItemGuid">
    <vt:lpwstr>9da86822-7270-4925-8b8e-ad77904e7768</vt:lpwstr>
  </property>
</Properties>
</file>