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355" r:id="rId5"/>
    <p:sldId id="371" r:id="rId6"/>
    <p:sldId id="387" r:id="rId7"/>
    <p:sldId id="375" r:id="rId8"/>
    <p:sldId id="370" r:id="rId9"/>
    <p:sldId id="373" r:id="rId10"/>
    <p:sldId id="379" r:id="rId11"/>
    <p:sldId id="372" r:id="rId12"/>
    <p:sldId id="377" r:id="rId13"/>
    <p:sldId id="385" r:id="rId14"/>
    <p:sldId id="3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47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152" autoAdjust="0"/>
    <p:restoredTop sz="94660"/>
  </p:normalViewPr>
  <p:slideViewPr>
    <p:cSldViewPr snapToGrid="0">
      <p:cViewPr varScale="1">
        <p:scale>
          <a:sx n="61" d="100"/>
          <a:sy n="61" d="100"/>
        </p:scale>
        <p:origin x="876" y="60"/>
      </p:cViewPr>
      <p:guideLst/>
    </p:cSldViewPr>
  </p:slideViewPr>
  <p:notesTextViewPr>
    <p:cViewPr>
      <p:scale>
        <a:sx n="3" d="2"/>
        <a:sy n="3" d="2"/>
      </p:scale>
      <p:origin x="0" y="0"/>
    </p:cViewPr>
  </p:notesText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17295-4002-4338-B2AA-3AB990F472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E06C53-0F13-4B6C-B138-4AC628D7108D}">
      <dgm:prSet/>
      <dgm:spPr/>
      <dgm:t>
        <a:bodyPr/>
        <a:lstStyle/>
        <a:p>
          <a:r>
            <a:rPr lang="en-GB" dirty="0"/>
            <a:t>Lack of support available </a:t>
          </a:r>
          <a:endParaRPr lang="en-US" dirty="0"/>
        </a:p>
      </dgm:t>
    </dgm:pt>
    <dgm:pt modelId="{F8C55895-3B5C-4327-A0D7-563490C1C04B}" type="parTrans" cxnId="{00EF7B02-DF79-486A-8D43-575006DB62B3}">
      <dgm:prSet/>
      <dgm:spPr/>
      <dgm:t>
        <a:bodyPr/>
        <a:lstStyle/>
        <a:p>
          <a:endParaRPr lang="en-US"/>
        </a:p>
      </dgm:t>
    </dgm:pt>
    <dgm:pt modelId="{3D4295B0-ED7D-459F-8C3D-B0A09754F590}" type="sibTrans" cxnId="{00EF7B02-DF79-486A-8D43-575006DB62B3}">
      <dgm:prSet/>
      <dgm:spPr/>
      <dgm:t>
        <a:bodyPr/>
        <a:lstStyle/>
        <a:p>
          <a:endParaRPr lang="en-US"/>
        </a:p>
      </dgm:t>
    </dgm:pt>
    <dgm:pt modelId="{16C5B911-86C6-474E-9980-1B9D2F635CBA}">
      <dgm:prSet/>
      <dgm:spPr/>
      <dgm:t>
        <a:bodyPr/>
        <a:lstStyle/>
        <a:p>
          <a:r>
            <a:rPr lang="en-GB" dirty="0"/>
            <a:t>No support whilst waiting for diagnosis</a:t>
          </a:r>
          <a:endParaRPr lang="en-US" dirty="0"/>
        </a:p>
      </dgm:t>
    </dgm:pt>
    <dgm:pt modelId="{4B39A384-E2A6-46E3-A6A1-8AC531AA8FED}" type="parTrans" cxnId="{49323162-EEC5-4424-8ADB-40E9905E45CF}">
      <dgm:prSet/>
      <dgm:spPr/>
      <dgm:t>
        <a:bodyPr/>
        <a:lstStyle/>
        <a:p>
          <a:endParaRPr lang="en-US"/>
        </a:p>
      </dgm:t>
    </dgm:pt>
    <dgm:pt modelId="{FD4709EB-43E5-495A-894B-91FDCDDF583F}" type="sibTrans" cxnId="{49323162-EEC5-4424-8ADB-40E9905E45CF}">
      <dgm:prSet/>
      <dgm:spPr/>
      <dgm:t>
        <a:bodyPr/>
        <a:lstStyle/>
        <a:p>
          <a:endParaRPr lang="en-US"/>
        </a:p>
      </dgm:t>
    </dgm:pt>
    <dgm:pt modelId="{94817909-D0F8-4534-98B9-2B58B2515828}">
      <dgm:prSet/>
      <dgm:spPr/>
      <dgm:t>
        <a:bodyPr/>
        <a:lstStyle/>
        <a:p>
          <a:r>
            <a:rPr lang="en-GB"/>
            <a:t>Little support available post diagnosis</a:t>
          </a:r>
          <a:endParaRPr lang="en-US"/>
        </a:p>
      </dgm:t>
    </dgm:pt>
    <dgm:pt modelId="{60EF3993-DAB2-4523-B4AA-8772203832C4}" type="parTrans" cxnId="{152F23D8-AF54-4EA5-AC50-91FF4A58C51B}">
      <dgm:prSet/>
      <dgm:spPr/>
      <dgm:t>
        <a:bodyPr/>
        <a:lstStyle/>
        <a:p>
          <a:endParaRPr lang="en-US"/>
        </a:p>
      </dgm:t>
    </dgm:pt>
    <dgm:pt modelId="{61BAC9FA-D6AC-4104-8372-88500499805A}" type="sibTrans" cxnId="{152F23D8-AF54-4EA5-AC50-91FF4A58C51B}">
      <dgm:prSet/>
      <dgm:spPr/>
      <dgm:t>
        <a:bodyPr/>
        <a:lstStyle/>
        <a:p>
          <a:endParaRPr lang="en-US"/>
        </a:p>
      </dgm:t>
    </dgm:pt>
    <dgm:pt modelId="{D5E8E9F4-D648-4B80-9A9D-863A1F42C657}" type="pres">
      <dgm:prSet presAssocID="{15917295-4002-4338-B2AA-3AB990F47268}" presName="linear" presStyleCnt="0">
        <dgm:presLayoutVars>
          <dgm:animLvl val="lvl"/>
          <dgm:resizeHandles val="exact"/>
        </dgm:presLayoutVars>
      </dgm:prSet>
      <dgm:spPr/>
    </dgm:pt>
    <dgm:pt modelId="{728F36E7-ED30-4ACF-9F27-BEE6786285F8}" type="pres">
      <dgm:prSet presAssocID="{35E06C53-0F13-4B6C-B138-4AC628D7108D}" presName="parentText" presStyleLbl="node1" presStyleIdx="0" presStyleCnt="3">
        <dgm:presLayoutVars>
          <dgm:chMax val="0"/>
          <dgm:bulletEnabled val="1"/>
        </dgm:presLayoutVars>
      </dgm:prSet>
      <dgm:spPr/>
    </dgm:pt>
    <dgm:pt modelId="{4B85B6D2-5114-4C89-A966-0E1C5CFFD2E2}" type="pres">
      <dgm:prSet presAssocID="{3D4295B0-ED7D-459F-8C3D-B0A09754F590}" presName="spacer" presStyleCnt="0"/>
      <dgm:spPr/>
    </dgm:pt>
    <dgm:pt modelId="{0581202C-4BB1-4FFB-A11E-A4EC31F20D21}" type="pres">
      <dgm:prSet presAssocID="{16C5B911-86C6-474E-9980-1B9D2F635CBA}" presName="parentText" presStyleLbl="node1" presStyleIdx="1" presStyleCnt="3">
        <dgm:presLayoutVars>
          <dgm:chMax val="0"/>
          <dgm:bulletEnabled val="1"/>
        </dgm:presLayoutVars>
      </dgm:prSet>
      <dgm:spPr/>
    </dgm:pt>
    <dgm:pt modelId="{28786DF3-55A3-4CD1-9302-AF800E1BACFA}" type="pres">
      <dgm:prSet presAssocID="{FD4709EB-43E5-495A-894B-91FDCDDF583F}" presName="spacer" presStyleCnt="0"/>
      <dgm:spPr/>
    </dgm:pt>
    <dgm:pt modelId="{3E7F0D20-C58B-4CCB-A39A-6C9AD5F014BD}" type="pres">
      <dgm:prSet presAssocID="{94817909-D0F8-4534-98B9-2B58B2515828}" presName="parentText" presStyleLbl="node1" presStyleIdx="2" presStyleCnt="3">
        <dgm:presLayoutVars>
          <dgm:chMax val="0"/>
          <dgm:bulletEnabled val="1"/>
        </dgm:presLayoutVars>
      </dgm:prSet>
      <dgm:spPr/>
    </dgm:pt>
  </dgm:ptLst>
  <dgm:cxnLst>
    <dgm:cxn modelId="{00EF7B02-DF79-486A-8D43-575006DB62B3}" srcId="{15917295-4002-4338-B2AA-3AB990F47268}" destId="{35E06C53-0F13-4B6C-B138-4AC628D7108D}" srcOrd="0" destOrd="0" parTransId="{F8C55895-3B5C-4327-A0D7-563490C1C04B}" sibTransId="{3D4295B0-ED7D-459F-8C3D-B0A09754F590}"/>
    <dgm:cxn modelId="{568D022F-1C3E-435D-B405-5E4F1682E2E3}" type="presOf" srcId="{16C5B911-86C6-474E-9980-1B9D2F635CBA}" destId="{0581202C-4BB1-4FFB-A11E-A4EC31F20D21}" srcOrd="0" destOrd="0" presId="urn:microsoft.com/office/officeart/2005/8/layout/vList2"/>
    <dgm:cxn modelId="{BFCC9E30-D4F3-4E57-AADF-E39C65D0B28C}" type="presOf" srcId="{15917295-4002-4338-B2AA-3AB990F47268}" destId="{D5E8E9F4-D648-4B80-9A9D-863A1F42C657}" srcOrd="0" destOrd="0" presId="urn:microsoft.com/office/officeart/2005/8/layout/vList2"/>
    <dgm:cxn modelId="{49323162-EEC5-4424-8ADB-40E9905E45CF}" srcId="{15917295-4002-4338-B2AA-3AB990F47268}" destId="{16C5B911-86C6-474E-9980-1B9D2F635CBA}" srcOrd="1" destOrd="0" parTransId="{4B39A384-E2A6-46E3-A6A1-8AC531AA8FED}" sibTransId="{FD4709EB-43E5-495A-894B-91FDCDDF583F}"/>
    <dgm:cxn modelId="{8EA6C74A-381E-467A-A963-15BE4D0774E6}" type="presOf" srcId="{94817909-D0F8-4534-98B9-2B58B2515828}" destId="{3E7F0D20-C58B-4CCB-A39A-6C9AD5F014BD}" srcOrd="0" destOrd="0" presId="urn:microsoft.com/office/officeart/2005/8/layout/vList2"/>
    <dgm:cxn modelId="{B7AD559C-D6A1-4B15-B833-295C761366C1}" type="presOf" srcId="{35E06C53-0F13-4B6C-B138-4AC628D7108D}" destId="{728F36E7-ED30-4ACF-9F27-BEE6786285F8}" srcOrd="0" destOrd="0" presId="urn:microsoft.com/office/officeart/2005/8/layout/vList2"/>
    <dgm:cxn modelId="{152F23D8-AF54-4EA5-AC50-91FF4A58C51B}" srcId="{15917295-4002-4338-B2AA-3AB990F47268}" destId="{94817909-D0F8-4534-98B9-2B58B2515828}" srcOrd="2" destOrd="0" parTransId="{60EF3993-DAB2-4523-B4AA-8772203832C4}" sibTransId="{61BAC9FA-D6AC-4104-8372-88500499805A}"/>
    <dgm:cxn modelId="{8DEC45D3-62BF-4224-852D-38A6208E3CE8}" type="presParOf" srcId="{D5E8E9F4-D648-4B80-9A9D-863A1F42C657}" destId="{728F36E7-ED30-4ACF-9F27-BEE6786285F8}" srcOrd="0" destOrd="0" presId="urn:microsoft.com/office/officeart/2005/8/layout/vList2"/>
    <dgm:cxn modelId="{8C3DAF21-087B-4DBF-90E8-56D2565626DE}" type="presParOf" srcId="{D5E8E9F4-D648-4B80-9A9D-863A1F42C657}" destId="{4B85B6D2-5114-4C89-A966-0E1C5CFFD2E2}" srcOrd="1" destOrd="0" presId="urn:microsoft.com/office/officeart/2005/8/layout/vList2"/>
    <dgm:cxn modelId="{7AF62EA3-74DC-45F9-8321-B7160E60E8DD}" type="presParOf" srcId="{D5E8E9F4-D648-4B80-9A9D-863A1F42C657}" destId="{0581202C-4BB1-4FFB-A11E-A4EC31F20D21}" srcOrd="2" destOrd="0" presId="urn:microsoft.com/office/officeart/2005/8/layout/vList2"/>
    <dgm:cxn modelId="{F2113549-DAE8-4C88-862D-FCDE9C2D437E}" type="presParOf" srcId="{D5E8E9F4-D648-4B80-9A9D-863A1F42C657}" destId="{28786DF3-55A3-4CD1-9302-AF800E1BACFA}" srcOrd="3" destOrd="0" presId="urn:microsoft.com/office/officeart/2005/8/layout/vList2"/>
    <dgm:cxn modelId="{A9D182F8-269A-495F-9BB5-CCABB0798C39}" type="presParOf" srcId="{D5E8E9F4-D648-4B80-9A9D-863A1F42C657}" destId="{3E7F0D20-C58B-4CCB-A39A-6C9AD5F014B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103AA6-AC76-4105-9544-2518D90C7C2A}" type="doc">
      <dgm:prSet loTypeId="urn:microsoft.com/office/officeart/2005/8/layout/hierarchy1" loCatId="hierarchy" qsTypeId="urn:microsoft.com/office/officeart/2005/8/quickstyle/simple2" qsCatId="simple" csTypeId="urn:microsoft.com/office/officeart/2005/8/colors/accent3_2" csCatId="accent3" phldr="1"/>
      <dgm:spPr/>
      <dgm:t>
        <a:bodyPr/>
        <a:lstStyle/>
        <a:p>
          <a:endParaRPr lang="en-US"/>
        </a:p>
      </dgm:t>
    </dgm:pt>
    <dgm:pt modelId="{0CCDD4B7-5E8B-4669-90D7-59D4702C952A}">
      <dgm:prSet/>
      <dgm:spPr/>
      <dgm:t>
        <a:bodyPr/>
        <a:lstStyle/>
        <a:p>
          <a:r>
            <a:rPr lang="en-GB" dirty="0"/>
            <a:t>Support on the phone or over video call</a:t>
          </a:r>
          <a:endParaRPr lang="en-US" dirty="0"/>
        </a:p>
      </dgm:t>
    </dgm:pt>
    <dgm:pt modelId="{95810BBD-83B1-46C7-AD76-60CED893B62D}" type="parTrans" cxnId="{980F3315-5958-4282-9210-2F9D4093B3CB}">
      <dgm:prSet/>
      <dgm:spPr/>
      <dgm:t>
        <a:bodyPr/>
        <a:lstStyle/>
        <a:p>
          <a:endParaRPr lang="en-US"/>
        </a:p>
      </dgm:t>
    </dgm:pt>
    <dgm:pt modelId="{ADA32D0B-E15D-407E-9F4E-9E73619AF0CA}" type="sibTrans" cxnId="{980F3315-5958-4282-9210-2F9D4093B3CB}">
      <dgm:prSet/>
      <dgm:spPr/>
      <dgm:t>
        <a:bodyPr/>
        <a:lstStyle/>
        <a:p>
          <a:endParaRPr lang="en-US"/>
        </a:p>
      </dgm:t>
    </dgm:pt>
    <dgm:pt modelId="{4CD11FA0-69AB-482F-AB45-159049E5D164}">
      <dgm:prSet/>
      <dgm:spPr/>
      <dgm:t>
        <a:bodyPr/>
        <a:lstStyle/>
        <a:p>
          <a:r>
            <a:rPr lang="en-GB" dirty="0"/>
            <a:t>Information and guidance via email</a:t>
          </a:r>
          <a:endParaRPr lang="en-US" dirty="0"/>
        </a:p>
      </dgm:t>
    </dgm:pt>
    <dgm:pt modelId="{5FD8E395-7871-400C-9071-9BE786964EC7}" type="parTrans" cxnId="{6B36C20B-7201-46AA-AD14-81363B886AC5}">
      <dgm:prSet/>
      <dgm:spPr/>
      <dgm:t>
        <a:bodyPr/>
        <a:lstStyle/>
        <a:p>
          <a:endParaRPr lang="en-US"/>
        </a:p>
      </dgm:t>
    </dgm:pt>
    <dgm:pt modelId="{0BB5BCFD-9B05-43FB-99DD-287DDDB6508E}" type="sibTrans" cxnId="{6B36C20B-7201-46AA-AD14-81363B886AC5}">
      <dgm:prSet/>
      <dgm:spPr/>
      <dgm:t>
        <a:bodyPr/>
        <a:lstStyle/>
        <a:p>
          <a:endParaRPr lang="en-US"/>
        </a:p>
      </dgm:t>
    </dgm:pt>
    <dgm:pt modelId="{833381DF-5A6E-4955-967A-74BF78F945B7}">
      <dgm:prSet/>
      <dgm:spPr/>
      <dgm:t>
        <a:bodyPr/>
        <a:lstStyle/>
        <a:p>
          <a:r>
            <a:rPr lang="en-GB" dirty="0"/>
            <a:t>Face-to-face support across the county</a:t>
          </a:r>
          <a:endParaRPr lang="en-US" dirty="0"/>
        </a:p>
      </dgm:t>
    </dgm:pt>
    <dgm:pt modelId="{69B84C6D-C2BA-4D57-B610-A576FF5A399B}" type="parTrans" cxnId="{9170A652-AB2D-4634-9EA7-B43AC11E0FA3}">
      <dgm:prSet/>
      <dgm:spPr/>
      <dgm:t>
        <a:bodyPr/>
        <a:lstStyle/>
        <a:p>
          <a:endParaRPr lang="en-GB"/>
        </a:p>
      </dgm:t>
    </dgm:pt>
    <dgm:pt modelId="{8F82235C-B528-47BC-B853-BF8D3FD80D98}" type="sibTrans" cxnId="{9170A652-AB2D-4634-9EA7-B43AC11E0FA3}">
      <dgm:prSet/>
      <dgm:spPr/>
      <dgm:t>
        <a:bodyPr/>
        <a:lstStyle/>
        <a:p>
          <a:endParaRPr lang="en-GB"/>
        </a:p>
      </dgm:t>
    </dgm:pt>
    <dgm:pt modelId="{AB0E070A-38D1-4CFF-8F30-A7B14EAE0525}" type="pres">
      <dgm:prSet presAssocID="{0C103AA6-AC76-4105-9544-2518D90C7C2A}" presName="hierChild1" presStyleCnt="0">
        <dgm:presLayoutVars>
          <dgm:chPref val="1"/>
          <dgm:dir/>
          <dgm:animOne val="branch"/>
          <dgm:animLvl val="lvl"/>
          <dgm:resizeHandles/>
        </dgm:presLayoutVars>
      </dgm:prSet>
      <dgm:spPr/>
    </dgm:pt>
    <dgm:pt modelId="{8D55ED51-67AE-462A-82A8-F8EFBDA0FA0C}" type="pres">
      <dgm:prSet presAssocID="{0CCDD4B7-5E8B-4669-90D7-59D4702C952A}" presName="hierRoot1" presStyleCnt="0"/>
      <dgm:spPr/>
    </dgm:pt>
    <dgm:pt modelId="{AE3309D1-80CD-444C-AEB9-36FDBC3A41ED}" type="pres">
      <dgm:prSet presAssocID="{0CCDD4B7-5E8B-4669-90D7-59D4702C952A}" presName="composite" presStyleCnt="0"/>
      <dgm:spPr/>
    </dgm:pt>
    <dgm:pt modelId="{2B2AE806-EF1B-482F-888F-598E5269F487}" type="pres">
      <dgm:prSet presAssocID="{0CCDD4B7-5E8B-4669-90D7-59D4702C952A}" presName="background" presStyleLbl="node0" presStyleIdx="0" presStyleCnt="3"/>
      <dgm:spPr>
        <a:solidFill>
          <a:schemeClr val="tx2">
            <a:lumMod val="40000"/>
            <a:lumOff val="60000"/>
          </a:schemeClr>
        </a:solidFill>
      </dgm:spPr>
    </dgm:pt>
    <dgm:pt modelId="{68A9038E-93DC-4550-967B-6E1EFD2A9351}" type="pres">
      <dgm:prSet presAssocID="{0CCDD4B7-5E8B-4669-90D7-59D4702C952A}" presName="text" presStyleLbl="fgAcc0" presStyleIdx="0" presStyleCnt="3">
        <dgm:presLayoutVars>
          <dgm:chPref val="3"/>
        </dgm:presLayoutVars>
      </dgm:prSet>
      <dgm:spPr/>
    </dgm:pt>
    <dgm:pt modelId="{0D002A8E-9BDA-4BF9-8485-B736638AB632}" type="pres">
      <dgm:prSet presAssocID="{0CCDD4B7-5E8B-4669-90D7-59D4702C952A}" presName="hierChild2" presStyleCnt="0"/>
      <dgm:spPr/>
    </dgm:pt>
    <dgm:pt modelId="{50CA8441-B128-43A2-8F63-125A3C33AEBD}" type="pres">
      <dgm:prSet presAssocID="{4CD11FA0-69AB-482F-AB45-159049E5D164}" presName="hierRoot1" presStyleCnt="0"/>
      <dgm:spPr/>
    </dgm:pt>
    <dgm:pt modelId="{CA6E659F-557E-4441-88E9-D392C29B8E8B}" type="pres">
      <dgm:prSet presAssocID="{4CD11FA0-69AB-482F-AB45-159049E5D164}" presName="composite" presStyleCnt="0"/>
      <dgm:spPr/>
    </dgm:pt>
    <dgm:pt modelId="{0F168B8F-B3F6-4CC9-98B6-8097AD693A72}" type="pres">
      <dgm:prSet presAssocID="{4CD11FA0-69AB-482F-AB45-159049E5D164}" presName="background" presStyleLbl="node0" presStyleIdx="1" presStyleCnt="3"/>
      <dgm:spPr>
        <a:solidFill>
          <a:schemeClr val="tx2">
            <a:lumMod val="40000"/>
            <a:lumOff val="60000"/>
          </a:schemeClr>
        </a:solidFill>
      </dgm:spPr>
    </dgm:pt>
    <dgm:pt modelId="{4D860224-3F2C-4E12-9FB9-C47D14E372F9}" type="pres">
      <dgm:prSet presAssocID="{4CD11FA0-69AB-482F-AB45-159049E5D164}" presName="text" presStyleLbl="fgAcc0" presStyleIdx="1" presStyleCnt="3">
        <dgm:presLayoutVars>
          <dgm:chPref val="3"/>
        </dgm:presLayoutVars>
      </dgm:prSet>
      <dgm:spPr/>
    </dgm:pt>
    <dgm:pt modelId="{EC845566-A876-4A85-BEEF-82174662D410}" type="pres">
      <dgm:prSet presAssocID="{4CD11FA0-69AB-482F-AB45-159049E5D164}" presName="hierChild2" presStyleCnt="0"/>
      <dgm:spPr/>
    </dgm:pt>
    <dgm:pt modelId="{DA1E4E45-7934-4FF7-B87F-73CADC9F5550}" type="pres">
      <dgm:prSet presAssocID="{833381DF-5A6E-4955-967A-74BF78F945B7}" presName="hierRoot1" presStyleCnt="0"/>
      <dgm:spPr/>
    </dgm:pt>
    <dgm:pt modelId="{22CBEF21-A69D-4B54-ADD3-E6487D968744}" type="pres">
      <dgm:prSet presAssocID="{833381DF-5A6E-4955-967A-74BF78F945B7}" presName="composite" presStyleCnt="0"/>
      <dgm:spPr/>
    </dgm:pt>
    <dgm:pt modelId="{F91FA981-29BC-48BC-A60F-3E6DB31BC640}" type="pres">
      <dgm:prSet presAssocID="{833381DF-5A6E-4955-967A-74BF78F945B7}" presName="background" presStyleLbl="node0" presStyleIdx="2" presStyleCnt="3"/>
      <dgm:spPr>
        <a:solidFill>
          <a:schemeClr val="tx2">
            <a:lumMod val="40000"/>
            <a:lumOff val="60000"/>
          </a:schemeClr>
        </a:solidFill>
        <a:ln>
          <a:solidFill>
            <a:schemeClr val="bg1"/>
          </a:solidFill>
        </a:ln>
      </dgm:spPr>
    </dgm:pt>
    <dgm:pt modelId="{0E8DD80C-BA3A-432D-93BA-CD22E2EA171D}" type="pres">
      <dgm:prSet presAssocID="{833381DF-5A6E-4955-967A-74BF78F945B7}" presName="text" presStyleLbl="fgAcc0" presStyleIdx="2" presStyleCnt="3">
        <dgm:presLayoutVars>
          <dgm:chPref val="3"/>
        </dgm:presLayoutVars>
      </dgm:prSet>
      <dgm:spPr/>
    </dgm:pt>
    <dgm:pt modelId="{7582A39D-050D-41E3-BCA4-5250FD686007}" type="pres">
      <dgm:prSet presAssocID="{833381DF-5A6E-4955-967A-74BF78F945B7}" presName="hierChild2" presStyleCnt="0"/>
      <dgm:spPr/>
    </dgm:pt>
  </dgm:ptLst>
  <dgm:cxnLst>
    <dgm:cxn modelId="{6B36C20B-7201-46AA-AD14-81363B886AC5}" srcId="{0C103AA6-AC76-4105-9544-2518D90C7C2A}" destId="{4CD11FA0-69AB-482F-AB45-159049E5D164}" srcOrd="1" destOrd="0" parTransId="{5FD8E395-7871-400C-9071-9BE786964EC7}" sibTransId="{0BB5BCFD-9B05-43FB-99DD-287DDDB6508E}"/>
    <dgm:cxn modelId="{980F3315-5958-4282-9210-2F9D4093B3CB}" srcId="{0C103AA6-AC76-4105-9544-2518D90C7C2A}" destId="{0CCDD4B7-5E8B-4669-90D7-59D4702C952A}" srcOrd="0" destOrd="0" parTransId="{95810BBD-83B1-46C7-AD76-60CED893B62D}" sibTransId="{ADA32D0B-E15D-407E-9F4E-9E73619AF0CA}"/>
    <dgm:cxn modelId="{0AE6FE38-2B4A-4B3D-86F2-055FE4E61994}" type="presOf" srcId="{0CCDD4B7-5E8B-4669-90D7-59D4702C952A}" destId="{68A9038E-93DC-4550-967B-6E1EFD2A9351}" srcOrd="0" destOrd="0" presId="urn:microsoft.com/office/officeart/2005/8/layout/hierarchy1"/>
    <dgm:cxn modelId="{9170A652-AB2D-4634-9EA7-B43AC11E0FA3}" srcId="{0C103AA6-AC76-4105-9544-2518D90C7C2A}" destId="{833381DF-5A6E-4955-967A-74BF78F945B7}" srcOrd="2" destOrd="0" parTransId="{69B84C6D-C2BA-4D57-B610-A576FF5A399B}" sibTransId="{8F82235C-B528-47BC-B853-BF8D3FD80D98}"/>
    <dgm:cxn modelId="{C2A12282-E69E-42AA-9463-292AEF491ACD}" type="presOf" srcId="{833381DF-5A6E-4955-967A-74BF78F945B7}" destId="{0E8DD80C-BA3A-432D-93BA-CD22E2EA171D}" srcOrd="0" destOrd="0" presId="urn:microsoft.com/office/officeart/2005/8/layout/hierarchy1"/>
    <dgm:cxn modelId="{CEC29597-6EB4-4869-8299-787EF999668A}" type="presOf" srcId="{4CD11FA0-69AB-482F-AB45-159049E5D164}" destId="{4D860224-3F2C-4E12-9FB9-C47D14E372F9}" srcOrd="0" destOrd="0" presId="urn:microsoft.com/office/officeart/2005/8/layout/hierarchy1"/>
    <dgm:cxn modelId="{1D0746CA-2478-4F69-A337-6D819D14C43C}" type="presOf" srcId="{0C103AA6-AC76-4105-9544-2518D90C7C2A}" destId="{AB0E070A-38D1-4CFF-8F30-A7B14EAE0525}" srcOrd="0" destOrd="0" presId="urn:microsoft.com/office/officeart/2005/8/layout/hierarchy1"/>
    <dgm:cxn modelId="{176CF763-5912-4014-9AD2-E342AFE08255}" type="presParOf" srcId="{AB0E070A-38D1-4CFF-8F30-A7B14EAE0525}" destId="{8D55ED51-67AE-462A-82A8-F8EFBDA0FA0C}" srcOrd="0" destOrd="0" presId="urn:microsoft.com/office/officeart/2005/8/layout/hierarchy1"/>
    <dgm:cxn modelId="{3A11105B-A3EC-433F-A538-41CF6E46F3C2}" type="presParOf" srcId="{8D55ED51-67AE-462A-82A8-F8EFBDA0FA0C}" destId="{AE3309D1-80CD-444C-AEB9-36FDBC3A41ED}" srcOrd="0" destOrd="0" presId="urn:microsoft.com/office/officeart/2005/8/layout/hierarchy1"/>
    <dgm:cxn modelId="{B22E40BA-EE1B-4366-A0A7-8519704D32D4}" type="presParOf" srcId="{AE3309D1-80CD-444C-AEB9-36FDBC3A41ED}" destId="{2B2AE806-EF1B-482F-888F-598E5269F487}" srcOrd="0" destOrd="0" presId="urn:microsoft.com/office/officeart/2005/8/layout/hierarchy1"/>
    <dgm:cxn modelId="{8B532DA9-FAA2-46C6-BB42-566ABB2E4CC6}" type="presParOf" srcId="{AE3309D1-80CD-444C-AEB9-36FDBC3A41ED}" destId="{68A9038E-93DC-4550-967B-6E1EFD2A9351}" srcOrd="1" destOrd="0" presId="urn:microsoft.com/office/officeart/2005/8/layout/hierarchy1"/>
    <dgm:cxn modelId="{FB4D245F-6F65-406D-B548-C9925CFA961F}" type="presParOf" srcId="{8D55ED51-67AE-462A-82A8-F8EFBDA0FA0C}" destId="{0D002A8E-9BDA-4BF9-8485-B736638AB632}" srcOrd="1" destOrd="0" presId="urn:microsoft.com/office/officeart/2005/8/layout/hierarchy1"/>
    <dgm:cxn modelId="{EEC47C55-2C65-4C2B-BC5E-92BF17133CCB}" type="presParOf" srcId="{AB0E070A-38D1-4CFF-8F30-A7B14EAE0525}" destId="{50CA8441-B128-43A2-8F63-125A3C33AEBD}" srcOrd="1" destOrd="0" presId="urn:microsoft.com/office/officeart/2005/8/layout/hierarchy1"/>
    <dgm:cxn modelId="{BC9E993F-B4A2-4441-90C5-2D4B38828A45}" type="presParOf" srcId="{50CA8441-B128-43A2-8F63-125A3C33AEBD}" destId="{CA6E659F-557E-4441-88E9-D392C29B8E8B}" srcOrd="0" destOrd="0" presId="urn:microsoft.com/office/officeart/2005/8/layout/hierarchy1"/>
    <dgm:cxn modelId="{851AC1A9-E295-4773-A0C0-FD1C3444F9C6}" type="presParOf" srcId="{CA6E659F-557E-4441-88E9-D392C29B8E8B}" destId="{0F168B8F-B3F6-4CC9-98B6-8097AD693A72}" srcOrd="0" destOrd="0" presId="urn:microsoft.com/office/officeart/2005/8/layout/hierarchy1"/>
    <dgm:cxn modelId="{DA1400D6-9116-4E44-A4AF-827F714AE92E}" type="presParOf" srcId="{CA6E659F-557E-4441-88E9-D392C29B8E8B}" destId="{4D860224-3F2C-4E12-9FB9-C47D14E372F9}" srcOrd="1" destOrd="0" presId="urn:microsoft.com/office/officeart/2005/8/layout/hierarchy1"/>
    <dgm:cxn modelId="{C851A99F-14D5-47A7-884C-1BE56BECD91E}" type="presParOf" srcId="{50CA8441-B128-43A2-8F63-125A3C33AEBD}" destId="{EC845566-A876-4A85-BEEF-82174662D410}" srcOrd="1" destOrd="0" presId="urn:microsoft.com/office/officeart/2005/8/layout/hierarchy1"/>
    <dgm:cxn modelId="{10392018-878A-4B90-B89A-ADFC5444A78D}" type="presParOf" srcId="{AB0E070A-38D1-4CFF-8F30-A7B14EAE0525}" destId="{DA1E4E45-7934-4FF7-B87F-73CADC9F5550}" srcOrd="2" destOrd="0" presId="urn:microsoft.com/office/officeart/2005/8/layout/hierarchy1"/>
    <dgm:cxn modelId="{E86D78B5-17A4-45E5-BC5C-E0CB7182BF2D}" type="presParOf" srcId="{DA1E4E45-7934-4FF7-B87F-73CADC9F5550}" destId="{22CBEF21-A69D-4B54-ADD3-E6487D968744}" srcOrd="0" destOrd="0" presId="urn:microsoft.com/office/officeart/2005/8/layout/hierarchy1"/>
    <dgm:cxn modelId="{8D68B599-03BD-4B36-BCCD-3342E0712167}" type="presParOf" srcId="{22CBEF21-A69D-4B54-ADD3-E6487D968744}" destId="{F91FA981-29BC-48BC-A60F-3E6DB31BC640}" srcOrd="0" destOrd="0" presId="urn:microsoft.com/office/officeart/2005/8/layout/hierarchy1"/>
    <dgm:cxn modelId="{94E9274E-CE5F-4156-8C84-64FE84E82327}" type="presParOf" srcId="{22CBEF21-A69D-4B54-ADD3-E6487D968744}" destId="{0E8DD80C-BA3A-432D-93BA-CD22E2EA171D}" srcOrd="1" destOrd="0" presId="urn:microsoft.com/office/officeart/2005/8/layout/hierarchy1"/>
    <dgm:cxn modelId="{257526D3-6447-4E25-8DF0-D198CD9CB92B}" type="presParOf" srcId="{DA1E4E45-7934-4FF7-B87F-73CADC9F5550}" destId="{7582A39D-050D-41E3-BCA4-5250FD68600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F36E7-ED30-4ACF-9F27-BEE6786285F8}">
      <dsp:nvSpPr>
        <dsp:cNvPr id="0" name=""/>
        <dsp:cNvSpPr/>
      </dsp:nvSpPr>
      <dsp:spPr>
        <a:xfrm>
          <a:off x="0" y="10436"/>
          <a:ext cx="5488572" cy="1430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Lack of support available </a:t>
          </a:r>
          <a:endParaRPr lang="en-US" sz="3600" kern="1200" dirty="0"/>
        </a:p>
      </dsp:txBody>
      <dsp:txXfrm>
        <a:off x="69812" y="80248"/>
        <a:ext cx="5348948" cy="1290481"/>
      </dsp:txXfrm>
    </dsp:sp>
    <dsp:sp modelId="{0581202C-4BB1-4FFB-A11E-A4EC31F20D21}">
      <dsp:nvSpPr>
        <dsp:cNvPr id="0" name=""/>
        <dsp:cNvSpPr/>
      </dsp:nvSpPr>
      <dsp:spPr>
        <a:xfrm>
          <a:off x="0" y="1544222"/>
          <a:ext cx="5488572" cy="1430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No support whilst waiting for diagnosis</a:t>
          </a:r>
          <a:endParaRPr lang="en-US" sz="3600" kern="1200" dirty="0"/>
        </a:p>
      </dsp:txBody>
      <dsp:txXfrm>
        <a:off x="69812" y="1614034"/>
        <a:ext cx="5348948" cy="1290481"/>
      </dsp:txXfrm>
    </dsp:sp>
    <dsp:sp modelId="{3E7F0D20-C58B-4CCB-A39A-6C9AD5F014BD}">
      <dsp:nvSpPr>
        <dsp:cNvPr id="0" name=""/>
        <dsp:cNvSpPr/>
      </dsp:nvSpPr>
      <dsp:spPr>
        <a:xfrm>
          <a:off x="0" y="3078007"/>
          <a:ext cx="5488572" cy="1430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a:t>Little support available post diagnosis</a:t>
          </a:r>
          <a:endParaRPr lang="en-US" sz="3600" kern="1200"/>
        </a:p>
      </dsp:txBody>
      <dsp:txXfrm>
        <a:off x="69812" y="3147819"/>
        <a:ext cx="5348948" cy="1290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AE806-EF1B-482F-888F-598E5269F487}">
      <dsp:nvSpPr>
        <dsp:cNvPr id="0" name=""/>
        <dsp:cNvSpPr/>
      </dsp:nvSpPr>
      <dsp:spPr>
        <a:xfrm>
          <a:off x="0" y="477329"/>
          <a:ext cx="3086099" cy="1959673"/>
        </a:xfrm>
        <a:prstGeom prst="roundRect">
          <a:avLst>
            <a:gd name="adj" fmla="val 10000"/>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8A9038E-93DC-4550-967B-6E1EFD2A9351}">
      <dsp:nvSpPr>
        <dsp:cNvPr id="0" name=""/>
        <dsp:cNvSpPr/>
      </dsp:nvSpPr>
      <dsp:spPr>
        <a:xfrm>
          <a:off x="342900" y="803084"/>
          <a:ext cx="3086099" cy="195967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Support on the phone or over video call</a:t>
          </a:r>
          <a:endParaRPr lang="en-US" sz="3500" kern="1200" dirty="0"/>
        </a:p>
      </dsp:txBody>
      <dsp:txXfrm>
        <a:off x="400297" y="860481"/>
        <a:ext cx="2971305" cy="1844879"/>
      </dsp:txXfrm>
    </dsp:sp>
    <dsp:sp modelId="{0F168B8F-B3F6-4CC9-98B6-8097AD693A72}">
      <dsp:nvSpPr>
        <dsp:cNvPr id="0" name=""/>
        <dsp:cNvSpPr/>
      </dsp:nvSpPr>
      <dsp:spPr>
        <a:xfrm>
          <a:off x="3771900" y="477329"/>
          <a:ext cx="3086099" cy="1959673"/>
        </a:xfrm>
        <a:prstGeom prst="roundRect">
          <a:avLst>
            <a:gd name="adj" fmla="val 10000"/>
          </a:avLst>
        </a:prstGeom>
        <a:solidFill>
          <a:schemeClr val="tx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D860224-3F2C-4E12-9FB9-C47D14E372F9}">
      <dsp:nvSpPr>
        <dsp:cNvPr id="0" name=""/>
        <dsp:cNvSpPr/>
      </dsp:nvSpPr>
      <dsp:spPr>
        <a:xfrm>
          <a:off x="4114800" y="803084"/>
          <a:ext cx="3086099" cy="195967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Information and guidance via email</a:t>
          </a:r>
          <a:endParaRPr lang="en-US" sz="3500" kern="1200" dirty="0"/>
        </a:p>
      </dsp:txBody>
      <dsp:txXfrm>
        <a:off x="4172197" y="860481"/>
        <a:ext cx="2971305" cy="1844879"/>
      </dsp:txXfrm>
    </dsp:sp>
    <dsp:sp modelId="{F91FA981-29BC-48BC-A60F-3E6DB31BC640}">
      <dsp:nvSpPr>
        <dsp:cNvPr id="0" name=""/>
        <dsp:cNvSpPr/>
      </dsp:nvSpPr>
      <dsp:spPr>
        <a:xfrm>
          <a:off x="7543800" y="477329"/>
          <a:ext cx="3086099" cy="1959673"/>
        </a:xfrm>
        <a:prstGeom prst="roundRect">
          <a:avLst>
            <a:gd name="adj" fmla="val 10000"/>
          </a:avLst>
        </a:prstGeom>
        <a:solidFill>
          <a:schemeClr val="tx2">
            <a:lumMod val="40000"/>
            <a:lumOff val="60000"/>
          </a:schemeClr>
        </a:soli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E8DD80C-BA3A-432D-93BA-CD22E2EA171D}">
      <dsp:nvSpPr>
        <dsp:cNvPr id="0" name=""/>
        <dsp:cNvSpPr/>
      </dsp:nvSpPr>
      <dsp:spPr>
        <a:xfrm>
          <a:off x="7886700" y="803084"/>
          <a:ext cx="3086099" cy="195967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Face-to-face support across the county</a:t>
          </a:r>
          <a:endParaRPr lang="en-US" sz="3500" kern="1200" dirty="0"/>
        </a:p>
      </dsp:txBody>
      <dsp:txXfrm>
        <a:off x="7944097" y="860481"/>
        <a:ext cx="2971305" cy="18448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0427D-9ED2-46AD-ADA0-0A044DACA552}" type="datetimeFigureOut">
              <a:rPr lang="en-GB" smtClean="0"/>
              <a:t>04/07/2024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DD46B-57D2-43D9-983A-6207FF418AE7}" type="slidenum">
              <a:rPr lang="en-GB" smtClean="0"/>
              <a:t>‹#›</a:t>
            </a:fld>
            <a:endParaRPr lang="en-GB"/>
          </a:p>
        </p:txBody>
      </p:sp>
    </p:spTree>
    <p:extLst>
      <p:ext uri="{BB962C8B-B14F-4D97-AF65-F5344CB8AC3E}">
        <p14:creationId xmlns:p14="http://schemas.microsoft.com/office/powerpoint/2010/main" val="463665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a:t>
            </a:r>
          </a:p>
          <a:p>
            <a:endParaRPr lang="en-GB" dirty="0"/>
          </a:p>
          <a:p>
            <a:r>
              <a:rPr lang="en-GB" dirty="0"/>
              <a:t>My name is Zara Smith and I am the Parent/Carer Lead for Lincolnshire’s Virtual Autism Hub.</a:t>
            </a:r>
          </a:p>
          <a:p>
            <a:endParaRPr lang="en-GB" dirty="0"/>
          </a:p>
          <a:p>
            <a:r>
              <a:rPr lang="en-GB" dirty="0"/>
              <a:t>I have also been an Early Years SENCo for over 8 years and I am mum to an </a:t>
            </a:r>
            <a:r>
              <a:rPr lang="en-GB" dirty="0" err="1"/>
              <a:t>autisiic</a:t>
            </a:r>
            <a:r>
              <a:rPr lang="en-GB" dirty="0"/>
              <a:t> adult.</a:t>
            </a:r>
          </a:p>
          <a:p>
            <a:endParaRPr lang="en-GB" dirty="0"/>
          </a:p>
          <a:p>
            <a:r>
              <a:rPr lang="en-GB" dirty="0"/>
              <a:t>I am here to today to tell you about our fabulous new service, what it is about and how you can contact us for support.</a:t>
            </a:r>
          </a:p>
        </p:txBody>
      </p:sp>
      <p:sp>
        <p:nvSpPr>
          <p:cNvPr id="4" name="Slide Number Placeholder 3"/>
          <p:cNvSpPr>
            <a:spLocks noGrp="1"/>
          </p:cNvSpPr>
          <p:nvPr>
            <p:ph type="sldNum" sz="quarter" idx="5"/>
          </p:nvPr>
        </p:nvSpPr>
        <p:spPr/>
        <p:txBody>
          <a:bodyPr/>
          <a:lstStyle/>
          <a:p>
            <a:fld id="{497DD46B-57D2-43D9-983A-6207FF418AE7}" type="slidenum">
              <a:rPr lang="en-GB" smtClean="0"/>
              <a:t>1</a:t>
            </a:fld>
            <a:endParaRPr lang="en-GB"/>
          </a:p>
        </p:txBody>
      </p:sp>
    </p:spTree>
    <p:extLst>
      <p:ext uri="{BB962C8B-B14F-4D97-AF65-F5344CB8AC3E}">
        <p14:creationId xmlns:p14="http://schemas.microsoft.com/office/powerpoint/2010/main" val="217805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Already in place: A post-diagnostic course for autistic adults run by LPFT</a:t>
            </a:r>
          </a:p>
          <a:p>
            <a:r>
              <a:rPr lang="en-GB" sz="1400" b="1" dirty="0">
                <a:cs typeface="Arial" panose="020B0604020202020204" pitchFamily="34" charset="0"/>
              </a:rPr>
              <a:t>‘Let’s Talk about Autism’ run by an autistic professional through LPFT’s Recovery College</a:t>
            </a:r>
          </a:p>
          <a:p>
            <a:endParaRPr lang="en-GB" sz="1400" dirty="0"/>
          </a:p>
          <a:p>
            <a:r>
              <a:rPr lang="en-GB" sz="1400" dirty="0"/>
              <a:t>Parent/carers have long been requesting post-diagnostic support &amp; info</a:t>
            </a:r>
          </a:p>
          <a:p>
            <a:endParaRPr lang="en-GB" sz="1400" dirty="0"/>
          </a:p>
          <a:p>
            <a:r>
              <a:rPr lang="en-GB" sz="1400" dirty="0"/>
              <a:t>Funding available to pilot courses across county of post-diagnosis support for parents of CYP based on psycho-education </a:t>
            </a:r>
            <a:r>
              <a:rPr lang="en-GB" sz="1400" dirty="0" err="1"/>
              <a:t>incl</a:t>
            </a:r>
            <a:r>
              <a:rPr lang="en-GB" sz="1400" dirty="0"/>
              <a:t>: what is autism, sensory issues, communication, emotions and emotional regulation, support from the education system. Also give participants an informal network of peer support</a:t>
            </a:r>
          </a:p>
          <a:p>
            <a:endParaRPr lang="en-GB" sz="1400" dirty="0"/>
          </a:p>
          <a:p>
            <a:r>
              <a:rPr lang="en-GB" sz="1400" dirty="0"/>
              <a:t>Funding also available for post-diagnostic courses for older CYP themselves</a:t>
            </a:r>
          </a:p>
          <a:p>
            <a:endParaRPr lang="en-GB" sz="1400" dirty="0"/>
          </a:p>
          <a:p>
            <a:r>
              <a:rPr lang="en-GB" sz="1400" dirty="0"/>
              <a:t>Course may be provided online or in person</a:t>
            </a:r>
          </a:p>
          <a:p>
            <a:endParaRPr lang="en-GB" dirty="0"/>
          </a:p>
        </p:txBody>
      </p:sp>
      <p:sp>
        <p:nvSpPr>
          <p:cNvPr id="4" name="Slide Number Placeholder 3"/>
          <p:cNvSpPr>
            <a:spLocks noGrp="1"/>
          </p:cNvSpPr>
          <p:nvPr>
            <p:ph type="sldNum" sz="quarter" idx="5"/>
          </p:nvPr>
        </p:nvSpPr>
        <p:spPr/>
        <p:txBody>
          <a:bodyPr/>
          <a:lstStyle/>
          <a:p>
            <a:fld id="{497DD46B-57D2-43D9-983A-6207FF418AE7}" type="slidenum">
              <a:rPr lang="en-GB" smtClean="0"/>
              <a:t>10</a:t>
            </a:fld>
            <a:endParaRPr lang="en-GB"/>
          </a:p>
        </p:txBody>
      </p:sp>
    </p:spTree>
    <p:extLst>
      <p:ext uri="{BB962C8B-B14F-4D97-AF65-F5344CB8AC3E}">
        <p14:creationId xmlns:p14="http://schemas.microsoft.com/office/powerpoint/2010/main" val="3692524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7DD46B-57D2-43D9-983A-6207FF418AE7}" type="slidenum">
              <a:rPr lang="en-GB" smtClean="0"/>
              <a:t>11</a:t>
            </a:fld>
            <a:endParaRPr lang="en-GB"/>
          </a:p>
        </p:txBody>
      </p:sp>
    </p:spTree>
    <p:extLst>
      <p:ext uri="{BB962C8B-B14F-4D97-AF65-F5344CB8AC3E}">
        <p14:creationId xmlns:p14="http://schemas.microsoft.com/office/powerpoint/2010/main" val="94713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 completely new service, launched in February this year.</a:t>
            </a:r>
          </a:p>
          <a:p>
            <a:endParaRPr lang="en-GB" dirty="0"/>
          </a:p>
          <a:p>
            <a:r>
              <a:rPr lang="en-GB" dirty="0"/>
              <a:t>We offer non-clinical community support to autistic people of all ages and their parents/carers</a:t>
            </a:r>
            <a:endParaRPr lang="en-GB" sz="1200" dirty="0"/>
          </a:p>
          <a:p>
            <a:endParaRPr lang="en-GB" dirty="0"/>
          </a:p>
          <a:p>
            <a:r>
              <a:rPr lang="en-GB" sz="1200" dirty="0"/>
              <a:t>This includes:</a:t>
            </a:r>
          </a:p>
          <a:p>
            <a:pPr marL="171450" indent="-171450">
              <a:buFont typeface="Arial" panose="020B0604020202020204" pitchFamily="34" charset="0"/>
              <a:buChar char="•"/>
            </a:pPr>
            <a:r>
              <a:rPr lang="en-GB" sz="1200" dirty="0"/>
              <a:t>Those diagnosed autistic</a:t>
            </a:r>
          </a:p>
          <a:p>
            <a:pPr marL="171450" indent="-171450">
              <a:buFont typeface="Arial" panose="020B0604020202020204" pitchFamily="34" charset="0"/>
              <a:buChar char="•"/>
            </a:pPr>
            <a:r>
              <a:rPr lang="en-GB" sz="1200" dirty="0"/>
              <a:t>Those currently going through the diagnostic process</a:t>
            </a:r>
          </a:p>
          <a:p>
            <a:pPr marL="171450" indent="-171450">
              <a:buFont typeface="Arial" panose="020B0604020202020204" pitchFamily="34" charset="0"/>
              <a:buChar char="•"/>
            </a:pPr>
            <a:r>
              <a:rPr lang="en-GB" sz="1200" dirty="0"/>
              <a:t>Those who identify as autistic but choose not to seek a diagnosis</a:t>
            </a:r>
          </a:p>
          <a:p>
            <a:pPr marL="171450" indent="-171450">
              <a:buFont typeface="Arial" panose="020B0604020202020204" pitchFamily="34" charset="0"/>
              <a:buChar char="•"/>
            </a:pPr>
            <a:endParaRPr lang="en-GB" dirty="0"/>
          </a:p>
          <a:p>
            <a:r>
              <a:rPr lang="en-GB" sz="1200" dirty="0"/>
              <a:t>Our services are </a:t>
            </a:r>
            <a:r>
              <a:rPr lang="en-GB" sz="1200" dirty="0" err="1"/>
              <a:t>additioanl</a:t>
            </a:r>
            <a:r>
              <a:rPr lang="en-GB" sz="1200" dirty="0"/>
              <a:t> to the statutory requirements.  </a:t>
            </a:r>
          </a:p>
          <a:p>
            <a:endParaRPr lang="en-GB" dirty="0"/>
          </a:p>
          <a:p>
            <a:r>
              <a:rPr lang="en-GB" sz="1200" dirty="0"/>
              <a:t>Use a model of co-production – where we work closely with the local autism community.  The autistic community, including parents/carers help </a:t>
            </a:r>
            <a:r>
              <a:rPr lang="en-GB" dirty="0"/>
              <a:t>to inform our services,  for example the steering group that helped set up this service  have </a:t>
            </a:r>
            <a:r>
              <a:rPr lang="en-GB" sz="1200" dirty="0"/>
              <a:t>made it very clear that a diagnosis shouldn’t be needed to access Virtual Autism Hub</a:t>
            </a:r>
          </a:p>
          <a:p>
            <a:endParaRPr lang="en-GB" dirty="0"/>
          </a:p>
          <a:p>
            <a:r>
              <a:rPr lang="en-GB" dirty="0"/>
              <a:t>Have already supported over 220</a:t>
            </a:r>
            <a:endParaRPr lang="en-GB" sz="1200" dirty="0"/>
          </a:p>
          <a:p>
            <a:pPr marL="171450" indent="-171450">
              <a:buFont typeface="Arial" panose="020B0604020202020204" pitchFamily="34" charset="0"/>
              <a:buChar char="•"/>
            </a:pPr>
            <a:endParaRPr lang="en-GB" sz="1200" dirty="0"/>
          </a:p>
          <a:p>
            <a:endParaRPr lang="en-GB" dirty="0"/>
          </a:p>
          <a:p>
            <a:endParaRPr lang="en-GB" dirty="0"/>
          </a:p>
        </p:txBody>
      </p:sp>
      <p:sp>
        <p:nvSpPr>
          <p:cNvPr id="4" name="Slide Number Placeholder 3"/>
          <p:cNvSpPr>
            <a:spLocks noGrp="1"/>
          </p:cNvSpPr>
          <p:nvPr>
            <p:ph type="sldNum" sz="quarter" idx="5"/>
          </p:nvPr>
        </p:nvSpPr>
        <p:spPr/>
        <p:txBody>
          <a:bodyPr/>
          <a:lstStyle/>
          <a:p>
            <a:fld id="{497DD46B-57D2-43D9-983A-6207FF418AE7}" type="slidenum">
              <a:rPr lang="en-GB" smtClean="0"/>
              <a:t>2</a:t>
            </a:fld>
            <a:endParaRPr lang="en-GB"/>
          </a:p>
        </p:txBody>
      </p:sp>
    </p:spTree>
    <p:extLst>
      <p:ext uri="{BB962C8B-B14F-4D97-AF65-F5344CB8AC3E}">
        <p14:creationId xmlns:p14="http://schemas.microsoft.com/office/powerpoint/2010/main" val="317243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This service has been introduced because we know that:</a:t>
            </a:r>
          </a:p>
          <a:p>
            <a:endParaRPr lang="en-GB" dirty="0"/>
          </a:p>
          <a:p>
            <a:pPr marL="171450" indent="-171450">
              <a:buFont typeface="Arial" panose="020B0604020202020204" pitchFamily="34" charset="0"/>
              <a:buChar char="•"/>
            </a:pPr>
            <a:r>
              <a:rPr lang="en-GB" sz="1200" dirty="0"/>
              <a:t>There is a lack of support available to the majority of autistic adults &amp; parent/carers who are not eligible for statutory services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Many people on waiting list for a diagnosis who have still needs and require support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There is little information &amp; advice available after diagnosis aside from a few unfunded, overstretched, volunteer-led support groups</a:t>
            </a:r>
          </a:p>
          <a:p>
            <a:endParaRPr lang="en-GB" sz="1200" dirty="0"/>
          </a:p>
          <a:p>
            <a:r>
              <a:rPr lang="en-GB" dirty="0"/>
              <a:t>S</a:t>
            </a:r>
            <a:r>
              <a:rPr lang="en-GB" sz="1200" dirty="0"/>
              <a:t>ometimes the challenges families face escalate and we know that without support they can enter crisis unnecessarily</a:t>
            </a:r>
          </a:p>
          <a:p>
            <a:endParaRPr lang="en-GB" sz="1200" dirty="0"/>
          </a:p>
          <a:p>
            <a:endParaRPr lang="en-GB" dirty="0"/>
          </a:p>
        </p:txBody>
      </p:sp>
      <p:sp>
        <p:nvSpPr>
          <p:cNvPr id="4" name="Slide Number Placeholder 3"/>
          <p:cNvSpPr>
            <a:spLocks noGrp="1"/>
          </p:cNvSpPr>
          <p:nvPr>
            <p:ph type="sldNum" sz="quarter" idx="5"/>
          </p:nvPr>
        </p:nvSpPr>
        <p:spPr/>
        <p:txBody>
          <a:bodyPr/>
          <a:lstStyle/>
          <a:p>
            <a:fld id="{497DD46B-57D2-43D9-983A-6207FF418AE7}" type="slidenum">
              <a:rPr lang="en-GB" smtClean="0"/>
              <a:t>3</a:t>
            </a:fld>
            <a:endParaRPr lang="en-GB"/>
          </a:p>
        </p:txBody>
      </p:sp>
    </p:spTree>
    <p:extLst>
      <p:ext uri="{BB962C8B-B14F-4D97-AF65-F5344CB8AC3E}">
        <p14:creationId xmlns:p14="http://schemas.microsoft.com/office/powerpoint/2010/main" val="2324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parents/ carers do get a diagnosis – we know what it feels like.</a:t>
            </a:r>
          </a:p>
          <a:p>
            <a:endParaRPr lang="en-GB" dirty="0"/>
          </a:p>
          <a:p>
            <a:r>
              <a:rPr lang="en-GB" dirty="0"/>
              <a:t>Often the only support you receive is a leaflet (if you are lucky!) and you are left to it.</a:t>
            </a:r>
          </a:p>
          <a:p>
            <a:endParaRPr lang="en-GB" dirty="0"/>
          </a:p>
          <a:p>
            <a:r>
              <a:rPr lang="en-GB" dirty="0"/>
              <a:t>This can be scary, overwhelming and confusing.  Where do you go for help?  What should you do next?  How can you ensure that your child gets the necessary support in school?  etc</a:t>
            </a:r>
          </a:p>
          <a:p>
            <a:endParaRPr lang="en-GB" dirty="0"/>
          </a:p>
          <a:p>
            <a:r>
              <a:rPr lang="en-GB" dirty="0"/>
              <a:t>We also know that there are gaps in the support that is available </a:t>
            </a:r>
          </a:p>
        </p:txBody>
      </p:sp>
      <p:sp>
        <p:nvSpPr>
          <p:cNvPr id="4" name="Slide Number Placeholder 3"/>
          <p:cNvSpPr>
            <a:spLocks noGrp="1"/>
          </p:cNvSpPr>
          <p:nvPr>
            <p:ph type="sldNum" sz="quarter" idx="5"/>
          </p:nvPr>
        </p:nvSpPr>
        <p:spPr/>
        <p:txBody>
          <a:bodyPr/>
          <a:lstStyle/>
          <a:p>
            <a:fld id="{497DD46B-57D2-43D9-983A-6207FF418AE7}" type="slidenum">
              <a:rPr lang="en-GB" smtClean="0"/>
              <a:t>4</a:t>
            </a:fld>
            <a:endParaRPr lang="en-GB"/>
          </a:p>
        </p:txBody>
      </p:sp>
    </p:spTree>
    <p:extLst>
      <p:ext uri="{BB962C8B-B14F-4D97-AF65-F5344CB8AC3E}">
        <p14:creationId xmlns:p14="http://schemas.microsoft.com/office/powerpoint/2010/main" val="197585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3771900"/>
          </a:xfrm>
        </p:spPr>
        <p:txBody>
          <a:bodyPr/>
          <a:lstStyle/>
          <a:p>
            <a:r>
              <a:rPr lang="en-GB" sz="1100" dirty="0"/>
              <a:t>Lincolnshire is the 4</a:t>
            </a:r>
            <a:r>
              <a:rPr lang="en-GB" sz="1100" baseline="30000" dirty="0"/>
              <a:t>th</a:t>
            </a:r>
            <a:r>
              <a:rPr lang="en-GB" sz="1100" dirty="0"/>
              <a:t> largest county in England</a:t>
            </a:r>
          </a:p>
          <a:p>
            <a:endParaRPr lang="en-GB" sz="1100" dirty="0"/>
          </a:p>
          <a:p>
            <a:r>
              <a:rPr lang="en-GB" sz="1100" dirty="0"/>
              <a:t>With only 1 in 5 of the population live in or around Lincoln</a:t>
            </a:r>
          </a:p>
          <a:p>
            <a:endParaRPr lang="en-GB" sz="1100" dirty="0"/>
          </a:p>
          <a:p>
            <a:r>
              <a:rPr lang="en-GB" sz="1100" dirty="0"/>
              <a:t>Lincoln isn’t geographically central within the county</a:t>
            </a:r>
          </a:p>
          <a:p>
            <a:endParaRPr lang="en-GB" sz="1100" dirty="0"/>
          </a:p>
          <a:p>
            <a:r>
              <a:rPr lang="en-GB" sz="1100" dirty="0"/>
              <a:t>This means that:</a:t>
            </a:r>
          </a:p>
          <a:p>
            <a:endParaRPr lang="en-GB" sz="1100" dirty="0"/>
          </a:p>
          <a:p>
            <a:pPr marL="285750" indent="-285750">
              <a:buFont typeface="Arial" panose="020B0604020202020204" pitchFamily="34" charset="0"/>
              <a:buChar char="•"/>
            </a:pPr>
            <a:r>
              <a:rPr lang="en-GB" sz="1100" dirty="0"/>
              <a:t>Transport can be challenging – for example public transport from Holbeach to Lincoln can take several hours and require multiple changes (if you can tolerate public transport which is often difficult or impossible!)</a:t>
            </a:r>
          </a:p>
          <a:p>
            <a:pPr marL="285750" indent="-285750">
              <a:buFont typeface="Arial" panose="020B0604020202020204" pitchFamily="34" charset="0"/>
              <a:buChar char="•"/>
            </a:pPr>
            <a:r>
              <a:rPr lang="en-GB" sz="1100" dirty="0"/>
              <a:t>Part of remit is to help support groups grow and establish in their own areas across Lincolnshire – if we are present in one area this could be a barrier to groups setting up</a:t>
            </a:r>
          </a:p>
          <a:p>
            <a:pPr marL="285750" indent="-285750">
              <a:buFont typeface="Arial" panose="020B0604020202020204" pitchFamily="34" charset="0"/>
              <a:buChar char="•"/>
            </a:pPr>
            <a:endParaRPr lang="en-GB" sz="1100" dirty="0"/>
          </a:p>
          <a:p>
            <a:r>
              <a:rPr lang="en-GB" sz="1100" dirty="0"/>
              <a:t>We are looking to offer some ‘Pop-up Hubs’ in the future to allow people to drop in and chat with us face to face</a:t>
            </a:r>
          </a:p>
          <a:p>
            <a:endParaRPr lang="en-GB" sz="1100" dirty="0"/>
          </a:p>
          <a:p>
            <a:r>
              <a:rPr lang="en-GB" sz="1100" dirty="0"/>
              <a:t>So what does our service offer?</a:t>
            </a:r>
            <a:endParaRPr lang="en-GB" sz="1100" b="0" i="0" u="none" strike="noStrike" baseline="0" dirty="0">
              <a:solidFill>
                <a:srgbClr val="000000"/>
              </a:solidFill>
              <a:latin typeface="Arial" panose="020B0604020202020204" pitchFamily="34" charset="0"/>
            </a:endParaRPr>
          </a:p>
          <a:p>
            <a:endParaRPr lang="en-GB" sz="1100" dirty="0"/>
          </a:p>
          <a:p>
            <a:endParaRPr lang="en-GB" dirty="0"/>
          </a:p>
        </p:txBody>
      </p:sp>
      <p:sp>
        <p:nvSpPr>
          <p:cNvPr id="4" name="Slide Number Placeholder 3"/>
          <p:cNvSpPr>
            <a:spLocks noGrp="1"/>
          </p:cNvSpPr>
          <p:nvPr>
            <p:ph type="sldNum" sz="quarter" idx="5"/>
          </p:nvPr>
        </p:nvSpPr>
        <p:spPr/>
        <p:txBody>
          <a:bodyPr/>
          <a:lstStyle/>
          <a:p>
            <a:fld id="{497DD46B-57D2-43D9-983A-6207FF418AE7}" type="slidenum">
              <a:rPr lang="en-GB" smtClean="0"/>
              <a:t>5</a:t>
            </a:fld>
            <a:endParaRPr lang="en-GB" dirty="0"/>
          </a:p>
        </p:txBody>
      </p:sp>
    </p:spTree>
    <p:extLst>
      <p:ext uri="{BB962C8B-B14F-4D97-AF65-F5344CB8AC3E}">
        <p14:creationId xmlns:p14="http://schemas.microsoft.com/office/powerpoint/2010/main" val="39800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We have four Specialist Autism Navigators who work across Lincolnshire, all of whom have experience either as parents of autistic children, are autistic themselves or have professional experience working in SEND</a:t>
            </a:r>
          </a:p>
          <a:p>
            <a:pPr marL="0" indent="0">
              <a:buNone/>
            </a:pPr>
            <a:endParaRPr lang="en-GB" dirty="0"/>
          </a:p>
          <a:p>
            <a:endParaRPr lang="en-GB" dirty="0"/>
          </a:p>
        </p:txBody>
      </p:sp>
      <p:sp>
        <p:nvSpPr>
          <p:cNvPr id="4" name="Slide Number Placeholder 3"/>
          <p:cNvSpPr>
            <a:spLocks noGrp="1"/>
          </p:cNvSpPr>
          <p:nvPr>
            <p:ph type="sldNum" sz="quarter" idx="5"/>
          </p:nvPr>
        </p:nvSpPr>
        <p:spPr/>
        <p:txBody>
          <a:bodyPr/>
          <a:lstStyle/>
          <a:p>
            <a:fld id="{497DD46B-57D2-43D9-983A-6207FF418AE7}" type="slidenum">
              <a:rPr lang="en-GB" smtClean="0"/>
              <a:t>6</a:t>
            </a:fld>
            <a:endParaRPr lang="en-GB"/>
          </a:p>
        </p:txBody>
      </p:sp>
    </p:spTree>
    <p:extLst>
      <p:ext uri="{BB962C8B-B14F-4D97-AF65-F5344CB8AC3E}">
        <p14:creationId xmlns:p14="http://schemas.microsoft.com/office/powerpoint/2010/main" val="213089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4649" y="4322492"/>
            <a:ext cx="5486400" cy="3678507"/>
          </a:xfrm>
        </p:spPr>
        <p:txBody>
          <a:bodyPr/>
          <a:lstStyle/>
          <a:p>
            <a:r>
              <a:rPr lang="en-GB" sz="1300" dirty="0"/>
              <a:t>Signpost to Local and national support groups and services – those specifically for autism and also more generic guidance (DLA and PIP etc)</a:t>
            </a:r>
          </a:p>
          <a:p>
            <a:endParaRPr lang="en-GB" sz="1300" dirty="0"/>
          </a:p>
          <a:p>
            <a:r>
              <a:rPr lang="en-GB" sz="1300" dirty="0"/>
              <a:t>Information about autism and diagnostic pathways</a:t>
            </a:r>
          </a:p>
          <a:p>
            <a:endParaRPr lang="en-GB" sz="1300" dirty="0"/>
          </a:p>
          <a:p>
            <a:r>
              <a:rPr lang="en-GB" sz="1300" dirty="0"/>
              <a:t>Practical help e.g. accompany people to initial meetings, assisting with form filling etc</a:t>
            </a:r>
          </a:p>
          <a:p>
            <a:endParaRPr lang="en-GB" sz="1300" dirty="0"/>
          </a:p>
          <a:p>
            <a:r>
              <a:rPr lang="en-GB" sz="1300" dirty="0"/>
              <a:t>We operate an open door policy  - No referral or diagnosis is needed</a:t>
            </a:r>
          </a:p>
          <a:p>
            <a:endParaRPr lang="en-GB" sz="1300" dirty="0"/>
          </a:p>
          <a:p>
            <a:r>
              <a:rPr lang="en-GB" sz="1300" dirty="0"/>
              <a:t>Step in, step out support as needed. Can return to service with future issues.</a:t>
            </a:r>
          </a:p>
          <a:p>
            <a:endParaRPr lang="en-GB"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We also have three lead roles.  Myself as the parent/carer lead, Gareth is the Children and Young person Lead and Tim is the autistic adults lead.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Our role is network and engage with </a:t>
            </a:r>
            <a:r>
              <a:rPr lang="en-GB" sz="1300" dirty="0" err="1"/>
              <a:t>with</a:t>
            </a:r>
            <a:r>
              <a:rPr lang="en-GB" sz="1300" dirty="0"/>
              <a:t> support organisations &amp; individuals across the county to understand current issues and represent their cohort’s views within the hub’s steering group.  Neil is our Service manager</a:t>
            </a:r>
          </a:p>
          <a:p>
            <a:pPr marL="0" indent="0">
              <a:buNone/>
            </a:pPr>
            <a:endParaRPr lang="en-GB" dirty="0"/>
          </a:p>
          <a:p>
            <a:pPr marL="0" indent="0">
              <a:buNone/>
            </a:pP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97DD46B-57D2-43D9-983A-6207FF418AE7}" type="slidenum">
              <a:rPr lang="en-GB" smtClean="0"/>
              <a:t>7</a:t>
            </a:fld>
            <a:endParaRPr lang="en-GB"/>
          </a:p>
        </p:txBody>
      </p:sp>
    </p:spTree>
    <p:extLst>
      <p:ext uri="{BB962C8B-B14F-4D97-AF65-F5344CB8AC3E}">
        <p14:creationId xmlns:p14="http://schemas.microsoft.com/office/powerpoint/2010/main" val="280014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If you call the phone service you will be greeted by a message.   Please leave a message and one of our navigators will get back to you.  They are on duty Monday to Friday from 9am to 5pm.</a:t>
            </a:r>
          </a:p>
          <a:p>
            <a:endParaRPr lang="en-GB" dirty="0"/>
          </a:p>
          <a:p>
            <a:r>
              <a:rPr lang="en-GB" sz="1200" dirty="0"/>
              <a:t>Alternatively you can email the team with your question or query.  This is often beneficial as you can access there response at your convenience.</a:t>
            </a:r>
          </a:p>
          <a:p>
            <a:endParaRPr lang="en-GB" dirty="0"/>
          </a:p>
          <a:p>
            <a:r>
              <a:rPr lang="en-GB" sz="1200" dirty="0"/>
              <a:t>If you require help and support face to face </a:t>
            </a:r>
            <a:r>
              <a:rPr lang="en-GB" dirty="0"/>
              <a:t>for example when </a:t>
            </a:r>
            <a:r>
              <a:rPr lang="en-GB" sz="1200" dirty="0"/>
              <a:t>completed paperwork or attending initial meetings, they can arrange to do this with you at a mutually convenient location.  </a:t>
            </a:r>
            <a:r>
              <a:rPr lang="en-GB" dirty="0"/>
              <a:t>If necessary that can also arrange </a:t>
            </a:r>
            <a:r>
              <a:rPr lang="en-GB" sz="1200" dirty="0"/>
              <a:t>appointments for weekday evenings or Saturday mornings.</a:t>
            </a:r>
          </a:p>
          <a:p>
            <a:endParaRPr lang="en-GB" dirty="0"/>
          </a:p>
          <a:p>
            <a:r>
              <a:rPr lang="en-GB" dirty="0"/>
              <a:t>As the service develops we will also be developing our webpage and hope to be adding useful links and guidance.</a:t>
            </a:r>
            <a:endParaRPr lang="en-GB" sz="1200" dirty="0"/>
          </a:p>
          <a:p>
            <a:endParaRPr lang="en-GB" dirty="0"/>
          </a:p>
        </p:txBody>
      </p:sp>
      <p:sp>
        <p:nvSpPr>
          <p:cNvPr id="4" name="Slide Number Placeholder 3"/>
          <p:cNvSpPr>
            <a:spLocks noGrp="1"/>
          </p:cNvSpPr>
          <p:nvPr>
            <p:ph type="sldNum" sz="quarter" idx="5"/>
          </p:nvPr>
        </p:nvSpPr>
        <p:spPr/>
        <p:txBody>
          <a:bodyPr/>
          <a:lstStyle/>
          <a:p>
            <a:fld id="{497DD46B-57D2-43D9-983A-6207FF418AE7}" type="slidenum">
              <a:rPr lang="en-GB" smtClean="0"/>
              <a:t>8</a:t>
            </a:fld>
            <a:endParaRPr lang="en-GB"/>
          </a:p>
        </p:txBody>
      </p:sp>
    </p:spTree>
    <p:extLst>
      <p:ext uri="{BB962C8B-B14F-4D97-AF65-F5344CB8AC3E}">
        <p14:creationId xmlns:p14="http://schemas.microsoft.com/office/powerpoint/2010/main" val="3628726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t>First round of funding has been allocated and the groups are starting to </a:t>
            </a:r>
            <a:r>
              <a:rPr lang="en-GB" sz="1200" dirty="0" err="1"/>
              <a:t>dleiver</a:t>
            </a:r>
            <a:endParaRPr lang="en-GB" sz="1200" dirty="0"/>
          </a:p>
          <a:p>
            <a:pPr marL="171450" indent="-171450">
              <a:buFont typeface="Arial" panose="020B0604020202020204" pitchFamily="34" charset="0"/>
              <a:buChar char="•"/>
            </a:pPr>
            <a:r>
              <a:rPr lang="en-GB" sz="1200" dirty="0"/>
              <a:t>Will be a further round later this year</a:t>
            </a:r>
          </a:p>
          <a:p>
            <a:pPr marL="171450" indent="-171450">
              <a:buFont typeface="Arial" panose="020B0604020202020204" pitchFamily="34" charset="0"/>
              <a:buChar char="•"/>
            </a:pPr>
            <a:r>
              <a:rPr lang="en-GB" dirty="0"/>
              <a:t>We </a:t>
            </a:r>
            <a:r>
              <a:rPr lang="en-GB" sz="1200" dirty="0"/>
              <a:t>are committed to distributing £100,</a:t>
            </a:r>
            <a:r>
              <a:rPr lang="en-GB" dirty="0"/>
              <a:t>000</a:t>
            </a:r>
            <a:r>
              <a:rPr lang="en-GB" sz="1200" dirty="0"/>
              <a:t> for the next 2 years</a:t>
            </a:r>
          </a:p>
          <a:p>
            <a:pPr marL="171450" indent="-171450">
              <a:buFont typeface="Arial" panose="020B0604020202020204" pitchFamily="34" charset="0"/>
              <a:buChar char="•"/>
            </a:pPr>
            <a:r>
              <a:rPr lang="en-GB" sz="1200" dirty="0"/>
              <a:t>Grants for existing &amp; new autism support organisations</a:t>
            </a:r>
          </a:p>
          <a:p>
            <a:pPr marL="171450" indent="-171450">
              <a:buFont typeface="Arial" panose="020B0604020202020204" pitchFamily="34" charset="0"/>
              <a:buChar char="•"/>
            </a:pPr>
            <a:r>
              <a:rPr lang="en-GB" sz="1200" dirty="0"/>
              <a:t>Prioritise autism-specific, volunteer-led orgs run by ppl with lived experience</a:t>
            </a:r>
          </a:p>
          <a:p>
            <a:pPr marL="171450" indent="-171450">
              <a:buFont typeface="Arial" panose="020B0604020202020204" pitchFamily="34" charset="0"/>
              <a:buChar char="•"/>
            </a:pPr>
            <a:r>
              <a:rPr lang="en-GB" sz="1200" dirty="0"/>
              <a:t>Intensive grant writing support available to organisation led by people with lived experience, as this has previously been a barrier preventing them accessing money</a:t>
            </a:r>
          </a:p>
          <a:p>
            <a:pPr marL="171450" indent="-171450">
              <a:buFont typeface="Arial" panose="020B0604020202020204" pitchFamily="34" charset="0"/>
              <a:buChar char="•"/>
            </a:pPr>
            <a:r>
              <a:rPr lang="en-GB" sz="1200" dirty="0"/>
              <a:t>Will fund independent consultants to help groups who need to develop their safeguarding, governance or finances</a:t>
            </a:r>
          </a:p>
          <a:p>
            <a:endParaRPr lang="en-GB" dirty="0"/>
          </a:p>
        </p:txBody>
      </p:sp>
      <p:sp>
        <p:nvSpPr>
          <p:cNvPr id="4" name="Slide Number Placeholder 3"/>
          <p:cNvSpPr>
            <a:spLocks noGrp="1"/>
          </p:cNvSpPr>
          <p:nvPr>
            <p:ph type="sldNum" sz="quarter" idx="5"/>
          </p:nvPr>
        </p:nvSpPr>
        <p:spPr/>
        <p:txBody>
          <a:bodyPr/>
          <a:lstStyle/>
          <a:p>
            <a:fld id="{497DD46B-57D2-43D9-983A-6207FF418AE7}" type="slidenum">
              <a:rPr lang="en-GB" smtClean="0"/>
              <a:t>9</a:t>
            </a:fld>
            <a:endParaRPr lang="en-GB"/>
          </a:p>
        </p:txBody>
      </p:sp>
    </p:spTree>
    <p:extLst>
      <p:ext uri="{BB962C8B-B14F-4D97-AF65-F5344CB8AC3E}">
        <p14:creationId xmlns:p14="http://schemas.microsoft.com/office/powerpoint/2010/main" val="3876068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4000" b="1">
                <a:solidFill>
                  <a:srgbClr val="0070C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Rectangle 3">
            <a:extLst>
              <a:ext uri="{FF2B5EF4-FFF2-40B4-BE49-F238E27FC236}">
                <a16:creationId xmlns:a16="http://schemas.microsoft.com/office/drawing/2014/main" id="{1B23F7E9-28CF-B8FA-BC46-4099CFE8E292}"/>
              </a:ext>
            </a:extLst>
          </p:cNvPr>
          <p:cNvSpPr/>
          <p:nvPr userDrawn="1"/>
        </p:nvSpPr>
        <p:spPr>
          <a:xfrm>
            <a:off x="8153400" y="142875"/>
            <a:ext cx="3686175"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logo with blue and black text&#10;&#10;Description automatically generated">
            <a:extLst>
              <a:ext uri="{FF2B5EF4-FFF2-40B4-BE49-F238E27FC236}">
                <a16:creationId xmlns:a16="http://schemas.microsoft.com/office/drawing/2014/main" id="{CAB4C994-F2FE-731F-87BF-EDB9E9A3E1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4310" y="0"/>
            <a:ext cx="3867690" cy="1571844"/>
          </a:xfrm>
          <a:prstGeom prst="rect">
            <a:avLst/>
          </a:prstGeom>
        </p:spPr>
      </p:pic>
    </p:spTree>
    <p:extLst>
      <p:ext uri="{BB962C8B-B14F-4D97-AF65-F5344CB8AC3E}">
        <p14:creationId xmlns:p14="http://schemas.microsoft.com/office/powerpoint/2010/main" val="169060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AF56B5-DA9F-4F80-AD87-5C5B02E20A7C}"/>
              </a:ext>
            </a:extLst>
          </p:cNvPr>
          <p:cNvSpPr>
            <a:spLocks noGrp="1"/>
          </p:cNvSpPr>
          <p:nvPr>
            <p:ph type="dt" sz="half" idx="10"/>
          </p:nvPr>
        </p:nvSpPr>
        <p:spPr>
          <a:xfrm>
            <a:off x="609600" y="6356351"/>
            <a:ext cx="2844800" cy="365125"/>
          </a:xfrm>
          <a:prstGeom prst="rect">
            <a:avLst/>
          </a:prstGeom>
        </p:spPr>
        <p:txBody>
          <a:bodyPr/>
          <a:lstStyle>
            <a:lvl1pPr>
              <a:defRPr>
                <a:cs typeface="Arial" charset="0"/>
              </a:defRPr>
            </a:lvl1pPr>
          </a:lstStyle>
          <a:p>
            <a:pPr>
              <a:defRPr/>
            </a:pPr>
            <a:fld id="{5858C9D5-005C-473B-9991-B579854C678B}" type="datetimeFigureOut">
              <a:rPr lang="en-GB"/>
              <a:pPr>
                <a:defRPr/>
              </a:pPr>
              <a:t>04/07/2024</a:t>
            </a:fld>
            <a:endParaRPr lang="en-GB"/>
          </a:p>
        </p:txBody>
      </p:sp>
      <p:sp>
        <p:nvSpPr>
          <p:cNvPr id="5" name="Footer Placeholder 4">
            <a:extLst>
              <a:ext uri="{FF2B5EF4-FFF2-40B4-BE49-F238E27FC236}">
                <a16:creationId xmlns:a16="http://schemas.microsoft.com/office/drawing/2014/main" id="{1685830E-79D1-47D0-9F78-6A55A56C06DF}"/>
              </a:ext>
            </a:extLst>
          </p:cNvPr>
          <p:cNvSpPr>
            <a:spLocks noGrp="1"/>
          </p:cNvSpPr>
          <p:nvPr>
            <p:ph type="ftr" sz="quarter" idx="11"/>
          </p:nvPr>
        </p:nvSpPr>
        <p:spPr>
          <a:xfrm>
            <a:off x="4165600" y="6356351"/>
            <a:ext cx="3860800" cy="365125"/>
          </a:xfrm>
          <a:prstGeom prst="rect">
            <a:avLst/>
          </a:prstGeom>
        </p:spPr>
        <p:txBody>
          <a:bodyPr/>
          <a:lstStyle>
            <a:lvl1pPr>
              <a:defRPr>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540B8420-8009-495D-9310-647BDA8090F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75809B-D3CF-487A-8B58-FC803FEBA435}" type="slidenum">
              <a:rPr lang="en-GB" altLang="en-US"/>
              <a:pPr/>
              <a:t>‹#›</a:t>
            </a:fld>
            <a:endParaRPr lang="en-GB" altLang="en-US"/>
          </a:p>
        </p:txBody>
      </p:sp>
    </p:spTree>
    <p:extLst>
      <p:ext uri="{BB962C8B-B14F-4D97-AF65-F5344CB8AC3E}">
        <p14:creationId xmlns:p14="http://schemas.microsoft.com/office/powerpoint/2010/main" val="403218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3E669D-7E63-4087-8A2C-A6639CD239A9}"/>
              </a:ext>
            </a:extLst>
          </p:cNvPr>
          <p:cNvSpPr>
            <a:spLocks noGrp="1"/>
          </p:cNvSpPr>
          <p:nvPr>
            <p:ph type="dt" sz="half" idx="10"/>
          </p:nvPr>
        </p:nvSpPr>
        <p:spPr>
          <a:xfrm>
            <a:off x="609600" y="6356351"/>
            <a:ext cx="2844800" cy="365125"/>
          </a:xfrm>
          <a:prstGeom prst="rect">
            <a:avLst/>
          </a:prstGeom>
        </p:spPr>
        <p:txBody>
          <a:bodyPr/>
          <a:lstStyle>
            <a:lvl1pPr>
              <a:defRPr>
                <a:cs typeface="Arial" charset="0"/>
              </a:defRPr>
            </a:lvl1pPr>
          </a:lstStyle>
          <a:p>
            <a:pPr>
              <a:defRPr/>
            </a:pPr>
            <a:fld id="{4A19906A-F91F-4728-99DB-9392AB42EB16}" type="datetimeFigureOut">
              <a:rPr lang="en-GB"/>
              <a:pPr>
                <a:defRPr/>
              </a:pPr>
              <a:t>04/07/2024</a:t>
            </a:fld>
            <a:endParaRPr lang="en-GB"/>
          </a:p>
        </p:txBody>
      </p:sp>
      <p:sp>
        <p:nvSpPr>
          <p:cNvPr id="5" name="Footer Placeholder 4">
            <a:extLst>
              <a:ext uri="{FF2B5EF4-FFF2-40B4-BE49-F238E27FC236}">
                <a16:creationId xmlns:a16="http://schemas.microsoft.com/office/drawing/2014/main" id="{8B842B0E-A33C-4E99-9504-F4A05EE03F18}"/>
              </a:ext>
            </a:extLst>
          </p:cNvPr>
          <p:cNvSpPr>
            <a:spLocks noGrp="1"/>
          </p:cNvSpPr>
          <p:nvPr>
            <p:ph type="ftr" sz="quarter" idx="11"/>
          </p:nvPr>
        </p:nvSpPr>
        <p:spPr>
          <a:xfrm>
            <a:off x="4165600" y="6356351"/>
            <a:ext cx="3860800" cy="365125"/>
          </a:xfrm>
          <a:prstGeom prst="rect">
            <a:avLst/>
          </a:prstGeom>
        </p:spPr>
        <p:txBody>
          <a:bodyPr/>
          <a:lstStyle>
            <a:lvl1pPr>
              <a:defRPr>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89D53AA1-5C46-4B12-A562-E0D67740983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817F75C-25C2-415D-834D-74D83CB0B2F0}" type="slidenum">
              <a:rPr lang="en-GB" altLang="en-US"/>
              <a:pPr/>
              <a:t>‹#›</a:t>
            </a:fld>
            <a:endParaRPr lang="en-GB" altLang="en-US"/>
          </a:p>
        </p:txBody>
      </p:sp>
    </p:spTree>
    <p:extLst>
      <p:ext uri="{BB962C8B-B14F-4D97-AF65-F5344CB8AC3E}">
        <p14:creationId xmlns:p14="http://schemas.microsoft.com/office/powerpoint/2010/main" val="3223403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6DFAEC-9E1F-4CC1-A008-BB77E3D5569B}"/>
              </a:ext>
            </a:extLst>
          </p:cNvPr>
          <p:cNvSpPr>
            <a:spLocks noGrp="1"/>
          </p:cNvSpPr>
          <p:nvPr>
            <p:ph type="dt" sz="half" idx="10"/>
          </p:nvPr>
        </p:nvSpPr>
        <p:spPr>
          <a:xfrm>
            <a:off x="609600" y="6356351"/>
            <a:ext cx="2844800" cy="365125"/>
          </a:xfrm>
          <a:prstGeom prst="rect">
            <a:avLst/>
          </a:prstGeom>
        </p:spPr>
        <p:txBody>
          <a:bodyPr/>
          <a:lstStyle>
            <a:lvl1pPr>
              <a:defRPr>
                <a:cs typeface="Arial" charset="0"/>
              </a:defRPr>
            </a:lvl1pPr>
          </a:lstStyle>
          <a:p>
            <a:pPr>
              <a:defRPr/>
            </a:pPr>
            <a:fld id="{0E8A96B7-9FDB-48E4-ACC9-8D3CB0D8577A}" type="datetimeFigureOut">
              <a:rPr lang="en-GB"/>
              <a:pPr>
                <a:defRPr/>
              </a:pPr>
              <a:t>04/07/2024</a:t>
            </a:fld>
            <a:endParaRPr lang="en-GB"/>
          </a:p>
        </p:txBody>
      </p:sp>
      <p:sp>
        <p:nvSpPr>
          <p:cNvPr id="5" name="Footer Placeholder 4">
            <a:extLst>
              <a:ext uri="{FF2B5EF4-FFF2-40B4-BE49-F238E27FC236}">
                <a16:creationId xmlns:a16="http://schemas.microsoft.com/office/drawing/2014/main" id="{781941A1-8307-46A2-829C-DA93649FEF28}"/>
              </a:ext>
            </a:extLst>
          </p:cNvPr>
          <p:cNvSpPr>
            <a:spLocks noGrp="1"/>
          </p:cNvSpPr>
          <p:nvPr>
            <p:ph type="ftr" sz="quarter" idx="11"/>
          </p:nvPr>
        </p:nvSpPr>
        <p:spPr>
          <a:xfrm>
            <a:off x="4165600" y="6356351"/>
            <a:ext cx="3860800" cy="365125"/>
          </a:xfrm>
          <a:prstGeom prst="rect">
            <a:avLst/>
          </a:prstGeom>
        </p:spPr>
        <p:txBody>
          <a:bodyPr/>
          <a:lstStyle>
            <a:lvl1pPr>
              <a:defRPr>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3EA73703-B7EE-4281-B726-D19A9CCC4089}"/>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94BE7B5-0967-4D84-8CFD-C0FFBC10821D}" type="slidenum">
              <a:rPr lang="en-GB" altLang="en-US"/>
              <a:pPr/>
              <a:t>‹#›</a:t>
            </a:fld>
            <a:endParaRPr lang="en-GB" altLang="en-US"/>
          </a:p>
        </p:txBody>
      </p:sp>
    </p:spTree>
    <p:extLst>
      <p:ext uri="{BB962C8B-B14F-4D97-AF65-F5344CB8AC3E}">
        <p14:creationId xmlns:p14="http://schemas.microsoft.com/office/powerpoint/2010/main" val="119560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1354138"/>
            <a:ext cx="10972800" cy="792162"/>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7D78D611-439C-40E6-8984-6C4FA39419F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BC0A6D4-A26A-44F5-862B-374F7722CBC1}" type="slidenum">
              <a:rPr lang="en-GB" altLang="en-US"/>
              <a:pPr/>
              <a:t>‹#›</a:t>
            </a:fld>
            <a:endParaRPr lang="en-GB" altLang="en-US"/>
          </a:p>
        </p:txBody>
      </p:sp>
      <p:sp>
        <p:nvSpPr>
          <p:cNvPr id="9" name="Rectangle 8">
            <a:extLst>
              <a:ext uri="{FF2B5EF4-FFF2-40B4-BE49-F238E27FC236}">
                <a16:creationId xmlns:a16="http://schemas.microsoft.com/office/drawing/2014/main" id="{2D49A913-8B21-0DF4-CF17-AB429BDAAEF6}"/>
              </a:ext>
            </a:extLst>
          </p:cNvPr>
          <p:cNvSpPr/>
          <p:nvPr userDrawn="1"/>
        </p:nvSpPr>
        <p:spPr>
          <a:xfrm>
            <a:off x="8220075" y="123825"/>
            <a:ext cx="3657600"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logo with blue and black text&#10;&#10;Description automatically generated">
            <a:extLst>
              <a:ext uri="{FF2B5EF4-FFF2-40B4-BE49-F238E27FC236}">
                <a16:creationId xmlns:a16="http://schemas.microsoft.com/office/drawing/2014/main" id="{80167824-3435-4F52-E149-97FE730AE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5030" y="0"/>
            <a:ext cx="3867690" cy="1571844"/>
          </a:xfrm>
          <a:prstGeom prst="rect">
            <a:avLst/>
          </a:prstGeom>
        </p:spPr>
      </p:pic>
    </p:spTree>
    <p:extLst>
      <p:ext uri="{BB962C8B-B14F-4D97-AF65-F5344CB8AC3E}">
        <p14:creationId xmlns:p14="http://schemas.microsoft.com/office/powerpoint/2010/main" val="348324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0532C0-6D2C-4E4C-8EBD-1DF90027633E}"/>
              </a:ext>
            </a:extLst>
          </p:cNvPr>
          <p:cNvSpPr>
            <a:spLocks noGrp="1"/>
          </p:cNvSpPr>
          <p:nvPr>
            <p:ph type="dt" sz="half" idx="10"/>
          </p:nvPr>
        </p:nvSpPr>
        <p:spPr>
          <a:xfrm>
            <a:off x="609600" y="6356351"/>
            <a:ext cx="2844800" cy="365125"/>
          </a:xfrm>
          <a:prstGeom prst="rect">
            <a:avLst/>
          </a:prstGeom>
        </p:spPr>
        <p:txBody>
          <a:bodyPr/>
          <a:lstStyle>
            <a:lvl1pPr>
              <a:defRPr>
                <a:cs typeface="Arial" charset="0"/>
              </a:defRPr>
            </a:lvl1pPr>
          </a:lstStyle>
          <a:p>
            <a:pPr>
              <a:defRPr/>
            </a:pPr>
            <a:fld id="{22F69AE7-4BB5-4ED4-847B-67A890FD0ABF}" type="datetimeFigureOut">
              <a:rPr lang="en-GB"/>
              <a:pPr>
                <a:defRPr/>
              </a:pPr>
              <a:t>04/07/2024</a:t>
            </a:fld>
            <a:endParaRPr lang="en-GB"/>
          </a:p>
        </p:txBody>
      </p:sp>
      <p:sp>
        <p:nvSpPr>
          <p:cNvPr id="5" name="Footer Placeholder 4">
            <a:extLst>
              <a:ext uri="{FF2B5EF4-FFF2-40B4-BE49-F238E27FC236}">
                <a16:creationId xmlns:a16="http://schemas.microsoft.com/office/drawing/2014/main" id="{5D7DE107-67C4-4010-834E-7C0FD69676F3}"/>
              </a:ext>
            </a:extLst>
          </p:cNvPr>
          <p:cNvSpPr>
            <a:spLocks noGrp="1"/>
          </p:cNvSpPr>
          <p:nvPr>
            <p:ph type="ftr" sz="quarter" idx="11"/>
          </p:nvPr>
        </p:nvSpPr>
        <p:spPr>
          <a:xfrm>
            <a:off x="4165600" y="6356351"/>
            <a:ext cx="3860800" cy="365125"/>
          </a:xfrm>
          <a:prstGeom prst="rect">
            <a:avLst/>
          </a:prstGeom>
        </p:spPr>
        <p:txBody>
          <a:bodyPr/>
          <a:lstStyle>
            <a:lvl1pPr>
              <a:defRPr>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6D7123AA-414F-490D-8861-5703C6D59CD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6E74F1D-EAE1-4B03-9BB0-1F1224C2D0AF}" type="slidenum">
              <a:rPr lang="en-GB" altLang="en-US"/>
              <a:pPr/>
              <a:t>‹#›</a:t>
            </a:fld>
            <a:endParaRPr lang="en-GB" altLang="en-US"/>
          </a:p>
        </p:txBody>
      </p:sp>
      <p:sp>
        <p:nvSpPr>
          <p:cNvPr id="7" name="Rectangle 6">
            <a:extLst>
              <a:ext uri="{FF2B5EF4-FFF2-40B4-BE49-F238E27FC236}">
                <a16:creationId xmlns:a16="http://schemas.microsoft.com/office/drawing/2014/main" id="{C1296B96-ED68-1643-1D43-A18AB420E572}"/>
              </a:ext>
            </a:extLst>
          </p:cNvPr>
          <p:cNvSpPr/>
          <p:nvPr userDrawn="1"/>
        </p:nvSpPr>
        <p:spPr>
          <a:xfrm>
            <a:off x="8199120" y="136524"/>
            <a:ext cx="3718560" cy="1056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2EFECC0-9A39-83C2-6F82-7F0416243E87}"/>
              </a:ext>
            </a:extLst>
          </p:cNvPr>
          <p:cNvSpPr/>
          <p:nvPr userDrawn="1"/>
        </p:nvSpPr>
        <p:spPr>
          <a:xfrm>
            <a:off x="8199120" y="136524"/>
            <a:ext cx="3718560" cy="105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logo with blue and black text&#10;&#10;Description automatically generated">
            <a:extLst>
              <a:ext uri="{FF2B5EF4-FFF2-40B4-BE49-F238E27FC236}">
                <a16:creationId xmlns:a16="http://schemas.microsoft.com/office/drawing/2014/main" id="{A3D5CA3D-C69E-0E7F-7B02-A1BBB90093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9120" y="0"/>
            <a:ext cx="3867690" cy="1571844"/>
          </a:xfrm>
          <a:prstGeom prst="rect">
            <a:avLst/>
          </a:prstGeom>
        </p:spPr>
      </p:pic>
    </p:spTree>
    <p:extLst>
      <p:ext uri="{BB962C8B-B14F-4D97-AF65-F5344CB8AC3E}">
        <p14:creationId xmlns:p14="http://schemas.microsoft.com/office/powerpoint/2010/main" val="390721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a:extLst>
              <a:ext uri="{FF2B5EF4-FFF2-40B4-BE49-F238E27FC236}">
                <a16:creationId xmlns:a16="http://schemas.microsoft.com/office/drawing/2014/main" id="{B7392BAA-EA92-4C31-A433-EA389EF9102F}"/>
              </a:ext>
            </a:extLst>
          </p:cNvPr>
          <p:cNvSpPr>
            <a:spLocks noGrp="1"/>
          </p:cNvSpPr>
          <p:nvPr>
            <p:ph type="dt" sz="half" idx="10"/>
          </p:nvPr>
        </p:nvSpPr>
        <p:spPr>
          <a:xfrm>
            <a:off x="609600" y="6356351"/>
            <a:ext cx="2844800" cy="365125"/>
          </a:xfrm>
          <a:prstGeom prst="rect">
            <a:avLst/>
          </a:prstGeom>
        </p:spPr>
        <p:txBody>
          <a:bodyPr/>
          <a:lstStyle>
            <a:lvl1pPr>
              <a:defRPr>
                <a:cs typeface="Arial" charset="0"/>
              </a:defRPr>
            </a:lvl1pPr>
          </a:lstStyle>
          <a:p>
            <a:pPr>
              <a:defRPr/>
            </a:pPr>
            <a:fld id="{BC101BAD-0AAB-490C-B4BF-21183F6FD68D}" type="datetimeFigureOut">
              <a:rPr lang="en-GB"/>
              <a:pPr>
                <a:defRPr/>
              </a:pPr>
              <a:t>04/07/2024</a:t>
            </a:fld>
            <a:endParaRPr lang="en-GB"/>
          </a:p>
        </p:txBody>
      </p:sp>
      <p:sp>
        <p:nvSpPr>
          <p:cNvPr id="6" name="Footer Placeholder 4">
            <a:extLst>
              <a:ext uri="{FF2B5EF4-FFF2-40B4-BE49-F238E27FC236}">
                <a16:creationId xmlns:a16="http://schemas.microsoft.com/office/drawing/2014/main" id="{E769F619-D5C1-4CBC-92B8-1407A944B0FE}"/>
              </a:ext>
            </a:extLst>
          </p:cNvPr>
          <p:cNvSpPr>
            <a:spLocks noGrp="1"/>
          </p:cNvSpPr>
          <p:nvPr>
            <p:ph type="ftr" sz="quarter" idx="11"/>
          </p:nvPr>
        </p:nvSpPr>
        <p:spPr>
          <a:xfrm>
            <a:off x="4165600" y="6356351"/>
            <a:ext cx="3860800" cy="365125"/>
          </a:xfrm>
          <a:prstGeom prst="rect">
            <a:avLst/>
          </a:prstGeom>
        </p:spPr>
        <p:txBody>
          <a:bodyPr/>
          <a:lstStyle>
            <a:lvl1pPr>
              <a:defRPr>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E5193440-9F50-4AEA-9636-723CFDD83D0A}"/>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B1CD848-3D28-484D-99DC-8B57D453936B}" type="slidenum">
              <a:rPr lang="en-GB" altLang="en-US"/>
              <a:pPr/>
              <a:t>‹#›</a:t>
            </a:fld>
            <a:endParaRPr lang="en-GB" altLang="en-US"/>
          </a:p>
        </p:txBody>
      </p:sp>
      <p:sp>
        <p:nvSpPr>
          <p:cNvPr id="8" name="Rectangle 7">
            <a:extLst>
              <a:ext uri="{FF2B5EF4-FFF2-40B4-BE49-F238E27FC236}">
                <a16:creationId xmlns:a16="http://schemas.microsoft.com/office/drawing/2014/main" id="{3EA14642-4B3C-BD97-BE77-75E302D86056}"/>
              </a:ext>
            </a:extLst>
          </p:cNvPr>
          <p:cNvSpPr/>
          <p:nvPr userDrawn="1"/>
        </p:nvSpPr>
        <p:spPr>
          <a:xfrm>
            <a:off x="8026400" y="202407"/>
            <a:ext cx="393192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logo with blue and black text&#10;&#10;Description automatically generated">
            <a:extLst>
              <a:ext uri="{FF2B5EF4-FFF2-40B4-BE49-F238E27FC236}">
                <a16:creationId xmlns:a16="http://schemas.microsoft.com/office/drawing/2014/main" id="{A93B3F13-0A5D-78FF-C180-D121F12083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155" y="28357"/>
            <a:ext cx="3867690" cy="1571844"/>
          </a:xfrm>
          <a:prstGeom prst="rect">
            <a:avLst/>
          </a:prstGeom>
        </p:spPr>
      </p:pic>
    </p:spTree>
    <p:extLst>
      <p:ext uri="{BB962C8B-B14F-4D97-AF65-F5344CB8AC3E}">
        <p14:creationId xmlns:p14="http://schemas.microsoft.com/office/powerpoint/2010/main" val="3394435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a:extLst>
              <a:ext uri="{FF2B5EF4-FFF2-40B4-BE49-F238E27FC236}">
                <a16:creationId xmlns:a16="http://schemas.microsoft.com/office/drawing/2014/main" id="{4E8C7009-160E-4CF4-A83A-F648CEAB5157}"/>
              </a:ext>
            </a:extLst>
          </p:cNvPr>
          <p:cNvSpPr>
            <a:spLocks noGrp="1"/>
          </p:cNvSpPr>
          <p:nvPr>
            <p:ph type="dt" sz="half" idx="10"/>
          </p:nvPr>
        </p:nvSpPr>
        <p:spPr>
          <a:xfrm>
            <a:off x="609600" y="6356351"/>
            <a:ext cx="2844800" cy="365125"/>
          </a:xfrm>
          <a:prstGeom prst="rect">
            <a:avLst/>
          </a:prstGeom>
        </p:spPr>
        <p:txBody>
          <a:bodyPr/>
          <a:lstStyle>
            <a:lvl1pPr>
              <a:defRPr>
                <a:cs typeface="Arial" charset="0"/>
              </a:defRPr>
            </a:lvl1pPr>
          </a:lstStyle>
          <a:p>
            <a:pPr>
              <a:defRPr/>
            </a:pPr>
            <a:fld id="{37B198B0-1400-4A6D-9021-ED2F978F2745}" type="datetimeFigureOut">
              <a:rPr lang="en-GB"/>
              <a:pPr>
                <a:defRPr/>
              </a:pPr>
              <a:t>04/07/2024</a:t>
            </a:fld>
            <a:endParaRPr lang="en-GB"/>
          </a:p>
        </p:txBody>
      </p:sp>
      <p:sp>
        <p:nvSpPr>
          <p:cNvPr id="8" name="Footer Placeholder 4">
            <a:extLst>
              <a:ext uri="{FF2B5EF4-FFF2-40B4-BE49-F238E27FC236}">
                <a16:creationId xmlns:a16="http://schemas.microsoft.com/office/drawing/2014/main" id="{716B5F07-132F-438F-B79B-5F8FC7976E9B}"/>
              </a:ext>
            </a:extLst>
          </p:cNvPr>
          <p:cNvSpPr>
            <a:spLocks noGrp="1"/>
          </p:cNvSpPr>
          <p:nvPr>
            <p:ph type="ftr" sz="quarter" idx="11"/>
          </p:nvPr>
        </p:nvSpPr>
        <p:spPr>
          <a:xfrm>
            <a:off x="4165600" y="6356351"/>
            <a:ext cx="3860800" cy="365125"/>
          </a:xfrm>
          <a:prstGeom prst="rect">
            <a:avLst/>
          </a:prstGeom>
        </p:spPr>
        <p:txBody>
          <a:bodyPr/>
          <a:lstStyle>
            <a:lvl1pPr>
              <a:defRPr>
                <a:cs typeface="Arial" charset="0"/>
              </a:defRPr>
            </a:lvl1pPr>
          </a:lstStyle>
          <a:p>
            <a:pPr>
              <a:defRPr/>
            </a:pPr>
            <a:endParaRPr lang="en-GB"/>
          </a:p>
        </p:txBody>
      </p:sp>
      <p:sp>
        <p:nvSpPr>
          <p:cNvPr id="9" name="Slide Number Placeholder 5">
            <a:extLst>
              <a:ext uri="{FF2B5EF4-FFF2-40B4-BE49-F238E27FC236}">
                <a16:creationId xmlns:a16="http://schemas.microsoft.com/office/drawing/2014/main" id="{D860E98C-E365-4F1D-95EA-56AE4C4141B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2A6BDEB-4B12-4F03-83DA-46887271B98A}" type="slidenum">
              <a:rPr lang="en-GB" altLang="en-US"/>
              <a:pPr/>
              <a:t>‹#›</a:t>
            </a:fld>
            <a:endParaRPr lang="en-GB" altLang="en-US"/>
          </a:p>
        </p:txBody>
      </p:sp>
      <p:pic>
        <p:nvPicPr>
          <p:cNvPr id="10" name="Picture 9" descr="A logo with blue and black text&#10;&#10;Description automatically generated">
            <a:extLst>
              <a:ext uri="{FF2B5EF4-FFF2-40B4-BE49-F238E27FC236}">
                <a16:creationId xmlns:a16="http://schemas.microsoft.com/office/drawing/2014/main" id="{FD57C8B7-A729-9BE3-1C87-D404528503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5030" y="0"/>
            <a:ext cx="3867690" cy="1571844"/>
          </a:xfrm>
          <a:prstGeom prst="rect">
            <a:avLst/>
          </a:prstGeom>
        </p:spPr>
      </p:pic>
    </p:spTree>
    <p:extLst>
      <p:ext uri="{BB962C8B-B14F-4D97-AF65-F5344CB8AC3E}">
        <p14:creationId xmlns:p14="http://schemas.microsoft.com/office/powerpoint/2010/main" val="93904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2FF00C1C-7B35-4BD1-89C1-CC4677C6DB09}"/>
              </a:ext>
            </a:extLst>
          </p:cNvPr>
          <p:cNvSpPr>
            <a:spLocks noGrp="1"/>
          </p:cNvSpPr>
          <p:nvPr>
            <p:ph type="dt" sz="half" idx="10"/>
          </p:nvPr>
        </p:nvSpPr>
        <p:spPr>
          <a:xfrm>
            <a:off x="609600" y="6356351"/>
            <a:ext cx="2844800" cy="365125"/>
          </a:xfrm>
          <a:prstGeom prst="rect">
            <a:avLst/>
          </a:prstGeom>
        </p:spPr>
        <p:txBody>
          <a:bodyPr/>
          <a:lstStyle>
            <a:lvl1pPr>
              <a:defRPr>
                <a:cs typeface="Arial" charset="0"/>
              </a:defRPr>
            </a:lvl1pPr>
          </a:lstStyle>
          <a:p>
            <a:pPr>
              <a:defRPr/>
            </a:pPr>
            <a:fld id="{0FE9B962-43FB-4504-BF94-D77D52804C0B}" type="datetimeFigureOut">
              <a:rPr lang="en-GB"/>
              <a:pPr>
                <a:defRPr/>
              </a:pPr>
              <a:t>04/07/2024</a:t>
            </a:fld>
            <a:endParaRPr lang="en-GB"/>
          </a:p>
        </p:txBody>
      </p:sp>
      <p:sp>
        <p:nvSpPr>
          <p:cNvPr id="4" name="Footer Placeholder 4">
            <a:extLst>
              <a:ext uri="{FF2B5EF4-FFF2-40B4-BE49-F238E27FC236}">
                <a16:creationId xmlns:a16="http://schemas.microsoft.com/office/drawing/2014/main" id="{BC468C9E-6E47-47F6-8394-D4975B4BD88E}"/>
              </a:ext>
            </a:extLst>
          </p:cNvPr>
          <p:cNvSpPr>
            <a:spLocks noGrp="1"/>
          </p:cNvSpPr>
          <p:nvPr>
            <p:ph type="ftr" sz="quarter" idx="11"/>
          </p:nvPr>
        </p:nvSpPr>
        <p:spPr>
          <a:xfrm>
            <a:off x="4165600" y="6356351"/>
            <a:ext cx="3860800" cy="365125"/>
          </a:xfrm>
          <a:prstGeom prst="rect">
            <a:avLst/>
          </a:prstGeom>
        </p:spPr>
        <p:txBody>
          <a:bodyPr/>
          <a:lstStyle>
            <a:lvl1pPr>
              <a:defRPr>
                <a:cs typeface="Arial" charset="0"/>
              </a:defRPr>
            </a:lvl1pPr>
          </a:lstStyle>
          <a:p>
            <a:pPr>
              <a:defRPr/>
            </a:pPr>
            <a:endParaRPr lang="en-GB"/>
          </a:p>
        </p:txBody>
      </p:sp>
      <p:sp>
        <p:nvSpPr>
          <p:cNvPr id="5" name="Slide Number Placeholder 5">
            <a:extLst>
              <a:ext uri="{FF2B5EF4-FFF2-40B4-BE49-F238E27FC236}">
                <a16:creationId xmlns:a16="http://schemas.microsoft.com/office/drawing/2014/main" id="{93051180-19BC-441B-BA0A-CC5F294945E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C2409C3-33E8-4541-BF47-E5C59670A8E3}" type="slidenum">
              <a:rPr lang="en-GB" altLang="en-US"/>
              <a:pPr/>
              <a:t>‹#›</a:t>
            </a:fld>
            <a:endParaRPr lang="en-GB" altLang="en-US"/>
          </a:p>
        </p:txBody>
      </p:sp>
      <p:sp>
        <p:nvSpPr>
          <p:cNvPr id="6" name="Rectangle 5">
            <a:extLst>
              <a:ext uri="{FF2B5EF4-FFF2-40B4-BE49-F238E27FC236}">
                <a16:creationId xmlns:a16="http://schemas.microsoft.com/office/drawing/2014/main" id="{46F116E0-9755-2AF6-86AA-A0EC1A1E49C1}"/>
              </a:ext>
            </a:extLst>
          </p:cNvPr>
          <p:cNvSpPr/>
          <p:nvPr userDrawn="1"/>
        </p:nvSpPr>
        <p:spPr>
          <a:xfrm>
            <a:off x="8128000" y="142240"/>
            <a:ext cx="3749040" cy="975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logo with blue and black text&#10;&#10;Description automatically generated">
            <a:extLst>
              <a:ext uri="{FF2B5EF4-FFF2-40B4-BE49-F238E27FC236}">
                <a16:creationId xmlns:a16="http://schemas.microsoft.com/office/drawing/2014/main" id="{2459F9F3-A0C8-3C18-B2F8-35273EBEDC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0880" y="24764"/>
            <a:ext cx="3867690" cy="1571844"/>
          </a:xfrm>
          <a:prstGeom prst="rect">
            <a:avLst/>
          </a:prstGeom>
        </p:spPr>
      </p:pic>
    </p:spTree>
    <p:extLst>
      <p:ext uri="{BB962C8B-B14F-4D97-AF65-F5344CB8AC3E}">
        <p14:creationId xmlns:p14="http://schemas.microsoft.com/office/powerpoint/2010/main" val="99500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9D502DC-DBFF-4B52-908C-CBFDBECAC563}"/>
              </a:ext>
            </a:extLst>
          </p:cNvPr>
          <p:cNvSpPr>
            <a:spLocks noGrp="1"/>
          </p:cNvSpPr>
          <p:nvPr>
            <p:ph type="dt" sz="half" idx="10"/>
          </p:nvPr>
        </p:nvSpPr>
        <p:spPr>
          <a:xfrm>
            <a:off x="609600" y="6356351"/>
            <a:ext cx="2844800" cy="365125"/>
          </a:xfrm>
          <a:prstGeom prst="rect">
            <a:avLst/>
          </a:prstGeom>
        </p:spPr>
        <p:txBody>
          <a:bodyPr/>
          <a:lstStyle>
            <a:lvl1pPr>
              <a:defRPr>
                <a:cs typeface="Arial" charset="0"/>
              </a:defRPr>
            </a:lvl1pPr>
          </a:lstStyle>
          <a:p>
            <a:pPr>
              <a:defRPr/>
            </a:pPr>
            <a:fld id="{E4F2880F-2BC4-4FB6-9BFA-5B4D0A262059}" type="datetimeFigureOut">
              <a:rPr lang="en-GB"/>
              <a:pPr>
                <a:defRPr/>
              </a:pPr>
              <a:t>04/07/2024</a:t>
            </a:fld>
            <a:endParaRPr lang="en-GB"/>
          </a:p>
        </p:txBody>
      </p:sp>
      <p:sp>
        <p:nvSpPr>
          <p:cNvPr id="3" name="Footer Placeholder 4">
            <a:extLst>
              <a:ext uri="{FF2B5EF4-FFF2-40B4-BE49-F238E27FC236}">
                <a16:creationId xmlns:a16="http://schemas.microsoft.com/office/drawing/2014/main" id="{66A9C87D-E3BD-4F10-B370-57339CF2516B}"/>
              </a:ext>
            </a:extLst>
          </p:cNvPr>
          <p:cNvSpPr>
            <a:spLocks noGrp="1"/>
          </p:cNvSpPr>
          <p:nvPr>
            <p:ph type="ftr" sz="quarter" idx="11"/>
          </p:nvPr>
        </p:nvSpPr>
        <p:spPr>
          <a:xfrm>
            <a:off x="4165600" y="6356351"/>
            <a:ext cx="3860800" cy="365125"/>
          </a:xfrm>
          <a:prstGeom prst="rect">
            <a:avLst/>
          </a:prstGeom>
        </p:spPr>
        <p:txBody>
          <a:bodyPr/>
          <a:lstStyle>
            <a:lvl1pPr>
              <a:defRPr>
                <a:cs typeface="Arial" charset="0"/>
              </a:defRPr>
            </a:lvl1pPr>
          </a:lstStyle>
          <a:p>
            <a:pPr>
              <a:defRPr/>
            </a:pPr>
            <a:endParaRPr lang="en-GB"/>
          </a:p>
        </p:txBody>
      </p:sp>
      <p:sp>
        <p:nvSpPr>
          <p:cNvPr id="4" name="Slide Number Placeholder 5">
            <a:extLst>
              <a:ext uri="{FF2B5EF4-FFF2-40B4-BE49-F238E27FC236}">
                <a16:creationId xmlns:a16="http://schemas.microsoft.com/office/drawing/2014/main" id="{6BF1B053-B7CA-483C-916E-6DCD4DDD7A0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57D1244-80CC-428B-9636-A7C8DF3934F2}" type="slidenum">
              <a:rPr lang="en-GB" altLang="en-US"/>
              <a:pPr/>
              <a:t>‹#›</a:t>
            </a:fld>
            <a:endParaRPr lang="en-GB" altLang="en-US"/>
          </a:p>
        </p:txBody>
      </p:sp>
      <p:sp>
        <p:nvSpPr>
          <p:cNvPr id="5" name="Rectangle 4">
            <a:extLst>
              <a:ext uri="{FF2B5EF4-FFF2-40B4-BE49-F238E27FC236}">
                <a16:creationId xmlns:a16="http://schemas.microsoft.com/office/drawing/2014/main" id="{8B37BC8D-B63B-B31B-5D9A-8842FD5E9076}"/>
              </a:ext>
            </a:extLst>
          </p:cNvPr>
          <p:cNvSpPr/>
          <p:nvPr userDrawn="1"/>
        </p:nvSpPr>
        <p:spPr>
          <a:xfrm>
            <a:off x="8117840" y="142240"/>
            <a:ext cx="3820160" cy="103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logo with blue and black text&#10;&#10;Description automatically generated">
            <a:extLst>
              <a:ext uri="{FF2B5EF4-FFF2-40B4-BE49-F238E27FC236}">
                <a16:creationId xmlns:a16="http://schemas.microsoft.com/office/drawing/2014/main" id="{332B6160-45F0-C288-AFD9-97C1F2D31C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0880" y="0"/>
            <a:ext cx="3867690" cy="1571844"/>
          </a:xfrm>
          <a:prstGeom prst="rect">
            <a:avLst/>
          </a:prstGeom>
        </p:spPr>
      </p:pic>
    </p:spTree>
    <p:extLst>
      <p:ext uri="{BB962C8B-B14F-4D97-AF65-F5344CB8AC3E}">
        <p14:creationId xmlns:p14="http://schemas.microsoft.com/office/powerpoint/2010/main" val="294918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FA4482C-9C2E-46EB-AB28-0D59F6F699FE}"/>
              </a:ext>
            </a:extLst>
          </p:cNvPr>
          <p:cNvSpPr>
            <a:spLocks noGrp="1"/>
          </p:cNvSpPr>
          <p:nvPr>
            <p:ph type="dt" sz="half" idx="10"/>
          </p:nvPr>
        </p:nvSpPr>
        <p:spPr>
          <a:xfrm>
            <a:off x="609600" y="6356351"/>
            <a:ext cx="2844800" cy="365125"/>
          </a:xfrm>
          <a:prstGeom prst="rect">
            <a:avLst/>
          </a:prstGeom>
        </p:spPr>
        <p:txBody>
          <a:bodyPr/>
          <a:lstStyle>
            <a:lvl1pPr>
              <a:defRPr>
                <a:cs typeface="Arial" charset="0"/>
              </a:defRPr>
            </a:lvl1pPr>
          </a:lstStyle>
          <a:p>
            <a:pPr>
              <a:defRPr/>
            </a:pPr>
            <a:fld id="{6A272D73-A823-4E7D-A810-B930ECF6E874}" type="datetimeFigureOut">
              <a:rPr lang="en-GB"/>
              <a:pPr>
                <a:defRPr/>
              </a:pPr>
              <a:t>04/07/2024</a:t>
            </a:fld>
            <a:endParaRPr lang="en-GB"/>
          </a:p>
        </p:txBody>
      </p:sp>
      <p:sp>
        <p:nvSpPr>
          <p:cNvPr id="6" name="Footer Placeholder 4">
            <a:extLst>
              <a:ext uri="{FF2B5EF4-FFF2-40B4-BE49-F238E27FC236}">
                <a16:creationId xmlns:a16="http://schemas.microsoft.com/office/drawing/2014/main" id="{779D187F-0FB3-460B-AC3D-20D529A107D4}"/>
              </a:ext>
            </a:extLst>
          </p:cNvPr>
          <p:cNvSpPr>
            <a:spLocks noGrp="1"/>
          </p:cNvSpPr>
          <p:nvPr>
            <p:ph type="ftr" sz="quarter" idx="11"/>
          </p:nvPr>
        </p:nvSpPr>
        <p:spPr>
          <a:xfrm>
            <a:off x="4165600" y="6356351"/>
            <a:ext cx="3860800" cy="365125"/>
          </a:xfrm>
          <a:prstGeom prst="rect">
            <a:avLst/>
          </a:prstGeom>
        </p:spPr>
        <p:txBody>
          <a:bodyPr/>
          <a:lstStyle>
            <a:lvl1pPr>
              <a:defRPr>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E73919C7-156C-4A04-9944-D477738222B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C1EC137-7795-4D53-BA5A-66621849505A}" type="slidenum">
              <a:rPr lang="en-GB" altLang="en-US"/>
              <a:pPr/>
              <a:t>‹#›</a:t>
            </a:fld>
            <a:endParaRPr lang="en-GB" altLang="en-US"/>
          </a:p>
        </p:txBody>
      </p:sp>
    </p:spTree>
    <p:extLst>
      <p:ext uri="{BB962C8B-B14F-4D97-AF65-F5344CB8AC3E}">
        <p14:creationId xmlns:p14="http://schemas.microsoft.com/office/powerpoint/2010/main" val="111576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601034F-17A7-4DF9-90DC-7AE502D51525}"/>
              </a:ext>
            </a:extLst>
          </p:cNvPr>
          <p:cNvSpPr>
            <a:spLocks noGrp="1"/>
          </p:cNvSpPr>
          <p:nvPr>
            <p:ph type="dt" sz="half" idx="10"/>
          </p:nvPr>
        </p:nvSpPr>
        <p:spPr>
          <a:xfrm>
            <a:off x="609600" y="6356351"/>
            <a:ext cx="2844800" cy="365125"/>
          </a:xfrm>
          <a:prstGeom prst="rect">
            <a:avLst/>
          </a:prstGeom>
        </p:spPr>
        <p:txBody>
          <a:bodyPr/>
          <a:lstStyle>
            <a:lvl1pPr>
              <a:defRPr>
                <a:cs typeface="Arial" charset="0"/>
              </a:defRPr>
            </a:lvl1pPr>
          </a:lstStyle>
          <a:p>
            <a:pPr>
              <a:defRPr/>
            </a:pPr>
            <a:fld id="{A425761A-872A-4AA1-A0A3-9185A619B2ED}" type="datetimeFigureOut">
              <a:rPr lang="en-GB"/>
              <a:pPr>
                <a:defRPr/>
              </a:pPr>
              <a:t>04/07/2024</a:t>
            </a:fld>
            <a:endParaRPr lang="en-GB"/>
          </a:p>
        </p:txBody>
      </p:sp>
      <p:sp>
        <p:nvSpPr>
          <p:cNvPr id="6" name="Footer Placeholder 4">
            <a:extLst>
              <a:ext uri="{FF2B5EF4-FFF2-40B4-BE49-F238E27FC236}">
                <a16:creationId xmlns:a16="http://schemas.microsoft.com/office/drawing/2014/main" id="{763FE24E-1D2E-44C2-AF39-088F06050820}"/>
              </a:ext>
            </a:extLst>
          </p:cNvPr>
          <p:cNvSpPr>
            <a:spLocks noGrp="1"/>
          </p:cNvSpPr>
          <p:nvPr>
            <p:ph type="ftr" sz="quarter" idx="11"/>
          </p:nvPr>
        </p:nvSpPr>
        <p:spPr>
          <a:xfrm>
            <a:off x="4165600" y="6356351"/>
            <a:ext cx="3860800" cy="365125"/>
          </a:xfrm>
          <a:prstGeom prst="rect">
            <a:avLst/>
          </a:prstGeom>
        </p:spPr>
        <p:txBody>
          <a:bodyPr/>
          <a:lstStyle>
            <a:lvl1pPr>
              <a:defRPr>
                <a:cs typeface="Arial" charset="0"/>
              </a:defRPr>
            </a:lvl1pPr>
          </a:lstStyle>
          <a:p>
            <a:pPr>
              <a:defRPr/>
            </a:pPr>
            <a:endParaRPr lang="en-GB"/>
          </a:p>
        </p:txBody>
      </p:sp>
      <p:sp>
        <p:nvSpPr>
          <p:cNvPr id="7" name="Slide Number Placeholder 5">
            <a:extLst>
              <a:ext uri="{FF2B5EF4-FFF2-40B4-BE49-F238E27FC236}">
                <a16:creationId xmlns:a16="http://schemas.microsoft.com/office/drawing/2014/main" id="{39FEF076-6516-4692-8FA6-C263510CBA93}"/>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78589E2-E779-4A6F-A179-4DAC083E780C}" type="slidenum">
              <a:rPr lang="en-GB" altLang="en-US"/>
              <a:pPr/>
              <a:t>‹#›</a:t>
            </a:fld>
            <a:endParaRPr lang="en-GB" altLang="en-US"/>
          </a:p>
        </p:txBody>
      </p:sp>
    </p:spTree>
    <p:extLst>
      <p:ext uri="{BB962C8B-B14F-4D97-AF65-F5344CB8AC3E}">
        <p14:creationId xmlns:p14="http://schemas.microsoft.com/office/powerpoint/2010/main" val="422364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a:extLst>
              <a:ext uri="{FF2B5EF4-FFF2-40B4-BE49-F238E27FC236}">
                <a16:creationId xmlns:a16="http://schemas.microsoft.com/office/drawing/2014/main" id="{940048E8-FBAA-444B-9CAC-952B0A7658B3}"/>
              </a:ext>
            </a:extLst>
          </p:cNvPr>
          <p:cNvPicPr>
            <a:picLocks noChangeAspect="1"/>
          </p:cNvPicPr>
          <p:nvPr userDrawn="1"/>
        </p:nvPicPr>
        <p:blipFill>
          <a:blip r:embed="rId14">
            <a:extLst>
              <a:ext uri="{28A0092B-C50C-407E-A947-70E740481C1C}">
                <a14:useLocalDpi xmlns:a14="http://schemas.microsoft.com/office/drawing/2010/main" val="0"/>
              </a:ext>
            </a:extLst>
          </a:blip>
          <a:srcRect l="15300" t="15894" r="6065" b="12610"/>
          <a:stretch>
            <a:fillRect/>
          </a:stretch>
        </p:blipFill>
        <p:spPr bwMode="auto">
          <a:xfrm>
            <a:off x="7920567" y="188914"/>
            <a:ext cx="396451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050424BD-3345-4CB5-9D76-8CACE7B39C3A}"/>
              </a:ext>
            </a:extLst>
          </p:cNvPr>
          <p:cNvSpPr>
            <a:spLocks noGrp="1"/>
          </p:cNvSpPr>
          <p:nvPr>
            <p:ph type="title"/>
          </p:nvPr>
        </p:nvSpPr>
        <p:spPr bwMode="auto">
          <a:xfrm>
            <a:off x="624417" y="1268413"/>
            <a:ext cx="109728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a:extLst>
              <a:ext uri="{FF2B5EF4-FFF2-40B4-BE49-F238E27FC236}">
                <a16:creationId xmlns:a16="http://schemas.microsoft.com/office/drawing/2014/main" id="{BFC8B557-8EDA-4A3E-ADF3-4835B1851158}"/>
              </a:ext>
            </a:extLst>
          </p:cNvPr>
          <p:cNvSpPr>
            <a:spLocks noGrp="1"/>
          </p:cNvSpPr>
          <p:nvPr>
            <p:ph type="body" idx="1"/>
          </p:nvPr>
        </p:nvSpPr>
        <p:spPr bwMode="auto">
          <a:xfrm>
            <a:off x="609600" y="2133600"/>
            <a:ext cx="109728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9" name="Picture 1">
            <a:extLst>
              <a:ext uri="{FF2B5EF4-FFF2-40B4-BE49-F238E27FC236}">
                <a16:creationId xmlns:a16="http://schemas.microsoft.com/office/drawing/2014/main" id="{A3E8627E-0077-4077-913F-882004196DC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17" y="5929314"/>
            <a:ext cx="12192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76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000" b="1" kern="1200">
          <a:solidFill>
            <a:srgbClr val="0070C0"/>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rgbClr val="0070C0"/>
          </a:solidFill>
          <a:latin typeface="Arial" charset="0"/>
          <a:cs typeface="Arial" charset="0"/>
        </a:defRPr>
      </a:lvl2pPr>
      <a:lvl3pPr algn="ctr" rtl="0" eaLnBrk="0" fontAlgn="base" hangingPunct="0">
        <a:spcBef>
          <a:spcPct val="0"/>
        </a:spcBef>
        <a:spcAft>
          <a:spcPct val="0"/>
        </a:spcAft>
        <a:defRPr sz="4000" b="1">
          <a:solidFill>
            <a:srgbClr val="0070C0"/>
          </a:solidFill>
          <a:latin typeface="Arial" charset="0"/>
          <a:cs typeface="Arial" charset="0"/>
        </a:defRPr>
      </a:lvl3pPr>
      <a:lvl4pPr algn="ctr" rtl="0" eaLnBrk="0" fontAlgn="base" hangingPunct="0">
        <a:spcBef>
          <a:spcPct val="0"/>
        </a:spcBef>
        <a:spcAft>
          <a:spcPct val="0"/>
        </a:spcAft>
        <a:defRPr sz="4000" b="1">
          <a:solidFill>
            <a:srgbClr val="0070C0"/>
          </a:solidFill>
          <a:latin typeface="Arial" charset="0"/>
          <a:cs typeface="Arial" charset="0"/>
        </a:defRPr>
      </a:lvl4pPr>
      <a:lvl5pPr algn="ctr" rtl="0" eaLnBrk="0" fontAlgn="base" hangingPunct="0">
        <a:spcBef>
          <a:spcPct val="0"/>
        </a:spcBef>
        <a:spcAft>
          <a:spcPct val="0"/>
        </a:spcAft>
        <a:defRPr sz="4000" b="1">
          <a:solidFill>
            <a:srgbClr val="0070C0"/>
          </a:solidFill>
          <a:latin typeface="Arial" charset="0"/>
          <a:cs typeface="Arial" charset="0"/>
        </a:defRPr>
      </a:lvl5pPr>
      <a:lvl6pPr marL="457200" algn="ctr" rtl="0" fontAlgn="base">
        <a:spcBef>
          <a:spcPct val="0"/>
        </a:spcBef>
        <a:spcAft>
          <a:spcPct val="0"/>
        </a:spcAft>
        <a:defRPr sz="4000" b="1">
          <a:solidFill>
            <a:srgbClr val="0070C0"/>
          </a:solidFill>
          <a:latin typeface="Calibri" pitchFamily="34" charset="0"/>
        </a:defRPr>
      </a:lvl6pPr>
      <a:lvl7pPr marL="914400" algn="ctr" rtl="0" fontAlgn="base">
        <a:spcBef>
          <a:spcPct val="0"/>
        </a:spcBef>
        <a:spcAft>
          <a:spcPct val="0"/>
        </a:spcAft>
        <a:defRPr sz="4000" b="1">
          <a:solidFill>
            <a:srgbClr val="0070C0"/>
          </a:solidFill>
          <a:latin typeface="Calibri" pitchFamily="34" charset="0"/>
        </a:defRPr>
      </a:lvl7pPr>
      <a:lvl8pPr marL="1371600" algn="ctr" rtl="0" fontAlgn="base">
        <a:spcBef>
          <a:spcPct val="0"/>
        </a:spcBef>
        <a:spcAft>
          <a:spcPct val="0"/>
        </a:spcAft>
        <a:defRPr sz="4000" b="1">
          <a:solidFill>
            <a:srgbClr val="0070C0"/>
          </a:solidFill>
          <a:latin typeface="Calibri" pitchFamily="34" charset="0"/>
        </a:defRPr>
      </a:lvl8pPr>
      <a:lvl9pPr marL="1828800" algn="ctr" rtl="0" fontAlgn="base">
        <a:spcBef>
          <a:spcPct val="0"/>
        </a:spcBef>
        <a:spcAft>
          <a:spcPct val="0"/>
        </a:spcAft>
        <a:defRPr sz="4000" b="1">
          <a:solidFill>
            <a:srgbClr val="0070C0"/>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404040"/>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404040"/>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6.svg"/><Relationship Id="rId5" Type="http://schemas.openxmlformats.org/officeDocument/2006/relationships/diagramQuickStyle" Target="../diagrams/quickStyle2.xml"/><Relationship Id="rId15" Type="http://schemas.openxmlformats.org/officeDocument/2006/relationships/hyperlink" Target="mailto:lpft.virtualautismhublincs@nhs.net?subject=Website%20enquiry" TargetMode="Externa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svg"/><Relationship Id="rId14" Type="http://schemas.openxmlformats.org/officeDocument/2006/relationships/hyperlink" Target="https://www.lpft.nhs.uk/our-services/virtual-autism-hu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6F76F78-A297-490A-AA77-6E2E49C1CBB4}"/>
              </a:ext>
            </a:extLst>
          </p:cNvPr>
          <p:cNvSpPr>
            <a:spLocks noGrp="1"/>
          </p:cNvSpPr>
          <p:nvPr>
            <p:ph type="ctrTitle"/>
          </p:nvPr>
        </p:nvSpPr>
        <p:spPr>
          <a:xfrm>
            <a:off x="799668" y="2422157"/>
            <a:ext cx="6727970" cy="2013686"/>
          </a:xfrm>
        </p:spPr>
        <p:txBody>
          <a:bodyPr>
            <a:normAutofit/>
          </a:bodyPr>
          <a:lstStyle/>
          <a:p>
            <a:r>
              <a:rPr lang="en-GB" altLang="en-US" sz="4800" dirty="0"/>
              <a:t>Lincolnshire’s Virtual Autism Hub</a:t>
            </a:r>
          </a:p>
        </p:txBody>
      </p:sp>
      <p:pic>
        <p:nvPicPr>
          <p:cNvPr id="3" name="Picture 2">
            <a:extLst>
              <a:ext uri="{FF2B5EF4-FFF2-40B4-BE49-F238E27FC236}">
                <a16:creationId xmlns:a16="http://schemas.microsoft.com/office/drawing/2014/main" id="{9E1F890C-414E-8952-D6E4-8BB32AD4681A}"/>
              </a:ext>
            </a:extLst>
          </p:cNvPr>
          <p:cNvPicPr>
            <a:picLocks noChangeAspect="1"/>
          </p:cNvPicPr>
          <p:nvPr/>
        </p:nvPicPr>
        <p:blipFill>
          <a:blip r:embed="rId4"/>
          <a:stretch>
            <a:fillRect/>
          </a:stretch>
        </p:blipFill>
        <p:spPr>
          <a:xfrm>
            <a:off x="7916963" y="2068590"/>
            <a:ext cx="3758747" cy="3159192"/>
          </a:xfrm>
          <a:prstGeom prst="rect">
            <a:avLst/>
          </a:prstGeom>
        </p:spPr>
      </p:pic>
    </p:spTree>
    <p:custDataLst>
      <p:tags r:id="rId1"/>
    </p:custDataLst>
    <p:extLst>
      <p:ext uri="{BB962C8B-B14F-4D97-AF65-F5344CB8AC3E}">
        <p14:creationId xmlns:p14="http://schemas.microsoft.com/office/powerpoint/2010/main" val="385790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5D44-D6AD-0852-C270-05FCEE886983}"/>
              </a:ext>
            </a:extLst>
          </p:cNvPr>
          <p:cNvSpPr>
            <a:spLocks noGrp="1"/>
          </p:cNvSpPr>
          <p:nvPr>
            <p:ph type="title"/>
          </p:nvPr>
        </p:nvSpPr>
        <p:spPr>
          <a:xfrm>
            <a:off x="528918" y="1763693"/>
            <a:ext cx="4625788" cy="3713742"/>
          </a:xfrm>
        </p:spPr>
        <p:txBody>
          <a:bodyPr/>
          <a:lstStyle/>
          <a:p>
            <a:pPr algn="l"/>
            <a:r>
              <a:rPr lang="en-GB" dirty="0"/>
              <a:t>Grants to run Post-Diagnostic courses</a:t>
            </a:r>
          </a:p>
        </p:txBody>
      </p:sp>
      <p:pic>
        <p:nvPicPr>
          <p:cNvPr id="3074" name="Picture 2" descr="Online Courses with Certificate in India Professional Courses">
            <a:extLst>
              <a:ext uri="{FF2B5EF4-FFF2-40B4-BE49-F238E27FC236}">
                <a16:creationId xmlns:a16="http://schemas.microsoft.com/office/drawing/2014/main" id="{09887EBD-47BF-4D83-037C-4758555F3D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39552" y="1763693"/>
            <a:ext cx="6602206" cy="371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427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169F-DD27-52C1-A6F6-07DC2954D3D3}"/>
              </a:ext>
            </a:extLst>
          </p:cNvPr>
          <p:cNvSpPr>
            <a:spLocks noGrp="1"/>
          </p:cNvSpPr>
          <p:nvPr>
            <p:ph type="title"/>
          </p:nvPr>
        </p:nvSpPr>
        <p:spPr>
          <a:xfrm>
            <a:off x="609600" y="1439756"/>
            <a:ext cx="10972800" cy="792162"/>
          </a:xfrm>
        </p:spPr>
        <p:txBody>
          <a:bodyPr/>
          <a:lstStyle/>
          <a:p>
            <a:r>
              <a:rPr lang="en-GB" dirty="0"/>
              <a:t>Contact details:</a:t>
            </a:r>
          </a:p>
        </p:txBody>
      </p:sp>
      <p:sp>
        <p:nvSpPr>
          <p:cNvPr id="4" name="Content Placeholder 3">
            <a:extLst>
              <a:ext uri="{FF2B5EF4-FFF2-40B4-BE49-F238E27FC236}">
                <a16:creationId xmlns:a16="http://schemas.microsoft.com/office/drawing/2014/main" id="{83BE30AE-A684-8E59-54A1-D2D3E5D1FAF2}"/>
              </a:ext>
            </a:extLst>
          </p:cNvPr>
          <p:cNvSpPr>
            <a:spLocks noGrp="1"/>
          </p:cNvSpPr>
          <p:nvPr>
            <p:ph idx="1"/>
          </p:nvPr>
        </p:nvSpPr>
        <p:spPr>
          <a:xfrm>
            <a:off x="1061663" y="2468223"/>
            <a:ext cx="10743344" cy="3531525"/>
          </a:xfrm>
        </p:spPr>
        <p:txBody>
          <a:bodyPr/>
          <a:lstStyle/>
          <a:p>
            <a:pPr marL="107315" marR="300990" indent="0">
              <a:lnSpc>
                <a:spcPts val="1260"/>
              </a:lnSpc>
              <a:spcAft>
                <a:spcPts val="1000"/>
              </a:spcAft>
              <a:buNone/>
            </a:pPr>
            <a:r>
              <a:rPr lang="en-US" dirty="0">
                <a:solidFill>
                  <a:schemeClr val="tx1"/>
                </a:solidFill>
                <a:ea typeface="Calibri" panose="020F0502020204030204" pitchFamily="34" charset="0"/>
              </a:rPr>
              <a:t>l</a:t>
            </a:r>
            <a:r>
              <a:rPr lang="en-US" dirty="0">
                <a:solidFill>
                  <a:schemeClr val="tx1"/>
                </a:solidFill>
                <a:effectLst/>
                <a:ea typeface="Calibri" panose="020F0502020204030204" pitchFamily="34" charset="0"/>
              </a:rPr>
              <a:t>pft.</a:t>
            </a:r>
            <a:r>
              <a:rPr lang="en-US" dirty="0">
                <a:solidFill>
                  <a:schemeClr val="tx1"/>
                </a:solidFill>
                <a:effectLst/>
                <a:ea typeface="Times New Roman" panose="02020603050405020304" pitchFamily="18" charset="0"/>
              </a:rPr>
              <a:t>virtualautismhublincs@nhs.net	</a:t>
            </a:r>
            <a:r>
              <a:rPr lang="en-GB" dirty="0">
                <a:effectLst/>
                <a:latin typeface="Calibri" panose="020F0502020204030204" pitchFamily="34" charset="0"/>
                <a:ea typeface="Calibri" panose="020F0502020204030204" pitchFamily="34" charset="0"/>
              </a:rPr>
              <a:t>01522 458588</a:t>
            </a:r>
            <a:r>
              <a:rPr lang="en-GB" dirty="0">
                <a:latin typeface="Arial" panose="020B0604020202020204" pitchFamily="34" charset="0"/>
                <a:cs typeface="Arial" panose="020B0604020202020204" pitchFamily="34" charset="0"/>
              </a:rPr>
              <a:t> </a:t>
            </a:r>
            <a:endParaRPr lang="en-US" dirty="0">
              <a:solidFill>
                <a:schemeClr val="tx2">
                  <a:lumMod val="60000"/>
                  <a:lumOff val="40000"/>
                </a:schemeClr>
              </a:solidFill>
              <a:effectLst/>
              <a:ea typeface="Times New Roman" panose="02020603050405020304" pitchFamily="18" charset="0"/>
            </a:endParaRPr>
          </a:p>
          <a:p>
            <a:pPr marL="107315" marR="300990" indent="0">
              <a:lnSpc>
                <a:spcPts val="1240"/>
              </a:lnSpc>
              <a:spcAft>
                <a:spcPts val="1000"/>
              </a:spcAft>
              <a:buNone/>
            </a:pPr>
            <a:endParaRPr lang="en-US" sz="800" dirty="0">
              <a:solidFill>
                <a:schemeClr val="tx1"/>
              </a:solidFill>
              <a:effectLst/>
              <a:ea typeface="Times New Roman" panose="02020603050405020304" pitchFamily="18" charset="0"/>
            </a:endParaRPr>
          </a:p>
          <a:p>
            <a:pPr marL="107315" marR="300990" indent="0">
              <a:lnSpc>
                <a:spcPts val="1240"/>
              </a:lnSpc>
              <a:spcAft>
                <a:spcPts val="1000"/>
              </a:spcAft>
              <a:buNone/>
            </a:pPr>
            <a:r>
              <a:rPr lang="en-US" sz="1600" dirty="0">
                <a:solidFill>
                  <a:schemeClr val="tx1"/>
                </a:solidFill>
                <a:effectLst/>
                <a:ea typeface="Times New Roman" panose="02020603050405020304" pitchFamily="18" charset="0"/>
              </a:rPr>
              <a:t>phone messages are monitored less frequently than e-mail inbox</a:t>
            </a:r>
          </a:p>
          <a:p>
            <a:pPr marL="107315" marR="300990" indent="0">
              <a:lnSpc>
                <a:spcPts val="1240"/>
              </a:lnSpc>
              <a:spcAft>
                <a:spcPts val="1000"/>
              </a:spcAft>
              <a:buNone/>
            </a:pPr>
            <a:endParaRPr lang="en-US" sz="1100" dirty="0">
              <a:solidFill>
                <a:schemeClr val="tx2">
                  <a:lumMod val="60000"/>
                  <a:lumOff val="40000"/>
                </a:schemeClr>
              </a:solidFill>
              <a:effectLst/>
              <a:ea typeface="Times New Roman" panose="02020603050405020304" pitchFamily="18" charset="0"/>
            </a:endParaRPr>
          </a:p>
          <a:p>
            <a:pPr marL="107315" marR="300990" indent="0">
              <a:lnSpc>
                <a:spcPts val="1240"/>
              </a:lnSpc>
              <a:spcAft>
                <a:spcPts val="1000"/>
              </a:spcAft>
              <a:buNone/>
            </a:pPr>
            <a:r>
              <a:rPr lang="en-US" sz="2800" dirty="0">
                <a:solidFill>
                  <a:schemeClr val="tx2">
                    <a:lumMod val="60000"/>
                    <a:lumOff val="40000"/>
                  </a:schemeClr>
                </a:solidFill>
                <a:effectLst/>
                <a:ea typeface="Times New Roman" panose="02020603050405020304" pitchFamily="18" charset="0"/>
              </a:rPr>
              <a:t>Virtual Autism Hub			</a:t>
            </a:r>
            <a:endParaRPr lang="en-GB" sz="2800" dirty="0">
              <a:solidFill>
                <a:schemeClr val="tx2">
                  <a:lumMod val="60000"/>
                  <a:lumOff val="40000"/>
                </a:schemeClr>
              </a:solidFill>
              <a:effectLst/>
              <a:ea typeface="Calibri" panose="020F0502020204030204" pitchFamily="34" charset="0"/>
            </a:endParaRPr>
          </a:p>
          <a:p>
            <a:pPr marL="107315" marR="300990" indent="0">
              <a:lnSpc>
                <a:spcPts val="1260"/>
              </a:lnSpc>
              <a:spcAft>
                <a:spcPts val="1000"/>
              </a:spcAft>
              <a:buNone/>
            </a:pPr>
            <a:r>
              <a:rPr lang="en-US" sz="2800" dirty="0">
                <a:solidFill>
                  <a:schemeClr val="tx2">
                    <a:lumMod val="60000"/>
                    <a:lumOff val="40000"/>
                  </a:schemeClr>
                </a:solidFill>
                <a:effectLst/>
                <a:ea typeface="Arial" panose="020B0604020202020204" pitchFamily="34" charset="0"/>
              </a:rPr>
              <a:t>LPFT</a:t>
            </a:r>
            <a:endParaRPr lang="en-GB" sz="2800" dirty="0">
              <a:solidFill>
                <a:schemeClr val="tx2">
                  <a:lumMod val="60000"/>
                  <a:lumOff val="40000"/>
                </a:schemeClr>
              </a:solidFill>
              <a:effectLst/>
              <a:ea typeface="Calibri" panose="020F0502020204030204" pitchFamily="34" charset="0"/>
            </a:endParaRPr>
          </a:p>
          <a:p>
            <a:pPr marL="107315" marR="300990" indent="0">
              <a:lnSpc>
                <a:spcPts val="1260"/>
              </a:lnSpc>
              <a:spcAft>
                <a:spcPts val="1000"/>
              </a:spcAft>
              <a:buNone/>
            </a:pPr>
            <a:r>
              <a:rPr lang="en-US" sz="2800" dirty="0">
                <a:solidFill>
                  <a:schemeClr val="tx2">
                    <a:lumMod val="60000"/>
                    <a:lumOff val="40000"/>
                  </a:schemeClr>
                </a:solidFill>
                <a:effectLst/>
                <a:ea typeface="Arial" panose="020B0604020202020204" pitchFamily="34" charset="0"/>
              </a:rPr>
              <a:t>Unit 3</a:t>
            </a:r>
            <a:r>
              <a:rPr lang="en-GB" sz="2800" dirty="0">
                <a:solidFill>
                  <a:schemeClr val="tx2">
                    <a:lumMod val="60000"/>
                    <a:lumOff val="40000"/>
                  </a:schemeClr>
                </a:solidFill>
                <a:ea typeface="Arial" panose="020B0604020202020204" pitchFamily="34" charset="0"/>
              </a:rPr>
              <a:t>, </a:t>
            </a:r>
            <a:r>
              <a:rPr lang="en-US" sz="2800" dirty="0">
                <a:solidFill>
                  <a:schemeClr val="tx2">
                    <a:lumMod val="60000"/>
                    <a:lumOff val="40000"/>
                  </a:schemeClr>
                </a:solidFill>
                <a:effectLst/>
                <a:ea typeface="Arial" panose="020B0604020202020204" pitchFamily="34" charset="0"/>
              </a:rPr>
              <a:t>Trust HQ</a:t>
            </a:r>
            <a:endParaRPr lang="en-GB" sz="2800" dirty="0">
              <a:solidFill>
                <a:schemeClr val="tx2">
                  <a:lumMod val="60000"/>
                  <a:lumOff val="40000"/>
                </a:schemeClr>
              </a:solidFill>
              <a:effectLst/>
              <a:ea typeface="Calibri" panose="020F0502020204030204" pitchFamily="34" charset="0"/>
            </a:endParaRPr>
          </a:p>
          <a:p>
            <a:pPr marL="107315" marR="300990" indent="0">
              <a:lnSpc>
                <a:spcPts val="1260"/>
              </a:lnSpc>
              <a:spcAft>
                <a:spcPts val="1000"/>
              </a:spcAft>
              <a:buNone/>
            </a:pPr>
            <a:r>
              <a:rPr lang="en-US" sz="2800" dirty="0">
                <a:solidFill>
                  <a:schemeClr val="tx2">
                    <a:lumMod val="60000"/>
                    <a:lumOff val="40000"/>
                  </a:schemeClr>
                </a:solidFill>
                <a:effectLst/>
                <a:ea typeface="Arial" panose="020B0604020202020204" pitchFamily="34" charset="0"/>
              </a:rPr>
              <a:t>St George’s Site</a:t>
            </a:r>
            <a:endParaRPr lang="en-GB" sz="2800" dirty="0">
              <a:solidFill>
                <a:schemeClr val="tx2">
                  <a:lumMod val="60000"/>
                  <a:lumOff val="40000"/>
                </a:schemeClr>
              </a:solidFill>
              <a:effectLst/>
              <a:ea typeface="Calibri" panose="020F0502020204030204" pitchFamily="34" charset="0"/>
            </a:endParaRPr>
          </a:p>
          <a:p>
            <a:pPr marL="107315" marR="300990" indent="0">
              <a:lnSpc>
                <a:spcPts val="1260"/>
              </a:lnSpc>
              <a:spcAft>
                <a:spcPts val="1000"/>
              </a:spcAft>
              <a:buNone/>
            </a:pPr>
            <a:r>
              <a:rPr lang="en-US" sz="2800" dirty="0">
                <a:solidFill>
                  <a:schemeClr val="tx2">
                    <a:lumMod val="60000"/>
                    <a:lumOff val="40000"/>
                  </a:schemeClr>
                </a:solidFill>
                <a:effectLst/>
                <a:ea typeface="Arial" panose="020B0604020202020204" pitchFamily="34" charset="0"/>
              </a:rPr>
              <a:t>Long Leys Road</a:t>
            </a:r>
            <a:endParaRPr lang="en-GB" sz="2800" dirty="0">
              <a:solidFill>
                <a:schemeClr val="tx2">
                  <a:lumMod val="60000"/>
                  <a:lumOff val="40000"/>
                </a:schemeClr>
              </a:solidFill>
              <a:effectLst/>
              <a:ea typeface="Calibri" panose="020F0502020204030204" pitchFamily="34" charset="0"/>
            </a:endParaRPr>
          </a:p>
          <a:p>
            <a:pPr marL="107315" marR="300990" indent="0">
              <a:lnSpc>
                <a:spcPts val="1260"/>
              </a:lnSpc>
              <a:spcAft>
                <a:spcPts val="1000"/>
              </a:spcAft>
              <a:buNone/>
            </a:pPr>
            <a:r>
              <a:rPr lang="en-US" sz="2800" dirty="0">
                <a:solidFill>
                  <a:schemeClr val="tx2">
                    <a:lumMod val="60000"/>
                    <a:lumOff val="40000"/>
                  </a:schemeClr>
                </a:solidFill>
                <a:effectLst/>
                <a:ea typeface="Arial" panose="020B0604020202020204" pitchFamily="34" charset="0"/>
              </a:rPr>
              <a:t>Lincoln LN1 1FS</a:t>
            </a:r>
          </a:p>
          <a:p>
            <a:pPr marL="107315" marR="300990" indent="0">
              <a:lnSpc>
                <a:spcPts val="1260"/>
              </a:lnSpc>
              <a:spcAft>
                <a:spcPts val="1000"/>
              </a:spcAft>
              <a:buNone/>
            </a:pPr>
            <a:endParaRPr lang="en-GB" sz="1100" dirty="0">
              <a:solidFill>
                <a:schemeClr val="tx1"/>
              </a:solidFill>
              <a:effectLst/>
              <a:ea typeface="Calibri" panose="020F0502020204030204" pitchFamily="34" charset="0"/>
            </a:endParaRPr>
          </a:p>
          <a:p>
            <a:pPr marL="0" indent="0">
              <a:buNone/>
            </a:pPr>
            <a:endParaRPr lang="en-GB" sz="2800" dirty="0">
              <a:highlight>
                <a:srgbClr val="FFFF00"/>
              </a:highlight>
            </a:endParaRPr>
          </a:p>
        </p:txBody>
      </p:sp>
      <p:pic>
        <p:nvPicPr>
          <p:cNvPr id="5" name="Picture 4" descr="A qr code with a white background&#10;&#10;Description automatically generated">
            <a:extLst>
              <a:ext uri="{FF2B5EF4-FFF2-40B4-BE49-F238E27FC236}">
                <a16:creationId xmlns:a16="http://schemas.microsoft.com/office/drawing/2014/main" id="{264F66FB-AAF1-F6A6-F09F-BED773132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758" y="2875548"/>
            <a:ext cx="3124200" cy="3124200"/>
          </a:xfrm>
          <a:prstGeom prst="rect">
            <a:avLst/>
          </a:prstGeom>
        </p:spPr>
      </p:pic>
    </p:spTree>
    <p:extLst>
      <p:ext uri="{BB962C8B-B14F-4D97-AF65-F5344CB8AC3E}">
        <p14:creationId xmlns:p14="http://schemas.microsoft.com/office/powerpoint/2010/main" val="165919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CC6E-EABA-53C1-90CC-8AB33C846047}"/>
              </a:ext>
            </a:extLst>
          </p:cNvPr>
          <p:cNvSpPr>
            <a:spLocks noGrp="1"/>
          </p:cNvSpPr>
          <p:nvPr>
            <p:ph type="title"/>
          </p:nvPr>
        </p:nvSpPr>
        <p:spPr>
          <a:xfrm>
            <a:off x="624417" y="1497974"/>
            <a:ext cx="10972800" cy="792162"/>
          </a:xfrm>
        </p:spPr>
        <p:txBody>
          <a:bodyPr/>
          <a:lstStyle/>
          <a:p>
            <a:pPr algn="l"/>
            <a:r>
              <a:rPr lang="en-GB" dirty="0"/>
              <a:t>Our Purpose</a:t>
            </a:r>
          </a:p>
        </p:txBody>
      </p:sp>
      <p:sp>
        <p:nvSpPr>
          <p:cNvPr id="3" name="Content Placeholder 2">
            <a:extLst>
              <a:ext uri="{FF2B5EF4-FFF2-40B4-BE49-F238E27FC236}">
                <a16:creationId xmlns:a16="http://schemas.microsoft.com/office/drawing/2014/main" id="{5ECE87B1-DFDC-E816-D7EE-F1A460AEA211}"/>
              </a:ext>
            </a:extLst>
          </p:cNvPr>
          <p:cNvSpPr>
            <a:spLocks noGrp="1"/>
          </p:cNvSpPr>
          <p:nvPr>
            <p:ph idx="1"/>
          </p:nvPr>
        </p:nvSpPr>
        <p:spPr>
          <a:xfrm>
            <a:off x="624417" y="2616479"/>
            <a:ext cx="10558409" cy="2589435"/>
          </a:xfrm>
        </p:spPr>
        <p:txBody>
          <a:bodyPr/>
          <a:lstStyle/>
          <a:p>
            <a:pPr marL="0" indent="0">
              <a:buNone/>
            </a:pPr>
            <a:r>
              <a:rPr lang="en-GB" dirty="0"/>
              <a:t>To enhance the non-clinical community support available to autistic people of all ages and their parent/carers</a:t>
            </a:r>
          </a:p>
          <a:p>
            <a:pPr marL="0" indent="0">
              <a:buNone/>
            </a:pPr>
            <a:endParaRPr lang="en-GB" dirty="0"/>
          </a:p>
          <a:p>
            <a:pPr marL="0" indent="0" algn="just">
              <a:buNone/>
            </a:pPr>
            <a:endParaRPr lang="en-GB" sz="2400" dirty="0"/>
          </a:p>
          <a:p>
            <a:pPr marL="0" indent="0" algn="ctr">
              <a:buNone/>
            </a:pPr>
            <a:r>
              <a:rPr lang="en-GB" sz="2400" dirty="0"/>
              <a:t>We are funded by Lincolnshire ICB</a:t>
            </a:r>
            <a:endParaRPr lang="en-GB" dirty="0"/>
          </a:p>
        </p:txBody>
      </p:sp>
    </p:spTree>
    <p:extLst>
      <p:ext uri="{BB962C8B-B14F-4D97-AF65-F5344CB8AC3E}">
        <p14:creationId xmlns:p14="http://schemas.microsoft.com/office/powerpoint/2010/main" val="168446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47D8-75FB-E92D-ACC7-CD443372566B}"/>
              </a:ext>
            </a:extLst>
          </p:cNvPr>
          <p:cNvSpPr>
            <a:spLocks noGrp="1"/>
          </p:cNvSpPr>
          <p:nvPr>
            <p:ph type="title"/>
          </p:nvPr>
        </p:nvSpPr>
        <p:spPr>
          <a:xfrm>
            <a:off x="609601" y="273050"/>
            <a:ext cx="4011084" cy="1162050"/>
          </a:xfrm>
        </p:spPr>
        <p:txBody>
          <a:bodyPr wrap="square" anchor="b">
            <a:normAutofit/>
          </a:bodyPr>
          <a:lstStyle/>
          <a:p>
            <a:r>
              <a:rPr lang="en-GB" sz="4000" dirty="0"/>
              <a:t>Why?</a:t>
            </a:r>
          </a:p>
        </p:txBody>
      </p:sp>
      <p:graphicFrame>
        <p:nvGraphicFramePr>
          <p:cNvPr id="5" name="Content Placeholder 2">
            <a:extLst>
              <a:ext uri="{FF2B5EF4-FFF2-40B4-BE49-F238E27FC236}">
                <a16:creationId xmlns:a16="http://schemas.microsoft.com/office/drawing/2014/main" id="{8E10BE81-F78F-5004-31ED-D0DDF322A748}"/>
              </a:ext>
            </a:extLst>
          </p:cNvPr>
          <p:cNvGraphicFramePr>
            <a:graphicFrameLocks noGrp="1"/>
          </p:cNvGraphicFramePr>
          <p:nvPr>
            <p:ph idx="1"/>
            <p:extLst>
              <p:ext uri="{D42A27DB-BD31-4B8C-83A1-F6EECF244321}">
                <p14:modId xmlns:p14="http://schemas.microsoft.com/office/powerpoint/2010/main" val="608726092"/>
              </p:ext>
            </p:extLst>
          </p:nvPr>
        </p:nvGraphicFramePr>
        <p:xfrm>
          <a:off x="5227781" y="1309596"/>
          <a:ext cx="5488573" cy="4518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The Fascinating Reason Why Blue Is the World's (and Brands') Favorite Color  | Inc.com">
            <a:extLst>
              <a:ext uri="{FF2B5EF4-FFF2-40B4-BE49-F238E27FC236}">
                <a16:creationId xmlns:a16="http://schemas.microsoft.com/office/drawing/2014/main" id="{2E02D472-4D6D-4D58-3453-DBCE1BAF349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8522" t="19001" r="40543" b="20274"/>
          <a:stretch/>
        </p:blipFill>
        <p:spPr bwMode="auto">
          <a:xfrm>
            <a:off x="2052025" y="1321694"/>
            <a:ext cx="2762021" cy="4506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85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4A6C9-9C4C-6A62-CED2-F3F44E5D6574}"/>
              </a:ext>
            </a:extLst>
          </p:cNvPr>
          <p:cNvSpPr>
            <a:spLocks noGrp="1"/>
          </p:cNvSpPr>
          <p:nvPr>
            <p:ph type="title"/>
          </p:nvPr>
        </p:nvSpPr>
        <p:spPr>
          <a:xfrm>
            <a:off x="569094" y="1101373"/>
            <a:ext cx="11171720" cy="792162"/>
          </a:xfrm>
        </p:spPr>
        <p:txBody>
          <a:bodyPr/>
          <a:lstStyle/>
          <a:p>
            <a:pPr algn="l"/>
            <a:r>
              <a:rPr lang="en-GB" dirty="0"/>
              <a:t>What it can feel like…</a:t>
            </a:r>
          </a:p>
        </p:txBody>
      </p:sp>
      <p:pic>
        <p:nvPicPr>
          <p:cNvPr id="1026" name="Picture 2" descr="doctors, health, GPs, children, parents, concerns, meningitis, life threatening, missed, ">
            <a:extLst>
              <a:ext uri="{FF2B5EF4-FFF2-40B4-BE49-F238E27FC236}">
                <a16:creationId xmlns:a16="http://schemas.microsoft.com/office/drawing/2014/main" id="{26E3A410-9334-D086-7E5B-B723A2230E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412"/>
          <a:stretch/>
        </p:blipFill>
        <p:spPr bwMode="auto">
          <a:xfrm>
            <a:off x="4392706" y="1802563"/>
            <a:ext cx="7348108" cy="4166722"/>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40839431-0B5D-5D56-5982-0715CA9682C5}"/>
              </a:ext>
            </a:extLst>
          </p:cNvPr>
          <p:cNvSpPr/>
          <p:nvPr/>
        </p:nvSpPr>
        <p:spPr>
          <a:xfrm>
            <a:off x="1102658" y="2508511"/>
            <a:ext cx="3127447" cy="1871023"/>
          </a:xfrm>
          <a:prstGeom prst="wedgeRoundRectCallout">
            <a:avLst>
              <a:gd name="adj1" fmla="val 110355"/>
              <a:gd name="adj2" fmla="val 297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71CEDAC-F8B4-AABA-731A-798B125C213C}"/>
              </a:ext>
            </a:extLst>
          </p:cNvPr>
          <p:cNvSpPr txBox="1"/>
          <p:nvPr/>
        </p:nvSpPr>
        <p:spPr>
          <a:xfrm>
            <a:off x="1390148" y="2582614"/>
            <a:ext cx="2921258" cy="1692771"/>
          </a:xfrm>
          <a:prstGeom prst="rect">
            <a:avLst/>
          </a:prstGeom>
          <a:noFill/>
        </p:spPr>
        <p:txBody>
          <a:bodyPr wrap="square" rtlCol="0">
            <a:spAutoFit/>
          </a:bodyPr>
          <a:lstStyle/>
          <a:p>
            <a:r>
              <a:rPr lang="en-GB" sz="2600" dirty="0"/>
              <a:t>Yes, your child’s autistic. Here’s a leaflet. Now off you go…</a:t>
            </a:r>
          </a:p>
        </p:txBody>
      </p:sp>
    </p:spTree>
    <p:extLst>
      <p:ext uri="{BB962C8B-B14F-4D97-AF65-F5344CB8AC3E}">
        <p14:creationId xmlns:p14="http://schemas.microsoft.com/office/powerpoint/2010/main" val="193829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4133-EB99-5ACA-8F79-5263BB047604}"/>
              </a:ext>
            </a:extLst>
          </p:cNvPr>
          <p:cNvSpPr>
            <a:spLocks noGrp="1"/>
          </p:cNvSpPr>
          <p:nvPr>
            <p:ph type="title"/>
          </p:nvPr>
        </p:nvSpPr>
        <p:spPr>
          <a:xfrm>
            <a:off x="485903" y="1233208"/>
            <a:ext cx="7958849" cy="792162"/>
          </a:xfrm>
        </p:spPr>
        <p:txBody>
          <a:bodyPr/>
          <a:lstStyle/>
          <a:p>
            <a:pPr algn="l"/>
            <a:r>
              <a:rPr lang="en-GB" dirty="0"/>
              <a:t>Why a ‘virtual’ hub: why not just open a hub in Lincoln?</a:t>
            </a:r>
          </a:p>
        </p:txBody>
      </p:sp>
      <p:sp>
        <p:nvSpPr>
          <p:cNvPr id="3" name="Content Placeholder 2">
            <a:extLst>
              <a:ext uri="{FF2B5EF4-FFF2-40B4-BE49-F238E27FC236}">
                <a16:creationId xmlns:a16="http://schemas.microsoft.com/office/drawing/2014/main" id="{3917112C-ABB6-AE59-2CE0-11E2270785E7}"/>
              </a:ext>
            </a:extLst>
          </p:cNvPr>
          <p:cNvSpPr>
            <a:spLocks noGrp="1"/>
          </p:cNvSpPr>
          <p:nvPr>
            <p:ph idx="1"/>
          </p:nvPr>
        </p:nvSpPr>
        <p:spPr>
          <a:xfrm>
            <a:off x="1624952" y="3162771"/>
            <a:ext cx="5339538" cy="1388876"/>
          </a:xfrm>
        </p:spPr>
        <p:txBody>
          <a:bodyPr/>
          <a:lstStyle/>
          <a:p>
            <a:r>
              <a:rPr lang="en-GB" sz="2400" dirty="0"/>
              <a:t>Geographically large area</a:t>
            </a:r>
          </a:p>
          <a:p>
            <a:r>
              <a:rPr lang="en-GB" sz="2400" dirty="0"/>
              <a:t>Long journey times</a:t>
            </a:r>
          </a:p>
          <a:p>
            <a:r>
              <a:rPr lang="en-GB" sz="2400" dirty="0"/>
              <a:t>Public transport difficulties</a:t>
            </a:r>
          </a:p>
        </p:txBody>
      </p:sp>
      <p:pic>
        <p:nvPicPr>
          <p:cNvPr id="5" name="Picture 4" descr="A map of a country&#10;&#10;Description automatically generated">
            <a:extLst>
              <a:ext uri="{FF2B5EF4-FFF2-40B4-BE49-F238E27FC236}">
                <a16:creationId xmlns:a16="http://schemas.microsoft.com/office/drawing/2014/main" id="{F1077468-7131-1E66-123D-9525BF1FFC2F}"/>
              </a:ext>
            </a:extLst>
          </p:cNvPr>
          <p:cNvPicPr>
            <a:picLocks noChangeAspect="1"/>
          </p:cNvPicPr>
          <p:nvPr/>
        </p:nvPicPr>
        <p:blipFill rotWithShape="1">
          <a:blip r:embed="rId3">
            <a:extLst>
              <a:ext uri="{28A0092B-C50C-407E-A947-70E740481C1C}">
                <a14:useLocalDpi xmlns:a14="http://schemas.microsoft.com/office/drawing/2010/main" val="0"/>
              </a:ext>
            </a:extLst>
          </a:blip>
          <a:srcRect l="10125" t="8460"/>
          <a:stretch/>
        </p:blipFill>
        <p:spPr>
          <a:xfrm>
            <a:off x="6446708" y="2214010"/>
            <a:ext cx="3164133" cy="3499378"/>
          </a:xfrm>
          <a:prstGeom prst="rect">
            <a:avLst/>
          </a:prstGeom>
        </p:spPr>
      </p:pic>
    </p:spTree>
    <p:extLst>
      <p:ext uri="{BB962C8B-B14F-4D97-AF65-F5344CB8AC3E}">
        <p14:creationId xmlns:p14="http://schemas.microsoft.com/office/powerpoint/2010/main" val="190658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9250-92BB-94E8-F88A-1004A8CDC81D}"/>
              </a:ext>
            </a:extLst>
          </p:cNvPr>
          <p:cNvSpPr>
            <a:spLocks noGrp="1"/>
          </p:cNvSpPr>
          <p:nvPr>
            <p:ph type="title"/>
          </p:nvPr>
        </p:nvSpPr>
        <p:spPr>
          <a:xfrm>
            <a:off x="696133" y="1192359"/>
            <a:ext cx="8420972" cy="792162"/>
          </a:xfrm>
        </p:spPr>
        <p:txBody>
          <a:bodyPr/>
          <a:lstStyle/>
          <a:p>
            <a:pPr algn="l"/>
            <a:r>
              <a:rPr lang="en-GB" sz="3600" dirty="0"/>
              <a:t>Specialist Autism Navigators</a:t>
            </a:r>
          </a:p>
        </p:txBody>
      </p:sp>
      <p:pic>
        <p:nvPicPr>
          <p:cNvPr id="4" name="Content Placeholder 3">
            <a:extLst>
              <a:ext uri="{FF2B5EF4-FFF2-40B4-BE49-F238E27FC236}">
                <a16:creationId xmlns:a16="http://schemas.microsoft.com/office/drawing/2014/main" id="{02F26801-CA91-0546-061F-29CBC4738007}"/>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0108" r="5582"/>
          <a:stretch/>
        </p:blipFill>
        <p:spPr bwMode="auto">
          <a:xfrm>
            <a:off x="1811448" y="2268963"/>
            <a:ext cx="1662868" cy="2551709"/>
          </a:xfrm>
          <a:prstGeom prst="rect">
            <a:avLst/>
          </a:prstGeom>
          <a:noFill/>
          <a:ln>
            <a:noFill/>
          </a:ln>
        </p:spPr>
      </p:pic>
      <p:sp>
        <p:nvSpPr>
          <p:cNvPr id="5" name="TextBox 4">
            <a:extLst>
              <a:ext uri="{FF2B5EF4-FFF2-40B4-BE49-F238E27FC236}">
                <a16:creationId xmlns:a16="http://schemas.microsoft.com/office/drawing/2014/main" id="{9E123B97-DA4D-2F8D-E118-0B8CA18F76BB}"/>
              </a:ext>
            </a:extLst>
          </p:cNvPr>
          <p:cNvSpPr txBox="1"/>
          <p:nvPr/>
        </p:nvSpPr>
        <p:spPr>
          <a:xfrm>
            <a:off x="2140857" y="5074558"/>
            <a:ext cx="1057838" cy="369332"/>
          </a:xfrm>
          <a:prstGeom prst="rect">
            <a:avLst/>
          </a:prstGeom>
          <a:noFill/>
        </p:spPr>
        <p:txBody>
          <a:bodyPr wrap="square" rtlCol="0">
            <a:spAutoFit/>
          </a:bodyPr>
          <a:lstStyle/>
          <a:p>
            <a:r>
              <a:rPr lang="en-GB" dirty="0"/>
              <a:t>Michelle</a:t>
            </a:r>
          </a:p>
        </p:txBody>
      </p:sp>
      <p:pic>
        <p:nvPicPr>
          <p:cNvPr id="6" name="Picture 5">
            <a:extLst>
              <a:ext uri="{FF2B5EF4-FFF2-40B4-BE49-F238E27FC236}">
                <a16:creationId xmlns:a16="http://schemas.microsoft.com/office/drawing/2014/main" id="{73ADC22A-9692-99D9-F5D0-6061C8412D9C}"/>
              </a:ext>
            </a:extLst>
          </p:cNvPr>
          <p:cNvPicPr>
            <a:picLocks noChangeAspect="1"/>
          </p:cNvPicPr>
          <p:nvPr/>
        </p:nvPicPr>
        <p:blipFill>
          <a:blip r:embed="rId4"/>
          <a:stretch>
            <a:fillRect/>
          </a:stretch>
        </p:blipFill>
        <p:spPr>
          <a:xfrm>
            <a:off x="4130850" y="2276647"/>
            <a:ext cx="1715099" cy="2541300"/>
          </a:xfrm>
          <a:prstGeom prst="rect">
            <a:avLst/>
          </a:prstGeom>
        </p:spPr>
      </p:pic>
      <p:sp>
        <p:nvSpPr>
          <p:cNvPr id="7" name="TextBox 6">
            <a:extLst>
              <a:ext uri="{FF2B5EF4-FFF2-40B4-BE49-F238E27FC236}">
                <a16:creationId xmlns:a16="http://schemas.microsoft.com/office/drawing/2014/main" id="{A22F1F13-F63A-BAD9-BF79-488DC15BB754}"/>
              </a:ext>
            </a:extLst>
          </p:cNvPr>
          <p:cNvSpPr txBox="1"/>
          <p:nvPr/>
        </p:nvSpPr>
        <p:spPr>
          <a:xfrm>
            <a:off x="4607973" y="5066443"/>
            <a:ext cx="833140" cy="369332"/>
          </a:xfrm>
          <a:prstGeom prst="rect">
            <a:avLst/>
          </a:prstGeom>
          <a:noFill/>
        </p:spPr>
        <p:txBody>
          <a:bodyPr wrap="square" rtlCol="0">
            <a:spAutoFit/>
          </a:bodyPr>
          <a:lstStyle/>
          <a:p>
            <a:r>
              <a:rPr lang="en-GB" dirty="0"/>
              <a:t>Emma </a:t>
            </a:r>
          </a:p>
        </p:txBody>
      </p:sp>
      <p:pic>
        <p:nvPicPr>
          <p:cNvPr id="8" name="Picture 7">
            <a:extLst>
              <a:ext uri="{FF2B5EF4-FFF2-40B4-BE49-F238E27FC236}">
                <a16:creationId xmlns:a16="http://schemas.microsoft.com/office/drawing/2014/main" id="{AE125C3A-C33D-1346-EF63-7B0BDCCD3236}"/>
              </a:ext>
            </a:extLst>
          </p:cNvPr>
          <p:cNvPicPr>
            <a:picLocks noChangeAspect="1"/>
          </p:cNvPicPr>
          <p:nvPr/>
        </p:nvPicPr>
        <p:blipFill rotWithShape="1">
          <a:blip r:embed="rId5">
            <a:extLst>
              <a:ext uri="{28A0092B-C50C-407E-A947-70E740481C1C}">
                <a14:useLocalDpi xmlns:a14="http://schemas.microsoft.com/office/drawing/2010/main" val="0"/>
              </a:ext>
            </a:extLst>
          </a:blip>
          <a:srcRect t="3178" r="13001" b="23742"/>
          <a:stretch/>
        </p:blipFill>
        <p:spPr bwMode="auto">
          <a:xfrm>
            <a:off x="6461914" y="2276648"/>
            <a:ext cx="1626562" cy="2541300"/>
          </a:xfrm>
          <a:prstGeom prst="rect">
            <a:avLst/>
          </a:prstGeom>
          <a:noFill/>
          <a:ln>
            <a:noFill/>
          </a:ln>
        </p:spPr>
      </p:pic>
      <p:sp>
        <p:nvSpPr>
          <p:cNvPr id="11" name="TextBox 10">
            <a:extLst>
              <a:ext uri="{FF2B5EF4-FFF2-40B4-BE49-F238E27FC236}">
                <a16:creationId xmlns:a16="http://schemas.microsoft.com/office/drawing/2014/main" id="{1A1E463E-846A-FCA8-37F6-6E21A2E4D68B}"/>
              </a:ext>
            </a:extLst>
          </p:cNvPr>
          <p:cNvSpPr txBox="1"/>
          <p:nvPr/>
        </p:nvSpPr>
        <p:spPr>
          <a:xfrm>
            <a:off x="6790590" y="5067827"/>
            <a:ext cx="763491" cy="369332"/>
          </a:xfrm>
          <a:prstGeom prst="rect">
            <a:avLst/>
          </a:prstGeom>
          <a:noFill/>
        </p:spPr>
        <p:txBody>
          <a:bodyPr wrap="square" rtlCol="0">
            <a:spAutoFit/>
          </a:bodyPr>
          <a:lstStyle/>
          <a:p>
            <a:r>
              <a:rPr lang="en-GB" dirty="0"/>
              <a:t>Ingrid </a:t>
            </a:r>
          </a:p>
        </p:txBody>
      </p:sp>
      <p:pic>
        <p:nvPicPr>
          <p:cNvPr id="13" name="Picture 12">
            <a:extLst>
              <a:ext uri="{FF2B5EF4-FFF2-40B4-BE49-F238E27FC236}">
                <a16:creationId xmlns:a16="http://schemas.microsoft.com/office/drawing/2014/main" id="{D24E21FB-78B4-D4D4-CC49-1B99F0AA01D9}"/>
              </a:ext>
            </a:extLst>
          </p:cNvPr>
          <p:cNvPicPr>
            <a:picLocks noChangeAspect="1"/>
          </p:cNvPicPr>
          <p:nvPr/>
        </p:nvPicPr>
        <p:blipFill>
          <a:blip r:embed="rId6"/>
          <a:stretch>
            <a:fillRect/>
          </a:stretch>
        </p:blipFill>
        <p:spPr>
          <a:xfrm>
            <a:off x="8623753" y="2276646"/>
            <a:ext cx="1686749" cy="2541299"/>
          </a:xfrm>
          <a:prstGeom prst="rect">
            <a:avLst/>
          </a:prstGeom>
        </p:spPr>
      </p:pic>
      <p:sp>
        <p:nvSpPr>
          <p:cNvPr id="14" name="TextBox 13">
            <a:extLst>
              <a:ext uri="{FF2B5EF4-FFF2-40B4-BE49-F238E27FC236}">
                <a16:creationId xmlns:a16="http://schemas.microsoft.com/office/drawing/2014/main" id="{78348E64-7E0C-1644-C845-5BDFF3D650E5}"/>
              </a:ext>
            </a:extLst>
          </p:cNvPr>
          <p:cNvSpPr txBox="1"/>
          <p:nvPr/>
        </p:nvSpPr>
        <p:spPr>
          <a:xfrm>
            <a:off x="9050557" y="5021702"/>
            <a:ext cx="833140" cy="369332"/>
          </a:xfrm>
          <a:prstGeom prst="rect">
            <a:avLst/>
          </a:prstGeom>
          <a:noFill/>
        </p:spPr>
        <p:txBody>
          <a:bodyPr wrap="square" rtlCol="0">
            <a:spAutoFit/>
          </a:bodyPr>
          <a:lstStyle/>
          <a:p>
            <a:r>
              <a:rPr lang="en-GB" dirty="0"/>
              <a:t>Emma </a:t>
            </a:r>
          </a:p>
        </p:txBody>
      </p:sp>
    </p:spTree>
    <p:extLst>
      <p:ext uri="{BB962C8B-B14F-4D97-AF65-F5344CB8AC3E}">
        <p14:creationId xmlns:p14="http://schemas.microsoft.com/office/powerpoint/2010/main" val="390288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700AA8-C458-614D-19B1-4F4D107EB8AB}"/>
              </a:ext>
            </a:extLst>
          </p:cNvPr>
          <p:cNvSpPr>
            <a:spLocks noGrp="1"/>
          </p:cNvSpPr>
          <p:nvPr>
            <p:ph sz="half" idx="1"/>
          </p:nvPr>
        </p:nvSpPr>
        <p:spPr>
          <a:xfrm>
            <a:off x="720540" y="2262832"/>
            <a:ext cx="5292333" cy="3205095"/>
          </a:xfrm>
        </p:spPr>
        <p:txBody>
          <a:bodyPr wrap="square" anchor="t">
            <a:normAutofit fontScale="92500"/>
          </a:bodyPr>
          <a:lstStyle/>
          <a:p>
            <a:r>
              <a:rPr lang="en-GB" dirty="0"/>
              <a:t>To empower parents/carers and autistic adults of all ages to make informed decisions, and access appropriate services </a:t>
            </a:r>
          </a:p>
          <a:p>
            <a:r>
              <a:rPr lang="en-GB" dirty="0"/>
              <a:t>To support by providing them in information, advice and some practical input</a:t>
            </a:r>
          </a:p>
        </p:txBody>
      </p:sp>
      <p:sp>
        <p:nvSpPr>
          <p:cNvPr id="4" name="Title 1">
            <a:extLst>
              <a:ext uri="{FF2B5EF4-FFF2-40B4-BE49-F238E27FC236}">
                <a16:creationId xmlns:a16="http://schemas.microsoft.com/office/drawing/2014/main" id="{E69BD680-B5B9-3E8E-2955-027B85D8E7A2}"/>
              </a:ext>
            </a:extLst>
          </p:cNvPr>
          <p:cNvSpPr>
            <a:spLocks noGrp="1"/>
          </p:cNvSpPr>
          <p:nvPr>
            <p:ph type="title"/>
          </p:nvPr>
        </p:nvSpPr>
        <p:spPr>
          <a:xfrm>
            <a:off x="623888" y="1214623"/>
            <a:ext cx="10972800" cy="792162"/>
          </a:xfrm>
        </p:spPr>
        <p:txBody>
          <a:bodyPr/>
          <a:lstStyle/>
          <a:p>
            <a:pPr algn="l"/>
            <a:r>
              <a:rPr lang="en-GB" dirty="0"/>
              <a:t>Navigators Role</a:t>
            </a:r>
          </a:p>
        </p:txBody>
      </p:sp>
      <p:pic>
        <p:nvPicPr>
          <p:cNvPr id="4100" name="Picture 4" descr="Compass Watercolor Element, Compass, Navigator, Direction PNG Transparent  Image and Clipart for Free Download">
            <a:extLst>
              <a:ext uri="{FF2B5EF4-FFF2-40B4-BE49-F238E27FC236}">
                <a16:creationId xmlns:a16="http://schemas.microsoft.com/office/drawing/2014/main" id="{385FF988-E680-DF1A-AD0A-8F3AB0E2D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110" y="1507835"/>
            <a:ext cx="4387273" cy="438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02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D034-6947-C0C4-A143-A80B368FCCFB}"/>
              </a:ext>
            </a:extLst>
          </p:cNvPr>
          <p:cNvSpPr>
            <a:spLocks noGrp="1"/>
          </p:cNvSpPr>
          <p:nvPr>
            <p:ph type="title"/>
          </p:nvPr>
        </p:nvSpPr>
        <p:spPr>
          <a:xfrm>
            <a:off x="472016" y="1072069"/>
            <a:ext cx="7802407" cy="792162"/>
          </a:xfrm>
        </p:spPr>
        <p:txBody>
          <a:bodyPr wrap="square" anchor="ctr">
            <a:normAutofit/>
          </a:bodyPr>
          <a:lstStyle/>
          <a:p>
            <a:pPr algn="l">
              <a:lnSpc>
                <a:spcPct val="90000"/>
              </a:lnSpc>
            </a:pPr>
            <a:r>
              <a:rPr lang="en-GB" sz="3400" dirty="0"/>
              <a:t>Access to our service</a:t>
            </a:r>
          </a:p>
        </p:txBody>
      </p:sp>
      <p:graphicFrame>
        <p:nvGraphicFramePr>
          <p:cNvPr id="5" name="Content Placeholder 2">
            <a:extLst>
              <a:ext uri="{FF2B5EF4-FFF2-40B4-BE49-F238E27FC236}">
                <a16:creationId xmlns:a16="http://schemas.microsoft.com/office/drawing/2014/main" id="{39A4B88D-0717-4F9B-FDDD-D5F3A72C5EA8}"/>
              </a:ext>
            </a:extLst>
          </p:cNvPr>
          <p:cNvGraphicFramePr>
            <a:graphicFrameLocks noGrp="1"/>
          </p:cNvGraphicFramePr>
          <p:nvPr>
            <p:ph idx="1"/>
            <p:extLst>
              <p:ext uri="{D42A27DB-BD31-4B8C-83A1-F6EECF244321}">
                <p14:modId xmlns:p14="http://schemas.microsoft.com/office/powerpoint/2010/main" val="1173245653"/>
              </p:ext>
            </p:extLst>
          </p:nvPr>
        </p:nvGraphicFramePr>
        <p:xfrm>
          <a:off x="609600" y="1801284"/>
          <a:ext cx="10972800" cy="3240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descr="Internet with solid fill">
            <a:extLst>
              <a:ext uri="{FF2B5EF4-FFF2-40B4-BE49-F238E27FC236}">
                <a16:creationId xmlns:a16="http://schemas.microsoft.com/office/drawing/2014/main" id="{8A5A3311-38AC-55C2-827F-A848D04F72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31224" y="1779953"/>
            <a:ext cx="914400" cy="914400"/>
          </a:xfrm>
          <a:prstGeom prst="rect">
            <a:avLst/>
          </a:prstGeom>
        </p:spPr>
      </p:pic>
      <p:pic>
        <p:nvPicPr>
          <p:cNvPr id="17" name="Graphic 16" descr="Boardroom with solid fill">
            <a:extLst>
              <a:ext uri="{FF2B5EF4-FFF2-40B4-BE49-F238E27FC236}">
                <a16:creationId xmlns:a16="http://schemas.microsoft.com/office/drawing/2014/main" id="{023B2651-660A-3A6E-E41C-39F4F3EC4D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28856" y="1608078"/>
            <a:ext cx="1143000" cy="1143000"/>
          </a:xfrm>
          <a:prstGeom prst="rect">
            <a:avLst/>
          </a:prstGeom>
        </p:spPr>
      </p:pic>
      <p:pic>
        <p:nvPicPr>
          <p:cNvPr id="21" name="Graphic 20" descr="Telephone with solid fill">
            <a:extLst>
              <a:ext uri="{FF2B5EF4-FFF2-40B4-BE49-F238E27FC236}">
                <a16:creationId xmlns:a16="http://schemas.microsoft.com/office/drawing/2014/main" id="{75E20C6E-826B-313A-6E91-07C203016BB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98812" y="1801284"/>
            <a:ext cx="914400" cy="914400"/>
          </a:xfrm>
          <a:prstGeom prst="rect">
            <a:avLst/>
          </a:prstGeom>
        </p:spPr>
      </p:pic>
      <p:sp>
        <p:nvSpPr>
          <p:cNvPr id="4" name="TextBox 3">
            <a:extLst>
              <a:ext uri="{FF2B5EF4-FFF2-40B4-BE49-F238E27FC236}">
                <a16:creationId xmlns:a16="http://schemas.microsoft.com/office/drawing/2014/main" id="{9FFB5E16-827B-F2A8-2188-3F7BA058648F}"/>
              </a:ext>
            </a:extLst>
          </p:cNvPr>
          <p:cNvSpPr txBox="1"/>
          <p:nvPr/>
        </p:nvSpPr>
        <p:spPr>
          <a:xfrm>
            <a:off x="8704724" y="4745100"/>
            <a:ext cx="3137647" cy="923330"/>
          </a:xfrm>
          <a:prstGeom prst="rect">
            <a:avLst/>
          </a:prstGeom>
          <a:noFill/>
        </p:spPr>
        <p:txBody>
          <a:bodyPr wrap="square">
            <a:spAutoFit/>
          </a:bodyPr>
          <a:lstStyle/>
          <a:p>
            <a:r>
              <a:rPr lang="en-GB" dirty="0">
                <a:hlinkClick r:id="rId14"/>
              </a:rPr>
              <a:t>Virtual Autism Hub :: Lincolnshire Partnership NHS Trust (lpft.nhs.uk)</a:t>
            </a:r>
            <a:endParaRPr lang="en-GB" dirty="0"/>
          </a:p>
        </p:txBody>
      </p:sp>
      <p:sp>
        <p:nvSpPr>
          <p:cNvPr id="7" name="TextBox 6">
            <a:extLst>
              <a:ext uri="{FF2B5EF4-FFF2-40B4-BE49-F238E27FC236}">
                <a16:creationId xmlns:a16="http://schemas.microsoft.com/office/drawing/2014/main" id="{FFB02EF6-9353-DF9E-695C-9F23C7344EC7}"/>
              </a:ext>
            </a:extLst>
          </p:cNvPr>
          <p:cNvSpPr txBox="1"/>
          <p:nvPr/>
        </p:nvSpPr>
        <p:spPr>
          <a:xfrm>
            <a:off x="5298141" y="4937150"/>
            <a:ext cx="2026024" cy="461665"/>
          </a:xfrm>
          <a:prstGeom prst="rect">
            <a:avLst/>
          </a:prstGeom>
          <a:noFill/>
        </p:spPr>
        <p:txBody>
          <a:bodyPr wrap="square">
            <a:spAutoFit/>
          </a:bodyPr>
          <a:lstStyle/>
          <a:p>
            <a:r>
              <a:rPr lang="en-GB" sz="2400" b="0" i="0" dirty="0">
                <a:solidFill>
                  <a:srgbClr val="0000FF"/>
                </a:solidFill>
                <a:effectLst/>
                <a:latin typeface="Frutiger LT W03_55 Roman"/>
              </a:rPr>
              <a:t>01522 458588</a:t>
            </a:r>
            <a:endParaRPr lang="en-GB" sz="2400" dirty="0">
              <a:solidFill>
                <a:srgbClr val="0000FF"/>
              </a:solidFill>
            </a:endParaRPr>
          </a:p>
        </p:txBody>
      </p:sp>
      <p:sp>
        <p:nvSpPr>
          <p:cNvPr id="9" name="TextBox 8">
            <a:extLst>
              <a:ext uri="{FF2B5EF4-FFF2-40B4-BE49-F238E27FC236}">
                <a16:creationId xmlns:a16="http://schemas.microsoft.com/office/drawing/2014/main" id="{633D7CFB-84F6-097D-5CBA-CB89C09DEA17}"/>
              </a:ext>
            </a:extLst>
          </p:cNvPr>
          <p:cNvSpPr txBox="1"/>
          <p:nvPr/>
        </p:nvSpPr>
        <p:spPr>
          <a:xfrm>
            <a:off x="726141" y="4708569"/>
            <a:ext cx="3505200" cy="646331"/>
          </a:xfrm>
          <a:prstGeom prst="rect">
            <a:avLst/>
          </a:prstGeom>
          <a:noFill/>
        </p:spPr>
        <p:txBody>
          <a:bodyPr wrap="square">
            <a:spAutoFit/>
          </a:bodyPr>
          <a:lstStyle/>
          <a:p>
            <a:br>
              <a:rPr lang="en-GB" dirty="0"/>
            </a:br>
            <a:r>
              <a:rPr lang="en-GB" b="0" i="0" u="sng" dirty="0">
                <a:solidFill>
                  <a:srgbClr val="FFFFFF"/>
                </a:solidFill>
                <a:effectLst/>
                <a:latin typeface="Frutiger LT W03_55 Roman"/>
                <a:hlinkClick r:id="rId15"/>
              </a:rPr>
              <a:t>lpft.virtualautismhublincs@nhs.net</a:t>
            </a:r>
            <a:endParaRPr lang="en-GB" dirty="0"/>
          </a:p>
        </p:txBody>
      </p:sp>
    </p:spTree>
    <p:extLst>
      <p:ext uri="{BB962C8B-B14F-4D97-AF65-F5344CB8AC3E}">
        <p14:creationId xmlns:p14="http://schemas.microsoft.com/office/powerpoint/2010/main" val="424202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003-14CC-52FB-E607-38BD5CB8261B}"/>
              </a:ext>
            </a:extLst>
          </p:cNvPr>
          <p:cNvSpPr>
            <a:spLocks noGrp="1"/>
          </p:cNvSpPr>
          <p:nvPr>
            <p:ph type="title"/>
          </p:nvPr>
        </p:nvSpPr>
        <p:spPr>
          <a:xfrm>
            <a:off x="6927272" y="1477286"/>
            <a:ext cx="5015346" cy="3903428"/>
          </a:xfrm>
        </p:spPr>
        <p:txBody>
          <a:bodyPr/>
          <a:lstStyle/>
          <a:p>
            <a:pPr algn="l"/>
            <a:r>
              <a:rPr lang="en-GB" dirty="0"/>
              <a:t>Grant Scheme for Community Groups</a:t>
            </a:r>
          </a:p>
        </p:txBody>
      </p:sp>
      <p:pic>
        <p:nvPicPr>
          <p:cNvPr id="10" name="Picture 9" descr="A heart shaped word cloud&#10;&#10;Description automatically generated">
            <a:extLst>
              <a:ext uri="{FF2B5EF4-FFF2-40B4-BE49-F238E27FC236}">
                <a16:creationId xmlns:a16="http://schemas.microsoft.com/office/drawing/2014/main" id="{74A517A6-A2AD-B70E-DD9C-430D612B5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0" y="0"/>
            <a:ext cx="6525491" cy="6525491"/>
          </a:xfrm>
          <a:prstGeom prst="rect">
            <a:avLst/>
          </a:prstGeom>
        </p:spPr>
      </p:pic>
    </p:spTree>
    <p:extLst>
      <p:ext uri="{BB962C8B-B14F-4D97-AF65-F5344CB8AC3E}">
        <p14:creationId xmlns:p14="http://schemas.microsoft.com/office/powerpoint/2010/main" val="17789268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348687CB9E72409709E05DC3D0EBD7" ma:contentTypeVersion="7" ma:contentTypeDescription="Create a new document." ma:contentTypeScope="" ma:versionID="c886ce3eff329c8480b553bc394cd459">
  <xsd:schema xmlns:xsd="http://www.w3.org/2001/XMLSchema" xmlns:xs="http://www.w3.org/2001/XMLSchema" xmlns:p="http://schemas.microsoft.com/office/2006/metadata/properties" xmlns:ns3="c9d26129-9ba3-45a3-be27-a5ccf8d10011" xmlns:ns4="c47ec402-523a-49f1-9186-0dd58d527d36" targetNamespace="http://schemas.microsoft.com/office/2006/metadata/properties" ma:root="true" ma:fieldsID="436a5c0651a3a20e226c1c92cd759b94" ns3:_="" ns4:_="">
    <xsd:import namespace="c9d26129-9ba3-45a3-be27-a5ccf8d10011"/>
    <xsd:import namespace="c47ec402-523a-49f1-9186-0dd58d527d36"/>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d26129-9ba3-45a3-be27-a5ccf8d100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7ec402-523a-49f1-9186-0dd58d527d3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9d26129-9ba3-45a3-be27-a5ccf8d10011" xsi:nil="true"/>
  </documentManagement>
</p:properties>
</file>

<file path=customXml/itemProps1.xml><?xml version="1.0" encoding="utf-8"?>
<ds:datastoreItem xmlns:ds="http://schemas.openxmlformats.org/officeDocument/2006/customXml" ds:itemID="{1E0EF181-1960-4DF0-8740-FA5124C0D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d26129-9ba3-45a3-be27-a5ccf8d10011"/>
    <ds:schemaRef ds:uri="c47ec402-523a-49f1-9186-0dd58d527d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AD5848-EE4A-4B43-84FE-96235FF05D7E}">
  <ds:schemaRefs>
    <ds:schemaRef ds:uri="http://schemas.microsoft.com/sharepoint/v3/contenttype/forms"/>
  </ds:schemaRefs>
</ds:datastoreItem>
</file>

<file path=customXml/itemProps3.xml><?xml version="1.0" encoding="utf-8"?>
<ds:datastoreItem xmlns:ds="http://schemas.openxmlformats.org/officeDocument/2006/customXml" ds:itemID="{92CDFC45-7EB8-4049-ABC8-C42D7C75F191}">
  <ds:schemaRefs>
    <ds:schemaRef ds:uri="http://schemas.openxmlformats.org/package/2006/metadata/core-properties"/>
    <ds:schemaRef ds:uri="c9d26129-9ba3-45a3-be27-a5ccf8d10011"/>
    <ds:schemaRef ds:uri="http://schemas.microsoft.com/office/infopath/2007/PartnerControls"/>
    <ds:schemaRef ds:uri="http://purl.org/dc/dcmitype/"/>
    <ds:schemaRef ds:uri="http://purl.org/dc/terms/"/>
    <ds:schemaRef ds:uri="http://purl.org/dc/elements/1.1/"/>
    <ds:schemaRef ds:uri="http://www.w3.org/XML/1998/namespace"/>
    <ds:schemaRef ds:uri="http://schemas.microsoft.com/office/2006/documentManagement/types"/>
    <ds:schemaRef ds:uri="c47ec402-523a-49f1-9186-0dd58d527d3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14326</TotalTime>
  <Words>1261</Words>
  <Application>Microsoft Office PowerPoint</Application>
  <PresentationFormat>Widescreen</PresentationFormat>
  <Paragraphs>149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Frutiger LT W03_55 Roman</vt:lpstr>
      <vt:lpstr>Times New Roman</vt:lpstr>
      <vt:lpstr>1_Office Theme</vt:lpstr>
      <vt:lpstr>Lincolnshire’s Virtual Autism Hub</vt:lpstr>
      <vt:lpstr>Our Purpose</vt:lpstr>
      <vt:lpstr>Why?</vt:lpstr>
      <vt:lpstr>What it can feel like…</vt:lpstr>
      <vt:lpstr>Why a ‘virtual’ hub: why not just open a hub in Lincoln?</vt:lpstr>
      <vt:lpstr>Specialist Autism Navigators</vt:lpstr>
      <vt:lpstr>Navigators Role</vt:lpstr>
      <vt:lpstr>Access to our service</vt:lpstr>
      <vt:lpstr>Grant Scheme for Community Groups</vt:lpstr>
      <vt:lpstr>Grants to run Post-Diagnostic courses</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Lincolnshire’s Virtual Autism Hub</dc:title>
  <dc:creator>Gregory Anne-Marie (LPFT)</dc:creator>
  <cp:lastModifiedBy>Nicola Carter</cp:lastModifiedBy>
  <cp:revision>109</cp:revision>
  <cp:lastPrinted>2024-03-20T16:21:40Z</cp:lastPrinted>
  <dcterms:created xsi:type="dcterms:W3CDTF">2023-09-07T17:37:17Z</dcterms:created>
  <dcterms:modified xsi:type="dcterms:W3CDTF">2024-07-04T08:58:55Z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0x0101004C348687CB9E72409709E05DC3D0EBD7</vt:lpwstr>
  </property>
</Properties>
</file>