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66" r:id="rId2"/>
    <p:sldId id="268" r:id="rId3"/>
    <p:sldId id="344" r:id="rId4"/>
    <p:sldId id="343" r:id="rId5"/>
    <p:sldId id="341" r:id="rId6"/>
    <p:sldId id="342" r:id="rId7"/>
    <p:sldId id="345" r:id="rId8"/>
    <p:sldId id="347" r:id="rId9"/>
    <p:sldId id="348" r:id="rId10"/>
    <p:sldId id="349" r:id="rId11"/>
    <p:sldId id="350" r:id="rId12"/>
    <p:sldId id="351" r:id="rId13"/>
    <p:sldId id="34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23"/>
    <p:restoredTop sz="71243" autoAdjust="0"/>
  </p:normalViewPr>
  <p:slideViewPr>
    <p:cSldViewPr snapToGrid="0" snapToObjects="1">
      <p:cViewPr varScale="1">
        <p:scale>
          <a:sx n="89" d="100"/>
          <a:sy n="89" d="100"/>
        </p:scale>
        <p:origin x="166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4ABB22-D4F9-E64B-A637-0EF588D12A70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17530-7A66-0C4B-8A0C-42BFE1DEF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614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87625" y="557213"/>
            <a:ext cx="3716338" cy="2786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Welcome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743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3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70088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529471"/>
            <a:ext cx="7113694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Similar approach to SEMH – so complex – enable schools to create their own bespoke offer from all the aspects we have put together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3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44506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3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70088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529471"/>
            <a:ext cx="7113694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3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844302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3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70088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529471"/>
            <a:ext cx="7113694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3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679100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3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70088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529471"/>
            <a:ext cx="7113694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Adaptive Teaching launched at the Leadership Conference Nov 22</a:t>
            </a:r>
            <a:r>
              <a:rPr lang="en-US" baseline="30000" dirty="0"/>
              <a:t>nd</a:t>
            </a:r>
            <a:r>
              <a:rPr lang="en-US" dirty="0"/>
              <a:t> 2024 – Margaret Mulholland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3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0239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3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70088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529471"/>
            <a:ext cx="7113694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3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042940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3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70088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529471"/>
            <a:ext cx="7113694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In terms of how this spans out across the 18 months – split across 4 terms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3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797284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3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70088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529471"/>
            <a:ext cx="7113694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GB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Helvetica Neue"/>
              </a:rPr>
              <a:t>The </a:t>
            </a:r>
            <a:r>
              <a:rPr lang="en-GB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Helvetica Neue"/>
              </a:rPr>
              <a:t>3-year window </a:t>
            </a:r>
            <a:r>
              <a:rPr lang="en-GB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Helvetica Neue"/>
              </a:rPr>
              <a:t>to complete the mandatory qualification on taking up a SENCO post will remain following the introduction of the NPQ for SENCOs. </a:t>
            </a:r>
            <a:endParaRPr lang="en-US" dirty="0"/>
          </a:p>
          <a:p>
            <a:endParaRPr lang="en-US" dirty="0"/>
          </a:p>
          <a:p>
            <a:r>
              <a:rPr lang="en-US" dirty="0"/>
              <a:t>In terms of commitment – time</a:t>
            </a:r>
          </a:p>
          <a:p>
            <a:endParaRPr lang="en-US" dirty="0"/>
          </a:p>
          <a:p>
            <a:r>
              <a:rPr lang="en-US" dirty="0"/>
              <a:t>See the amount of time you will spend on online learning / seminars / attending the two conferences that will take place across the 18 months and then school visits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3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423968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3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70088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529471"/>
            <a:ext cx="7113694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/>
              <a:t>DfE are looking to reduce the number of children NOT passing the PSC – collating data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/>
              <a:t>To support schools with understanding how those children with SEND can get through the reading gate NEW for 2024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/>
              <a:t>Apply via</a:t>
            </a:r>
            <a:r>
              <a:rPr lang="it-IT" sz="1200" b="1" dirty="0"/>
              <a:t> carrieannenicolson@leadtshub.co.uk</a:t>
            </a:r>
            <a:endParaRPr lang="en-GB" sz="1200" b="1" dirty="0"/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3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073155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3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70088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529471"/>
            <a:ext cx="7113694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Alex Quigley – why is it learning fails with some children? What else could contribute to this other than SEND?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3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251610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3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70088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529471"/>
            <a:ext cx="7113694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Back due to popularity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3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689823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3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70088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529471"/>
            <a:ext cx="7113694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HTs like this approach – pick and mix – think about the new staff that you have next year – what are their needs / gaps?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3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049604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37323" y="0"/>
            <a:ext cx="3853251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70088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89212" y="3529471"/>
            <a:ext cx="7113694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A lot on </a:t>
            </a:r>
            <a:r>
              <a:rPr lang="en-US" dirty="0" err="1"/>
              <a:t>behaviour</a:t>
            </a:r>
            <a:r>
              <a:rPr lang="en-US" dirty="0"/>
              <a:t> next year – focus of Summer HT briefings – building on from this </a:t>
            </a:r>
          </a:p>
          <a:p>
            <a:r>
              <a:rPr lang="en-US" dirty="0"/>
              <a:t>Look out for the </a:t>
            </a:r>
            <a:r>
              <a:rPr lang="en-US" dirty="0" err="1"/>
              <a:t>Behaviour</a:t>
            </a:r>
            <a:r>
              <a:rPr lang="en-US" dirty="0"/>
              <a:t> curriculum – S Quinn and the </a:t>
            </a:r>
            <a:r>
              <a:rPr lang="en-US" dirty="0" err="1"/>
              <a:t>Behaviour</a:t>
            </a:r>
            <a:r>
              <a:rPr lang="en-US" dirty="0"/>
              <a:t> </a:t>
            </a:r>
            <a:r>
              <a:rPr lang="en-US" dirty="0" err="1"/>
              <a:t>programme</a:t>
            </a:r>
            <a:r>
              <a:rPr lang="en-US" dirty="0"/>
              <a:t> – Tom </a:t>
            </a:r>
            <a:r>
              <a:rPr lang="en-US" dirty="0" err="1"/>
              <a:t>Belwood</a:t>
            </a:r>
            <a:r>
              <a:rPr lang="en-US" dirty="0"/>
              <a:t> who heads up the B Hub</a:t>
            </a:r>
          </a:p>
          <a:p>
            <a:r>
              <a:rPr lang="en-US" dirty="0"/>
              <a:t>LEARN also offering Modules – pre recorded webinars – as many or as few as you like from the menu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37323" y="7058943"/>
            <a:ext cx="3853251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17499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21C9F-1957-6B4E-BEAC-BED1D479E9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5ED10C-6B75-AE42-849A-3EC020B99D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8F7A38-B077-AB4E-8348-85D3EB13F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03019-3CAA-3E4E-A7F3-2F915E438735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8C42-6C71-BC49-8F3E-281DA12AE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87D5F-AEEA-1443-B3BD-CDB48CAC1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A398-7739-5B44-9E9A-131B3F53E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088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68903-466B-8E43-8A0C-E64E04F76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0E00A6-1118-6549-89AD-A222D59B07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CD25F-EFAF-7446-9EE7-EEC21DA34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03019-3CAA-3E4E-A7F3-2F915E438735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14A63-2005-9647-AD96-216176C3E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FCA25-220A-FA42-B291-AADD82F40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A398-7739-5B44-9E9A-131B3F53E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58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A4EB09-1AC2-E348-84AE-57E34F9EF5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F0C733-D3A0-7846-89FF-2D476ECF6B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81275-623B-A241-85E5-D7EAF309D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03019-3CAA-3E4E-A7F3-2F915E438735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7C168-7379-3549-82C1-DB936E753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8DF47-4FB1-5C46-9438-EFC0F2D09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A398-7739-5B44-9E9A-131B3F53E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B731C-CABA-CD4A-9844-6BEC16767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AE269-CC97-AC40-B968-80FBD281A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E755F-D942-9D46-A6E4-9F131A80D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03019-3CAA-3E4E-A7F3-2F915E438735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A63B98-EA09-9C4C-889D-854AC5A4D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9104B-23C5-264D-A8BB-CE023973E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A398-7739-5B44-9E9A-131B3F53E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991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820F6-895E-9347-9209-CEF84B7EE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948C3F-0FFA-2049-A8BC-94C1DB8BDD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A43A5-AE97-F54F-8736-4F6A0EA50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03019-3CAA-3E4E-A7F3-2F915E438735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23F29-DBED-3141-A76F-74B07C653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FA2A5-9C54-164F-AD9C-190C774DC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A398-7739-5B44-9E9A-131B3F53E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221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9D056-8CE5-044A-886B-C5A6F4699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92DAE-E7F1-C441-80E5-0102A00736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C09393-2054-D545-807B-2BC218CB8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423B10-4FCA-E449-B6FA-37E013AB7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03019-3CAA-3E4E-A7F3-2F915E438735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B46073-BB6D-AA45-BEAA-CF8BD3255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E9CDE1-41A9-C843-AA73-BDBD983B0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A398-7739-5B44-9E9A-131B3F53E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217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EE852-2A95-3E4C-A3E6-4B9270583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FD282D-28A8-6941-9355-207425DAC9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9384B9-E58D-274E-B498-5A7235BAE3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031F9D-3C54-0B48-A8AE-7CA43515C6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3C0CD-7795-5C40-A769-F59E2F4619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3EE03B-DDB8-5648-9D67-067C0398A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03019-3CAA-3E4E-A7F3-2F915E438735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509128-831A-B04C-9A0C-24F55084F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419AF-F201-B54C-99E2-712EBB22C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A398-7739-5B44-9E9A-131B3F53E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31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F8089-DA19-4A4B-AB45-04AA49E6A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138AD3-057D-7247-9A8C-7B7095596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03019-3CAA-3E4E-A7F3-2F915E438735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06C835-2BA9-9B45-8942-A9CC6A00A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841DF7-95B3-8F4B-A384-63DCB99A2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A398-7739-5B44-9E9A-131B3F53E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56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388994-EAEC-7249-8E85-CE2F803EC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03019-3CAA-3E4E-A7F3-2F915E438735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DD3760-553C-BC44-8CC7-05C620719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FF3ABD-3EA8-2B40-9700-A36F3DD32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A398-7739-5B44-9E9A-131B3F53E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08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BDEDD-5A5C-6042-97AB-8008FD147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BAB34-668D-0D4D-A0BC-FEEE5C21C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F4B6D6-8CE0-2F43-9FC3-DB033382BB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F1495F-DD35-7E43-BEB7-9247C073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03019-3CAA-3E4E-A7F3-2F915E438735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D76BF0-47C9-484B-9818-58E7BDA87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910E25-6FFA-8A4E-9788-448DCFF98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A398-7739-5B44-9E9A-131B3F53E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350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6B025-ACF1-A945-BAC6-D3EB7BF28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4B238F-18D3-8C4F-9436-E6DD8821FE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AD780B-BC82-8F47-A462-01227C3A5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BD1390-1592-7F4E-9895-262F248A3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03019-3CAA-3E4E-A7F3-2F915E438735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00521-FEB5-0A47-81F3-0F3E2813D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47CE7D-E40E-E14A-9A39-77B8153B8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A398-7739-5B44-9E9A-131B3F53E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62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39BF72-4032-A44F-8537-B65947D7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B64ACB-0D54-CB42-81E9-AD5AFE860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995BE-D678-DD48-8DAE-418C5F3AB8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03019-3CAA-3E4E-A7F3-2F915E438735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1BEB7-4ECB-E342-A3A9-9252BC1065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2FFEC-FC7D-434F-9138-41B1087563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AA398-7739-5B44-9E9A-131B3F53E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519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66747" y="-27704"/>
            <a:ext cx="1769908" cy="1769908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A0144D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35719" tIns="35719" rIns="35719" bIns="35719" rtlCol="0" anchor="ctr"/>
            <a:lstStyle/>
            <a:p>
              <a:pPr algn="ctr" defTabSz="457200">
                <a:lnSpc>
                  <a:spcPts val="1170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892058" y="3760163"/>
            <a:ext cx="7349378" cy="734937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AAD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35719" tIns="35719" rIns="35719" bIns="35719" rtlCol="0" anchor="ctr"/>
            <a:lstStyle/>
            <a:p>
              <a:pPr algn="ctr" defTabSz="457200">
                <a:lnSpc>
                  <a:spcPts val="1170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993018" y="2474884"/>
            <a:ext cx="3160632" cy="3160632"/>
            <a:chOff x="0" y="0"/>
            <a:chExt cx="8428351" cy="8428351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8428351" cy="8428351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25791" tIns="25791" rIns="25791" bIns="25791" rtlCol="0" anchor="ctr"/>
              <a:lstStyle/>
              <a:p>
                <a:pPr algn="ctr" defTabSz="457200">
                  <a:lnSpc>
                    <a:spcPts val="1170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219498" y="219514"/>
              <a:ext cx="7989355" cy="7989323"/>
              <a:chOff x="0" y="0"/>
              <a:chExt cx="6350000" cy="634997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24999" r="-24999"/>
                </a:stretch>
              </a:blipFill>
            </p:spPr>
            <p:txBody>
              <a:bodyPr/>
              <a:lstStyle/>
              <a:p>
                <a:endParaRPr lang="en-GB"/>
              </a:p>
            </p:txBody>
          </p:sp>
        </p:grpSp>
      </p:grpSp>
      <p:pic>
        <p:nvPicPr>
          <p:cNvPr id="14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3602" b="23628"/>
          <a:stretch/>
        </p:blipFill>
        <p:spPr>
          <a:xfrm>
            <a:off x="1703513" y="2631196"/>
            <a:ext cx="4706309" cy="2177981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804202" y="557546"/>
            <a:ext cx="7274267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00">
              <a:lnSpc>
                <a:spcPts val="4665"/>
              </a:lnSpc>
            </a:pPr>
            <a:r>
              <a:rPr lang="en-US" sz="4529" spc="-181" dirty="0">
                <a:solidFill>
                  <a:srgbClr val="002060"/>
                </a:solidFill>
                <a:latin typeface="Calibri 1"/>
              </a:rPr>
              <a:t>L.E.A.D. Teaching School Hub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03513" y="5858190"/>
            <a:ext cx="5940767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00">
              <a:lnSpc>
                <a:spcPts val="1902"/>
              </a:lnSpc>
            </a:pPr>
            <a:r>
              <a:rPr lang="en-US" sz="1585" dirty="0">
                <a:solidFill>
                  <a:srgbClr val="00AAD0"/>
                </a:solidFill>
                <a:latin typeface="Calibri 2"/>
              </a:rPr>
              <a:t>‘</a:t>
            </a:r>
            <a:r>
              <a:rPr lang="en-US" sz="1585" i="1" dirty="0">
                <a:latin typeface="Calibri 2"/>
              </a:rPr>
              <a:t>Working in Partnership, Achieving the Highest Outcomes for All’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90917" y="1231723"/>
            <a:ext cx="5033198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00">
              <a:lnSpc>
                <a:spcPts val="2355"/>
              </a:lnSpc>
              <a:spcBef>
                <a:spcPct val="0"/>
              </a:spcBef>
            </a:pPr>
            <a:r>
              <a:rPr lang="en-US" sz="1962" spc="-78" dirty="0">
                <a:solidFill>
                  <a:srgbClr val="A0144D"/>
                </a:solidFill>
                <a:latin typeface="Calibri 3"/>
              </a:rPr>
              <a:t>Updates and Headlines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36666" t="26296" r="40416" b="33705"/>
          <a:stretch/>
        </p:blipFill>
        <p:spPr>
          <a:xfrm>
            <a:off x="6938409" y="2510652"/>
            <a:ext cx="3269847" cy="320373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36219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29850" y="343063"/>
            <a:ext cx="6970298" cy="10829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spc="-18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1" spc="-18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SEMH Preview.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5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E450D1-7F21-14FF-524B-D9D31387D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149" y="1199987"/>
            <a:ext cx="10691702" cy="53149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81759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29850" y="343063"/>
            <a:ext cx="6970298" cy="10829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spc="-18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1" spc="-18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SEMH Preview.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5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7ED3DC-0A82-F1B7-9398-899C79B10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469" y="1426009"/>
            <a:ext cx="10719061" cy="522804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38400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29850" y="343063"/>
            <a:ext cx="6970298" cy="10829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spc="-18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1" spc="-18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SEMH Preview.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5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790565-E1DB-A314-0672-2D802101C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5627" y="1426009"/>
            <a:ext cx="5418743" cy="539204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7933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29850" y="343063"/>
            <a:ext cx="6970298" cy="10829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spc="-18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1" spc="-18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CPD Preview.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5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AA396A-B0DB-49F9-7665-D1ACF9CB6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962" y="1426009"/>
            <a:ext cx="9744075" cy="486727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2153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233502" y="1595572"/>
            <a:ext cx="8382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 sz="9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6750" t="35863" r="64917" b="49259"/>
          <a:stretch/>
        </p:blipFill>
        <p:spPr>
          <a:xfrm>
            <a:off x="367250" y="142560"/>
            <a:ext cx="1236995" cy="1242246"/>
          </a:xfrm>
          <a:prstGeom prst="ellipse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715D1C7-FA2D-0DB7-7049-444F3EB5A309}"/>
              </a:ext>
            </a:extLst>
          </p:cNvPr>
          <p:cNvSpPr/>
          <p:nvPr/>
        </p:nvSpPr>
        <p:spPr>
          <a:xfrm>
            <a:off x="4583833" y="1711600"/>
            <a:ext cx="907873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9BC65F-A63A-29C1-4D66-DEEA54AE7527}"/>
              </a:ext>
            </a:extLst>
          </p:cNvPr>
          <p:cNvSpPr/>
          <p:nvPr/>
        </p:nvSpPr>
        <p:spPr>
          <a:xfrm>
            <a:off x="4588234" y="3328928"/>
            <a:ext cx="907873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3006CFC8-8D33-5328-CAF1-FE87D29B1E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3602" b="23628"/>
          <a:stretch/>
        </p:blipFill>
        <p:spPr>
          <a:xfrm>
            <a:off x="367250" y="5801415"/>
            <a:ext cx="1555760" cy="7199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72556F-C2CF-7201-F856-186F9F58C18D}"/>
              </a:ext>
            </a:extLst>
          </p:cNvPr>
          <p:cNvSpPr txBox="1"/>
          <p:nvPr/>
        </p:nvSpPr>
        <p:spPr>
          <a:xfrm>
            <a:off x="2552700" y="609600"/>
            <a:ext cx="7791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Apply NOW for NPQSENCO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38E9DA1-3D4B-C35B-D3AD-BE5CBBE25D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3502" y="1979147"/>
            <a:ext cx="6400800" cy="4695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E855532-050F-871B-AC33-88D5611895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035" y="1566390"/>
            <a:ext cx="3304422" cy="17429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B653D6-058C-B17F-A0A4-0508D41841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1150" y="3654999"/>
            <a:ext cx="2701810" cy="270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60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727661" y="310004"/>
            <a:ext cx="4736678" cy="7758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chemeClr val="tx1"/>
                </a:solidFill>
              </a:rPr>
              <a:t>NPQ SENCO sequence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DCE22523-8E48-6DE7-751D-7F2943126F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3602" b="23628"/>
          <a:stretch/>
        </p:blipFill>
        <p:spPr>
          <a:xfrm>
            <a:off x="259060" y="5517202"/>
            <a:ext cx="2361786" cy="10929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077F2D-329F-B51D-A3DA-AAB45E6F2F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0837"/>
          <a:stretch/>
        </p:blipFill>
        <p:spPr>
          <a:xfrm>
            <a:off x="1614510" y="1574508"/>
            <a:ext cx="9243990" cy="4489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900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980375" y="173357"/>
            <a:ext cx="4736678" cy="7758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dirty="0">
                <a:solidFill>
                  <a:schemeClr val="tx1"/>
                </a:solidFill>
              </a:rPr>
              <a:t>NPQ SENCO commitment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DCE22523-8E48-6DE7-751D-7F2943126F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3602" b="23628"/>
          <a:stretch/>
        </p:blipFill>
        <p:spPr>
          <a:xfrm>
            <a:off x="259060" y="5517202"/>
            <a:ext cx="2361786" cy="10929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B09AA0-29E6-3AD8-09F4-2EFA8EEB9F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1788" y="1330375"/>
            <a:ext cx="7739062" cy="52798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9702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980375" y="173357"/>
            <a:ext cx="4736678" cy="7758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dirty="0">
                <a:solidFill>
                  <a:schemeClr val="tx1"/>
                </a:solidFill>
              </a:rPr>
              <a:t>CPD Preview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DCE22523-8E48-6DE7-751D-7F2943126F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3602" b="23628"/>
          <a:stretch/>
        </p:blipFill>
        <p:spPr>
          <a:xfrm>
            <a:off x="316210" y="5517202"/>
            <a:ext cx="2361786" cy="10929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6942D9-5C15-D1E4-B67F-3A9119B0B1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1123" y="1082569"/>
            <a:ext cx="5989754" cy="57754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5BE850E-8143-6B3B-8338-9754E5A8FE77}"/>
              </a:ext>
            </a:extLst>
          </p:cNvPr>
          <p:cNvSpPr/>
          <p:nvPr/>
        </p:nvSpPr>
        <p:spPr>
          <a:xfrm>
            <a:off x="402783" y="1504513"/>
            <a:ext cx="2361786" cy="109298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NEW for 2024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F087247-E645-EE1D-B222-C055AC54065E}"/>
              </a:ext>
            </a:extLst>
          </p:cNvPr>
          <p:cNvSpPr/>
          <p:nvPr/>
        </p:nvSpPr>
        <p:spPr>
          <a:xfrm>
            <a:off x="9658143" y="1495694"/>
            <a:ext cx="2361786" cy="109298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/>
              <a:t>FREE!!!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F2F92E-60D3-B3E3-7E82-D1CEBF7D61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7996" y="-54471"/>
            <a:ext cx="6986622" cy="1231499"/>
          </a:xfrm>
          <a:prstGeom prst="rect">
            <a:avLst/>
          </a:prstGeom>
        </p:spPr>
      </p:pic>
      <p:pic>
        <p:nvPicPr>
          <p:cNvPr id="10" name="Picture 9" descr="A child reading a book&#10;&#10;Description automatically generated">
            <a:extLst>
              <a:ext uri="{FF2B5EF4-FFF2-40B4-BE49-F238E27FC236}">
                <a16:creationId xmlns:a16="http://schemas.microsoft.com/office/drawing/2014/main" id="{AEF796D7-5BDF-10A6-AFA3-D016407616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4618" y="3428999"/>
            <a:ext cx="2158924" cy="296759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7220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29850" y="343063"/>
            <a:ext cx="6970298" cy="10829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spc="-18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1" spc="-18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CPD Preview.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5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DCE22523-8E48-6DE7-751D-7F2943126F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3602" b="23628"/>
          <a:stretch/>
        </p:blipFill>
        <p:spPr>
          <a:xfrm>
            <a:off x="272788" y="5517202"/>
            <a:ext cx="2361786" cy="10929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13F221-7E51-50C9-0703-22CD6B47AA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4687" y="1580987"/>
            <a:ext cx="5000625" cy="4933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3108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29850" y="343063"/>
            <a:ext cx="6970298" cy="10829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spc="-18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1" spc="-18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CPD Preview.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5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DCE22523-8E48-6DE7-751D-7F2943126F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3602" b="23628"/>
          <a:stretch/>
        </p:blipFill>
        <p:spPr>
          <a:xfrm>
            <a:off x="272788" y="5517202"/>
            <a:ext cx="2361786" cy="10929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2C1977-7512-3B05-596B-9002558A6E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3962" y="1133475"/>
            <a:ext cx="9744075" cy="459105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14299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29850" y="343063"/>
            <a:ext cx="6970298" cy="10829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spc="-18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1" spc="-18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CPD Preview.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5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DCE22523-8E48-6DE7-751D-7F2943126F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3602" b="23628"/>
          <a:stretch/>
        </p:blipFill>
        <p:spPr>
          <a:xfrm>
            <a:off x="272788" y="5517202"/>
            <a:ext cx="2361786" cy="10929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F22F12-040E-1A42-CFB7-C60BD0A3CB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312" y="1104643"/>
            <a:ext cx="9744075" cy="473392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38411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29850" y="343063"/>
            <a:ext cx="6970298" cy="10829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spc="-18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1" spc="-18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CPD Preview.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5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DCE22523-8E48-6DE7-751D-7F2943126F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3602" b="23628"/>
          <a:stretch/>
        </p:blipFill>
        <p:spPr>
          <a:xfrm>
            <a:off x="272788" y="5517202"/>
            <a:ext cx="2361786" cy="10929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9141F3-ABFB-8EB3-9892-788617110C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0625" y="1019175"/>
            <a:ext cx="9810750" cy="481965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31508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18020</TotalTime>
  <Words>363</Words>
  <Application>Microsoft Office PowerPoint</Application>
  <PresentationFormat>Widescreen</PresentationFormat>
  <Paragraphs>69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1</vt:lpstr>
      <vt:lpstr>Calibri 2</vt:lpstr>
      <vt:lpstr>Calibri 3</vt:lpstr>
      <vt:lpstr>Calibri Light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Lincoln</dc:creator>
  <cp:lastModifiedBy>Nicola Carter</cp:lastModifiedBy>
  <cp:revision>79</cp:revision>
  <dcterms:created xsi:type="dcterms:W3CDTF">2022-06-15T18:15:41Z</dcterms:created>
  <dcterms:modified xsi:type="dcterms:W3CDTF">2024-07-04T08:56:30Z</dcterms:modified>
</cp:coreProperties>
</file>