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268" r:id="rId3"/>
    <p:sldId id="344" r:id="rId4"/>
    <p:sldId id="343" r:id="rId5"/>
    <p:sldId id="341" r:id="rId6"/>
    <p:sldId id="342" r:id="rId7"/>
    <p:sldId id="345" r:id="rId8"/>
    <p:sldId id="347" r:id="rId9"/>
    <p:sldId id="348" r:id="rId10"/>
    <p:sldId id="349" r:id="rId11"/>
    <p:sldId id="350" r:id="rId12"/>
    <p:sldId id="351" r:id="rId13"/>
    <p:sldId id="34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3"/>
    <p:restoredTop sz="71243" autoAdjust="0"/>
  </p:normalViewPr>
  <p:slideViewPr>
    <p:cSldViewPr snapToGrid="0" snapToObjects="1">
      <p:cViewPr varScale="1">
        <p:scale>
          <a:sx n="89" d="100"/>
          <a:sy n="89" d="100"/>
        </p:scale>
        <p:origin x="166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ABB22-D4F9-E64B-A637-0EF588D12A70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7530-7A66-0C4B-8A0C-42BFE1DE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1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7625" y="557213"/>
            <a:ext cx="3716338" cy="2786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74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37323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70088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89212" y="3529471"/>
            <a:ext cx="7113694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Similar approach to SEMH – so complex – enable schools to create their own bespoke offer from all the aspects we have put together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37323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4506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37323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70088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89212" y="3529471"/>
            <a:ext cx="7113694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37323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44302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37323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70088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89212" y="3529471"/>
            <a:ext cx="7113694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37323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679100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37323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70088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89212" y="3529471"/>
            <a:ext cx="7113694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Adaptive Teaching launched at the Leadership Conference Nov 22</a:t>
            </a:r>
            <a:r>
              <a:rPr lang="en-US" baseline="30000" dirty="0"/>
              <a:t>nd</a:t>
            </a:r>
            <a:r>
              <a:rPr lang="en-US" dirty="0"/>
              <a:t> 2024 – Margaret Mulholland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37323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023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37323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70088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89212" y="3529471"/>
            <a:ext cx="7113694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37323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04294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37323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70088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89212" y="3529471"/>
            <a:ext cx="7113694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In terms of how this spans out across the 18 months – split across 4 terms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37323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79728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37323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70088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89212" y="3529471"/>
            <a:ext cx="7113694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The </a:t>
            </a:r>
            <a:r>
              <a:rPr lang="en-GB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3-year window 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to complete the mandatory qualification on taking up a SENCO post will remain following the introduction of the NPQ for SENCOs. 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terms of commitment – time</a:t>
            </a:r>
          </a:p>
          <a:p>
            <a:endParaRPr lang="en-US" dirty="0"/>
          </a:p>
          <a:p>
            <a:r>
              <a:rPr lang="en-US" dirty="0"/>
              <a:t>See the amount of time you will spend on online learning / seminars / attending the two conferences that will take place across the 18 months and then school visits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37323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23968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37323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70088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89212" y="3529471"/>
            <a:ext cx="7113694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DfE are looking to reduce the number of children NOT passing the PSC – collating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To support schools with understanding how those children with SEND can get through the reading gate NEW for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Apply via</a:t>
            </a:r>
            <a:r>
              <a:rPr lang="it-IT" sz="1200" b="1" dirty="0"/>
              <a:t> carrieannenicolson@leadtshub.co.uk</a:t>
            </a:r>
            <a:endParaRPr lang="en-GB" sz="1200" b="1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37323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073155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37323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70088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89212" y="3529471"/>
            <a:ext cx="7113694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Alex Quigley – why is it learning fails with some children? What else could contribute to this other than SEND?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37323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51610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37323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70088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89212" y="3529471"/>
            <a:ext cx="7113694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Back due to popularity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37323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89823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37323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70088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89212" y="3529471"/>
            <a:ext cx="7113694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HTs like this approach – pick and mix – think about the new staff that you have next year – what are their needs / gaps?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37323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049604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37323" y="0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70088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89212" y="3529471"/>
            <a:ext cx="7113694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A lot on </a:t>
            </a:r>
            <a:r>
              <a:rPr lang="en-US" dirty="0" err="1"/>
              <a:t>behaviour</a:t>
            </a:r>
            <a:r>
              <a:rPr lang="en-US" dirty="0"/>
              <a:t> next year – focus of Summer HT briefings – building on from this </a:t>
            </a:r>
          </a:p>
          <a:p>
            <a:r>
              <a:rPr lang="en-US" dirty="0"/>
              <a:t>Look out for the </a:t>
            </a:r>
            <a:r>
              <a:rPr lang="en-US" dirty="0" err="1"/>
              <a:t>Behaviour</a:t>
            </a:r>
            <a:r>
              <a:rPr lang="en-US" dirty="0"/>
              <a:t> curriculum – S Quinn and the </a:t>
            </a:r>
            <a:r>
              <a:rPr lang="en-US" dirty="0" err="1"/>
              <a:t>Behaviour</a:t>
            </a:r>
            <a:r>
              <a:rPr lang="en-US" dirty="0"/>
              <a:t> </a:t>
            </a:r>
            <a:r>
              <a:rPr lang="en-US" dirty="0" err="1"/>
              <a:t>programme</a:t>
            </a:r>
            <a:r>
              <a:rPr lang="en-US" dirty="0"/>
              <a:t> – Tom </a:t>
            </a:r>
            <a:r>
              <a:rPr lang="en-US" dirty="0" err="1"/>
              <a:t>Belwood</a:t>
            </a:r>
            <a:r>
              <a:rPr lang="en-US" dirty="0"/>
              <a:t> who heads up the B Hub</a:t>
            </a:r>
          </a:p>
          <a:p>
            <a:r>
              <a:rPr lang="en-US" dirty="0"/>
              <a:t>LEARN also offering Modules – pre recorded webinars – as many or as few as you like from the menu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37323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1749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1C9F-1957-6B4E-BEAC-BED1D479E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5ED10C-6B75-AE42-849A-3EC020B99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F7A38-B077-AB4E-8348-85D3EB13F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3019-3CAA-3E4E-A7F3-2F915E438735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8C42-6C71-BC49-8F3E-281DA12AE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87D5F-AEEA-1443-B3BD-CDB48CAC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A398-7739-5B44-9E9A-131B3F53E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8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68903-466B-8E43-8A0C-E64E04F7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0E00A6-1118-6549-89AD-A222D59B0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CD25F-EFAF-7446-9EE7-EEC21DA3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3019-3CAA-3E4E-A7F3-2F915E438735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14A63-2005-9647-AD96-216176C3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FCA25-220A-FA42-B291-AADD82F4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A398-7739-5B44-9E9A-131B3F53E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5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A4EB09-1AC2-E348-84AE-57E34F9EF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0C733-D3A0-7846-89FF-2D476ECF6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81275-623B-A241-85E5-D7EAF309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3019-3CAA-3E4E-A7F3-2F915E438735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7C168-7379-3549-82C1-DB936E75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8DF47-4FB1-5C46-9438-EFC0F2D0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A398-7739-5B44-9E9A-131B3F53E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731C-CABA-CD4A-9844-6BEC16767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AE269-CC97-AC40-B968-80FBD281A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E755F-D942-9D46-A6E4-9F131A80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3019-3CAA-3E4E-A7F3-2F915E438735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63B98-EA09-9C4C-889D-854AC5A4D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9104B-23C5-264D-A8BB-CE023973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A398-7739-5B44-9E9A-131B3F53E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9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820F6-895E-9347-9209-CEF84B7E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48C3F-0FFA-2049-A8BC-94C1DB8BD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A43A5-AE97-F54F-8736-4F6A0EA5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3019-3CAA-3E4E-A7F3-2F915E438735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23F29-DBED-3141-A76F-74B07C65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FA2A5-9C54-164F-AD9C-190C774D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A398-7739-5B44-9E9A-131B3F53E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2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9D056-8CE5-044A-886B-C5A6F4699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92DAE-E7F1-C441-80E5-0102A007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C09393-2054-D545-807B-2BC218CB8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23B10-4FCA-E449-B6FA-37E013AB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3019-3CAA-3E4E-A7F3-2F915E438735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46073-BB6D-AA45-BEAA-CF8BD325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9CDE1-41A9-C843-AA73-BDBD983B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A398-7739-5B44-9E9A-131B3F53E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1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E852-2A95-3E4C-A3E6-4B927058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D282D-28A8-6941-9355-207425DAC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384B9-E58D-274E-B498-5A7235BAE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031F9D-3C54-0B48-A8AE-7CA43515C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3C0CD-7795-5C40-A769-F59E2F461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3EE03B-DDB8-5648-9D67-067C0398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3019-3CAA-3E4E-A7F3-2F915E438735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509128-831A-B04C-9A0C-24F55084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419AF-F201-B54C-99E2-712EBB22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A398-7739-5B44-9E9A-131B3F53E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3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8089-DA19-4A4B-AB45-04AA49E6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138AD3-057D-7247-9A8C-7B709559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3019-3CAA-3E4E-A7F3-2F915E438735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6C835-2BA9-9B45-8942-A9CC6A00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41DF7-95B3-8F4B-A384-63DCB99A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A398-7739-5B44-9E9A-131B3F53E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5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88994-EAEC-7249-8E85-CE2F803E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3019-3CAA-3E4E-A7F3-2F915E438735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DD3760-553C-BC44-8CC7-05C62071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F3ABD-3EA8-2B40-9700-A36F3DD3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A398-7739-5B44-9E9A-131B3F53E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0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BDEDD-5A5C-6042-97AB-8008FD147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BAB34-668D-0D4D-A0BC-FEEE5C21C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4B6D6-8CE0-2F43-9FC3-DB033382B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1495F-DD35-7E43-BEB7-9247C073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3019-3CAA-3E4E-A7F3-2F915E438735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76BF0-47C9-484B-9818-58E7BDA87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10E25-6FFA-8A4E-9788-448DCFF9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A398-7739-5B44-9E9A-131B3F53E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5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B025-ACF1-A945-BAC6-D3EB7BF2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4B238F-18D3-8C4F-9436-E6DD8821F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D780B-BC82-8F47-A462-01227C3A5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1390-1592-7F4E-9895-262F248A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3019-3CAA-3E4E-A7F3-2F915E438735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00521-FEB5-0A47-81F3-0F3E2813D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7CE7D-E40E-E14A-9A39-77B8153B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A398-7739-5B44-9E9A-131B3F53E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6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39BF72-4032-A44F-8537-B65947D72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64ACB-0D54-CB42-81E9-AD5AFE860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995BE-D678-DD48-8DAE-418C5F3AB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03019-3CAA-3E4E-A7F3-2F915E438735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1BEB7-4ECB-E342-A3A9-9252BC106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2FFEC-FC7D-434F-9138-41B108756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A398-7739-5B44-9E9A-131B3F53E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1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66747" y="-27704"/>
            <a:ext cx="1769908" cy="17699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0144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 defTabSz="457200">
                <a:lnSpc>
                  <a:spcPts val="1170"/>
                </a:lnSpc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92058" y="3760163"/>
            <a:ext cx="7349378" cy="734937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AAD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 defTabSz="457200">
                <a:lnSpc>
                  <a:spcPts val="1170"/>
                </a:lnSpc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993018" y="2474884"/>
            <a:ext cx="3160632" cy="3160632"/>
            <a:chOff x="0" y="0"/>
            <a:chExt cx="8428351" cy="842835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8428351" cy="8428351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25791" tIns="25791" rIns="25791" bIns="25791" rtlCol="0" anchor="ctr"/>
              <a:lstStyle/>
              <a:p>
                <a:pPr algn="ctr" defTabSz="457200">
                  <a:lnSpc>
                    <a:spcPts val="1170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219498" y="219514"/>
              <a:ext cx="7989355" cy="7989323"/>
              <a:chOff x="0" y="0"/>
              <a:chExt cx="6350000" cy="634997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4999" r="-24999"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</p:grpSp>
      </p:grpSp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602" b="23628"/>
          <a:stretch/>
        </p:blipFill>
        <p:spPr>
          <a:xfrm>
            <a:off x="1703513" y="2631196"/>
            <a:ext cx="4706309" cy="217798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804202" y="557546"/>
            <a:ext cx="7274267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4665"/>
              </a:lnSpc>
            </a:pPr>
            <a:r>
              <a:rPr lang="en-US" sz="4529" spc="-181" dirty="0">
                <a:solidFill>
                  <a:srgbClr val="002060"/>
                </a:solidFill>
                <a:latin typeface="Calibri 1"/>
              </a:rPr>
              <a:t>L.E.A.D. Teaching School Hub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03513" y="5858190"/>
            <a:ext cx="5940767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1902"/>
              </a:lnSpc>
            </a:pPr>
            <a:r>
              <a:rPr lang="en-US" sz="1585" dirty="0">
                <a:solidFill>
                  <a:srgbClr val="00AAD0"/>
                </a:solidFill>
                <a:latin typeface="Calibri 2"/>
              </a:rPr>
              <a:t>‘</a:t>
            </a:r>
            <a:r>
              <a:rPr lang="en-US" sz="1585" i="1" dirty="0">
                <a:latin typeface="Calibri 2"/>
              </a:rPr>
              <a:t>Working in Partnership, Achieving the Highest Outcomes for All’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90917" y="1231723"/>
            <a:ext cx="503319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2355"/>
              </a:lnSpc>
              <a:spcBef>
                <a:spcPct val="0"/>
              </a:spcBef>
            </a:pPr>
            <a:r>
              <a:rPr lang="en-US" sz="1962" spc="-78" dirty="0">
                <a:solidFill>
                  <a:srgbClr val="A0144D"/>
                </a:solidFill>
                <a:latin typeface="Calibri 3"/>
              </a:rPr>
              <a:t>Updates and Headlines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36666" t="26296" r="40416" b="33705"/>
          <a:stretch/>
        </p:blipFill>
        <p:spPr>
          <a:xfrm>
            <a:off x="6938409" y="2510652"/>
            <a:ext cx="3269847" cy="320373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3621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29850" y="343063"/>
            <a:ext cx="6970298" cy="10829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spc="-18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spc="-18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SEMH Preview.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450D1-7F21-14FF-524B-D9D31387D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49" y="1199987"/>
            <a:ext cx="10691702" cy="53149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175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29850" y="343063"/>
            <a:ext cx="6970298" cy="10829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spc="-18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spc="-18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SEMH Preview.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ED3DC-0A82-F1B7-9398-899C79B10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69" y="1426009"/>
            <a:ext cx="10719061" cy="52280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8400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29850" y="343063"/>
            <a:ext cx="6970298" cy="10829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spc="-18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spc="-18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SEMH Preview.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790565-E1DB-A314-0672-2D802101C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627" y="1426009"/>
            <a:ext cx="5418743" cy="53920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933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29850" y="343063"/>
            <a:ext cx="6970298" cy="10829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spc="-18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spc="-18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CPD Preview.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AA396A-B0DB-49F9-7665-D1ACF9CB6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2" y="1426009"/>
            <a:ext cx="9744075" cy="48672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215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33502" y="1595572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9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750" t="35863" r="64917" b="49259"/>
          <a:stretch/>
        </p:blipFill>
        <p:spPr>
          <a:xfrm>
            <a:off x="367250" y="142560"/>
            <a:ext cx="1236995" cy="1242246"/>
          </a:xfrm>
          <a:prstGeom prst="ellipse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15D1C7-FA2D-0DB7-7049-444F3EB5A309}"/>
              </a:ext>
            </a:extLst>
          </p:cNvPr>
          <p:cNvSpPr/>
          <p:nvPr/>
        </p:nvSpPr>
        <p:spPr>
          <a:xfrm>
            <a:off x="4583833" y="1711600"/>
            <a:ext cx="907873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9BC65F-A63A-29C1-4D66-DEEA54AE7527}"/>
              </a:ext>
            </a:extLst>
          </p:cNvPr>
          <p:cNvSpPr/>
          <p:nvPr/>
        </p:nvSpPr>
        <p:spPr>
          <a:xfrm>
            <a:off x="4588234" y="3328928"/>
            <a:ext cx="907873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3006CFC8-8D33-5328-CAF1-FE87D29B1E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602" b="23628"/>
          <a:stretch/>
        </p:blipFill>
        <p:spPr>
          <a:xfrm>
            <a:off x="367250" y="5801415"/>
            <a:ext cx="1555760" cy="7199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72556F-C2CF-7201-F856-186F9F58C18D}"/>
              </a:ext>
            </a:extLst>
          </p:cNvPr>
          <p:cNvSpPr txBox="1"/>
          <p:nvPr/>
        </p:nvSpPr>
        <p:spPr>
          <a:xfrm>
            <a:off x="2552700" y="609600"/>
            <a:ext cx="779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Apply NOW for NPQSENCO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8E9DA1-3D4B-C35B-D3AD-BE5CBBE25D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3502" y="1979147"/>
            <a:ext cx="6400800" cy="469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E855532-050F-871B-AC33-88D5611895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35" y="1566390"/>
            <a:ext cx="3304422" cy="1742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B653D6-058C-B17F-A0A4-0508D41841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1150" y="3654999"/>
            <a:ext cx="2701810" cy="270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6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727661" y="310004"/>
            <a:ext cx="4736678" cy="7758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/>
                </a:solidFill>
              </a:rPr>
              <a:t>NPQ SENCO sequence</a:t>
            </a:r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DCE22523-8E48-6DE7-751D-7F2943126F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602" b="23628"/>
          <a:stretch/>
        </p:blipFill>
        <p:spPr>
          <a:xfrm>
            <a:off x="259060" y="5517202"/>
            <a:ext cx="2361786" cy="1092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077F2D-329F-B51D-A3DA-AAB45E6F2F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837"/>
          <a:stretch/>
        </p:blipFill>
        <p:spPr>
          <a:xfrm>
            <a:off x="1614510" y="1574508"/>
            <a:ext cx="9243990" cy="4489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90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80375" y="173357"/>
            <a:ext cx="4736678" cy="7758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solidFill>
                  <a:schemeClr val="tx1"/>
                </a:solidFill>
              </a:rPr>
              <a:t>NPQ SENCO commitment</a:t>
            </a:r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DCE22523-8E48-6DE7-751D-7F2943126F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602" b="23628"/>
          <a:stretch/>
        </p:blipFill>
        <p:spPr>
          <a:xfrm>
            <a:off x="259060" y="5517202"/>
            <a:ext cx="2361786" cy="10929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B09AA0-29E6-3AD8-09F4-2EFA8EEB9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788" y="1330375"/>
            <a:ext cx="7739062" cy="5279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970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80375" y="173357"/>
            <a:ext cx="4736678" cy="7758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solidFill>
                  <a:schemeClr val="tx1"/>
                </a:solidFill>
              </a:rPr>
              <a:t>CPD Preview</a:t>
            </a:r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DCE22523-8E48-6DE7-751D-7F2943126F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602" b="23628"/>
          <a:stretch/>
        </p:blipFill>
        <p:spPr>
          <a:xfrm>
            <a:off x="316210" y="5517202"/>
            <a:ext cx="2361786" cy="10929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6942D9-5C15-D1E4-B67F-3A9119B0B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23" y="1082569"/>
            <a:ext cx="5989754" cy="5775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5BE850E-8143-6B3B-8338-9754E5A8FE77}"/>
              </a:ext>
            </a:extLst>
          </p:cNvPr>
          <p:cNvSpPr/>
          <p:nvPr/>
        </p:nvSpPr>
        <p:spPr>
          <a:xfrm>
            <a:off x="402783" y="1504513"/>
            <a:ext cx="2361786" cy="109298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NEW for 2024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087247-E645-EE1D-B222-C055AC54065E}"/>
              </a:ext>
            </a:extLst>
          </p:cNvPr>
          <p:cNvSpPr/>
          <p:nvPr/>
        </p:nvSpPr>
        <p:spPr>
          <a:xfrm>
            <a:off x="9658143" y="1495694"/>
            <a:ext cx="2361786" cy="109298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FREE!!!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F2F92E-60D3-B3E3-7E82-D1CEBF7D6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7996" y="-54471"/>
            <a:ext cx="6986622" cy="1231499"/>
          </a:xfrm>
          <a:prstGeom prst="rect">
            <a:avLst/>
          </a:prstGeom>
        </p:spPr>
      </p:pic>
      <p:pic>
        <p:nvPicPr>
          <p:cNvPr id="10" name="Picture 9" descr="A child reading a book&#10;&#10;Description automatically generated">
            <a:extLst>
              <a:ext uri="{FF2B5EF4-FFF2-40B4-BE49-F238E27FC236}">
                <a16:creationId xmlns:a16="http://schemas.microsoft.com/office/drawing/2014/main" id="{AEF796D7-5BDF-10A6-AFA3-D016407616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4618" y="3428999"/>
            <a:ext cx="2158924" cy="29675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722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29850" y="343063"/>
            <a:ext cx="6970298" cy="10829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spc="-18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spc="-18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CPD Preview.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DCE22523-8E48-6DE7-751D-7F2943126F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602" b="23628"/>
          <a:stretch/>
        </p:blipFill>
        <p:spPr>
          <a:xfrm>
            <a:off x="272788" y="5517202"/>
            <a:ext cx="2361786" cy="109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13F221-7E51-50C9-0703-22CD6B47AA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87" y="1580987"/>
            <a:ext cx="5000625" cy="493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10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29850" y="343063"/>
            <a:ext cx="6970298" cy="10829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spc="-18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spc="-18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CPD Preview.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DCE22523-8E48-6DE7-751D-7F2943126F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602" b="23628"/>
          <a:stretch/>
        </p:blipFill>
        <p:spPr>
          <a:xfrm>
            <a:off x="272788" y="5517202"/>
            <a:ext cx="2361786" cy="10929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2C1977-7512-3B05-596B-9002558A6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962" y="1133475"/>
            <a:ext cx="9744075" cy="45910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429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29850" y="343063"/>
            <a:ext cx="6970298" cy="10829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spc="-18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spc="-18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CPD Preview.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DCE22523-8E48-6DE7-751D-7F2943126F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602" b="23628"/>
          <a:stretch/>
        </p:blipFill>
        <p:spPr>
          <a:xfrm>
            <a:off x="272788" y="5517202"/>
            <a:ext cx="2361786" cy="10929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F22F12-040E-1A42-CFB7-C60BD0A3C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12" y="1104643"/>
            <a:ext cx="9744075" cy="47339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841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29850" y="343063"/>
            <a:ext cx="6970298" cy="10829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spc="-18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spc="-18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CPD Preview.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DCE22523-8E48-6DE7-751D-7F2943126F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602" b="23628"/>
          <a:stretch/>
        </p:blipFill>
        <p:spPr>
          <a:xfrm>
            <a:off x="272788" y="5517202"/>
            <a:ext cx="2361786" cy="10929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9141F3-ABFB-8EB3-9892-788617110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625" y="1019175"/>
            <a:ext cx="9810750" cy="48196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1508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18020</TotalTime>
  <Words>363</Words>
  <Application>Microsoft Office PowerPoint</Application>
  <PresentationFormat>Widescreen</PresentationFormat>
  <Paragraphs>69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1</vt:lpstr>
      <vt:lpstr>Calibri 2</vt:lpstr>
      <vt:lpstr>Calibri 3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Lincoln</dc:creator>
  <cp:lastModifiedBy>Nicola Carter</cp:lastModifiedBy>
  <cp:revision>79</cp:revision>
  <dcterms:created xsi:type="dcterms:W3CDTF">2022-06-15T18:15:41Z</dcterms:created>
  <dcterms:modified xsi:type="dcterms:W3CDTF">2024-07-04T08:56:30Z</dcterms:modified>
</cp:coreProperties>
</file>