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8288000" cy="10287000"/>
  <p:notesSz cx="6858000" cy="9144000"/>
  <p:embeddedFontLst>
    <p:embeddedFont>
      <p:font typeface="Canva Sans" panose="020B0604020202020204" charset="0"/>
      <p:regular r:id="rId22"/>
    </p:embeddedFont>
    <p:embeddedFont>
      <p:font typeface="Promo Test Bold" panose="020B0604020202020204" charset="0"/>
      <p:regular r:id="rId23"/>
      <p:bold r:id="rId24"/>
    </p:embeddedFont>
    <p:embeddedFont>
      <p:font typeface="Promo Test Light" panose="020B0604020202020204" charset="0"/>
      <p:regular r:id="rId25"/>
      <p:bold r:id="rId26"/>
    </p:embeddedFont>
    <p:embeddedFont>
      <p:font typeface="Promo Test Medium" panose="020B0604020202020204" charset="0"/>
      <p:regular r:id="rId27"/>
      <p:bold r:id="rId28"/>
    </p:embeddedFont>
    <p:embeddedFont>
      <p:font typeface="Promo Test Semi-Bold" panose="020B0604020202020204" charset="0"/>
      <p:regular r:id="rId29"/>
    </p:embeddedFont>
    <p:embeddedFont>
      <p:font typeface="Varela Round" panose="00000500000000000000" pitchFamily="2" charset="-79"/>
      <p:regular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56407" autoAdjust="0"/>
  </p:normalViewPr>
  <p:slideViewPr>
    <p:cSldViewPr>
      <p:cViewPr varScale="1">
        <p:scale>
          <a:sx n="47" d="100"/>
          <a:sy n="47" d="100"/>
        </p:scale>
        <p:origin x="2016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04.07.2024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8.sv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0.sv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1.png"/><Relationship Id="rId7" Type="http://schemas.openxmlformats.org/officeDocument/2006/relationships/image" Target="../media/image35.sv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svg"/><Relationship Id="rId4" Type="http://schemas.openxmlformats.org/officeDocument/2006/relationships/image" Target="../media/image32.png"/><Relationship Id="rId9" Type="http://schemas.openxmlformats.org/officeDocument/2006/relationships/image" Target="../media/image37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sv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9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Relationship Id="rId9" Type="http://schemas.openxmlformats.org/officeDocument/2006/relationships/image" Target="../media/image11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"/>
            <a:chOff x="0" y="0"/>
            <a:chExt cx="22991997" cy="12933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2991997" cy="1293300"/>
            </a:xfrm>
            <a:custGeom>
              <a:avLst/>
              <a:gdLst/>
              <a:ahLst/>
              <a:cxnLst/>
              <a:rect l="l" t="t" r="r" b="b"/>
              <a:pathLst>
                <a:path w="22991997" h="1293300">
                  <a:moveTo>
                    <a:pt x="0" y="0"/>
                  </a:moveTo>
                  <a:lnTo>
                    <a:pt x="22991997" y="0"/>
                  </a:lnTo>
                  <a:lnTo>
                    <a:pt x="22991997" y="1293300"/>
                  </a:lnTo>
                  <a:lnTo>
                    <a:pt x="0" y="1293300"/>
                  </a:lnTo>
                  <a:close/>
                </a:path>
              </a:pathLst>
            </a:custGeom>
            <a:solidFill>
              <a:srgbClr val="F1951F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806929" y="2591516"/>
            <a:ext cx="16674141" cy="19088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539"/>
              </a:lnSpc>
            </a:pPr>
            <a:r>
              <a:rPr lang="en-US" sz="11099">
                <a:solidFill>
                  <a:srgbClr val="F1951F"/>
                </a:solidFill>
                <a:latin typeface="Promo Test Semi-Bold"/>
              </a:rPr>
              <a:t>Information Session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587690" y="5626782"/>
            <a:ext cx="14766472" cy="7550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59"/>
              </a:lnSpc>
            </a:pPr>
            <a:r>
              <a:rPr lang="en-US" sz="4399">
                <a:solidFill>
                  <a:srgbClr val="605D5D"/>
                </a:solidFill>
                <a:latin typeface="Promo Test Medium"/>
              </a:rPr>
              <a:t>Graduated Approach Briefings 2024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0" y="7508241"/>
            <a:ext cx="18288000" cy="688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00"/>
              </a:lnSpc>
            </a:pPr>
            <a:r>
              <a:rPr lang="en-US" sz="4000" spc="276" dirty="0">
                <a:solidFill>
                  <a:srgbClr val="F1951F"/>
                </a:solidFill>
                <a:latin typeface="Promo Test Light"/>
              </a:rPr>
              <a:t>Liaise</a:t>
            </a:r>
            <a:r>
              <a:rPr lang="en-US" sz="4000" spc="276" dirty="0">
                <a:solidFill>
                  <a:srgbClr val="605D5D"/>
                </a:solidFill>
                <a:latin typeface="Promo Test Light"/>
              </a:rPr>
              <a:t>  Lincolnshire</a:t>
            </a:r>
            <a:r>
              <a:rPr lang="en-US" sz="4000" spc="276" dirty="0">
                <a:solidFill>
                  <a:srgbClr val="605D5D"/>
                </a:solidFill>
              </a:rPr>
              <a:t>’</a:t>
            </a:r>
            <a:r>
              <a:rPr lang="en-US" sz="4000" spc="276" dirty="0">
                <a:solidFill>
                  <a:srgbClr val="605D5D"/>
                </a:solidFill>
                <a:latin typeface="Promo Test Light" panose="00000600000000000000" pitchFamily="50" charset="0"/>
              </a:rPr>
              <a:t>s</a:t>
            </a:r>
            <a:r>
              <a:rPr lang="en-US" sz="4000" spc="276" dirty="0">
                <a:solidFill>
                  <a:srgbClr val="605D5D"/>
                </a:solidFill>
                <a:latin typeface="Promo Test Light"/>
              </a:rPr>
              <a:t> Information Advice and Support Service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"/>
            <a:chOff x="0" y="0"/>
            <a:chExt cx="22991997" cy="12933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2991997" cy="1293300"/>
            </a:xfrm>
            <a:custGeom>
              <a:avLst/>
              <a:gdLst/>
              <a:ahLst/>
              <a:cxnLst/>
              <a:rect l="l" t="t" r="r" b="b"/>
              <a:pathLst>
                <a:path w="22991997" h="1293300">
                  <a:moveTo>
                    <a:pt x="0" y="0"/>
                  </a:moveTo>
                  <a:lnTo>
                    <a:pt x="22991997" y="0"/>
                  </a:lnTo>
                  <a:lnTo>
                    <a:pt x="22991997" y="1293300"/>
                  </a:lnTo>
                  <a:lnTo>
                    <a:pt x="0" y="1293300"/>
                  </a:lnTo>
                  <a:close/>
                </a:path>
              </a:pathLst>
            </a:custGeom>
            <a:solidFill>
              <a:srgbClr val="F1951F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4" name="Freeform 4"/>
          <p:cNvSpPr/>
          <p:nvPr/>
        </p:nvSpPr>
        <p:spPr>
          <a:xfrm>
            <a:off x="16389261" y="170381"/>
            <a:ext cx="1740079" cy="687938"/>
          </a:xfrm>
          <a:custGeom>
            <a:avLst/>
            <a:gdLst/>
            <a:ahLst/>
            <a:cxnLst/>
            <a:rect l="l" t="t" r="r" b="b"/>
            <a:pathLst>
              <a:path w="1740079" h="687938">
                <a:moveTo>
                  <a:pt x="0" y="0"/>
                </a:moveTo>
                <a:lnTo>
                  <a:pt x="1740078" y="0"/>
                </a:lnTo>
                <a:lnTo>
                  <a:pt x="1740078" y="687938"/>
                </a:lnTo>
                <a:lnTo>
                  <a:pt x="0" y="68793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>
            <a:off x="2073244" y="2421866"/>
            <a:ext cx="3246880" cy="2928095"/>
          </a:xfrm>
          <a:custGeom>
            <a:avLst/>
            <a:gdLst/>
            <a:ahLst/>
            <a:cxnLst/>
            <a:rect l="l" t="t" r="r" b="b"/>
            <a:pathLst>
              <a:path w="3246880" h="2928095">
                <a:moveTo>
                  <a:pt x="0" y="0"/>
                </a:moveTo>
                <a:lnTo>
                  <a:pt x="3246880" y="0"/>
                </a:lnTo>
                <a:lnTo>
                  <a:pt x="3246880" y="2928095"/>
                </a:lnTo>
                <a:lnTo>
                  <a:pt x="0" y="292809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6"/>
          <p:cNvSpPr/>
          <p:nvPr/>
        </p:nvSpPr>
        <p:spPr>
          <a:xfrm>
            <a:off x="2073244" y="6205209"/>
            <a:ext cx="2883149" cy="2883149"/>
          </a:xfrm>
          <a:custGeom>
            <a:avLst/>
            <a:gdLst/>
            <a:ahLst/>
            <a:cxnLst/>
            <a:rect l="l" t="t" r="r" b="b"/>
            <a:pathLst>
              <a:path w="2883149" h="2883149">
                <a:moveTo>
                  <a:pt x="0" y="0"/>
                </a:moveTo>
                <a:lnTo>
                  <a:pt x="2883149" y="0"/>
                </a:lnTo>
                <a:lnTo>
                  <a:pt x="2883149" y="2883149"/>
                </a:lnTo>
                <a:lnTo>
                  <a:pt x="0" y="288314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TextBox 7"/>
          <p:cNvSpPr txBox="1"/>
          <p:nvPr/>
        </p:nvSpPr>
        <p:spPr>
          <a:xfrm>
            <a:off x="6176209" y="2667209"/>
            <a:ext cx="4334050" cy="53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80"/>
              </a:lnSpc>
            </a:pPr>
            <a:r>
              <a:rPr lang="en-US" sz="3200">
                <a:solidFill>
                  <a:srgbClr val="F1951F"/>
                </a:solidFill>
                <a:latin typeface="Promo Test Medium"/>
              </a:rPr>
              <a:t>Online contact form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176209" y="3492489"/>
            <a:ext cx="9356360" cy="27799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199"/>
              </a:lnSpc>
            </a:pPr>
            <a:r>
              <a:rPr lang="en-US" sz="2999" dirty="0">
                <a:solidFill>
                  <a:srgbClr val="000000"/>
                </a:solidFill>
                <a:latin typeface="Promo Test Light"/>
              </a:rPr>
              <a:t>Currently www.lincolnshire.gov.uk</a:t>
            </a:r>
            <a:r>
              <a:rPr lang="en-US" sz="2999" dirty="0">
                <a:solidFill>
                  <a:srgbClr val="000000"/>
                </a:solidFill>
                <a:latin typeface="+mj-lt"/>
              </a:rPr>
              <a:t>/</a:t>
            </a:r>
            <a:r>
              <a:rPr lang="en-US" sz="2999" dirty="0">
                <a:solidFill>
                  <a:srgbClr val="000000"/>
                </a:solidFill>
                <a:latin typeface="Promo Test Light"/>
              </a:rPr>
              <a:t>liaise </a:t>
            </a:r>
          </a:p>
          <a:p>
            <a:pPr algn="just">
              <a:lnSpc>
                <a:spcPts val="4199"/>
              </a:lnSpc>
            </a:pPr>
            <a:r>
              <a:rPr lang="en-US" sz="2999" dirty="0">
                <a:solidFill>
                  <a:srgbClr val="000000"/>
                </a:solidFill>
                <a:latin typeface="Promo Test Light"/>
              </a:rPr>
              <a:t>New website  www.liaiselincolnshire.org.uk</a:t>
            </a:r>
          </a:p>
          <a:p>
            <a:pPr algn="just">
              <a:lnSpc>
                <a:spcPts val="3359"/>
              </a:lnSpc>
            </a:pPr>
            <a:endParaRPr lang="en-US" sz="2999" dirty="0">
              <a:solidFill>
                <a:srgbClr val="000000"/>
              </a:solidFill>
              <a:latin typeface="Promo Test Light"/>
            </a:endParaRPr>
          </a:p>
          <a:p>
            <a:pPr algn="just">
              <a:lnSpc>
                <a:spcPts val="3359"/>
              </a:lnSpc>
            </a:pPr>
            <a:r>
              <a:rPr lang="en-US" sz="2400" dirty="0">
                <a:solidFill>
                  <a:srgbClr val="000000"/>
                </a:solidFill>
                <a:latin typeface="Promo Test Light"/>
              </a:rPr>
              <a:t>Note a professional can complete the form on behalf of the family with their consent</a:t>
            </a:r>
          </a:p>
          <a:p>
            <a:pPr algn="just">
              <a:lnSpc>
                <a:spcPts val="3359"/>
              </a:lnSpc>
              <a:spcBef>
                <a:spcPct val="0"/>
              </a:spcBef>
            </a:pPr>
            <a:endParaRPr lang="en-US" sz="2400" dirty="0">
              <a:solidFill>
                <a:srgbClr val="000000"/>
              </a:solidFill>
              <a:latin typeface="Promo Test Light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6176209" y="6148059"/>
            <a:ext cx="3791438" cy="53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80"/>
              </a:lnSpc>
            </a:pPr>
            <a:r>
              <a:rPr lang="en-US" sz="3200">
                <a:solidFill>
                  <a:srgbClr val="F1951F"/>
                </a:solidFill>
                <a:latin typeface="Promo Test Medium"/>
              </a:rPr>
              <a:t>Telephone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176209" y="6885709"/>
            <a:ext cx="9356360" cy="13506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199"/>
              </a:lnSpc>
            </a:pPr>
            <a:r>
              <a:rPr lang="en-US" sz="2999">
                <a:solidFill>
                  <a:srgbClr val="000000"/>
                </a:solidFill>
                <a:latin typeface="Promo Test Light"/>
              </a:rPr>
              <a:t>0800 195 1635</a:t>
            </a:r>
          </a:p>
          <a:p>
            <a:pPr algn="just">
              <a:lnSpc>
                <a:spcPts val="3359"/>
              </a:lnSpc>
            </a:pPr>
            <a:endParaRPr lang="en-US" sz="2999">
              <a:solidFill>
                <a:srgbClr val="000000"/>
              </a:solidFill>
              <a:latin typeface="Promo Test Light"/>
            </a:endParaRPr>
          </a:p>
          <a:p>
            <a:pPr algn="just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Promo Test Light"/>
              </a:rPr>
              <a:t>Call is triaged by the Customer Service Centre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124202" y="1225759"/>
            <a:ext cx="4496713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>
                <a:solidFill>
                  <a:srgbClr val="F1951F"/>
                </a:solidFill>
                <a:latin typeface="Promo Test Semi-Bold"/>
              </a:rPr>
              <a:t>Referral Routes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"/>
            <a:chOff x="0" y="0"/>
            <a:chExt cx="22991997" cy="12933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2991997" cy="1293300"/>
            </a:xfrm>
            <a:custGeom>
              <a:avLst/>
              <a:gdLst/>
              <a:ahLst/>
              <a:cxnLst/>
              <a:rect l="l" t="t" r="r" b="b"/>
              <a:pathLst>
                <a:path w="22991997" h="1293300">
                  <a:moveTo>
                    <a:pt x="0" y="0"/>
                  </a:moveTo>
                  <a:lnTo>
                    <a:pt x="22991997" y="0"/>
                  </a:lnTo>
                  <a:lnTo>
                    <a:pt x="22991997" y="1293300"/>
                  </a:lnTo>
                  <a:lnTo>
                    <a:pt x="0" y="1293300"/>
                  </a:lnTo>
                  <a:close/>
                </a:path>
              </a:pathLst>
            </a:custGeom>
            <a:solidFill>
              <a:srgbClr val="F1951F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4" name="Freeform 4"/>
          <p:cNvSpPr/>
          <p:nvPr/>
        </p:nvSpPr>
        <p:spPr>
          <a:xfrm>
            <a:off x="16389261" y="170381"/>
            <a:ext cx="1740079" cy="687938"/>
          </a:xfrm>
          <a:custGeom>
            <a:avLst/>
            <a:gdLst/>
            <a:ahLst/>
            <a:cxnLst/>
            <a:rect l="l" t="t" r="r" b="b"/>
            <a:pathLst>
              <a:path w="1740079" h="687938">
                <a:moveTo>
                  <a:pt x="0" y="0"/>
                </a:moveTo>
                <a:lnTo>
                  <a:pt x="1740078" y="0"/>
                </a:lnTo>
                <a:lnTo>
                  <a:pt x="1740078" y="687938"/>
                </a:lnTo>
                <a:lnTo>
                  <a:pt x="0" y="68793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>
            <a:off x="2530003" y="6169111"/>
            <a:ext cx="2849657" cy="2849657"/>
          </a:xfrm>
          <a:custGeom>
            <a:avLst/>
            <a:gdLst/>
            <a:ahLst/>
            <a:cxnLst/>
            <a:rect l="l" t="t" r="r" b="b"/>
            <a:pathLst>
              <a:path w="2849657" h="2849657">
                <a:moveTo>
                  <a:pt x="0" y="0"/>
                </a:moveTo>
                <a:lnTo>
                  <a:pt x="2849658" y="0"/>
                </a:lnTo>
                <a:lnTo>
                  <a:pt x="2849658" y="2849657"/>
                </a:lnTo>
                <a:lnTo>
                  <a:pt x="0" y="284965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6"/>
          <p:cNvSpPr/>
          <p:nvPr/>
        </p:nvSpPr>
        <p:spPr>
          <a:xfrm>
            <a:off x="2349133" y="2724359"/>
            <a:ext cx="3030528" cy="2595234"/>
          </a:xfrm>
          <a:custGeom>
            <a:avLst/>
            <a:gdLst/>
            <a:ahLst/>
            <a:cxnLst/>
            <a:rect l="l" t="t" r="r" b="b"/>
            <a:pathLst>
              <a:path w="3030528" h="2595234">
                <a:moveTo>
                  <a:pt x="0" y="0"/>
                </a:moveTo>
                <a:lnTo>
                  <a:pt x="3030528" y="0"/>
                </a:lnTo>
                <a:lnTo>
                  <a:pt x="3030528" y="2595234"/>
                </a:lnTo>
                <a:lnTo>
                  <a:pt x="0" y="259523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TextBox 7"/>
          <p:cNvSpPr txBox="1"/>
          <p:nvPr/>
        </p:nvSpPr>
        <p:spPr>
          <a:xfrm>
            <a:off x="6176209" y="2667209"/>
            <a:ext cx="7092327" cy="53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80"/>
              </a:lnSpc>
            </a:pPr>
            <a:r>
              <a:rPr lang="en-US" sz="3200">
                <a:solidFill>
                  <a:srgbClr val="F1951F"/>
                </a:solidFill>
                <a:latin typeface="Promo Test Medium"/>
              </a:rPr>
              <a:t>Receive an email response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176209" y="3650217"/>
            <a:ext cx="9356360" cy="1028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199"/>
              </a:lnSpc>
            </a:pPr>
            <a:r>
              <a:rPr lang="en-US" sz="2999">
                <a:solidFill>
                  <a:srgbClr val="000000"/>
                </a:solidFill>
                <a:latin typeface="Promo Test Light"/>
              </a:rPr>
              <a:t>email is often the quickest response method</a:t>
            </a:r>
          </a:p>
          <a:p>
            <a:pPr algn="just">
              <a:lnSpc>
                <a:spcPts val="4199"/>
              </a:lnSpc>
              <a:spcBef>
                <a:spcPct val="0"/>
              </a:spcBef>
            </a:pPr>
            <a:endParaRPr lang="en-US" sz="2999">
              <a:solidFill>
                <a:srgbClr val="000000"/>
              </a:solidFill>
              <a:latin typeface="Promo Test Light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6176209" y="5871614"/>
            <a:ext cx="9014078" cy="53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80"/>
              </a:lnSpc>
            </a:pPr>
            <a:r>
              <a:rPr lang="en-US" sz="3200">
                <a:solidFill>
                  <a:srgbClr val="F1951F"/>
                </a:solidFill>
                <a:latin typeface="Promo Test Medium"/>
              </a:rPr>
              <a:t>Receive telephone appointment details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176209" y="6953535"/>
            <a:ext cx="9785928" cy="1028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199"/>
              </a:lnSpc>
              <a:spcBef>
                <a:spcPct val="0"/>
              </a:spcBef>
            </a:pPr>
            <a:r>
              <a:rPr lang="en-US" sz="2999">
                <a:solidFill>
                  <a:srgbClr val="000000"/>
                </a:solidFill>
                <a:latin typeface="Promo Test Light"/>
              </a:rPr>
              <a:t>an email with details of a pre-booked telephone appointment on the advice line with a Liaise caseworker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124202" y="1225759"/>
            <a:ext cx="15009819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>
                <a:solidFill>
                  <a:srgbClr val="F1951F"/>
                </a:solidFill>
                <a:latin typeface="Promo Test Semi-Bold"/>
              </a:rPr>
              <a:t>Contact is made within 2 working days of receipt of referral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"/>
            <a:chOff x="0" y="0"/>
            <a:chExt cx="22991997" cy="12933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2991997" cy="1293300"/>
            </a:xfrm>
            <a:custGeom>
              <a:avLst/>
              <a:gdLst/>
              <a:ahLst/>
              <a:cxnLst/>
              <a:rect l="l" t="t" r="r" b="b"/>
              <a:pathLst>
                <a:path w="22991997" h="1293300">
                  <a:moveTo>
                    <a:pt x="0" y="0"/>
                  </a:moveTo>
                  <a:lnTo>
                    <a:pt x="22991997" y="0"/>
                  </a:lnTo>
                  <a:lnTo>
                    <a:pt x="22991997" y="1293300"/>
                  </a:lnTo>
                  <a:lnTo>
                    <a:pt x="0" y="1293300"/>
                  </a:lnTo>
                  <a:close/>
                </a:path>
              </a:pathLst>
            </a:custGeom>
            <a:solidFill>
              <a:srgbClr val="F1951F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4" name="Freeform 4"/>
          <p:cNvSpPr/>
          <p:nvPr/>
        </p:nvSpPr>
        <p:spPr>
          <a:xfrm>
            <a:off x="16389261" y="170381"/>
            <a:ext cx="1740079" cy="687938"/>
          </a:xfrm>
          <a:custGeom>
            <a:avLst/>
            <a:gdLst/>
            <a:ahLst/>
            <a:cxnLst/>
            <a:rect l="l" t="t" r="r" b="b"/>
            <a:pathLst>
              <a:path w="1740079" h="687938">
                <a:moveTo>
                  <a:pt x="0" y="0"/>
                </a:moveTo>
                <a:lnTo>
                  <a:pt x="1740078" y="0"/>
                </a:lnTo>
                <a:lnTo>
                  <a:pt x="1740078" y="687938"/>
                </a:lnTo>
                <a:lnTo>
                  <a:pt x="0" y="68793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>
            <a:off x="7695792" y="5542386"/>
            <a:ext cx="2896416" cy="3231705"/>
          </a:xfrm>
          <a:custGeom>
            <a:avLst/>
            <a:gdLst/>
            <a:ahLst/>
            <a:cxnLst/>
            <a:rect l="l" t="t" r="r" b="b"/>
            <a:pathLst>
              <a:path w="2896416" h="3231705">
                <a:moveTo>
                  <a:pt x="0" y="0"/>
                </a:moveTo>
                <a:lnTo>
                  <a:pt x="2896416" y="0"/>
                </a:lnTo>
                <a:lnTo>
                  <a:pt x="2896416" y="3231705"/>
                </a:lnTo>
                <a:lnTo>
                  <a:pt x="0" y="323170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TextBox 6"/>
          <p:cNvSpPr txBox="1"/>
          <p:nvPr/>
        </p:nvSpPr>
        <p:spPr>
          <a:xfrm>
            <a:off x="5957425" y="1809863"/>
            <a:ext cx="6373150" cy="13519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060"/>
              </a:lnSpc>
            </a:pPr>
            <a:r>
              <a:rPr lang="en-US" sz="7900">
                <a:solidFill>
                  <a:srgbClr val="F1951F"/>
                </a:solidFill>
                <a:latin typeface="Promo Test Bold"/>
              </a:rPr>
              <a:t>Case study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4260771" y="4028546"/>
            <a:ext cx="9766459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</a:rPr>
              <a:t>An example of how we have supported a family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"/>
            <a:chOff x="0" y="0"/>
            <a:chExt cx="22991997" cy="12933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2991997" cy="1293300"/>
            </a:xfrm>
            <a:custGeom>
              <a:avLst/>
              <a:gdLst/>
              <a:ahLst/>
              <a:cxnLst/>
              <a:rect l="l" t="t" r="r" b="b"/>
              <a:pathLst>
                <a:path w="22991997" h="1293300">
                  <a:moveTo>
                    <a:pt x="0" y="0"/>
                  </a:moveTo>
                  <a:lnTo>
                    <a:pt x="22991997" y="0"/>
                  </a:lnTo>
                  <a:lnTo>
                    <a:pt x="22991997" y="1293300"/>
                  </a:lnTo>
                  <a:lnTo>
                    <a:pt x="0" y="1293300"/>
                  </a:lnTo>
                  <a:close/>
                </a:path>
              </a:pathLst>
            </a:custGeom>
            <a:solidFill>
              <a:srgbClr val="F1951F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4" name="Freeform 4"/>
          <p:cNvSpPr/>
          <p:nvPr/>
        </p:nvSpPr>
        <p:spPr>
          <a:xfrm>
            <a:off x="16389261" y="170381"/>
            <a:ext cx="1740079" cy="687938"/>
          </a:xfrm>
          <a:custGeom>
            <a:avLst/>
            <a:gdLst/>
            <a:ahLst/>
            <a:cxnLst/>
            <a:rect l="l" t="t" r="r" b="b"/>
            <a:pathLst>
              <a:path w="1740079" h="687938">
                <a:moveTo>
                  <a:pt x="0" y="0"/>
                </a:moveTo>
                <a:lnTo>
                  <a:pt x="1740078" y="0"/>
                </a:lnTo>
                <a:lnTo>
                  <a:pt x="1740078" y="687938"/>
                </a:lnTo>
                <a:lnTo>
                  <a:pt x="0" y="68793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TextBox 5"/>
          <p:cNvSpPr txBox="1"/>
          <p:nvPr/>
        </p:nvSpPr>
        <p:spPr>
          <a:xfrm>
            <a:off x="4186632" y="2667209"/>
            <a:ext cx="10667743" cy="11144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80"/>
              </a:lnSpc>
            </a:pPr>
            <a:r>
              <a:rPr lang="en-US" sz="3200" dirty="0">
                <a:solidFill>
                  <a:srgbClr val="F1951F"/>
                </a:solidFill>
                <a:latin typeface="Promo Test Medium"/>
              </a:rPr>
              <a:t>Our role is to empower the family by advising and supporting them, so we can</a:t>
            </a:r>
            <a:r>
              <a:rPr lang="en-US" sz="3200" dirty="0">
                <a:solidFill>
                  <a:srgbClr val="F1951F"/>
                </a:solidFill>
                <a:latin typeface="+mj-lt"/>
              </a:rPr>
              <a:t>’</a:t>
            </a:r>
            <a:r>
              <a:rPr lang="en-US" sz="3200" dirty="0">
                <a:solidFill>
                  <a:srgbClr val="F1951F"/>
                </a:solidFill>
                <a:latin typeface="Promo Test Medium"/>
              </a:rPr>
              <a:t>t</a:t>
            </a:r>
          </a:p>
        </p:txBody>
      </p:sp>
      <p:sp>
        <p:nvSpPr>
          <p:cNvPr id="6" name="Freeform 6"/>
          <p:cNvSpPr/>
          <p:nvPr/>
        </p:nvSpPr>
        <p:spPr>
          <a:xfrm>
            <a:off x="14854375" y="7010685"/>
            <a:ext cx="3069771" cy="2939306"/>
          </a:xfrm>
          <a:custGeom>
            <a:avLst/>
            <a:gdLst/>
            <a:ahLst/>
            <a:cxnLst/>
            <a:rect l="l" t="t" r="r" b="b"/>
            <a:pathLst>
              <a:path w="3069771" h="2939306">
                <a:moveTo>
                  <a:pt x="0" y="0"/>
                </a:moveTo>
                <a:lnTo>
                  <a:pt x="3069771" y="0"/>
                </a:lnTo>
                <a:lnTo>
                  <a:pt x="3069771" y="2939306"/>
                </a:lnTo>
                <a:lnTo>
                  <a:pt x="0" y="293930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18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TextBox 7"/>
          <p:cNvSpPr txBox="1"/>
          <p:nvPr/>
        </p:nvSpPr>
        <p:spPr>
          <a:xfrm>
            <a:off x="4186632" y="4186129"/>
            <a:ext cx="10464193" cy="40747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697" lvl="1" indent="-323848" algn="just">
              <a:lnSpc>
                <a:spcPts val="5579"/>
              </a:lnSpc>
              <a:buFont typeface="Arial"/>
              <a:buChar char="•"/>
            </a:pPr>
            <a:r>
              <a:rPr lang="en-US" sz="2999">
                <a:solidFill>
                  <a:srgbClr val="000000"/>
                </a:solidFill>
                <a:latin typeface="Promo Test Light"/>
              </a:rPr>
              <a:t>make decisions for or act on behalf of the family</a:t>
            </a:r>
          </a:p>
          <a:p>
            <a:pPr marL="647697" lvl="1" indent="-323848" algn="just">
              <a:lnSpc>
                <a:spcPts val="5579"/>
              </a:lnSpc>
              <a:buFont typeface="Arial"/>
              <a:buChar char="•"/>
            </a:pPr>
            <a:r>
              <a:rPr lang="en-US" sz="2999">
                <a:solidFill>
                  <a:srgbClr val="000000"/>
                </a:solidFill>
                <a:latin typeface="Promo Test Light"/>
              </a:rPr>
              <a:t>attend meetings without the family</a:t>
            </a:r>
          </a:p>
          <a:p>
            <a:pPr marL="647697" lvl="1" indent="-323848" algn="just">
              <a:lnSpc>
                <a:spcPts val="5579"/>
              </a:lnSpc>
              <a:buFont typeface="Arial"/>
              <a:buChar char="•"/>
            </a:pPr>
            <a:r>
              <a:rPr lang="en-US" sz="2999">
                <a:solidFill>
                  <a:srgbClr val="000000"/>
                </a:solidFill>
                <a:latin typeface="Promo Test Light"/>
              </a:rPr>
              <a:t>take sides or be a witness</a:t>
            </a:r>
          </a:p>
          <a:p>
            <a:pPr marL="647697" lvl="1" indent="-323848" algn="just">
              <a:lnSpc>
                <a:spcPts val="5579"/>
              </a:lnSpc>
              <a:buFont typeface="Arial"/>
              <a:buChar char="•"/>
            </a:pPr>
            <a:r>
              <a:rPr lang="en-US" sz="2999">
                <a:solidFill>
                  <a:srgbClr val="000000"/>
                </a:solidFill>
                <a:latin typeface="Promo Test Light"/>
              </a:rPr>
              <a:t>provide legal representation</a:t>
            </a:r>
          </a:p>
          <a:p>
            <a:pPr marL="647697" lvl="1" indent="-323848" algn="just">
              <a:lnSpc>
                <a:spcPts val="5579"/>
              </a:lnSpc>
              <a:buFont typeface="Arial"/>
              <a:buChar char="•"/>
            </a:pPr>
            <a:r>
              <a:rPr lang="en-US" sz="2999">
                <a:solidFill>
                  <a:srgbClr val="000000"/>
                </a:solidFill>
                <a:latin typeface="Promo Test Light"/>
              </a:rPr>
              <a:t>give our opinion or view</a:t>
            </a:r>
          </a:p>
          <a:p>
            <a:pPr algn="just">
              <a:lnSpc>
                <a:spcPts val="4199"/>
              </a:lnSpc>
              <a:spcBef>
                <a:spcPct val="0"/>
              </a:spcBef>
            </a:pPr>
            <a:endParaRPr lang="en-US" sz="2999">
              <a:solidFill>
                <a:srgbClr val="000000"/>
              </a:solidFill>
              <a:latin typeface="Promo Test Light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124202" y="1225759"/>
            <a:ext cx="15009819" cy="6894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 dirty="0">
                <a:solidFill>
                  <a:srgbClr val="F1951F"/>
                </a:solidFill>
                <a:latin typeface="Promo Test Semi-Bold"/>
              </a:rPr>
              <a:t>What Liaise can</a:t>
            </a:r>
            <a:r>
              <a:rPr lang="en-US" sz="3999" dirty="0">
                <a:solidFill>
                  <a:srgbClr val="F1951F"/>
                </a:solidFill>
                <a:latin typeface="+mj-lt"/>
              </a:rPr>
              <a:t>’</a:t>
            </a:r>
            <a:r>
              <a:rPr lang="en-US" sz="3999" dirty="0">
                <a:solidFill>
                  <a:srgbClr val="F1951F"/>
                </a:solidFill>
                <a:latin typeface="Promo Test Semi-Bold"/>
              </a:rPr>
              <a:t>t do</a:t>
            </a:r>
          </a:p>
        </p:txBody>
      </p:sp>
      <p:sp>
        <p:nvSpPr>
          <p:cNvPr id="9" name="Freeform 9"/>
          <p:cNvSpPr/>
          <p:nvPr/>
        </p:nvSpPr>
        <p:spPr>
          <a:xfrm>
            <a:off x="380728" y="7010685"/>
            <a:ext cx="3069771" cy="2939306"/>
          </a:xfrm>
          <a:custGeom>
            <a:avLst/>
            <a:gdLst/>
            <a:ahLst/>
            <a:cxnLst/>
            <a:rect l="l" t="t" r="r" b="b"/>
            <a:pathLst>
              <a:path w="3069771" h="2939306">
                <a:moveTo>
                  <a:pt x="0" y="0"/>
                </a:moveTo>
                <a:lnTo>
                  <a:pt x="3069772" y="0"/>
                </a:lnTo>
                <a:lnTo>
                  <a:pt x="3069772" y="2939306"/>
                </a:lnTo>
                <a:lnTo>
                  <a:pt x="0" y="293930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18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" name="Freeform 10"/>
          <p:cNvSpPr/>
          <p:nvPr/>
        </p:nvSpPr>
        <p:spPr>
          <a:xfrm>
            <a:off x="380728" y="2724359"/>
            <a:ext cx="3069771" cy="2939306"/>
          </a:xfrm>
          <a:custGeom>
            <a:avLst/>
            <a:gdLst/>
            <a:ahLst/>
            <a:cxnLst/>
            <a:rect l="l" t="t" r="r" b="b"/>
            <a:pathLst>
              <a:path w="3069771" h="2939306">
                <a:moveTo>
                  <a:pt x="0" y="0"/>
                </a:moveTo>
                <a:lnTo>
                  <a:pt x="3069772" y="0"/>
                </a:lnTo>
                <a:lnTo>
                  <a:pt x="3069772" y="2939306"/>
                </a:lnTo>
                <a:lnTo>
                  <a:pt x="0" y="293930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18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" name="Freeform 11"/>
          <p:cNvSpPr/>
          <p:nvPr/>
        </p:nvSpPr>
        <p:spPr>
          <a:xfrm>
            <a:off x="14854375" y="2906976"/>
            <a:ext cx="3069771" cy="2939306"/>
          </a:xfrm>
          <a:custGeom>
            <a:avLst/>
            <a:gdLst/>
            <a:ahLst/>
            <a:cxnLst/>
            <a:rect l="l" t="t" r="r" b="b"/>
            <a:pathLst>
              <a:path w="3069771" h="2939306">
                <a:moveTo>
                  <a:pt x="0" y="0"/>
                </a:moveTo>
                <a:lnTo>
                  <a:pt x="3069771" y="0"/>
                </a:lnTo>
                <a:lnTo>
                  <a:pt x="3069771" y="2939306"/>
                </a:lnTo>
                <a:lnTo>
                  <a:pt x="0" y="293930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18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" name="TextBox 12"/>
          <p:cNvSpPr txBox="1"/>
          <p:nvPr/>
        </p:nvSpPr>
        <p:spPr>
          <a:xfrm>
            <a:off x="4186632" y="8203774"/>
            <a:ext cx="10667743" cy="53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80"/>
              </a:lnSpc>
            </a:pPr>
            <a:r>
              <a:rPr lang="en-US" sz="3200" dirty="0">
                <a:solidFill>
                  <a:srgbClr val="F1951F"/>
                </a:solidFill>
                <a:latin typeface="Promo Test Medium"/>
              </a:rPr>
              <a:t>We can</a:t>
            </a:r>
            <a:r>
              <a:rPr lang="en-US" sz="3200" dirty="0">
                <a:solidFill>
                  <a:srgbClr val="F1951F"/>
                </a:solidFill>
                <a:latin typeface="+mj-lt"/>
              </a:rPr>
              <a:t>’</a:t>
            </a:r>
            <a:r>
              <a:rPr lang="en-US" sz="3200" dirty="0">
                <a:solidFill>
                  <a:srgbClr val="F1951F"/>
                </a:solidFill>
                <a:latin typeface="Promo Test Medium"/>
              </a:rPr>
              <a:t>t help with non-SEND related issues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"/>
            <a:chOff x="0" y="0"/>
            <a:chExt cx="22991997" cy="12933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2991997" cy="1293300"/>
            </a:xfrm>
            <a:custGeom>
              <a:avLst/>
              <a:gdLst/>
              <a:ahLst/>
              <a:cxnLst/>
              <a:rect l="l" t="t" r="r" b="b"/>
              <a:pathLst>
                <a:path w="22991997" h="1293300">
                  <a:moveTo>
                    <a:pt x="0" y="0"/>
                  </a:moveTo>
                  <a:lnTo>
                    <a:pt x="22991997" y="0"/>
                  </a:lnTo>
                  <a:lnTo>
                    <a:pt x="22991997" y="1293300"/>
                  </a:lnTo>
                  <a:lnTo>
                    <a:pt x="0" y="1293300"/>
                  </a:lnTo>
                  <a:close/>
                </a:path>
              </a:pathLst>
            </a:custGeom>
            <a:solidFill>
              <a:srgbClr val="F1951F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4" name="Freeform 4"/>
          <p:cNvSpPr/>
          <p:nvPr/>
        </p:nvSpPr>
        <p:spPr>
          <a:xfrm>
            <a:off x="16389261" y="170381"/>
            <a:ext cx="1740079" cy="687938"/>
          </a:xfrm>
          <a:custGeom>
            <a:avLst/>
            <a:gdLst/>
            <a:ahLst/>
            <a:cxnLst/>
            <a:rect l="l" t="t" r="r" b="b"/>
            <a:pathLst>
              <a:path w="1740079" h="687938">
                <a:moveTo>
                  <a:pt x="0" y="0"/>
                </a:moveTo>
                <a:lnTo>
                  <a:pt x="1740078" y="0"/>
                </a:lnTo>
                <a:lnTo>
                  <a:pt x="1740078" y="687938"/>
                </a:lnTo>
                <a:lnTo>
                  <a:pt x="0" y="68793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 rot="-930266">
            <a:off x="579991" y="4305725"/>
            <a:ext cx="16609523" cy="2783245"/>
          </a:xfrm>
          <a:custGeom>
            <a:avLst/>
            <a:gdLst/>
            <a:ahLst/>
            <a:cxnLst/>
            <a:rect l="l" t="t" r="r" b="b"/>
            <a:pathLst>
              <a:path w="16609523" h="2783245">
                <a:moveTo>
                  <a:pt x="0" y="0"/>
                </a:moveTo>
                <a:lnTo>
                  <a:pt x="16609523" y="0"/>
                </a:lnTo>
                <a:lnTo>
                  <a:pt x="16609523" y="2783245"/>
                </a:lnTo>
                <a:lnTo>
                  <a:pt x="0" y="278324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18000"/>
            </a:blip>
            <a:stretch>
              <a:fillRect l="-10551" t="-175582" r="-234" b="-164898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TextBox 6"/>
          <p:cNvSpPr txBox="1"/>
          <p:nvPr/>
        </p:nvSpPr>
        <p:spPr>
          <a:xfrm>
            <a:off x="2861974" y="2929925"/>
            <a:ext cx="12564052" cy="1099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80"/>
              </a:lnSpc>
            </a:pPr>
            <a:r>
              <a:rPr lang="en-US" sz="3200">
                <a:solidFill>
                  <a:srgbClr val="F1951F"/>
                </a:solidFill>
                <a:latin typeface="Promo Test Medium"/>
              </a:rPr>
              <a:t>We are an impartial service, operating at arms length from the Local Authority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061682" y="4446325"/>
            <a:ext cx="8067657" cy="33699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697" lvl="1" indent="-323848" algn="just">
              <a:lnSpc>
                <a:spcPts val="5579"/>
              </a:lnSpc>
              <a:buFont typeface="Arial"/>
              <a:buChar char="•"/>
            </a:pPr>
            <a:r>
              <a:rPr lang="en-US" sz="2999" dirty="0">
                <a:solidFill>
                  <a:srgbClr val="000000"/>
                </a:solidFill>
                <a:latin typeface="Promo Test Light"/>
              </a:rPr>
              <a:t>we have our own database</a:t>
            </a:r>
          </a:p>
          <a:p>
            <a:pPr marL="647697" lvl="1" indent="-323848" algn="just">
              <a:lnSpc>
                <a:spcPts val="5579"/>
              </a:lnSpc>
              <a:buFont typeface="Arial"/>
              <a:buChar char="•"/>
            </a:pPr>
            <a:r>
              <a:rPr lang="en-US" sz="2999" dirty="0">
                <a:solidFill>
                  <a:srgbClr val="000000"/>
                </a:solidFill>
                <a:latin typeface="Promo Test Light"/>
              </a:rPr>
              <a:t>we don</a:t>
            </a:r>
            <a:r>
              <a:rPr lang="en-US" sz="2999" dirty="0">
                <a:solidFill>
                  <a:srgbClr val="000000"/>
                </a:solidFill>
                <a:latin typeface="+mj-lt"/>
              </a:rPr>
              <a:t>’</a:t>
            </a:r>
            <a:r>
              <a:rPr lang="en-US" sz="2999" dirty="0">
                <a:solidFill>
                  <a:srgbClr val="000000"/>
                </a:solidFill>
                <a:latin typeface="Promo Test Light"/>
              </a:rPr>
              <a:t>t have access to mosaic</a:t>
            </a:r>
          </a:p>
          <a:p>
            <a:pPr marL="647697" lvl="1" indent="-323848" algn="just">
              <a:lnSpc>
                <a:spcPts val="5579"/>
              </a:lnSpc>
              <a:buFont typeface="Arial"/>
              <a:buChar char="•"/>
            </a:pPr>
            <a:r>
              <a:rPr lang="en-US" sz="2999" dirty="0">
                <a:solidFill>
                  <a:srgbClr val="000000"/>
                </a:solidFill>
                <a:latin typeface="Promo Test Light"/>
              </a:rPr>
              <a:t>we are getting a new website</a:t>
            </a:r>
          </a:p>
          <a:p>
            <a:pPr algn="ctr">
              <a:lnSpc>
                <a:spcPts val="5579"/>
              </a:lnSpc>
            </a:pPr>
            <a:r>
              <a:rPr lang="en-US" sz="2999" dirty="0">
                <a:solidFill>
                  <a:srgbClr val="000000"/>
                </a:solidFill>
                <a:latin typeface="Promo Test Light"/>
              </a:rPr>
              <a:t>www.liaiselincolnshire.org.uk</a:t>
            </a:r>
          </a:p>
          <a:p>
            <a:pPr algn="just">
              <a:lnSpc>
                <a:spcPts val="4199"/>
              </a:lnSpc>
              <a:spcBef>
                <a:spcPct val="0"/>
              </a:spcBef>
            </a:pPr>
            <a:endParaRPr lang="en-US" sz="2999" dirty="0">
              <a:solidFill>
                <a:srgbClr val="000000"/>
              </a:solidFill>
              <a:latin typeface="Promo Test Light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639091" y="1700544"/>
            <a:ext cx="15009819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>
                <a:solidFill>
                  <a:srgbClr val="F1951F"/>
                </a:solidFill>
                <a:latin typeface="Promo Test Semi-Bold"/>
              </a:rPr>
              <a:t>Impartiality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592674" y="8960803"/>
            <a:ext cx="13649276" cy="53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80"/>
              </a:lnSpc>
            </a:pPr>
            <a:r>
              <a:rPr lang="en-US" sz="3200" dirty="0">
                <a:solidFill>
                  <a:srgbClr val="F1951F"/>
                </a:solidFill>
                <a:latin typeface="Promo Test Medium"/>
              </a:rPr>
              <a:t>It</a:t>
            </a:r>
            <a:r>
              <a:rPr lang="en-US" sz="3200" dirty="0">
                <a:solidFill>
                  <a:srgbClr val="F1951F"/>
                </a:solidFill>
                <a:latin typeface="+mj-lt"/>
              </a:rPr>
              <a:t>’</a:t>
            </a:r>
            <a:r>
              <a:rPr lang="en-US" sz="3200" dirty="0">
                <a:solidFill>
                  <a:srgbClr val="F1951F"/>
                </a:solidFill>
                <a:latin typeface="Promo Test Medium"/>
              </a:rPr>
              <a:t>s really important parents are confident the service is impartial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58902" y="4446325"/>
            <a:ext cx="8385098" cy="33699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697" lvl="1" indent="-323848" algn="just">
              <a:lnSpc>
                <a:spcPts val="5579"/>
              </a:lnSpc>
              <a:buFont typeface="Arial"/>
              <a:buChar char="•"/>
            </a:pPr>
            <a:r>
              <a:rPr lang="en-US" sz="2999" dirty="0">
                <a:solidFill>
                  <a:srgbClr val="000000"/>
                </a:solidFill>
                <a:latin typeface="Promo Test Light"/>
              </a:rPr>
              <a:t>we sit in Quality and Standards within Children</a:t>
            </a:r>
            <a:r>
              <a:rPr lang="en-US" sz="2999" dirty="0">
                <a:solidFill>
                  <a:srgbClr val="000000"/>
                </a:solidFill>
                <a:latin typeface="+mj-lt"/>
              </a:rPr>
              <a:t>’</a:t>
            </a:r>
            <a:r>
              <a:rPr lang="en-US" sz="2999" dirty="0">
                <a:solidFill>
                  <a:srgbClr val="000000"/>
                </a:solidFill>
                <a:latin typeface="Promo Test Light"/>
              </a:rPr>
              <a:t>s Services</a:t>
            </a:r>
          </a:p>
          <a:p>
            <a:pPr marL="647697" lvl="1" indent="-323848" algn="just">
              <a:lnSpc>
                <a:spcPts val="5579"/>
              </a:lnSpc>
              <a:buFont typeface="Arial"/>
              <a:buChar char="•"/>
            </a:pPr>
            <a:r>
              <a:rPr lang="en-US" sz="2999" dirty="0">
                <a:solidFill>
                  <a:srgbClr val="000000"/>
                </a:solidFill>
                <a:latin typeface="Promo Test Light"/>
              </a:rPr>
              <a:t>we have our own branding</a:t>
            </a:r>
          </a:p>
          <a:p>
            <a:pPr marL="647697" lvl="1" indent="-323848" algn="just">
              <a:lnSpc>
                <a:spcPts val="5579"/>
              </a:lnSpc>
              <a:buFont typeface="Arial"/>
              <a:buChar char="•"/>
            </a:pPr>
            <a:r>
              <a:rPr lang="en-US" sz="2999" dirty="0">
                <a:solidFill>
                  <a:srgbClr val="000000"/>
                </a:solidFill>
                <a:latin typeface="Promo Test Light"/>
              </a:rPr>
              <a:t>we have a freephone telephone number</a:t>
            </a:r>
          </a:p>
          <a:p>
            <a:pPr algn="just">
              <a:lnSpc>
                <a:spcPts val="4199"/>
              </a:lnSpc>
              <a:spcBef>
                <a:spcPct val="0"/>
              </a:spcBef>
            </a:pPr>
            <a:endParaRPr lang="en-US" sz="2999" dirty="0">
              <a:solidFill>
                <a:srgbClr val="000000"/>
              </a:solidFill>
              <a:latin typeface="Promo Test Ligh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"/>
            <a:chOff x="0" y="0"/>
            <a:chExt cx="22991997" cy="12933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2991997" cy="1293300"/>
            </a:xfrm>
            <a:custGeom>
              <a:avLst/>
              <a:gdLst/>
              <a:ahLst/>
              <a:cxnLst/>
              <a:rect l="l" t="t" r="r" b="b"/>
              <a:pathLst>
                <a:path w="22991997" h="1293300">
                  <a:moveTo>
                    <a:pt x="0" y="0"/>
                  </a:moveTo>
                  <a:lnTo>
                    <a:pt x="22991997" y="0"/>
                  </a:lnTo>
                  <a:lnTo>
                    <a:pt x="22991997" y="1293300"/>
                  </a:lnTo>
                  <a:lnTo>
                    <a:pt x="0" y="1293300"/>
                  </a:lnTo>
                  <a:close/>
                </a:path>
              </a:pathLst>
            </a:custGeom>
            <a:solidFill>
              <a:srgbClr val="F1951F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4" name="Freeform 4"/>
          <p:cNvSpPr/>
          <p:nvPr/>
        </p:nvSpPr>
        <p:spPr>
          <a:xfrm>
            <a:off x="16389261" y="170381"/>
            <a:ext cx="1740079" cy="687938"/>
          </a:xfrm>
          <a:custGeom>
            <a:avLst/>
            <a:gdLst/>
            <a:ahLst/>
            <a:cxnLst/>
            <a:rect l="l" t="t" r="r" b="b"/>
            <a:pathLst>
              <a:path w="1740079" h="687938">
                <a:moveTo>
                  <a:pt x="0" y="0"/>
                </a:moveTo>
                <a:lnTo>
                  <a:pt x="1740078" y="0"/>
                </a:lnTo>
                <a:lnTo>
                  <a:pt x="1740078" y="687938"/>
                </a:lnTo>
                <a:lnTo>
                  <a:pt x="0" y="68793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>
            <a:off x="14734470" y="7443999"/>
            <a:ext cx="2524830" cy="2114545"/>
          </a:xfrm>
          <a:custGeom>
            <a:avLst/>
            <a:gdLst/>
            <a:ahLst/>
            <a:cxnLst/>
            <a:rect l="l" t="t" r="r" b="b"/>
            <a:pathLst>
              <a:path w="2524830" h="2114545">
                <a:moveTo>
                  <a:pt x="0" y="0"/>
                </a:moveTo>
                <a:lnTo>
                  <a:pt x="2524830" y="0"/>
                </a:lnTo>
                <a:lnTo>
                  <a:pt x="2524830" y="2114546"/>
                </a:lnTo>
                <a:lnTo>
                  <a:pt x="0" y="211454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25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TextBox 6"/>
          <p:cNvSpPr txBox="1"/>
          <p:nvPr/>
        </p:nvSpPr>
        <p:spPr>
          <a:xfrm>
            <a:off x="3810129" y="2978518"/>
            <a:ext cx="10667743" cy="1357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600"/>
              </a:lnSpc>
            </a:pPr>
            <a:r>
              <a:rPr lang="en-US" sz="3200">
                <a:solidFill>
                  <a:srgbClr val="F1951F"/>
                </a:solidFill>
                <a:latin typeface="Promo Test Medium"/>
              </a:rPr>
              <a:t>We provide training to professionals, children and young people and parents and carers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121476" y="5390408"/>
            <a:ext cx="7638089" cy="20535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579"/>
              </a:lnSpc>
              <a:spcBef>
                <a:spcPct val="0"/>
              </a:spcBef>
            </a:pPr>
            <a:r>
              <a:rPr lang="en-US" sz="2999">
                <a:solidFill>
                  <a:srgbClr val="000000"/>
                </a:solidFill>
                <a:latin typeface="Promo Test Light"/>
              </a:rPr>
              <a:t>our bespoke workshops are aimed to increase knowledge of SEND law, guidance, local policy, issues and participation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124202" y="1225759"/>
            <a:ext cx="15009819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>
                <a:solidFill>
                  <a:srgbClr val="F1951F"/>
                </a:solidFill>
                <a:latin typeface="Promo Test Semi-Bold"/>
              </a:rPr>
              <a:t>Training and Workshops</a:t>
            </a:r>
          </a:p>
        </p:txBody>
      </p:sp>
      <p:sp>
        <p:nvSpPr>
          <p:cNvPr id="9" name="Freeform 9"/>
          <p:cNvSpPr/>
          <p:nvPr/>
        </p:nvSpPr>
        <p:spPr>
          <a:xfrm>
            <a:off x="14854375" y="2250463"/>
            <a:ext cx="2703552" cy="2264225"/>
          </a:xfrm>
          <a:custGeom>
            <a:avLst/>
            <a:gdLst/>
            <a:ahLst/>
            <a:cxnLst/>
            <a:rect l="l" t="t" r="r" b="b"/>
            <a:pathLst>
              <a:path w="2703552" h="2264225">
                <a:moveTo>
                  <a:pt x="0" y="0"/>
                </a:moveTo>
                <a:lnTo>
                  <a:pt x="2703552" y="0"/>
                </a:lnTo>
                <a:lnTo>
                  <a:pt x="2703552" y="2264225"/>
                </a:lnTo>
                <a:lnTo>
                  <a:pt x="0" y="22642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25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" name="Freeform 10"/>
          <p:cNvSpPr/>
          <p:nvPr/>
        </p:nvSpPr>
        <p:spPr>
          <a:xfrm>
            <a:off x="701087" y="7323825"/>
            <a:ext cx="2811812" cy="2354893"/>
          </a:xfrm>
          <a:custGeom>
            <a:avLst/>
            <a:gdLst/>
            <a:ahLst/>
            <a:cxnLst/>
            <a:rect l="l" t="t" r="r" b="b"/>
            <a:pathLst>
              <a:path w="2811812" h="2354893">
                <a:moveTo>
                  <a:pt x="0" y="0"/>
                </a:moveTo>
                <a:lnTo>
                  <a:pt x="2811812" y="0"/>
                </a:lnTo>
                <a:lnTo>
                  <a:pt x="2811812" y="2354893"/>
                </a:lnTo>
                <a:lnTo>
                  <a:pt x="0" y="235489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25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" name="Freeform 11"/>
          <p:cNvSpPr/>
          <p:nvPr/>
        </p:nvSpPr>
        <p:spPr>
          <a:xfrm>
            <a:off x="497607" y="2250463"/>
            <a:ext cx="2621128" cy="2195195"/>
          </a:xfrm>
          <a:custGeom>
            <a:avLst/>
            <a:gdLst/>
            <a:ahLst/>
            <a:cxnLst/>
            <a:rect l="l" t="t" r="r" b="b"/>
            <a:pathLst>
              <a:path w="2621128" h="2195195">
                <a:moveTo>
                  <a:pt x="0" y="0"/>
                </a:moveTo>
                <a:lnTo>
                  <a:pt x="2621128" y="0"/>
                </a:lnTo>
                <a:lnTo>
                  <a:pt x="2621128" y="2195195"/>
                </a:lnTo>
                <a:lnTo>
                  <a:pt x="0" y="219519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25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"/>
            <a:chOff x="0" y="0"/>
            <a:chExt cx="22991997" cy="12933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2991997" cy="1293300"/>
            </a:xfrm>
            <a:custGeom>
              <a:avLst/>
              <a:gdLst/>
              <a:ahLst/>
              <a:cxnLst/>
              <a:rect l="l" t="t" r="r" b="b"/>
              <a:pathLst>
                <a:path w="22991997" h="1293300">
                  <a:moveTo>
                    <a:pt x="0" y="0"/>
                  </a:moveTo>
                  <a:lnTo>
                    <a:pt x="22991997" y="0"/>
                  </a:lnTo>
                  <a:lnTo>
                    <a:pt x="22991997" y="1293300"/>
                  </a:lnTo>
                  <a:lnTo>
                    <a:pt x="0" y="1293300"/>
                  </a:lnTo>
                  <a:close/>
                </a:path>
              </a:pathLst>
            </a:custGeom>
            <a:solidFill>
              <a:srgbClr val="F1951F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4" name="Freeform 4"/>
          <p:cNvSpPr/>
          <p:nvPr/>
        </p:nvSpPr>
        <p:spPr>
          <a:xfrm>
            <a:off x="16389261" y="170381"/>
            <a:ext cx="1740079" cy="687938"/>
          </a:xfrm>
          <a:custGeom>
            <a:avLst/>
            <a:gdLst/>
            <a:ahLst/>
            <a:cxnLst/>
            <a:rect l="l" t="t" r="r" b="b"/>
            <a:pathLst>
              <a:path w="1740079" h="687938">
                <a:moveTo>
                  <a:pt x="0" y="0"/>
                </a:moveTo>
                <a:lnTo>
                  <a:pt x="1740078" y="0"/>
                </a:lnTo>
                <a:lnTo>
                  <a:pt x="1740078" y="687938"/>
                </a:lnTo>
                <a:lnTo>
                  <a:pt x="0" y="68793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>
            <a:off x="6358597" y="6985860"/>
            <a:ext cx="4023228" cy="2971703"/>
          </a:xfrm>
          <a:custGeom>
            <a:avLst/>
            <a:gdLst/>
            <a:ahLst/>
            <a:cxnLst/>
            <a:rect l="l" t="t" r="r" b="b"/>
            <a:pathLst>
              <a:path w="4023228" h="2971703">
                <a:moveTo>
                  <a:pt x="0" y="0"/>
                </a:moveTo>
                <a:lnTo>
                  <a:pt x="4023228" y="0"/>
                </a:lnTo>
                <a:lnTo>
                  <a:pt x="4023228" y="2971703"/>
                </a:lnTo>
                <a:lnTo>
                  <a:pt x="0" y="297170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TextBox 6"/>
          <p:cNvSpPr txBox="1"/>
          <p:nvPr/>
        </p:nvSpPr>
        <p:spPr>
          <a:xfrm>
            <a:off x="3810129" y="2978518"/>
            <a:ext cx="10667743" cy="6527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600"/>
              </a:lnSpc>
            </a:pPr>
            <a:r>
              <a:rPr lang="en-US" sz="3200">
                <a:solidFill>
                  <a:srgbClr val="F1951F"/>
                </a:solidFill>
                <a:latin typeface="Promo Test Medium"/>
              </a:rPr>
              <a:t>You can help us by checking that.....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4013643" y="4124550"/>
            <a:ext cx="10260713" cy="29315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697" lvl="1" indent="-323848" algn="just">
              <a:lnSpc>
                <a:spcPts val="3809"/>
              </a:lnSpc>
              <a:buFont typeface="Arial"/>
              <a:buChar char="•"/>
            </a:pPr>
            <a:r>
              <a:rPr lang="en-US" sz="2999" dirty="0">
                <a:solidFill>
                  <a:srgbClr val="000000"/>
                </a:solidFill>
                <a:latin typeface="Promo Test Light"/>
              </a:rPr>
              <a:t>our details are correct on your website</a:t>
            </a:r>
          </a:p>
          <a:p>
            <a:pPr algn="just">
              <a:lnSpc>
                <a:spcPts val="3809"/>
              </a:lnSpc>
            </a:pPr>
            <a:endParaRPr lang="en-US" sz="2999" dirty="0">
              <a:solidFill>
                <a:srgbClr val="000000"/>
              </a:solidFill>
              <a:latin typeface="Promo Test Light"/>
            </a:endParaRPr>
          </a:p>
          <a:p>
            <a:pPr marL="647697" lvl="1" indent="-323848" algn="just">
              <a:lnSpc>
                <a:spcPts val="5219"/>
              </a:lnSpc>
              <a:buFont typeface="Arial"/>
              <a:buChar char="•"/>
            </a:pPr>
            <a:r>
              <a:rPr lang="en-US" sz="2999" dirty="0">
                <a:solidFill>
                  <a:srgbClr val="000000"/>
                </a:solidFill>
                <a:latin typeface="Promo Test Light"/>
              </a:rPr>
              <a:t>you have a link to the Local Offer on your website</a:t>
            </a:r>
          </a:p>
          <a:p>
            <a:pPr algn="ctr">
              <a:lnSpc>
                <a:spcPts val="5219"/>
              </a:lnSpc>
            </a:pPr>
            <a:r>
              <a:rPr lang="en-US" sz="2999" dirty="0">
                <a:solidFill>
                  <a:srgbClr val="000000"/>
                </a:solidFill>
                <a:latin typeface="Promo Test Light"/>
              </a:rPr>
              <a:t>www.lincolnshire.gov.uk</a:t>
            </a:r>
            <a:r>
              <a:rPr lang="en-US" sz="2999" dirty="0">
                <a:solidFill>
                  <a:srgbClr val="000000"/>
                </a:solidFill>
                <a:latin typeface="+mj-lt"/>
              </a:rPr>
              <a:t>/</a:t>
            </a:r>
            <a:r>
              <a:rPr lang="en-US" sz="2999" dirty="0">
                <a:solidFill>
                  <a:srgbClr val="000000"/>
                </a:solidFill>
                <a:latin typeface="Promo Test Light"/>
              </a:rPr>
              <a:t>send-local-offer</a:t>
            </a:r>
          </a:p>
          <a:p>
            <a:pPr algn="just">
              <a:lnSpc>
                <a:spcPts val="5579"/>
              </a:lnSpc>
              <a:spcBef>
                <a:spcPct val="0"/>
              </a:spcBef>
            </a:pPr>
            <a:endParaRPr lang="en-US" sz="2999" dirty="0">
              <a:solidFill>
                <a:srgbClr val="000000"/>
              </a:solidFill>
              <a:latin typeface="Promo Test Light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028700" y="1711509"/>
            <a:ext cx="15009819" cy="6514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 dirty="0">
                <a:solidFill>
                  <a:srgbClr val="F1951F"/>
                </a:solidFill>
                <a:latin typeface="Promo Test Semi-Bold"/>
              </a:rPr>
              <a:t>Please help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"/>
            <a:chOff x="0" y="0"/>
            <a:chExt cx="22991997" cy="12933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2991997" cy="1293300"/>
            </a:xfrm>
            <a:custGeom>
              <a:avLst/>
              <a:gdLst/>
              <a:ahLst/>
              <a:cxnLst/>
              <a:rect l="l" t="t" r="r" b="b"/>
              <a:pathLst>
                <a:path w="22991997" h="1293300">
                  <a:moveTo>
                    <a:pt x="0" y="0"/>
                  </a:moveTo>
                  <a:lnTo>
                    <a:pt x="22991997" y="0"/>
                  </a:lnTo>
                  <a:lnTo>
                    <a:pt x="22991997" y="1293300"/>
                  </a:lnTo>
                  <a:lnTo>
                    <a:pt x="0" y="1293300"/>
                  </a:lnTo>
                  <a:close/>
                </a:path>
              </a:pathLst>
            </a:custGeom>
            <a:solidFill>
              <a:srgbClr val="F1951F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4" name="Freeform 4"/>
          <p:cNvSpPr/>
          <p:nvPr/>
        </p:nvSpPr>
        <p:spPr>
          <a:xfrm>
            <a:off x="16389261" y="170381"/>
            <a:ext cx="1740079" cy="687938"/>
          </a:xfrm>
          <a:custGeom>
            <a:avLst/>
            <a:gdLst/>
            <a:ahLst/>
            <a:cxnLst/>
            <a:rect l="l" t="t" r="r" b="b"/>
            <a:pathLst>
              <a:path w="1740079" h="687938">
                <a:moveTo>
                  <a:pt x="0" y="0"/>
                </a:moveTo>
                <a:lnTo>
                  <a:pt x="1740078" y="0"/>
                </a:lnTo>
                <a:lnTo>
                  <a:pt x="1740078" y="687938"/>
                </a:lnTo>
                <a:lnTo>
                  <a:pt x="0" y="68793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>
            <a:off x="14732624" y="6798227"/>
            <a:ext cx="2526676" cy="3071946"/>
          </a:xfrm>
          <a:custGeom>
            <a:avLst/>
            <a:gdLst/>
            <a:ahLst/>
            <a:cxnLst/>
            <a:rect l="l" t="t" r="r" b="b"/>
            <a:pathLst>
              <a:path w="2526676" h="3071946">
                <a:moveTo>
                  <a:pt x="0" y="0"/>
                </a:moveTo>
                <a:lnTo>
                  <a:pt x="2526676" y="0"/>
                </a:lnTo>
                <a:lnTo>
                  <a:pt x="2526676" y="3071946"/>
                </a:lnTo>
                <a:lnTo>
                  <a:pt x="0" y="307194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2999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6"/>
          <p:cNvSpPr/>
          <p:nvPr/>
        </p:nvSpPr>
        <p:spPr>
          <a:xfrm>
            <a:off x="733286" y="6798227"/>
            <a:ext cx="2526676" cy="3071946"/>
          </a:xfrm>
          <a:custGeom>
            <a:avLst/>
            <a:gdLst/>
            <a:ahLst/>
            <a:cxnLst/>
            <a:rect l="l" t="t" r="r" b="b"/>
            <a:pathLst>
              <a:path w="2526676" h="3071946">
                <a:moveTo>
                  <a:pt x="0" y="0"/>
                </a:moveTo>
                <a:lnTo>
                  <a:pt x="2526676" y="0"/>
                </a:lnTo>
                <a:lnTo>
                  <a:pt x="2526676" y="3071946"/>
                </a:lnTo>
                <a:lnTo>
                  <a:pt x="0" y="307194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2999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TextBox 7"/>
          <p:cNvSpPr txBox="1"/>
          <p:nvPr/>
        </p:nvSpPr>
        <p:spPr>
          <a:xfrm>
            <a:off x="3810129" y="2978518"/>
            <a:ext cx="10667743" cy="6527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600"/>
              </a:lnSpc>
            </a:pPr>
            <a:r>
              <a:rPr lang="en-US" sz="3200">
                <a:solidFill>
                  <a:srgbClr val="F1951F"/>
                </a:solidFill>
                <a:latin typeface="Promo Test Medium"/>
              </a:rPr>
              <a:t>You can signpost families to...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535795" y="3121393"/>
            <a:ext cx="11578152" cy="57473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09"/>
              </a:lnSpc>
            </a:pPr>
            <a:endParaRPr/>
          </a:p>
          <a:p>
            <a:pPr algn="l">
              <a:lnSpc>
                <a:spcPts val="3809"/>
              </a:lnSpc>
            </a:pPr>
            <a:endParaRPr/>
          </a:p>
          <a:p>
            <a:pPr marL="518160" lvl="1" indent="-259080" algn="l">
              <a:lnSpc>
                <a:spcPts val="3696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Promo Test Light"/>
              </a:rPr>
              <a:t>Independent Provider of Special Education Advice</a:t>
            </a:r>
          </a:p>
          <a:p>
            <a:pPr algn="l">
              <a:lnSpc>
                <a:spcPts val="3696"/>
              </a:lnSpc>
            </a:pPr>
            <a:r>
              <a:rPr lang="en-US" sz="2400">
                <a:solidFill>
                  <a:srgbClr val="000000"/>
                </a:solidFill>
                <a:latin typeface="Promo Test Light"/>
              </a:rPr>
              <a:t>        www.ipsea.org.uk</a:t>
            </a:r>
          </a:p>
          <a:p>
            <a:pPr algn="l">
              <a:lnSpc>
                <a:spcPts val="3696"/>
              </a:lnSpc>
            </a:pPr>
            <a:endParaRPr lang="en-US" sz="2400">
              <a:solidFill>
                <a:srgbClr val="000000"/>
              </a:solidFill>
              <a:latin typeface="Promo Test Light"/>
            </a:endParaRPr>
          </a:p>
          <a:p>
            <a:pPr marL="518160" lvl="1" indent="-259080" algn="l">
              <a:lnSpc>
                <a:spcPts val="3696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Promo Test Light"/>
              </a:rPr>
              <a:t>Contact - a free advice and information helpline for parents and carers with a disabled child aged from birth to 25, living in any part of the UK</a:t>
            </a:r>
          </a:p>
          <a:p>
            <a:pPr algn="l">
              <a:lnSpc>
                <a:spcPts val="3696"/>
              </a:lnSpc>
            </a:pPr>
            <a:r>
              <a:rPr lang="en-US" sz="2400">
                <a:solidFill>
                  <a:srgbClr val="000000"/>
                </a:solidFill>
                <a:latin typeface="Promo Test Light"/>
              </a:rPr>
              <a:t>        www.contact.org.uk</a:t>
            </a:r>
          </a:p>
          <a:p>
            <a:pPr algn="l">
              <a:lnSpc>
                <a:spcPts val="3696"/>
              </a:lnSpc>
            </a:pPr>
            <a:endParaRPr lang="en-US" sz="2400">
              <a:solidFill>
                <a:srgbClr val="000000"/>
              </a:solidFill>
              <a:latin typeface="Promo Test Light"/>
            </a:endParaRPr>
          </a:p>
          <a:p>
            <a:pPr marL="518160" lvl="1" indent="-259080" algn="l">
              <a:lnSpc>
                <a:spcPts val="3696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Promo Test Light"/>
              </a:rPr>
              <a:t>Council for Disabled Children</a:t>
            </a:r>
          </a:p>
          <a:p>
            <a:pPr algn="l">
              <a:lnSpc>
                <a:spcPts val="3696"/>
              </a:lnSpc>
            </a:pPr>
            <a:r>
              <a:rPr lang="en-US" sz="2400">
                <a:solidFill>
                  <a:srgbClr val="000000"/>
                </a:solidFill>
                <a:latin typeface="Promo Test Light"/>
              </a:rPr>
              <a:t>        www.councilfordisabledchildren.org.uk</a:t>
            </a:r>
          </a:p>
          <a:p>
            <a:pPr algn="l">
              <a:lnSpc>
                <a:spcPts val="5579"/>
              </a:lnSpc>
              <a:spcBef>
                <a:spcPct val="0"/>
              </a:spcBef>
            </a:pPr>
            <a:endParaRPr lang="en-US" sz="2400">
              <a:solidFill>
                <a:srgbClr val="000000"/>
              </a:solidFill>
              <a:latin typeface="Promo Test Light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028700" y="1711509"/>
            <a:ext cx="15009819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>
                <a:solidFill>
                  <a:srgbClr val="F1951F"/>
                </a:solidFill>
                <a:latin typeface="Promo Test Semi-Bold"/>
              </a:rPr>
              <a:t>Resources for parents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"/>
            <a:chOff x="0" y="0"/>
            <a:chExt cx="22991997" cy="12933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2991997" cy="1293300"/>
            </a:xfrm>
            <a:custGeom>
              <a:avLst/>
              <a:gdLst/>
              <a:ahLst/>
              <a:cxnLst/>
              <a:rect l="l" t="t" r="r" b="b"/>
              <a:pathLst>
                <a:path w="22991997" h="1293300">
                  <a:moveTo>
                    <a:pt x="0" y="0"/>
                  </a:moveTo>
                  <a:lnTo>
                    <a:pt x="22991997" y="0"/>
                  </a:lnTo>
                  <a:lnTo>
                    <a:pt x="22991997" y="1293300"/>
                  </a:lnTo>
                  <a:lnTo>
                    <a:pt x="0" y="1293300"/>
                  </a:lnTo>
                  <a:close/>
                </a:path>
              </a:pathLst>
            </a:custGeom>
            <a:solidFill>
              <a:srgbClr val="F1951F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4" name="Freeform 4"/>
          <p:cNvSpPr/>
          <p:nvPr/>
        </p:nvSpPr>
        <p:spPr>
          <a:xfrm>
            <a:off x="16389261" y="170381"/>
            <a:ext cx="1740079" cy="687938"/>
          </a:xfrm>
          <a:custGeom>
            <a:avLst/>
            <a:gdLst/>
            <a:ahLst/>
            <a:cxnLst/>
            <a:rect l="l" t="t" r="r" b="b"/>
            <a:pathLst>
              <a:path w="1740079" h="687938">
                <a:moveTo>
                  <a:pt x="0" y="0"/>
                </a:moveTo>
                <a:lnTo>
                  <a:pt x="1740078" y="0"/>
                </a:lnTo>
                <a:lnTo>
                  <a:pt x="1740078" y="687938"/>
                </a:lnTo>
                <a:lnTo>
                  <a:pt x="0" y="68793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>
            <a:off x="2080694" y="2633923"/>
            <a:ext cx="2270234" cy="2057400"/>
          </a:xfrm>
          <a:custGeom>
            <a:avLst/>
            <a:gdLst/>
            <a:ahLst/>
            <a:cxnLst/>
            <a:rect l="l" t="t" r="r" b="b"/>
            <a:pathLst>
              <a:path w="2270234" h="2057400">
                <a:moveTo>
                  <a:pt x="0" y="0"/>
                </a:moveTo>
                <a:lnTo>
                  <a:pt x="2270234" y="0"/>
                </a:lnTo>
                <a:lnTo>
                  <a:pt x="2270234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6"/>
          <p:cNvSpPr/>
          <p:nvPr/>
        </p:nvSpPr>
        <p:spPr>
          <a:xfrm>
            <a:off x="2293528" y="5143500"/>
            <a:ext cx="2057400" cy="2057400"/>
          </a:xfrm>
          <a:custGeom>
            <a:avLst/>
            <a:gdLst/>
            <a:ahLst/>
            <a:cxnLst/>
            <a:rect l="l" t="t" r="r" b="b"/>
            <a:pathLst>
              <a:path w="2057400" h="2057400">
                <a:moveTo>
                  <a:pt x="0" y="0"/>
                </a:moveTo>
                <a:lnTo>
                  <a:pt x="2057400" y="0"/>
                </a:lnTo>
                <a:lnTo>
                  <a:pt x="2057400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Freeform 7"/>
          <p:cNvSpPr/>
          <p:nvPr/>
        </p:nvSpPr>
        <p:spPr>
          <a:xfrm>
            <a:off x="1842739" y="7200900"/>
            <a:ext cx="2958977" cy="2970766"/>
          </a:xfrm>
          <a:custGeom>
            <a:avLst/>
            <a:gdLst/>
            <a:ahLst/>
            <a:cxnLst/>
            <a:rect l="l" t="t" r="r" b="b"/>
            <a:pathLst>
              <a:path w="2958977" h="2970766">
                <a:moveTo>
                  <a:pt x="0" y="0"/>
                </a:moveTo>
                <a:lnTo>
                  <a:pt x="2958978" y="0"/>
                </a:lnTo>
                <a:lnTo>
                  <a:pt x="2958978" y="2970766"/>
                </a:lnTo>
                <a:lnTo>
                  <a:pt x="0" y="297076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" name="TextBox 8"/>
          <p:cNvSpPr txBox="1"/>
          <p:nvPr/>
        </p:nvSpPr>
        <p:spPr>
          <a:xfrm>
            <a:off x="435397" y="1198224"/>
            <a:ext cx="4225533" cy="863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</a:pPr>
            <a:r>
              <a:rPr lang="en-US" sz="4999">
                <a:solidFill>
                  <a:srgbClr val="F1951F"/>
                </a:solidFill>
                <a:latin typeface="Promo Test Medium"/>
              </a:rPr>
              <a:t>Contact Us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075468" y="2993968"/>
            <a:ext cx="8221146" cy="1261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39"/>
              </a:lnSpc>
            </a:pPr>
            <a:r>
              <a:rPr lang="en-US" sz="3599">
                <a:solidFill>
                  <a:srgbClr val="000000"/>
                </a:solidFill>
                <a:latin typeface="Promo Test Light"/>
              </a:rPr>
              <a:t>Customer Service Centre 0800 195 1635</a:t>
            </a:r>
          </a:p>
          <a:p>
            <a:pPr algn="l">
              <a:lnSpc>
                <a:spcPts val="5039"/>
              </a:lnSpc>
            </a:pPr>
            <a:r>
              <a:rPr lang="en-US" sz="3599">
                <a:solidFill>
                  <a:srgbClr val="000000"/>
                </a:solidFill>
                <a:latin typeface="Promo Test Light"/>
              </a:rPr>
              <a:t>Monday - Friday 8am - 6pm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075468" y="5184457"/>
            <a:ext cx="10168861" cy="1899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39"/>
              </a:lnSpc>
            </a:pPr>
            <a:r>
              <a:rPr lang="en-US" sz="3599" dirty="0">
                <a:solidFill>
                  <a:srgbClr val="000000"/>
                </a:solidFill>
                <a:latin typeface="Promo Test Light"/>
              </a:rPr>
              <a:t>Currently www.lincolnshire.gov.uk</a:t>
            </a:r>
            <a:r>
              <a:rPr lang="en-US" sz="3599" dirty="0">
                <a:solidFill>
                  <a:srgbClr val="000000"/>
                </a:solidFill>
                <a:latin typeface="+mj-lt"/>
              </a:rPr>
              <a:t>/</a:t>
            </a:r>
            <a:r>
              <a:rPr lang="en-US" sz="3599" dirty="0">
                <a:solidFill>
                  <a:srgbClr val="000000"/>
                </a:solidFill>
                <a:latin typeface="Promo Test Light"/>
              </a:rPr>
              <a:t>liaise </a:t>
            </a:r>
          </a:p>
          <a:p>
            <a:pPr algn="l">
              <a:lnSpc>
                <a:spcPts val="5039"/>
              </a:lnSpc>
            </a:pPr>
            <a:r>
              <a:rPr lang="en-US" sz="3599" dirty="0">
                <a:solidFill>
                  <a:srgbClr val="000000"/>
                </a:solidFill>
                <a:latin typeface="Promo Test Light"/>
              </a:rPr>
              <a:t>New website www.liaiselincolnshire.org.uk</a:t>
            </a:r>
          </a:p>
          <a:p>
            <a:pPr algn="l">
              <a:lnSpc>
                <a:spcPts val="5039"/>
              </a:lnSpc>
            </a:pPr>
            <a:endParaRPr lang="en-US" sz="3599" dirty="0">
              <a:solidFill>
                <a:srgbClr val="000000"/>
              </a:solidFill>
              <a:latin typeface="Promo Test Light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6075468" y="8063348"/>
            <a:ext cx="5579269" cy="622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39"/>
              </a:lnSpc>
            </a:pPr>
            <a:r>
              <a:rPr lang="en-US" sz="3599">
                <a:solidFill>
                  <a:srgbClr val="000000"/>
                </a:solidFill>
                <a:latin typeface="Promo Test Light"/>
              </a:rPr>
              <a:t>Liaise Lincolnshire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"/>
            <a:chOff x="0" y="0"/>
            <a:chExt cx="22991997" cy="12933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2991997" cy="1293300"/>
            </a:xfrm>
            <a:custGeom>
              <a:avLst/>
              <a:gdLst/>
              <a:ahLst/>
              <a:cxnLst/>
              <a:rect l="l" t="t" r="r" b="b"/>
              <a:pathLst>
                <a:path w="22991997" h="1293300">
                  <a:moveTo>
                    <a:pt x="0" y="0"/>
                  </a:moveTo>
                  <a:lnTo>
                    <a:pt x="22991997" y="0"/>
                  </a:lnTo>
                  <a:lnTo>
                    <a:pt x="22991997" y="1293300"/>
                  </a:lnTo>
                  <a:lnTo>
                    <a:pt x="0" y="1293300"/>
                  </a:lnTo>
                  <a:close/>
                </a:path>
              </a:pathLst>
            </a:custGeom>
            <a:solidFill>
              <a:srgbClr val="F1951F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4" name="Freeform 4"/>
          <p:cNvSpPr/>
          <p:nvPr/>
        </p:nvSpPr>
        <p:spPr>
          <a:xfrm>
            <a:off x="16389261" y="170381"/>
            <a:ext cx="1740079" cy="687938"/>
          </a:xfrm>
          <a:custGeom>
            <a:avLst/>
            <a:gdLst/>
            <a:ahLst/>
            <a:cxnLst/>
            <a:rect l="l" t="t" r="r" b="b"/>
            <a:pathLst>
              <a:path w="1740079" h="687938">
                <a:moveTo>
                  <a:pt x="0" y="0"/>
                </a:moveTo>
                <a:lnTo>
                  <a:pt x="1740078" y="0"/>
                </a:lnTo>
                <a:lnTo>
                  <a:pt x="1740078" y="687938"/>
                </a:lnTo>
                <a:lnTo>
                  <a:pt x="0" y="68793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>
            <a:off x="6251346" y="3357406"/>
            <a:ext cx="5785308" cy="4114800"/>
          </a:xfrm>
          <a:custGeom>
            <a:avLst/>
            <a:gdLst/>
            <a:ahLst/>
            <a:cxnLst/>
            <a:rect l="l" t="t" r="r" b="b"/>
            <a:pathLst>
              <a:path w="5785308" h="4114800">
                <a:moveTo>
                  <a:pt x="0" y="0"/>
                </a:moveTo>
                <a:lnTo>
                  <a:pt x="5785308" y="0"/>
                </a:lnTo>
                <a:lnTo>
                  <a:pt x="578530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TextBox 6"/>
          <p:cNvSpPr txBox="1"/>
          <p:nvPr/>
        </p:nvSpPr>
        <p:spPr>
          <a:xfrm>
            <a:off x="5392093" y="2192380"/>
            <a:ext cx="7503814" cy="8801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39"/>
              </a:lnSpc>
            </a:pPr>
            <a:r>
              <a:rPr lang="en-US" sz="5099">
                <a:solidFill>
                  <a:srgbClr val="F1951F"/>
                </a:solidFill>
                <a:latin typeface="Promo Test Medium"/>
              </a:rPr>
              <a:t>Thank you for listening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4103390" y="8378189"/>
            <a:ext cx="10081220" cy="8801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39"/>
              </a:lnSpc>
            </a:pPr>
            <a:r>
              <a:rPr lang="en-US" sz="5099">
                <a:solidFill>
                  <a:srgbClr val="F1951F"/>
                </a:solidFill>
                <a:latin typeface="Promo Test Medium"/>
              </a:rPr>
              <a:t>Happy to answer any questions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"/>
            <a:chOff x="0" y="0"/>
            <a:chExt cx="22991997" cy="12933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2991997" cy="1293300"/>
            </a:xfrm>
            <a:custGeom>
              <a:avLst/>
              <a:gdLst/>
              <a:ahLst/>
              <a:cxnLst/>
              <a:rect l="l" t="t" r="r" b="b"/>
              <a:pathLst>
                <a:path w="22991997" h="1293300">
                  <a:moveTo>
                    <a:pt x="0" y="0"/>
                  </a:moveTo>
                  <a:lnTo>
                    <a:pt x="22991997" y="0"/>
                  </a:lnTo>
                  <a:lnTo>
                    <a:pt x="22991997" y="1293300"/>
                  </a:lnTo>
                  <a:lnTo>
                    <a:pt x="0" y="1293300"/>
                  </a:lnTo>
                  <a:close/>
                </a:path>
              </a:pathLst>
            </a:custGeom>
            <a:solidFill>
              <a:srgbClr val="F1951F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4" name="Freeform 4"/>
          <p:cNvSpPr/>
          <p:nvPr/>
        </p:nvSpPr>
        <p:spPr>
          <a:xfrm>
            <a:off x="16389261" y="170381"/>
            <a:ext cx="1740079" cy="687938"/>
          </a:xfrm>
          <a:custGeom>
            <a:avLst/>
            <a:gdLst/>
            <a:ahLst/>
            <a:cxnLst/>
            <a:rect l="l" t="t" r="r" b="b"/>
            <a:pathLst>
              <a:path w="1740079" h="687938">
                <a:moveTo>
                  <a:pt x="0" y="0"/>
                </a:moveTo>
                <a:lnTo>
                  <a:pt x="1740078" y="0"/>
                </a:lnTo>
                <a:lnTo>
                  <a:pt x="1740078" y="687938"/>
                </a:lnTo>
                <a:lnTo>
                  <a:pt x="0" y="68793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TextBox 5"/>
          <p:cNvSpPr txBox="1"/>
          <p:nvPr/>
        </p:nvSpPr>
        <p:spPr>
          <a:xfrm>
            <a:off x="5414702" y="1481553"/>
            <a:ext cx="7458596" cy="10217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259"/>
              </a:lnSpc>
            </a:pPr>
            <a:r>
              <a:rPr lang="en-US" sz="5899">
                <a:solidFill>
                  <a:srgbClr val="F1951F"/>
                </a:solidFill>
                <a:latin typeface="Promo Test Medium"/>
              </a:rPr>
              <a:t>Aims of this session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3537418" y="3030236"/>
            <a:ext cx="11213164" cy="51490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18" lvl="1" indent="-302259" algn="l">
              <a:lnSpc>
                <a:spcPts val="6915"/>
              </a:lnSpc>
              <a:buFont typeface="Arial"/>
              <a:buChar char="•"/>
            </a:pPr>
            <a:r>
              <a:rPr lang="en-US" sz="2799">
                <a:solidFill>
                  <a:srgbClr val="000000"/>
                </a:solidFill>
                <a:latin typeface="Promo Test Light"/>
              </a:rPr>
              <a:t>understand the role of Liaise</a:t>
            </a:r>
          </a:p>
          <a:p>
            <a:pPr marL="604518" lvl="1" indent="-302259" algn="l">
              <a:lnSpc>
                <a:spcPts val="6915"/>
              </a:lnSpc>
              <a:buFont typeface="Arial"/>
              <a:buChar char="•"/>
            </a:pPr>
            <a:r>
              <a:rPr lang="en-US" sz="2799">
                <a:solidFill>
                  <a:srgbClr val="000000"/>
                </a:solidFill>
                <a:latin typeface="Promo Test Light"/>
              </a:rPr>
              <a:t>explain the levels of information, advice and support we provide</a:t>
            </a:r>
          </a:p>
          <a:p>
            <a:pPr marL="604518" lvl="1" indent="-302259" algn="l">
              <a:lnSpc>
                <a:spcPts val="6915"/>
              </a:lnSpc>
              <a:buFont typeface="Arial"/>
              <a:buChar char="•"/>
            </a:pPr>
            <a:r>
              <a:rPr lang="en-US" sz="2799">
                <a:solidFill>
                  <a:srgbClr val="000000"/>
                </a:solidFill>
                <a:latin typeface="Promo Test Light"/>
              </a:rPr>
              <a:t>how to make a referral</a:t>
            </a:r>
          </a:p>
          <a:p>
            <a:pPr marL="604518" lvl="1" indent="-302259" algn="l">
              <a:lnSpc>
                <a:spcPts val="6915"/>
              </a:lnSpc>
              <a:buFont typeface="Arial"/>
              <a:buChar char="•"/>
            </a:pPr>
            <a:r>
              <a:rPr lang="en-US" sz="2799">
                <a:solidFill>
                  <a:srgbClr val="000000"/>
                </a:solidFill>
                <a:latin typeface="Promo Test Light"/>
              </a:rPr>
              <a:t>case study</a:t>
            </a:r>
          </a:p>
          <a:p>
            <a:pPr marL="604518" lvl="1" indent="-302259" algn="l">
              <a:lnSpc>
                <a:spcPts val="6915"/>
              </a:lnSpc>
              <a:buFont typeface="Arial"/>
              <a:buChar char="•"/>
            </a:pPr>
            <a:r>
              <a:rPr lang="en-US" sz="2799">
                <a:solidFill>
                  <a:srgbClr val="000000"/>
                </a:solidFill>
                <a:latin typeface="Promo Test Light"/>
              </a:rPr>
              <a:t>how settings can help us</a:t>
            </a:r>
          </a:p>
          <a:p>
            <a:pPr marL="604518" lvl="1" indent="-302259" algn="l">
              <a:lnSpc>
                <a:spcPts val="6915"/>
              </a:lnSpc>
              <a:buFont typeface="Arial"/>
              <a:buChar char="•"/>
            </a:pPr>
            <a:r>
              <a:rPr lang="en-US" sz="2799">
                <a:solidFill>
                  <a:srgbClr val="000000"/>
                </a:solidFill>
                <a:latin typeface="Promo Test Light"/>
              </a:rPr>
              <a:t>signposting and contact information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"/>
            <a:chOff x="0" y="0"/>
            <a:chExt cx="22991997" cy="12933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2991997" cy="1293300"/>
            </a:xfrm>
            <a:custGeom>
              <a:avLst/>
              <a:gdLst/>
              <a:ahLst/>
              <a:cxnLst/>
              <a:rect l="l" t="t" r="r" b="b"/>
              <a:pathLst>
                <a:path w="22991997" h="1293300">
                  <a:moveTo>
                    <a:pt x="0" y="0"/>
                  </a:moveTo>
                  <a:lnTo>
                    <a:pt x="22991997" y="0"/>
                  </a:lnTo>
                  <a:lnTo>
                    <a:pt x="22991997" y="1293300"/>
                  </a:lnTo>
                  <a:lnTo>
                    <a:pt x="0" y="1293300"/>
                  </a:lnTo>
                  <a:close/>
                </a:path>
              </a:pathLst>
            </a:custGeom>
            <a:solidFill>
              <a:srgbClr val="F1951F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4" name="Freeform 4"/>
          <p:cNvSpPr/>
          <p:nvPr/>
        </p:nvSpPr>
        <p:spPr>
          <a:xfrm>
            <a:off x="16389261" y="170381"/>
            <a:ext cx="1740079" cy="687938"/>
          </a:xfrm>
          <a:custGeom>
            <a:avLst/>
            <a:gdLst/>
            <a:ahLst/>
            <a:cxnLst/>
            <a:rect l="l" t="t" r="r" b="b"/>
            <a:pathLst>
              <a:path w="1740079" h="687938">
                <a:moveTo>
                  <a:pt x="0" y="0"/>
                </a:moveTo>
                <a:lnTo>
                  <a:pt x="1740078" y="0"/>
                </a:lnTo>
                <a:lnTo>
                  <a:pt x="1740078" y="687938"/>
                </a:lnTo>
                <a:lnTo>
                  <a:pt x="0" y="68793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TextBox 5"/>
          <p:cNvSpPr txBox="1"/>
          <p:nvPr/>
        </p:nvSpPr>
        <p:spPr>
          <a:xfrm>
            <a:off x="435397" y="1217274"/>
            <a:ext cx="7458596" cy="7385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19"/>
              </a:lnSpc>
            </a:pPr>
            <a:r>
              <a:rPr lang="en-US" sz="4299">
                <a:solidFill>
                  <a:srgbClr val="F1951F"/>
                </a:solidFill>
                <a:latin typeface="Promo Test Medium"/>
              </a:rPr>
              <a:t>Introduction to Liaise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435397" y="2007706"/>
            <a:ext cx="7744726" cy="37315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just">
              <a:lnSpc>
                <a:spcPts val="3690"/>
              </a:lnSpc>
              <a:spcBef>
                <a:spcPct val="0"/>
              </a:spcBef>
            </a:pPr>
            <a:r>
              <a:rPr lang="en-US" sz="2636" u="none" strike="noStrike" dirty="0">
                <a:solidFill>
                  <a:srgbClr val="000000"/>
                </a:solidFill>
                <a:latin typeface="Promo Test Light"/>
              </a:rPr>
              <a:t>Liaise is Lincolnshire</a:t>
            </a:r>
            <a:r>
              <a:rPr lang="en-US" sz="2636" u="none" strike="noStrike" dirty="0">
                <a:solidFill>
                  <a:srgbClr val="000000"/>
                </a:solidFill>
                <a:latin typeface="+mj-lt"/>
              </a:rPr>
              <a:t>’</a:t>
            </a:r>
            <a:r>
              <a:rPr lang="en-US" sz="2636" u="none" strike="noStrike" dirty="0">
                <a:solidFill>
                  <a:srgbClr val="000000"/>
                </a:solidFill>
                <a:latin typeface="Promo Test Light"/>
              </a:rPr>
              <a:t>s Special Educational Needs and Disability Information, Advice and Support Service </a:t>
            </a:r>
            <a:r>
              <a:rPr lang="en-US" sz="2636" u="none" strike="noStrike" dirty="0">
                <a:solidFill>
                  <a:srgbClr val="000000"/>
                </a:solidFill>
                <a:latin typeface="+mj-lt"/>
              </a:rPr>
              <a:t>(</a:t>
            </a:r>
            <a:r>
              <a:rPr lang="en-US" sz="2636" u="none" strike="noStrike" dirty="0">
                <a:solidFill>
                  <a:srgbClr val="000000"/>
                </a:solidFill>
                <a:latin typeface="Promo Test Light"/>
              </a:rPr>
              <a:t>SENDIASS</a:t>
            </a:r>
            <a:r>
              <a:rPr lang="en-US" sz="2636" dirty="0">
                <a:solidFill>
                  <a:srgbClr val="000000"/>
                </a:solidFill>
              </a:rPr>
              <a:t>)</a:t>
            </a:r>
            <a:endParaRPr lang="en-US" sz="2636" u="none" strike="noStrike" dirty="0">
              <a:solidFill>
                <a:srgbClr val="000000"/>
              </a:solidFill>
              <a:latin typeface="Promo Test Light"/>
            </a:endParaRPr>
          </a:p>
          <a:p>
            <a:pPr marL="0" lvl="1" indent="0" algn="just">
              <a:lnSpc>
                <a:spcPts val="3690"/>
              </a:lnSpc>
              <a:spcBef>
                <a:spcPct val="0"/>
              </a:spcBef>
            </a:pPr>
            <a:endParaRPr lang="en-US" sz="2636" u="none" strike="noStrike" dirty="0">
              <a:solidFill>
                <a:srgbClr val="000000"/>
              </a:solidFill>
              <a:latin typeface="Promo Test Light"/>
            </a:endParaRPr>
          </a:p>
          <a:p>
            <a:pPr marL="0" lvl="1" indent="0" algn="just">
              <a:lnSpc>
                <a:spcPts val="3690"/>
              </a:lnSpc>
              <a:spcBef>
                <a:spcPct val="0"/>
              </a:spcBef>
            </a:pPr>
            <a:r>
              <a:rPr lang="en-US" sz="2636" u="none" strike="noStrike" dirty="0">
                <a:solidFill>
                  <a:srgbClr val="000000"/>
                </a:solidFill>
                <a:latin typeface="Promo Test Light"/>
              </a:rPr>
              <a:t>We provide confidential and impartial information, advice and support to children and young people </a:t>
            </a:r>
            <a:r>
              <a:rPr lang="en-US" sz="2636" u="none" strike="noStrike" dirty="0">
                <a:solidFill>
                  <a:srgbClr val="000000"/>
                </a:solidFill>
              </a:rPr>
              <a:t>(</a:t>
            </a:r>
            <a:r>
              <a:rPr lang="en-US" sz="2636" u="none" strike="noStrike" dirty="0">
                <a:solidFill>
                  <a:srgbClr val="000000"/>
                </a:solidFill>
                <a:latin typeface="Promo Test Light"/>
              </a:rPr>
              <a:t>0-25 years</a:t>
            </a:r>
            <a:r>
              <a:rPr lang="en-US" sz="2636" u="none" strike="noStrike" dirty="0">
                <a:solidFill>
                  <a:srgbClr val="000000"/>
                </a:solidFill>
              </a:rPr>
              <a:t>)</a:t>
            </a:r>
            <a:r>
              <a:rPr lang="en-US" sz="2636" u="none" strike="noStrike" dirty="0">
                <a:solidFill>
                  <a:srgbClr val="000000"/>
                </a:solidFill>
                <a:latin typeface="Promo Test Light"/>
              </a:rPr>
              <a:t> with SEN and disabilities, and their parents and carers.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687612" y="6569356"/>
            <a:ext cx="4574217" cy="28837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just">
              <a:lnSpc>
                <a:spcPts val="6019"/>
              </a:lnSpc>
              <a:spcBef>
                <a:spcPct val="0"/>
              </a:spcBef>
            </a:pPr>
            <a:r>
              <a:rPr lang="en-US" sz="4299" u="none" strike="noStrike">
                <a:solidFill>
                  <a:srgbClr val="F1951F"/>
                </a:solidFill>
                <a:latin typeface="Promo Test Medium"/>
              </a:rPr>
              <a:t>Our service is</a:t>
            </a:r>
          </a:p>
          <a:p>
            <a:pPr marL="677073" lvl="1" indent="-338537" algn="just">
              <a:lnSpc>
                <a:spcPts val="4390"/>
              </a:lnSpc>
              <a:buFont typeface="Arial"/>
              <a:buChar char="•"/>
            </a:pPr>
            <a:r>
              <a:rPr lang="en-US" sz="3136" u="none" strike="noStrike">
                <a:solidFill>
                  <a:srgbClr val="000000"/>
                </a:solidFill>
                <a:latin typeface="Promo Test Light"/>
              </a:rPr>
              <a:t>free</a:t>
            </a:r>
          </a:p>
          <a:p>
            <a:pPr marL="677073" lvl="1" indent="-338537" algn="just">
              <a:lnSpc>
                <a:spcPts val="4390"/>
              </a:lnSpc>
              <a:buFont typeface="Arial"/>
              <a:buChar char="•"/>
            </a:pPr>
            <a:r>
              <a:rPr lang="en-US" sz="3136" u="none" strike="noStrike">
                <a:solidFill>
                  <a:srgbClr val="000000"/>
                </a:solidFill>
                <a:latin typeface="Promo Test Light"/>
              </a:rPr>
              <a:t>impartial</a:t>
            </a:r>
          </a:p>
          <a:p>
            <a:pPr marL="677073" lvl="1" indent="-338537" algn="just">
              <a:lnSpc>
                <a:spcPts val="4390"/>
              </a:lnSpc>
              <a:buFont typeface="Arial"/>
              <a:buChar char="•"/>
            </a:pPr>
            <a:r>
              <a:rPr lang="en-US" sz="3136" u="none" strike="noStrike">
                <a:solidFill>
                  <a:srgbClr val="000000"/>
                </a:solidFill>
                <a:latin typeface="Promo Test Light"/>
              </a:rPr>
              <a:t>confidential</a:t>
            </a:r>
          </a:p>
          <a:p>
            <a:pPr marL="0" lvl="1" indent="0" algn="just">
              <a:lnSpc>
                <a:spcPts val="3690"/>
              </a:lnSpc>
              <a:spcBef>
                <a:spcPct val="0"/>
              </a:spcBef>
            </a:pPr>
            <a:endParaRPr lang="en-US" sz="3136" u="none" strike="noStrike">
              <a:solidFill>
                <a:srgbClr val="000000"/>
              </a:solidFill>
              <a:latin typeface="Promo Test Light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0454105" y="1826264"/>
            <a:ext cx="6805195" cy="65106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8636"/>
              </a:lnSpc>
              <a:spcBef>
                <a:spcPct val="0"/>
              </a:spcBef>
            </a:pPr>
            <a:r>
              <a:rPr lang="en-US" sz="6169" u="none" strike="noStrike">
                <a:solidFill>
                  <a:srgbClr val="605D5D"/>
                </a:solidFill>
                <a:latin typeface="Promo Test Light"/>
              </a:rPr>
              <a:t>We aim to </a:t>
            </a:r>
            <a:r>
              <a:rPr lang="en-US" sz="6169" u="none" strike="noStrike">
                <a:solidFill>
                  <a:srgbClr val="F1951F"/>
                </a:solidFill>
                <a:latin typeface="Promo Test Semi-Bold"/>
              </a:rPr>
              <a:t>empower</a:t>
            </a:r>
            <a:r>
              <a:rPr lang="en-US" sz="6169" u="none" strike="noStrike">
                <a:solidFill>
                  <a:srgbClr val="605D5D"/>
                </a:solidFill>
                <a:latin typeface="Promo Test Semi-Bold"/>
              </a:rPr>
              <a:t> </a:t>
            </a:r>
            <a:r>
              <a:rPr lang="en-US" sz="6169" u="none" strike="noStrike">
                <a:solidFill>
                  <a:srgbClr val="605D5D"/>
                </a:solidFill>
                <a:latin typeface="Promo Test Light"/>
              </a:rPr>
              <a:t>families to have the SEND knowledge and understanding they need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"/>
            <a:chOff x="0" y="0"/>
            <a:chExt cx="22991997" cy="12933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2991997" cy="1293300"/>
            </a:xfrm>
            <a:custGeom>
              <a:avLst/>
              <a:gdLst/>
              <a:ahLst/>
              <a:cxnLst/>
              <a:rect l="l" t="t" r="r" b="b"/>
              <a:pathLst>
                <a:path w="22991997" h="1293300">
                  <a:moveTo>
                    <a:pt x="0" y="0"/>
                  </a:moveTo>
                  <a:lnTo>
                    <a:pt x="22991997" y="0"/>
                  </a:lnTo>
                  <a:lnTo>
                    <a:pt x="22991997" y="1293300"/>
                  </a:lnTo>
                  <a:lnTo>
                    <a:pt x="0" y="1293300"/>
                  </a:lnTo>
                  <a:close/>
                </a:path>
              </a:pathLst>
            </a:custGeom>
            <a:solidFill>
              <a:srgbClr val="F1951F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4" name="Freeform 4"/>
          <p:cNvSpPr/>
          <p:nvPr/>
        </p:nvSpPr>
        <p:spPr>
          <a:xfrm>
            <a:off x="16389261" y="170381"/>
            <a:ext cx="1740079" cy="687938"/>
          </a:xfrm>
          <a:custGeom>
            <a:avLst/>
            <a:gdLst/>
            <a:ahLst/>
            <a:cxnLst/>
            <a:rect l="l" t="t" r="r" b="b"/>
            <a:pathLst>
              <a:path w="1740079" h="687938">
                <a:moveTo>
                  <a:pt x="0" y="0"/>
                </a:moveTo>
                <a:lnTo>
                  <a:pt x="1740078" y="0"/>
                </a:lnTo>
                <a:lnTo>
                  <a:pt x="1740078" y="687938"/>
                </a:lnTo>
                <a:lnTo>
                  <a:pt x="0" y="68793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>
            <a:off x="1028700" y="3510652"/>
            <a:ext cx="5934499" cy="3599826"/>
          </a:xfrm>
          <a:custGeom>
            <a:avLst/>
            <a:gdLst/>
            <a:ahLst/>
            <a:cxnLst/>
            <a:rect l="l" t="t" r="r" b="b"/>
            <a:pathLst>
              <a:path w="5934499" h="3599826">
                <a:moveTo>
                  <a:pt x="0" y="0"/>
                </a:moveTo>
                <a:lnTo>
                  <a:pt x="5934499" y="0"/>
                </a:lnTo>
                <a:lnTo>
                  <a:pt x="5934499" y="3599827"/>
                </a:lnTo>
                <a:lnTo>
                  <a:pt x="0" y="359982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r="-7361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TextBox 6"/>
          <p:cNvSpPr txBox="1"/>
          <p:nvPr/>
        </p:nvSpPr>
        <p:spPr>
          <a:xfrm>
            <a:off x="453169" y="1430051"/>
            <a:ext cx="7458596" cy="10217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259"/>
              </a:lnSpc>
            </a:pPr>
            <a:r>
              <a:rPr lang="en-US" sz="5899">
                <a:solidFill>
                  <a:srgbClr val="F1951F"/>
                </a:solidFill>
                <a:latin typeface="Promo Test Medium"/>
              </a:rPr>
              <a:t>Statutory service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8082282" y="3062977"/>
            <a:ext cx="8964688" cy="45812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38"/>
              </a:lnSpc>
            </a:pPr>
            <a:r>
              <a:rPr lang="en-US" sz="3699" dirty="0">
                <a:solidFill>
                  <a:srgbClr val="F1951F"/>
                </a:solidFill>
                <a:latin typeface="Promo Test Bold"/>
              </a:rPr>
              <a:t>Children and Families Act 2014</a:t>
            </a:r>
          </a:p>
          <a:p>
            <a:pPr algn="l">
              <a:lnSpc>
                <a:spcPts val="6915"/>
              </a:lnSpc>
            </a:pPr>
            <a:r>
              <a:rPr lang="en-US" sz="2799" dirty="0">
                <a:solidFill>
                  <a:srgbClr val="000000"/>
                </a:solidFill>
                <a:latin typeface="Promo Test Light"/>
              </a:rPr>
              <a:t>Information, advice and support, in relation to SEN, should be provided through a dedicated and easily                                                     identifiable service</a:t>
            </a:r>
          </a:p>
          <a:p>
            <a:pPr algn="l">
              <a:lnSpc>
                <a:spcPts val="6915"/>
              </a:lnSpc>
            </a:pPr>
            <a:endParaRPr lang="en-US" sz="2799" dirty="0">
              <a:solidFill>
                <a:srgbClr val="000000"/>
              </a:solidFill>
              <a:latin typeface="Promo Test Ligh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"/>
            <a:chOff x="0" y="0"/>
            <a:chExt cx="22991997" cy="12933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2991997" cy="1293300"/>
            </a:xfrm>
            <a:custGeom>
              <a:avLst/>
              <a:gdLst/>
              <a:ahLst/>
              <a:cxnLst/>
              <a:rect l="l" t="t" r="r" b="b"/>
              <a:pathLst>
                <a:path w="22991997" h="1293300">
                  <a:moveTo>
                    <a:pt x="0" y="0"/>
                  </a:moveTo>
                  <a:lnTo>
                    <a:pt x="22991997" y="0"/>
                  </a:lnTo>
                  <a:lnTo>
                    <a:pt x="22991997" y="1293300"/>
                  </a:lnTo>
                  <a:lnTo>
                    <a:pt x="0" y="1293300"/>
                  </a:lnTo>
                  <a:close/>
                </a:path>
              </a:pathLst>
            </a:custGeom>
            <a:solidFill>
              <a:srgbClr val="F1951F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4" name="Freeform 4"/>
          <p:cNvSpPr/>
          <p:nvPr/>
        </p:nvSpPr>
        <p:spPr>
          <a:xfrm>
            <a:off x="16389261" y="170381"/>
            <a:ext cx="1740079" cy="687938"/>
          </a:xfrm>
          <a:custGeom>
            <a:avLst/>
            <a:gdLst/>
            <a:ahLst/>
            <a:cxnLst/>
            <a:rect l="l" t="t" r="r" b="b"/>
            <a:pathLst>
              <a:path w="1740079" h="687938">
                <a:moveTo>
                  <a:pt x="0" y="0"/>
                </a:moveTo>
                <a:lnTo>
                  <a:pt x="1740078" y="0"/>
                </a:lnTo>
                <a:lnTo>
                  <a:pt x="1740078" y="687938"/>
                </a:lnTo>
                <a:lnTo>
                  <a:pt x="0" y="68793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>
            <a:off x="8267475" y="2905229"/>
            <a:ext cx="2057849" cy="2238271"/>
          </a:xfrm>
          <a:custGeom>
            <a:avLst/>
            <a:gdLst/>
            <a:ahLst/>
            <a:cxnLst/>
            <a:rect l="l" t="t" r="r" b="b"/>
            <a:pathLst>
              <a:path w="2057849" h="2238271">
                <a:moveTo>
                  <a:pt x="0" y="0"/>
                </a:moveTo>
                <a:lnTo>
                  <a:pt x="2057850" y="0"/>
                </a:lnTo>
                <a:lnTo>
                  <a:pt x="2057850" y="2238271"/>
                </a:lnTo>
                <a:lnTo>
                  <a:pt x="0" y="223827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6"/>
          <p:cNvSpPr/>
          <p:nvPr/>
        </p:nvSpPr>
        <p:spPr>
          <a:xfrm>
            <a:off x="12075992" y="5911365"/>
            <a:ext cx="1558685" cy="1695342"/>
          </a:xfrm>
          <a:custGeom>
            <a:avLst/>
            <a:gdLst/>
            <a:ahLst/>
            <a:cxnLst/>
            <a:rect l="l" t="t" r="r" b="b"/>
            <a:pathLst>
              <a:path w="1558685" h="1695342">
                <a:moveTo>
                  <a:pt x="0" y="0"/>
                </a:moveTo>
                <a:lnTo>
                  <a:pt x="1558685" y="0"/>
                </a:lnTo>
                <a:lnTo>
                  <a:pt x="1558685" y="1695342"/>
                </a:lnTo>
                <a:lnTo>
                  <a:pt x="0" y="169534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Freeform 7"/>
          <p:cNvSpPr/>
          <p:nvPr/>
        </p:nvSpPr>
        <p:spPr>
          <a:xfrm>
            <a:off x="8517058" y="5911365"/>
            <a:ext cx="1558685" cy="1695342"/>
          </a:xfrm>
          <a:custGeom>
            <a:avLst/>
            <a:gdLst/>
            <a:ahLst/>
            <a:cxnLst/>
            <a:rect l="l" t="t" r="r" b="b"/>
            <a:pathLst>
              <a:path w="1558685" h="1695342">
                <a:moveTo>
                  <a:pt x="0" y="0"/>
                </a:moveTo>
                <a:lnTo>
                  <a:pt x="1558684" y="0"/>
                </a:lnTo>
                <a:lnTo>
                  <a:pt x="1558684" y="1695342"/>
                </a:lnTo>
                <a:lnTo>
                  <a:pt x="0" y="169534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" name="Freeform 8"/>
          <p:cNvSpPr/>
          <p:nvPr/>
        </p:nvSpPr>
        <p:spPr>
          <a:xfrm>
            <a:off x="4954353" y="5911365"/>
            <a:ext cx="1558685" cy="1695342"/>
          </a:xfrm>
          <a:custGeom>
            <a:avLst/>
            <a:gdLst/>
            <a:ahLst/>
            <a:cxnLst/>
            <a:rect l="l" t="t" r="r" b="b"/>
            <a:pathLst>
              <a:path w="1558685" h="1695342">
                <a:moveTo>
                  <a:pt x="0" y="0"/>
                </a:moveTo>
                <a:lnTo>
                  <a:pt x="1558685" y="0"/>
                </a:lnTo>
                <a:lnTo>
                  <a:pt x="1558685" y="1695342"/>
                </a:lnTo>
                <a:lnTo>
                  <a:pt x="0" y="169534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Freeform 9"/>
          <p:cNvSpPr/>
          <p:nvPr/>
        </p:nvSpPr>
        <p:spPr>
          <a:xfrm>
            <a:off x="1391649" y="5911365"/>
            <a:ext cx="1558685" cy="1695342"/>
          </a:xfrm>
          <a:custGeom>
            <a:avLst/>
            <a:gdLst/>
            <a:ahLst/>
            <a:cxnLst/>
            <a:rect l="l" t="t" r="r" b="b"/>
            <a:pathLst>
              <a:path w="1558685" h="1695342">
                <a:moveTo>
                  <a:pt x="0" y="0"/>
                </a:moveTo>
                <a:lnTo>
                  <a:pt x="1558685" y="0"/>
                </a:lnTo>
                <a:lnTo>
                  <a:pt x="1558685" y="1695342"/>
                </a:lnTo>
                <a:lnTo>
                  <a:pt x="0" y="169534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" name="Freeform 10"/>
          <p:cNvSpPr/>
          <p:nvPr/>
        </p:nvSpPr>
        <p:spPr>
          <a:xfrm>
            <a:off x="15441844" y="5911365"/>
            <a:ext cx="1558685" cy="1695342"/>
          </a:xfrm>
          <a:custGeom>
            <a:avLst/>
            <a:gdLst/>
            <a:ahLst/>
            <a:cxnLst/>
            <a:rect l="l" t="t" r="r" b="b"/>
            <a:pathLst>
              <a:path w="1558685" h="1695342">
                <a:moveTo>
                  <a:pt x="0" y="0"/>
                </a:moveTo>
                <a:lnTo>
                  <a:pt x="1558685" y="0"/>
                </a:lnTo>
                <a:lnTo>
                  <a:pt x="1558685" y="1695342"/>
                </a:lnTo>
                <a:lnTo>
                  <a:pt x="0" y="169534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" name="TextBox 11"/>
          <p:cNvSpPr txBox="1"/>
          <p:nvPr/>
        </p:nvSpPr>
        <p:spPr>
          <a:xfrm>
            <a:off x="1028700" y="1449295"/>
            <a:ext cx="5484338" cy="9131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419"/>
              </a:lnSpc>
            </a:pPr>
            <a:r>
              <a:rPr lang="en-US" sz="5299">
                <a:solidFill>
                  <a:srgbClr val="F1951F"/>
                </a:solidFill>
                <a:latin typeface="Promo Test Medium"/>
              </a:rPr>
              <a:t>The Liaise Team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347609" y="3407098"/>
            <a:ext cx="3915719" cy="11101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35"/>
              </a:lnSpc>
            </a:pPr>
            <a:r>
              <a:rPr lang="en-US" sz="3168">
                <a:solidFill>
                  <a:srgbClr val="F1951F"/>
                </a:solidFill>
                <a:latin typeface="Promo Test Bold"/>
              </a:rPr>
              <a:t>Sharon Schofield </a:t>
            </a:r>
            <a:r>
              <a:rPr lang="en-US" sz="3168">
                <a:solidFill>
                  <a:srgbClr val="F1951F"/>
                </a:solidFill>
                <a:latin typeface="Promo Test Light"/>
              </a:rPr>
              <a:t>Senior Liaise Officer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13132" y="7806399"/>
            <a:ext cx="3915719" cy="860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499">
                <a:solidFill>
                  <a:srgbClr val="F1951F"/>
                </a:solidFill>
                <a:latin typeface="Promo Test Bold"/>
              </a:rPr>
              <a:t>Tracy Parker</a:t>
            </a:r>
          </a:p>
          <a:p>
            <a:pPr algn="ctr">
              <a:lnSpc>
                <a:spcPts val="3499"/>
              </a:lnSpc>
            </a:pPr>
            <a:r>
              <a:rPr lang="en-US" sz="2499">
                <a:solidFill>
                  <a:srgbClr val="F1951F"/>
                </a:solidFill>
                <a:latin typeface="Promo Test Light"/>
              </a:rPr>
              <a:t>East Lindsey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775837" y="7806399"/>
            <a:ext cx="3915719" cy="860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499" dirty="0">
                <a:solidFill>
                  <a:srgbClr val="F1951F"/>
                </a:solidFill>
                <a:latin typeface="Promo Test Bold"/>
              </a:rPr>
              <a:t>Carrie-Ann Dineen</a:t>
            </a:r>
          </a:p>
          <a:p>
            <a:pPr algn="ctr">
              <a:lnSpc>
                <a:spcPts val="3499"/>
              </a:lnSpc>
            </a:pPr>
            <a:r>
              <a:rPr lang="en-US" sz="2499" dirty="0">
                <a:solidFill>
                  <a:srgbClr val="F1951F"/>
                </a:solidFill>
                <a:latin typeface="Promo Test Light"/>
              </a:rPr>
              <a:t>Lincoln </a:t>
            </a:r>
            <a:r>
              <a:rPr lang="en-US" sz="2499" dirty="0">
                <a:solidFill>
                  <a:srgbClr val="F1951F"/>
                </a:solidFill>
                <a:latin typeface="+mj-lt"/>
              </a:rPr>
              <a:t>&amp;</a:t>
            </a:r>
            <a:r>
              <a:rPr lang="en-US" sz="2499" dirty="0">
                <a:solidFill>
                  <a:srgbClr val="F1951F"/>
                </a:solidFill>
                <a:latin typeface="Promo Test Light"/>
              </a:rPr>
              <a:t> West Lindsey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7338541" y="7806399"/>
            <a:ext cx="3915719" cy="860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499">
                <a:solidFill>
                  <a:srgbClr val="F1951F"/>
                </a:solidFill>
                <a:latin typeface="Promo Test Bold"/>
              </a:rPr>
              <a:t>Nikki Spicer</a:t>
            </a:r>
          </a:p>
          <a:p>
            <a:pPr algn="ctr">
              <a:lnSpc>
                <a:spcPts val="3499"/>
              </a:lnSpc>
            </a:pPr>
            <a:r>
              <a:rPr lang="en-US" sz="2499">
                <a:solidFill>
                  <a:srgbClr val="F1951F"/>
                </a:solidFill>
                <a:latin typeface="Promo Test Light"/>
              </a:rPr>
              <a:t>South Holland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0897476" y="7806399"/>
            <a:ext cx="3915719" cy="860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499" dirty="0">
                <a:solidFill>
                  <a:srgbClr val="F1951F"/>
                </a:solidFill>
                <a:latin typeface="Promo Test Bold"/>
              </a:rPr>
              <a:t>Becky Bailey</a:t>
            </a:r>
          </a:p>
          <a:p>
            <a:pPr algn="ctr">
              <a:lnSpc>
                <a:spcPts val="3499"/>
              </a:lnSpc>
            </a:pPr>
            <a:r>
              <a:rPr lang="en-US" sz="2499" dirty="0">
                <a:solidFill>
                  <a:srgbClr val="F1951F"/>
                </a:solidFill>
                <a:latin typeface="Promo Test Light"/>
              </a:rPr>
              <a:t>Boston </a:t>
            </a:r>
            <a:r>
              <a:rPr lang="en-US" sz="2499" dirty="0">
                <a:solidFill>
                  <a:srgbClr val="F1951F"/>
                </a:solidFill>
                <a:latin typeface="+mj-lt"/>
              </a:rPr>
              <a:t>&amp;</a:t>
            </a:r>
            <a:r>
              <a:rPr lang="en-US" sz="2499" dirty="0">
                <a:solidFill>
                  <a:srgbClr val="F1951F"/>
                </a:solidFill>
                <a:latin typeface="Promo Test Light"/>
              </a:rPr>
              <a:t> North Kesteven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4263327" y="7806399"/>
            <a:ext cx="3915719" cy="860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499">
                <a:solidFill>
                  <a:srgbClr val="F1951F"/>
                </a:solidFill>
                <a:latin typeface="Promo Test Bold"/>
              </a:rPr>
              <a:t>Pam Wilson</a:t>
            </a:r>
          </a:p>
          <a:p>
            <a:pPr algn="ctr">
              <a:lnSpc>
                <a:spcPts val="3499"/>
              </a:lnSpc>
            </a:pPr>
            <a:r>
              <a:rPr lang="en-US" sz="2499">
                <a:solidFill>
                  <a:srgbClr val="F1951F"/>
                </a:solidFill>
                <a:latin typeface="Promo Test Light"/>
              </a:rPr>
              <a:t>South Kesteven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"/>
            <a:chOff x="0" y="0"/>
            <a:chExt cx="22991997" cy="12933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2991997" cy="1293300"/>
            </a:xfrm>
            <a:custGeom>
              <a:avLst/>
              <a:gdLst/>
              <a:ahLst/>
              <a:cxnLst/>
              <a:rect l="l" t="t" r="r" b="b"/>
              <a:pathLst>
                <a:path w="22991997" h="1293300">
                  <a:moveTo>
                    <a:pt x="0" y="0"/>
                  </a:moveTo>
                  <a:lnTo>
                    <a:pt x="22991997" y="0"/>
                  </a:lnTo>
                  <a:lnTo>
                    <a:pt x="22991997" y="1293300"/>
                  </a:lnTo>
                  <a:lnTo>
                    <a:pt x="0" y="1293300"/>
                  </a:lnTo>
                  <a:close/>
                </a:path>
              </a:pathLst>
            </a:custGeom>
            <a:solidFill>
              <a:srgbClr val="F1951F"/>
            </a:solid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1175745" y="1693675"/>
            <a:ext cx="7203575" cy="3619383"/>
            <a:chOff x="0" y="0"/>
            <a:chExt cx="17751635" cy="891917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7751634" cy="8919177"/>
            </a:xfrm>
            <a:custGeom>
              <a:avLst/>
              <a:gdLst/>
              <a:ahLst/>
              <a:cxnLst/>
              <a:rect l="l" t="t" r="r" b="b"/>
              <a:pathLst>
                <a:path w="17751634" h="8919177">
                  <a:moveTo>
                    <a:pt x="0" y="0"/>
                  </a:moveTo>
                  <a:lnTo>
                    <a:pt x="17751634" y="0"/>
                  </a:lnTo>
                  <a:lnTo>
                    <a:pt x="17751634" y="8919177"/>
                  </a:lnTo>
                  <a:lnTo>
                    <a:pt x="0" y="891917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6" name="Freeform 6"/>
          <p:cNvSpPr/>
          <p:nvPr/>
        </p:nvSpPr>
        <p:spPr>
          <a:xfrm>
            <a:off x="16389261" y="170381"/>
            <a:ext cx="1740079" cy="687938"/>
          </a:xfrm>
          <a:custGeom>
            <a:avLst/>
            <a:gdLst/>
            <a:ahLst/>
            <a:cxnLst/>
            <a:rect l="l" t="t" r="r" b="b"/>
            <a:pathLst>
              <a:path w="1740079" h="687938">
                <a:moveTo>
                  <a:pt x="0" y="0"/>
                </a:moveTo>
                <a:lnTo>
                  <a:pt x="1740078" y="0"/>
                </a:lnTo>
                <a:lnTo>
                  <a:pt x="1740078" y="687938"/>
                </a:lnTo>
                <a:lnTo>
                  <a:pt x="0" y="68793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Freeform 7"/>
          <p:cNvSpPr/>
          <p:nvPr/>
        </p:nvSpPr>
        <p:spPr>
          <a:xfrm>
            <a:off x="0" y="1028700"/>
            <a:ext cx="18288000" cy="9258300"/>
          </a:xfrm>
          <a:custGeom>
            <a:avLst/>
            <a:gdLst/>
            <a:ahLst/>
            <a:cxnLst/>
            <a:rect l="l" t="t" r="r" b="b"/>
            <a:pathLst>
              <a:path w="18288000" h="9258300">
                <a:moveTo>
                  <a:pt x="0" y="0"/>
                </a:moveTo>
                <a:lnTo>
                  <a:pt x="18288000" y="0"/>
                </a:lnTo>
                <a:lnTo>
                  <a:pt x="18288000" y="9258300"/>
                </a:lnTo>
                <a:lnTo>
                  <a:pt x="0" y="92583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40000"/>
            </a:blip>
            <a:stretch>
              <a:fillRect t="-20740" b="-9629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" name="TextBox 8"/>
          <p:cNvSpPr txBox="1"/>
          <p:nvPr/>
        </p:nvSpPr>
        <p:spPr>
          <a:xfrm>
            <a:off x="2338627" y="2273684"/>
            <a:ext cx="13723790" cy="1384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 dirty="0">
                <a:solidFill>
                  <a:srgbClr val="F1951F"/>
                </a:solidFill>
                <a:latin typeface="Promo Test Medium"/>
              </a:rPr>
              <a:t>Liaise provides information, advice and support with a range of SEND related issues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345956" y="3948288"/>
            <a:ext cx="11709132" cy="50475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69"/>
              </a:lnSpc>
            </a:pPr>
            <a:r>
              <a:rPr lang="en-US" sz="3192">
                <a:solidFill>
                  <a:srgbClr val="000000"/>
                </a:solidFill>
                <a:latin typeface="Canva Sans"/>
              </a:rPr>
              <a:t>special educational needs and disability law</a:t>
            </a:r>
          </a:p>
          <a:p>
            <a:pPr algn="ctr">
              <a:lnSpc>
                <a:spcPts val="4469"/>
              </a:lnSpc>
            </a:pPr>
            <a:r>
              <a:rPr lang="en-US" sz="3192">
                <a:solidFill>
                  <a:srgbClr val="000000"/>
                </a:solidFill>
                <a:latin typeface="Canva Sans"/>
              </a:rPr>
              <a:t>local SEND policy and procedures</a:t>
            </a:r>
          </a:p>
          <a:p>
            <a:pPr algn="ctr">
              <a:lnSpc>
                <a:spcPts val="4469"/>
              </a:lnSpc>
            </a:pPr>
            <a:r>
              <a:rPr lang="en-US" sz="3192">
                <a:solidFill>
                  <a:srgbClr val="000000"/>
                </a:solidFill>
                <a:latin typeface="Canva Sans"/>
              </a:rPr>
              <a:t>SEN support in schools</a:t>
            </a:r>
          </a:p>
          <a:p>
            <a:pPr algn="ctr">
              <a:lnSpc>
                <a:spcPts val="4469"/>
              </a:lnSpc>
            </a:pPr>
            <a:r>
              <a:rPr lang="en-US" sz="3192">
                <a:solidFill>
                  <a:srgbClr val="000000"/>
                </a:solidFill>
                <a:latin typeface="Canva Sans"/>
              </a:rPr>
              <a:t>education, health and care needs assessments and plans</a:t>
            </a:r>
          </a:p>
          <a:p>
            <a:pPr algn="ctr">
              <a:lnSpc>
                <a:spcPts val="4469"/>
              </a:lnSpc>
            </a:pPr>
            <a:r>
              <a:rPr lang="en-US" sz="3192">
                <a:solidFill>
                  <a:srgbClr val="000000"/>
                </a:solidFill>
                <a:latin typeface="Canva Sans"/>
              </a:rPr>
              <a:t>meetings</a:t>
            </a:r>
          </a:p>
          <a:p>
            <a:pPr algn="ctr">
              <a:lnSpc>
                <a:spcPts val="4469"/>
              </a:lnSpc>
            </a:pPr>
            <a:r>
              <a:rPr lang="en-US" sz="3192">
                <a:solidFill>
                  <a:srgbClr val="000000"/>
                </a:solidFill>
                <a:latin typeface="Canva Sans"/>
              </a:rPr>
              <a:t>advocacy</a:t>
            </a:r>
          </a:p>
          <a:p>
            <a:pPr algn="ctr">
              <a:lnSpc>
                <a:spcPts val="4469"/>
              </a:lnSpc>
            </a:pPr>
            <a:r>
              <a:rPr lang="en-US" sz="3192">
                <a:solidFill>
                  <a:srgbClr val="000000"/>
                </a:solidFill>
                <a:latin typeface="Canva Sans"/>
              </a:rPr>
              <a:t>school admissions</a:t>
            </a:r>
          </a:p>
          <a:p>
            <a:pPr algn="ctr">
              <a:lnSpc>
                <a:spcPts val="4469"/>
              </a:lnSpc>
            </a:pPr>
            <a:r>
              <a:rPr lang="en-US" sz="3192">
                <a:solidFill>
                  <a:srgbClr val="000000"/>
                </a:solidFill>
                <a:latin typeface="Canva Sans"/>
              </a:rPr>
              <a:t>suspensions and exclusions</a:t>
            </a:r>
          </a:p>
          <a:p>
            <a:pPr algn="ctr">
              <a:lnSpc>
                <a:spcPts val="4469"/>
              </a:lnSpc>
            </a:pPr>
            <a:r>
              <a:rPr lang="en-US" sz="3192">
                <a:solidFill>
                  <a:srgbClr val="000000"/>
                </a:solidFill>
                <a:latin typeface="Canva Sans"/>
              </a:rPr>
              <a:t>SEND mediations and tribunals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"/>
            <a:chOff x="0" y="0"/>
            <a:chExt cx="22991997" cy="12933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2991997" cy="1293300"/>
            </a:xfrm>
            <a:custGeom>
              <a:avLst/>
              <a:gdLst/>
              <a:ahLst/>
              <a:cxnLst/>
              <a:rect l="l" t="t" r="r" b="b"/>
              <a:pathLst>
                <a:path w="22991997" h="1293300">
                  <a:moveTo>
                    <a:pt x="0" y="0"/>
                  </a:moveTo>
                  <a:lnTo>
                    <a:pt x="22991997" y="0"/>
                  </a:lnTo>
                  <a:lnTo>
                    <a:pt x="22991997" y="1293300"/>
                  </a:lnTo>
                  <a:lnTo>
                    <a:pt x="0" y="1293300"/>
                  </a:lnTo>
                  <a:close/>
                </a:path>
              </a:pathLst>
            </a:custGeom>
            <a:solidFill>
              <a:srgbClr val="F1951F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4" name="Freeform 4"/>
          <p:cNvSpPr/>
          <p:nvPr/>
        </p:nvSpPr>
        <p:spPr>
          <a:xfrm>
            <a:off x="16389261" y="170381"/>
            <a:ext cx="1740079" cy="687938"/>
          </a:xfrm>
          <a:custGeom>
            <a:avLst/>
            <a:gdLst/>
            <a:ahLst/>
            <a:cxnLst/>
            <a:rect l="l" t="t" r="r" b="b"/>
            <a:pathLst>
              <a:path w="1740079" h="687938">
                <a:moveTo>
                  <a:pt x="0" y="0"/>
                </a:moveTo>
                <a:lnTo>
                  <a:pt x="1740078" y="0"/>
                </a:lnTo>
                <a:lnTo>
                  <a:pt x="1740078" y="687938"/>
                </a:lnTo>
                <a:lnTo>
                  <a:pt x="0" y="68793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>
            <a:off x="6658918" y="3289007"/>
            <a:ext cx="4970165" cy="3708985"/>
          </a:xfrm>
          <a:custGeom>
            <a:avLst/>
            <a:gdLst/>
            <a:ahLst/>
            <a:cxnLst/>
            <a:rect l="l" t="t" r="r" b="b"/>
            <a:pathLst>
              <a:path w="4970165" h="3708985">
                <a:moveTo>
                  <a:pt x="0" y="0"/>
                </a:moveTo>
                <a:lnTo>
                  <a:pt x="4970164" y="0"/>
                </a:lnTo>
                <a:lnTo>
                  <a:pt x="4970164" y="3708986"/>
                </a:lnTo>
                <a:lnTo>
                  <a:pt x="0" y="370898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6"/>
          <p:cNvSpPr/>
          <p:nvPr/>
        </p:nvSpPr>
        <p:spPr>
          <a:xfrm>
            <a:off x="2477087" y="2900798"/>
            <a:ext cx="3237913" cy="2408615"/>
          </a:xfrm>
          <a:custGeom>
            <a:avLst/>
            <a:gdLst/>
            <a:ahLst/>
            <a:cxnLst/>
            <a:rect l="l" t="t" r="r" b="b"/>
            <a:pathLst>
              <a:path w="3013815" h="2408615">
                <a:moveTo>
                  <a:pt x="0" y="0"/>
                </a:moveTo>
                <a:lnTo>
                  <a:pt x="3013815" y="0"/>
                </a:lnTo>
                <a:lnTo>
                  <a:pt x="3013815" y="2408615"/>
                </a:lnTo>
                <a:lnTo>
                  <a:pt x="0" y="240861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TextBox 7"/>
          <p:cNvSpPr txBox="1"/>
          <p:nvPr/>
        </p:nvSpPr>
        <p:spPr>
          <a:xfrm>
            <a:off x="5414702" y="1491078"/>
            <a:ext cx="7458596" cy="9791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79"/>
              </a:lnSpc>
            </a:pPr>
            <a:r>
              <a:rPr lang="en-US" sz="5699">
                <a:solidFill>
                  <a:srgbClr val="F1951F"/>
                </a:solidFill>
                <a:latin typeface="Promo Test Medium"/>
              </a:rPr>
              <a:t>Who we can support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009468" y="3710770"/>
            <a:ext cx="2324532" cy="7209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 dirty="0">
                <a:solidFill>
                  <a:srgbClr val="F1951F"/>
                </a:solidFill>
                <a:latin typeface="Varela Round"/>
              </a:rPr>
              <a:t>Parents</a:t>
            </a:r>
          </a:p>
        </p:txBody>
      </p:sp>
      <p:sp>
        <p:nvSpPr>
          <p:cNvPr id="9" name="Freeform 9"/>
          <p:cNvSpPr/>
          <p:nvPr/>
        </p:nvSpPr>
        <p:spPr>
          <a:xfrm>
            <a:off x="1202764" y="5610055"/>
            <a:ext cx="3013815" cy="2408615"/>
          </a:xfrm>
          <a:custGeom>
            <a:avLst/>
            <a:gdLst/>
            <a:ahLst/>
            <a:cxnLst/>
            <a:rect l="l" t="t" r="r" b="b"/>
            <a:pathLst>
              <a:path w="3013815" h="2408615">
                <a:moveTo>
                  <a:pt x="0" y="0"/>
                </a:moveTo>
                <a:lnTo>
                  <a:pt x="3013815" y="0"/>
                </a:lnTo>
                <a:lnTo>
                  <a:pt x="3013815" y="2408615"/>
                </a:lnTo>
                <a:lnTo>
                  <a:pt x="0" y="240861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" name="Freeform 10"/>
          <p:cNvSpPr/>
          <p:nvPr/>
        </p:nvSpPr>
        <p:spPr>
          <a:xfrm>
            <a:off x="12189100" y="2900798"/>
            <a:ext cx="3013815" cy="2408615"/>
          </a:xfrm>
          <a:custGeom>
            <a:avLst/>
            <a:gdLst/>
            <a:ahLst/>
            <a:cxnLst/>
            <a:rect l="l" t="t" r="r" b="b"/>
            <a:pathLst>
              <a:path w="3013815" h="2408615">
                <a:moveTo>
                  <a:pt x="0" y="0"/>
                </a:moveTo>
                <a:lnTo>
                  <a:pt x="3013815" y="0"/>
                </a:lnTo>
                <a:lnTo>
                  <a:pt x="3013815" y="2408615"/>
                </a:lnTo>
                <a:lnTo>
                  <a:pt x="0" y="240861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" name="Freeform 11"/>
          <p:cNvSpPr/>
          <p:nvPr/>
        </p:nvSpPr>
        <p:spPr>
          <a:xfrm>
            <a:off x="14101948" y="5610055"/>
            <a:ext cx="3013815" cy="2408615"/>
          </a:xfrm>
          <a:custGeom>
            <a:avLst/>
            <a:gdLst/>
            <a:ahLst/>
            <a:cxnLst/>
            <a:rect l="l" t="t" r="r" b="b"/>
            <a:pathLst>
              <a:path w="3013815" h="2408615">
                <a:moveTo>
                  <a:pt x="0" y="0"/>
                </a:moveTo>
                <a:lnTo>
                  <a:pt x="3013815" y="0"/>
                </a:lnTo>
                <a:lnTo>
                  <a:pt x="3013815" y="2408615"/>
                </a:lnTo>
                <a:lnTo>
                  <a:pt x="0" y="240861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" name="TextBox 12"/>
          <p:cNvSpPr txBox="1"/>
          <p:nvPr/>
        </p:nvSpPr>
        <p:spPr>
          <a:xfrm>
            <a:off x="1581786" y="6420027"/>
            <a:ext cx="2255771" cy="7124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79"/>
              </a:lnSpc>
            </a:pPr>
            <a:r>
              <a:rPr lang="en-US" sz="4199">
                <a:solidFill>
                  <a:srgbClr val="F1951F"/>
                </a:solidFill>
                <a:latin typeface="Varela Round"/>
              </a:rPr>
              <a:t>Children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4275953" y="6048552"/>
            <a:ext cx="2391424" cy="14554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79"/>
              </a:lnSpc>
            </a:pPr>
            <a:r>
              <a:rPr lang="en-US" sz="4199">
                <a:solidFill>
                  <a:srgbClr val="F1951F"/>
                </a:solidFill>
                <a:latin typeface="Varela Round"/>
              </a:rPr>
              <a:t>Young </a:t>
            </a:r>
          </a:p>
          <a:p>
            <a:pPr algn="ctr">
              <a:lnSpc>
                <a:spcPts val="5879"/>
              </a:lnSpc>
            </a:pPr>
            <a:r>
              <a:rPr lang="en-US" sz="4199">
                <a:solidFill>
                  <a:srgbClr val="F1951F"/>
                </a:solidFill>
                <a:latin typeface="Varela Round"/>
              </a:rPr>
              <a:t>people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2669862" y="3710770"/>
            <a:ext cx="2052291" cy="7124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79"/>
              </a:lnSpc>
            </a:pPr>
            <a:r>
              <a:rPr lang="en-US" sz="4199">
                <a:solidFill>
                  <a:srgbClr val="F1951F"/>
                </a:solidFill>
                <a:latin typeface="Varela Round"/>
              </a:rPr>
              <a:t>Carers</a:t>
            </a:r>
          </a:p>
        </p:txBody>
      </p:sp>
      <p:sp>
        <p:nvSpPr>
          <p:cNvPr id="15" name="Freeform 15"/>
          <p:cNvSpPr/>
          <p:nvPr/>
        </p:nvSpPr>
        <p:spPr>
          <a:xfrm>
            <a:off x="10122175" y="7579018"/>
            <a:ext cx="3013815" cy="2408615"/>
          </a:xfrm>
          <a:custGeom>
            <a:avLst/>
            <a:gdLst/>
            <a:ahLst/>
            <a:cxnLst/>
            <a:rect l="l" t="t" r="r" b="b"/>
            <a:pathLst>
              <a:path w="3013815" h="2408615">
                <a:moveTo>
                  <a:pt x="0" y="0"/>
                </a:moveTo>
                <a:lnTo>
                  <a:pt x="3013815" y="0"/>
                </a:lnTo>
                <a:lnTo>
                  <a:pt x="3013815" y="2408615"/>
                </a:lnTo>
                <a:lnTo>
                  <a:pt x="0" y="240861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6" name="Freeform 16"/>
          <p:cNvSpPr/>
          <p:nvPr/>
        </p:nvSpPr>
        <p:spPr>
          <a:xfrm>
            <a:off x="5152010" y="7779965"/>
            <a:ext cx="3013815" cy="2408615"/>
          </a:xfrm>
          <a:custGeom>
            <a:avLst/>
            <a:gdLst/>
            <a:ahLst/>
            <a:cxnLst/>
            <a:rect l="l" t="t" r="r" b="b"/>
            <a:pathLst>
              <a:path w="3013815" h="2408615">
                <a:moveTo>
                  <a:pt x="0" y="0"/>
                </a:moveTo>
                <a:lnTo>
                  <a:pt x="3013815" y="0"/>
                </a:lnTo>
                <a:lnTo>
                  <a:pt x="3013815" y="2408615"/>
                </a:lnTo>
                <a:lnTo>
                  <a:pt x="0" y="240861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7" name="TextBox 17"/>
          <p:cNvSpPr txBox="1"/>
          <p:nvPr/>
        </p:nvSpPr>
        <p:spPr>
          <a:xfrm>
            <a:off x="5490902" y="8715033"/>
            <a:ext cx="2481434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20"/>
              </a:lnSpc>
            </a:pPr>
            <a:r>
              <a:rPr lang="en-US" sz="2800">
                <a:solidFill>
                  <a:srgbClr val="000000"/>
                </a:solidFill>
                <a:latin typeface="Canva Sans"/>
              </a:rPr>
              <a:t>0 - 25 years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0122175" y="8255293"/>
            <a:ext cx="3013815" cy="976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20"/>
              </a:lnSpc>
            </a:pPr>
            <a:r>
              <a:rPr lang="en-US" sz="2800">
                <a:solidFill>
                  <a:srgbClr val="000000"/>
                </a:solidFill>
                <a:latin typeface="Canva Sans"/>
              </a:rPr>
              <a:t>Resident in Lincolnshire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"/>
            <a:chOff x="0" y="0"/>
            <a:chExt cx="22991997" cy="12933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2991997" cy="1293300"/>
            </a:xfrm>
            <a:custGeom>
              <a:avLst/>
              <a:gdLst/>
              <a:ahLst/>
              <a:cxnLst/>
              <a:rect l="l" t="t" r="r" b="b"/>
              <a:pathLst>
                <a:path w="22991997" h="1293300">
                  <a:moveTo>
                    <a:pt x="0" y="0"/>
                  </a:moveTo>
                  <a:lnTo>
                    <a:pt x="22991997" y="0"/>
                  </a:lnTo>
                  <a:lnTo>
                    <a:pt x="22991997" y="1293300"/>
                  </a:lnTo>
                  <a:lnTo>
                    <a:pt x="0" y="1293300"/>
                  </a:lnTo>
                  <a:close/>
                </a:path>
              </a:pathLst>
            </a:custGeom>
            <a:solidFill>
              <a:srgbClr val="F1951F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4" name="Freeform 4"/>
          <p:cNvSpPr/>
          <p:nvPr/>
        </p:nvSpPr>
        <p:spPr>
          <a:xfrm>
            <a:off x="16389261" y="170381"/>
            <a:ext cx="1740079" cy="687938"/>
          </a:xfrm>
          <a:custGeom>
            <a:avLst/>
            <a:gdLst/>
            <a:ahLst/>
            <a:cxnLst/>
            <a:rect l="l" t="t" r="r" b="b"/>
            <a:pathLst>
              <a:path w="1740079" h="687938">
                <a:moveTo>
                  <a:pt x="0" y="0"/>
                </a:moveTo>
                <a:lnTo>
                  <a:pt x="1740078" y="0"/>
                </a:lnTo>
                <a:lnTo>
                  <a:pt x="1740078" y="687938"/>
                </a:lnTo>
                <a:lnTo>
                  <a:pt x="0" y="68793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aphicFrame>
        <p:nvGraphicFramePr>
          <p:cNvPr id="5" name="Table 5"/>
          <p:cNvGraphicFramePr>
            <a:graphicFrameLocks noGrp="1"/>
          </p:cNvGraphicFramePr>
          <p:nvPr/>
        </p:nvGraphicFramePr>
        <p:xfrm>
          <a:off x="2716818" y="3555593"/>
          <a:ext cx="12854364" cy="5391151"/>
        </p:xfrm>
        <a:graphic>
          <a:graphicData uri="http://schemas.openxmlformats.org/drawingml/2006/table">
            <a:tbl>
              <a:tblPr/>
              <a:tblGrid>
                <a:gridCol w="42000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630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630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282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49005">
                <a:tc>
                  <a:txBody>
                    <a:bodyPr/>
                    <a:lstStyle/>
                    <a:p>
                      <a:pPr algn="l">
                        <a:lnSpc>
                          <a:spcPts val="363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639"/>
                        </a:lnSpc>
                        <a:defRPr/>
                      </a:pPr>
                      <a:r>
                        <a:rPr lang="en-US" sz="2599">
                          <a:solidFill>
                            <a:srgbClr val="000000"/>
                          </a:solidFill>
                          <a:latin typeface="Promo Test Light"/>
                        </a:rPr>
                        <a:t>April 2021 to March 2022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639"/>
                        </a:lnSpc>
                        <a:defRPr/>
                      </a:pPr>
                      <a:r>
                        <a:rPr lang="en-US" sz="2599">
                          <a:solidFill>
                            <a:srgbClr val="000000"/>
                          </a:solidFill>
                          <a:latin typeface="Promo Test Light"/>
                        </a:rPr>
                        <a:t>April 2022 to March 2023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639"/>
                        </a:lnSpc>
                        <a:defRPr/>
                      </a:pPr>
                      <a:r>
                        <a:rPr lang="en-US" sz="2599">
                          <a:solidFill>
                            <a:srgbClr val="000000"/>
                          </a:solidFill>
                          <a:latin typeface="Promo Test Light"/>
                        </a:rPr>
                        <a:t>April 2023 to March 2024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8900">
                <a:tc>
                  <a:txBody>
                    <a:bodyPr/>
                    <a:lstStyle/>
                    <a:p>
                      <a:pPr algn="l">
                        <a:lnSpc>
                          <a:spcPts val="3779"/>
                        </a:lnSpc>
                        <a:defRPr/>
                      </a:pPr>
                      <a:r>
                        <a:rPr lang="en-US" sz="2699">
                          <a:solidFill>
                            <a:srgbClr val="000000"/>
                          </a:solidFill>
                          <a:latin typeface="Promo Test Light"/>
                        </a:rPr>
                        <a:t>Number of referrals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779"/>
                        </a:lnSpc>
                        <a:defRPr/>
                      </a:pPr>
                      <a:r>
                        <a:rPr lang="en-US" sz="2699">
                          <a:solidFill>
                            <a:srgbClr val="000000"/>
                          </a:solidFill>
                          <a:latin typeface="Promo Test Light"/>
                        </a:rPr>
                        <a:t>1182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779"/>
                        </a:lnSpc>
                        <a:defRPr/>
                      </a:pPr>
                      <a:r>
                        <a:rPr lang="en-US" sz="2699">
                          <a:solidFill>
                            <a:srgbClr val="000000"/>
                          </a:solidFill>
                          <a:latin typeface="Promo Test Light"/>
                        </a:rPr>
                        <a:t>1400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779"/>
                        </a:lnSpc>
                        <a:defRPr/>
                      </a:pPr>
                      <a:r>
                        <a:rPr lang="en-US" sz="2699">
                          <a:solidFill>
                            <a:srgbClr val="000000"/>
                          </a:solidFill>
                          <a:latin typeface="Promo Test Light"/>
                        </a:rPr>
                        <a:t>1710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91623">
                <a:tc>
                  <a:txBody>
                    <a:bodyPr/>
                    <a:lstStyle/>
                    <a:p>
                      <a:pPr algn="l">
                        <a:lnSpc>
                          <a:spcPts val="3779"/>
                        </a:lnSpc>
                        <a:defRPr/>
                      </a:pPr>
                      <a:r>
                        <a:rPr lang="en-US" sz="2699">
                          <a:solidFill>
                            <a:srgbClr val="000000"/>
                          </a:solidFill>
                          <a:latin typeface="Promo Test Light"/>
                        </a:rPr>
                        <a:t>Number of advice line calls made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779"/>
                        </a:lnSpc>
                        <a:defRPr/>
                      </a:pPr>
                      <a:r>
                        <a:rPr lang="en-US" sz="2699">
                          <a:solidFill>
                            <a:srgbClr val="000000"/>
                          </a:solidFill>
                          <a:latin typeface="Promo Test Light"/>
                        </a:rPr>
                        <a:t>890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779"/>
                        </a:lnSpc>
                        <a:defRPr/>
                      </a:pPr>
                      <a:r>
                        <a:rPr lang="en-US" sz="2699">
                          <a:solidFill>
                            <a:srgbClr val="000000"/>
                          </a:solidFill>
                          <a:latin typeface="Promo Test Light"/>
                        </a:rPr>
                        <a:t>946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779"/>
                        </a:lnSpc>
                        <a:defRPr/>
                      </a:pPr>
                      <a:r>
                        <a:rPr lang="en-US" sz="2699">
                          <a:solidFill>
                            <a:srgbClr val="000000"/>
                          </a:solidFill>
                          <a:latin typeface="Promo Test Light"/>
                        </a:rPr>
                        <a:t>677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91623">
                <a:tc>
                  <a:txBody>
                    <a:bodyPr/>
                    <a:lstStyle/>
                    <a:p>
                      <a:pPr algn="l">
                        <a:lnSpc>
                          <a:spcPts val="3779"/>
                        </a:lnSpc>
                        <a:defRPr/>
                      </a:pPr>
                      <a:r>
                        <a:rPr lang="en-US" sz="2699">
                          <a:solidFill>
                            <a:srgbClr val="000000"/>
                          </a:solidFill>
                          <a:latin typeface="Promo Test Light"/>
                        </a:rPr>
                        <a:t>Caseworker support provided to families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779"/>
                        </a:lnSpc>
                        <a:defRPr/>
                      </a:pPr>
                      <a:r>
                        <a:rPr lang="en-US" sz="2699">
                          <a:solidFill>
                            <a:srgbClr val="000000"/>
                          </a:solidFill>
                          <a:latin typeface="Promo Test Light"/>
                        </a:rPr>
                        <a:t>67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779"/>
                        </a:lnSpc>
                        <a:defRPr/>
                      </a:pPr>
                      <a:r>
                        <a:rPr lang="en-US" sz="2699">
                          <a:solidFill>
                            <a:srgbClr val="000000"/>
                          </a:solidFill>
                          <a:latin typeface="Promo Test Light"/>
                        </a:rPr>
                        <a:t>41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779"/>
                        </a:lnSpc>
                        <a:defRPr/>
                      </a:pPr>
                      <a:r>
                        <a:rPr lang="en-US" sz="2699">
                          <a:solidFill>
                            <a:srgbClr val="000000"/>
                          </a:solidFill>
                          <a:latin typeface="Promo Test Light"/>
                        </a:rPr>
                        <a:t>43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TextBox 6"/>
          <p:cNvSpPr txBox="1"/>
          <p:nvPr/>
        </p:nvSpPr>
        <p:spPr>
          <a:xfrm>
            <a:off x="4612200" y="1877689"/>
            <a:ext cx="8475771" cy="13519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060"/>
              </a:lnSpc>
            </a:pPr>
            <a:r>
              <a:rPr lang="en-US" sz="7900">
                <a:solidFill>
                  <a:srgbClr val="F1951F"/>
                </a:solidFill>
                <a:latin typeface="Promo Test Bold"/>
              </a:rPr>
              <a:t>Liaise statistics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"/>
            <a:chOff x="0" y="0"/>
            <a:chExt cx="22991997" cy="12933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2991997" cy="1293300"/>
            </a:xfrm>
            <a:custGeom>
              <a:avLst/>
              <a:gdLst/>
              <a:ahLst/>
              <a:cxnLst/>
              <a:rect l="l" t="t" r="r" b="b"/>
              <a:pathLst>
                <a:path w="22991997" h="1293300">
                  <a:moveTo>
                    <a:pt x="0" y="0"/>
                  </a:moveTo>
                  <a:lnTo>
                    <a:pt x="22991997" y="0"/>
                  </a:lnTo>
                  <a:lnTo>
                    <a:pt x="22991997" y="1293300"/>
                  </a:lnTo>
                  <a:lnTo>
                    <a:pt x="0" y="1293300"/>
                  </a:lnTo>
                  <a:close/>
                </a:path>
              </a:pathLst>
            </a:custGeom>
            <a:solidFill>
              <a:srgbClr val="F1951F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4" name="Freeform 4"/>
          <p:cNvSpPr/>
          <p:nvPr/>
        </p:nvSpPr>
        <p:spPr>
          <a:xfrm>
            <a:off x="16389261" y="170381"/>
            <a:ext cx="1740079" cy="687938"/>
          </a:xfrm>
          <a:custGeom>
            <a:avLst/>
            <a:gdLst/>
            <a:ahLst/>
            <a:cxnLst/>
            <a:rect l="l" t="t" r="r" b="b"/>
            <a:pathLst>
              <a:path w="1740079" h="687938">
                <a:moveTo>
                  <a:pt x="0" y="0"/>
                </a:moveTo>
                <a:lnTo>
                  <a:pt x="1740078" y="0"/>
                </a:lnTo>
                <a:lnTo>
                  <a:pt x="1740078" y="687938"/>
                </a:lnTo>
                <a:lnTo>
                  <a:pt x="0" y="68793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>
            <a:off x="1028700" y="2961591"/>
            <a:ext cx="5017024" cy="2305734"/>
          </a:xfrm>
          <a:custGeom>
            <a:avLst/>
            <a:gdLst/>
            <a:ahLst/>
            <a:cxnLst/>
            <a:rect l="l" t="t" r="r" b="b"/>
            <a:pathLst>
              <a:path w="5017024" h="2305734">
                <a:moveTo>
                  <a:pt x="0" y="0"/>
                </a:moveTo>
                <a:lnTo>
                  <a:pt x="5017024" y="0"/>
                </a:lnTo>
                <a:lnTo>
                  <a:pt x="5017024" y="2305734"/>
                </a:lnTo>
                <a:lnTo>
                  <a:pt x="0" y="230573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59794" r="-71946" b="-40836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6"/>
          <p:cNvSpPr/>
          <p:nvPr/>
        </p:nvSpPr>
        <p:spPr>
          <a:xfrm>
            <a:off x="6891140" y="2961591"/>
            <a:ext cx="4928647" cy="2305734"/>
          </a:xfrm>
          <a:custGeom>
            <a:avLst/>
            <a:gdLst/>
            <a:ahLst/>
            <a:cxnLst/>
            <a:rect l="l" t="t" r="r" b="b"/>
            <a:pathLst>
              <a:path w="4928647" h="2305734">
                <a:moveTo>
                  <a:pt x="0" y="0"/>
                </a:moveTo>
                <a:lnTo>
                  <a:pt x="4928646" y="0"/>
                </a:lnTo>
                <a:lnTo>
                  <a:pt x="4928646" y="2305734"/>
                </a:lnTo>
                <a:lnTo>
                  <a:pt x="0" y="230573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14942" b="-23998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Freeform 7"/>
          <p:cNvSpPr/>
          <p:nvPr/>
        </p:nvSpPr>
        <p:spPr>
          <a:xfrm>
            <a:off x="12665202" y="2961246"/>
            <a:ext cx="4910654" cy="2306079"/>
          </a:xfrm>
          <a:custGeom>
            <a:avLst/>
            <a:gdLst/>
            <a:ahLst/>
            <a:cxnLst/>
            <a:rect l="l" t="t" r="r" b="b"/>
            <a:pathLst>
              <a:path w="4910654" h="2306079">
                <a:moveTo>
                  <a:pt x="0" y="0"/>
                </a:moveTo>
                <a:lnTo>
                  <a:pt x="4910654" y="0"/>
                </a:lnTo>
                <a:lnTo>
                  <a:pt x="4910654" y="2306079"/>
                </a:lnTo>
                <a:lnTo>
                  <a:pt x="0" y="230607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39361" r="-2839" b="-6540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" name="TextBox 8"/>
          <p:cNvSpPr txBox="1"/>
          <p:nvPr/>
        </p:nvSpPr>
        <p:spPr>
          <a:xfrm>
            <a:off x="6909470" y="5582285"/>
            <a:ext cx="2445993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>
                <a:solidFill>
                  <a:srgbClr val="F1951F"/>
                </a:solidFill>
                <a:latin typeface="Promo Test Medium"/>
              </a:rPr>
              <a:t>Advice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28700" y="1768136"/>
            <a:ext cx="4496713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>
                <a:solidFill>
                  <a:srgbClr val="F1951F"/>
                </a:solidFill>
                <a:latin typeface="Promo Test Semi-Bold"/>
              </a:rPr>
              <a:t>How do we help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2665202" y="5582285"/>
            <a:ext cx="2378166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>
                <a:solidFill>
                  <a:srgbClr val="F1951F"/>
                </a:solidFill>
                <a:latin typeface="Promo Test Medium"/>
              </a:rPr>
              <a:t>Support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28700" y="5582285"/>
            <a:ext cx="3187161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>
                <a:solidFill>
                  <a:srgbClr val="F1951F"/>
                </a:solidFill>
                <a:latin typeface="Promo Test Medium"/>
              </a:rPr>
              <a:t>Information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28700" y="6605270"/>
            <a:ext cx="5017024" cy="30108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18160" lvl="1" indent="-259080" algn="l">
              <a:lnSpc>
                <a:spcPts val="3359"/>
              </a:lnSpc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  <a:latin typeface="Promo Test Light"/>
              </a:rPr>
              <a:t>general and generic information about SEND processes and procedures</a:t>
            </a:r>
          </a:p>
          <a:p>
            <a:pPr marL="518160" lvl="1" indent="-259080" algn="l">
              <a:lnSpc>
                <a:spcPts val="3359"/>
              </a:lnSpc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  <a:latin typeface="Promo Test Light"/>
              </a:rPr>
              <a:t>signposting</a:t>
            </a:r>
          </a:p>
          <a:p>
            <a:pPr marL="518160" lvl="1" indent="-259080" algn="l">
              <a:lnSpc>
                <a:spcPts val="3359"/>
              </a:lnSpc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  <a:latin typeface="Promo Test Light"/>
              </a:rPr>
              <a:t>no personal information is required</a:t>
            </a:r>
          </a:p>
          <a:p>
            <a:pPr marL="518160" lvl="1" indent="-259080" algn="l">
              <a:lnSpc>
                <a:spcPts val="3359"/>
              </a:lnSpc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  <a:latin typeface="Promo Test Light"/>
              </a:rPr>
              <a:t>generally provided by email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6358522" y="6605270"/>
            <a:ext cx="5050101" cy="29203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18160" lvl="1" indent="-259080" algn="l">
              <a:lnSpc>
                <a:spcPts val="3359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Promo Test Light"/>
              </a:rPr>
              <a:t>specific advice about SEND processes and procedures</a:t>
            </a:r>
          </a:p>
          <a:p>
            <a:pPr marL="518160" lvl="1" indent="-259080" algn="l">
              <a:lnSpc>
                <a:spcPts val="3359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Promo Test Light"/>
              </a:rPr>
              <a:t>advising on their situation</a:t>
            </a:r>
          </a:p>
          <a:p>
            <a:pPr marL="518160" lvl="1" indent="-259080" algn="l">
              <a:lnSpc>
                <a:spcPts val="3359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Promo Test Light"/>
              </a:rPr>
              <a:t>personal information is required to tailor advice provided</a:t>
            </a:r>
          </a:p>
          <a:p>
            <a:pPr marL="518160" lvl="1" indent="-259080" algn="l">
              <a:lnSpc>
                <a:spcPts val="3359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Promo Test Light"/>
              </a:rPr>
              <a:t>email or pre-booked telephone appointment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2665202" y="6576695"/>
            <a:ext cx="5050101" cy="27279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18160" lvl="1" indent="-259080" algn="l">
              <a:lnSpc>
                <a:spcPts val="3600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Promo Test Light"/>
              </a:rPr>
              <a:t>allocation of a caseworker for a period of defined support</a:t>
            </a:r>
          </a:p>
          <a:p>
            <a:pPr marL="518160" lvl="1" indent="-259080" algn="l">
              <a:lnSpc>
                <a:spcPts val="3600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Promo Test Light"/>
              </a:rPr>
              <a:t>support agreement completed</a:t>
            </a:r>
          </a:p>
          <a:p>
            <a:pPr marL="518160" lvl="1" indent="-259080" algn="l">
              <a:lnSpc>
                <a:spcPts val="3600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Promo Test Light"/>
              </a:rPr>
              <a:t>attendance at meetings</a:t>
            </a:r>
          </a:p>
          <a:p>
            <a:pPr marL="518160" lvl="1" indent="-259080" algn="l">
              <a:lnSpc>
                <a:spcPts val="3600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Promo Test Light"/>
              </a:rPr>
              <a:t>SEND mediation or tribunal hearings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809</Words>
  <Application>Microsoft Office PowerPoint</Application>
  <PresentationFormat>Custom</PresentationFormat>
  <Paragraphs>182</Paragraphs>
  <Slides>19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Promo Test Semi-Bold</vt:lpstr>
      <vt:lpstr>Arial</vt:lpstr>
      <vt:lpstr>Calibri</vt:lpstr>
      <vt:lpstr>Promo Test Light</vt:lpstr>
      <vt:lpstr>Promo Test Bold</vt:lpstr>
      <vt:lpstr>Varela Round</vt:lpstr>
      <vt:lpstr>Canva Sans</vt:lpstr>
      <vt:lpstr>Promo Test Medium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Liaise Presentation Graduated Approach Briefing 2024</dc:title>
  <dc:creator>Sharon Schofield</dc:creator>
  <cp:lastModifiedBy>Nicola Carter</cp:lastModifiedBy>
  <cp:revision>5</cp:revision>
  <dcterms:created xsi:type="dcterms:W3CDTF">2006-08-16T00:00:00Z</dcterms:created>
  <dcterms:modified xsi:type="dcterms:W3CDTF">2024-07-04T08:09:07Z</dcterms:modified>
  <dc:identifier>DAGH6l3xO7c</dc:identifier>
</cp:coreProperties>
</file>