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4"/>
  </p:sldMasterIdLst>
  <p:notesMasterIdLst>
    <p:notesMasterId r:id="rId19"/>
  </p:notesMasterIdLst>
  <p:handoutMasterIdLst>
    <p:handoutMasterId r:id="rId20"/>
  </p:handoutMasterIdLst>
  <p:sldIdLst>
    <p:sldId id="3825" r:id="rId5"/>
    <p:sldId id="3827" r:id="rId6"/>
    <p:sldId id="3835" r:id="rId7"/>
    <p:sldId id="3794" r:id="rId8"/>
    <p:sldId id="3836" r:id="rId9"/>
    <p:sldId id="3828" r:id="rId10"/>
    <p:sldId id="3837" r:id="rId11"/>
    <p:sldId id="3832" r:id="rId12"/>
    <p:sldId id="3833" r:id="rId13"/>
    <p:sldId id="3838" r:id="rId14"/>
    <p:sldId id="3831" r:id="rId15"/>
    <p:sldId id="3830" r:id="rId16"/>
    <p:sldId id="3834" r:id="rId17"/>
    <p:sldId id="383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349A2-2EB3-44C8-B65F-C8A7D4687466}" v="5" dt="2023-10-08T14:23:13.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121" d="100"/>
          <a:sy n="121" d="100"/>
        </p:scale>
        <p:origin x="96" y="96"/>
      </p:cViewPr>
      <p:guideLst>
        <p:guide orient="horz" pos="1200"/>
        <p:guide orient="horz" pos="3408"/>
        <p:guide pos="6936"/>
        <p:guide pos="744"/>
      </p:guideLst>
    </p:cSldViewPr>
  </p:slideViewPr>
  <p:notesTextViewPr>
    <p:cViewPr>
      <p:scale>
        <a:sx n="1" d="1"/>
        <a:sy n="1" d="1"/>
      </p:scale>
      <p:origin x="0" y="0"/>
    </p:cViewPr>
  </p:notesTextViewPr>
  <p:notesViewPr>
    <p:cSldViewPr snapToGrid="0">
      <p:cViewPr varScale="1">
        <p:scale>
          <a:sx n="87" d="100"/>
          <a:sy n="87"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image" Target="../media/image9.jpg"/><Relationship Id="rId4"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image" Target="../media/image9.jp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rtlCol="0"/>
        <a:lstStyle/>
        <a:p>
          <a:pPr rtl="0"/>
          <a:endParaRPr lang="en-US"/>
        </a:p>
      </dgm:t>
    </dgm:pt>
    <dgm:pt modelId="{198ACE8E-34F4-43E6-BB2E-1809B1CC58DC}">
      <dgm:prSet/>
      <dgm:spPr>
        <a:solidFill>
          <a:schemeClr val="accent1">
            <a:lumMod val="20000"/>
            <a:lumOff val="80000"/>
            <a:alpha val="90000"/>
          </a:schemeClr>
        </a:solidFill>
        <a:ln>
          <a:noFill/>
        </a:ln>
      </dgm:spPr>
      <dgm:t>
        <a:bodyPr rtlCol="0"/>
        <a:lstStyle/>
        <a:p>
          <a:pPr rtl="0"/>
          <a:r>
            <a:rPr lang="en-GB" b="1" i="0" u="none" noProof="0" dirty="0"/>
            <a:t>Develop a bespoke questionnaire </a:t>
          </a:r>
          <a:r>
            <a:rPr lang="en-GB" b="0" i="0" u="none" noProof="0" dirty="0"/>
            <a:t>to be completed by ADHD pupils and parents who are currently school avoiding and those who have previously not attended school</a:t>
          </a:r>
          <a:endParaRPr lang="en-GB" noProof="0" dirty="0"/>
        </a:p>
      </dgm:t>
    </dgm:pt>
    <dgm:pt modelId="{49F555B2-B165-4CB6-8578-DF4BCD791ABF}" type="parTrans" cxnId="{8327A44B-5326-4A8B-9B23-A3D3C09A16F3}">
      <dgm:prSet/>
      <dgm:spPr/>
      <dgm:t>
        <a:bodyPr rtlCol="0"/>
        <a:lstStyle/>
        <a:p>
          <a:pPr rtl="0"/>
          <a:endParaRPr lang="en-GB" noProof="0" dirty="0"/>
        </a:p>
      </dgm:t>
    </dgm:pt>
    <dgm:pt modelId="{C54063C4-24CD-4834-9424-53756AE38C6B}" type="sibTrans" cxnId="{8327A44B-5326-4A8B-9B23-A3D3C09A16F3}">
      <dgm:prSet phldrT="1" phldr="0"/>
      <dgm:spPr>
        <a:solidFill>
          <a:schemeClr val="accent1"/>
        </a:solidFill>
        <a:ln>
          <a:noFill/>
        </a:ln>
      </dgm:spPr>
      <dgm:t>
        <a:bodyPr rtlCol="0"/>
        <a:lstStyle/>
        <a:p>
          <a:pPr rtl="0"/>
          <a:r>
            <a:rPr lang="en-GB" noProof="0"/>
            <a:t>1</a:t>
          </a:r>
          <a:endParaRPr lang="en-GB" noProof="0" dirty="0"/>
        </a:p>
      </dgm:t>
    </dgm:pt>
    <dgm:pt modelId="{0F6BA1FB-59E5-4F16-A7B4-1533BB1F09E4}">
      <dgm:prSet/>
      <dgm:spPr>
        <a:solidFill>
          <a:schemeClr val="accent2">
            <a:lumMod val="20000"/>
            <a:lumOff val="80000"/>
            <a:alpha val="90000"/>
          </a:schemeClr>
        </a:solidFill>
        <a:ln>
          <a:noFill/>
        </a:ln>
      </dgm:spPr>
      <dgm:t>
        <a:bodyPr rtlCol="0"/>
        <a:lstStyle/>
        <a:p>
          <a:pPr rtl="0"/>
          <a:r>
            <a:rPr lang="en-GB" b="1" i="0" u="none" noProof="0" dirty="0"/>
            <a:t>Gather expert opinions from Educational Innovators </a:t>
          </a:r>
          <a:r>
            <a:rPr lang="en-GB" b="0" i="0" u="none" noProof="0" dirty="0"/>
            <a:t>in Europe and the USA and collect data from the ADHD pupils they support, their parents and their teachers</a:t>
          </a:r>
          <a:endParaRPr lang="en-GB" noProof="0" dirty="0"/>
        </a:p>
      </dgm:t>
    </dgm:pt>
    <dgm:pt modelId="{6A557BB1-C0DD-44CB-8745-CE5481476209}" type="parTrans" cxnId="{F0FA65E5-FB81-4E7A-9467-65363565F4A0}">
      <dgm:prSet/>
      <dgm:spPr/>
      <dgm:t>
        <a:bodyPr rtlCol="0"/>
        <a:lstStyle/>
        <a:p>
          <a:pPr rtl="0"/>
          <a:endParaRPr lang="en-GB" noProof="0" dirty="0"/>
        </a:p>
      </dgm:t>
    </dgm:pt>
    <dgm:pt modelId="{7DBF5CB5-29DD-4671-A0F3-981D48571500}" type="sibTrans" cxnId="{F0FA65E5-FB81-4E7A-9467-65363565F4A0}">
      <dgm:prSet phldrT="2" phldr="0"/>
      <dgm:spPr>
        <a:solidFill>
          <a:schemeClr val="accent2"/>
        </a:solidFill>
        <a:ln>
          <a:noFill/>
        </a:ln>
      </dgm:spPr>
      <dgm:t>
        <a:bodyPr rtlCol="0"/>
        <a:lstStyle/>
        <a:p>
          <a:pPr rtl="0"/>
          <a:r>
            <a:rPr lang="en-GB" noProof="0"/>
            <a:t>2</a:t>
          </a:r>
          <a:endParaRPr lang="en-GB" noProof="0" dirty="0"/>
        </a:p>
      </dgm:t>
    </dgm:pt>
    <dgm:pt modelId="{1D096F01-AEA8-401D-8348-98E9A81F3CE0}">
      <dgm:prSet/>
      <dgm:spPr>
        <a:solidFill>
          <a:schemeClr val="accent4">
            <a:lumMod val="20000"/>
            <a:lumOff val="80000"/>
            <a:alpha val="90000"/>
          </a:schemeClr>
        </a:solidFill>
        <a:ln>
          <a:noFill/>
        </a:ln>
      </dgm:spPr>
      <dgm:t>
        <a:bodyPr rtlCol="0"/>
        <a:lstStyle/>
        <a:p>
          <a:pPr rtl="0"/>
          <a:r>
            <a:rPr lang="en-GB" b="0" i="0" u="none" noProof="0" dirty="0"/>
            <a:t>Codify these opinions into </a:t>
          </a:r>
          <a:r>
            <a:rPr lang="en-GB" b="1" i="0" u="none" noProof="0" dirty="0"/>
            <a:t>a new framework</a:t>
          </a:r>
          <a:endParaRPr lang="en-GB" b="1" noProof="0" dirty="0"/>
        </a:p>
      </dgm:t>
    </dgm:pt>
    <dgm:pt modelId="{AB9DA1CE-0370-48BB-8362-3A4CBF7FFB29}" type="parTrans" cxnId="{FD2381C0-DA6F-4859-90D6-313730044E7C}">
      <dgm:prSet/>
      <dgm:spPr/>
      <dgm:t>
        <a:bodyPr rtlCol="0"/>
        <a:lstStyle/>
        <a:p>
          <a:pPr rtl="0"/>
          <a:endParaRPr lang="en-GB" noProof="0" dirty="0"/>
        </a:p>
      </dgm:t>
    </dgm:pt>
    <dgm:pt modelId="{6088456C-4B73-4948-985C-DD954DEF44EF}" type="sibTrans" cxnId="{FD2381C0-DA6F-4859-90D6-313730044E7C}">
      <dgm:prSet phldrT="3" phldr="0"/>
      <dgm:spPr>
        <a:solidFill>
          <a:schemeClr val="accent4"/>
        </a:solidFill>
        <a:ln>
          <a:noFill/>
        </a:ln>
      </dgm:spPr>
      <dgm:t>
        <a:bodyPr rtlCol="0"/>
        <a:lstStyle/>
        <a:p>
          <a:pPr rtl="0"/>
          <a:r>
            <a:rPr lang="en-GB" noProof="0"/>
            <a:t>3</a:t>
          </a:r>
          <a:endParaRPr lang="en-GB" noProof="0" dirty="0"/>
        </a:p>
      </dgm:t>
    </dgm:pt>
    <dgm:pt modelId="{DE16CBB4-D3F4-44AD-8379-3A5D78B889D5}">
      <dgm:prSet/>
      <dgm:spPr>
        <a:solidFill>
          <a:schemeClr val="accent5">
            <a:lumMod val="20000"/>
            <a:lumOff val="80000"/>
            <a:alpha val="90000"/>
          </a:schemeClr>
        </a:solidFill>
        <a:ln>
          <a:noFill/>
        </a:ln>
      </dgm:spPr>
      <dgm:t>
        <a:bodyPr rtlCol="0"/>
        <a:lstStyle/>
        <a:p>
          <a:pPr rtl="0"/>
          <a:r>
            <a:rPr lang="en-GB" b="1" i="0" u="none" noProof="0" dirty="0"/>
            <a:t>Write up and test the toolkit</a:t>
          </a:r>
          <a:endParaRPr lang="en-GB" b="1" noProof="0" dirty="0"/>
        </a:p>
      </dgm:t>
    </dgm:pt>
    <dgm:pt modelId="{917142D8-7514-46BB-B61D-8633F0189C31}" type="parTrans" cxnId="{058D75E7-8E09-41CE-ADFC-EEAD1556353B}">
      <dgm:prSet/>
      <dgm:spPr/>
      <dgm:t>
        <a:bodyPr rtlCol="0"/>
        <a:lstStyle/>
        <a:p>
          <a:pPr rtl="0"/>
          <a:endParaRPr lang="en-GB" noProof="0" dirty="0"/>
        </a:p>
      </dgm:t>
    </dgm:pt>
    <dgm:pt modelId="{C2728830-9A00-4764-A9F1-670DDF9E57B3}" type="sibTrans" cxnId="{058D75E7-8E09-41CE-ADFC-EEAD1556353B}">
      <dgm:prSet phldrT="4" phldr="0"/>
      <dgm:spPr>
        <a:solidFill>
          <a:schemeClr val="accent5"/>
        </a:solidFill>
        <a:ln>
          <a:noFill/>
        </a:ln>
      </dgm:spPr>
      <dgm:t>
        <a:bodyPr rtlCol="0"/>
        <a:lstStyle/>
        <a:p>
          <a:pPr rtl="0"/>
          <a:r>
            <a:rPr lang="en-GB" noProof="0"/>
            <a:t>4</a:t>
          </a:r>
          <a:endParaRPr lang="en-GB" noProof="0" dirty="0"/>
        </a:p>
      </dgm:t>
    </dgm:pt>
    <dgm:pt modelId="{F7B81412-5EAE-488C-9259-0FA0EB0F090B}">
      <dgm:prSet/>
      <dgm:spPr>
        <a:solidFill>
          <a:schemeClr val="accent6">
            <a:lumMod val="20000"/>
            <a:lumOff val="80000"/>
            <a:alpha val="90000"/>
          </a:schemeClr>
        </a:solidFill>
        <a:ln>
          <a:noFill/>
        </a:ln>
      </dgm:spPr>
      <dgm:t>
        <a:bodyPr rtlCol="0"/>
        <a:lstStyle/>
        <a:p>
          <a:pPr rtl="0"/>
          <a:r>
            <a:rPr lang="en-GB" b="0" i="0" u="none" noProof="0" dirty="0"/>
            <a:t>Publish the toolkit to inform/be added to existing pathways around the UK </a:t>
          </a:r>
          <a:r>
            <a:rPr lang="en-GB" b="1" i="0" u="none" noProof="0" dirty="0"/>
            <a:t>to prevent school avoidance of children with ADHD</a:t>
          </a:r>
          <a:endParaRPr lang="en-GB" b="1" noProof="0" dirty="0"/>
        </a:p>
      </dgm:t>
    </dgm:pt>
    <dgm:pt modelId="{C9E63F01-62A4-4331-A67D-7FE563CE9D07}" type="parTrans" cxnId="{AD7281BE-8A99-43C0-9016-4082EB985BF2}">
      <dgm:prSet/>
      <dgm:spPr/>
      <dgm:t>
        <a:bodyPr rtlCol="0"/>
        <a:lstStyle/>
        <a:p>
          <a:pPr rtl="0"/>
          <a:endParaRPr lang="en-GB" noProof="0" dirty="0"/>
        </a:p>
      </dgm:t>
    </dgm:pt>
    <dgm:pt modelId="{32E76676-0672-4988-9FB1-308093FF8D5C}" type="sibTrans" cxnId="{AD7281BE-8A99-43C0-9016-4082EB985BF2}">
      <dgm:prSet phldrT="5" phldr="0"/>
      <dgm:spPr>
        <a:solidFill>
          <a:schemeClr val="accent6"/>
        </a:solidFill>
        <a:ln>
          <a:noFill/>
        </a:ln>
      </dgm:spPr>
      <dgm:t>
        <a:bodyPr rtlCol="0"/>
        <a:lstStyle/>
        <a:p>
          <a:pPr rtl="0"/>
          <a:r>
            <a:rPr lang="en-GB" noProof="0"/>
            <a:t>5</a:t>
          </a:r>
          <a:endParaRPr lang="en-GB" noProof="0" dirty="0"/>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rtlCol="0"/>
        <a:lstStyle/>
        <a:p>
          <a:pPr rtl="0"/>
          <a:endParaRPr lang="en-US"/>
        </a:p>
      </dgm:t>
    </dgm:pt>
    <dgm:pt modelId="{23CA95F9-8BCF-40C1-B842-BCFFD43632F6}">
      <dgm:prSet custT="1"/>
      <dgm:spPr/>
      <dgm:t>
        <a:bodyPr rtlCol="0"/>
        <a:lstStyle/>
        <a:p>
          <a:pPr algn="ctr">
            <a:lnSpc>
              <a:spcPct val="100000"/>
            </a:lnSpc>
            <a:defRPr b="1" spc="20">
              <a:latin typeface="+mj-lt"/>
            </a:defRPr>
          </a:pPr>
          <a:r>
            <a:rPr lang="en-GB" sz="2800" b="1" noProof="0" dirty="0">
              <a:solidFill>
                <a:schemeClr val="accent2">
                  <a:lumMod val="60000"/>
                  <a:lumOff val="40000"/>
                </a:schemeClr>
              </a:solidFill>
            </a:rPr>
            <a:t>Change the Culture of the School</a:t>
          </a:r>
          <a:endParaRPr lang="en-GB" sz="1600" b="1" noProof="0" dirty="0">
            <a:solidFill>
              <a:schemeClr val="accent2">
                <a:lumMod val="60000"/>
                <a:lumOff val="40000"/>
              </a:schemeClr>
            </a:solidFill>
            <a:latin typeface="+mn-lt"/>
          </a:endParaRPr>
        </a:p>
      </dgm:t>
    </dgm:pt>
    <dgm:pt modelId="{FC4F4986-5DCD-4DC2-B7FD-2C5FABEF9979}" type="parTrans" cxnId="{E6EDE7CF-5B3F-4E2C-99EE-D5462F0EC9CE}">
      <dgm:prSet/>
      <dgm:spPr/>
      <dgm:t>
        <a:bodyPr rtlCol="0"/>
        <a:lstStyle/>
        <a:p>
          <a:pPr rtl="0"/>
          <a:endParaRPr lang="en-GB" noProof="0" dirty="0"/>
        </a:p>
      </dgm:t>
    </dgm:pt>
    <dgm:pt modelId="{D868EA7F-D868-4231-86D5-66D9B2DF2F62}" type="sibTrans" cxnId="{E6EDE7CF-5B3F-4E2C-99EE-D5462F0EC9CE}">
      <dgm:prSet/>
      <dgm:spPr/>
      <dgm:t>
        <a:bodyPr rtlCol="0"/>
        <a:lstStyle/>
        <a:p>
          <a:pPr rtl="0"/>
          <a:endParaRPr lang="en-GB" noProof="0" dirty="0"/>
        </a:p>
      </dgm:t>
    </dgm:pt>
    <dgm:pt modelId="{1E293C9C-50F7-4DF0-A45F-EF6AA41E15B2}">
      <dgm:prSet custT="1"/>
      <dgm:spPr/>
      <dgm:t>
        <a:bodyPr rtlCol="0"/>
        <a:lstStyle/>
        <a:p>
          <a:pPr algn="ctr">
            <a:lnSpc>
              <a:spcPct val="100000"/>
            </a:lnSpc>
            <a:defRPr b="1" spc="20">
              <a:latin typeface="+mj-lt"/>
            </a:defRPr>
          </a:pPr>
          <a:r>
            <a:rPr lang="en-GB" sz="2800" noProof="0" dirty="0">
              <a:solidFill>
                <a:srgbClr val="328BCE"/>
              </a:solidFill>
            </a:rPr>
            <a:t>Imperative to look beyond the behaviour</a:t>
          </a:r>
          <a:br>
            <a:rPr lang="en-GB" sz="1600" noProof="0" dirty="0">
              <a:solidFill>
                <a:schemeClr val="tx1"/>
              </a:solidFill>
            </a:rPr>
          </a:br>
          <a:endParaRPr lang="en-GB" sz="1600" b="0" noProof="0" dirty="0">
            <a:solidFill>
              <a:schemeClr val="tx1"/>
            </a:solidFill>
            <a:latin typeface="+mn-lt"/>
          </a:endParaRPr>
        </a:p>
      </dgm:t>
    </dgm:pt>
    <dgm:pt modelId="{04936CC5-1B2F-4620-ABDF-F195956C3F4A}" type="parTrans" cxnId="{A7E7000F-0D10-4D88-844F-C9CB2A6A39DA}">
      <dgm:prSet/>
      <dgm:spPr/>
      <dgm:t>
        <a:bodyPr rtlCol="0"/>
        <a:lstStyle/>
        <a:p>
          <a:pPr rtl="0"/>
          <a:endParaRPr lang="en-GB" noProof="0" dirty="0"/>
        </a:p>
      </dgm:t>
    </dgm:pt>
    <dgm:pt modelId="{E019F05B-61F4-4915-9D10-5D6F328EA591}" type="sibTrans" cxnId="{A7E7000F-0D10-4D88-844F-C9CB2A6A39DA}">
      <dgm:prSet/>
      <dgm:spPr/>
      <dgm:t>
        <a:bodyPr rtlCol="0"/>
        <a:lstStyle/>
        <a:p>
          <a:pPr rtl="0"/>
          <a:endParaRPr lang="en-GB" noProof="0" dirty="0"/>
        </a:p>
      </dgm:t>
    </dgm:pt>
    <dgm:pt modelId="{DA3F2F2F-B5A8-4CFD-ABCE-1BC48CD913AF}">
      <dgm:prSet custT="1"/>
      <dgm:spPr/>
      <dgm:t>
        <a:bodyPr rtlCol="0"/>
        <a:lstStyle/>
        <a:p>
          <a:pPr algn="ctr">
            <a:lnSpc>
              <a:spcPct val="100000"/>
            </a:lnSpc>
            <a:defRPr b="1" spc="20">
              <a:latin typeface="+mj-lt"/>
            </a:defRPr>
          </a:pPr>
          <a:r>
            <a:rPr lang="en-GB" sz="2800" b="1" noProof="0" dirty="0">
              <a:solidFill>
                <a:srgbClr val="25689B"/>
              </a:solidFill>
            </a:rPr>
            <a:t>The School curriculum needs to accommodate Executive Function</a:t>
          </a:r>
          <a:br>
            <a:rPr lang="en-GB" sz="1600" noProof="0" dirty="0">
              <a:solidFill>
                <a:schemeClr val="tx1"/>
              </a:solidFill>
            </a:rPr>
          </a:br>
          <a:endParaRPr lang="en-GB" sz="1600" b="0" noProof="0" dirty="0">
            <a:solidFill>
              <a:schemeClr val="tx1"/>
            </a:solidFill>
            <a:latin typeface="+mn-lt"/>
          </a:endParaRPr>
        </a:p>
      </dgm:t>
    </dgm:pt>
    <dgm:pt modelId="{D4AFA5E0-6624-49A6-B10B-4FFA7483C001}" type="parTrans" cxnId="{307321D6-32A9-4F29-A35B-8328C6417311}">
      <dgm:prSet/>
      <dgm:spPr/>
      <dgm:t>
        <a:bodyPr rtlCol="0"/>
        <a:lstStyle/>
        <a:p>
          <a:pPr rtl="0"/>
          <a:endParaRPr lang="en-GB" noProof="0" dirty="0"/>
        </a:p>
      </dgm:t>
    </dgm:pt>
    <dgm:pt modelId="{038FE749-6004-418E-86C7-7C1B1D7930F4}" type="sibTrans" cxnId="{307321D6-32A9-4F29-A35B-8328C6417311}">
      <dgm:prSet/>
      <dgm:spPr/>
      <dgm:t>
        <a:bodyPr rtlCol="0"/>
        <a:lstStyle/>
        <a:p>
          <a:pPr rtl="0"/>
          <a:endParaRPr lang="en-GB" noProof="0" dirty="0"/>
        </a:p>
      </dgm:t>
    </dgm:pt>
    <dgm:pt modelId="{B2F9B3BC-1849-4A4A-BBE4-752B9B492C76}">
      <dgm:prSet custT="1"/>
      <dgm:spPr/>
      <dgm:t>
        <a:bodyPr rtlCol="0"/>
        <a:lstStyle/>
        <a:p>
          <a:pPr algn="ctr">
            <a:lnSpc>
              <a:spcPct val="100000"/>
            </a:lnSpc>
            <a:defRPr b="1" spc="20">
              <a:latin typeface="+mj-lt"/>
            </a:defRPr>
          </a:pPr>
          <a:r>
            <a:rPr lang="en-GB" sz="2800" b="1" noProof="0" dirty="0">
              <a:solidFill>
                <a:srgbClr val="1E547C"/>
              </a:solidFill>
            </a:rPr>
            <a:t>Stop reliance on punitive measures to manage   ADHD</a:t>
          </a:r>
          <a:endParaRPr lang="en-GB" sz="1600" b="1" noProof="0" dirty="0">
            <a:solidFill>
              <a:srgbClr val="1E547C"/>
            </a:solidFill>
            <a:latin typeface="+mn-lt"/>
          </a:endParaRPr>
        </a:p>
      </dgm:t>
    </dgm:pt>
    <dgm:pt modelId="{48FD486C-824F-4590-8CFC-BC1053E533DD}" type="parTrans" cxnId="{BB48F2B9-3F80-43D5-9223-76526A774C2D}">
      <dgm:prSet/>
      <dgm:spPr/>
      <dgm:t>
        <a:bodyPr rtlCol="0"/>
        <a:lstStyle/>
        <a:p>
          <a:pPr rtl="0"/>
          <a:endParaRPr lang="en-GB" noProof="0" dirty="0"/>
        </a:p>
      </dgm:t>
    </dgm:pt>
    <dgm:pt modelId="{2946CE56-B018-4C0E-918D-0B36D170024F}" type="sibTrans" cxnId="{BB48F2B9-3F80-43D5-9223-76526A774C2D}">
      <dgm:prSet/>
      <dgm:spPr/>
      <dgm:t>
        <a:bodyPr rtlCol="0"/>
        <a:lstStyle/>
        <a:p>
          <a:pPr rtl="0"/>
          <a:endParaRPr lang="en-GB" noProof="0" dirty="0"/>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4" custScaleX="108605" custScaleY="108605" custLinFactNeighborX="1417" custLinFactNeighborY="-12272"/>
      <dgm:spPr>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dgm:spPr>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8" custLinFactNeighborY="-24534">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8">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4" custScaleX="108605" custScaleY="108605" custLinFactNeighborX="1417" custLinFactNeighborY="-12272"/>
      <dgm:spPr>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8" custLinFactNeighborY="-24534">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8">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4" custScaleX="108605" custScaleY="108605" custLinFactNeighborY="-12272"/>
      <dgm:spPr>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a:noFill/>
        </a:ln>
      </dgm:spPr>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8" custLinFactNeighborY="-24534">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8" custLinFactY="-45265" custLinFactNeighborX="14101" custLinFactNeighborY="-100000">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4" custScaleX="108605" custScaleY="108605" custLinFactNeighborY="-12272"/>
      <dgm:spPr>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8" custLinFactNeighborY="-24534">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8" custLinFactNeighborX="1819" custLinFactNeighborY="-7212">
        <dgm:presLayoutVars/>
      </dgm:prSet>
      <dgm:spPr/>
    </dgm:pt>
    <dgm:pt modelId="{F9799C58-A628-4E75-9DAC-6616D2E34649}" type="pres">
      <dgm:prSet presAssocID="{B2F9B3BC-1849-4A4A-BBE4-752B9B492C76}"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342956"/>
          <a:ext cx="1886775" cy="2641486"/>
        </a:xfrm>
        <a:prstGeom prst="rect">
          <a:avLst/>
        </a:prstGeom>
        <a:solidFill>
          <a:schemeClr val="accent1">
            <a:lumMod val="20000"/>
            <a:lumOff val="80000"/>
            <a:alpha val="90000"/>
          </a:scheme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rtlCol="0" anchor="t" anchorCtr="0">
          <a:noAutofit/>
        </a:bodyPr>
        <a:lstStyle/>
        <a:p>
          <a:pPr marL="0" lvl="0" indent="0" algn="l" defTabSz="488950" rtl="0">
            <a:lnSpc>
              <a:spcPct val="90000"/>
            </a:lnSpc>
            <a:spcBef>
              <a:spcPct val="0"/>
            </a:spcBef>
            <a:spcAft>
              <a:spcPct val="35000"/>
            </a:spcAft>
            <a:buNone/>
          </a:pPr>
          <a:r>
            <a:rPr lang="en-GB" sz="1100" b="1" i="0" u="none" kern="1200" noProof="0" dirty="0"/>
            <a:t>Develop a bespoke questionnaire </a:t>
          </a:r>
          <a:r>
            <a:rPr lang="en-GB" sz="1100" b="0" i="0" u="none" kern="1200" noProof="0" dirty="0"/>
            <a:t>to be completed by ADHD pupils and parents who are currently school avoiding and those who have previously not attended school</a:t>
          </a:r>
          <a:endParaRPr lang="en-GB" sz="1100" kern="1200" noProof="0" dirty="0"/>
        </a:p>
      </dsp:txBody>
      <dsp:txXfrm>
        <a:off x="3484" y="1346721"/>
        <a:ext cx="1886775" cy="1584891"/>
      </dsp:txXfrm>
    </dsp:sp>
    <dsp:sp modelId="{9C3A7F13-9585-42DF-AD32-B56F82B123C8}">
      <dsp:nvSpPr>
        <dsp:cNvPr id="0" name=""/>
        <dsp:cNvSpPr/>
      </dsp:nvSpPr>
      <dsp:spPr>
        <a:xfrm>
          <a:off x="550649" y="607105"/>
          <a:ext cx="792445" cy="792445"/>
        </a:xfrm>
        <a:prstGeom prst="ellipse">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rtlCol="0" anchor="ctr" anchorCtr="0">
          <a:noAutofit/>
        </a:bodyPr>
        <a:lstStyle/>
        <a:p>
          <a:pPr marL="0" lvl="0" indent="0" algn="ctr" defTabSz="1778000" rtl="0">
            <a:lnSpc>
              <a:spcPct val="90000"/>
            </a:lnSpc>
            <a:spcBef>
              <a:spcPct val="0"/>
            </a:spcBef>
            <a:spcAft>
              <a:spcPct val="35000"/>
            </a:spcAft>
            <a:buNone/>
          </a:pPr>
          <a:r>
            <a:rPr lang="en-GB" sz="4000" kern="1200" noProof="0"/>
            <a:t>1</a:t>
          </a:r>
          <a:endParaRPr lang="en-GB" sz="4000" kern="1200" noProof="0" dirty="0"/>
        </a:p>
      </dsp:txBody>
      <dsp:txXfrm>
        <a:off x="666700" y="723156"/>
        <a:ext cx="560343" cy="560343"/>
      </dsp:txXfrm>
    </dsp:sp>
    <dsp:sp modelId="{923B2301-552B-45D2-9EF0-53A10AA17FC6}">
      <dsp:nvSpPr>
        <dsp:cNvPr id="0" name=""/>
        <dsp:cNvSpPr/>
      </dsp:nvSpPr>
      <dsp:spPr>
        <a:xfrm>
          <a:off x="3484" y="2984371"/>
          <a:ext cx="1886775" cy="72"/>
        </a:xfrm>
        <a:prstGeom prst="rect">
          <a:avLst/>
        </a:prstGeom>
        <a:solidFill>
          <a:schemeClr val="accent3">
            <a:hueOff val="0"/>
            <a:satOff val="0"/>
            <a:lumOff val="0"/>
            <a:alphaOff val="0"/>
          </a:schemeClr>
        </a:solidFill>
        <a:ln w="1905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342956"/>
          <a:ext cx="1886775" cy="2641486"/>
        </a:xfrm>
        <a:prstGeom prst="rect">
          <a:avLst/>
        </a:prstGeom>
        <a:solidFill>
          <a:schemeClr val="accent2">
            <a:lumMod val="20000"/>
            <a:lumOff val="80000"/>
            <a:alpha val="90000"/>
          </a:scheme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rtlCol="0" anchor="t" anchorCtr="0">
          <a:noAutofit/>
        </a:bodyPr>
        <a:lstStyle/>
        <a:p>
          <a:pPr marL="0" lvl="0" indent="0" algn="l" defTabSz="488950" rtl="0">
            <a:lnSpc>
              <a:spcPct val="90000"/>
            </a:lnSpc>
            <a:spcBef>
              <a:spcPct val="0"/>
            </a:spcBef>
            <a:spcAft>
              <a:spcPct val="35000"/>
            </a:spcAft>
            <a:buNone/>
          </a:pPr>
          <a:r>
            <a:rPr lang="en-GB" sz="1100" b="1" i="0" u="none" kern="1200" noProof="0" dirty="0"/>
            <a:t>Gather expert opinions from Educational Innovators </a:t>
          </a:r>
          <a:r>
            <a:rPr lang="en-GB" sz="1100" b="0" i="0" u="none" kern="1200" noProof="0" dirty="0"/>
            <a:t>in Europe and the USA and collect data from the ADHD pupils they support, their parents and their teachers</a:t>
          </a:r>
          <a:endParaRPr lang="en-GB" sz="1100" kern="1200" noProof="0" dirty="0"/>
        </a:p>
      </dsp:txBody>
      <dsp:txXfrm>
        <a:off x="2078938" y="1346721"/>
        <a:ext cx="1886775" cy="1584891"/>
      </dsp:txXfrm>
    </dsp:sp>
    <dsp:sp modelId="{C08FC467-91FE-48BD-B243-273925C2B75A}">
      <dsp:nvSpPr>
        <dsp:cNvPr id="0" name=""/>
        <dsp:cNvSpPr/>
      </dsp:nvSpPr>
      <dsp:spPr>
        <a:xfrm>
          <a:off x="2626103" y="607105"/>
          <a:ext cx="792445" cy="792445"/>
        </a:xfrm>
        <a:prstGeom prst="ellipse">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rtlCol="0" anchor="ctr" anchorCtr="0">
          <a:noAutofit/>
        </a:bodyPr>
        <a:lstStyle/>
        <a:p>
          <a:pPr marL="0" lvl="0" indent="0" algn="ctr" defTabSz="1778000" rtl="0">
            <a:lnSpc>
              <a:spcPct val="90000"/>
            </a:lnSpc>
            <a:spcBef>
              <a:spcPct val="0"/>
            </a:spcBef>
            <a:spcAft>
              <a:spcPct val="35000"/>
            </a:spcAft>
            <a:buNone/>
          </a:pPr>
          <a:r>
            <a:rPr lang="en-GB" sz="4000" kern="1200" noProof="0"/>
            <a:t>2</a:t>
          </a:r>
          <a:endParaRPr lang="en-GB" sz="4000" kern="1200" noProof="0" dirty="0"/>
        </a:p>
      </dsp:txBody>
      <dsp:txXfrm>
        <a:off x="2742154" y="723156"/>
        <a:ext cx="560343" cy="560343"/>
      </dsp:txXfrm>
    </dsp:sp>
    <dsp:sp modelId="{DE393E47-CBB6-4D77-A342-C9AFD9FC8CB6}">
      <dsp:nvSpPr>
        <dsp:cNvPr id="0" name=""/>
        <dsp:cNvSpPr/>
      </dsp:nvSpPr>
      <dsp:spPr>
        <a:xfrm>
          <a:off x="2078938" y="2984371"/>
          <a:ext cx="1886775" cy="72"/>
        </a:xfrm>
        <a:prstGeom prst="rect">
          <a:avLst/>
        </a:prstGeom>
        <a:solidFill>
          <a:schemeClr val="accent5">
            <a:hueOff val="0"/>
            <a:satOff val="0"/>
            <a:lumOff val="0"/>
            <a:alphaOff val="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342956"/>
          <a:ext cx="1886775" cy="2641486"/>
        </a:xfrm>
        <a:prstGeom prst="rect">
          <a:avLst/>
        </a:prstGeom>
        <a:solidFill>
          <a:schemeClr val="accent4">
            <a:lumMod val="20000"/>
            <a:lumOff val="80000"/>
            <a:alpha val="90000"/>
          </a:scheme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rtlCol="0" anchor="t" anchorCtr="0">
          <a:noAutofit/>
        </a:bodyPr>
        <a:lstStyle/>
        <a:p>
          <a:pPr marL="0" lvl="0" indent="0" algn="l" defTabSz="488950" rtl="0">
            <a:lnSpc>
              <a:spcPct val="90000"/>
            </a:lnSpc>
            <a:spcBef>
              <a:spcPct val="0"/>
            </a:spcBef>
            <a:spcAft>
              <a:spcPct val="35000"/>
            </a:spcAft>
            <a:buNone/>
          </a:pPr>
          <a:r>
            <a:rPr lang="en-GB" sz="1100" b="0" i="0" u="none" kern="1200" noProof="0" dirty="0"/>
            <a:t>Codify these opinions into </a:t>
          </a:r>
          <a:r>
            <a:rPr lang="en-GB" sz="1100" b="1" i="0" u="none" kern="1200" noProof="0" dirty="0"/>
            <a:t>a new framework</a:t>
          </a:r>
          <a:endParaRPr lang="en-GB" sz="1100" b="1" kern="1200" noProof="0" dirty="0"/>
        </a:p>
      </dsp:txBody>
      <dsp:txXfrm>
        <a:off x="4154392" y="1346721"/>
        <a:ext cx="1886775" cy="1584891"/>
      </dsp:txXfrm>
    </dsp:sp>
    <dsp:sp modelId="{4104A2F1-FB99-4C42-8067-46B8EEEC9610}">
      <dsp:nvSpPr>
        <dsp:cNvPr id="0" name=""/>
        <dsp:cNvSpPr/>
      </dsp:nvSpPr>
      <dsp:spPr>
        <a:xfrm>
          <a:off x="4701557" y="607105"/>
          <a:ext cx="792445" cy="792445"/>
        </a:xfrm>
        <a:prstGeom prst="ellipse">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rtlCol="0" anchor="ctr" anchorCtr="0">
          <a:noAutofit/>
        </a:bodyPr>
        <a:lstStyle/>
        <a:p>
          <a:pPr marL="0" lvl="0" indent="0" algn="ctr" defTabSz="1778000" rtl="0">
            <a:lnSpc>
              <a:spcPct val="90000"/>
            </a:lnSpc>
            <a:spcBef>
              <a:spcPct val="0"/>
            </a:spcBef>
            <a:spcAft>
              <a:spcPct val="35000"/>
            </a:spcAft>
            <a:buNone/>
          </a:pPr>
          <a:r>
            <a:rPr lang="en-GB" sz="4000" kern="1200" noProof="0"/>
            <a:t>3</a:t>
          </a:r>
          <a:endParaRPr lang="en-GB" sz="4000" kern="1200" noProof="0" dirty="0"/>
        </a:p>
      </dsp:txBody>
      <dsp:txXfrm>
        <a:off x="4817608" y="723156"/>
        <a:ext cx="560343" cy="560343"/>
      </dsp:txXfrm>
    </dsp:sp>
    <dsp:sp modelId="{2EB92C72-3528-4913-AFF6-FF0B4F338399}">
      <dsp:nvSpPr>
        <dsp:cNvPr id="0" name=""/>
        <dsp:cNvSpPr/>
      </dsp:nvSpPr>
      <dsp:spPr>
        <a:xfrm>
          <a:off x="4154392" y="2984371"/>
          <a:ext cx="1886775" cy="72"/>
        </a:xfrm>
        <a:prstGeom prst="rect">
          <a:avLst/>
        </a:prstGeom>
        <a:solidFill>
          <a:schemeClr val="accent4"/>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29845" y="342956"/>
          <a:ext cx="1886775" cy="2641486"/>
        </a:xfrm>
        <a:prstGeom prst="rect">
          <a:avLst/>
        </a:prstGeom>
        <a:solidFill>
          <a:schemeClr val="accent5">
            <a:lumMod val="20000"/>
            <a:lumOff val="80000"/>
            <a:alpha val="90000"/>
          </a:scheme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rtlCol="0" anchor="t" anchorCtr="0">
          <a:noAutofit/>
        </a:bodyPr>
        <a:lstStyle/>
        <a:p>
          <a:pPr marL="0" lvl="0" indent="0" algn="l" defTabSz="488950" rtl="0">
            <a:lnSpc>
              <a:spcPct val="90000"/>
            </a:lnSpc>
            <a:spcBef>
              <a:spcPct val="0"/>
            </a:spcBef>
            <a:spcAft>
              <a:spcPct val="35000"/>
            </a:spcAft>
            <a:buNone/>
          </a:pPr>
          <a:r>
            <a:rPr lang="en-GB" sz="1100" b="1" i="0" u="none" kern="1200" noProof="0" dirty="0"/>
            <a:t>Write up and test the toolkit</a:t>
          </a:r>
          <a:endParaRPr lang="en-GB" sz="1100" b="1" kern="1200" noProof="0" dirty="0"/>
        </a:p>
      </dsp:txBody>
      <dsp:txXfrm>
        <a:off x="6229845" y="1346721"/>
        <a:ext cx="1886775" cy="1584891"/>
      </dsp:txXfrm>
    </dsp:sp>
    <dsp:sp modelId="{AC6B335A-D8B4-46D8-93DE-B9EF1773F6AC}">
      <dsp:nvSpPr>
        <dsp:cNvPr id="0" name=""/>
        <dsp:cNvSpPr/>
      </dsp:nvSpPr>
      <dsp:spPr>
        <a:xfrm>
          <a:off x="6777010" y="607105"/>
          <a:ext cx="792445" cy="792445"/>
        </a:xfrm>
        <a:prstGeom prst="ellipse">
          <a:avLst/>
        </a:prstGeom>
        <a:solidFill>
          <a:schemeClr val="accent5"/>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rtlCol="0" anchor="ctr" anchorCtr="0">
          <a:noAutofit/>
        </a:bodyPr>
        <a:lstStyle/>
        <a:p>
          <a:pPr marL="0" lvl="0" indent="0" algn="ctr" defTabSz="1778000" rtl="0">
            <a:lnSpc>
              <a:spcPct val="90000"/>
            </a:lnSpc>
            <a:spcBef>
              <a:spcPct val="0"/>
            </a:spcBef>
            <a:spcAft>
              <a:spcPct val="35000"/>
            </a:spcAft>
            <a:buNone/>
          </a:pPr>
          <a:r>
            <a:rPr lang="en-GB" sz="4000" kern="1200" noProof="0"/>
            <a:t>4</a:t>
          </a:r>
          <a:endParaRPr lang="en-GB" sz="4000" kern="1200" noProof="0" dirty="0"/>
        </a:p>
      </dsp:txBody>
      <dsp:txXfrm>
        <a:off x="6893061" y="723156"/>
        <a:ext cx="560343" cy="560343"/>
      </dsp:txXfrm>
    </dsp:sp>
    <dsp:sp modelId="{7B3E0A16-DB85-46CA-87D6-4D39F6DBFC52}">
      <dsp:nvSpPr>
        <dsp:cNvPr id="0" name=""/>
        <dsp:cNvSpPr/>
      </dsp:nvSpPr>
      <dsp:spPr>
        <a:xfrm>
          <a:off x="6229845" y="2984371"/>
          <a:ext cx="1886775" cy="72"/>
        </a:xfrm>
        <a:prstGeom prst="rect">
          <a:avLst/>
        </a:prstGeom>
        <a:solidFill>
          <a:schemeClr val="accent4">
            <a:hueOff val="0"/>
            <a:satOff val="0"/>
            <a:lumOff val="0"/>
            <a:alphaOff val="0"/>
          </a:schemeClr>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342956"/>
          <a:ext cx="1886775" cy="2641486"/>
        </a:xfrm>
        <a:prstGeom prst="rect">
          <a:avLst/>
        </a:prstGeom>
        <a:solidFill>
          <a:schemeClr val="accent6">
            <a:lumMod val="20000"/>
            <a:lumOff val="80000"/>
            <a:alpha val="90000"/>
          </a:scheme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rtlCol="0" anchor="t" anchorCtr="0">
          <a:noAutofit/>
        </a:bodyPr>
        <a:lstStyle/>
        <a:p>
          <a:pPr marL="0" lvl="0" indent="0" algn="l" defTabSz="488950" rtl="0">
            <a:lnSpc>
              <a:spcPct val="90000"/>
            </a:lnSpc>
            <a:spcBef>
              <a:spcPct val="0"/>
            </a:spcBef>
            <a:spcAft>
              <a:spcPct val="35000"/>
            </a:spcAft>
            <a:buNone/>
          </a:pPr>
          <a:r>
            <a:rPr lang="en-GB" sz="1100" b="0" i="0" u="none" kern="1200" noProof="0" dirty="0"/>
            <a:t>Publish the toolkit to inform/be added to existing pathways around the UK </a:t>
          </a:r>
          <a:r>
            <a:rPr lang="en-GB" sz="1100" b="1" i="0" u="none" kern="1200" noProof="0" dirty="0"/>
            <a:t>to prevent school avoidance of children with ADHD</a:t>
          </a:r>
          <a:endParaRPr lang="en-GB" sz="1100" b="1" kern="1200" noProof="0" dirty="0"/>
        </a:p>
      </dsp:txBody>
      <dsp:txXfrm>
        <a:off x="8305299" y="1346721"/>
        <a:ext cx="1886775" cy="1584891"/>
      </dsp:txXfrm>
    </dsp:sp>
    <dsp:sp modelId="{06772805-3643-43C2-9C80-F43268C57C20}">
      <dsp:nvSpPr>
        <dsp:cNvPr id="0" name=""/>
        <dsp:cNvSpPr/>
      </dsp:nvSpPr>
      <dsp:spPr>
        <a:xfrm>
          <a:off x="8852464" y="607105"/>
          <a:ext cx="792445" cy="792445"/>
        </a:xfrm>
        <a:prstGeom prst="ellipse">
          <a:avLst/>
        </a:prstGeom>
        <a:solidFill>
          <a:schemeClr val="accent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rtlCol="0" anchor="ctr" anchorCtr="0">
          <a:noAutofit/>
        </a:bodyPr>
        <a:lstStyle/>
        <a:p>
          <a:pPr marL="0" lvl="0" indent="0" algn="ctr" defTabSz="1778000" rtl="0">
            <a:lnSpc>
              <a:spcPct val="90000"/>
            </a:lnSpc>
            <a:spcBef>
              <a:spcPct val="0"/>
            </a:spcBef>
            <a:spcAft>
              <a:spcPct val="35000"/>
            </a:spcAft>
            <a:buNone/>
          </a:pPr>
          <a:r>
            <a:rPr lang="en-GB" sz="4000" kern="1200" noProof="0"/>
            <a:t>5</a:t>
          </a:r>
          <a:endParaRPr lang="en-GB" sz="4000" kern="1200" noProof="0" dirty="0"/>
        </a:p>
      </dsp:txBody>
      <dsp:txXfrm>
        <a:off x="8968515" y="723156"/>
        <a:ext cx="560343" cy="560343"/>
      </dsp:txXfrm>
    </dsp:sp>
    <dsp:sp modelId="{77F59A8B-7684-4E29-B44F-B0F96367FE70}">
      <dsp:nvSpPr>
        <dsp:cNvPr id="0" name=""/>
        <dsp:cNvSpPr/>
      </dsp:nvSpPr>
      <dsp:spPr>
        <a:xfrm>
          <a:off x="8305299" y="2984371"/>
          <a:ext cx="1886775" cy="72"/>
        </a:xfrm>
        <a:prstGeom prst="rect">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604306" y="574811"/>
          <a:ext cx="1828799" cy="18287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300232" y="2744651"/>
          <a:ext cx="2389225" cy="48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244600">
            <a:lnSpc>
              <a:spcPct val="100000"/>
            </a:lnSpc>
            <a:spcBef>
              <a:spcPct val="0"/>
            </a:spcBef>
            <a:spcAft>
              <a:spcPct val="35000"/>
            </a:spcAft>
            <a:buNone/>
            <a:defRPr b="1" spc="20">
              <a:latin typeface="+mj-lt"/>
            </a:defRPr>
          </a:pPr>
          <a:r>
            <a:rPr lang="en-GB" sz="2800" b="1" kern="1200" noProof="0" dirty="0">
              <a:solidFill>
                <a:schemeClr val="accent2">
                  <a:lumMod val="60000"/>
                  <a:lumOff val="40000"/>
                </a:schemeClr>
              </a:solidFill>
            </a:rPr>
            <a:t>Change the Culture of the School</a:t>
          </a:r>
          <a:endParaRPr lang="en-GB" sz="1600" b="1" kern="1200" noProof="0" dirty="0">
            <a:solidFill>
              <a:schemeClr val="accent2">
                <a:lumMod val="60000"/>
                <a:lumOff val="40000"/>
              </a:schemeClr>
            </a:solidFill>
            <a:latin typeface="+mn-lt"/>
          </a:endParaRPr>
        </a:p>
      </dsp:txBody>
      <dsp:txXfrm>
        <a:off x="300232" y="2744651"/>
        <a:ext cx="2389225" cy="487484"/>
      </dsp:txXfrm>
    </dsp:sp>
    <dsp:sp modelId="{7D166BBB-55AF-452C-B9A0-94A1EE55FF4F}">
      <dsp:nvSpPr>
        <dsp:cNvPr id="0" name=""/>
        <dsp:cNvSpPr/>
      </dsp:nvSpPr>
      <dsp:spPr>
        <a:xfrm>
          <a:off x="300232" y="3417023"/>
          <a:ext cx="2389225" cy="603915"/>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3411646" y="574811"/>
          <a:ext cx="1828799" cy="18287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3107572" y="2744651"/>
          <a:ext cx="2389225" cy="48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244600">
            <a:lnSpc>
              <a:spcPct val="100000"/>
            </a:lnSpc>
            <a:spcBef>
              <a:spcPct val="0"/>
            </a:spcBef>
            <a:spcAft>
              <a:spcPct val="35000"/>
            </a:spcAft>
            <a:buNone/>
            <a:defRPr b="1" spc="20">
              <a:latin typeface="+mj-lt"/>
            </a:defRPr>
          </a:pPr>
          <a:r>
            <a:rPr lang="en-GB" sz="2800" kern="1200" noProof="0" dirty="0">
              <a:solidFill>
                <a:srgbClr val="328BCE"/>
              </a:solidFill>
            </a:rPr>
            <a:t>Imperative to look beyond the behaviour</a:t>
          </a:r>
          <a:br>
            <a:rPr lang="en-GB" sz="1600" kern="1200" noProof="0" dirty="0">
              <a:solidFill>
                <a:schemeClr val="tx1"/>
              </a:solidFill>
            </a:rPr>
          </a:br>
          <a:endParaRPr lang="en-GB" sz="1600" b="0" kern="1200" noProof="0" dirty="0">
            <a:solidFill>
              <a:schemeClr val="tx1"/>
            </a:solidFill>
            <a:latin typeface="+mn-lt"/>
          </a:endParaRPr>
        </a:p>
      </dsp:txBody>
      <dsp:txXfrm>
        <a:off x="3107572" y="2744651"/>
        <a:ext cx="2389225" cy="487484"/>
      </dsp:txXfrm>
    </dsp:sp>
    <dsp:sp modelId="{1223E777-77CB-4A9A-BF21-12B513842696}">
      <dsp:nvSpPr>
        <dsp:cNvPr id="0" name=""/>
        <dsp:cNvSpPr/>
      </dsp:nvSpPr>
      <dsp:spPr>
        <a:xfrm>
          <a:off x="3107572" y="3417023"/>
          <a:ext cx="2389225" cy="603915"/>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6195126" y="574811"/>
          <a:ext cx="1828799" cy="18287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5914913" y="2744651"/>
          <a:ext cx="2389225" cy="48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244600">
            <a:lnSpc>
              <a:spcPct val="100000"/>
            </a:lnSpc>
            <a:spcBef>
              <a:spcPct val="0"/>
            </a:spcBef>
            <a:spcAft>
              <a:spcPct val="35000"/>
            </a:spcAft>
            <a:buNone/>
            <a:defRPr b="1" spc="20">
              <a:latin typeface="+mj-lt"/>
            </a:defRPr>
          </a:pPr>
          <a:r>
            <a:rPr lang="en-GB" sz="2800" b="1" kern="1200" noProof="0" dirty="0">
              <a:solidFill>
                <a:srgbClr val="25689B"/>
              </a:solidFill>
            </a:rPr>
            <a:t>The School curriculum needs to accommodate Executive Function</a:t>
          </a:r>
          <a:br>
            <a:rPr lang="en-GB" sz="1600" kern="1200" noProof="0" dirty="0">
              <a:solidFill>
                <a:schemeClr val="tx1"/>
              </a:solidFill>
            </a:rPr>
          </a:br>
          <a:endParaRPr lang="en-GB" sz="1600" b="0" kern="1200" noProof="0" dirty="0">
            <a:solidFill>
              <a:schemeClr val="tx1"/>
            </a:solidFill>
            <a:latin typeface="+mn-lt"/>
          </a:endParaRPr>
        </a:p>
      </dsp:txBody>
      <dsp:txXfrm>
        <a:off x="5914913" y="2744651"/>
        <a:ext cx="2389225" cy="487484"/>
      </dsp:txXfrm>
    </dsp:sp>
    <dsp:sp modelId="{EE420F84-477D-4635-BEF8-66426E9A259D}">
      <dsp:nvSpPr>
        <dsp:cNvPr id="0" name=""/>
        <dsp:cNvSpPr/>
      </dsp:nvSpPr>
      <dsp:spPr>
        <a:xfrm>
          <a:off x="6251818" y="2539746"/>
          <a:ext cx="2389225" cy="603915"/>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9002466" y="574811"/>
          <a:ext cx="1828799" cy="182879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8722253" y="2744651"/>
          <a:ext cx="2389225" cy="48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244600">
            <a:lnSpc>
              <a:spcPct val="100000"/>
            </a:lnSpc>
            <a:spcBef>
              <a:spcPct val="0"/>
            </a:spcBef>
            <a:spcAft>
              <a:spcPct val="35000"/>
            </a:spcAft>
            <a:buNone/>
            <a:defRPr b="1" spc="20">
              <a:latin typeface="+mj-lt"/>
            </a:defRPr>
          </a:pPr>
          <a:r>
            <a:rPr lang="en-GB" sz="2800" b="1" kern="1200" noProof="0" dirty="0">
              <a:solidFill>
                <a:srgbClr val="1E547C"/>
              </a:solidFill>
            </a:rPr>
            <a:t>Stop reliance on punitive measures to manage   ADHD</a:t>
          </a:r>
          <a:endParaRPr lang="en-GB" sz="1600" b="1" kern="1200" noProof="0" dirty="0">
            <a:solidFill>
              <a:srgbClr val="1E547C"/>
            </a:solidFill>
            <a:latin typeface="+mn-lt"/>
          </a:endParaRPr>
        </a:p>
      </dsp:txBody>
      <dsp:txXfrm>
        <a:off x="8722253" y="2744651"/>
        <a:ext cx="2389225" cy="487484"/>
      </dsp:txXfrm>
    </dsp:sp>
    <dsp:sp modelId="{5A7600AF-A34B-4D03-B3D6-B3C760AE8E06}">
      <dsp:nvSpPr>
        <dsp:cNvPr id="0" name=""/>
        <dsp:cNvSpPr/>
      </dsp:nvSpPr>
      <dsp:spPr>
        <a:xfrm>
          <a:off x="8765713" y="3373469"/>
          <a:ext cx="2389225" cy="60391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rtlCol="0"/>
            <a:lstStyle/>
            <a:p>
              <a:pPr rtl="0"/>
              <a:r>
                <a:t>1</a:t>
              </a:r>
            </a:p>
          </dgm:t>
        </dgm:pt>
        <dgm:pt modelId="201" type="sibTrans" cxnId="{95F9FFCB-1BFC-4B36-BE44-D6A1469F21C3}">
          <dgm:prSet phldrT="2"/>
          <dgm:t>
            <a:bodyPr rtlCol="0"/>
            <a:lstStyle/>
            <a:p>
              <a:pPr rtl="0"/>
              <a:r>
                <a:t>2</a:t>
              </a:r>
            </a:p>
          </dgm:t>
        </dgm:pt>
        <dgm:pt modelId="301" type="sibTrans" cxnId="{A69863A3-5EBF-4CAE-AA51-83CA76DE20BB}">
          <dgm:prSet phldrT="3"/>
          <dgm:t>
            <a:bodyPr rtlCol="0"/>
            <a:lstStyle/>
            <a:p>
              <a:pPr rtl="0"/>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DCE667-0E8B-4020-B798-9F540ACF8A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98FE84B-4CF5-479A-98FA-101E6C9224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49E17-B59A-4F61-B8D2-5B4F41E1978D}" type="datetime1">
              <a:rPr lang="en-GB" smtClean="0"/>
              <a:t>09/07/2024</a:t>
            </a:fld>
            <a:endParaRPr lang="en-GB" dirty="0"/>
          </a:p>
        </p:txBody>
      </p:sp>
      <p:sp>
        <p:nvSpPr>
          <p:cNvPr id="4" name="Footer Placeholder 3">
            <a:extLst>
              <a:ext uri="{FF2B5EF4-FFF2-40B4-BE49-F238E27FC236}">
                <a16:creationId xmlns:a16="http://schemas.microsoft.com/office/drawing/2014/main" id="{E9871FFA-2EDD-435F-95BB-D4913CE523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9F549EF-DEA6-491C-B092-AD1829A0E2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3C7C88-02FC-450C-BC0C-36A3D372F9C7}" type="slidenum">
              <a:rPr lang="en-GB" smtClean="0"/>
              <a:t>‹#›</a:t>
            </a:fld>
            <a:endParaRPr lang="en-GB"/>
          </a:p>
        </p:txBody>
      </p:sp>
    </p:spTree>
    <p:extLst>
      <p:ext uri="{BB962C8B-B14F-4D97-AF65-F5344CB8AC3E}">
        <p14:creationId xmlns:p14="http://schemas.microsoft.com/office/powerpoint/2010/main" val="524669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E95BD-28DC-4C06-ABE7-D1DD6658916C}" type="datetime1">
              <a:rPr lang="en-GB" smtClean="0"/>
              <a:pPr/>
              <a:t>09/07/2024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0C6A29-4676-420C-BBE3-ACC2B80F64D4}" type="slidenum">
              <a:rPr lang="en-GB" noProof="0" smtClean="0"/>
              <a:t>‹#›</a:t>
            </a:fld>
            <a:endParaRPr lang="en-GB" noProof="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1</a:t>
            </a:fld>
            <a:endParaRPr lang="en-GB"/>
          </a:p>
        </p:txBody>
      </p:sp>
    </p:spTree>
    <p:extLst>
      <p:ext uri="{BB962C8B-B14F-4D97-AF65-F5344CB8AC3E}">
        <p14:creationId xmlns:p14="http://schemas.microsoft.com/office/powerpoint/2010/main" val="2028141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10</a:t>
            </a:fld>
            <a:endParaRPr lang="en-GB"/>
          </a:p>
        </p:txBody>
      </p:sp>
    </p:spTree>
    <p:extLst>
      <p:ext uri="{BB962C8B-B14F-4D97-AF65-F5344CB8AC3E}">
        <p14:creationId xmlns:p14="http://schemas.microsoft.com/office/powerpoint/2010/main" val="2114520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11</a:t>
            </a:fld>
            <a:endParaRPr lang="en-GB"/>
          </a:p>
        </p:txBody>
      </p:sp>
    </p:spTree>
    <p:extLst>
      <p:ext uri="{BB962C8B-B14F-4D97-AF65-F5344CB8AC3E}">
        <p14:creationId xmlns:p14="http://schemas.microsoft.com/office/powerpoint/2010/main" val="78897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12</a:t>
            </a:fld>
            <a:endParaRPr lang="en-GB"/>
          </a:p>
        </p:txBody>
      </p:sp>
    </p:spTree>
    <p:extLst>
      <p:ext uri="{BB962C8B-B14F-4D97-AF65-F5344CB8AC3E}">
        <p14:creationId xmlns:p14="http://schemas.microsoft.com/office/powerpoint/2010/main" val="329501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dirty="0"/>
          </a:p>
        </p:txBody>
      </p:sp>
      <p:sp>
        <p:nvSpPr>
          <p:cNvPr id="4" name="Slide Number Placeholder 3"/>
          <p:cNvSpPr>
            <a:spLocks noGrp="1"/>
          </p:cNvSpPr>
          <p:nvPr>
            <p:ph type="sldNum" sz="quarter" idx="5"/>
          </p:nvPr>
        </p:nvSpPr>
        <p:spPr/>
        <p:txBody>
          <a:bodyPr rtlCol="0"/>
          <a:lstStyle/>
          <a:p>
            <a:pPr rtl="0"/>
            <a:fld id="{D40C6A29-4676-420C-BBE3-ACC2B80F64D4}" type="slidenum">
              <a:rPr lang="en-US" smtClean="0"/>
              <a:t>13</a:t>
            </a:fld>
            <a:endParaRPr lang="en-US" dirty="0"/>
          </a:p>
        </p:txBody>
      </p:sp>
    </p:spTree>
    <p:extLst>
      <p:ext uri="{BB962C8B-B14F-4D97-AF65-F5344CB8AC3E}">
        <p14:creationId xmlns:p14="http://schemas.microsoft.com/office/powerpoint/2010/main" val="1670162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dirty="0"/>
          </a:p>
        </p:txBody>
      </p:sp>
      <p:sp>
        <p:nvSpPr>
          <p:cNvPr id="4" name="Slide Number Placeholder 3"/>
          <p:cNvSpPr>
            <a:spLocks noGrp="1"/>
          </p:cNvSpPr>
          <p:nvPr>
            <p:ph type="sldNum" sz="quarter" idx="5"/>
          </p:nvPr>
        </p:nvSpPr>
        <p:spPr/>
        <p:txBody>
          <a:bodyPr rtlCol="0"/>
          <a:lstStyle/>
          <a:p>
            <a:pPr rtl="0"/>
            <a:fld id="{D40C6A29-4676-420C-BBE3-ACC2B80F64D4}" type="slidenum">
              <a:rPr lang="en-US" smtClean="0"/>
              <a:t>14</a:t>
            </a:fld>
            <a:endParaRPr lang="en-US" dirty="0"/>
          </a:p>
        </p:txBody>
      </p:sp>
    </p:spTree>
    <p:extLst>
      <p:ext uri="{BB962C8B-B14F-4D97-AF65-F5344CB8AC3E}">
        <p14:creationId xmlns:p14="http://schemas.microsoft.com/office/powerpoint/2010/main" val="373470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2</a:t>
            </a:fld>
            <a:endParaRPr lang="en-GB"/>
          </a:p>
        </p:txBody>
      </p:sp>
    </p:spTree>
    <p:extLst>
      <p:ext uri="{BB962C8B-B14F-4D97-AF65-F5344CB8AC3E}">
        <p14:creationId xmlns:p14="http://schemas.microsoft.com/office/powerpoint/2010/main" val="395094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3</a:t>
            </a:fld>
            <a:endParaRPr lang="en-GB"/>
          </a:p>
        </p:txBody>
      </p:sp>
    </p:spTree>
    <p:extLst>
      <p:ext uri="{BB962C8B-B14F-4D97-AF65-F5344CB8AC3E}">
        <p14:creationId xmlns:p14="http://schemas.microsoft.com/office/powerpoint/2010/main" val="58221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4</a:t>
            </a:fld>
            <a:endParaRPr lang="en-GB"/>
          </a:p>
        </p:txBody>
      </p:sp>
    </p:spTree>
    <p:extLst>
      <p:ext uri="{BB962C8B-B14F-4D97-AF65-F5344CB8AC3E}">
        <p14:creationId xmlns:p14="http://schemas.microsoft.com/office/powerpoint/2010/main" val="420982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5</a:t>
            </a:fld>
            <a:endParaRPr lang="en-GB"/>
          </a:p>
        </p:txBody>
      </p:sp>
    </p:spTree>
    <p:extLst>
      <p:ext uri="{BB962C8B-B14F-4D97-AF65-F5344CB8AC3E}">
        <p14:creationId xmlns:p14="http://schemas.microsoft.com/office/powerpoint/2010/main" val="237212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6</a:t>
            </a:fld>
            <a:endParaRPr lang="en-GB"/>
          </a:p>
        </p:txBody>
      </p:sp>
    </p:spTree>
    <p:extLst>
      <p:ext uri="{BB962C8B-B14F-4D97-AF65-F5344CB8AC3E}">
        <p14:creationId xmlns:p14="http://schemas.microsoft.com/office/powerpoint/2010/main" val="25088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7</a:t>
            </a:fld>
            <a:endParaRPr lang="en-GB"/>
          </a:p>
        </p:txBody>
      </p:sp>
    </p:spTree>
    <p:extLst>
      <p:ext uri="{BB962C8B-B14F-4D97-AF65-F5344CB8AC3E}">
        <p14:creationId xmlns:p14="http://schemas.microsoft.com/office/powerpoint/2010/main" val="2114330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8</a:t>
            </a:fld>
            <a:endParaRPr lang="en-GB"/>
          </a:p>
        </p:txBody>
      </p:sp>
    </p:spTree>
    <p:extLst>
      <p:ext uri="{BB962C8B-B14F-4D97-AF65-F5344CB8AC3E}">
        <p14:creationId xmlns:p14="http://schemas.microsoft.com/office/powerpoint/2010/main" val="562526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dirty="0"/>
          </a:p>
        </p:txBody>
      </p:sp>
      <p:sp>
        <p:nvSpPr>
          <p:cNvPr id="4" name="Slide Number Placeholder 3"/>
          <p:cNvSpPr>
            <a:spLocks noGrp="1"/>
          </p:cNvSpPr>
          <p:nvPr>
            <p:ph type="sldNum" sz="quarter" idx="5"/>
          </p:nvPr>
        </p:nvSpPr>
        <p:spPr/>
        <p:txBody>
          <a:bodyPr rtlCol="0"/>
          <a:lstStyle/>
          <a:p>
            <a:pPr rtl="0"/>
            <a:fld id="{D40C6A29-4676-420C-BBE3-ACC2B80F64D4}" type="slidenum">
              <a:rPr lang="en-US" smtClean="0"/>
              <a:t>9</a:t>
            </a:fld>
            <a:endParaRPr lang="en-US" dirty="0"/>
          </a:p>
        </p:txBody>
      </p:sp>
    </p:spTree>
    <p:extLst>
      <p:ext uri="{BB962C8B-B14F-4D97-AF65-F5344CB8AC3E}">
        <p14:creationId xmlns:p14="http://schemas.microsoft.com/office/powerpoint/2010/main" val="313441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BF2171B-8C06-4A90-84E8-D761C3648B13}" type="datetimeFigureOut">
              <a:rPr lang="en-GB" smtClean="0"/>
              <a:t>09/07/2024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247622-4BA6-47B3-86A2-1912E39B083A}" type="slidenum">
              <a:rPr lang="en-GB" smtClean="0"/>
              <a:t>‹#›</a:t>
            </a:fld>
            <a:endParaRPr lang="en-GB"/>
          </a:p>
        </p:txBody>
      </p:sp>
      <p:sp>
        <p:nvSpPr>
          <p:cNvPr id="7" name="Freeform 13">
            <a:extLst>
              <a:ext uri="{FF2B5EF4-FFF2-40B4-BE49-F238E27FC236}">
                <a16:creationId xmlns:a16="http://schemas.microsoft.com/office/drawing/2014/main" id="{6031C81B-0048-5B7B-1C6D-2F2FDDC307EE}"/>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D611008D-A873-8434-F143-86D240B452C2}"/>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13">
            <a:extLst>
              <a:ext uri="{FF2B5EF4-FFF2-40B4-BE49-F238E27FC236}">
                <a16:creationId xmlns:a16="http://schemas.microsoft.com/office/drawing/2014/main" id="{57350D67-669D-9638-6062-2CE2A5DECA01}"/>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15">
            <a:extLst>
              <a:ext uri="{FF2B5EF4-FFF2-40B4-BE49-F238E27FC236}">
                <a16:creationId xmlns:a16="http://schemas.microsoft.com/office/drawing/2014/main" id="{4A391C9C-7B91-236F-21CB-30BCE69A3B53}"/>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8189B8EB-AB31-7CFD-B347-D94D6EBE9C37}"/>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Freeform: Shape 19">
            <a:extLst>
              <a:ext uri="{FF2B5EF4-FFF2-40B4-BE49-F238E27FC236}">
                <a16:creationId xmlns:a16="http://schemas.microsoft.com/office/drawing/2014/main" id="{E01A3D42-6095-5893-E11E-293B3731894A}"/>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5C05CDE5-46AD-28FD-A9B3-5AE7A918A58C}"/>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5" name="Footer Placeholder 4"/>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6" name="Slide Number Placeholder 5"/>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356307524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5" name="Footer Placeholder 4"/>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6" name="Slide Number Placeholder 5"/>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7802706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5" name="Footer Placeholder 4"/>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6" name="Slide Number Placeholder 5"/>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405334225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5" name="Footer Placeholder 4"/>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6" name="Slide Number Placeholder 5"/>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94441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5" name="Footer Placeholder 4"/>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6" name="Slide Number Placeholder 5"/>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424643027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5" name="Footer Placeholder 4"/>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6" name="Slide Number Placeholder 5"/>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150638615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5" name="Footer Placeholder 4"/>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6" name="Slide Number Placeholder 5"/>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96431708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vl1pPr>
          </a:lstStyle>
          <a:p>
            <a:pPr rtl="0"/>
            <a:r>
              <a:rPr lang="en-GB" noProof="0"/>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vl1pPr>
          </a:lstStyle>
          <a:p>
            <a:pPr rtl="0"/>
            <a:r>
              <a:rPr lang="en-GB" noProof="0"/>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rtlCol="0"/>
          <a:lstStyle/>
          <a:p>
            <a:pPr rtl="0"/>
            <a:r>
              <a:rPr lang="en-GB" noProof="0"/>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rtlCol="0">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389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115012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vl1pPr>
          </a:lstStyle>
          <a:p>
            <a:pPr rtl="0"/>
            <a:r>
              <a:rPr lang="en-GB" noProof="0"/>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vl1pPr>
          </a:lstStyle>
          <a:p>
            <a:pPr rtl="0"/>
            <a:r>
              <a:rPr lang="en-GB" noProof="0"/>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rtlCol="0"/>
          <a:lstStyle/>
          <a:p>
            <a:pPr rtl="0"/>
            <a:r>
              <a:rPr lang="en-GB" noProof="0"/>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rtlCol="0"/>
          <a:lstStyle>
            <a:lvl1pPr marL="0" indent="0">
              <a:buNone/>
              <a:defRPr sz="2400"/>
            </a:lvl1pPr>
            <a:lvl2pPr marL="228600">
              <a:defRPr/>
            </a:lvl2pPr>
            <a:lvl3pPr marL="457200">
              <a:defRPr/>
            </a:lvl3pPr>
            <a:lvl4pPr marL="685800">
              <a:defRPr/>
            </a:lvl4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p:txBody>
      </p:sp>
    </p:spTree>
    <p:extLst>
      <p:ext uri="{BB962C8B-B14F-4D97-AF65-F5344CB8AC3E}">
        <p14:creationId xmlns:p14="http://schemas.microsoft.com/office/powerpoint/2010/main" val="58851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5" name="Footer Placeholder 4"/>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6" name="Slide Number Placeholder 5"/>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123793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rtlCol="0"/>
          <a:lstStyle>
            <a:lvl1pPr algn="ctr">
              <a:defRPr>
                <a:solidFill>
                  <a:schemeClr val="bg1"/>
                </a:solidFill>
              </a:defRPr>
            </a:lvl1pPr>
          </a:lstStyle>
          <a:p>
            <a:pPr rtl="0"/>
            <a:r>
              <a:rPr lang="en-GB" noProof="0"/>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rtlCol="0"/>
          <a:lstStyle>
            <a:lvl1pPr algn="l">
              <a:defRPr>
                <a:latin typeface="+mn-lt"/>
              </a:defRPr>
            </a:lvl1pPr>
          </a:lstStyle>
          <a:p>
            <a:pPr algn="l"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rtlCol="0"/>
          <a:lstStyle>
            <a:lvl1pPr marL="0" indent="0">
              <a:buNone/>
              <a:defRPr sz="2400"/>
            </a:lvl1pPr>
            <a:lvl2pPr marL="228600">
              <a:defRPr sz="1800"/>
            </a:lvl2pPr>
            <a:lvl3pPr marL="457200">
              <a:defRPr sz="1800"/>
            </a:lvl3pPr>
          </a:lstStyle>
          <a:p>
            <a:pPr lvl="0" rtl="0"/>
            <a:r>
              <a:rPr lang="en-GB" noProof="0"/>
              <a:t>Click to edit Master text styles</a:t>
            </a:r>
          </a:p>
          <a:p>
            <a:pPr lvl="1" rtl="0"/>
            <a:r>
              <a:rPr lang="en-GB" noProof="0"/>
              <a:t>Second level</a:t>
            </a:r>
          </a:p>
          <a:p>
            <a:pPr lvl="2" rtl="0"/>
            <a:r>
              <a:rPr lang="en-GB" noProof="0"/>
              <a:t>Third level</a:t>
            </a:r>
          </a:p>
        </p:txBody>
      </p:sp>
    </p:spTree>
    <p:extLst>
      <p:ext uri="{BB962C8B-B14F-4D97-AF65-F5344CB8AC3E}">
        <p14:creationId xmlns:p14="http://schemas.microsoft.com/office/powerpoint/2010/main" val="963193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rtlCol="0"/>
          <a:lstStyle/>
          <a:p>
            <a:pPr rtl="0"/>
            <a:r>
              <a:rPr lang="en-GB" noProof="0"/>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rtlCol="0"/>
          <a:lstStyle/>
          <a:p>
            <a:pPr rtl="0"/>
            <a:r>
              <a:rPr lang="en-GB" noProof="0"/>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154382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BF2171B-8C06-4A90-84E8-D761C3648B13}" type="datetimeFigureOut">
              <a:rPr lang="en-GB" smtClean="0"/>
              <a:t>09/07/2024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247622-4BA6-47B3-86A2-1912E39B083A}" type="slidenum">
              <a:rPr lang="en-GB" smtClean="0"/>
              <a:t>‹#›</a:t>
            </a:fld>
            <a:endParaRPr lang="en-GB"/>
          </a:p>
        </p:txBody>
      </p:sp>
      <p:sp>
        <p:nvSpPr>
          <p:cNvPr id="7" name="Oval 6">
            <a:extLst>
              <a:ext uri="{FF2B5EF4-FFF2-40B4-BE49-F238E27FC236}">
                <a16:creationId xmlns:a16="http://schemas.microsoft.com/office/drawing/2014/main" id="{F631B8EB-DF9A-3853-EF80-9FB7299D1DB4}"/>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33F38797-8A5A-4E88-DC8E-0BBB4E7A58FC}"/>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A91CD4C4-874B-5B83-2A86-BD19A54437AD}"/>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81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6" name="Footer Placeholder 5"/>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7" name="Slide Number Placeholder 6"/>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41463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8" name="Footer Placeholder 7"/>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9" name="Slide Number Placeholder 8"/>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376499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4" name="Footer Placeholder 3"/>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5" name="Slide Number Placeholder 4"/>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120298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3" name="Footer Placeholder 2"/>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4" name="Slide Number Placeholder 3"/>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60067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6" name="Footer Placeholder 5"/>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7" name="Slide Number Placeholder 6"/>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314695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7" name="Slide Number Placeholder 6"/>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5" name="Date Placeholder 4"/>
          <p:cNvSpPr>
            <a:spLocks noGrp="1"/>
          </p:cNvSpPr>
          <p:nvPr>
            <p:ph type="dt" sz="half" idx="10"/>
          </p:nvPr>
        </p:nvSpPr>
        <p:spPr/>
        <p:txBody>
          <a:bodyPr/>
          <a:lstStyle/>
          <a:p>
            <a:pPr rtl="0">
              <a:defRPr/>
            </a:pPr>
            <a:r>
              <a:rPr lang="en-GB" noProof="0">
                <a:solidFill>
                  <a:prstClr val="black">
                    <a:tint val="75000"/>
                  </a:prstClr>
                </a:solidFill>
              </a:rPr>
              <a:t>9/3/20XX</a:t>
            </a:r>
          </a:p>
        </p:txBody>
      </p:sp>
    </p:spTree>
    <p:extLst>
      <p:ext uri="{BB962C8B-B14F-4D97-AF65-F5344CB8AC3E}">
        <p14:creationId xmlns:p14="http://schemas.microsoft.com/office/powerpoint/2010/main" val="121423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defRPr/>
            </a:pPr>
            <a:r>
              <a:rPr lang="en-GB" noProof="0">
                <a:solidFill>
                  <a:prstClr val="black">
                    <a:tint val="75000"/>
                  </a:prstClr>
                </a:solidFill>
              </a:rPr>
              <a:t>9/3/20XX</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defRPr/>
            </a:pPr>
            <a:r>
              <a:rPr lang="en-GB" noProof="0">
                <a:solidFill>
                  <a:prstClr val="black">
                    <a:tint val="75000"/>
                  </a:prstClr>
                </a:solidFill>
              </a:rPr>
              <a:t>Presentation Title</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411992333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6" r:id="rId18"/>
    <p:sldLayoutId id="2147483897" r:id="rId19"/>
    <p:sldLayoutId id="2147483898" r:id="rId20"/>
    <p:sldLayoutId id="2147483788" r:id="rId21"/>
    <p:sldLayoutId id="2147483899" r:id="rId22"/>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3526613" y="4084982"/>
            <a:ext cx="8040547" cy="1646302"/>
          </a:xfrm>
        </p:spPr>
        <p:txBody>
          <a:bodyPr rtlCol="0"/>
          <a:lstStyle/>
          <a:p>
            <a:pPr rtl="0"/>
            <a:r>
              <a:rPr lang="en-GB" dirty="0">
                <a:solidFill>
                  <a:srgbClr val="FFFFFF"/>
                </a:solidFill>
              </a:rPr>
              <a:t>Preventing </a:t>
            </a:r>
            <a:br>
              <a:rPr lang="en-GB" dirty="0">
                <a:solidFill>
                  <a:srgbClr val="FFFFFF"/>
                </a:solidFill>
              </a:rPr>
            </a:br>
            <a:r>
              <a:rPr lang="en-GB" dirty="0">
                <a:solidFill>
                  <a:srgbClr val="FFFFFF"/>
                </a:solidFill>
              </a:rPr>
              <a:t>School Avoidance</a:t>
            </a:r>
            <a:br>
              <a:rPr lang="en-GB" dirty="0">
                <a:solidFill>
                  <a:srgbClr val="FFFFFF"/>
                </a:solidFill>
              </a:rPr>
            </a:br>
            <a:r>
              <a:rPr lang="en-GB" dirty="0">
                <a:solidFill>
                  <a:srgbClr val="FFFFFF"/>
                </a:solidFill>
              </a:rPr>
              <a:t> in children </a:t>
            </a:r>
            <a:br>
              <a:rPr lang="en-GB" dirty="0">
                <a:solidFill>
                  <a:srgbClr val="FFFFFF"/>
                </a:solidFill>
              </a:rPr>
            </a:br>
            <a:r>
              <a:rPr lang="en-GB" dirty="0">
                <a:solidFill>
                  <a:srgbClr val="FFFFFF"/>
                </a:solidFill>
              </a:rPr>
              <a:t>with ADHD</a:t>
            </a:r>
            <a:endParaRPr lang="en-GB"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a:xfrm>
            <a:off x="3663418" y="6141910"/>
            <a:ext cx="7766936" cy="1096899"/>
          </a:xfrm>
        </p:spPr>
        <p:txBody>
          <a:bodyPr rtlCol="0"/>
          <a:lstStyle/>
          <a:p>
            <a:pPr rtl="0"/>
            <a:r>
              <a:rPr lang="en-GB" dirty="0">
                <a:solidFill>
                  <a:srgbClr val="FFFFFF"/>
                </a:solidFill>
              </a:rPr>
              <a:t>Sharon O’Dell</a:t>
            </a:r>
          </a:p>
          <a:p>
            <a:pPr rtl="0"/>
            <a:endParaRPr lang="en-GB" dirty="0"/>
          </a:p>
        </p:txBody>
      </p:sp>
      <p:pic>
        <p:nvPicPr>
          <p:cNvPr id="4" name="Picture 3" descr="A red text on a white background&#10;&#10;Description automatically generated">
            <a:extLst>
              <a:ext uri="{FF2B5EF4-FFF2-40B4-BE49-F238E27FC236}">
                <a16:creationId xmlns:a16="http://schemas.microsoft.com/office/drawing/2014/main" id="{987E725F-13D1-74F6-5E48-CC1A12EEEB72}"/>
              </a:ext>
            </a:extLst>
          </p:cNvPr>
          <p:cNvPicPr>
            <a:picLocks noChangeAspect="1"/>
          </p:cNvPicPr>
          <p:nvPr/>
        </p:nvPicPr>
        <p:blipFill>
          <a:blip r:embed="rId3"/>
          <a:stretch>
            <a:fillRect/>
          </a:stretch>
        </p:blipFill>
        <p:spPr>
          <a:xfrm>
            <a:off x="387335" y="4908132"/>
            <a:ext cx="2709345" cy="1646303"/>
          </a:xfrm>
          <a:prstGeom prst="rect">
            <a:avLst/>
          </a:prstGeom>
        </p:spPr>
      </p:pic>
      <p:pic>
        <p:nvPicPr>
          <p:cNvPr id="5" name="Picture 4" descr="A circular logo with a person's head and hands&#10;&#10;Description automatically generated">
            <a:extLst>
              <a:ext uri="{FF2B5EF4-FFF2-40B4-BE49-F238E27FC236}">
                <a16:creationId xmlns:a16="http://schemas.microsoft.com/office/drawing/2014/main" id="{9815522F-D0FA-0A16-3172-291A26FF0D40}"/>
              </a:ext>
            </a:extLst>
          </p:cNvPr>
          <p:cNvPicPr>
            <a:picLocks noChangeAspect="1"/>
          </p:cNvPicPr>
          <p:nvPr/>
        </p:nvPicPr>
        <p:blipFill>
          <a:blip r:embed="rId4"/>
          <a:stretch>
            <a:fillRect/>
          </a:stretch>
        </p:blipFill>
        <p:spPr>
          <a:xfrm>
            <a:off x="1301787" y="303565"/>
            <a:ext cx="3218106" cy="3218106"/>
          </a:xfrm>
          <a:prstGeom prst="rect">
            <a:avLst/>
          </a:prstGeom>
          <a:ln>
            <a:noFill/>
          </a:ln>
        </p:spPr>
      </p:pic>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697681" y="416883"/>
            <a:ext cx="8556676" cy="1325880"/>
          </a:xfrm>
        </p:spPr>
        <p:txBody>
          <a:bodyPr rtlCol="0">
            <a:normAutofit/>
          </a:bodyPr>
          <a:lstStyle/>
          <a:p>
            <a:pPr algn="ctr" rtl="0"/>
            <a:r>
              <a:rPr lang="en-GB" dirty="0"/>
              <a:t>Teachers report that:</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524255" y="1393989"/>
            <a:ext cx="7905137" cy="4698354"/>
          </a:xfrm>
        </p:spPr>
        <p:txBody>
          <a:bodyPr rtlCol="0">
            <a:normAutofit fontScale="92500"/>
          </a:bodyPr>
          <a:lstStyle/>
          <a:p>
            <a:pPr marL="342900" indent="-342900">
              <a:lnSpc>
                <a:spcPct val="110000"/>
              </a:lnSpc>
              <a:buFont typeface="Arial" panose="020B0604020202020204" pitchFamily="34" charset="0"/>
              <a:buChar char="•"/>
            </a:pPr>
            <a:r>
              <a:rPr lang="en-GB" dirty="0">
                <a:solidFill>
                  <a:schemeClr val="accent2"/>
                </a:solidFill>
              </a:rPr>
              <a:t>They are spending more and more time in the classroom managing disruptive behaviour from children with ADHD</a:t>
            </a:r>
          </a:p>
          <a:p>
            <a:pPr>
              <a:lnSpc>
                <a:spcPct val="110000"/>
              </a:lnSpc>
            </a:pPr>
            <a:endParaRPr lang="en-GB" dirty="0">
              <a:solidFill>
                <a:schemeClr val="accent2"/>
              </a:solidFill>
            </a:endParaRPr>
          </a:p>
          <a:p>
            <a:pPr marL="342900" indent="-342900">
              <a:lnSpc>
                <a:spcPct val="110000"/>
              </a:lnSpc>
              <a:buFont typeface="Arial" panose="020B0604020202020204" pitchFamily="34" charset="0"/>
              <a:buChar char="•"/>
            </a:pPr>
            <a:r>
              <a:rPr lang="en-GB" dirty="0">
                <a:solidFill>
                  <a:schemeClr val="accent2"/>
                </a:solidFill>
              </a:rPr>
              <a:t>The most commonly reported disruptors such as the inability to process instructions, pay attention and control impulses make the classroom a very challenging environment for a child with executive functioning impairments</a:t>
            </a:r>
          </a:p>
          <a:p>
            <a:pPr>
              <a:lnSpc>
                <a:spcPct val="110000"/>
              </a:lnSpc>
            </a:pPr>
            <a:endParaRPr lang="en-GB" dirty="0">
              <a:solidFill>
                <a:schemeClr val="accent2"/>
              </a:solidFill>
            </a:endParaRPr>
          </a:p>
          <a:p>
            <a:pPr marL="342900" indent="-342900">
              <a:lnSpc>
                <a:spcPct val="110000"/>
              </a:lnSpc>
              <a:buFont typeface="Arial" panose="020B0604020202020204" pitchFamily="34" charset="0"/>
              <a:buChar char="•"/>
            </a:pPr>
            <a:r>
              <a:rPr lang="en-GB" dirty="0">
                <a:solidFill>
                  <a:schemeClr val="accent2"/>
                </a:solidFill>
              </a:rPr>
              <a:t>Some schools still suggest that this is choice behaviour          </a:t>
            </a:r>
          </a:p>
          <a:p>
            <a:pPr rtl="0"/>
            <a:endParaRPr lang="en-GB" dirty="0"/>
          </a:p>
        </p:txBody>
      </p:sp>
      <p:graphicFrame>
        <p:nvGraphicFramePr>
          <p:cNvPr id="2" name="Table 1">
            <a:extLst>
              <a:ext uri="{FF2B5EF4-FFF2-40B4-BE49-F238E27FC236}">
                <a16:creationId xmlns:a16="http://schemas.microsoft.com/office/drawing/2014/main" id="{D509D67B-4F41-123F-3528-ADE7B54DF891}"/>
              </a:ext>
            </a:extLst>
          </p:cNvPr>
          <p:cNvGraphicFramePr>
            <a:graphicFrameLocks noGrp="1"/>
          </p:cNvGraphicFramePr>
          <p:nvPr/>
        </p:nvGraphicFramePr>
        <p:xfrm>
          <a:off x="4274979" y="3743166"/>
          <a:ext cx="1402080" cy="716280"/>
        </p:xfrm>
        <a:graphic>
          <a:graphicData uri="http://schemas.openxmlformats.org/drawingml/2006/table">
            <a:tbl>
              <a:tblPr/>
              <a:tblGrid>
                <a:gridCol w="1402080">
                  <a:extLst>
                    <a:ext uri="{9D8B030D-6E8A-4147-A177-3AD203B41FA5}">
                      <a16:colId xmlns:a16="http://schemas.microsoft.com/office/drawing/2014/main" val="2388657827"/>
                    </a:ext>
                  </a:extLst>
                </a:gridCol>
              </a:tblGrid>
              <a:tr h="213360">
                <a:tc>
                  <a:txBody>
                    <a:bodyPr/>
                    <a:lstStyle/>
                    <a:p>
                      <a:endParaRPr lang="en-GB" dirty="0"/>
                    </a:p>
                  </a:txBody>
                  <a:tcPr marL="0" marR="0" marT="0" marB="0" anchor="ctr">
                    <a:lnL>
                      <a:noFill/>
                    </a:lnL>
                    <a:lnR>
                      <a:noFill/>
                    </a:lnR>
                    <a:lnT>
                      <a:noFill/>
                    </a:lnT>
                    <a:lnB>
                      <a:noFill/>
                    </a:lnB>
                  </a:tcPr>
                </a:tc>
                <a:extLst>
                  <a:ext uri="{0D108BD9-81ED-4DB2-BD59-A6C34878D82A}">
                    <a16:rowId xmlns:a16="http://schemas.microsoft.com/office/drawing/2014/main" val="2365667333"/>
                  </a:ext>
                </a:extLst>
              </a:tr>
              <a:tr h="213360">
                <a:tc>
                  <a:txBody>
                    <a:bodyPr/>
                    <a:lstStyle/>
                    <a:p>
                      <a:pPr fontAlgn="ctr"/>
                      <a:endParaRPr lang="en-GB" b="0" i="0" dirty="0">
                        <a:effectLst/>
                        <a:latin typeface="Google Sans"/>
                      </a:endParaRPr>
                    </a:p>
                  </a:txBody>
                  <a:tcPr marL="0" marR="0" marT="83820" marB="83820" anchor="ctr">
                    <a:lnL>
                      <a:noFill/>
                    </a:lnL>
                    <a:lnR>
                      <a:noFill/>
                    </a:lnR>
                    <a:lnT>
                      <a:noFill/>
                    </a:lnT>
                    <a:lnB>
                      <a:noFill/>
                    </a:lnB>
                  </a:tcPr>
                </a:tc>
                <a:extLst>
                  <a:ext uri="{0D108BD9-81ED-4DB2-BD59-A6C34878D82A}">
                    <a16:rowId xmlns:a16="http://schemas.microsoft.com/office/drawing/2014/main" val="829250938"/>
                  </a:ext>
                </a:extLst>
              </a:tr>
            </a:tbl>
          </a:graphicData>
        </a:graphic>
      </p:graphicFrame>
      <p:pic>
        <p:nvPicPr>
          <p:cNvPr id="9" name="Picture 8" descr="A circular logo with a person's head and hands&#10;&#10;Description automatically generated">
            <a:extLst>
              <a:ext uri="{FF2B5EF4-FFF2-40B4-BE49-F238E27FC236}">
                <a16:creationId xmlns:a16="http://schemas.microsoft.com/office/drawing/2014/main" id="{C474C3CF-E47B-7A73-016B-05DB5F4C57F9}"/>
              </a:ext>
            </a:extLst>
          </p:cNvPr>
          <p:cNvPicPr>
            <a:picLocks noChangeAspect="1"/>
          </p:cNvPicPr>
          <p:nvPr/>
        </p:nvPicPr>
        <p:blipFill>
          <a:blip r:embed="rId3"/>
          <a:stretch>
            <a:fillRect/>
          </a:stretch>
        </p:blipFill>
        <p:spPr>
          <a:xfrm>
            <a:off x="10973132" y="5609862"/>
            <a:ext cx="1136613" cy="1136613"/>
          </a:xfrm>
          <a:prstGeom prst="rect">
            <a:avLst/>
          </a:prstGeom>
          <a:ln>
            <a:noFill/>
          </a:ln>
        </p:spPr>
      </p:pic>
      <p:pic>
        <p:nvPicPr>
          <p:cNvPr id="3" name="Picture 2" descr="A red text on a white background&#10;&#10;Description automatically generated">
            <a:extLst>
              <a:ext uri="{FF2B5EF4-FFF2-40B4-BE49-F238E27FC236}">
                <a16:creationId xmlns:a16="http://schemas.microsoft.com/office/drawing/2014/main" id="{4215BA14-36A3-A8D7-9766-AE1B6DE8C79A}"/>
              </a:ext>
            </a:extLst>
          </p:cNvPr>
          <p:cNvPicPr>
            <a:picLocks noChangeAspect="1"/>
          </p:cNvPicPr>
          <p:nvPr/>
        </p:nvPicPr>
        <p:blipFill>
          <a:blip r:embed="rId4"/>
          <a:stretch>
            <a:fillRect/>
          </a:stretch>
        </p:blipFill>
        <p:spPr>
          <a:xfrm>
            <a:off x="9993035" y="6237781"/>
            <a:ext cx="837166" cy="508694"/>
          </a:xfrm>
          <a:prstGeom prst="rect">
            <a:avLst/>
          </a:prstGeom>
        </p:spPr>
      </p:pic>
    </p:spTree>
    <p:extLst>
      <p:ext uri="{BB962C8B-B14F-4D97-AF65-F5344CB8AC3E}">
        <p14:creationId xmlns:p14="http://schemas.microsoft.com/office/powerpoint/2010/main" val="230200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rtlCol="0">
            <a:normAutofit fontScale="90000"/>
          </a:bodyPr>
          <a:lstStyle/>
          <a:p>
            <a:pPr rtl="0"/>
            <a:r>
              <a:rPr lang="en-GB" dirty="0"/>
              <a:t>My research has taken me across Europe and the USA with the following objectives: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1934763760"/>
              </p:ext>
            </p:extLst>
          </p:nvPr>
        </p:nvGraphicFramePr>
        <p:xfrm>
          <a:off x="677334" y="2273300"/>
          <a:ext cx="10195560" cy="332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circular logo with a person's head and hands&#10;&#10;Description automatically generated">
            <a:extLst>
              <a:ext uri="{FF2B5EF4-FFF2-40B4-BE49-F238E27FC236}">
                <a16:creationId xmlns:a16="http://schemas.microsoft.com/office/drawing/2014/main" id="{286821D7-9022-D069-0797-8791646252D3}"/>
              </a:ext>
            </a:extLst>
          </p:cNvPr>
          <p:cNvPicPr>
            <a:picLocks noChangeAspect="1"/>
          </p:cNvPicPr>
          <p:nvPr/>
        </p:nvPicPr>
        <p:blipFill>
          <a:blip r:embed="rId8"/>
          <a:stretch>
            <a:fillRect/>
          </a:stretch>
        </p:blipFill>
        <p:spPr>
          <a:xfrm>
            <a:off x="10973132" y="5609862"/>
            <a:ext cx="1136613" cy="1136613"/>
          </a:xfrm>
          <a:prstGeom prst="rect">
            <a:avLst/>
          </a:prstGeom>
          <a:ln>
            <a:noFill/>
          </a:ln>
        </p:spPr>
      </p:pic>
      <p:pic>
        <p:nvPicPr>
          <p:cNvPr id="5" name="Picture 4" descr="A red text on a white background&#10;&#10;Description automatically generated">
            <a:extLst>
              <a:ext uri="{FF2B5EF4-FFF2-40B4-BE49-F238E27FC236}">
                <a16:creationId xmlns:a16="http://schemas.microsoft.com/office/drawing/2014/main" id="{C27B63CE-F2A1-D137-20BE-4E64FD19C992}"/>
              </a:ext>
            </a:extLst>
          </p:cNvPr>
          <p:cNvPicPr>
            <a:picLocks noChangeAspect="1"/>
          </p:cNvPicPr>
          <p:nvPr/>
        </p:nvPicPr>
        <p:blipFill>
          <a:blip r:embed="rId9"/>
          <a:stretch>
            <a:fillRect/>
          </a:stretch>
        </p:blipFill>
        <p:spPr>
          <a:xfrm>
            <a:off x="9993035" y="6237781"/>
            <a:ext cx="837166" cy="508694"/>
          </a:xfrm>
          <a:prstGeom prst="rect">
            <a:avLst/>
          </a:prstGeom>
        </p:spPr>
      </p:pic>
    </p:spTree>
    <p:extLst>
      <p:ext uri="{BB962C8B-B14F-4D97-AF65-F5344CB8AC3E}">
        <p14:creationId xmlns:p14="http://schemas.microsoft.com/office/powerpoint/2010/main" val="394264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AA74-F89F-48A1-B941-897EC05BA69F}"/>
              </a:ext>
            </a:extLst>
          </p:cNvPr>
          <p:cNvSpPr>
            <a:spLocks noGrp="1"/>
          </p:cNvSpPr>
          <p:nvPr>
            <p:ph type="title"/>
          </p:nvPr>
        </p:nvSpPr>
        <p:spPr>
          <a:xfrm>
            <a:off x="717091" y="369824"/>
            <a:ext cx="8596668" cy="1320800"/>
          </a:xfrm>
        </p:spPr>
        <p:txBody>
          <a:bodyPr rtlCol="0"/>
          <a:lstStyle/>
          <a:p>
            <a:pPr algn="ctr" rtl="0"/>
            <a:r>
              <a:rPr lang="en-US" dirty="0"/>
              <a:t>H</a:t>
            </a:r>
            <a:r>
              <a:rPr lang="en-GB" dirty="0" err="1"/>
              <a:t>ighlights</a:t>
            </a:r>
            <a:r>
              <a:rPr lang="en-GB" dirty="0"/>
              <a:t> from my Research in </a:t>
            </a:r>
            <a:br>
              <a:rPr lang="en-GB" dirty="0"/>
            </a:br>
            <a:r>
              <a:rPr lang="en-GB" dirty="0"/>
              <a:t>Europe and the USA</a:t>
            </a:r>
          </a:p>
        </p:txBody>
      </p:sp>
      <p:graphicFrame>
        <p:nvGraphicFramePr>
          <p:cNvPr id="5" name="Content Placeholder 2" descr="Team Smart Art Graphic&#10;">
            <a:extLst>
              <a:ext uri="{FF2B5EF4-FFF2-40B4-BE49-F238E27FC236}">
                <a16:creationId xmlns:a16="http://schemas.microsoft.com/office/drawing/2014/main" id="{9C6D4AB6-2821-496B-916D-DC02A2DBB124}"/>
              </a:ext>
            </a:extLst>
          </p:cNvPr>
          <p:cNvGraphicFramePr>
            <a:graphicFrameLocks noGrp="1"/>
          </p:cNvGraphicFramePr>
          <p:nvPr>
            <p:ph idx="1"/>
            <p:extLst>
              <p:ext uri="{D42A27DB-BD31-4B8C-83A1-F6EECF244321}">
                <p14:modId xmlns:p14="http://schemas.microsoft.com/office/powerpoint/2010/main" val="133484816"/>
              </p:ext>
            </p:extLst>
          </p:nvPr>
        </p:nvGraphicFramePr>
        <p:xfrm>
          <a:off x="393192" y="1463040"/>
          <a:ext cx="11411712"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circular logo with a person's head and hands&#10;&#10;Description automatically generated">
            <a:extLst>
              <a:ext uri="{FF2B5EF4-FFF2-40B4-BE49-F238E27FC236}">
                <a16:creationId xmlns:a16="http://schemas.microsoft.com/office/drawing/2014/main" id="{6B8868EE-0B4F-4B77-CDFC-DDB127B96994}"/>
              </a:ext>
            </a:extLst>
          </p:cNvPr>
          <p:cNvPicPr>
            <a:picLocks noChangeAspect="1"/>
          </p:cNvPicPr>
          <p:nvPr/>
        </p:nvPicPr>
        <p:blipFill>
          <a:blip r:embed="rId8"/>
          <a:stretch>
            <a:fillRect/>
          </a:stretch>
        </p:blipFill>
        <p:spPr>
          <a:xfrm>
            <a:off x="10973132" y="5609862"/>
            <a:ext cx="1136613" cy="1136613"/>
          </a:xfrm>
          <a:prstGeom prst="rect">
            <a:avLst/>
          </a:prstGeom>
          <a:ln>
            <a:noFill/>
          </a:ln>
        </p:spPr>
      </p:pic>
      <p:pic>
        <p:nvPicPr>
          <p:cNvPr id="4" name="Picture 3" descr="A red text on a white background&#10;&#10;Description automatically generated">
            <a:extLst>
              <a:ext uri="{FF2B5EF4-FFF2-40B4-BE49-F238E27FC236}">
                <a16:creationId xmlns:a16="http://schemas.microsoft.com/office/drawing/2014/main" id="{BA7360BF-2DAC-14EA-65BA-64CBB46B943B}"/>
              </a:ext>
            </a:extLst>
          </p:cNvPr>
          <p:cNvPicPr>
            <a:picLocks noChangeAspect="1"/>
          </p:cNvPicPr>
          <p:nvPr/>
        </p:nvPicPr>
        <p:blipFill>
          <a:blip r:embed="rId9"/>
          <a:stretch>
            <a:fillRect/>
          </a:stretch>
        </p:blipFill>
        <p:spPr>
          <a:xfrm>
            <a:off x="82255" y="6248400"/>
            <a:ext cx="837166" cy="508694"/>
          </a:xfrm>
          <a:prstGeom prst="rect">
            <a:avLst/>
          </a:prstGeom>
        </p:spPr>
      </p:pic>
    </p:spTree>
    <p:extLst>
      <p:ext uri="{BB962C8B-B14F-4D97-AF65-F5344CB8AC3E}">
        <p14:creationId xmlns:p14="http://schemas.microsoft.com/office/powerpoint/2010/main" val="179153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a:xfrm>
            <a:off x="1218868" y="2057400"/>
            <a:ext cx="3482540" cy="4069080"/>
          </a:xfrm>
        </p:spPr>
        <p:txBody>
          <a:bodyPr rtlCol="0"/>
          <a:lstStyle/>
          <a:p>
            <a:pPr rtl="0"/>
            <a:r>
              <a:rPr lang="en-GB" dirty="0"/>
              <a:t>You can help us to support your pupils and families by….</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rtlCol="0"/>
          <a:lstStyle/>
          <a:p>
            <a:pPr lvl="0" rtl="0"/>
            <a:fld id="{D76B855D-E9CC-4FF8-AD85-6CDC7B89A0DE}" type="slidenum">
              <a:rPr lang="en-GB" smtClean="0"/>
              <a:pPr lvl="0" rtl="0"/>
              <a:t>13</a:t>
            </a:fld>
            <a:endParaRPr lang="en-GB"/>
          </a:p>
        </p:txBody>
      </p:sp>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a:xfrm>
            <a:off x="5673940" y="1949813"/>
            <a:ext cx="5299192" cy="2958373"/>
          </a:xfrm>
        </p:spPr>
        <p:txBody>
          <a:bodyPr rtlCol="0">
            <a:normAutofit fontScale="92500" lnSpcReduction="20000"/>
          </a:bodyPr>
          <a:lstStyle/>
          <a:p>
            <a:pPr marL="342900" indent="-342900" rtl="0">
              <a:buFont typeface="Arial" panose="020B0604020202020204" pitchFamily="34" charset="0"/>
              <a:buChar char="•"/>
            </a:pPr>
            <a:r>
              <a:rPr lang="en-GB" dirty="0"/>
              <a:t>Adding us to your school website</a:t>
            </a:r>
          </a:p>
          <a:p>
            <a:pPr rtl="0"/>
            <a:endParaRPr lang="en-GB" dirty="0"/>
          </a:p>
          <a:p>
            <a:pPr marL="342900" indent="-342900" rtl="0">
              <a:buFont typeface="Arial" panose="020B0604020202020204" pitchFamily="34" charset="0"/>
              <a:buChar char="•"/>
            </a:pPr>
            <a:r>
              <a:rPr lang="en-GB" dirty="0"/>
              <a:t>Informing your parents of our services</a:t>
            </a:r>
          </a:p>
          <a:p>
            <a:pPr rtl="0"/>
            <a:endParaRPr lang="en-GB" dirty="0"/>
          </a:p>
          <a:p>
            <a:pPr marL="342900" indent="-342900" rtl="0">
              <a:buFont typeface="Arial" panose="020B0604020202020204" pitchFamily="34" charset="0"/>
              <a:buChar char="•"/>
            </a:pPr>
            <a:r>
              <a:rPr lang="en-GB" dirty="0"/>
              <a:t>Sending our brochure to your parents</a:t>
            </a:r>
          </a:p>
          <a:p>
            <a:pPr rtl="0"/>
            <a:endParaRPr lang="en-GB" dirty="0"/>
          </a:p>
          <a:p>
            <a:pPr marL="342900" indent="-342900" rtl="0">
              <a:buFont typeface="Arial" panose="020B0604020202020204" pitchFamily="34" charset="0"/>
              <a:buChar char="•"/>
            </a:pPr>
            <a:r>
              <a:rPr lang="en-GB" dirty="0"/>
              <a:t>Sharing our factsheets with your staff</a:t>
            </a:r>
          </a:p>
          <a:p>
            <a:pPr rtl="0"/>
            <a:endParaRPr lang="en-GB" dirty="0"/>
          </a:p>
        </p:txBody>
      </p:sp>
      <p:pic>
        <p:nvPicPr>
          <p:cNvPr id="7" name="Picture 6" descr="A circular logo with a person's head and hands&#10;&#10;Description automatically generated">
            <a:extLst>
              <a:ext uri="{FF2B5EF4-FFF2-40B4-BE49-F238E27FC236}">
                <a16:creationId xmlns:a16="http://schemas.microsoft.com/office/drawing/2014/main" id="{E1079221-88D9-5485-A95D-938EF1B7A63E}"/>
              </a:ext>
            </a:extLst>
          </p:cNvPr>
          <p:cNvPicPr>
            <a:picLocks noChangeAspect="1"/>
          </p:cNvPicPr>
          <p:nvPr/>
        </p:nvPicPr>
        <p:blipFill>
          <a:blip r:embed="rId3"/>
          <a:stretch>
            <a:fillRect/>
          </a:stretch>
        </p:blipFill>
        <p:spPr>
          <a:xfrm>
            <a:off x="10973132" y="5609862"/>
            <a:ext cx="1136613" cy="1136613"/>
          </a:xfrm>
          <a:prstGeom prst="rect">
            <a:avLst/>
          </a:prstGeom>
          <a:ln>
            <a:noFill/>
          </a:ln>
        </p:spPr>
      </p:pic>
      <p:pic>
        <p:nvPicPr>
          <p:cNvPr id="4" name="Picture 3" descr="A red text on a white background&#10;&#10;Description automatically generated">
            <a:extLst>
              <a:ext uri="{FF2B5EF4-FFF2-40B4-BE49-F238E27FC236}">
                <a16:creationId xmlns:a16="http://schemas.microsoft.com/office/drawing/2014/main" id="{D92F13BD-CB1E-0702-F361-C72D45FC8B06}"/>
              </a:ext>
            </a:extLst>
          </p:cNvPr>
          <p:cNvPicPr>
            <a:picLocks noChangeAspect="1"/>
          </p:cNvPicPr>
          <p:nvPr/>
        </p:nvPicPr>
        <p:blipFill>
          <a:blip r:embed="rId4"/>
          <a:stretch>
            <a:fillRect/>
          </a:stretch>
        </p:blipFill>
        <p:spPr>
          <a:xfrm>
            <a:off x="9993035" y="6237781"/>
            <a:ext cx="837166" cy="508694"/>
          </a:xfrm>
          <a:prstGeom prst="rect">
            <a:avLst/>
          </a:prstGeom>
        </p:spPr>
      </p:pic>
    </p:spTree>
    <p:extLst>
      <p:ext uri="{BB962C8B-B14F-4D97-AF65-F5344CB8AC3E}">
        <p14:creationId xmlns:p14="http://schemas.microsoft.com/office/powerpoint/2010/main" val="96225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a:xfrm>
            <a:off x="1374648" y="2788920"/>
            <a:ext cx="3236976" cy="4069080"/>
          </a:xfrm>
        </p:spPr>
        <p:txBody>
          <a:bodyPr rtlCol="0"/>
          <a:lstStyle/>
          <a:p>
            <a:pPr rtl="0"/>
            <a:r>
              <a:rPr lang="en-GB" dirty="0"/>
              <a:t>Thank you for listening</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rtlCol="0"/>
          <a:lstStyle/>
          <a:p>
            <a:pPr lvl="0" rtl="0"/>
            <a:fld id="{D76B855D-E9CC-4FF8-AD85-6CDC7B89A0DE}" type="slidenum">
              <a:rPr lang="en-GB" smtClean="0"/>
              <a:pPr lvl="0" rtl="0"/>
              <a:t>14</a:t>
            </a:fld>
            <a:endParaRPr lang="en-GB"/>
          </a:p>
        </p:txBody>
      </p:sp>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a:xfrm>
            <a:off x="6665976" y="2551175"/>
            <a:ext cx="4318399" cy="2958373"/>
          </a:xfrm>
        </p:spPr>
        <p:txBody>
          <a:bodyPr rtlCol="0">
            <a:normAutofit fontScale="92500" lnSpcReduction="10000"/>
          </a:bodyPr>
          <a:lstStyle/>
          <a:p>
            <a:pPr rtl="0"/>
            <a:r>
              <a:rPr lang="en-GB" dirty="0"/>
              <a:t>Sharon O’Dell</a:t>
            </a:r>
          </a:p>
          <a:p>
            <a:pPr rtl="0">
              <a:spcBef>
                <a:spcPts val="3000"/>
              </a:spcBef>
            </a:pPr>
            <a:r>
              <a:rPr lang="en-GB" sz="1800" dirty="0"/>
              <a:t>projects@adhdlincs.org</a:t>
            </a:r>
          </a:p>
          <a:p>
            <a:pPr rtl="0">
              <a:spcBef>
                <a:spcPts val="3000"/>
              </a:spcBef>
            </a:pPr>
            <a:r>
              <a:rPr lang="en-GB" sz="1800" dirty="0"/>
              <a:t>adhdlincs.org</a:t>
            </a:r>
          </a:p>
          <a:p>
            <a:pPr rtl="0">
              <a:spcBef>
                <a:spcPts val="3000"/>
              </a:spcBef>
            </a:pPr>
            <a:r>
              <a:rPr lang="en-GB" sz="1800" dirty="0"/>
              <a:t>Facebook/</a:t>
            </a:r>
            <a:r>
              <a:rPr lang="en-GB" sz="1800" dirty="0" err="1"/>
              <a:t>adhdlincs</a:t>
            </a:r>
            <a:endParaRPr lang="en-GB" sz="1800" dirty="0"/>
          </a:p>
          <a:p>
            <a:pPr rtl="0">
              <a:spcBef>
                <a:spcPts val="3000"/>
              </a:spcBef>
            </a:pPr>
            <a:r>
              <a:rPr lang="en-GB" sz="1800" dirty="0"/>
              <a:t>LinkedIn</a:t>
            </a:r>
          </a:p>
          <a:p>
            <a:pPr rtl="0"/>
            <a:endParaRPr lang="en-GB" dirty="0"/>
          </a:p>
        </p:txBody>
      </p:sp>
      <p:pic>
        <p:nvPicPr>
          <p:cNvPr id="7" name="Picture 6" descr="A circular logo with a person's head and hands&#10;&#10;Description automatically generated">
            <a:extLst>
              <a:ext uri="{FF2B5EF4-FFF2-40B4-BE49-F238E27FC236}">
                <a16:creationId xmlns:a16="http://schemas.microsoft.com/office/drawing/2014/main" id="{E1079221-88D9-5485-A95D-938EF1B7A63E}"/>
              </a:ext>
            </a:extLst>
          </p:cNvPr>
          <p:cNvPicPr>
            <a:picLocks noChangeAspect="1"/>
          </p:cNvPicPr>
          <p:nvPr/>
        </p:nvPicPr>
        <p:blipFill>
          <a:blip r:embed="rId3"/>
          <a:stretch>
            <a:fillRect/>
          </a:stretch>
        </p:blipFill>
        <p:spPr>
          <a:xfrm>
            <a:off x="10973132" y="5609862"/>
            <a:ext cx="1136613" cy="1136613"/>
          </a:xfrm>
          <a:prstGeom prst="rect">
            <a:avLst/>
          </a:prstGeom>
          <a:ln>
            <a:noFill/>
          </a:ln>
        </p:spPr>
      </p:pic>
      <p:pic>
        <p:nvPicPr>
          <p:cNvPr id="4" name="Picture 3" descr="A red text on a white background&#10;&#10;Description automatically generated">
            <a:extLst>
              <a:ext uri="{FF2B5EF4-FFF2-40B4-BE49-F238E27FC236}">
                <a16:creationId xmlns:a16="http://schemas.microsoft.com/office/drawing/2014/main" id="{34193253-B9BD-C107-E9EA-8FE3484EC823}"/>
              </a:ext>
            </a:extLst>
          </p:cNvPr>
          <p:cNvPicPr>
            <a:picLocks noChangeAspect="1"/>
          </p:cNvPicPr>
          <p:nvPr/>
        </p:nvPicPr>
        <p:blipFill>
          <a:blip r:embed="rId4"/>
          <a:stretch>
            <a:fillRect/>
          </a:stretch>
        </p:blipFill>
        <p:spPr>
          <a:xfrm>
            <a:off x="9993035" y="6237781"/>
            <a:ext cx="837166" cy="508694"/>
          </a:xfrm>
          <a:prstGeom prst="rect">
            <a:avLst/>
          </a:prstGeom>
        </p:spPr>
      </p:pic>
    </p:spTree>
    <p:extLst>
      <p:ext uri="{BB962C8B-B14F-4D97-AF65-F5344CB8AC3E}">
        <p14:creationId xmlns:p14="http://schemas.microsoft.com/office/powerpoint/2010/main" val="118757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 name="Picture Placeholder 10" descr="boy looking at map on the wall">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rotWithShape="1">
          <a:blip r:embed="rId3"/>
          <a:srcRect t="72" b="72"/>
          <a:stretch/>
        </p:blipFill>
        <p:spPr>
          <a:xfrm>
            <a:off x="7153245" y="193069"/>
            <a:ext cx="2207046" cy="2204178"/>
          </a:xfrm>
        </p:spPr>
      </p:pic>
      <p:pic>
        <p:nvPicPr>
          <p:cNvPr id="13" name="Picture Placeholder 12" descr="boy playing with space ship toys">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rotWithShape="1">
          <a:blip r:embed="rId4"/>
          <a:srcRect/>
          <a:stretch/>
        </p:blipFill>
        <p:spPr/>
      </p:pic>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p:txBody>
          <a:bodyPr rtlCol="0"/>
          <a:lstStyle/>
          <a:p>
            <a:pPr rtl="0"/>
            <a:r>
              <a:rPr lang="en-GB" dirty="0"/>
              <a:t>What am I aiming to do?</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539495" y="1825625"/>
            <a:ext cx="6955587" cy="4352544"/>
          </a:xfrm>
        </p:spPr>
        <p:txBody>
          <a:bodyPr rtlCol="0">
            <a:normAutofit fontScale="70000" lnSpcReduction="20000"/>
          </a:bodyPr>
          <a:lstStyle/>
          <a:p>
            <a:pPr>
              <a:lnSpc>
                <a:spcPct val="110000"/>
              </a:lnSpc>
            </a:pPr>
            <a:r>
              <a:rPr lang="en-GB" dirty="0">
                <a:solidFill>
                  <a:schemeClr val="accent1">
                    <a:lumMod val="75000"/>
                  </a:schemeClr>
                </a:solidFill>
              </a:rPr>
              <a:t>I want to reduce the prevalence of school avoidance, for children with ADHD, in Lincolnshire and ultimately the whole of the UK</a:t>
            </a:r>
          </a:p>
          <a:p>
            <a:pPr>
              <a:lnSpc>
                <a:spcPct val="110000"/>
              </a:lnSpc>
            </a:pPr>
            <a:r>
              <a:rPr lang="en-GB" dirty="0">
                <a:solidFill>
                  <a:schemeClr val="accent1">
                    <a:lumMod val="75000"/>
                  </a:schemeClr>
                </a:solidFill>
              </a:rPr>
              <a:t>I repeatedly see how strategies used by the adults around children with ADHD often create anxiety and anger, leaving them feeling unwelcome and unsafe in their education setting</a:t>
            </a:r>
          </a:p>
          <a:p>
            <a:pPr>
              <a:lnSpc>
                <a:spcPct val="110000"/>
              </a:lnSpc>
            </a:pPr>
            <a:r>
              <a:rPr lang="en-GB" dirty="0">
                <a:solidFill>
                  <a:schemeClr val="accent1">
                    <a:lumMod val="75000"/>
                  </a:schemeClr>
                </a:solidFill>
              </a:rPr>
              <a:t>I have witnessed that current methods to manage school avoidance in the UK are typically not working for ADHD children; in many cases they exacerbate the situation and numbers are increasing</a:t>
            </a:r>
          </a:p>
          <a:p>
            <a:pPr>
              <a:lnSpc>
                <a:spcPct val="110000"/>
              </a:lnSpc>
            </a:pPr>
            <a:r>
              <a:rPr lang="en-GB" dirty="0">
                <a:solidFill>
                  <a:schemeClr val="accent1">
                    <a:lumMod val="75000"/>
                  </a:schemeClr>
                </a:solidFill>
              </a:rPr>
              <a:t>I am passionate about supporting children with ADHD to meet their potential in life. To do this it is vital to learn from countries who have effective interventions in place to support Children with ADHD to remain in school</a:t>
            </a:r>
          </a:p>
          <a:p>
            <a:pPr>
              <a:lnSpc>
                <a:spcPct val="110000"/>
              </a:lnSpc>
            </a:pPr>
            <a:r>
              <a:rPr lang="en-GB" dirty="0">
                <a:solidFill>
                  <a:schemeClr val="accent1">
                    <a:lumMod val="75000"/>
                  </a:schemeClr>
                </a:solidFill>
              </a:rPr>
              <a:t>I aim to provide understanding and develop affirmative guidance to prevent children with ADHD feeling that they have no choice but to avoid school</a:t>
            </a:r>
          </a:p>
          <a:p>
            <a:pPr rtl="0"/>
            <a:endParaRPr lang="en-GB" dirty="0"/>
          </a:p>
        </p:txBody>
      </p:sp>
      <p:graphicFrame>
        <p:nvGraphicFramePr>
          <p:cNvPr id="2" name="Table 1">
            <a:extLst>
              <a:ext uri="{FF2B5EF4-FFF2-40B4-BE49-F238E27FC236}">
                <a16:creationId xmlns:a16="http://schemas.microsoft.com/office/drawing/2014/main" id="{D509D67B-4F41-123F-3528-ADE7B54DF891}"/>
              </a:ext>
            </a:extLst>
          </p:cNvPr>
          <p:cNvGraphicFramePr>
            <a:graphicFrameLocks noGrp="1"/>
          </p:cNvGraphicFramePr>
          <p:nvPr/>
        </p:nvGraphicFramePr>
        <p:xfrm>
          <a:off x="4274979" y="3743166"/>
          <a:ext cx="1402080" cy="716280"/>
        </p:xfrm>
        <a:graphic>
          <a:graphicData uri="http://schemas.openxmlformats.org/drawingml/2006/table">
            <a:tbl>
              <a:tblPr/>
              <a:tblGrid>
                <a:gridCol w="1402080">
                  <a:extLst>
                    <a:ext uri="{9D8B030D-6E8A-4147-A177-3AD203B41FA5}">
                      <a16:colId xmlns:a16="http://schemas.microsoft.com/office/drawing/2014/main" val="2388657827"/>
                    </a:ext>
                  </a:extLst>
                </a:gridCol>
              </a:tblGrid>
              <a:tr h="213360">
                <a:tc>
                  <a:txBody>
                    <a:bodyPr/>
                    <a:lstStyle/>
                    <a:p>
                      <a:endParaRPr lang="en-GB"/>
                    </a:p>
                  </a:txBody>
                  <a:tcPr marL="0" marR="0" marT="0" marB="0" anchor="ctr">
                    <a:lnL>
                      <a:noFill/>
                    </a:lnL>
                    <a:lnR>
                      <a:noFill/>
                    </a:lnR>
                    <a:lnT>
                      <a:noFill/>
                    </a:lnT>
                    <a:lnB>
                      <a:noFill/>
                    </a:lnB>
                  </a:tcPr>
                </a:tc>
                <a:extLst>
                  <a:ext uri="{0D108BD9-81ED-4DB2-BD59-A6C34878D82A}">
                    <a16:rowId xmlns:a16="http://schemas.microsoft.com/office/drawing/2014/main" val="2365667333"/>
                  </a:ext>
                </a:extLst>
              </a:tr>
              <a:tr h="213360">
                <a:tc>
                  <a:txBody>
                    <a:bodyPr/>
                    <a:lstStyle/>
                    <a:p>
                      <a:pPr fontAlgn="ctr"/>
                      <a:endParaRPr lang="en-GB" b="0" i="0" dirty="0">
                        <a:effectLst/>
                        <a:latin typeface="Google Sans"/>
                      </a:endParaRPr>
                    </a:p>
                  </a:txBody>
                  <a:tcPr marL="0" marR="0" marT="83820" marB="83820" anchor="ctr">
                    <a:lnL>
                      <a:noFill/>
                    </a:lnL>
                    <a:lnR>
                      <a:noFill/>
                    </a:lnR>
                    <a:lnT>
                      <a:noFill/>
                    </a:lnT>
                    <a:lnB>
                      <a:noFill/>
                    </a:lnB>
                  </a:tcPr>
                </a:tc>
                <a:extLst>
                  <a:ext uri="{0D108BD9-81ED-4DB2-BD59-A6C34878D82A}">
                    <a16:rowId xmlns:a16="http://schemas.microsoft.com/office/drawing/2014/main" val="829250938"/>
                  </a:ext>
                </a:extLst>
              </a:tr>
            </a:tbl>
          </a:graphicData>
        </a:graphic>
      </p:graphicFrame>
      <p:pic>
        <p:nvPicPr>
          <p:cNvPr id="6" name="Picture 5" descr="A circular logo with a person's head and hands&#10;&#10;Description automatically generated">
            <a:extLst>
              <a:ext uri="{FF2B5EF4-FFF2-40B4-BE49-F238E27FC236}">
                <a16:creationId xmlns:a16="http://schemas.microsoft.com/office/drawing/2014/main" id="{A15E8821-B301-1BAA-35B5-BF0F6F76FF07}"/>
              </a:ext>
            </a:extLst>
          </p:cNvPr>
          <p:cNvPicPr>
            <a:picLocks noChangeAspect="1"/>
          </p:cNvPicPr>
          <p:nvPr/>
        </p:nvPicPr>
        <p:blipFill>
          <a:blip r:embed="rId5"/>
          <a:stretch>
            <a:fillRect/>
          </a:stretch>
        </p:blipFill>
        <p:spPr>
          <a:xfrm>
            <a:off x="10973132" y="5609862"/>
            <a:ext cx="1136613" cy="1136613"/>
          </a:xfrm>
          <a:prstGeom prst="rect">
            <a:avLst/>
          </a:prstGeom>
          <a:ln>
            <a:noFill/>
          </a:ln>
        </p:spPr>
      </p:pic>
      <p:pic>
        <p:nvPicPr>
          <p:cNvPr id="3" name="Picture 2" descr="A red text on a white background&#10;&#10;Description automatically generated">
            <a:extLst>
              <a:ext uri="{FF2B5EF4-FFF2-40B4-BE49-F238E27FC236}">
                <a16:creationId xmlns:a16="http://schemas.microsoft.com/office/drawing/2014/main" id="{56BFD99E-EFA8-95A1-2E79-43EBF541A41C}"/>
              </a:ext>
            </a:extLst>
          </p:cNvPr>
          <p:cNvPicPr>
            <a:picLocks noChangeAspect="1"/>
          </p:cNvPicPr>
          <p:nvPr/>
        </p:nvPicPr>
        <p:blipFill>
          <a:blip r:embed="rId6"/>
          <a:stretch>
            <a:fillRect/>
          </a:stretch>
        </p:blipFill>
        <p:spPr>
          <a:xfrm>
            <a:off x="9993035" y="6237781"/>
            <a:ext cx="837166" cy="508694"/>
          </a:xfrm>
          <a:prstGeom prst="rect">
            <a:avLst/>
          </a:prstGeom>
        </p:spPr>
      </p:pic>
    </p:spTree>
    <p:extLst>
      <p:ext uri="{BB962C8B-B14F-4D97-AF65-F5344CB8AC3E}">
        <p14:creationId xmlns:p14="http://schemas.microsoft.com/office/powerpoint/2010/main" val="10021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 name="Picture Placeholder 10" descr="boy looking at map on the wall">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rotWithShape="1">
          <a:blip r:embed="rId3"/>
          <a:srcRect t="72" b="72"/>
          <a:stretch/>
        </p:blipFill>
        <p:spPr>
          <a:xfrm>
            <a:off x="7661102" y="375505"/>
            <a:ext cx="2207046" cy="2204178"/>
          </a:xfrm>
        </p:spPr>
      </p:pic>
      <p:pic>
        <p:nvPicPr>
          <p:cNvPr id="13" name="Picture Placeholder 12" descr="boy playing with space ship toys">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rotWithShape="1">
          <a:blip r:embed="rId4"/>
          <a:srcRect/>
          <a:stretch/>
        </p:blipFill>
        <p:spPr/>
      </p:pic>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539496" y="365124"/>
            <a:ext cx="6955586" cy="1325880"/>
          </a:xfrm>
        </p:spPr>
        <p:txBody>
          <a:bodyPr rtlCol="0"/>
          <a:lstStyle/>
          <a:p>
            <a:pPr rtl="0"/>
            <a:r>
              <a:rPr lang="en-GB" dirty="0"/>
              <a:t>How widespread is the problem?</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539495" y="1477594"/>
            <a:ext cx="7121607" cy="4698354"/>
          </a:xfrm>
        </p:spPr>
        <p:txBody>
          <a:bodyPr rtlCol="0">
            <a:normAutofit fontScale="85000" lnSpcReduction="20000"/>
          </a:bodyPr>
          <a:lstStyle/>
          <a:p>
            <a:pPr>
              <a:lnSpc>
                <a:spcPct val="110000"/>
              </a:lnSpc>
            </a:pPr>
            <a:r>
              <a:rPr lang="en-GB" dirty="0">
                <a:solidFill>
                  <a:schemeClr val="accent1"/>
                </a:solidFill>
              </a:rPr>
              <a:t>Our world has changed and continues to change, yet there is no pervasive change in the way children with ADHD are supported to stay in school</a:t>
            </a:r>
          </a:p>
          <a:p>
            <a:pPr>
              <a:lnSpc>
                <a:spcPct val="110000"/>
              </a:lnSpc>
            </a:pPr>
            <a:r>
              <a:rPr lang="en-GB" dirty="0">
                <a:solidFill>
                  <a:schemeClr val="accent1"/>
                </a:solidFill>
              </a:rPr>
              <a:t>There is wider acceptance that ADHD is not just about behaviour, yet it continues to be the practice in UK schools to manage through detention, internal isolation, or exclusion</a:t>
            </a:r>
          </a:p>
          <a:p>
            <a:pPr>
              <a:lnSpc>
                <a:spcPct val="110000"/>
              </a:lnSpc>
            </a:pPr>
            <a:r>
              <a:rPr lang="en-GB" dirty="0">
                <a:solidFill>
                  <a:schemeClr val="accent1"/>
                </a:solidFill>
              </a:rPr>
              <a:t>The impact is that children experience various traumas throughout the school day, resulting in them pathologically avoiding school, affecting mental wellbeing</a:t>
            </a:r>
          </a:p>
          <a:p>
            <a:pPr>
              <a:lnSpc>
                <a:spcPct val="110000"/>
              </a:lnSpc>
            </a:pPr>
            <a:r>
              <a:rPr lang="en-GB" dirty="0">
                <a:solidFill>
                  <a:schemeClr val="accent1"/>
                </a:solidFill>
              </a:rPr>
              <a:t>I want to support schools to replace punitive practice with proven restorative interventions to keep children with ADHD in school in a way that does not impede them further but meets their needs and supports them to meet their potential and have a positive school experience</a:t>
            </a:r>
          </a:p>
          <a:p>
            <a:pPr rtl="0"/>
            <a:endParaRPr lang="en-GB" dirty="0"/>
          </a:p>
        </p:txBody>
      </p:sp>
      <p:graphicFrame>
        <p:nvGraphicFramePr>
          <p:cNvPr id="2" name="Table 1">
            <a:extLst>
              <a:ext uri="{FF2B5EF4-FFF2-40B4-BE49-F238E27FC236}">
                <a16:creationId xmlns:a16="http://schemas.microsoft.com/office/drawing/2014/main" id="{D509D67B-4F41-123F-3528-ADE7B54DF891}"/>
              </a:ext>
            </a:extLst>
          </p:cNvPr>
          <p:cNvGraphicFramePr>
            <a:graphicFrameLocks noGrp="1"/>
          </p:cNvGraphicFramePr>
          <p:nvPr/>
        </p:nvGraphicFramePr>
        <p:xfrm>
          <a:off x="4274979" y="3743166"/>
          <a:ext cx="1402080" cy="716280"/>
        </p:xfrm>
        <a:graphic>
          <a:graphicData uri="http://schemas.openxmlformats.org/drawingml/2006/table">
            <a:tbl>
              <a:tblPr/>
              <a:tblGrid>
                <a:gridCol w="1402080">
                  <a:extLst>
                    <a:ext uri="{9D8B030D-6E8A-4147-A177-3AD203B41FA5}">
                      <a16:colId xmlns:a16="http://schemas.microsoft.com/office/drawing/2014/main" val="2388657827"/>
                    </a:ext>
                  </a:extLst>
                </a:gridCol>
              </a:tblGrid>
              <a:tr h="213360">
                <a:tc>
                  <a:txBody>
                    <a:bodyPr/>
                    <a:lstStyle/>
                    <a:p>
                      <a:endParaRPr lang="en-GB"/>
                    </a:p>
                  </a:txBody>
                  <a:tcPr marL="0" marR="0" marT="0" marB="0" anchor="ctr">
                    <a:lnL>
                      <a:noFill/>
                    </a:lnL>
                    <a:lnR>
                      <a:noFill/>
                    </a:lnR>
                    <a:lnT>
                      <a:noFill/>
                    </a:lnT>
                    <a:lnB>
                      <a:noFill/>
                    </a:lnB>
                  </a:tcPr>
                </a:tc>
                <a:extLst>
                  <a:ext uri="{0D108BD9-81ED-4DB2-BD59-A6C34878D82A}">
                    <a16:rowId xmlns:a16="http://schemas.microsoft.com/office/drawing/2014/main" val="2365667333"/>
                  </a:ext>
                </a:extLst>
              </a:tr>
              <a:tr h="213360">
                <a:tc>
                  <a:txBody>
                    <a:bodyPr/>
                    <a:lstStyle/>
                    <a:p>
                      <a:pPr fontAlgn="ctr"/>
                      <a:endParaRPr lang="en-GB" b="0" i="0" dirty="0">
                        <a:effectLst/>
                        <a:latin typeface="Google Sans"/>
                      </a:endParaRPr>
                    </a:p>
                  </a:txBody>
                  <a:tcPr marL="0" marR="0" marT="83820" marB="83820" anchor="ctr">
                    <a:lnL>
                      <a:noFill/>
                    </a:lnL>
                    <a:lnR>
                      <a:noFill/>
                    </a:lnR>
                    <a:lnT>
                      <a:noFill/>
                    </a:lnT>
                    <a:lnB>
                      <a:noFill/>
                    </a:lnB>
                  </a:tcPr>
                </a:tc>
                <a:extLst>
                  <a:ext uri="{0D108BD9-81ED-4DB2-BD59-A6C34878D82A}">
                    <a16:rowId xmlns:a16="http://schemas.microsoft.com/office/drawing/2014/main" val="829250938"/>
                  </a:ext>
                </a:extLst>
              </a:tr>
            </a:tbl>
          </a:graphicData>
        </a:graphic>
      </p:graphicFrame>
      <p:pic>
        <p:nvPicPr>
          <p:cNvPr id="3" name="Picture 2" descr="A circular logo with a person's head and hands&#10;&#10;Description automatically generated">
            <a:extLst>
              <a:ext uri="{FF2B5EF4-FFF2-40B4-BE49-F238E27FC236}">
                <a16:creationId xmlns:a16="http://schemas.microsoft.com/office/drawing/2014/main" id="{7ED362E9-651F-48D8-293C-2B18289B2959}"/>
              </a:ext>
            </a:extLst>
          </p:cNvPr>
          <p:cNvPicPr>
            <a:picLocks noChangeAspect="1"/>
          </p:cNvPicPr>
          <p:nvPr/>
        </p:nvPicPr>
        <p:blipFill>
          <a:blip r:embed="rId5"/>
          <a:stretch>
            <a:fillRect/>
          </a:stretch>
        </p:blipFill>
        <p:spPr>
          <a:xfrm>
            <a:off x="10973132" y="5609862"/>
            <a:ext cx="1136613" cy="1136613"/>
          </a:xfrm>
          <a:prstGeom prst="rect">
            <a:avLst/>
          </a:prstGeom>
          <a:ln>
            <a:noFill/>
          </a:ln>
        </p:spPr>
      </p:pic>
      <p:pic>
        <p:nvPicPr>
          <p:cNvPr id="6" name="Picture 5" descr="A red text on a white background&#10;&#10;Description automatically generated">
            <a:extLst>
              <a:ext uri="{FF2B5EF4-FFF2-40B4-BE49-F238E27FC236}">
                <a16:creationId xmlns:a16="http://schemas.microsoft.com/office/drawing/2014/main" id="{71D4F2EF-2414-D73A-BE2E-A45591AAA2D0}"/>
              </a:ext>
            </a:extLst>
          </p:cNvPr>
          <p:cNvPicPr>
            <a:picLocks noChangeAspect="1"/>
          </p:cNvPicPr>
          <p:nvPr/>
        </p:nvPicPr>
        <p:blipFill>
          <a:blip r:embed="rId6"/>
          <a:stretch>
            <a:fillRect/>
          </a:stretch>
        </p:blipFill>
        <p:spPr>
          <a:xfrm>
            <a:off x="9993035" y="6237781"/>
            <a:ext cx="837166" cy="508694"/>
          </a:xfrm>
          <a:prstGeom prst="rect">
            <a:avLst/>
          </a:prstGeom>
        </p:spPr>
      </p:pic>
    </p:spTree>
    <p:extLst>
      <p:ext uri="{BB962C8B-B14F-4D97-AF65-F5344CB8AC3E}">
        <p14:creationId xmlns:p14="http://schemas.microsoft.com/office/powerpoint/2010/main" val="789714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school problem&#10;&#10;Description automatically generated">
            <a:extLst>
              <a:ext uri="{FF2B5EF4-FFF2-40B4-BE49-F238E27FC236}">
                <a16:creationId xmlns:a16="http://schemas.microsoft.com/office/drawing/2014/main" id="{A16F931D-351C-6688-44BC-37C77BADCE56}"/>
              </a:ext>
            </a:extLst>
          </p:cNvPr>
          <p:cNvPicPr>
            <a:picLocks noChangeAspect="1"/>
          </p:cNvPicPr>
          <p:nvPr/>
        </p:nvPicPr>
        <p:blipFill>
          <a:blip r:embed="rId3"/>
          <a:stretch>
            <a:fillRect/>
          </a:stretch>
        </p:blipFill>
        <p:spPr>
          <a:xfrm>
            <a:off x="333386" y="1980028"/>
            <a:ext cx="5144118" cy="4243896"/>
          </a:xfrm>
          <a:prstGeom prst="rect">
            <a:avLst/>
          </a:prstGeom>
          <a:ln>
            <a:noFill/>
          </a:ln>
        </p:spPr>
      </p:pic>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p:txBody>
          <a:bodyPr rtlCol="0"/>
          <a:lstStyle/>
          <a:p>
            <a:pPr rtl="0"/>
            <a:r>
              <a:rPr lang="en-GB" dirty="0"/>
              <a:t>Signs of Emotionally Based School Avoidance</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5477505" y="2353457"/>
            <a:ext cx="3796498" cy="3687906"/>
          </a:xfrm>
        </p:spPr>
        <p:txBody>
          <a:bodyPr rtlCol="0">
            <a:normAutofit/>
          </a:bodyPr>
          <a:lstStyle/>
          <a:p>
            <a:r>
              <a:rPr lang="en-GB" sz="2000" dirty="0">
                <a:solidFill>
                  <a:schemeClr val="accent1"/>
                </a:solidFill>
              </a:rPr>
              <a:t>EBSA can be so gradual in onset that it is hard to notice at first</a:t>
            </a:r>
          </a:p>
          <a:p>
            <a:r>
              <a:rPr lang="en-GB" sz="2000" dirty="0">
                <a:solidFill>
                  <a:schemeClr val="accent1"/>
                </a:solidFill>
              </a:rPr>
              <a:t>It can begin at any point in a child’s academic journey, but there do seem to be higher rates between periods of transition between school phases, primary to secondary school, changing schools etc</a:t>
            </a:r>
          </a:p>
        </p:txBody>
      </p:sp>
      <p:pic>
        <p:nvPicPr>
          <p:cNvPr id="12" name="Picture 11" descr="A circular logo with a person's head and hands&#10;&#10;Description automatically generated">
            <a:extLst>
              <a:ext uri="{FF2B5EF4-FFF2-40B4-BE49-F238E27FC236}">
                <a16:creationId xmlns:a16="http://schemas.microsoft.com/office/drawing/2014/main" id="{FB71FB0E-3DF8-E49F-5B8F-3E2EB9CF4DCE}"/>
              </a:ext>
            </a:extLst>
          </p:cNvPr>
          <p:cNvPicPr>
            <a:picLocks noChangeAspect="1"/>
          </p:cNvPicPr>
          <p:nvPr/>
        </p:nvPicPr>
        <p:blipFill>
          <a:blip r:embed="rId4"/>
          <a:stretch>
            <a:fillRect/>
          </a:stretch>
        </p:blipFill>
        <p:spPr>
          <a:xfrm>
            <a:off x="10973132" y="5609862"/>
            <a:ext cx="1136613" cy="1136613"/>
          </a:xfrm>
          <a:prstGeom prst="rect">
            <a:avLst/>
          </a:prstGeom>
          <a:ln>
            <a:noFill/>
          </a:ln>
        </p:spPr>
      </p:pic>
      <p:pic>
        <p:nvPicPr>
          <p:cNvPr id="3" name="Picture 2" descr="A red text on a white background&#10;&#10;Description automatically generated">
            <a:extLst>
              <a:ext uri="{FF2B5EF4-FFF2-40B4-BE49-F238E27FC236}">
                <a16:creationId xmlns:a16="http://schemas.microsoft.com/office/drawing/2014/main" id="{2816756E-96F2-C4CA-8D3A-15143ACE1A9E}"/>
              </a:ext>
            </a:extLst>
          </p:cNvPr>
          <p:cNvPicPr>
            <a:picLocks noChangeAspect="1"/>
          </p:cNvPicPr>
          <p:nvPr/>
        </p:nvPicPr>
        <p:blipFill>
          <a:blip r:embed="rId5"/>
          <a:stretch>
            <a:fillRect/>
          </a:stretch>
        </p:blipFill>
        <p:spPr>
          <a:xfrm>
            <a:off x="9993035" y="6237781"/>
            <a:ext cx="837166" cy="508694"/>
          </a:xfrm>
          <a:prstGeom prst="rect">
            <a:avLst/>
          </a:prstGeom>
        </p:spPr>
      </p:pic>
    </p:spTree>
    <p:extLst>
      <p:ext uri="{BB962C8B-B14F-4D97-AF65-F5344CB8AC3E}">
        <p14:creationId xmlns:p14="http://schemas.microsoft.com/office/powerpoint/2010/main" val="1813910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p:txBody>
          <a:bodyPr rtlCol="0">
            <a:normAutofit fontScale="90000"/>
          </a:bodyPr>
          <a:lstStyle/>
          <a:p>
            <a:pPr rtl="0"/>
            <a:r>
              <a:rPr lang="en-GB" dirty="0"/>
              <a:t>Signs of Emotionally </a:t>
            </a:r>
            <a:br>
              <a:rPr lang="en-GB" dirty="0"/>
            </a:br>
            <a:r>
              <a:rPr lang="en-GB" dirty="0"/>
              <a:t>Based School </a:t>
            </a:r>
            <a:br>
              <a:rPr lang="en-GB" dirty="0"/>
            </a:br>
            <a:r>
              <a:rPr lang="en-GB" dirty="0"/>
              <a:t>Avoidance</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4691920" y="225757"/>
            <a:ext cx="5171607" cy="6406486"/>
          </a:xfrm>
        </p:spPr>
        <p:txBody>
          <a:bodyPr rtlCol="0">
            <a:normAutofit fontScale="85000" lnSpcReduction="20000"/>
          </a:bodyPr>
          <a:lstStyle/>
          <a:p>
            <a:pPr marL="0" indent="0" defTabSz="914400">
              <a:lnSpc>
                <a:spcPct val="110000"/>
              </a:lnSpc>
              <a:spcAft>
                <a:spcPts val="600"/>
              </a:spcAft>
              <a:buClr>
                <a:schemeClr val="accent1"/>
              </a:buClr>
              <a:buSzPct val="160000"/>
              <a:buNone/>
            </a:pPr>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Common signs include:</a:t>
            </a:r>
          </a:p>
          <a:p>
            <a:pPr marL="285750" indent="-228600" defTabSz="914400">
              <a:lnSpc>
                <a:spcPct val="110000"/>
              </a:lnSpc>
              <a:spcAft>
                <a:spcPts val="600"/>
              </a:spcAft>
              <a:buClr>
                <a:schemeClr val="accent1"/>
              </a:buClr>
              <a:buSzPct val="160000"/>
              <a:buFont typeface="Arial" panose="020B0604020202020204" pitchFamily="34" charset="0"/>
              <a:buChar char="•"/>
            </a:pPr>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Stomach aches, headaches and other physical symptoms that have no apparent medical cause.</a:t>
            </a:r>
          </a:p>
          <a:p>
            <a:pPr marL="285750" indent="-228600" defTabSz="914400">
              <a:lnSpc>
                <a:spcPct val="110000"/>
              </a:lnSpc>
              <a:spcAft>
                <a:spcPts val="600"/>
              </a:spcAft>
              <a:buClr>
                <a:schemeClr val="accent1"/>
              </a:buClr>
              <a:buSzPct val="160000"/>
              <a:buFont typeface="Arial" panose="020B0604020202020204" pitchFamily="34" charset="0"/>
              <a:buChar char="•"/>
            </a:pPr>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Asking to stay home for trivial reasons</a:t>
            </a:r>
          </a:p>
          <a:p>
            <a:pPr marL="285750" indent="-228600" defTabSz="914400">
              <a:lnSpc>
                <a:spcPct val="110000"/>
              </a:lnSpc>
              <a:spcAft>
                <a:spcPts val="600"/>
              </a:spcAft>
              <a:buClr>
                <a:schemeClr val="accent1"/>
              </a:buClr>
              <a:buSzPct val="160000"/>
              <a:buFont typeface="Arial" panose="020B0604020202020204" pitchFamily="34" charset="0"/>
              <a:buChar char="•"/>
            </a:pPr>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Withdrawing from social activities</a:t>
            </a:r>
          </a:p>
          <a:p>
            <a:pPr marL="285750" indent="-228600" defTabSz="914400">
              <a:lnSpc>
                <a:spcPct val="110000"/>
              </a:lnSpc>
              <a:spcAft>
                <a:spcPts val="600"/>
              </a:spcAft>
              <a:buClr>
                <a:schemeClr val="accent1"/>
              </a:buClr>
              <a:buSzPct val="160000"/>
              <a:buFont typeface="Arial" panose="020B0604020202020204" pitchFamily="34" charset="0"/>
              <a:buChar char="•"/>
            </a:pPr>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Increased anxiety, panic attacks and/or depression, lower self-esteem and lack of confidence</a:t>
            </a:r>
          </a:p>
          <a:p>
            <a:pPr marL="285750" indent="-228600" defTabSz="914400">
              <a:lnSpc>
                <a:spcPct val="110000"/>
              </a:lnSpc>
              <a:spcAft>
                <a:spcPts val="600"/>
              </a:spcAft>
              <a:buClr>
                <a:schemeClr val="accent1"/>
              </a:buClr>
              <a:buSzPct val="160000"/>
              <a:buFont typeface="Arial" panose="020B0604020202020204" pitchFamily="34" charset="0"/>
              <a:buChar char="•"/>
            </a:pPr>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Becoming extremely agitated, tearful and/or angry when asked about school</a:t>
            </a:r>
          </a:p>
          <a:p>
            <a:pPr marL="285750" indent="-228600" defTabSz="914400">
              <a:lnSpc>
                <a:spcPct val="110000"/>
              </a:lnSpc>
              <a:spcAft>
                <a:spcPts val="600"/>
              </a:spcAft>
              <a:buClr>
                <a:schemeClr val="accent1"/>
              </a:buClr>
              <a:buSzPct val="160000"/>
              <a:buFont typeface="Arial" panose="020B0604020202020204" pitchFamily="34" charset="0"/>
              <a:buChar char="•"/>
            </a:pPr>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Refusing to leave their parents or get out of the car</a:t>
            </a:r>
          </a:p>
          <a:p>
            <a:pPr marL="285750" indent="-228600" defTabSz="914400">
              <a:lnSpc>
                <a:spcPct val="110000"/>
              </a:lnSpc>
              <a:spcAft>
                <a:spcPts val="600"/>
              </a:spcAft>
              <a:buClr>
                <a:schemeClr val="accent1"/>
              </a:buClr>
              <a:buSzPct val="160000"/>
              <a:buFont typeface="Arial" panose="020B0604020202020204" pitchFamily="34" charset="0"/>
              <a:buChar char="•"/>
            </a:pPr>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Patterns in absences, for example, particular days and/or subjects, after weekends and holidays</a:t>
            </a:r>
          </a:p>
          <a:p>
            <a:pPr marL="285750" indent="-228600" defTabSz="914400">
              <a:lnSpc>
                <a:spcPct val="110000"/>
              </a:lnSpc>
              <a:spcAft>
                <a:spcPts val="600"/>
              </a:spcAft>
              <a:buClr>
                <a:schemeClr val="accent1"/>
              </a:buClr>
              <a:buSzPct val="160000"/>
              <a:buFont typeface="Arial" panose="020B0604020202020204" pitchFamily="34" charset="0"/>
              <a:buChar char="•"/>
            </a:pPr>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Expressing a desire to attend classes but is unable to do so</a:t>
            </a:r>
          </a:p>
          <a:p>
            <a:pPr marL="285750" indent="-228600" defTabSz="914400">
              <a:lnSpc>
                <a:spcPct val="110000"/>
              </a:lnSpc>
              <a:spcAft>
                <a:spcPts val="600"/>
              </a:spcAft>
              <a:buClr>
                <a:schemeClr val="accent1"/>
              </a:buClr>
              <a:buSzPct val="160000"/>
              <a:buFont typeface="Arial" panose="020B0604020202020204" pitchFamily="34" charset="0"/>
              <a:buChar char="•"/>
            </a:pPr>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Social isolation and avoidance of classmates or peer group</a:t>
            </a:r>
          </a:p>
          <a:p>
            <a:pPr marL="285750" indent="-228600" defTabSz="914400">
              <a:lnSpc>
                <a:spcPct val="110000"/>
              </a:lnSpc>
              <a:spcAft>
                <a:spcPts val="600"/>
              </a:spcAft>
              <a:buClr>
                <a:schemeClr val="accent1"/>
              </a:buClr>
              <a:buSzPct val="160000"/>
              <a:buFont typeface="Arial" panose="020B0604020202020204" pitchFamily="34" charset="0"/>
              <a:buChar char="•"/>
            </a:pPr>
            <a:r>
              <a:rPr lang="en-US"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Confusion or extreme absent-mindedness shown in school</a:t>
            </a:r>
          </a:p>
        </p:txBody>
      </p:sp>
      <p:pic>
        <p:nvPicPr>
          <p:cNvPr id="3" name="Picture 2" descr="A child covering her face with her hands&#10;&#10;Description automatically generated">
            <a:extLst>
              <a:ext uri="{FF2B5EF4-FFF2-40B4-BE49-F238E27FC236}">
                <a16:creationId xmlns:a16="http://schemas.microsoft.com/office/drawing/2014/main" id="{AB4C9B8C-D158-A7D4-4815-FC0457DD611B}"/>
              </a:ext>
            </a:extLst>
          </p:cNvPr>
          <p:cNvPicPr>
            <a:picLocks noChangeAspect="1"/>
          </p:cNvPicPr>
          <p:nvPr/>
        </p:nvPicPr>
        <p:blipFill>
          <a:blip r:embed="rId3"/>
          <a:stretch>
            <a:fillRect/>
          </a:stretch>
        </p:blipFill>
        <p:spPr>
          <a:xfrm>
            <a:off x="677334" y="2924636"/>
            <a:ext cx="3714360" cy="2471738"/>
          </a:xfrm>
          <a:prstGeom prst="rect">
            <a:avLst/>
          </a:prstGeom>
        </p:spPr>
      </p:pic>
      <p:pic>
        <p:nvPicPr>
          <p:cNvPr id="5" name="Picture 4" descr="A circular logo with a person's head and hands&#10;&#10;Description automatically generated">
            <a:extLst>
              <a:ext uri="{FF2B5EF4-FFF2-40B4-BE49-F238E27FC236}">
                <a16:creationId xmlns:a16="http://schemas.microsoft.com/office/drawing/2014/main" id="{6A673C6B-5C79-55D8-B4D6-257C318052FB}"/>
              </a:ext>
            </a:extLst>
          </p:cNvPr>
          <p:cNvPicPr>
            <a:picLocks noChangeAspect="1"/>
          </p:cNvPicPr>
          <p:nvPr/>
        </p:nvPicPr>
        <p:blipFill>
          <a:blip r:embed="rId4"/>
          <a:stretch>
            <a:fillRect/>
          </a:stretch>
        </p:blipFill>
        <p:spPr>
          <a:xfrm>
            <a:off x="10973132" y="5609862"/>
            <a:ext cx="1136613" cy="1136613"/>
          </a:xfrm>
          <a:prstGeom prst="rect">
            <a:avLst/>
          </a:prstGeom>
          <a:ln>
            <a:noFill/>
          </a:ln>
        </p:spPr>
      </p:pic>
      <p:pic>
        <p:nvPicPr>
          <p:cNvPr id="6" name="Picture 5" descr="A red text on a white background&#10;&#10;Description automatically generated">
            <a:extLst>
              <a:ext uri="{FF2B5EF4-FFF2-40B4-BE49-F238E27FC236}">
                <a16:creationId xmlns:a16="http://schemas.microsoft.com/office/drawing/2014/main" id="{7D45D3BC-5078-9DC3-4137-3D1F7F91F83D}"/>
              </a:ext>
            </a:extLst>
          </p:cNvPr>
          <p:cNvPicPr>
            <a:picLocks noChangeAspect="1"/>
          </p:cNvPicPr>
          <p:nvPr/>
        </p:nvPicPr>
        <p:blipFill>
          <a:blip r:embed="rId5"/>
          <a:stretch>
            <a:fillRect/>
          </a:stretch>
        </p:blipFill>
        <p:spPr>
          <a:xfrm>
            <a:off x="9993035" y="6237781"/>
            <a:ext cx="837166" cy="508694"/>
          </a:xfrm>
          <a:prstGeom prst="rect">
            <a:avLst/>
          </a:prstGeom>
        </p:spPr>
      </p:pic>
    </p:spTree>
    <p:extLst>
      <p:ext uri="{BB962C8B-B14F-4D97-AF65-F5344CB8AC3E}">
        <p14:creationId xmlns:p14="http://schemas.microsoft.com/office/powerpoint/2010/main" val="357235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017975" y="4569013"/>
            <a:ext cx="6156049" cy="1826581"/>
          </a:xfrm>
        </p:spPr>
        <p:txBody>
          <a:bodyPr rtlCol="0">
            <a:noAutofit/>
          </a:bodyPr>
          <a:lstStyle/>
          <a:p>
            <a:pPr algn="ctr" rtl="0"/>
            <a:r>
              <a:rPr lang="en-GB" sz="4400" dirty="0"/>
              <a:t>School Avoidance </a:t>
            </a:r>
            <a:br>
              <a:rPr lang="en-GB" sz="4400" dirty="0"/>
            </a:br>
            <a:r>
              <a:rPr lang="en-GB" sz="4400" dirty="0"/>
              <a:t>is extremely commonplace in children with ADHD</a:t>
            </a:r>
            <a:br>
              <a:rPr lang="en-GB" sz="4400" dirty="0"/>
            </a:br>
            <a:r>
              <a:rPr lang="en-GB" sz="4400" dirty="0"/>
              <a:t>Yet the EBSA pathway is typically not </a:t>
            </a:r>
            <a:br>
              <a:rPr lang="en-GB" sz="4400" dirty="0"/>
            </a:br>
            <a:r>
              <a:rPr lang="en-GB" sz="4400" dirty="0"/>
              <a:t>offered to </a:t>
            </a:r>
            <a:br>
              <a:rPr lang="en-GB" sz="4400" dirty="0"/>
            </a:br>
            <a:r>
              <a:rPr lang="en-GB" sz="4400" dirty="0"/>
              <a:t>them</a:t>
            </a:r>
          </a:p>
        </p:txBody>
      </p:sp>
      <p:pic>
        <p:nvPicPr>
          <p:cNvPr id="8" name="Picture 7" descr="A circular logo with a person's head and hands&#10;&#10;Description automatically generated">
            <a:extLst>
              <a:ext uri="{FF2B5EF4-FFF2-40B4-BE49-F238E27FC236}">
                <a16:creationId xmlns:a16="http://schemas.microsoft.com/office/drawing/2014/main" id="{7C449550-3132-981B-5FC3-2270D25C5EE0}"/>
              </a:ext>
            </a:extLst>
          </p:cNvPr>
          <p:cNvPicPr>
            <a:picLocks noChangeAspect="1"/>
          </p:cNvPicPr>
          <p:nvPr/>
        </p:nvPicPr>
        <p:blipFill>
          <a:blip r:embed="rId3"/>
          <a:stretch>
            <a:fillRect/>
          </a:stretch>
        </p:blipFill>
        <p:spPr>
          <a:xfrm>
            <a:off x="10973132" y="5609862"/>
            <a:ext cx="1136613" cy="1136613"/>
          </a:xfrm>
          <a:prstGeom prst="rect">
            <a:avLst/>
          </a:prstGeom>
          <a:ln>
            <a:noFill/>
          </a:ln>
        </p:spPr>
      </p:pic>
      <p:pic>
        <p:nvPicPr>
          <p:cNvPr id="3" name="Picture 2" descr="A red text on a white background&#10;&#10;Description automatically generated">
            <a:extLst>
              <a:ext uri="{FF2B5EF4-FFF2-40B4-BE49-F238E27FC236}">
                <a16:creationId xmlns:a16="http://schemas.microsoft.com/office/drawing/2014/main" id="{FBD64728-0274-24FE-6ACE-49EB91B19393}"/>
              </a:ext>
            </a:extLst>
          </p:cNvPr>
          <p:cNvPicPr>
            <a:picLocks noChangeAspect="1"/>
          </p:cNvPicPr>
          <p:nvPr/>
        </p:nvPicPr>
        <p:blipFill>
          <a:blip r:embed="rId4"/>
          <a:stretch>
            <a:fillRect/>
          </a:stretch>
        </p:blipFill>
        <p:spPr>
          <a:xfrm>
            <a:off x="9993035" y="6237781"/>
            <a:ext cx="837166" cy="508694"/>
          </a:xfrm>
          <a:prstGeom prst="rect">
            <a:avLst/>
          </a:prstGeom>
        </p:spPr>
      </p:pic>
    </p:spTree>
    <p:extLst>
      <p:ext uri="{BB962C8B-B14F-4D97-AF65-F5344CB8AC3E}">
        <p14:creationId xmlns:p14="http://schemas.microsoft.com/office/powerpoint/2010/main" val="428359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 name="Picture Placeholder 10" descr="boy looking at map on the wall">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rotWithShape="1">
          <a:blip r:embed="rId3"/>
          <a:srcRect t="72" b="72"/>
          <a:stretch/>
        </p:blipFill>
        <p:spPr>
          <a:xfrm>
            <a:off x="8444632" y="291618"/>
            <a:ext cx="2207046" cy="2204178"/>
          </a:xfrm>
        </p:spPr>
      </p:pic>
      <p:pic>
        <p:nvPicPr>
          <p:cNvPr id="13" name="Picture Placeholder 12" descr="boy playing with space ship toys">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rotWithShape="1">
          <a:blip r:embed="rId4"/>
          <a:srcRect/>
          <a:stretch/>
        </p:blipFill>
        <p:spPr>
          <a:xfrm>
            <a:off x="9012938" y="2552902"/>
            <a:ext cx="3096807" cy="3096807"/>
          </a:xfrm>
        </p:spPr>
      </p:pic>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797186" y="67827"/>
            <a:ext cx="6955586" cy="1325880"/>
          </a:xfrm>
        </p:spPr>
        <p:txBody>
          <a:bodyPr rtlCol="0"/>
          <a:lstStyle/>
          <a:p>
            <a:pPr rtl="0"/>
            <a:r>
              <a:rPr lang="en-GB" dirty="0"/>
              <a:t>What causes school avoidance?</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539495" y="1079823"/>
            <a:ext cx="7905137" cy="4698354"/>
          </a:xfrm>
        </p:spPr>
        <p:txBody>
          <a:bodyPr rtlCol="0">
            <a:normAutofit fontScale="92500" lnSpcReduction="20000"/>
          </a:bodyPr>
          <a:lstStyle/>
          <a:p>
            <a:pPr marL="0" indent="0" algn="ctr">
              <a:buNone/>
            </a:pPr>
            <a:r>
              <a:rPr lang="en-GB" sz="2400" dirty="0">
                <a:solidFill>
                  <a:schemeClr val="accent1">
                    <a:lumMod val="75000"/>
                  </a:schemeClr>
                </a:solidFill>
              </a:rPr>
              <a:t>“School refusal occurs when stress exceeds support, </a:t>
            </a:r>
          </a:p>
          <a:p>
            <a:pPr marL="0" indent="0" algn="ctr">
              <a:buNone/>
            </a:pPr>
            <a:r>
              <a:rPr lang="en-GB" sz="2400" dirty="0">
                <a:solidFill>
                  <a:schemeClr val="accent1">
                    <a:lumMod val="75000"/>
                  </a:schemeClr>
                </a:solidFill>
              </a:rPr>
              <a:t>when risks are greater than resilience and when </a:t>
            </a:r>
          </a:p>
          <a:p>
            <a:pPr marL="0" indent="0" algn="ctr">
              <a:buNone/>
            </a:pPr>
            <a:r>
              <a:rPr lang="en-GB" sz="2400" dirty="0">
                <a:solidFill>
                  <a:schemeClr val="accent1">
                    <a:lumMod val="75000"/>
                  </a:schemeClr>
                </a:solidFill>
              </a:rPr>
              <a:t>‘pull’ factors that promote school non-attendance </a:t>
            </a:r>
          </a:p>
          <a:p>
            <a:pPr marL="0" indent="0" algn="ctr">
              <a:buNone/>
            </a:pPr>
            <a:r>
              <a:rPr lang="en-GB" sz="2400" dirty="0">
                <a:solidFill>
                  <a:schemeClr val="accent1">
                    <a:lumMod val="75000"/>
                  </a:schemeClr>
                </a:solidFill>
              </a:rPr>
              <a:t>overcome the ‘push’ factors that encourage attendance” (</a:t>
            </a:r>
            <a:r>
              <a:rPr lang="en-GB" sz="2400" dirty="0" err="1">
                <a:solidFill>
                  <a:schemeClr val="accent1">
                    <a:lumMod val="75000"/>
                  </a:schemeClr>
                </a:solidFill>
              </a:rPr>
              <a:t>Thambirajah</a:t>
            </a:r>
            <a:r>
              <a:rPr lang="en-GB" sz="2400" dirty="0">
                <a:solidFill>
                  <a:schemeClr val="accent1">
                    <a:lumMod val="75000"/>
                  </a:schemeClr>
                </a:solidFill>
              </a:rPr>
              <a:t> et al., 2008)</a:t>
            </a:r>
          </a:p>
          <a:p>
            <a:pPr marL="0" indent="0" algn="ctr">
              <a:buNone/>
            </a:pPr>
            <a:endParaRPr lang="en-GB" sz="2400" dirty="0">
              <a:solidFill>
                <a:schemeClr val="accent1">
                  <a:lumMod val="75000"/>
                </a:schemeClr>
              </a:solidFill>
            </a:endParaRPr>
          </a:p>
          <a:p>
            <a:pPr>
              <a:lnSpc>
                <a:spcPct val="100000"/>
              </a:lnSpc>
              <a:spcBef>
                <a:spcPts val="0"/>
              </a:spcBef>
            </a:pPr>
            <a:r>
              <a:rPr lang="en-GB" dirty="0">
                <a:solidFill>
                  <a:schemeClr val="accent1">
                    <a:lumMod val="75000"/>
                  </a:schemeClr>
                </a:solidFill>
              </a:rPr>
              <a:t>A</a:t>
            </a:r>
            <a:r>
              <a:rPr lang="en-GB" sz="2400" dirty="0">
                <a:solidFill>
                  <a:schemeClr val="accent1">
                    <a:lumMod val="75000"/>
                  </a:schemeClr>
                </a:solidFill>
              </a:rPr>
              <a:t> ‘push’ towards school would be when a child </a:t>
            </a:r>
          </a:p>
          <a:p>
            <a:pPr>
              <a:lnSpc>
                <a:spcPct val="100000"/>
              </a:lnSpc>
              <a:spcBef>
                <a:spcPts val="0"/>
              </a:spcBef>
            </a:pPr>
            <a:r>
              <a:rPr lang="en-GB" sz="2400" dirty="0">
                <a:solidFill>
                  <a:schemeClr val="accent1">
                    <a:lumMod val="75000"/>
                  </a:schemeClr>
                </a:solidFill>
              </a:rPr>
              <a:t>finds school ‘easy’, can access lessons, learns </a:t>
            </a:r>
          </a:p>
          <a:p>
            <a:pPr>
              <a:lnSpc>
                <a:spcPct val="100000"/>
              </a:lnSpc>
              <a:spcBef>
                <a:spcPts val="0"/>
              </a:spcBef>
            </a:pPr>
            <a:r>
              <a:rPr lang="en-GB" sz="2400" dirty="0">
                <a:solidFill>
                  <a:schemeClr val="accent1">
                    <a:lumMod val="75000"/>
                  </a:schemeClr>
                </a:solidFill>
              </a:rPr>
              <a:t>well and is academically bright</a:t>
            </a:r>
          </a:p>
          <a:p>
            <a:pPr>
              <a:lnSpc>
                <a:spcPct val="100000"/>
              </a:lnSpc>
              <a:spcBef>
                <a:spcPts val="0"/>
              </a:spcBef>
            </a:pPr>
            <a:endParaRPr lang="en-GB" sz="2400" dirty="0">
              <a:solidFill>
                <a:schemeClr val="accent1">
                  <a:lumMod val="75000"/>
                </a:schemeClr>
              </a:solidFill>
            </a:endParaRPr>
          </a:p>
          <a:p>
            <a:pPr>
              <a:lnSpc>
                <a:spcPct val="100000"/>
              </a:lnSpc>
              <a:spcBef>
                <a:spcPts val="0"/>
              </a:spcBef>
            </a:pPr>
            <a:r>
              <a:rPr lang="en-GB" sz="2400" dirty="0">
                <a:solidFill>
                  <a:schemeClr val="accent1">
                    <a:lumMod val="75000"/>
                  </a:schemeClr>
                </a:solidFill>
              </a:rPr>
              <a:t>A ‘pull’ away from school could be that schools </a:t>
            </a:r>
          </a:p>
          <a:p>
            <a:pPr>
              <a:lnSpc>
                <a:spcPct val="100000"/>
              </a:lnSpc>
              <a:spcBef>
                <a:spcPts val="0"/>
              </a:spcBef>
            </a:pPr>
            <a:r>
              <a:rPr lang="en-GB" sz="2400" dirty="0">
                <a:solidFill>
                  <a:schemeClr val="accent1">
                    <a:lumMod val="75000"/>
                  </a:schemeClr>
                </a:solidFill>
              </a:rPr>
              <a:t>are too noisy, the fear of the unknown and </a:t>
            </a:r>
          </a:p>
          <a:p>
            <a:pPr>
              <a:lnSpc>
                <a:spcPct val="100000"/>
              </a:lnSpc>
              <a:spcBef>
                <a:spcPts val="0"/>
              </a:spcBef>
            </a:pPr>
            <a:r>
              <a:rPr lang="en-GB" sz="2400" dirty="0">
                <a:solidFill>
                  <a:schemeClr val="accent1">
                    <a:lumMod val="75000"/>
                  </a:schemeClr>
                </a:solidFill>
              </a:rPr>
              <a:t>pressure to succeed academically</a:t>
            </a:r>
          </a:p>
          <a:p>
            <a:pPr rtl="0"/>
            <a:endParaRPr lang="en-GB" dirty="0"/>
          </a:p>
        </p:txBody>
      </p:sp>
      <p:sp>
        <p:nvSpPr>
          <p:cNvPr id="15" name="Footer Placeholder 14">
            <a:extLst>
              <a:ext uri="{FF2B5EF4-FFF2-40B4-BE49-F238E27FC236}">
                <a16:creationId xmlns:a16="http://schemas.microsoft.com/office/drawing/2014/main" id="{96B342A5-1683-4650-BB07-B98D8B23C1FC}"/>
              </a:ext>
            </a:extLst>
          </p:cNvPr>
          <p:cNvSpPr>
            <a:spLocks noGrp="1"/>
          </p:cNvSpPr>
          <p:nvPr>
            <p:ph type="ftr" sz="quarter" idx="11"/>
          </p:nvPr>
        </p:nvSpPr>
        <p:spPr>
          <a:xfrm>
            <a:off x="677333" y="5921116"/>
            <a:ext cx="8676529" cy="485372"/>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i="0" u="none" strike="noStrike" kern="1200" cap="none" spc="0" normalizeH="0" dirty="0">
                <a:ln>
                  <a:noFill/>
                </a:ln>
                <a:solidFill>
                  <a:schemeClr val="accent2"/>
                </a:solidFill>
                <a:effectLst/>
                <a:uLnTx/>
                <a:uFillTx/>
                <a:latin typeface="Calibri" panose="020F0502020204030204"/>
                <a:ea typeface="+mn-ea"/>
                <a:cs typeface="+mn-cs"/>
              </a:rPr>
              <a:t>ALL OF THESE FACTORS ARE COMMON IN CHILDREN WITH ADHD</a:t>
            </a:r>
          </a:p>
        </p:txBody>
      </p:sp>
      <p:graphicFrame>
        <p:nvGraphicFramePr>
          <p:cNvPr id="2" name="Table 1">
            <a:extLst>
              <a:ext uri="{FF2B5EF4-FFF2-40B4-BE49-F238E27FC236}">
                <a16:creationId xmlns:a16="http://schemas.microsoft.com/office/drawing/2014/main" id="{D509D67B-4F41-123F-3528-ADE7B54DF891}"/>
              </a:ext>
            </a:extLst>
          </p:cNvPr>
          <p:cNvGraphicFramePr>
            <a:graphicFrameLocks noGrp="1"/>
          </p:cNvGraphicFramePr>
          <p:nvPr/>
        </p:nvGraphicFramePr>
        <p:xfrm>
          <a:off x="4274979" y="3743166"/>
          <a:ext cx="1402080" cy="716280"/>
        </p:xfrm>
        <a:graphic>
          <a:graphicData uri="http://schemas.openxmlformats.org/drawingml/2006/table">
            <a:tbl>
              <a:tblPr/>
              <a:tblGrid>
                <a:gridCol w="1402080">
                  <a:extLst>
                    <a:ext uri="{9D8B030D-6E8A-4147-A177-3AD203B41FA5}">
                      <a16:colId xmlns:a16="http://schemas.microsoft.com/office/drawing/2014/main" val="2388657827"/>
                    </a:ext>
                  </a:extLst>
                </a:gridCol>
              </a:tblGrid>
              <a:tr h="213360">
                <a:tc>
                  <a:txBody>
                    <a:bodyPr/>
                    <a:lstStyle/>
                    <a:p>
                      <a:endParaRPr lang="en-GB" dirty="0"/>
                    </a:p>
                  </a:txBody>
                  <a:tcPr marL="0" marR="0" marT="0" marB="0" anchor="ctr">
                    <a:lnL>
                      <a:noFill/>
                    </a:lnL>
                    <a:lnR>
                      <a:noFill/>
                    </a:lnR>
                    <a:lnT>
                      <a:noFill/>
                    </a:lnT>
                    <a:lnB>
                      <a:noFill/>
                    </a:lnB>
                  </a:tcPr>
                </a:tc>
                <a:extLst>
                  <a:ext uri="{0D108BD9-81ED-4DB2-BD59-A6C34878D82A}">
                    <a16:rowId xmlns:a16="http://schemas.microsoft.com/office/drawing/2014/main" val="2365667333"/>
                  </a:ext>
                </a:extLst>
              </a:tr>
              <a:tr h="213360">
                <a:tc>
                  <a:txBody>
                    <a:bodyPr/>
                    <a:lstStyle/>
                    <a:p>
                      <a:pPr fontAlgn="ctr"/>
                      <a:endParaRPr lang="en-GB" b="0" i="0" dirty="0">
                        <a:effectLst/>
                        <a:latin typeface="Google Sans"/>
                      </a:endParaRPr>
                    </a:p>
                  </a:txBody>
                  <a:tcPr marL="0" marR="0" marT="83820" marB="83820" anchor="ctr">
                    <a:lnL>
                      <a:noFill/>
                    </a:lnL>
                    <a:lnR>
                      <a:noFill/>
                    </a:lnR>
                    <a:lnT>
                      <a:noFill/>
                    </a:lnT>
                    <a:lnB>
                      <a:noFill/>
                    </a:lnB>
                  </a:tcPr>
                </a:tc>
                <a:extLst>
                  <a:ext uri="{0D108BD9-81ED-4DB2-BD59-A6C34878D82A}">
                    <a16:rowId xmlns:a16="http://schemas.microsoft.com/office/drawing/2014/main" val="829250938"/>
                  </a:ext>
                </a:extLst>
              </a:tr>
            </a:tbl>
          </a:graphicData>
        </a:graphic>
      </p:graphicFrame>
      <p:pic>
        <p:nvPicPr>
          <p:cNvPr id="7" name="Picture 6" descr="A circular logo with a person's head and hands&#10;&#10;Description automatically generated">
            <a:extLst>
              <a:ext uri="{FF2B5EF4-FFF2-40B4-BE49-F238E27FC236}">
                <a16:creationId xmlns:a16="http://schemas.microsoft.com/office/drawing/2014/main" id="{0083F45B-C00E-F502-1C98-3380CDF0F2FE}"/>
              </a:ext>
            </a:extLst>
          </p:cNvPr>
          <p:cNvPicPr>
            <a:picLocks noChangeAspect="1"/>
          </p:cNvPicPr>
          <p:nvPr/>
        </p:nvPicPr>
        <p:blipFill>
          <a:blip r:embed="rId5"/>
          <a:stretch>
            <a:fillRect/>
          </a:stretch>
        </p:blipFill>
        <p:spPr>
          <a:xfrm>
            <a:off x="10973132" y="5609862"/>
            <a:ext cx="1136613" cy="1136613"/>
          </a:xfrm>
          <a:prstGeom prst="rect">
            <a:avLst/>
          </a:prstGeom>
          <a:ln>
            <a:noFill/>
          </a:ln>
        </p:spPr>
      </p:pic>
      <p:pic>
        <p:nvPicPr>
          <p:cNvPr id="3" name="Picture 2" descr="A red text on a white background&#10;&#10;Description automatically generated">
            <a:extLst>
              <a:ext uri="{FF2B5EF4-FFF2-40B4-BE49-F238E27FC236}">
                <a16:creationId xmlns:a16="http://schemas.microsoft.com/office/drawing/2014/main" id="{292416A4-E092-5690-EC1A-44EBCF95A26F}"/>
              </a:ext>
            </a:extLst>
          </p:cNvPr>
          <p:cNvPicPr>
            <a:picLocks noChangeAspect="1"/>
          </p:cNvPicPr>
          <p:nvPr/>
        </p:nvPicPr>
        <p:blipFill>
          <a:blip r:embed="rId6"/>
          <a:stretch>
            <a:fillRect/>
          </a:stretch>
        </p:blipFill>
        <p:spPr>
          <a:xfrm>
            <a:off x="9993035" y="6237781"/>
            <a:ext cx="837166" cy="508694"/>
          </a:xfrm>
          <a:prstGeom prst="rect">
            <a:avLst/>
          </a:prstGeom>
        </p:spPr>
      </p:pic>
    </p:spTree>
    <p:extLst>
      <p:ext uri="{BB962C8B-B14F-4D97-AF65-F5344CB8AC3E}">
        <p14:creationId xmlns:p14="http://schemas.microsoft.com/office/powerpoint/2010/main" val="358556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8CC-E887-4C39-A032-E3471EDC043E}"/>
              </a:ext>
            </a:extLst>
          </p:cNvPr>
          <p:cNvSpPr>
            <a:spLocks noGrp="1"/>
          </p:cNvSpPr>
          <p:nvPr>
            <p:ph type="title"/>
          </p:nvPr>
        </p:nvSpPr>
        <p:spPr>
          <a:xfrm>
            <a:off x="839787" y="173662"/>
            <a:ext cx="8544055" cy="1325563"/>
          </a:xfrm>
        </p:spPr>
        <p:txBody>
          <a:bodyPr rtlCol="0"/>
          <a:lstStyle/>
          <a:p>
            <a:pPr algn="ctr" rtl="0"/>
            <a:r>
              <a:rPr lang="en-GB" dirty="0"/>
              <a:t>So why are children with ADHD regularly excluded from the EBSA pathway?  </a:t>
            </a:r>
          </a:p>
        </p:txBody>
      </p:sp>
      <p:sp>
        <p:nvSpPr>
          <p:cNvPr id="4" name="Content Placeholder 3">
            <a:extLst>
              <a:ext uri="{FF2B5EF4-FFF2-40B4-BE49-F238E27FC236}">
                <a16:creationId xmlns:a16="http://schemas.microsoft.com/office/drawing/2014/main" id="{245DDB48-166A-4E16-B9DF-C5C6570A1BAD}"/>
              </a:ext>
            </a:extLst>
          </p:cNvPr>
          <p:cNvSpPr>
            <a:spLocks noGrp="1"/>
          </p:cNvSpPr>
          <p:nvPr>
            <p:ph sz="half" idx="2"/>
          </p:nvPr>
        </p:nvSpPr>
        <p:spPr>
          <a:xfrm>
            <a:off x="839787" y="1927999"/>
            <a:ext cx="4423106" cy="3684588"/>
          </a:xfrm>
        </p:spPr>
        <p:txBody>
          <a:bodyPr rtlCol="0"/>
          <a:lstStyle/>
          <a:p>
            <a:pPr marL="0" indent="0">
              <a:buNone/>
            </a:pPr>
            <a:r>
              <a:rPr lang="en-GB" cap="none"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 school’s response to ADHD tends to be to:</a:t>
            </a:r>
          </a:p>
          <a:p>
            <a:r>
              <a:rPr lang="en-GB" cap="none"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Introduce a more punitive approach </a:t>
            </a:r>
          </a:p>
          <a:p>
            <a:r>
              <a:rPr lang="en-GB" cap="none"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Increase sanctions </a:t>
            </a:r>
          </a:p>
          <a:p>
            <a:r>
              <a:rPr lang="en-GB" cap="none"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Introduce a stricter behaviour policy</a:t>
            </a:r>
          </a:p>
          <a:p>
            <a:pPr rtl="0"/>
            <a:endParaRPr lang="en-GB" dirty="0"/>
          </a:p>
        </p:txBody>
      </p:sp>
      <p:sp>
        <p:nvSpPr>
          <p:cNvPr id="8" name="Content Placeholder 7">
            <a:extLst>
              <a:ext uri="{FF2B5EF4-FFF2-40B4-BE49-F238E27FC236}">
                <a16:creationId xmlns:a16="http://schemas.microsoft.com/office/drawing/2014/main" id="{EE1302F8-9FA6-4CC4-AD07-E8137FCC99A5}"/>
              </a:ext>
            </a:extLst>
          </p:cNvPr>
          <p:cNvSpPr>
            <a:spLocks noGrp="1"/>
          </p:cNvSpPr>
          <p:nvPr>
            <p:ph sz="quarter" idx="14"/>
          </p:nvPr>
        </p:nvSpPr>
        <p:spPr>
          <a:xfrm>
            <a:off x="5736484" y="1927999"/>
            <a:ext cx="4531778" cy="3684588"/>
          </a:xfrm>
        </p:spPr>
        <p:txBody>
          <a:bodyPr rtlCol="0"/>
          <a:lstStyle/>
          <a:p>
            <a:pPr marL="0" indent="0">
              <a:buNone/>
            </a:pPr>
            <a:r>
              <a:rPr lang="en-GB" cap="none"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This exacerbates the problem and leads to:</a:t>
            </a:r>
          </a:p>
          <a:p>
            <a:r>
              <a:rPr lang="en-GB" cap="none"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More extreme behaviours</a:t>
            </a:r>
          </a:p>
          <a:p>
            <a:r>
              <a:rPr lang="en-GB" cap="none"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Increased school anxiety</a:t>
            </a:r>
          </a:p>
          <a:p>
            <a:r>
              <a:rPr lang="en-GB" cap="none"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Even higher numbers of school avoiders </a:t>
            </a:r>
          </a:p>
          <a:p>
            <a:r>
              <a:rPr lang="en-GB" cap="none"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Missing the signs of inattentive ADHD</a:t>
            </a:r>
          </a:p>
          <a:p>
            <a:pPr rtl="0"/>
            <a:endParaRPr lang="en-GB" dirty="0"/>
          </a:p>
        </p:txBody>
      </p:sp>
      <p:pic>
        <p:nvPicPr>
          <p:cNvPr id="20" name="Picture 19">
            <a:extLst>
              <a:ext uri="{FF2B5EF4-FFF2-40B4-BE49-F238E27FC236}">
                <a16:creationId xmlns:a16="http://schemas.microsoft.com/office/drawing/2014/main" id="{F7764BD7-69AA-C593-DBFA-DB1F82ACFAE7}"/>
              </a:ext>
            </a:extLst>
          </p:cNvPr>
          <p:cNvPicPr>
            <a:picLocks noChangeAspect="1"/>
          </p:cNvPicPr>
          <p:nvPr/>
        </p:nvPicPr>
        <p:blipFill>
          <a:blip r:embed="rId3"/>
          <a:srcRect/>
          <a:stretch/>
        </p:blipFill>
        <p:spPr>
          <a:xfrm>
            <a:off x="1558977" y="4356852"/>
            <a:ext cx="2952703" cy="2214527"/>
          </a:xfrm>
          <a:prstGeom prst="rect">
            <a:avLst/>
          </a:prstGeom>
        </p:spPr>
      </p:pic>
      <p:pic>
        <p:nvPicPr>
          <p:cNvPr id="21" name="Picture 20" descr="A circular logo with a person's head and hands&#10;&#10;Description automatically generated">
            <a:extLst>
              <a:ext uri="{FF2B5EF4-FFF2-40B4-BE49-F238E27FC236}">
                <a16:creationId xmlns:a16="http://schemas.microsoft.com/office/drawing/2014/main" id="{8EC8B091-370C-1EE2-E95F-A74E8B0C0733}"/>
              </a:ext>
            </a:extLst>
          </p:cNvPr>
          <p:cNvPicPr>
            <a:picLocks noChangeAspect="1"/>
          </p:cNvPicPr>
          <p:nvPr/>
        </p:nvPicPr>
        <p:blipFill>
          <a:blip r:embed="rId4"/>
          <a:stretch>
            <a:fillRect/>
          </a:stretch>
        </p:blipFill>
        <p:spPr>
          <a:xfrm>
            <a:off x="10973132" y="5609862"/>
            <a:ext cx="1136613" cy="1136613"/>
          </a:xfrm>
          <a:prstGeom prst="rect">
            <a:avLst/>
          </a:prstGeom>
          <a:ln>
            <a:noFill/>
          </a:ln>
        </p:spPr>
      </p:pic>
      <p:pic>
        <p:nvPicPr>
          <p:cNvPr id="3" name="Picture 2" descr="A red text on a white background&#10;&#10;Description automatically generated">
            <a:extLst>
              <a:ext uri="{FF2B5EF4-FFF2-40B4-BE49-F238E27FC236}">
                <a16:creationId xmlns:a16="http://schemas.microsoft.com/office/drawing/2014/main" id="{A838583B-48F1-FB3E-BD71-FEC769250FA8}"/>
              </a:ext>
            </a:extLst>
          </p:cNvPr>
          <p:cNvPicPr>
            <a:picLocks noChangeAspect="1"/>
          </p:cNvPicPr>
          <p:nvPr/>
        </p:nvPicPr>
        <p:blipFill>
          <a:blip r:embed="rId5"/>
          <a:stretch>
            <a:fillRect/>
          </a:stretch>
        </p:blipFill>
        <p:spPr>
          <a:xfrm>
            <a:off x="9993035" y="6237781"/>
            <a:ext cx="837166" cy="508694"/>
          </a:xfrm>
          <a:prstGeom prst="rect">
            <a:avLst/>
          </a:prstGeom>
        </p:spPr>
      </p:pic>
    </p:spTree>
    <p:extLst>
      <p:ext uri="{BB962C8B-B14F-4D97-AF65-F5344CB8AC3E}">
        <p14:creationId xmlns:p14="http://schemas.microsoft.com/office/powerpoint/2010/main" val="54399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p:txBody>
          <a:bodyPr rtlCol="0"/>
          <a:lstStyle/>
          <a:p>
            <a:pPr rtl="0"/>
            <a:r>
              <a:rPr lang="en-GB" dirty="0">
                <a:solidFill>
                  <a:schemeClr val="accent2"/>
                </a:solidFill>
              </a:rPr>
              <a:t>Why does the punitive approach not work?</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41248" y="1828800"/>
            <a:ext cx="7583224" cy="4352544"/>
          </a:xfrm>
        </p:spPr>
        <p:txBody>
          <a:bodyPr rtlCol="0">
            <a:normAutofit fontScale="70000" lnSpcReduction="20000"/>
          </a:bodyPr>
          <a:lstStyle/>
          <a:p>
            <a:r>
              <a:rPr lang="en-GB"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The words punishment and discipline are often used </a:t>
            </a:r>
          </a:p>
          <a:p>
            <a:r>
              <a:rPr lang="en-GB"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interchangeably; however, they are not the same:</a:t>
            </a:r>
          </a:p>
          <a:p>
            <a:r>
              <a:rPr lang="en-GB"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Punishment is a punitive measure meant to stop a behaviour</a:t>
            </a:r>
          </a:p>
          <a:p>
            <a:r>
              <a:rPr lang="en-GB"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Discipline is a teaching process; punishment can be a part of the </a:t>
            </a:r>
          </a:p>
          <a:p>
            <a:r>
              <a:rPr lang="en-GB"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discipline process, but to be effective it should be balanced </a:t>
            </a:r>
            <a:r>
              <a:rPr lang="en-GB" dirty="0">
                <a:solidFill>
                  <a:schemeClr val="accent2"/>
                </a:solidFill>
                <a:latin typeface="Calibri" panose="020F0502020204030204" pitchFamily="34" charset="0"/>
                <a:ea typeface="Calibri" panose="020F0502020204030204" pitchFamily="34" charset="0"/>
                <a:cs typeface="Calibri" panose="020F0502020204030204" pitchFamily="34" charset="0"/>
              </a:rPr>
              <a:t>with </a:t>
            </a:r>
          </a:p>
          <a:p>
            <a:r>
              <a:rPr lang="en-GB" dirty="0">
                <a:solidFill>
                  <a:schemeClr val="accent2"/>
                </a:solidFill>
                <a:latin typeface="Calibri" panose="020F0502020204030204" pitchFamily="34" charset="0"/>
                <a:ea typeface="Calibri" panose="020F0502020204030204" pitchFamily="34" charset="0"/>
                <a:cs typeface="Calibri" panose="020F0502020204030204" pitchFamily="34" charset="0"/>
              </a:rPr>
              <a:t>recognising </a:t>
            </a:r>
            <a:r>
              <a:rPr lang="en-GB"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and rewarding positive behaviours</a:t>
            </a:r>
          </a:p>
          <a:p>
            <a:r>
              <a:rPr lang="en-GB"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The actions of a child with ADHD typically aren’t so much </a:t>
            </a:r>
            <a:r>
              <a:rPr lang="en-GB" i="1"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misbehaviours</a:t>
            </a:r>
            <a:r>
              <a:rPr lang="en-GB"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 as they are a lack of the skills needed to control and manage symptoms of ADHD</a:t>
            </a:r>
          </a:p>
          <a:p>
            <a:r>
              <a:rPr lang="en-GB"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Punishment alone doesn’t generally work for children with ADHD because it is based on the premise that the child willingly did something wrong and the consequence or punishment will prevent the behaviour from occurring again</a:t>
            </a:r>
          </a:p>
          <a:p>
            <a:r>
              <a:rPr lang="en-GB"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Typically,  the child hasn’t “</a:t>
            </a:r>
            <a:r>
              <a:rPr lang="en-GB" cap="none" dirty="0" err="1">
                <a:solidFill>
                  <a:schemeClr val="accent2"/>
                </a:solidFill>
                <a:latin typeface="Calibri" panose="020F0502020204030204" pitchFamily="34" charset="0"/>
                <a:ea typeface="Calibri" panose="020F0502020204030204" pitchFamily="34" charset="0"/>
                <a:cs typeface="Calibri" panose="020F0502020204030204" pitchFamily="34" charset="0"/>
              </a:rPr>
              <a:t>willfully</a:t>
            </a:r>
            <a:r>
              <a:rPr lang="en-GB"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 misbehaved, he just hasn’t managed ADHD symptoms -- and that could be simply because he doesn’t yet have the skills to do so</a:t>
            </a:r>
          </a:p>
          <a:p>
            <a:endParaRPr lang="en-GB" cap="none" dirty="0">
              <a:latin typeface="Calibri" panose="020F0502020204030204" pitchFamily="34" charset="0"/>
              <a:ea typeface="Calibri" panose="020F0502020204030204" pitchFamily="34" charset="0"/>
              <a:cs typeface="Calibri" panose="020F0502020204030204" pitchFamily="34" charset="0"/>
            </a:endParaRPr>
          </a:p>
          <a:p>
            <a:pPr rtl="0"/>
            <a:endParaRPr lang="en-GB" dirty="0"/>
          </a:p>
        </p:txBody>
      </p:sp>
      <p:pic>
        <p:nvPicPr>
          <p:cNvPr id="2" name="Picture 1" descr="A circular diagram with arrows and a check mark&#10;&#10;Description automatically generated">
            <a:extLst>
              <a:ext uri="{FF2B5EF4-FFF2-40B4-BE49-F238E27FC236}">
                <a16:creationId xmlns:a16="http://schemas.microsoft.com/office/drawing/2014/main" id="{1A6E97A8-7CBB-B22E-EB93-687945360B5F}"/>
              </a:ext>
            </a:extLst>
          </p:cNvPr>
          <p:cNvPicPr>
            <a:picLocks noChangeAspect="1"/>
          </p:cNvPicPr>
          <p:nvPr/>
        </p:nvPicPr>
        <p:blipFill>
          <a:blip r:embed="rId3"/>
          <a:stretch>
            <a:fillRect/>
          </a:stretch>
        </p:blipFill>
        <p:spPr>
          <a:xfrm>
            <a:off x="6359536" y="800100"/>
            <a:ext cx="2228850" cy="2057400"/>
          </a:xfrm>
          <a:prstGeom prst="rect">
            <a:avLst/>
          </a:prstGeom>
        </p:spPr>
      </p:pic>
      <p:pic>
        <p:nvPicPr>
          <p:cNvPr id="7" name="Picture 6" descr="A circular logo with a person's head and hands&#10;&#10;Description automatically generated">
            <a:extLst>
              <a:ext uri="{FF2B5EF4-FFF2-40B4-BE49-F238E27FC236}">
                <a16:creationId xmlns:a16="http://schemas.microsoft.com/office/drawing/2014/main" id="{6785EA41-B544-D26D-6145-1292A911DFD7}"/>
              </a:ext>
            </a:extLst>
          </p:cNvPr>
          <p:cNvPicPr>
            <a:picLocks noChangeAspect="1"/>
          </p:cNvPicPr>
          <p:nvPr/>
        </p:nvPicPr>
        <p:blipFill>
          <a:blip r:embed="rId4"/>
          <a:stretch>
            <a:fillRect/>
          </a:stretch>
        </p:blipFill>
        <p:spPr>
          <a:xfrm>
            <a:off x="10973132" y="5609862"/>
            <a:ext cx="1136613" cy="1136613"/>
          </a:xfrm>
          <a:prstGeom prst="rect">
            <a:avLst/>
          </a:prstGeom>
          <a:ln>
            <a:noFill/>
          </a:ln>
        </p:spPr>
      </p:pic>
      <p:pic>
        <p:nvPicPr>
          <p:cNvPr id="3" name="Picture 2" descr="A red text on a white background&#10;&#10;Description automatically generated">
            <a:extLst>
              <a:ext uri="{FF2B5EF4-FFF2-40B4-BE49-F238E27FC236}">
                <a16:creationId xmlns:a16="http://schemas.microsoft.com/office/drawing/2014/main" id="{6061C162-20B7-647E-1A95-3576570B5277}"/>
              </a:ext>
            </a:extLst>
          </p:cNvPr>
          <p:cNvPicPr>
            <a:picLocks noChangeAspect="1"/>
          </p:cNvPicPr>
          <p:nvPr/>
        </p:nvPicPr>
        <p:blipFill>
          <a:blip r:embed="rId5"/>
          <a:stretch>
            <a:fillRect/>
          </a:stretch>
        </p:blipFill>
        <p:spPr>
          <a:xfrm>
            <a:off x="9993035" y="6237781"/>
            <a:ext cx="837166" cy="508694"/>
          </a:xfrm>
          <a:prstGeom prst="rect">
            <a:avLst/>
          </a:prstGeom>
        </p:spPr>
      </p:pic>
    </p:spTree>
    <p:extLst>
      <p:ext uri="{BB962C8B-B14F-4D97-AF65-F5344CB8AC3E}">
        <p14:creationId xmlns:p14="http://schemas.microsoft.com/office/powerpoint/2010/main" val="178397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2.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Facet</Template>
  <TotalTime>469</TotalTime>
  <Words>1116</Words>
  <Application>Microsoft Office PowerPoint</Application>
  <PresentationFormat>Widescreen</PresentationFormat>
  <Paragraphs>115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Google Sans</vt:lpstr>
      <vt:lpstr>Trebuchet MS</vt:lpstr>
      <vt:lpstr>Wingdings 3</vt:lpstr>
      <vt:lpstr>Facet</vt:lpstr>
      <vt:lpstr>Preventing  School Avoidance  in children  with ADHD</vt:lpstr>
      <vt:lpstr>What am I aiming to do?</vt:lpstr>
      <vt:lpstr>How widespread is the problem?</vt:lpstr>
      <vt:lpstr>Signs of Emotionally Based School Avoidance</vt:lpstr>
      <vt:lpstr>Signs of Emotionally  Based School  Avoidance</vt:lpstr>
      <vt:lpstr>School Avoidance  is extremely commonplace in children with ADHD Yet the EBSA pathway is typically not  offered to  them</vt:lpstr>
      <vt:lpstr>What causes school avoidance?</vt:lpstr>
      <vt:lpstr>So why are children with ADHD regularly excluded from the EBSA pathway?  </vt:lpstr>
      <vt:lpstr>Why does the punitive approach not work?</vt:lpstr>
      <vt:lpstr>Teachers report that:</vt:lpstr>
      <vt:lpstr>My research has taken me across Europe and the USA with the following objectives:</vt:lpstr>
      <vt:lpstr>Highlights from my Research in  Europe and the USA</vt:lpstr>
      <vt:lpstr>You can help us to support your pupils and families by….</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Shapes</dc:title>
  <dc:creator>Lincoln ADHD Support</dc:creator>
  <cp:lastModifiedBy>Nicola Carter</cp:lastModifiedBy>
  <cp:revision>6</cp:revision>
  <dcterms:created xsi:type="dcterms:W3CDTF">2023-10-08T14:19:44Z</dcterms:created>
  <dcterms:modified xsi:type="dcterms:W3CDTF">2024-07-09T09:26:32Z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