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1"/>
  </p:notesMasterIdLst>
  <p:sldIdLst>
    <p:sldId id="256" r:id="rId7"/>
    <p:sldId id="286" r:id="rId8"/>
    <p:sldId id="285"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1553E-525B-AAD6-C8FB-9549BF97BDE9}" name="FITZGERALD, Jo" initials="JF" userId="S::Jo.FITZGERALD@EDUCATION.GOV.UK::6f08885c-6548-4900-aa82-edc713f62929" providerId="AD"/>
  <p188:author id="{40807072-D083-6DAF-4E68-7AA7C4D7FA05}" name="GREATOREX, David" initials="" userId="S::David.GREATOREX@education.gov.uk::673ac4b1-acd8-45ea-909e-12ebf62146ba" providerId="AD"/>
  <p188:author id="{DE7BD6AA-EB8E-32E9-8C5D-86A0BAEB0BDA}" name="BENNETT, Oisin" initials="BO" userId="S::Oisin.BENNETT@EDUCATION.GOV.UK::0eb0a7d4-9528-4ca0-bfb3-791c99209605" providerId="AD"/>
  <p188:author id="{827EF9CF-D9D4-C62B-A2A2-C5B036C4E824}" name="FREEMAN, Rob" initials="FR" userId="S::rob.freeman@education.gov.uk::d8b86a45-0544-48de-ba41-8f0e59bc5896" providerId="AD"/>
  <p188:author id="{3D8A91D6-3E52-8ABE-58AC-C897EDD20FF7}" name="GREATOREX, David" initials="DG" userId="S::David.GREATOREX@EDUCATION.GOV.UK::673ac4b1-acd8-45ea-909e-12ebf62146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FFFF99"/>
    <a:srgbClr val="FF0066"/>
    <a:srgbClr val="0B0B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C8B17-372D-4201-B219-71BF18A71840}" v="6" dt="2024-04-24T10:07:34.039"/>
    <p1510:client id="{7A1D5A43-3E88-BDB9-1D92-92BD11C7B8D8}" v="7" dt="2024-04-23T10:25:52.607"/>
    <p1510:client id="{C56B8EC3-CB0A-4C34-B2D0-DF4E4FD4B2F0}" v="40" dt="2024-04-24T10:30:0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AAA32-B657-4070-9137-0F626FB417D0}"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DF14D-9C2D-46F7-BED5-382412E3A33F}" type="slidenum">
              <a:rPr lang="en-GB" smtClean="0"/>
              <a:t>‹#›</a:t>
            </a:fld>
            <a:endParaRPr lang="en-GB"/>
          </a:p>
        </p:txBody>
      </p:sp>
    </p:spTree>
    <p:extLst>
      <p:ext uri="{BB962C8B-B14F-4D97-AF65-F5344CB8AC3E}">
        <p14:creationId xmlns:p14="http://schemas.microsoft.com/office/powerpoint/2010/main" val="330928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0DF14D-9C2D-46F7-BED5-382412E3A33F}" type="slidenum">
              <a:rPr lang="en-GB" smtClean="0"/>
              <a:t>2</a:t>
            </a:fld>
            <a:endParaRPr lang="en-GB"/>
          </a:p>
        </p:txBody>
      </p:sp>
    </p:spTree>
    <p:extLst>
      <p:ext uri="{BB962C8B-B14F-4D97-AF65-F5344CB8AC3E}">
        <p14:creationId xmlns:p14="http://schemas.microsoft.com/office/powerpoint/2010/main" val="372517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5F28-3A84-DDB6-5683-AE5B756E57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E0DEAC1-7D99-D17A-0A98-0C374E9E2A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B080A2-DE59-489F-4A03-A804C9BD978C}"/>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5" name="Footer Placeholder 4">
            <a:extLst>
              <a:ext uri="{FF2B5EF4-FFF2-40B4-BE49-F238E27FC236}">
                <a16:creationId xmlns:a16="http://schemas.microsoft.com/office/drawing/2014/main" id="{04E1B7EC-AD50-AE9D-1ECC-1ED653B127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757B58-A68D-15EA-1D89-2CCBB08B30ED}"/>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83867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CD1A-A5C6-94D6-53FA-41CDE26D38D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83A4FA-C1BF-7C02-1AEF-73FA39A9EC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E67A16-7724-5B4D-83B8-BC808277E3AE}"/>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5" name="Footer Placeholder 4">
            <a:extLst>
              <a:ext uri="{FF2B5EF4-FFF2-40B4-BE49-F238E27FC236}">
                <a16:creationId xmlns:a16="http://schemas.microsoft.com/office/drawing/2014/main" id="{B88F3321-7074-405B-258E-6B768863E0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E8314-4792-1D8E-36E0-82D2A8E49B6A}"/>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59656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853A7-68EF-7E3B-3DA6-E2D387262A8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5ABBF9E-5469-52CF-3C2F-D2A12C1D5FF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0B676D-138E-EF4E-4C08-4E3E205FDF9F}"/>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5" name="Footer Placeholder 4">
            <a:extLst>
              <a:ext uri="{FF2B5EF4-FFF2-40B4-BE49-F238E27FC236}">
                <a16:creationId xmlns:a16="http://schemas.microsoft.com/office/drawing/2014/main" id="{E2F424A8-8AD3-6B17-01B6-81E879FE8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922FE0-8F76-CCCA-FD93-B5F4B87160F3}"/>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338452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07B8-8FEA-C952-E82E-B1EF242689E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131C113-63ED-BB02-AE21-F925CDDE1E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9580E1-942F-FF42-A120-1F3C1FF49ACE}"/>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5" name="Footer Placeholder 4">
            <a:extLst>
              <a:ext uri="{FF2B5EF4-FFF2-40B4-BE49-F238E27FC236}">
                <a16:creationId xmlns:a16="http://schemas.microsoft.com/office/drawing/2014/main" id="{EB1AB3E3-1008-21F0-2468-3BA6FB36D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1CDF2C-F499-BAB6-B328-D395226844C7}"/>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40282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8101-F3F9-30F7-2EBF-922073A8D7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37D2DB-7A17-A5E2-61DE-AF57B6143C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AAE8905-B149-F9EE-2E09-862FFA9CBAD6}"/>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5" name="Footer Placeholder 4">
            <a:extLst>
              <a:ext uri="{FF2B5EF4-FFF2-40B4-BE49-F238E27FC236}">
                <a16:creationId xmlns:a16="http://schemas.microsoft.com/office/drawing/2014/main" id="{F27F2C60-85E9-19CB-C242-32C7FD12A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4F5F68-8E10-DFAF-7492-4D16C9FFFEB0}"/>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55650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5035C-E497-6089-FCA2-146B42971A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545930-536A-25DB-98B0-DD7CC81BDB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32BE06-BC98-11E5-592F-EE175B977BD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664DEA8-5FF1-8D2E-3601-90C3E68C326C}"/>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6" name="Footer Placeholder 5">
            <a:extLst>
              <a:ext uri="{FF2B5EF4-FFF2-40B4-BE49-F238E27FC236}">
                <a16:creationId xmlns:a16="http://schemas.microsoft.com/office/drawing/2014/main" id="{525A2D1F-C5CA-DC83-990A-2EAA04C3D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099BCA-9EA0-FCF9-7A71-4EB3C072E34B}"/>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18077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61DD-5643-4F74-FA36-463C48C353B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6ED2255-E87E-DEC4-4DBA-1DDD638E1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392D60-D305-B30C-ECC9-D98CAB85E7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D6F33C8-4271-95ED-685C-24F367DFD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B4A98AD-179F-D65D-CD81-A2DDD0079D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25D8997-9780-53C7-D0E5-7C1F52B7313C}"/>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8" name="Footer Placeholder 7">
            <a:extLst>
              <a:ext uri="{FF2B5EF4-FFF2-40B4-BE49-F238E27FC236}">
                <a16:creationId xmlns:a16="http://schemas.microsoft.com/office/drawing/2014/main" id="{CDCA1E24-AE6B-7E64-DD8E-067F0C7019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7C57C9-C7D3-A60E-4E6F-018D12895208}"/>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213095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DB95-7604-7600-818A-67D650E5153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7E48337-BB18-BDBE-8631-DD92C98B3BA2}"/>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4" name="Footer Placeholder 3">
            <a:extLst>
              <a:ext uri="{FF2B5EF4-FFF2-40B4-BE49-F238E27FC236}">
                <a16:creationId xmlns:a16="http://schemas.microsoft.com/office/drawing/2014/main" id="{B77CD090-0BF0-D771-F0EA-35CE1DB32B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9C5503-C60D-3FDB-3900-38CA8EAA356B}"/>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425014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EA793-F705-A4DD-F2ED-5A6819440101}"/>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3" name="Footer Placeholder 2">
            <a:extLst>
              <a:ext uri="{FF2B5EF4-FFF2-40B4-BE49-F238E27FC236}">
                <a16:creationId xmlns:a16="http://schemas.microsoft.com/office/drawing/2014/main" id="{23BAC315-8777-E1BF-8989-277B1253FA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CBF750-A75C-5B8C-7FA3-77D9B313FA6C}"/>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298791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8567-B86C-F8F3-5ED7-ED83F58C88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96134F0-75BD-5818-70CB-160993F13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090A3C0-C85C-9D45-3140-0FCA7A22B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D4D9F4-B88C-51FA-E79F-4BEB6355F56C}"/>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6" name="Footer Placeholder 5">
            <a:extLst>
              <a:ext uri="{FF2B5EF4-FFF2-40B4-BE49-F238E27FC236}">
                <a16:creationId xmlns:a16="http://schemas.microsoft.com/office/drawing/2014/main" id="{181043FD-61D6-BEB1-5B7A-61FC758D27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1DA930-C112-DEF1-3D85-8CBBE48F0C1B}"/>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64683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DBBA-AD45-3C23-1479-65F45DCC74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5916670-756F-50E2-827F-2BE44C9DD2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3B4B73-4898-F40E-C6DC-DCA9D96D3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B5CD0E-1B3C-184D-5952-87786AE12AF1}"/>
              </a:ext>
            </a:extLst>
          </p:cNvPr>
          <p:cNvSpPr>
            <a:spLocks noGrp="1"/>
          </p:cNvSpPr>
          <p:nvPr>
            <p:ph type="dt" sz="half" idx="10"/>
          </p:nvPr>
        </p:nvSpPr>
        <p:spPr/>
        <p:txBody>
          <a:bodyPr/>
          <a:lstStyle/>
          <a:p>
            <a:fld id="{761CEC69-CFD3-48B4-9F31-C6383BDE484D}" type="datetimeFigureOut">
              <a:rPr lang="en-GB" smtClean="0"/>
              <a:t>14/05/2024</a:t>
            </a:fld>
            <a:endParaRPr lang="en-GB"/>
          </a:p>
        </p:txBody>
      </p:sp>
      <p:sp>
        <p:nvSpPr>
          <p:cNvPr id="6" name="Footer Placeholder 5">
            <a:extLst>
              <a:ext uri="{FF2B5EF4-FFF2-40B4-BE49-F238E27FC236}">
                <a16:creationId xmlns:a16="http://schemas.microsoft.com/office/drawing/2014/main" id="{B7CAF985-8C1E-A62B-D286-6DB2A3F0CB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0651C-F01C-E889-C7AD-FEE398BABE62}"/>
              </a:ext>
            </a:extLst>
          </p:cNvPr>
          <p:cNvSpPr>
            <a:spLocks noGrp="1"/>
          </p:cNvSpPr>
          <p:nvPr>
            <p:ph type="sldNum" sz="quarter" idx="12"/>
          </p:nvPr>
        </p:nvSpPr>
        <p:spPr/>
        <p:txBody>
          <a:bodyPr/>
          <a:lstStyle/>
          <a:p>
            <a:fld id="{70357835-D190-4442-9E6B-39D06B39AA8F}" type="slidenum">
              <a:rPr lang="en-GB" smtClean="0"/>
              <a:t>‹#›</a:t>
            </a:fld>
            <a:endParaRPr lang="en-GB"/>
          </a:p>
        </p:txBody>
      </p:sp>
    </p:spTree>
    <p:extLst>
      <p:ext uri="{BB962C8B-B14F-4D97-AF65-F5344CB8AC3E}">
        <p14:creationId xmlns:p14="http://schemas.microsoft.com/office/powerpoint/2010/main" val="414438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17DE8-AFDF-68E8-F9F4-CAFA3FBFF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FE2166-AB1D-5D3F-DA91-38D47DC7F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D3DBB67-7EFA-1ACD-28BD-A8CB5E8F4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1CEC69-CFD3-48B4-9F31-C6383BDE484D}" type="datetimeFigureOut">
              <a:rPr lang="en-GB" smtClean="0"/>
              <a:t>14/05/2024</a:t>
            </a:fld>
            <a:endParaRPr lang="en-GB"/>
          </a:p>
        </p:txBody>
      </p:sp>
      <p:sp>
        <p:nvSpPr>
          <p:cNvPr id="5" name="Footer Placeholder 4">
            <a:extLst>
              <a:ext uri="{FF2B5EF4-FFF2-40B4-BE49-F238E27FC236}">
                <a16:creationId xmlns:a16="http://schemas.microsoft.com/office/drawing/2014/main" id="{A91D58C3-4779-7F47-2FCD-E83A4EF78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FF17063-6801-D8D0-4E27-36743FF76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357835-D190-4442-9E6B-39D06B39AA8F}" type="slidenum">
              <a:rPr lang="en-GB" smtClean="0"/>
              <a:t>‹#›</a:t>
            </a:fld>
            <a:endParaRPr lang="en-GB"/>
          </a:p>
        </p:txBody>
      </p:sp>
    </p:spTree>
    <p:extLst>
      <p:ext uri="{BB962C8B-B14F-4D97-AF65-F5344CB8AC3E}">
        <p14:creationId xmlns:p14="http://schemas.microsoft.com/office/powerpoint/2010/main" val="936404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legislation.gov.uk/uksi/2024/535/contents/made" TargetMode="External"/><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s://www.gov.uk/government/publications/mandatory-qualification-for-sencos/transition-to-national-professional-qualification-for-special-educational-needs-co-ordinators"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register-national-professional-qualifications.education.gov.uk/" TargetMode="External"/><Relationship Id="rId5" Type="http://schemas.openxmlformats.org/officeDocument/2006/relationships/hyperlink" Target="https://www.gov.uk/government/publications/national-professional-qualifications-frameworks-from-september-2021" TargetMode="External"/><Relationship Id="rId4" Type="http://schemas.openxmlformats.org/officeDocument/2006/relationships/hyperlink" Target="https://www.gov.uk/guidance/special-educational-needs-co-ordinators-national-professional-qualificatio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accent5"/>
            </a:gs>
          </a:gsLst>
          <a:lin ang="13500000" scaled="1"/>
          <a:tileRect/>
        </a:gradFill>
        <a:effectLst/>
      </p:bgPr>
    </p:bg>
    <p:spTree>
      <p:nvGrpSpPr>
        <p:cNvPr id="1" name=""/>
        <p:cNvGrpSpPr/>
        <p:nvPr/>
      </p:nvGrpSpPr>
      <p:grpSpPr>
        <a:xfrm>
          <a:off x="0" y="0"/>
          <a:ext cx="0" cy="0"/>
          <a:chOff x="0" y="0"/>
          <a:chExt cx="0" cy="0"/>
        </a:xfrm>
      </p:grpSpPr>
      <p:pic>
        <p:nvPicPr>
          <p:cNvPr id="4" name="Picture 2" descr="Header - Design Manual - Department for Education">
            <a:extLst>
              <a:ext uri="{FF2B5EF4-FFF2-40B4-BE49-F238E27FC236}">
                <a16:creationId xmlns:a16="http://schemas.microsoft.com/office/drawing/2014/main" id="{80207641-6AC7-53BD-2F96-F596E8A4B374}"/>
              </a:ext>
            </a:extLst>
          </p:cNvPr>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024964" y="5547350"/>
            <a:ext cx="1762125" cy="1036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721997-6747-F031-4898-7AD5F586A591}"/>
              </a:ext>
            </a:extLst>
          </p:cNvPr>
          <p:cNvSpPr txBox="1">
            <a:spLocks/>
          </p:cNvSpPr>
          <p:nvPr/>
        </p:nvSpPr>
        <p:spPr>
          <a:xfrm>
            <a:off x="806924" y="3111354"/>
            <a:ext cx="10469533" cy="1446550"/>
          </a:xfrm>
          <a:prstGeom prst="rect">
            <a:avLst/>
          </a:prstGeom>
          <a:noFill/>
        </p:spPr>
        <p:txBody>
          <a:bodyPr wrap="none" rtlCol="0">
            <a:spAutoFit/>
          </a:bodyPr>
          <a:lstStyle/>
          <a:p>
            <a:r>
              <a:rPr lang="en-GB" sz="8800" b="1" dirty="0">
                <a:solidFill>
                  <a:schemeClr val="bg1"/>
                </a:solidFill>
                <a:latin typeface="Arial" panose="020B0604020202020204" pitchFamily="34" charset="0"/>
                <a:cs typeface="Arial" panose="020B0604020202020204" pitchFamily="34" charset="0"/>
              </a:rPr>
              <a:t>School information</a:t>
            </a:r>
          </a:p>
        </p:txBody>
      </p:sp>
      <p:sp>
        <p:nvSpPr>
          <p:cNvPr id="6" name="TextBox 5">
            <a:extLst>
              <a:ext uri="{FF2B5EF4-FFF2-40B4-BE49-F238E27FC236}">
                <a16:creationId xmlns:a16="http://schemas.microsoft.com/office/drawing/2014/main" id="{792D44B5-9DE1-6F92-5662-286148C1F266}"/>
              </a:ext>
            </a:extLst>
          </p:cNvPr>
          <p:cNvSpPr txBox="1">
            <a:spLocks/>
          </p:cNvSpPr>
          <p:nvPr/>
        </p:nvSpPr>
        <p:spPr>
          <a:xfrm>
            <a:off x="843500" y="1912215"/>
            <a:ext cx="11281444" cy="1138773"/>
          </a:xfrm>
          <a:prstGeom prst="rect">
            <a:avLst/>
          </a:prstGeom>
          <a:noFill/>
        </p:spPr>
        <p:txBody>
          <a:bodyPr wrap="square" rtlCol="0">
            <a:spAutoFit/>
          </a:bodyPr>
          <a:lstStyle/>
          <a:p>
            <a:r>
              <a:rPr lang="en-GB" sz="3400" b="1">
                <a:solidFill>
                  <a:schemeClr val="bg1"/>
                </a:solidFill>
                <a:latin typeface="Arial" panose="020B0604020202020204" pitchFamily="34" charset="0"/>
                <a:cs typeface="Arial" panose="020B0604020202020204" pitchFamily="34" charset="0"/>
              </a:rPr>
              <a:t>NPQ for Special Educational Needs Co-ordinators </a:t>
            </a:r>
          </a:p>
          <a:p>
            <a:r>
              <a:rPr lang="en-GB" sz="3400" b="1">
                <a:solidFill>
                  <a:schemeClr val="bg1"/>
                </a:solidFill>
                <a:latin typeface="Arial" panose="020B0604020202020204" pitchFamily="34" charset="0"/>
                <a:cs typeface="Arial" panose="020B0604020202020204" pitchFamily="34" charset="0"/>
              </a:rPr>
              <a:t>(NPQ for SENCOs)</a:t>
            </a:r>
            <a:endParaRPr lang="en-GB" sz="3400">
              <a:ln w="0">
                <a:noFill/>
              </a:ln>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F0FC113-DAF2-3FF1-9B1D-4DD26AE9E9C3}"/>
              </a:ext>
            </a:extLst>
          </p:cNvPr>
          <p:cNvSpPr txBox="1">
            <a:spLocks/>
          </p:cNvSpPr>
          <p:nvPr/>
        </p:nvSpPr>
        <p:spPr>
          <a:xfrm>
            <a:off x="945354" y="75495"/>
            <a:ext cx="1624955" cy="1077218"/>
          </a:xfrm>
          <a:prstGeom prst="rect">
            <a:avLst/>
          </a:prstGeom>
          <a:noFill/>
        </p:spPr>
        <p:txBody>
          <a:bodyPr wrap="square" lIns="91440" tIns="45720" rIns="91440" bIns="45720" rtlCol="0" anchor="t">
            <a:spAutoFit/>
          </a:bodyPr>
          <a:lstStyle/>
          <a:p>
            <a:r>
              <a:rPr lang="en-GB" sz="1600">
                <a:solidFill>
                  <a:schemeClr val="bg1"/>
                </a:solidFill>
                <a:latin typeface="Arial"/>
                <a:cs typeface="Arial"/>
              </a:rPr>
              <a:t>National Professional Qualifications (NPQs)</a:t>
            </a:r>
          </a:p>
        </p:txBody>
      </p:sp>
      <p:sp>
        <p:nvSpPr>
          <p:cNvPr id="8" name="TextBox 7">
            <a:extLst>
              <a:ext uri="{FF2B5EF4-FFF2-40B4-BE49-F238E27FC236}">
                <a16:creationId xmlns:a16="http://schemas.microsoft.com/office/drawing/2014/main" id="{42C9E042-9625-FEFA-770F-0C7B36F32F94}"/>
              </a:ext>
            </a:extLst>
          </p:cNvPr>
          <p:cNvSpPr txBox="1">
            <a:spLocks/>
          </p:cNvSpPr>
          <p:nvPr/>
        </p:nvSpPr>
        <p:spPr>
          <a:xfrm>
            <a:off x="10353964" y="0"/>
            <a:ext cx="1838036" cy="307777"/>
          </a:xfrm>
          <a:prstGeom prst="rect">
            <a:avLst/>
          </a:prstGeom>
          <a:noFill/>
        </p:spPr>
        <p:txBody>
          <a:bodyPr wrap="square" lIns="91440" tIns="45720" rIns="91440" bIns="45720" rtlCol="0" anchor="t">
            <a:spAutoFit/>
          </a:bodyPr>
          <a:lstStyle/>
          <a:p>
            <a:pPr algn="r"/>
            <a:r>
              <a:rPr lang="en-GB" sz="1400">
                <a:solidFill>
                  <a:schemeClr val="bg1"/>
                </a:solidFill>
                <a:latin typeface="Arial"/>
                <a:cs typeface="Arial"/>
              </a:rPr>
              <a:t> NPQ for SENCOs</a:t>
            </a:r>
          </a:p>
        </p:txBody>
      </p:sp>
    </p:spTree>
    <p:extLst>
      <p:ext uri="{BB962C8B-B14F-4D97-AF65-F5344CB8AC3E}">
        <p14:creationId xmlns:p14="http://schemas.microsoft.com/office/powerpoint/2010/main" val="320939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FA874-41FA-3C38-3E38-3D3C91A0E50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BE251C5-0439-BB81-CA6A-C642FB5C0CC1}"/>
              </a:ext>
            </a:extLst>
          </p:cNvPr>
          <p:cNvPicPr>
            <a:picLocks noChangeAspect="1"/>
          </p:cNvPicPr>
          <p:nvPr/>
        </p:nvPicPr>
        <p:blipFill rotWithShape="1">
          <a:blip r:embed="rId3"/>
          <a:srcRect l="-1" t="2802" r="29418" b="1"/>
          <a:stretch/>
        </p:blipFill>
        <p:spPr>
          <a:xfrm>
            <a:off x="8001001" y="-1"/>
            <a:ext cx="4191000" cy="5458969"/>
          </a:xfrm>
          <a:prstGeom prst="rect">
            <a:avLst/>
          </a:prstGeom>
        </p:spPr>
      </p:pic>
      <p:pic>
        <p:nvPicPr>
          <p:cNvPr id="4" name="Picture 3">
            <a:extLst>
              <a:ext uri="{FF2B5EF4-FFF2-40B4-BE49-F238E27FC236}">
                <a16:creationId xmlns:a16="http://schemas.microsoft.com/office/drawing/2014/main" id="{EBEF2BCB-C9BC-3E47-92E5-6FD120FFEB6F}"/>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4"/>
          <a:stretch>
            <a:fillRect/>
          </a:stretch>
        </p:blipFill>
        <p:spPr>
          <a:xfrm>
            <a:off x="-50673" y="0"/>
            <a:ext cx="12242673" cy="6858000"/>
          </a:xfrm>
          <a:prstGeom prst="rect">
            <a:avLst/>
          </a:prstGeom>
          <a:noFill/>
        </p:spPr>
      </p:pic>
      <p:sp>
        <p:nvSpPr>
          <p:cNvPr id="7" name="TextBox 6">
            <a:extLst>
              <a:ext uri="{FF2B5EF4-FFF2-40B4-BE49-F238E27FC236}">
                <a16:creationId xmlns:a16="http://schemas.microsoft.com/office/drawing/2014/main" id="{6B1AC39C-FD6F-6D3F-55E4-F361D8FBA37C}"/>
              </a:ext>
            </a:extLst>
          </p:cNvPr>
          <p:cNvSpPr txBox="1">
            <a:spLocks/>
          </p:cNvSpPr>
          <p:nvPr/>
        </p:nvSpPr>
        <p:spPr>
          <a:xfrm>
            <a:off x="768932" y="797764"/>
            <a:ext cx="7232068" cy="523220"/>
          </a:xfrm>
          <a:prstGeom prst="rect">
            <a:avLst/>
          </a:prstGeom>
          <a:noFill/>
        </p:spPr>
        <p:txBody>
          <a:bodyPr wrap="square" lIns="91440" tIns="45720" rIns="91440" bIns="45720" rtlCol="0" anchor="t">
            <a:spAutoFit/>
          </a:bodyPr>
          <a:lstStyle/>
          <a:p>
            <a:r>
              <a:rPr lang="en-GB" sz="2800">
                <a:solidFill>
                  <a:schemeClr val="bg1"/>
                </a:solidFill>
                <a:latin typeface="Arial"/>
                <a:cs typeface="Arial"/>
              </a:rPr>
              <a:t>National Professional Qualifications (NPQs)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3088292-0E33-BFAE-683C-206ECA05DF07}"/>
              </a:ext>
            </a:extLst>
          </p:cNvPr>
          <p:cNvPicPr/>
          <p:nvPr/>
        </p:nvPicPr>
        <p:blipFill>
          <a:blip r:embed="rId5">
            <a:extLst>
              <a:ext uri="{28A0092B-C50C-407E-A947-70E740481C1C}">
                <a14:useLocalDpi xmlns:a14="http://schemas.microsoft.com/office/drawing/2010/main" val="0"/>
              </a:ext>
            </a:extLst>
          </a:blip>
          <a:stretch>
            <a:fillRect/>
          </a:stretch>
        </p:blipFill>
        <p:spPr>
          <a:xfrm>
            <a:off x="328946" y="6093652"/>
            <a:ext cx="964316" cy="602646"/>
          </a:xfrm>
          <a:prstGeom prst="rect">
            <a:avLst/>
          </a:prstGeom>
        </p:spPr>
      </p:pic>
      <p:sp>
        <p:nvSpPr>
          <p:cNvPr id="11" name="TextBox 10">
            <a:extLst>
              <a:ext uri="{FF2B5EF4-FFF2-40B4-BE49-F238E27FC236}">
                <a16:creationId xmlns:a16="http://schemas.microsoft.com/office/drawing/2014/main" id="{C01957C6-E150-030B-B309-1BB1DD85E0C5}"/>
              </a:ext>
            </a:extLst>
          </p:cNvPr>
          <p:cNvSpPr txBox="1">
            <a:spLocks/>
          </p:cNvSpPr>
          <p:nvPr/>
        </p:nvSpPr>
        <p:spPr>
          <a:xfrm>
            <a:off x="213257" y="13908"/>
            <a:ext cx="3174267" cy="707886"/>
          </a:xfrm>
          <a:prstGeom prst="rect">
            <a:avLst/>
          </a:prstGeom>
          <a:noFill/>
        </p:spPr>
        <p:txBody>
          <a:bodyPr wrap="none" rtlCol="0">
            <a:spAutoFit/>
          </a:bodyPr>
          <a:lstStyle/>
          <a:p>
            <a:r>
              <a:rPr lang="en-GB" sz="4000" b="1" dirty="0">
                <a:ln w="0">
                  <a:noFill/>
                </a:ln>
                <a:gradFill flip="none" rotWithShape="1">
                  <a:gsLst>
                    <a:gs pos="0">
                      <a:schemeClr val="accent1"/>
                    </a:gs>
                    <a:gs pos="100000">
                      <a:schemeClr val="accent5"/>
                    </a:gs>
                  </a:gsLst>
                  <a:lin ang="0" scaled="1"/>
                  <a:tileRect/>
                </a:gradFill>
                <a:latin typeface="Arial" panose="020B0604020202020204" pitchFamily="34" charset="0"/>
                <a:cs typeface="Arial" panose="020B0604020202020204" pitchFamily="34" charset="0"/>
              </a:rPr>
              <a:t>Introduction</a:t>
            </a:r>
            <a:endParaRPr lang="en-GB" sz="4000" dirty="0">
              <a:ln w="0">
                <a:noFill/>
              </a:ln>
              <a:gradFill flip="none" rotWithShape="1">
                <a:gsLst>
                  <a:gs pos="0">
                    <a:schemeClr val="accent1"/>
                  </a:gs>
                  <a:gs pos="100000">
                    <a:schemeClr val="accent5"/>
                  </a:gs>
                </a:gsLst>
                <a:lin ang="0" scaled="1"/>
                <a:tileRect/>
              </a:gradFill>
              <a:latin typeface="Arial" panose="020B0604020202020204" pitchFamily="34" charset="0"/>
              <a:cs typeface="Arial" panose="020B0604020202020204" pitchFamily="34" charset="0"/>
            </a:endParaRPr>
          </a:p>
        </p:txBody>
      </p:sp>
      <p:pic>
        <p:nvPicPr>
          <p:cNvPr id="28" name="Graphic 27" descr="Cursor with solid fill">
            <a:extLst>
              <a:ext uri="{FF2B5EF4-FFF2-40B4-BE49-F238E27FC236}">
                <a16:creationId xmlns:a16="http://schemas.microsoft.com/office/drawing/2014/main" id="{6C8BFC43-63C2-0822-24AC-9EC719FD46F6}"/>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133" y="3581064"/>
            <a:ext cx="675690" cy="675690"/>
          </a:xfrm>
          <a:prstGeom prst="rect">
            <a:avLst/>
          </a:prstGeom>
        </p:spPr>
      </p:pic>
      <p:sp>
        <p:nvSpPr>
          <p:cNvPr id="5" name="TextBox 4">
            <a:extLst>
              <a:ext uri="{FF2B5EF4-FFF2-40B4-BE49-F238E27FC236}">
                <a16:creationId xmlns:a16="http://schemas.microsoft.com/office/drawing/2014/main" id="{408220C4-0920-F399-1794-F0FFB3FAA161}"/>
              </a:ext>
            </a:extLst>
          </p:cNvPr>
          <p:cNvSpPr txBox="1">
            <a:spLocks/>
          </p:cNvSpPr>
          <p:nvPr/>
        </p:nvSpPr>
        <p:spPr>
          <a:xfrm>
            <a:off x="257133" y="789279"/>
            <a:ext cx="7743867" cy="3970318"/>
          </a:xfrm>
          <a:prstGeom prst="rect">
            <a:avLst/>
          </a:prstGeom>
          <a:noFill/>
        </p:spPr>
        <p:txBody>
          <a:bodyPr wrap="square" lIns="91440" tIns="45720" rIns="91440" bIns="45720" rtlCol="0" anchor="t">
            <a:spAutoFit/>
          </a:bodyPr>
          <a:lstStyle/>
          <a:p>
            <a:pPr fontAlgn="auto" hangingPunct="1"/>
            <a:r>
              <a:rPr lang="en-GB" sz="1400" dirty="0">
                <a:gradFill>
                  <a:gsLst>
                    <a:gs pos="0">
                      <a:schemeClr val="accent1"/>
                    </a:gs>
                    <a:gs pos="100000">
                      <a:schemeClr val="accent5"/>
                    </a:gs>
                  </a:gsLst>
                  <a:lin ang="13500000" scaled="1"/>
                </a:gradFill>
                <a:latin typeface="Arial"/>
                <a:cs typeface="Arial"/>
              </a:rPr>
              <a:t>On 22 April 2024, the Department for Education amended the Special Educational Needs and Disability (SEND) Regulations 2014. The changes come into effect from 1 September 2024. Changes to the Regulations include:</a:t>
            </a:r>
          </a:p>
          <a:p>
            <a:pPr marL="285750" indent="-285750" fontAlgn="auto" hangingPunct="1">
              <a:buFont typeface="Wingdings" panose="05000000000000000000" pitchFamily="2" charset="2"/>
              <a:buChar char="§"/>
            </a:pPr>
            <a:endParaRPr lang="en-GB" sz="1400" dirty="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a:p>
            <a:pPr marL="342900" lvl="0" indent="-342900" fontAlgn="auto" hangingPunct="1">
              <a:buFont typeface="Wingdings" panose="05000000000000000000" pitchFamily="2" charset="2"/>
              <a:buChar char="§"/>
            </a:pPr>
            <a:r>
              <a:rPr lang="en-GB" sz="1400" dirty="0">
                <a:gradFill>
                  <a:gsLst>
                    <a:gs pos="0">
                      <a:schemeClr val="accent1"/>
                    </a:gs>
                    <a:gs pos="100000">
                      <a:schemeClr val="accent5"/>
                    </a:gs>
                  </a:gsLst>
                  <a:lin ang="13500000" scaled="1"/>
                </a:gradFill>
                <a:latin typeface="Arial"/>
                <a:cs typeface="Arial"/>
              </a:rPr>
              <a:t>Introducing the new National Professional Qualification for SEN Co-ordinators (NPQ for SENCOs) from 1 September 2024</a:t>
            </a:r>
          </a:p>
          <a:p>
            <a:pPr marL="342900" lvl="0" indent="-342900" fontAlgn="auto" hangingPunct="1">
              <a:buFont typeface="Wingdings" panose="05000000000000000000" pitchFamily="2" charset="2"/>
              <a:buChar char="§"/>
            </a:pPr>
            <a:r>
              <a:rPr lang="en-GB" sz="1400" dirty="0">
                <a:gradFill>
                  <a:gsLst>
                    <a:gs pos="0">
                      <a:schemeClr val="accent1"/>
                    </a:gs>
                    <a:gs pos="100000">
                      <a:schemeClr val="accent5"/>
                    </a:gs>
                  </a:gsLst>
                  <a:lin ang="13500000" scaled="1"/>
                </a:gradFill>
                <a:latin typeface="Arial"/>
                <a:cs typeface="Arial"/>
              </a:rPr>
              <a:t>Defining the period by which Special Educational Needs Co-ordinators (SENCOs) undertaking the </a:t>
            </a:r>
            <a:r>
              <a:rPr lang="en-GB" sz="1400" dirty="0" err="1">
                <a:gradFill>
                  <a:gsLst>
                    <a:gs pos="0">
                      <a:schemeClr val="accent1"/>
                    </a:gs>
                    <a:gs pos="100000">
                      <a:schemeClr val="accent5"/>
                    </a:gs>
                  </a:gsLst>
                  <a:lin ang="13500000" scaled="1"/>
                </a:gradFill>
                <a:latin typeface="Arial"/>
                <a:cs typeface="Arial"/>
              </a:rPr>
              <a:t>NASENCo</a:t>
            </a:r>
            <a:r>
              <a:rPr lang="en-GB" sz="1400" dirty="0">
                <a:gradFill>
                  <a:gsLst>
                    <a:gs pos="0">
                      <a:schemeClr val="accent1"/>
                    </a:gs>
                    <a:gs pos="100000">
                      <a:schemeClr val="accent5"/>
                    </a:gs>
                  </a:gsLst>
                  <a:lin ang="13500000" scaled="1"/>
                </a:gradFill>
                <a:latin typeface="Arial"/>
                <a:cs typeface="Arial"/>
              </a:rPr>
              <a:t> must complete this to meet the statutory requirements for the role</a:t>
            </a:r>
          </a:p>
          <a:p>
            <a:pPr fontAlgn="auto" hangingPunct="1"/>
            <a:endParaRPr lang="en-GB" sz="1400" dirty="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a:p>
            <a:pPr fontAlgn="auto" hangingPunct="1"/>
            <a:endParaRPr lang="en-GB" sz="1400" dirty="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a:p>
            <a:pPr hangingPunct="0">
              <a:tabLst>
                <a:tab pos="2068195" algn="l"/>
              </a:tabLst>
            </a:pPr>
            <a:r>
              <a:rPr lang="en-GB" sz="1400" dirty="0">
                <a:gradFill>
                  <a:gsLst>
                    <a:gs pos="0">
                      <a:schemeClr val="accent1"/>
                    </a:gs>
                    <a:gs pos="100000">
                      <a:schemeClr val="accent5"/>
                    </a:gs>
                  </a:gsLst>
                  <a:lin ang="13500000" scaled="1"/>
                </a:gradFill>
                <a:latin typeface="Arial"/>
                <a:cs typeface="Arial"/>
              </a:rPr>
              <a:t>This toolkit includes:</a:t>
            </a:r>
          </a:p>
          <a:p>
            <a:pPr hangingPunct="0">
              <a:tabLst>
                <a:tab pos="2068195" algn="l"/>
              </a:tabLst>
            </a:pPr>
            <a:endParaRPr lang="en-GB" sz="1400" dirty="0">
              <a:gradFill>
                <a:gsLst>
                  <a:gs pos="0">
                    <a:schemeClr val="accent1"/>
                  </a:gs>
                  <a:gs pos="100000">
                    <a:schemeClr val="accent5"/>
                  </a:gs>
                </a:gsLst>
                <a:lin ang="13500000" scaled="1"/>
              </a:gradFill>
              <a:latin typeface="Arial"/>
              <a:cs typeface="Arial"/>
            </a:endParaRPr>
          </a:p>
          <a:p>
            <a:pPr marL="285750" indent="-285750" hangingPunct="0">
              <a:buFont typeface="Wingdings" panose="05000000000000000000" pitchFamily="2" charset="2"/>
              <a:buChar char="§"/>
              <a:tabLst>
                <a:tab pos="2068195" algn="l"/>
              </a:tabLst>
            </a:pPr>
            <a:r>
              <a:rPr lang="en-GB" sz="1400" dirty="0">
                <a:gradFill>
                  <a:gsLst>
                    <a:gs pos="0">
                      <a:schemeClr val="accent1"/>
                    </a:gs>
                    <a:gs pos="100000">
                      <a:schemeClr val="accent5"/>
                    </a:gs>
                  </a:gsLst>
                  <a:lin ang="13500000" scaled="1"/>
                </a:gradFill>
                <a:latin typeface="Arial"/>
                <a:cs typeface="Arial"/>
              </a:rPr>
              <a:t>Important information for SENCOs, reminding them of the requirements for the role, and ensure that, where necessary, they are enrolled on training that will allow them to meet this.</a:t>
            </a:r>
          </a:p>
          <a:p>
            <a:pPr marL="285750" indent="-285750" hangingPunct="0">
              <a:buFont typeface="Wingdings" panose="05000000000000000000" pitchFamily="2" charset="2"/>
              <a:buChar char="§"/>
              <a:tabLst>
                <a:tab pos="2068195" algn="l"/>
              </a:tabLst>
            </a:pPr>
            <a:r>
              <a:rPr lang="en-GB" sz="1400" dirty="0">
                <a:gradFill>
                  <a:gsLst>
                    <a:gs pos="0">
                      <a:schemeClr val="accent1"/>
                    </a:gs>
                    <a:gs pos="100000">
                      <a:schemeClr val="accent5"/>
                    </a:gs>
                  </a:gsLst>
                  <a:lin ang="13500000" scaled="1"/>
                </a:gradFill>
                <a:latin typeface="Arial"/>
                <a:cs typeface="Arial"/>
              </a:rPr>
              <a:t>Information on the new NPQ for SENCOs and funding.</a:t>
            </a:r>
          </a:p>
          <a:p>
            <a:pPr>
              <a:tabLst>
                <a:tab pos="2068195" algn="l"/>
              </a:tabLst>
            </a:pPr>
            <a:endParaRPr lang="en-GB" sz="1400" dirty="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a:p>
            <a:pPr hangingPunct="0">
              <a:tabLst>
                <a:tab pos="2068195" algn="l"/>
              </a:tabLst>
            </a:pPr>
            <a:endParaRPr lang="en-GB" sz="1400" dirty="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AF244F9-2BF8-F50A-756C-6B67739F0D9F}"/>
              </a:ext>
            </a:extLst>
          </p:cNvPr>
          <p:cNvSpPr txBox="1">
            <a:spLocks/>
          </p:cNvSpPr>
          <p:nvPr/>
        </p:nvSpPr>
        <p:spPr>
          <a:xfrm>
            <a:off x="8873256" y="5789416"/>
            <a:ext cx="2932077" cy="830997"/>
          </a:xfrm>
          <a:prstGeom prst="rect">
            <a:avLst/>
          </a:prstGeom>
          <a:noFill/>
        </p:spPr>
        <p:txBody>
          <a:bodyPr wrap="square" lIns="91440" tIns="45720" rIns="91440" bIns="45720" rtlCol="0" anchor="t">
            <a:spAutoFit/>
          </a:bodyPr>
          <a:lstStyle/>
          <a:p>
            <a:r>
              <a:rPr lang="en-GB" sz="1600" u="sng" dirty="0">
                <a:gradFill flip="none" rotWithShape="1">
                  <a:gsLst>
                    <a:gs pos="0">
                      <a:schemeClr val="accent1"/>
                    </a:gs>
                    <a:gs pos="100000">
                      <a:schemeClr val="accent5"/>
                    </a:gs>
                  </a:gsLst>
                  <a:lin ang="13500000" scaled="1"/>
                  <a:tileRect/>
                </a:gradFill>
                <a:latin typeface="Arial"/>
                <a:cs typeface="Arial"/>
                <a:hlinkClick r:id="rId8">
                  <a:extLst>
                    <a:ext uri="{A12FA001-AC4F-418D-AE19-62706E023703}">
                      <ahyp:hlinkClr xmlns:ahyp="http://schemas.microsoft.com/office/drawing/2018/hyperlinkcolor" val="tx"/>
                    </a:ext>
                  </a:extLst>
                </a:hlinkClick>
              </a:rPr>
              <a:t>Click here to view the amended </a:t>
            </a:r>
            <a:r>
              <a:rPr lang="en-GB" sz="1600" b="1" u="sng" dirty="0">
                <a:gradFill flip="none" rotWithShape="1">
                  <a:gsLst>
                    <a:gs pos="0">
                      <a:schemeClr val="accent1"/>
                    </a:gs>
                    <a:gs pos="100000">
                      <a:schemeClr val="accent5"/>
                    </a:gs>
                  </a:gsLst>
                  <a:lin ang="13500000" scaled="1"/>
                  <a:tileRect/>
                </a:gradFill>
                <a:latin typeface="Arial"/>
                <a:cs typeface="Arial"/>
                <a:hlinkClick r:id="rId8">
                  <a:extLst>
                    <a:ext uri="{A12FA001-AC4F-418D-AE19-62706E023703}">
                      <ahyp:hlinkClr xmlns:ahyp="http://schemas.microsoft.com/office/drawing/2018/hyperlinkcolor" val="tx"/>
                    </a:ext>
                  </a:extLst>
                </a:hlinkClick>
              </a:rPr>
              <a:t>SEND Regulations 2014</a:t>
            </a:r>
            <a:r>
              <a:rPr lang="en-GB" sz="1600" u="sng" dirty="0">
                <a:gradFill flip="none" rotWithShape="1">
                  <a:gsLst>
                    <a:gs pos="0">
                      <a:schemeClr val="accent1"/>
                    </a:gs>
                    <a:gs pos="100000">
                      <a:schemeClr val="accent5"/>
                    </a:gs>
                  </a:gsLst>
                  <a:lin ang="13500000" scaled="1"/>
                  <a:tileRect/>
                </a:gradFill>
                <a:latin typeface="Arial"/>
                <a:cs typeface="Arial"/>
                <a:hlinkClick r:id="rId8">
                  <a:extLst>
                    <a:ext uri="{A12FA001-AC4F-418D-AE19-62706E023703}">
                      <ahyp:hlinkClr xmlns:ahyp="http://schemas.microsoft.com/office/drawing/2018/hyperlinkcolor" val="tx"/>
                    </a:ext>
                  </a:extLst>
                </a:hlinkClick>
              </a:rPr>
              <a:t>.</a:t>
            </a:r>
            <a:endParaRPr lang="en-GB" sz="1600" u="sng" dirty="0">
              <a:gradFill flip="none" rotWithShape="1">
                <a:gsLst>
                  <a:gs pos="0">
                    <a:schemeClr val="accent1"/>
                  </a:gs>
                  <a:gs pos="100000">
                    <a:schemeClr val="accent5"/>
                  </a:gs>
                </a:gsLst>
                <a:lin ang="13500000" scaled="1"/>
                <a:tileRect/>
              </a:gradFill>
              <a:latin typeface="Arial"/>
              <a:cs typeface="Arial"/>
            </a:endParaRPr>
          </a:p>
        </p:txBody>
      </p:sp>
      <p:sp>
        <p:nvSpPr>
          <p:cNvPr id="2" name="Rectangle: Rounded Corners 1">
            <a:extLst>
              <a:ext uri="{FF2B5EF4-FFF2-40B4-BE49-F238E27FC236}">
                <a16:creationId xmlns:a16="http://schemas.microsoft.com/office/drawing/2014/main" id="{6B508EA3-FFE0-C38C-1E4C-4B4211A2E289}"/>
              </a:ext>
            </a:extLst>
          </p:cNvPr>
          <p:cNvSpPr/>
          <p:nvPr/>
        </p:nvSpPr>
        <p:spPr>
          <a:xfrm>
            <a:off x="8416724" y="5698661"/>
            <a:ext cx="3473175" cy="969770"/>
          </a:xfrm>
          <a:prstGeom prst="roundRect">
            <a:avLst>
              <a:gd name="adj" fmla="val 11269"/>
            </a:avLst>
          </a:prstGeom>
          <a:noFill/>
          <a:ln>
            <a:gradFill>
              <a:gsLst>
                <a:gs pos="0">
                  <a:schemeClr val="accent1"/>
                </a:gs>
                <a:gs pos="100000">
                  <a:schemeClr val="accent5"/>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GB" sz="140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F5D4E41-502A-C5CD-16D3-F0877E3B79C5}"/>
              </a:ext>
            </a:extLst>
          </p:cNvPr>
          <p:cNvSpPr/>
          <p:nvPr/>
        </p:nvSpPr>
        <p:spPr>
          <a:xfrm rot="5400000">
            <a:off x="8091542" y="5820955"/>
            <a:ext cx="650362" cy="677113"/>
          </a:xfrm>
          <a:prstGeom prst="roundRect">
            <a:avLst>
              <a:gd name="adj" fmla="val 50000"/>
            </a:avLst>
          </a:prstGeom>
          <a:gradFill>
            <a:gsLst>
              <a:gs pos="0">
                <a:schemeClr val="accent1"/>
              </a:gs>
              <a:gs pos="100000">
                <a:schemeClr val="accent5"/>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1026" name="Picture 2" descr="House of Commons Library · GitHub">
            <a:extLst>
              <a:ext uri="{FF2B5EF4-FFF2-40B4-BE49-F238E27FC236}">
                <a16:creationId xmlns:a16="http://schemas.microsoft.com/office/drawing/2014/main" id="{C4580FE9-EA7F-3BBE-71FD-046A0F2589A7}"/>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8196142" y="5929064"/>
            <a:ext cx="441162" cy="44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3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FA874-41FA-3C38-3E38-3D3C91A0E508}"/>
            </a:ext>
          </a:extLst>
        </p:cNvPr>
        <p:cNvGrpSpPr/>
        <p:nvPr/>
      </p:nvGrpSpPr>
      <p:grpSpPr>
        <a:xfrm>
          <a:off x="0" y="0"/>
          <a:ext cx="0" cy="0"/>
          <a:chOff x="0" y="0"/>
          <a:chExt cx="0" cy="0"/>
        </a:xfrm>
      </p:grpSpPr>
      <p:pic>
        <p:nvPicPr>
          <p:cNvPr id="12" name="Picture 11" descr="Teacher smiling and writing on whiteboard">
            <a:extLst>
              <a:ext uri="{FF2B5EF4-FFF2-40B4-BE49-F238E27FC236}">
                <a16:creationId xmlns:a16="http://schemas.microsoft.com/office/drawing/2014/main" id="{669AADE3-FDD5-C5AE-259B-93132041D94A}"/>
              </a:ext>
            </a:extLst>
          </p:cNvPr>
          <p:cNvPicPr>
            <a:picLocks noChangeAspect="1"/>
          </p:cNvPicPr>
          <p:nvPr/>
        </p:nvPicPr>
        <p:blipFill rotWithShape="1">
          <a:blip r:embed="rId2">
            <a:extLst>
              <a:ext uri="{28A0092B-C50C-407E-A947-70E740481C1C}">
                <a14:useLocalDpi xmlns:a14="http://schemas.microsoft.com/office/drawing/2010/main" val="0"/>
              </a:ext>
            </a:extLst>
          </a:blip>
          <a:srcRect l="5523" t="21378" r="28033" b="376"/>
          <a:stretch/>
        </p:blipFill>
        <p:spPr>
          <a:xfrm flipH="1">
            <a:off x="8070093" y="-1"/>
            <a:ext cx="4172580" cy="5366085"/>
          </a:xfrm>
          <a:prstGeom prst="rect">
            <a:avLst/>
          </a:prstGeom>
        </p:spPr>
      </p:pic>
      <p:sp>
        <p:nvSpPr>
          <p:cNvPr id="7" name="TextBox 6">
            <a:extLst>
              <a:ext uri="{FF2B5EF4-FFF2-40B4-BE49-F238E27FC236}">
                <a16:creationId xmlns:a16="http://schemas.microsoft.com/office/drawing/2014/main" id="{6B1AC39C-FD6F-6D3F-55E4-F361D8FBA37C}"/>
              </a:ext>
            </a:extLst>
          </p:cNvPr>
          <p:cNvSpPr txBox="1">
            <a:spLocks/>
          </p:cNvSpPr>
          <p:nvPr/>
        </p:nvSpPr>
        <p:spPr>
          <a:xfrm>
            <a:off x="768932" y="797764"/>
            <a:ext cx="7232068" cy="523220"/>
          </a:xfrm>
          <a:prstGeom prst="rect">
            <a:avLst/>
          </a:prstGeom>
          <a:noFill/>
        </p:spPr>
        <p:txBody>
          <a:bodyPr wrap="square" lIns="91440" tIns="45720" rIns="91440" bIns="45720" rtlCol="0" anchor="t">
            <a:spAutoFit/>
          </a:bodyPr>
          <a:lstStyle/>
          <a:p>
            <a:r>
              <a:rPr lang="en-GB" sz="2800">
                <a:solidFill>
                  <a:schemeClr val="bg1"/>
                </a:solidFill>
                <a:latin typeface="Arial"/>
                <a:cs typeface="Arial"/>
              </a:rPr>
              <a:t>National Professional Qualifications (NPQs)</a:t>
            </a:r>
          </a:p>
        </p:txBody>
      </p:sp>
      <p:pic>
        <p:nvPicPr>
          <p:cNvPr id="2" name="Picture 1">
            <a:extLst>
              <a:ext uri="{FF2B5EF4-FFF2-40B4-BE49-F238E27FC236}">
                <a16:creationId xmlns:a16="http://schemas.microsoft.com/office/drawing/2014/main" id="{4E16772F-4B5F-9728-63A7-4A80F4FB9794}"/>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3"/>
          <a:stretch>
            <a:fillRect/>
          </a:stretch>
        </p:blipFill>
        <p:spPr>
          <a:xfrm>
            <a:off x="0" y="-2"/>
            <a:ext cx="12242673" cy="6858000"/>
          </a:xfrm>
          <a:prstGeom prst="rect">
            <a:avLst/>
          </a:prstGeom>
          <a:noFill/>
        </p:spPr>
      </p:pic>
      <p:sp>
        <p:nvSpPr>
          <p:cNvPr id="11" name="TextBox 10">
            <a:extLst>
              <a:ext uri="{FF2B5EF4-FFF2-40B4-BE49-F238E27FC236}">
                <a16:creationId xmlns:a16="http://schemas.microsoft.com/office/drawing/2014/main" id="{C01957C6-E150-030B-B309-1BB1DD85E0C5}"/>
              </a:ext>
            </a:extLst>
          </p:cNvPr>
          <p:cNvSpPr txBox="1">
            <a:spLocks/>
          </p:cNvSpPr>
          <p:nvPr/>
        </p:nvSpPr>
        <p:spPr>
          <a:xfrm>
            <a:off x="167556" y="14150"/>
            <a:ext cx="8592417" cy="707886"/>
          </a:xfrm>
          <a:prstGeom prst="rect">
            <a:avLst/>
          </a:prstGeom>
          <a:noFill/>
        </p:spPr>
        <p:txBody>
          <a:bodyPr wrap="none" rtlCol="0">
            <a:spAutoFit/>
          </a:bodyPr>
          <a:lstStyle/>
          <a:p>
            <a:pPr algn="ctr"/>
            <a:r>
              <a:rPr lang="en-GB" sz="4000" b="1">
                <a:ln w="0">
                  <a:noFill/>
                </a:ln>
                <a:gradFill flip="none" rotWithShape="1">
                  <a:gsLst>
                    <a:gs pos="0">
                      <a:schemeClr val="accent1"/>
                    </a:gs>
                    <a:gs pos="100000">
                      <a:schemeClr val="accent5"/>
                    </a:gs>
                  </a:gsLst>
                  <a:lin ang="0" scaled="1"/>
                  <a:tileRect/>
                </a:gradFill>
                <a:latin typeface="Arial" panose="020B0604020202020204" pitchFamily="34" charset="0"/>
                <a:cs typeface="Arial" panose="020B0604020202020204" pitchFamily="34" charset="0"/>
              </a:rPr>
              <a:t>Important information for SENCOs</a:t>
            </a:r>
            <a:endParaRPr lang="en-GB" sz="4000">
              <a:ln w="0">
                <a:noFill/>
              </a:ln>
              <a:gradFill flip="none" rotWithShape="1">
                <a:gsLst>
                  <a:gs pos="0">
                    <a:schemeClr val="accent1"/>
                  </a:gs>
                  <a:gs pos="100000">
                    <a:schemeClr val="accent5"/>
                  </a:gs>
                </a:gsLst>
                <a:lin ang="0" scaled="1"/>
                <a:tileRect/>
              </a:gradFill>
              <a:latin typeface="Arial" panose="020B0604020202020204" pitchFamily="34" charset="0"/>
              <a:cs typeface="Arial" panose="020B0604020202020204" pitchFamily="34" charset="0"/>
            </a:endParaRPr>
          </a:p>
        </p:txBody>
      </p:sp>
      <p:pic>
        <p:nvPicPr>
          <p:cNvPr id="28" name="Graphic 27" descr="Cursor with solid fill">
            <a:extLst>
              <a:ext uri="{FF2B5EF4-FFF2-40B4-BE49-F238E27FC236}">
                <a16:creationId xmlns:a16="http://schemas.microsoft.com/office/drawing/2014/main" id="{6C8BFC43-63C2-0822-24AC-9EC719FD46F6}"/>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33" y="3581064"/>
            <a:ext cx="675690" cy="675690"/>
          </a:xfrm>
          <a:prstGeom prst="rect">
            <a:avLst/>
          </a:prstGeom>
        </p:spPr>
      </p:pic>
      <p:sp>
        <p:nvSpPr>
          <p:cNvPr id="5" name="TextBox 4">
            <a:extLst>
              <a:ext uri="{FF2B5EF4-FFF2-40B4-BE49-F238E27FC236}">
                <a16:creationId xmlns:a16="http://schemas.microsoft.com/office/drawing/2014/main" id="{408220C4-0920-F399-1794-F0FFB3FAA161}"/>
              </a:ext>
            </a:extLst>
          </p:cNvPr>
          <p:cNvSpPr txBox="1">
            <a:spLocks/>
          </p:cNvSpPr>
          <p:nvPr/>
        </p:nvSpPr>
        <p:spPr>
          <a:xfrm>
            <a:off x="214112" y="826978"/>
            <a:ext cx="7855981" cy="3648435"/>
          </a:xfrm>
          <a:prstGeom prst="rect">
            <a:avLst/>
          </a:prstGeom>
          <a:noFill/>
        </p:spPr>
        <p:txBody>
          <a:bodyPr wrap="square" lIns="91440" tIns="45720" rIns="91440" bIns="45720" rtlCol="0" anchor="t">
            <a:spAutoFit/>
          </a:bodyPr>
          <a:lstStyle/>
          <a:p>
            <a:pPr marL="342900" indent="-342900">
              <a:lnSpc>
                <a:spcPct val="107000"/>
              </a:lnSpc>
              <a:spcAft>
                <a:spcPts val="800"/>
              </a:spcAft>
              <a:buFont typeface="Wingdings" panose="05000000000000000000" pitchFamily="2" charset="2"/>
              <a:buChar char="§"/>
            </a:pPr>
            <a:r>
              <a:rPr lang="en-GB" sz="1400">
                <a:gradFill>
                  <a:gsLst>
                    <a:gs pos="0">
                      <a:schemeClr val="accent1"/>
                    </a:gs>
                    <a:gs pos="100000">
                      <a:schemeClr val="accent5"/>
                    </a:gs>
                  </a:gsLst>
                  <a:lin ang="13500000" scaled="1"/>
                </a:gradFill>
                <a:latin typeface="Arial"/>
                <a:cs typeface="Arial"/>
              </a:rPr>
              <a:t>All mainstream schools (including Academies and Free Schools) must have a qualified teacher, or head teacher, designated as the SENCO. </a:t>
            </a:r>
            <a:endParaRPr lang="en-GB" sz="1400" dirty="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
            </a:pPr>
            <a:r>
              <a:rPr lang="en-GB" sz="1400" dirty="0">
                <a:gradFill>
                  <a:gsLst>
                    <a:gs pos="0">
                      <a:schemeClr val="accent5">
                        <a:lumMod val="75000"/>
                      </a:schemeClr>
                    </a:gs>
                    <a:gs pos="100000">
                      <a:schemeClr val="accent1"/>
                    </a:gs>
                  </a:gsLst>
                  <a:lin ang="2700000" scaled="1"/>
                </a:gradFill>
                <a:latin typeface="Arial"/>
                <a:cs typeface="Arial"/>
              </a:rPr>
              <a:t>In March 2023, the Department for Education announced that a new leadership level NPQ would be introduced as the new mandatory qualification for SENCOs. This will replace the existing National Award for SEN Co-ordination (</a:t>
            </a:r>
            <a:r>
              <a:rPr lang="en-GB" sz="1400">
                <a:gradFill>
                  <a:gsLst>
                    <a:gs pos="0">
                      <a:schemeClr val="accent5">
                        <a:lumMod val="75000"/>
                      </a:schemeClr>
                    </a:gs>
                    <a:gs pos="100000">
                      <a:schemeClr val="accent1"/>
                    </a:gs>
                  </a:gsLst>
                  <a:lin ang="2700000" scaled="1"/>
                </a:gradFill>
                <a:latin typeface="Arial"/>
                <a:cs typeface="Arial"/>
              </a:rPr>
              <a:t>NASENCo</a:t>
            </a:r>
            <a:r>
              <a:rPr lang="en-GB" sz="1400" dirty="0">
                <a:gradFill>
                  <a:gsLst>
                    <a:gs pos="0">
                      <a:schemeClr val="accent5">
                        <a:lumMod val="75000"/>
                      </a:schemeClr>
                    </a:gs>
                    <a:gs pos="100000">
                      <a:schemeClr val="accent1"/>
                    </a:gs>
                  </a:gsLst>
                  <a:lin ang="2700000" scaled="1"/>
                </a:gradFill>
                <a:latin typeface="Arial"/>
                <a:cs typeface="Arial"/>
              </a:rPr>
              <a:t>) qualification.</a:t>
            </a:r>
            <a:r>
              <a:rPr lang="en-GB" sz="1400">
                <a:gradFill>
                  <a:gsLst>
                    <a:gs pos="0">
                      <a:schemeClr val="accent5">
                        <a:lumMod val="75000"/>
                      </a:schemeClr>
                    </a:gs>
                    <a:gs pos="100000">
                      <a:schemeClr val="accent1"/>
                    </a:gs>
                  </a:gsLst>
                  <a:lin ang="2700000" scaled="1"/>
                </a:gradFill>
                <a:latin typeface="Arial"/>
                <a:cs typeface="Arial"/>
              </a:rPr>
              <a:t> </a:t>
            </a:r>
            <a:endParaRPr lang="en-GB" sz="1400" dirty="0">
              <a:gradFill>
                <a:gsLst>
                  <a:gs pos="0">
                    <a:schemeClr val="accent5">
                      <a:lumMod val="75000"/>
                    </a:schemeClr>
                  </a:gs>
                  <a:gs pos="100000">
                    <a:schemeClr val="accent1"/>
                  </a:gs>
                </a:gsLst>
                <a:lin ang="2700000" scaled="1"/>
              </a:gradFill>
              <a:latin typeface="Arial"/>
              <a:cs typeface="Arial"/>
            </a:endParaRPr>
          </a:p>
          <a:p>
            <a:pPr marL="342900" lvl="0" indent="-342900">
              <a:buFont typeface="Wingdings" panose="05000000000000000000" pitchFamily="2" charset="2"/>
              <a:buChar char="§"/>
            </a:pPr>
            <a:r>
              <a:rPr lang="en-GB" sz="1400">
                <a:gradFill>
                  <a:gsLst>
                    <a:gs pos="0">
                      <a:schemeClr val="accent1"/>
                    </a:gs>
                    <a:gs pos="100000">
                      <a:schemeClr val="accent5"/>
                    </a:gs>
                  </a:gsLst>
                  <a:lin ang="13500000" scaled="1"/>
                </a:gradFill>
                <a:latin typeface="Arial"/>
                <a:cs typeface="Arial"/>
              </a:rPr>
              <a:t>The new NPQ for SENCOs will become the mandatory qualification for SENCOs from September 2024, with teaching beginning in Autumn 2024.</a:t>
            </a:r>
          </a:p>
          <a:p>
            <a:pPr marL="342900" lvl="0" indent="-342900">
              <a:buFont typeface="Wingdings" panose="05000000000000000000" pitchFamily="2" charset="2"/>
              <a:buChar char="§"/>
            </a:pPr>
            <a:endParaRPr lang="en-GB" sz="1400" dirty="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1400">
                <a:gradFill>
                  <a:gsLst>
                    <a:gs pos="0">
                      <a:schemeClr val="accent1"/>
                    </a:gs>
                    <a:gs pos="100000">
                      <a:schemeClr val="accent5"/>
                    </a:gs>
                  </a:gsLst>
                  <a:lin ang="13500000" scaled="1"/>
                </a:gradFill>
                <a:latin typeface="Arial"/>
                <a:cs typeface="Arial"/>
              </a:rPr>
              <a:t>The existing three-year window to complete the mandatory qualification upon taking up a SENCO post will remain following the introduction of the NPQ for SENCOs. Schools and SENCOs will need to ensure that, where necessary, they are enrolled on training that will allow them to meet this requirement. </a:t>
            </a:r>
            <a:endParaRPr lang="en-GB" sz="140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endParaRPr lang="en-GB" sz="1400" dirty="0">
              <a:gradFill>
                <a:gsLst>
                  <a:gs pos="0">
                    <a:schemeClr val="accent1"/>
                  </a:gs>
                  <a:gs pos="100000">
                    <a:schemeClr val="accent5"/>
                  </a:gs>
                </a:gsLst>
                <a:lin ang="13500000" scaled="1"/>
              </a:gradFill>
              <a:latin typeface="Arial" panose="020B060402020202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en-GB" sz="1400">
                <a:gradFill>
                  <a:gsLst>
                    <a:gs pos="0">
                      <a:schemeClr val="accent1"/>
                    </a:gs>
                    <a:gs pos="100000">
                      <a:schemeClr val="accent5"/>
                    </a:gs>
                  </a:gsLst>
                  <a:lin ang="13500000" scaled="1"/>
                </a:gradFill>
                <a:latin typeface="Arial"/>
                <a:cs typeface="Arial"/>
              </a:rPr>
              <a:t>We will continue to update the existing GOV.UK SENCO qualification page to ensure that schools and SENCOs understand the new statutory requirements</a:t>
            </a:r>
            <a:r>
              <a:rPr lang="en-GB" sz="1600">
                <a:gradFill>
                  <a:gsLst>
                    <a:gs pos="0">
                      <a:schemeClr val="accent1"/>
                    </a:gs>
                    <a:gs pos="100000">
                      <a:schemeClr val="accent5"/>
                    </a:gs>
                  </a:gsLst>
                  <a:lin ang="13500000" scaled="1"/>
                </a:gradFill>
                <a:latin typeface="Arial"/>
                <a:cs typeface="Arial"/>
              </a:rPr>
              <a:t>.</a:t>
            </a:r>
          </a:p>
        </p:txBody>
      </p:sp>
      <p:pic>
        <p:nvPicPr>
          <p:cNvPr id="4" name="Graphic 3" descr="Cursor with solid fill">
            <a:extLst>
              <a:ext uri="{FF2B5EF4-FFF2-40B4-BE49-F238E27FC236}">
                <a16:creationId xmlns:a16="http://schemas.microsoft.com/office/drawing/2014/main" id="{101EB9C2-8546-C025-1DC9-3C44C97B44D3}"/>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4633" y="5867553"/>
            <a:ext cx="675690" cy="675690"/>
          </a:xfrm>
          <a:prstGeom prst="rect">
            <a:avLst/>
          </a:prstGeom>
        </p:spPr>
      </p:pic>
      <p:sp>
        <p:nvSpPr>
          <p:cNvPr id="15" name="Rectangle: Rounded Corners 14">
            <a:extLst>
              <a:ext uri="{FF2B5EF4-FFF2-40B4-BE49-F238E27FC236}">
                <a16:creationId xmlns:a16="http://schemas.microsoft.com/office/drawing/2014/main" id="{B5A61CD0-0AF0-CAC2-9265-90F6265A7865}"/>
              </a:ext>
            </a:extLst>
          </p:cNvPr>
          <p:cNvSpPr/>
          <p:nvPr/>
        </p:nvSpPr>
        <p:spPr>
          <a:xfrm>
            <a:off x="8416724" y="5698661"/>
            <a:ext cx="3473175" cy="969770"/>
          </a:xfrm>
          <a:prstGeom prst="roundRect">
            <a:avLst>
              <a:gd name="adj" fmla="val 11269"/>
            </a:avLst>
          </a:prstGeom>
          <a:noFill/>
          <a:ln>
            <a:gradFill>
              <a:gsLst>
                <a:gs pos="0">
                  <a:schemeClr val="accent1"/>
                </a:gs>
                <a:gs pos="100000">
                  <a:schemeClr val="accent5"/>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GB" sz="14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0B59541-062A-6C42-BB5C-69C879F8EB5B}"/>
              </a:ext>
            </a:extLst>
          </p:cNvPr>
          <p:cNvSpPr/>
          <p:nvPr/>
        </p:nvSpPr>
        <p:spPr>
          <a:xfrm rot="5400000">
            <a:off x="8098213" y="5845701"/>
            <a:ext cx="669630" cy="675690"/>
          </a:xfrm>
          <a:prstGeom prst="roundRect">
            <a:avLst>
              <a:gd name="adj" fmla="val 50000"/>
            </a:avLst>
          </a:prstGeom>
          <a:gradFill>
            <a:gsLst>
              <a:gs pos="0">
                <a:schemeClr val="accent1"/>
              </a:gs>
              <a:gs pos="100000">
                <a:schemeClr val="accent5"/>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CF5F765-C079-D886-1E49-147C788CE985}"/>
              </a:ext>
            </a:extLst>
          </p:cNvPr>
          <p:cNvSpPr txBox="1"/>
          <p:nvPr/>
        </p:nvSpPr>
        <p:spPr>
          <a:xfrm>
            <a:off x="8759973" y="5768048"/>
            <a:ext cx="3139451" cy="830997"/>
          </a:xfrm>
          <a:prstGeom prst="rect">
            <a:avLst/>
          </a:prstGeom>
          <a:noFill/>
        </p:spPr>
        <p:txBody>
          <a:bodyPr wrap="square">
            <a:spAutoFit/>
          </a:bodyPr>
          <a:lstStyle/>
          <a:p>
            <a:r>
              <a:rPr lang="en-GB" sz="1600" u="sng" dirty="0">
                <a:gradFill flip="none" rotWithShape="1">
                  <a:gsLst>
                    <a:gs pos="0">
                      <a:schemeClr val="accent1"/>
                    </a:gs>
                    <a:gs pos="100000">
                      <a:schemeClr val="accent5"/>
                    </a:gs>
                  </a:gsLst>
                  <a:lin ang="13500000" scaled="1"/>
                  <a:tileRect/>
                </a:gradFill>
                <a:latin typeface="Arial" panose="020B0604020202020204" pitchFamily="34" charset="0"/>
                <a:hlinkClick r:id="rId6">
                  <a:extLst>
                    <a:ext uri="{A12FA001-AC4F-418D-AE19-62706E023703}">
                      <ahyp:hlinkClr xmlns:ahyp="http://schemas.microsoft.com/office/drawing/2018/hyperlinkcolor" val="tx"/>
                    </a:ext>
                  </a:extLst>
                </a:hlinkClick>
              </a:rPr>
              <a:t>Click here for information about </a:t>
            </a:r>
            <a:r>
              <a:rPr lang="en-GB" sz="1600" b="1" u="sng" dirty="0">
                <a:gradFill flip="none" rotWithShape="1">
                  <a:gsLst>
                    <a:gs pos="0">
                      <a:schemeClr val="accent1"/>
                    </a:gs>
                    <a:gs pos="100000">
                      <a:schemeClr val="accent5"/>
                    </a:gs>
                  </a:gsLst>
                  <a:lin ang="13500000" scaled="1"/>
                  <a:tileRect/>
                </a:gradFill>
                <a:latin typeface="Arial" panose="020B0604020202020204" pitchFamily="34" charset="0"/>
                <a:hlinkClick r:id="rId6">
                  <a:extLst>
                    <a:ext uri="{A12FA001-AC4F-418D-AE19-62706E023703}">
                      <ahyp:hlinkClr xmlns:ahyp="http://schemas.microsoft.com/office/drawing/2018/hyperlinkcolor" val="tx"/>
                    </a:ext>
                  </a:extLst>
                </a:hlinkClick>
              </a:rPr>
              <a:t>transition arrangements </a:t>
            </a:r>
            <a:r>
              <a:rPr lang="en-GB" sz="1600" u="sng" dirty="0">
                <a:gradFill flip="none" rotWithShape="1">
                  <a:gsLst>
                    <a:gs pos="0">
                      <a:schemeClr val="accent1"/>
                    </a:gs>
                    <a:gs pos="100000">
                      <a:schemeClr val="accent5"/>
                    </a:gs>
                  </a:gsLst>
                  <a:lin ang="13500000" scaled="1"/>
                  <a:tileRect/>
                </a:gradFill>
                <a:latin typeface="Arial" panose="020B0604020202020204" pitchFamily="34" charset="0"/>
                <a:hlinkClick r:id="rId6">
                  <a:extLst>
                    <a:ext uri="{A12FA001-AC4F-418D-AE19-62706E023703}">
                      <ahyp:hlinkClr xmlns:ahyp="http://schemas.microsoft.com/office/drawing/2018/hyperlinkcolor" val="tx"/>
                    </a:ext>
                  </a:extLst>
                </a:hlinkClick>
              </a:rPr>
              <a:t>to the new statutory qualification.</a:t>
            </a:r>
            <a:endParaRPr lang="en-GB" sz="1600" u="sng" dirty="0">
              <a:gradFill flip="none" rotWithShape="1">
                <a:gsLst>
                  <a:gs pos="0">
                    <a:schemeClr val="accent1"/>
                  </a:gs>
                  <a:gs pos="100000">
                    <a:schemeClr val="accent5"/>
                  </a:gs>
                </a:gsLst>
                <a:lin ang="13500000" scaled="1"/>
                <a:tileRect/>
              </a:gradFill>
              <a:latin typeface="Arial" panose="020B0604020202020204" pitchFamily="34" charset="0"/>
            </a:endParaRPr>
          </a:p>
        </p:txBody>
      </p:sp>
      <p:pic>
        <p:nvPicPr>
          <p:cNvPr id="18" name="Graphic 17" descr="Cursor with solid fill">
            <a:extLst>
              <a:ext uri="{FF2B5EF4-FFF2-40B4-BE49-F238E27FC236}">
                <a16:creationId xmlns:a16="http://schemas.microsoft.com/office/drawing/2014/main" id="{00438EF7-41E4-4FB4-D8F7-25F73BC3CF50}"/>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1701" y="5878854"/>
            <a:ext cx="564531" cy="609384"/>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2A651A58-9040-5F78-1678-24F241B63E3D}"/>
              </a:ext>
            </a:extLst>
          </p:cNvPr>
          <p:cNvPicPr/>
          <p:nvPr/>
        </p:nvPicPr>
        <p:blipFill>
          <a:blip r:embed="rId7">
            <a:extLst>
              <a:ext uri="{28A0092B-C50C-407E-A947-70E740481C1C}">
                <a14:useLocalDpi xmlns:a14="http://schemas.microsoft.com/office/drawing/2010/main" val="0"/>
              </a:ext>
            </a:extLst>
          </a:blip>
          <a:stretch>
            <a:fillRect/>
          </a:stretch>
        </p:blipFill>
        <p:spPr>
          <a:xfrm>
            <a:off x="328946" y="6093652"/>
            <a:ext cx="964316" cy="602646"/>
          </a:xfrm>
          <a:prstGeom prst="rect">
            <a:avLst/>
          </a:prstGeom>
        </p:spPr>
      </p:pic>
    </p:spTree>
    <p:extLst>
      <p:ext uri="{BB962C8B-B14F-4D97-AF65-F5344CB8AC3E}">
        <p14:creationId xmlns:p14="http://schemas.microsoft.com/office/powerpoint/2010/main" val="368327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29ACE8-B17A-6EAF-9335-9CA5ABBC8C5A}"/>
            </a:ext>
          </a:extLst>
        </p:cNvPr>
        <p:cNvGrpSpPr/>
        <p:nvPr/>
      </p:nvGrpSpPr>
      <p:grpSpPr>
        <a:xfrm>
          <a:off x="0" y="0"/>
          <a:ext cx="0" cy="0"/>
          <a:chOff x="0" y="0"/>
          <a:chExt cx="0" cy="0"/>
        </a:xfrm>
      </p:grpSpPr>
      <p:pic>
        <p:nvPicPr>
          <p:cNvPr id="10" name="Picture 9" descr="A person and child sitting at a table&#10;&#10;Description automatically generated">
            <a:extLst>
              <a:ext uri="{FF2B5EF4-FFF2-40B4-BE49-F238E27FC236}">
                <a16:creationId xmlns:a16="http://schemas.microsoft.com/office/drawing/2014/main" id="{583FC688-AE77-0487-65CE-DA39F9E0F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225" y="-564"/>
            <a:ext cx="4273775" cy="5414228"/>
          </a:xfrm>
          <a:prstGeom prst="rect">
            <a:avLst/>
          </a:prstGeom>
        </p:spPr>
      </p:pic>
      <p:sp>
        <p:nvSpPr>
          <p:cNvPr id="7" name="TextBox 6">
            <a:extLst>
              <a:ext uri="{FF2B5EF4-FFF2-40B4-BE49-F238E27FC236}">
                <a16:creationId xmlns:a16="http://schemas.microsoft.com/office/drawing/2014/main" id="{0477B0EC-D6F6-CD7C-AF07-FD8C081888F6}"/>
              </a:ext>
            </a:extLst>
          </p:cNvPr>
          <p:cNvSpPr txBox="1">
            <a:spLocks/>
          </p:cNvSpPr>
          <p:nvPr/>
        </p:nvSpPr>
        <p:spPr>
          <a:xfrm>
            <a:off x="768932" y="797764"/>
            <a:ext cx="7232068" cy="523220"/>
          </a:xfrm>
          <a:prstGeom prst="rect">
            <a:avLst/>
          </a:prstGeom>
          <a:noFill/>
        </p:spPr>
        <p:txBody>
          <a:bodyPr wrap="square" lIns="91440" tIns="45720" rIns="91440" bIns="45720" rtlCol="0" anchor="t">
            <a:spAutoFit/>
          </a:bodyPr>
          <a:lstStyle/>
          <a:p>
            <a:r>
              <a:rPr lang="en-GB" sz="2800">
                <a:solidFill>
                  <a:schemeClr val="bg1"/>
                </a:solidFill>
                <a:latin typeface="Arial"/>
                <a:cs typeface="Arial"/>
              </a:rPr>
              <a:t>National Professional Qualifications (NPQs)</a:t>
            </a:r>
          </a:p>
        </p:txBody>
      </p:sp>
      <p:pic>
        <p:nvPicPr>
          <p:cNvPr id="2" name="Picture 1">
            <a:extLst>
              <a:ext uri="{FF2B5EF4-FFF2-40B4-BE49-F238E27FC236}">
                <a16:creationId xmlns:a16="http://schemas.microsoft.com/office/drawing/2014/main" id="{13AA8698-28D3-0C34-EEC0-936FEFA61CA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3"/>
          <a:stretch>
            <a:fillRect/>
          </a:stretch>
        </p:blipFill>
        <p:spPr>
          <a:xfrm>
            <a:off x="1" y="0"/>
            <a:ext cx="12191999" cy="6858000"/>
          </a:xfrm>
          <a:prstGeom prst="rect">
            <a:avLst/>
          </a:prstGeom>
        </p:spPr>
      </p:pic>
      <p:sp>
        <p:nvSpPr>
          <p:cNvPr id="28" name="TextBox 27">
            <a:extLst>
              <a:ext uri="{FF2B5EF4-FFF2-40B4-BE49-F238E27FC236}">
                <a16:creationId xmlns:a16="http://schemas.microsoft.com/office/drawing/2014/main" id="{09B7622A-EE69-A765-2EEF-7BB35ED5CD33}"/>
              </a:ext>
            </a:extLst>
          </p:cNvPr>
          <p:cNvSpPr txBox="1">
            <a:spLocks/>
          </p:cNvSpPr>
          <p:nvPr/>
        </p:nvSpPr>
        <p:spPr>
          <a:xfrm>
            <a:off x="8922015" y="5750629"/>
            <a:ext cx="2181553" cy="830997"/>
          </a:xfrm>
          <a:prstGeom prst="rect">
            <a:avLst/>
          </a:prstGeom>
          <a:noFill/>
        </p:spPr>
        <p:txBody>
          <a:bodyPr wrap="square" lIns="91440" tIns="45720" rIns="91440" bIns="45720" rtlCol="0" anchor="t">
            <a:spAutoFit/>
          </a:bodyPr>
          <a:lstStyle/>
          <a:p>
            <a:r>
              <a:rPr lang="en-GB" sz="1600" dirty="0">
                <a:gradFill flip="none" rotWithShape="1">
                  <a:gsLst>
                    <a:gs pos="0">
                      <a:schemeClr val="accent5">
                        <a:lumMod val="75000"/>
                      </a:schemeClr>
                    </a:gs>
                    <a:gs pos="100000">
                      <a:schemeClr val="accent1"/>
                    </a:gs>
                  </a:gsLst>
                  <a:lin ang="2700000" scaled="1"/>
                  <a:tileRect/>
                </a:gradFill>
                <a:latin typeface="Arial"/>
                <a:cs typeface="Arial"/>
                <a:hlinkClick r:id="rId4">
                  <a:extLst>
                    <a:ext uri="{A12FA001-AC4F-418D-AE19-62706E023703}">
                      <ahyp:hlinkClr xmlns:ahyp="http://schemas.microsoft.com/office/drawing/2018/hyperlinkcolor" val="tx"/>
                    </a:ext>
                  </a:extLst>
                </a:hlinkClick>
              </a:rPr>
              <a:t>Click here for further details of the </a:t>
            </a:r>
            <a:r>
              <a:rPr lang="en-GB" sz="1600" b="1" dirty="0">
                <a:gradFill flip="none" rotWithShape="1">
                  <a:gsLst>
                    <a:gs pos="0">
                      <a:schemeClr val="accent5">
                        <a:lumMod val="75000"/>
                      </a:schemeClr>
                    </a:gs>
                    <a:gs pos="100000">
                      <a:schemeClr val="accent1"/>
                    </a:gs>
                  </a:gsLst>
                  <a:lin ang="2700000" scaled="1"/>
                  <a:tileRect/>
                </a:gradFill>
                <a:latin typeface="Arial"/>
                <a:cs typeface="Arial"/>
                <a:hlinkClick r:id="rId4">
                  <a:extLst>
                    <a:ext uri="{A12FA001-AC4F-418D-AE19-62706E023703}">
                      <ahyp:hlinkClr xmlns:ahyp="http://schemas.microsoft.com/office/drawing/2018/hyperlinkcolor" val="tx"/>
                    </a:ext>
                  </a:extLst>
                </a:hlinkClick>
              </a:rPr>
              <a:t>new NPQ for SENCOs</a:t>
            </a:r>
            <a:r>
              <a:rPr lang="en-GB" sz="1600" b="1" dirty="0">
                <a:gradFill flip="none" rotWithShape="1">
                  <a:gsLst>
                    <a:gs pos="0">
                      <a:schemeClr val="accent5">
                        <a:lumMod val="75000"/>
                      </a:schemeClr>
                    </a:gs>
                    <a:gs pos="100000">
                      <a:schemeClr val="accent1"/>
                    </a:gs>
                  </a:gsLst>
                  <a:lin ang="2700000" scaled="1"/>
                  <a:tileRect/>
                </a:gradFill>
                <a:latin typeface="Arial"/>
                <a:cs typeface="Arial"/>
              </a:rPr>
              <a:t>.</a:t>
            </a:r>
          </a:p>
        </p:txBody>
      </p:sp>
      <p:sp>
        <p:nvSpPr>
          <p:cNvPr id="8" name="TextBox 7">
            <a:extLst>
              <a:ext uri="{FF2B5EF4-FFF2-40B4-BE49-F238E27FC236}">
                <a16:creationId xmlns:a16="http://schemas.microsoft.com/office/drawing/2014/main" id="{C3B6710B-98B0-724D-4760-DB99ED86A028}"/>
              </a:ext>
            </a:extLst>
          </p:cNvPr>
          <p:cNvSpPr txBox="1">
            <a:spLocks/>
          </p:cNvSpPr>
          <p:nvPr/>
        </p:nvSpPr>
        <p:spPr>
          <a:xfrm>
            <a:off x="213257" y="13908"/>
            <a:ext cx="4373313" cy="707886"/>
          </a:xfrm>
          <a:prstGeom prst="rect">
            <a:avLst/>
          </a:prstGeom>
          <a:noFill/>
        </p:spPr>
        <p:txBody>
          <a:bodyPr wrap="none" rtlCol="0">
            <a:spAutoFit/>
          </a:bodyPr>
          <a:lstStyle/>
          <a:p>
            <a:r>
              <a:rPr lang="en-GB" sz="4000" b="1">
                <a:ln w="0">
                  <a:noFill/>
                </a:ln>
                <a:gradFill flip="none" rotWithShape="1">
                  <a:gsLst>
                    <a:gs pos="0">
                      <a:schemeClr val="accent1"/>
                    </a:gs>
                    <a:gs pos="100000">
                      <a:schemeClr val="accent5"/>
                    </a:gs>
                  </a:gsLst>
                  <a:lin ang="0" scaled="1"/>
                  <a:tileRect/>
                </a:gradFill>
                <a:latin typeface="Arial" panose="020B0604020202020204" pitchFamily="34" charset="0"/>
                <a:cs typeface="Arial" panose="020B0604020202020204" pitchFamily="34" charset="0"/>
              </a:rPr>
              <a:t>NPQ for SENCOs</a:t>
            </a:r>
            <a:endParaRPr lang="en-GB" sz="4000">
              <a:ln w="0">
                <a:noFill/>
              </a:ln>
              <a:gradFill flip="none" rotWithShape="1">
                <a:gsLst>
                  <a:gs pos="0">
                    <a:schemeClr val="accent1"/>
                  </a:gs>
                  <a:gs pos="100000">
                    <a:schemeClr val="accent5"/>
                  </a:gs>
                </a:gsLst>
                <a:lin ang="0" scaled="1"/>
                <a:tileRect/>
              </a:gra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532E6F0-B26D-72F4-D499-8974DDB73EE1}"/>
              </a:ext>
            </a:extLst>
          </p:cNvPr>
          <p:cNvSpPr txBox="1">
            <a:spLocks/>
          </p:cNvSpPr>
          <p:nvPr/>
        </p:nvSpPr>
        <p:spPr>
          <a:xfrm>
            <a:off x="214113" y="826978"/>
            <a:ext cx="8031188" cy="5262979"/>
          </a:xfrm>
          <a:prstGeom prst="rect">
            <a:avLst/>
          </a:prstGeom>
          <a:noFill/>
        </p:spPr>
        <p:txBody>
          <a:bodyPr wrap="square" lIns="91440" tIns="45720" rIns="91440" bIns="45720" rtlCol="0" anchor="t">
            <a:spAutoFit/>
          </a:bodyPr>
          <a:lstStyle/>
          <a:p>
            <a:r>
              <a:rPr lang="en-GB" sz="1400" b="1" u="sng" dirty="0">
                <a:gradFill flip="none" rotWithShape="1">
                  <a:gsLst>
                    <a:gs pos="0">
                      <a:schemeClr val="accent1"/>
                    </a:gs>
                    <a:gs pos="100000">
                      <a:schemeClr val="accent5"/>
                    </a:gs>
                  </a:gsLst>
                  <a:lin ang="13500000" scaled="1"/>
                  <a:tileRect/>
                </a:gradFill>
                <a:latin typeface="Arial"/>
                <a:cs typeface="Arial"/>
              </a:rPr>
              <a:t>The qualification</a:t>
            </a:r>
          </a:p>
          <a:p>
            <a:endParaRPr lang="en-GB" sz="1400" b="0" i="0" dirty="0">
              <a:gradFill flip="none" rotWithShape="1">
                <a:gsLst>
                  <a:gs pos="0">
                    <a:schemeClr val="accent1"/>
                  </a:gs>
                  <a:gs pos="100000">
                    <a:schemeClr val="accent5"/>
                  </a:gs>
                </a:gsLst>
                <a:lin ang="13500000" scaled="1"/>
                <a:tileRect/>
              </a:gradFill>
              <a:effectLst/>
              <a:latin typeface="Arial" panose="020B0604020202020204" pitchFamily="34" charset="0"/>
            </a:endParaRPr>
          </a:p>
          <a:p>
            <a:pPr marL="285750" indent="-285750" hangingPunct="0">
              <a:buFont typeface="Wingdings" panose="05000000000000000000" pitchFamily="2" charset="2"/>
              <a:buChar char="§"/>
            </a:pPr>
            <a:r>
              <a:rPr lang="en-GB" sz="1400" dirty="0">
                <a:gradFill flip="none" rotWithShape="1">
                  <a:gsLst>
                    <a:gs pos="0">
                      <a:schemeClr val="accent1"/>
                    </a:gs>
                    <a:gs pos="100000">
                      <a:schemeClr val="accent5"/>
                    </a:gs>
                  </a:gsLst>
                  <a:lin ang="13500000" scaled="1"/>
                  <a:tileRect/>
                </a:gradFill>
                <a:latin typeface="Arial" panose="020B0604020202020204" pitchFamily="34" charset="0"/>
              </a:rPr>
              <a:t>The introduction of the NPQ for SENCOs will play a key role in achieving our ambition to improve outcomes for children and young people with SEND by ensuring SENCOs consistently receive high-quality, evidence-based training.</a:t>
            </a:r>
          </a:p>
          <a:p>
            <a:pPr marL="285750" indent="-285750" hangingPunct="0">
              <a:buFont typeface="Wingdings" panose="05000000000000000000" pitchFamily="2" charset="2"/>
              <a:buChar char="§"/>
            </a:pPr>
            <a:endParaRPr lang="en-GB" sz="1400" dirty="0">
              <a:gradFill flip="none" rotWithShape="1">
                <a:gsLst>
                  <a:gs pos="0">
                    <a:schemeClr val="accent1"/>
                  </a:gs>
                  <a:gs pos="100000">
                    <a:schemeClr val="accent5"/>
                  </a:gs>
                </a:gsLst>
                <a:lin ang="13500000" scaled="1"/>
                <a:tileRect/>
              </a:gradFill>
              <a:latin typeface="Arial" panose="020B0604020202020204" pitchFamily="34" charset="0"/>
            </a:endParaRPr>
          </a:p>
          <a:p>
            <a:pPr marL="285750" indent="-285750">
              <a:buFont typeface="Wingdings" panose="05000000000000000000" pitchFamily="2" charset="2"/>
              <a:buChar char="§"/>
            </a:pPr>
            <a:r>
              <a:rPr lang="en-GB" sz="1400" dirty="0">
                <a:gradFill flip="none" rotWithShape="1">
                  <a:gsLst>
                    <a:gs pos="0">
                      <a:schemeClr val="accent1"/>
                    </a:gs>
                    <a:gs pos="100000">
                      <a:schemeClr val="accent5"/>
                    </a:gs>
                  </a:gsLst>
                  <a:lin ang="13500000" scaled="1"/>
                  <a:tileRect/>
                </a:gradFill>
                <a:latin typeface="Arial" panose="020B0604020202020204" pitchFamily="34" charset="0"/>
              </a:rPr>
              <a:t>NPQs are trusted, transferable qualifications designed to provide high-quality professional development, transform practice and provide the skills and knowledge needed to benefit pupils. </a:t>
            </a:r>
          </a:p>
          <a:p>
            <a:pPr marL="285750" indent="-285750">
              <a:buFont typeface="Wingdings" panose="05000000000000000000" pitchFamily="2" charset="2"/>
              <a:buChar char="§"/>
            </a:pPr>
            <a:endParaRPr lang="en-GB" sz="1400" dirty="0">
              <a:gradFill flip="none" rotWithShape="1">
                <a:gsLst>
                  <a:gs pos="0">
                    <a:schemeClr val="accent1"/>
                  </a:gs>
                  <a:gs pos="100000">
                    <a:schemeClr val="accent5"/>
                  </a:gs>
                </a:gsLst>
                <a:lin ang="13500000" scaled="1"/>
                <a:tileRect/>
              </a:gradFill>
              <a:latin typeface="Arial" panose="020B0604020202020204" pitchFamily="34" charset="0"/>
            </a:endParaRPr>
          </a:p>
          <a:p>
            <a:pPr marL="285750" indent="-285750">
              <a:buFont typeface="Wingdings" panose="05000000000000000000" pitchFamily="2" charset="2"/>
              <a:buChar char="§"/>
            </a:pPr>
            <a:r>
              <a:rPr lang="en-GB" sz="1400" dirty="0">
                <a:gradFill flip="none" rotWithShape="1">
                  <a:gsLst>
                    <a:gs pos="0">
                      <a:schemeClr val="accent1"/>
                    </a:gs>
                    <a:gs pos="100000">
                      <a:schemeClr val="accent5"/>
                    </a:gs>
                  </a:gsLst>
                  <a:lin ang="13500000" scaled="1"/>
                  <a:tileRect/>
                </a:gradFill>
                <a:latin typeface="Arial" panose="020B0604020202020204" pitchFamily="34" charset="0"/>
              </a:rPr>
              <a:t>The NPQ is underpinned by a new content framework which sets out what SENCOs need to know and be able to do to fulfil their role successfully and confidently. The full NPQ for SENCOs framework can found here: </a:t>
            </a:r>
            <a:r>
              <a:rPr lang="en-GB" sz="1400" dirty="0">
                <a:gradFill flip="none" rotWithShape="1">
                  <a:gsLst>
                    <a:gs pos="0">
                      <a:schemeClr val="accent1"/>
                    </a:gs>
                    <a:gs pos="100000">
                      <a:schemeClr val="accent5"/>
                    </a:gs>
                  </a:gsLst>
                  <a:lin ang="13500000" scaled="1"/>
                  <a:tileRect/>
                </a:gradFill>
                <a:latin typeface="Arial" panose="020B0604020202020204" pitchFamily="34" charset="0"/>
                <a:hlinkClick r:id="rId5">
                  <a:extLst>
                    <a:ext uri="{A12FA001-AC4F-418D-AE19-62706E023703}">
                      <ahyp:hlinkClr xmlns:ahyp="http://schemas.microsoft.com/office/drawing/2018/hyperlinkcolor" val="tx"/>
                    </a:ext>
                  </a:extLst>
                </a:hlinkClick>
              </a:rPr>
              <a:t>National professional qualifications frameworks - GOV.UK (www.gov.uk)</a:t>
            </a:r>
            <a:endParaRPr lang="en-GB" sz="1400" dirty="0">
              <a:gradFill flip="none" rotWithShape="1">
                <a:gsLst>
                  <a:gs pos="0">
                    <a:schemeClr val="accent1"/>
                  </a:gs>
                  <a:gs pos="100000">
                    <a:schemeClr val="accent5"/>
                  </a:gs>
                </a:gsLst>
                <a:lin ang="13500000" scaled="1"/>
                <a:tileRect/>
              </a:gradFill>
              <a:latin typeface="Arial" panose="020B0604020202020204" pitchFamily="34" charset="0"/>
            </a:endParaRPr>
          </a:p>
          <a:p>
            <a:endParaRPr lang="en-GB" sz="1400" b="0" i="0" dirty="0">
              <a:gradFill flip="none" rotWithShape="1">
                <a:gsLst>
                  <a:gs pos="0">
                    <a:schemeClr val="accent1"/>
                  </a:gs>
                  <a:gs pos="100000">
                    <a:schemeClr val="accent5"/>
                  </a:gs>
                </a:gsLst>
                <a:lin ang="13500000" scaled="1"/>
                <a:tileRect/>
              </a:gradFill>
              <a:effectLst/>
              <a:latin typeface="Arial" panose="020B0604020202020204" pitchFamily="34" charset="0"/>
            </a:endParaRPr>
          </a:p>
          <a:p>
            <a:r>
              <a:rPr lang="en-GB" sz="1400" b="1" u="sng" dirty="0">
                <a:gradFill flip="none" rotWithShape="1">
                  <a:gsLst>
                    <a:gs pos="0">
                      <a:schemeClr val="accent1"/>
                    </a:gs>
                    <a:gs pos="100000">
                      <a:schemeClr val="accent5"/>
                    </a:gs>
                  </a:gsLst>
                  <a:lin ang="13500000" scaled="1"/>
                  <a:tileRect/>
                </a:gradFill>
                <a:latin typeface="Arial"/>
                <a:cs typeface="Arial"/>
              </a:rPr>
              <a:t>Funding</a:t>
            </a:r>
          </a:p>
          <a:p>
            <a:endParaRPr lang="en-GB" sz="1400" dirty="0">
              <a:gradFill flip="none" rotWithShape="1">
                <a:gsLst>
                  <a:gs pos="0">
                    <a:schemeClr val="accent1"/>
                  </a:gs>
                  <a:gs pos="100000">
                    <a:schemeClr val="accent5"/>
                  </a:gs>
                </a:gsLst>
                <a:lin ang="13500000" scaled="1"/>
                <a:tileRect/>
              </a:gradFill>
              <a:latin typeface="Arial" panose="020B0604020202020204" pitchFamily="34" charset="0"/>
            </a:endParaRPr>
          </a:p>
          <a:p>
            <a:pPr marL="285750" indent="-285750">
              <a:buFont typeface="Wingdings" panose="05000000000000000000" pitchFamily="2" charset="2"/>
              <a:buChar char="§"/>
            </a:pPr>
            <a:r>
              <a:rPr lang="en-GB" sz="1400" dirty="0">
                <a:gradFill flip="none" rotWithShape="1">
                  <a:gsLst>
                    <a:gs pos="0">
                      <a:schemeClr val="accent1"/>
                    </a:gs>
                    <a:gs pos="100000">
                      <a:schemeClr val="accent5"/>
                    </a:gs>
                  </a:gsLst>
                  <a:lin ang="13500000" scaled="1"/>
                  <a:tileRect/>
                </a:gradFill>
                <a:latin typeface="Arial" panose="020B0604020202020204" pitchFamily="34" charset="0"/>
              </a:rPr>
              <a:t>NPQ scholarship funding will be available to support participants undertaking the new mandatory NPQ for SENCOs in Autumn 2024.</a:t>
            </a:r>
          </a:p>
          <a:p>
            <a:endParaRPr lang="en-GB" sz="1400" dirty="0">
              <a:gradFill flip="none" rotWithShape="1">
                <a:gsLst>
                  <a:gs pos="0">
                    <a:schemeClr val="accent1"/>
                  </a:gs>
                  <a:gs pos="100000">
                    <a:schemeClr val="accent5"/>
                  </a:gs>
                </a:gsLst>
                <a:lin ang="13500000" scaled="1"/>
                <a:tileRect/>
              </a:gradFill>
              <a:latin typeface="Arial" panose="020B0604020202020204" pitchFamily="34" charset="0"/>
            </a:endParaRPr>
          </a:p>
          <a:p>
            <a:r>
              <a:rPr lang="en-GB" sz="1400" b="1" u="sng" dirty="0">
                <a:gradFill flip="none" rotWithShape="1">
                  <a:gsLst>
                    <a:gs pos="0">
                      <a:schemeClr val="accent1"/>
                    </a:gs>
                    <a:gs pos="100000">
                      <a:schemeClr val="accent5"/>
                    </a:gs>
                  </a:gsLst>
                  <a:lin ang="13500000" scaled="1"/>
                  <a:tileRect/>
                </a:gradFill>
                <a:latin typeface="Arial" panose="020B0604020202020204" pitchFamily="34" charset="0"/>
              </a:rPr>
              <a:t>Sign up</a:t>
            </a:r>
            <a:endParaRPr lang="en-GB" sz="1400" u="sng" dirty="0">
              <a:gradFill flip="none" rotWithShape="1">
                <a:gsLst>
                  <a:gs pos="0">
                    <a:schemeClr val="accent1"/>
                  </a:gs>
                  <a:gs pos="100000">
                    <a:schemeClr val="accent5"/>
                  </a:gs>
                </a:gsLst>
                <a:lin ang="13500000" scaled="1"/>
                <a:tileRect/>
              </a:gradFill>
              <a:latin typeface="Arial" panose="020B0604020202020204" pitchFamily="34" charset="0"/>
            </a:endParaRPr>
          </a:p>
          <a:p>
            <a:pPr marL="285750" indent="-285750">
              <a:buFont typeface="Arial" panose="020B0604020202020204" pitchFamily="34" charset="0"/>
              <a:buChar char="•"/>
            </a:pPr>
            <a:endParaRPr lang="en-GB" sz="1400" dirty="0">
              <a:gradFill flip="none" rotWithShape="1">
                <a:gsLst>
                  <a:gs pos="0">
                    <a:schemeClr val="accent1"/>
                  </a:gs>
                  <a:gs pos="100000">
                    <a:schemeClr val="accent5"/>
                  </a:gs>
                </a:gsLst>
                <a:lin ang="13500000" scaled="1"/>
                <a:tileRect/>
              </a:gradFill>
              <a:latin typeface="Arial" panose="020B0604020202020204" pitchFamily="34" charset="0"/>
            </a:endParaRPr>
          </a:p>
          <a:p>
            <a:pPr marL="285750" indent="-285750">
              <a:buFont typeface="Wingdings" panose="05000000000000000000" pitchFamily="2" charset="2"/>
              <a:buChar char="§"/>
            </a:pPr>
            <a:r>
              <a:rPr lang="en-GB" sz="1400" dirty="0">
                <a:gradFill flip="none" rotWithShape="1">
                  <a:gsLst>
                    <a:gs pos="0">
                      <a:schemeClr val="accent1"/>
                    </a:gs>
                    <a:gs pos="100000">
                      <a:schemeClr val="accent5"/>
                    </a:gs>
                  </a:gsLst>
                  <a:lin ang="13500000" scaled="1"/>
                  <a:tileRect/>
                </a:gradFill>
                <a:latin typeface="Arial" panose="020B0604020202020204" pitchFamily="34" charset="0"/>
              </a:rPr>
              <a:t>Teachers and school leaders can sign up now to </a:t>
            </a:r>
            <a:r>
              <a:rPr lang="en-GB" sz="1400" dirty="0">
                <a:gradFill flip="none" rotWithShape="1">
                  <a:gsLst>
                    <a:gs pos="0">
                      <a:schemeClr val="accent1"/>
                    </a:gs>
                    <a:gs pos="100000">
                      <a:schemeClr val="accent5"/>
                    </a:gs>
                  </a:gsLst>
                  <a:lin ang="13500000" scaled="1"/>
                  <a:tileRect/>
                </a:gradFill>
                <a:latin typeface="Arial" panose="020B0604020202020204" pitchFamily="34" charset="0"/>
                <a:hlinkClick r:id="rId6">
                  <a:extLst>
                    <a:ext uri="{A12FA001-AC4F-418D-AE19-62706E023703}">
                      <ahyp:hlinkClr xmlns:ahyp="http://schemas.microsoft.com/office/drawing/2018/hyperlinkcolor" val="tx"/>
                    </a:ext>
                  </a:extLst>
                </a:hlinkClick>
              </a:rPr>
              <a:t>register</a:t>
            </a:r>
            <a:r>
              <a:rPr lang="en-GB" sz="1400" dirty="0">
                <a:gradFill flip="none" rotWithShape="1">
                  <a:gsLst>
                    <a:gs pos="0">
                      <a:schemeClr val="accent1"/>
                    </a:gs>
                    <a:gs pos="100000">
                      <a:schemeClr val="accent5"/>
                    </a:gs>
                  </a:gsLst>
                  <a:lin ang="13500000" scaled="1"/>
                  <a:tileRect/>
                </a:gradFill>
                <a:latin typeface="Arial" panose="020B0604020202020204" pitchFamily="34" charset="0"/>
              </a:rPr>
              <a:t> their interest in taking the NPQ and will receive an email notification when the service opens (summer 2024). </a:t>
            </a:r>
          </a:p>
          <a:p>
            <a:pPr marL="285750" indent="-285750">
              <a:buFont typeface="Wingdings" panose="05000000000000000000" pitchFamily="2" charset="2"/>
              <a:buChar char="§"/>
            </a:pPr>
            <a:r>
              <a:rPr lang="en-GB" sz="1400" b="1" dirty="0">
                <a:gradFill flip="none" rotWithShape="1">
                  <a:gsLst>
                    <a:gs pos="0">
                      <a:schemeClr val="accent1"/>
                    </a:gs>
                    <a:gs pos="100000">
                      <a:schemeClr val="accent5"/>
                    </a:gs>
                  </a:gsLst>
                  <a:lin ang="13500000" scaled="1"/>
                  <a:tileRect/>
                </a:gradFill>
                <a:latin typeface="Arial" panose="020B0604020202020204" pitchFamily="34" charset="0"/>
              </a:rPr>
              <a:t>L.E.A.D. Teaching School Hub will also notify you when applications are open.</a:t>
            </a:r>
          </a:p>
        </p:txBody>
      </p:sp>
      <p:sp>
        <p:nvSpPr>
          <p:cNvPr id="15" name="Rectangle: Rounded Corners 14">
            <a:extLst>
              <a:ext uri="{FF2B5EF4-FFF2-40B4-BE49-F238E27FC236}">
                <a16:creationId xmlns:a16="http://schemas.microsoft.com/office/drawing/2014/main" id="{92CCB3BE-AB95-307D-03E7-E88CD5A07ED1}"/>
              </a:ext>
            </a:extLst>
          </p:cNvPr>
          <p:cNvSpPr/>
          <p:nvPr/>
        </p:nvSpPr>
        <p:spPr>
          <a:xfrm>
            <a:off x="8416724" y="5698661"/>
            <a:ext cx="3473175" cy="969770"/>
          </a:xfrm>
          <a:prstGeom prst="roundRect">
            <a:avLst>
              <a:gd name="adj" fmla="val 11269"/>
            </a:avLst>
          </a:prstGeom>
          <a:noFill/>
          <a:ln>
            <a:gradFill>
              <a:gsLst>
                <a:gs pos="0">
                  <a:schemeClr val="accent1"/>
                </a:gs>
                <a:gs pos="100000">
                  <a:schemeClr val="accent5"/>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GB" sz="1400">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3E0F762A-8D24-075F-543D-5CF0761505C5}"/>
              </a:ext>
            </a:extLst>
          </p:cNvPr>
          <p:cNvSpPr/>
          <p:nvPr/>
        </p:nvSpPr>
        <p:spPr>
          <a:xfrm rot="5400000">
            <a:off x="8091542" y="5820955"/>
            <a:ext cx="650362" cy="677113"/>
          </a:xfrm>
          <a:prstGeom prst="roundRect">
            <a:avLst>
              <a:gd name="adj" fmla="val 50000"/>
            </a:avLst>
          </a:prstGeom>
          <a:gradFill>
            <a:gsLst>
              <a:gs pos="0">
                <a:schemeClr val="accent1"/>
              </a:gs>
              <a:gs pos="100000">
                <a:schemeClr val="accent5"/>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31" name="Graphic 30" descr="Cursor with solid fill">
            <a:extLst>
              <a:ext uri="{FF2B5EF4-FFF2-40B4-BE49-F238E27FC236}">
                <a16:creationId xmlns:a16="http://schemas.microsoft.com/office/drawing/2014/main" id="{64D2CD93-0DF8-29A6-A889-E299797C42E9}"/>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4901" y="5841759"/>
            <a:ext cx="675690" cy="67569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8D0237B6-E2C8-591D-9541-8E2D9F02AF2C}"/>
              </a:ext>
            </a:extLst>
          </p:cNvPr>
          <p:cNvPicPr/>
          <p:nvPr/>
        </p:nvPicPr>
        <p:blipFill>
          <a:blip r:embed="rId9">
            <a:extLst>
              <a:ext uri="{28A0092B-C50C-407E-A947-70E740481C1C}">
                <a14:useLocalDpi xmlns:a14="http://schemas.microsoft.com/office/drawing/2010/main" val="0"/>
              </a:ext>
            </a:extLst>
          </a:blip>
          <a:stretch>
            <a:fillRect/>
          </a:stretch>
        </p:blipFill>
        <p:spPr>
          <a:xfrm>
            <a:off x="328946" y="6093652"/>
            <a:ext cx="964316" cy="602646"/>
          </a:xfrm>
          <a:prstGeom prst="rect">
            <a:avLst/>
          </a:prstGeom>
        </p:spPr>
      </p:pic>
    </p:spTree>
    <p:extLst>
      <p:ext uri="{BB962C8B-B14F-4D97-AF65-F5344CB8AC3E}">
        <p14:creationId xmlns:p14="http://schemas.microsoft.com/office/powerpoint/2010/main" val="2355785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690B4C4BF5BB6B41B063A53ADBDF2E43" ma:contentTypeVersion="7" ma:contentTypeDescription="" ma:contentTypeScope="" ma:versionID="7c9cd3dd4984bb2eaa481769344e1407">
  <xsd:schema xmlns:xsd="http://www.w3.org/2001/XMLSchema" xmlns:xs="http://www.w3.org/2001/XMLSchema" xmlns:p="http://schemas.microsoft.com/office/2006/metadata/properties" xmlns:ns2="8c566321-f672-4e06-a901-b5e72b4c4357" xmlns:ns3="4259d123-e6a2-4a39-9cc4-e247171b8278" targetNamespace="http://schemas.microsoft.com/office/2006/metadata/properties" ma:root="true" ma:fieldsID="4be94bac671b51ece12cd7ae2bb46535" ns2:_="" ns3:_="">
    <xsd:import namespace="8c566321-f672-4e06-a901-b5e72b4c4357"/>
    <xsd:import namespace="4259d123-e6a2-4a39-9cc4-e247171b8278"/>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c02f73938b5741d4934b358b31a1b80f"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a1b62f6-7c55-4857-80e2-86b00f747f63}" ma:internalName="TaxCatchAll" ma:showField="CatchAllData" ma:web="4259d123-e6a2-4a39-9cc4-e247171b8278">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da1b62f6-7c55-4857-80e2-86b00f747f63}" ma:internalName="TaxCatchAllLabel" ma:readOnly="true" ma:showField="CatchAllDataLabel" ma:web="4259d123-e6a2-4a39-9cc4-e247171b8278">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ma:taxonomy="true" ma:internalName="f6ec388a6d534bab86a259abd1bfa088" ma:taxonomyFieldName="DfeOrganisationalUnit" ma:displayName="Organisational Unit" ma:default="2;#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ma:taxonomy="true" ma:internalName="p6919dbb65844893b164c5f63a6f0eeb" ma:taxonomyFieldName="DfeOwner" ma:displayName="Owner" ma:default="3;#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c02f73938b5741d4934b358b31a1b80f" ma:index="14" ma:taxonomy="true" ma:internalName="c02f73938b5741d4934b358b31a1b80f" ma:taxonomyFieldName="DfeRights_x003a_ProtectiveMarking" ma:displayName="Rights: Protective Marking" ma:default="1;#Official|0884c477-2e62-47ea-b19c-5af6e91124c5" ma:fieldId="{c02f7393-8b57-41d4-934b-358b31a1b80f}"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i98b064926ea4fbe8f5b88c394ff652b" ma:index="16"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59d123-e6a2-4a39-9cc4-e247171b8278"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dexed="true"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3</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c02f73938b5741d4934b358b31a1b80f xmlns="8c566321-f672-4e06-a901-b5e72b4c435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c02f73938b5741d4934b358b31a1b80f>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4259d123-e6a2-4a39-9cc4-e247171b8278">HKPH4XM4QHZ4-11-100699</_dlc_DocId>
    <_dlc_DocIdUrl xmlns="4259d123-e6a2-4a39-9cc4-e247171b8278">
      <Url>https://educationgovuk.sharepoint.com/sites/ttg/a/_layouts/15/DocIdRedir.aspx?ID=HKPH4XM4QHZ4-11-100699</Url>
      <Description>HKPH4XM4QHZ4-11-100699</Description>
    </_dlc_DocIdUrl>
  </documentManagement>
</p:properties>
</file>

<file path=customXml/item5.xml><?xml version="1.0" encoding="utf-8"?>
<?mso-contentType ?>
<SharedContentType xmlns="Microsoft.SharePoint.Taxonomy.ContentTypeSync" SourceId="ec07c698-60f5-424f-b9af-f4c59398b511" ContentTypeId="0x010100545E941595ED5448BA61900FDDAFF313" PreviousValue="false"/>
</file>

<file path=customXml/itemProps1.xml><?xml version="1.0" encoding="utf-8"?>
<ds:datastoreItem xmlns:ds="http://schemas.openxmlformats.org/officeDocument/2006/customXml" ds:itemID="{FF837CCA-1939-41A0-A050-1D197354DAEE}">
  <ds:schemaRefs>
    <ds:schemaRef ds:uri="http://schemas.microsoft.com/sharepoint/events"/>
  </ds:schemaRefs>
</ds:datastoreItem>
</file>

<file path=customXml/itemProps2.xml><?xml version="1.0" encoding="utf-8"?>
<ds:datastoreItem xmlns:ds="http://schemas.openxmlformats.org/officeDocument/2006/customXml" ds:itemID="{9E4E50AD-D16C-4F1C-A6F4-B76AFCE74483}">
  <ds:schemaRefs>
    <ds:schemaRef ds:uri="http://schemas.microsoft.com/sharepoint/v3/contenttype/forms"/>
  </ds:schemaRefs>
</ds:datastoreItem>
</file>

<file path=customXml/itemProps3.xml><?xml version="1.0" encoding="utf-8"?>
<ds:datastoreItem xmlns:ds="http://schemas.openxmlformats.org/officeDocument/2006/customXml" ds:itemID="{76CBE3A7-D30A-4BED-A4B9-AD4B8352DBFB}">
  <ds:schemaRefs>
    <ds:schemaRef ds:uri="4259d123-e6a2-4a39-9cc4-e247171b8278"/>
    <ds:schemaRef ds:uri="8c566321-f672-4e06-a901-b5e72b4c43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3BD60E7-08E8-422C-B066-ED2BAA9AD06E}">
  <ds:schemaRefs>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4259d123-e6a2-4a39-9cc4-e247171b8278"/>
    <ds:schemaRef ds:uri="8c566321-f672-4e06-a901-b5e72b4c4357"/>
    <ds:schemaRef ds:uri="http://www.w3.org/XML/1998/namespace"/>
  </ds:schemaRefs>
</ds:datastoreItem>
</file>

<file path=customXml/itemProps5.xml><?xml version="1.0" encoding="utf-8"?>
<ds:datastoreItem xmlns:ds="http://schemas.openxmlformats.org/officeDocument/2006/customXml" ds:itemID="{28539D60-17BF-4339-91D8-A850C2AA75D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12442</TotalTime>
  <Words>573</Words>
  <Application>Microsoft Office PowerPoint</Application>
  <PresentationFormat>Widescreen</PresentationFormat>
  <Paragraphs>48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Oisin</dc:creator>
  <cp:lastModifiedBy>Nicola Carter</cp:lastModifiedBy>
  <cp:revision>4</cp:revision>
  <dcterms:created xsi:type="dcterms:W3CDTF">2024-02-19T11:35:28Z</dcterms:created>
  <dcterms:modified xsi:type="dcterms:W3CDTF">2024-05-14T11:02:59Z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0x010100545E941595ED5448BA61900FDDAFF31300690B4C4BF5BB6B41B063A53ADBDF2E43</vt:lpwstr>
  </property>
  <property fmtid="{D5CDD505-2E9C-101B-9397-08002B2CF9AE}" pid="3" name="h5181134883947a99a38d116ffff0102">
    <vt:lpwstr>DfE|a484111e-5b24-4ad9-9778-c536c8c88985</vt:lpwstr>
  </property>
  <property fmtid="{D5CDD505-2E9C-101B-9397-08002B2CF9AE}" pid="4" name="IWPFunction">
    <vt:lpwstr/>
  </property>
  <property fmtid="{D5CDD505-2E9C-101B-9397-08002B2CF9AE}" pid="5" name="b11dec6ce0c448c0844aaa6ccb665a34">
    <vt:lpwstr/>
  </property>
  <property fmtid="{D5CDD505-2E9C-101B-9397-08002B2CF9AE}" pid="6" name="ba8d4f2c4b764194bae6c355bbdcc1eb">
    <vt:lpwstr>DfE|cc08a6d4-dfde-4d0f-bd85-069ebcef80d5</vt:lpwstr>
  </property>
  <property fmtid="{D5CDD505-2E9C-101B-9397-08002B2CF9AE}" pid="7" name="IWPOwner">
    <vt:lpwstr>3;#DfE|a484111e-5b24-4ad9-9778-c536c8c88985</vt:lpwstr>
  </property>
  <property fmtid="{D5CDD505-2E9C-101B-9397-08002B2CF9AE}" pid="8" name="IWPSiteType">
    <vt:lpwstr/>
  </property>
  <property fmtid="{D5CDD505-2E9C-101B-9397-08002B2CF9AE}" pid="9" name="DfeSubject">
    <vt:lpwstr/>
  </property>
  <property fmtid="{D5CDD505-2E9C-101B-9397-08002B2CF9AE}" pid="10" name="DfeOrganisationalUnit">
    <vt:lpwstr>2;#DfE|cc08a6d4-dfde-4d0f-bd85-069ebcef80d5</vt:lpwstr>
  </property>
  <property fmtid="{D5CDD505-2E9C-101B-9397-08002B2CF9AE}" pid="11" name="DfeRights:ProtectiveMarking">
    <vt:lpwstr>1;#Official|0884c477-2e62-47ea-b19c-5af6e91124c5</vt:lpwstr>
  </property>
  <property fmtid="{D5CDD505-2E9C-101B-9397-08002B2CF9AE}" pid="12" name="IWPSubject">
    <vt:lpwstr/>
  </property>
  <property fmtid="{D5CDD505-2E9C-101B-9397-08002B2CF9AE}" pid="13" name="IWPOrganisationalUnit">
    <vt:lpwstr>2;#DfE|cc08a6d4-dfde-4d0f-bd85-069ebcef80d5</vt:lpwstr>
  </property>
  <property fmtid="{D5CDD505-2E9C-101B-9397-08002B2CF9AE}" pid="14" name="MediaServiceImageTags">
    <vt:lpwstr/>
  </property>
  <property fmtid="{D5CDD505-2E9C-101B-9397-08002B2CF9AE}" pid="15" name="lcf76f155ced4ddcb4097134ff3c332f">
    <vt:lpwstr/>
  </property>
  <property fmtid="{D5CDD505-2E9C-101B-9397-08002B2CF9AE}" pid="16" name="DfeOwner">
    <vt:lpwstr>3;#DfE|a484111e-5b24-4ad9-9778-c536c8c88985</vt:lpwstr>
  </property>
  <property fmtid="{D5CDD505-2E9C-101B-9397-08002B2CF9AE}" pid="17" name="h5181134883947a99a38d116ffff0006">
    <vt:lpwstr/>
  </property>
  <property fmtid="{D5CDD505-2E9C-101B-9397-08002B2CF9AE}" pid="18" name="ce5af11cf85042fda4c4f1f7f633f15b">
    <vt:lpwstr>Official|0884c477-2e62-47ea-b19c-5af6e91124c5</vt:lpwstr>
  </property>
  <property fmtid="{D5CDD505-2E9C-101B-9397-08002B2CF9AE}" pid="19" name="fcfa2e3a102f492eb9989c5396408ed9">
    <vt:lpwstr/>
  </property>
  <property fmtid="{D5CDD505-2E9C-101B-9397-08002B2CF9AE}" pid="20" name="IWPRightsProtectiveMarking">
    <vt:lpwstr>1;#Official|0884c477-2e62-47ea-b19c-5af6e91124c5</vt:lpwstr>
  </property>
  <property fmtid="{D5CDD505-2E9C-101B-9397-08002B2CF9AE}" pid="21" name="SharedWithUsers">
    <vt:lpwstr>1854;#FREEMAN, Rob;#171;#GREATOREX, David;#769;#MOORE, Louise;#1692;#FITZGERALD, Jo;#5987;#ARMSTRONG-STACEY, Chris;#10644;#MORRIS, Jonathan</vt:lpwstr>
  </property>
  <property fmtid="{D5CDD505-2E9C-101B-9397-08002B2CF9AE}" pid="22" name="_dlc_DocIdItemGuid">
    <vt:lpwstr>d4f3a08f-3c67-489c-bc29-b8a435763b66</vt:lpwstr>
  </property>
</Properties>
</file>