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23"/>
  </p:notesMasterIdLst>
  <p:handoutMasterIdLst>
    <p:handoutMasterId r:id="rId24"/>
  </p:handoutMasterIdLst>
  <p:sldIdLst>
    <p:sldId id="266" r:id="rId5"/>
    <p:sldId id="268" r:id="rId6"/>
    <p:sldId id="341" r:id="rId7"/>
    <p:sldId id="343" r:id="rId8"/>
    <p:sldId id="344" r:id="rId9"/>
    <p:sldId id="342" r:id="rId10"/>
    <p:sldId id="347" r:id="rId11"/>
    <p:sldId id="346" r:id="rId12"/>
    <p:sldId id="351" r:id="rId13"/>
    <p:sldId id="353" r:id="rId14"/>
    <p:sldId id="354" r:id="rId15"/>
    <p:sldId id="260" r:id="rId16"/>
    <p:sldId id="261" r:id="rId17"/>
    <p:sldId id="262" r:id="rId18"/>
    <p:sldId id="263" r:id="rId19"/>
    <p:sldId id="264" r:id="rId20"/>
    <p:sldId id="265" r:id="rId21"/>
    <p:sldId id="355" r:id="rId22"/>
  </p:sldIdLst>
  <p:sldSz cx="9144000" cy="6858000" type="screen4x3"/>
  <p:notesSz cx="6792913"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F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3CF789-640C-479D-8443-8D724561E9ED}" v="4" dt="2024-04-25T07:36:13.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9623"/>
    <p:restoredTop sz="71243" autoAdjust="0"/>
  </p:normalViewPr>
  <p:slideViewPr>
    <p:cSldViewPr snapToGrid="0" snapToObjects="1">
      <p:cViewPr varScale="1">
        <p:scale>
          <a:sx n="58" d="100"/>
          <a:sy n="58" d="100"/>
        </p:scale>
        <p:origin x="2448" y="3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63" d="100"/>
          <a:sy n="63" d="100"/>
        </p:scale>
        <p:origin x="265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F15EBC-4281-2B15-69F5-82B019B376E3}"/>
              </a:ext>
            </a:extLst>
          </p:cNvPr>
          <p:cNvSpPr>
            <a:spLocks noGrp="1"/>
          </p:cNvSpPr>
          <p:nvPr>
            <p:ph type="hdr" sz="quarter"/>
          </p:nvPr>
        </p:nvSpPr>
        <p:spPr>
          <a:xfrm>
            <a:off x="0" y="0"/>
            <a:ext cx="2943225" cy="4968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3CDB00B-E8B2-A671-ED2C-21FD264BBA94}"/>
              </a:ext>
            </a:extLst>
          </p:cNvPr>
          <p:cNvSpPr>
            <a:spLocks noGrp="1"/>
          </p:cNvSpPr>
          <p:nvPr>
            <p:ph type="dt" sz="quarter" idx="1"/>
          </p:nvPr>
        </p:nvSpPr>
        <p:spPr>
          <a:xfrm>
            <a:off x="3848100" y="0"/>
            <a:ext cx="2943225" cy="496888"/>
          </a:xfrm>
          <a:prstGeom prst="rect">
            <a:avLst/>
          </a:prstGeom>
        </p:spPr>
        <p:txBody>
          <a:bodyPr vert="horz" lIns="91440" tIns="45720" rIns="91440" bIns="45720" rtlCol="0"/>
          <a:lstStyle>
            <a:lvl1pPr algn="r">
              <a:defRPr sz="1200"/>
            </a:lvl1pPr>
          </a:lstStyle>
          <a:p>
            <a:fld id="{3759E0D0-6193-4C82-8A19-E5B348422B68}" type="datetimeFigureOut">
              <a:rPr lang="en-GB" smtClean="0"/>
              <a:t>25/04/2024</a:t>
            </a:fld>
            <a:endParaRPr lang="en-GB"/>
          </a:p>
        </p:txBody>
      </p:sp>
      <p:sp>
        <p:nvSpPr>
          <p:cNvPr id="4" name="Footer Placeholder 3">
            <a:extLst>
              <a:ext uri="{FF2B5EF4-FFF2-40B4-BE49-F238E27FC236}">
                <a16:creationId xmlns:a16="http://schemas.microsoft.com/office/drawing/2014/main" id="{D23A30F3-2D4F-3E72-2495-D8CF8A12AC2F}"/>
              </a:ext>
            </a:extLst>
          </p:cNvPr>
          <p:cNvSpPr>
            <a:spLocks noGrp="1"/>
          </p:cNvSpPr>
          <p:nvPr>
            <p:ph type="ftr" sz="quarter" idx="2"/>
          </p:nvPr>
        </p:nvSpPr>
        <p:spPr>
          <a:xfrm>
            <a:off x="0" y="9428163"/>
            <a:ext cx="2943225"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A7BCC7E-00C1-207C-6FFA-4BE200AA2AEC}"/>
              </a:ext>
            </a:extLst>
          </p:cNvPr>
          <p:cNvSpPr>
            <a:spLocks noGrp="1"/>
          </p:cNvSpPr>
          <p:nvPr>
            <p:ph type="sldNum" sz="quarter" idx="3"/>
          </p:nvPr>
        </p:nvSpPr>
        <p:spPr>
          <a:xfrm>
            <a:off x="3848100" y="9428163"/>
            <a:ext cx="2943225" cy="496887"/>
          </a:xfrm>
          <a:prstGeom prst="rect">
            <a:avLst/>
          </a:prstGeom>
        </p:spPr>
        <p:txBody>
          <a:bodyPr vert="horz" lIns="91440" tIns="45720" rIns="91440" bIns="45720" rtlCol="0" anchor="b"/>
          <a:lstStyle>
            <a:lvl1pPr algn="r">
              <a:defRPr sz="1200"/>
            </a:lvl1pPr>
          </a:lstStyle>
          <a:p>
            <a:fld id="{7F578687-FAF2-49B5-BE19-0DA0B731453D}" type="slidenum">
              <a:rPr lang="en-GB" smtClean="0"/>
              <a:t>‹#›</a:t>
            </a:fld>
            <a:endParaRPr lang="en-GB"/>
          </a:p>
        </p:txBody>
      </p:sp>
    </p:spTree>
    <p:extLst>
      <p:ext uri="{BB962C8B-B14F-4D97-AF65-F5344CB8AC3E}">
        <p14:creationId xmlns:p14="http://schemas.microsoft.com/office/powerpoint/2010/main" val="367176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3596" cy="49797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7745" y="1"/>
            <a:ext cx="2943596" cy="497976"/>
          </a:xfrm>
          <a:prstGeom prst="rect">
            <a:avLst/>
          </a:prstGeom>
        </p:spPr>
        <p:txBody>
          <a:bodyPr vert="horz" lIns="91440" tIns="45720" rIns="91440" bIns="45720" rtlCol="0"/>
          <a:lstStyle>
            <a:lvl1pPr algn="r">
              <a:defRPr sz="1200"/>
            </a:lvl1pPr>
          </a:lstStyle>
          <a:p>
            <a:fld id="{3F4ABB22-D4F9-E64B-A637-0EF588D12A70}" type="datetimeFigureOut">
              <a:rPr lang="en-US" smtClean="0"/>
              <a:t>4/25/2024</a:t>
            </a:fld>
            <a:endParaRPr lang="en-US"/>
          </a:p>
        </p:txBody>
      </p:sp>
      <p:sp>
        <p:nvSpPr>
          <p:cNvPr id="4" name="Slide Image Placeholder 3"/>
          <p:cNvSpPr>
            <a:spLocks noGrp="1" noRot="1" noChangeAspect="1"/>
          </p:cNvSpPr>
          <p:nvPr>
            <p:ph type="sldImg" idx="2"/>
          </p:nvPr>
        </p:nvSpPr>
        <p:spPr>
          <a:xfrm>
            <a:off x="1162050" y="1239838"/>
            <a:ext cx="4468813" cy="33512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292" y="4776430"/>
            <a:ext cx="5434330" cy="390799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A6117530-7A66-0C4B-8A0C-42BFE1DEFAEA}" type="slidenum">
              <a:rPr lang="en-US" smtClean="0"/>
              <a:t>‹#›</a:t>
            </a:fld>
            <a:endParaRPr lang="en-US"/>
          </a:p>
        </p:txBody>
      </p:sp>
    </p:spTree>
    <p:extLst>
      <p:ext uri="{BB962C8B-B14F-4D97-AF65-F5344CB8AC3E}">
        <p14:creationId xmlns:p14="http://schemas.microsoft.com/office/powerpoint/2010/main" val="311661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uk/guidance/early-years-leadership-national-professional-qualifica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6013" y="604838"/>
            <a:ext cx="4035425" cy="3025775"/>
          </a:xfrm>
        </p:spPr>
      </p:sp>
      <p:sp>
        <p:nvSpPr>
          <p:cNvPr id="3" name="Notes Placeholder 2"/>
          <p:cNvSpPr>
            <a:spLocks noGrp="1"/>
          </p:cNvSpPr>
          <p:nvPr>
            <p:ph type="body" idx="1"/>
          </p:nvPr>
        </p:nvSpPr>
        <p:spPr/>
        <p:txBody>
          <a:bodyPr/>
          <a:lstStyle/>
          <a:p>
            <a:r>
              <a:rPr lang="en-GB" dirty="0"/>
              <a:t>Welcome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74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EA2750-4559-4D79-872B-9D82E58D6202}" type="slidenum">
              <a:rPr lang="en-GB" smtClean="0"/>
              <a:t>10</a:t>
            </a:fld>
            <a:endParaRPr lang="en-GB"/>
          </a:p>
        </p:txBody>
      </p:sp>
    </p:spTree>
    <p:extLst>
      <p:ext uri="{BB962C8B-B14F-4D97-AF65-F5344CB8AC3E}">
        <p14:creationId xmlns:p14="http://schemas.microsoft.com/office/powerpoint/2010/main" val="362132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EA2750-4559-4D79-872B-9D82E58D6202}" type="slidenum">
              <a:rPr lang="en-GB" smtClean="0"/>
              <a:t>11</a:t>
            </a:fld>
            <a:endParaRPr lang="en-GB"/>
          </a:p>
        </p:txBody>
      </p:sp>
    </p:spTree>
    <p:extLst>
      <p:ext uri="{BB962C8B-B14F-4D97-AF65-F5344CB8AC3E}">
        <p14:creationId xmlns:p14="http://schemas.microsoft.com/office/powerpoint/2010/main" val="954259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r>
              <a:rPr lang="en-US" dirty="0"/>
              <a:t>The</a:t>
            </a:r>
            <a:r>
              <a:rPr lang="en-US" baseline="0" dirty="0"/>
              <a:t> SEND Workforce Development project continues to be accessed by staff in schools across Lincolnshire. </a:t>
            </a:r>
          </a:p>
        </p:txBody>
      </p:sp>
      <p:sp>
        <p:nvSpPr>
          <p:cNvPr id="4" name="Slide Number Placeholder 3"/>
          <p:cNvSpPr>
            <a:spLocks noGrp="1"/>
          </p:cNvSpPr>
          <p:nvPr>
            <p:ph type="sldNum" sz="quarter" idx="5"/>
          </p:nvPr>
        </p:nvSpPr>
        <p:spPr/>
        <p:txBody>
          <a:bodyPr/>
          <a:lstStyle/>
          <a:p>
            <a:fld id="{A6117530-7A66-0C4B-8A0C-42BFE1DEFAEA}" type="slidenum">
              <a:rPr lang="en-US" smtClean="0"/>
              <a:t>12</a:t>
            </a:fld>
            <a:endParaRPr lang="en-US"/>
          </a:p>
        </p:txBody>
      </p:sp>
    </p:spTree>
    <p:extLst>
      <p:ext uri="{BB962C8B-B14F-4D97-AF65-F5344CB8AC3E}">
        <p14:creationId xmlns:p14="http://schemas.microsoft.com/office/powerpoint/2010/main" val="106152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r>
              <a:rPr lang="en-US" dirty="0"/>
              <a:t>All of these modules are live and available to</a:t>
            </a:r>
            <a:r>
              <a:rPr lang="en-US" baseline="0" dirty="0"/>
              <a:t> access</a:t>
            </a:r>
            <a:r>
              <a:rPr lang="en-US" dirty="0"/>
              <a:t>.</a:t>
            </a:r>
            <a:r>
              <a:rPr lang="en-US" baseline="0" dirty="0"/>
              <a:t> Introduction to Trauma has just gone live. A reminder that any member of staff who has an account on the Lincolnshire Safeguarding Children Partnership platform, should be able to see and access all of the modules that have gone live when they sign into the platform. If any staff need support, they can contact us through the QR code and a member of the team will get in touch.</a:t>
            </a:r>
          </a:p>
        </p:txBody>
      </p:sp>
      <p:sp>
        <p:nvSpPr>
          <p:cNvPr id="4" name="Slide Number Placeholder 3"/>
          <p:cNvSpPr>
            <a:spLocks noGrp="1"/>
          </p:cNvSpPr>
          <p:nvPr>
            <p:ph type="sldNum" sz="quarter" idx="5"/>
          </p:nvPr>
        </p:nvSpPr>
        <p:spPr/>
        <p:txBody>
          <a:bodyPr/>
          <a:lstStyle/>
          <a:p>
            <a:fld id="{A6117530-7A66-0C4B-8A0C-42BFE1DEFAEA}" type="slidenum">
              <a:rPr lang="en-US" smtClean="0"/>
              <a:t>13</a:t>
            </a:fld>
            <a:endParaRPr lang="en-US"/>
          </a:p>
        </p:txBody>
      </p:sp>
    </p:spTree>
    <p:extLst>
      <p:ext uri="{BB962C8B-B14F-4D97-AF65-F5344CB8AC3E}">
        <p14:creationId xmlns:p14="http://schemas.microsoft.com/office/powerpoint/2010/main" val="565746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r>
              <a:rPr lang="en-US" baseline="0" dirty="0"/>
              <a:t>Induction Tier modules are available to parents for free. If you would like a flyer about the content that you can send to parents and </a:t>
            </a:r>
            <a:r>
              <a:rPr lang="en-US" baseline="0" dirty="0" err="1"/>
              <a:t>carers</a:t>
            </a:r>
            <a:r>
              <a:rPr lang="en-US" baseline="0" dirty="0"/>
              <a:t>, please contact Chris on the email address at the bottom of the slide. We are really looking to promote this content to as many parents as possible.</a:t>
            </a:r>
            <a:endParaRPr lang="en-US" dirty="0"/>
          </a:p>
        </p:txBody>
      </p:sp>
      <p:sp>
        <p:nvSpPr>
          <p:cNvPr id="4" name="Slide Number Placeholder 3"/>
          <p:cNvSpPr>
            <a:spLocks noGrp="1"/>
          </p:cNvSpPr>
          <p:nvPr>
            <p:ph type="sldNum" sz="quarter" idx="5"/>
          </p:nvPr>
        </p:nvSpPr>
        <p:spPr/>
        <p:txBody>
          <a:bodyPr/>
          <a:lstStyle/>
          <a:p>
            <a:fld id="{A6117530-7A66-0C4B-8A0C-42BFE1DEFAEA}" type="slidenum">
              <a:rPr lang="en-US" smtClean="0"/>
              <a:t>14</a:t>
            </a:fld>
            <a:endParaRPr lang="en-US"/>
          </a:p>
        </p:txBody>
      </p:sp>
    </p:spTree>
    <p:extLst>
      <p:ext uri="{BB962C8B-B14F-4D97-AF65-F5344CB8AC3E}">
        <p14:creationId xmlns:p14="http://schemas.microsoft.com/office/powerpoint/2010/main" val="127869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r>
              <a:rPr lang="en-US" baseline="0" dirty="0"/>
              <a:t>Case study from an external professional</a:t>
            </a:r>
            <a:endParaRPr lang="en-US" dirty="0"/>
          </a:p>
        </p:txBody>
      </p:sp>
      <p:sp>
        <p:nvSpPr>
          <p:cNvPr id="4" name="Slide Number Placeholder 3"/>
          <p:cNvSpPr>
            <a:spLocks noGrp="1"/>
          </p:cNvSpPr>
          <p:nvPr>
            <p:ph type="sldNum" sz="quarter" idx="5"/>
          </p:nvPr>
        </p:nvSpPr>
        <p:spPr/>
        <p:txBody>
          <a:bodyPr/>
          <a:lstStyle/>
          <a:p>
            <a:fld id="{A6117530-7A66-0C4B-8A0C-42BFE1DEFAEA}" type="slidenum">
              <a:rPr lang="en-US" smtClean="0"/>
              <a:t>15</a:t>
            </a:fld>
            <a:endParaRPr lang="en-US"/>
          </a:p>
        </p:txBody>
      </p:sp>
    </p:spTree>
    <p:extLst>
      <p:ext uri="{BB962C8B-B14F-4D97-AF65-F5344CB8AC3E}">
        <p14:creationId xmlns:p14="http://schemas.microsoft.com/office/powerpoint/2010/main" val="60833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r>
              <a:rPr lang="en-US" dirty="0"/>
              <a:t>The impact of the modules</a:t>
            </a:r>
          </a:p>
        </p:txBody>
      </p:sp>
      <p:sp>
        <p:nvSpPr>
          <p:cNvPr id="4" name="Slide Number Placeholder 3"/>
          <p:cNvSpPr>
            <a:spLocks noGrp="1"/>
          </p:cNvSpPr>
          <p:nvPr>
            <p:ph type="sldNum" sz="quarter" idx="10"/>
          </p:nvPr>
        </p:nvSpPr>
        <p:spPr/>
        <p:txBody>
          <a:bodyPr/>
          <a:lstStyle/>
          <a:p>
            <a:fld id="{A6117530-7A66-0C4B-8A0C-42BFE1DEFAEA}" type="slidenum">
              <a:rPr lang="en-US" smtClean="0"/>
              <a:t>16</a:t>
            </a:fld>
            <a:endParaRPr lang="en-US"/>
          </a:p>
        </p:txBody>
      </p:sp>
    </p:spTree>
    <p:extLst>
      <p:ext uri="{BB962C8B-B14F-4D97-AF65-F5344CB8AC3E}">
        <p14:creationId xmlns:p14="http://schemas.microsoft.com/office/powerpoint/2010/main" val="112436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r>
              <a:rPr lang="en-US" baseline="0" dirty="0"/>
              <a:t>You can pick and choose the modules most relevant to your staff and school. Here are some examples of how schools have used the modules</a:t>
            </a:r>
            <a:endParaRPr lang="en-US" dirty="0"/>
          </a:p>
        </p:txBody>
      </p:sp>
      <p:sp>
        <p:nvSpPr>
          <p:cNvPr id="4" name="Slide Number Placeholder 3"/>
          <p:cNvSpPr>
            <a:spLocks noGrp="1"/>
          </p:cNvSpPr>
          <p:nvPr>
            <p:ph type="sldNum" sz="quarter" idx="5"/>
          </p:nvPr>
        </p:nvSpPr>
        <p:spPr/>
        <p:txBody>
          <a:bodyPr/>
          <a:lstStyle/>
          <a:p>
            <a:fld id="{A6117530-7A66-0C4B-8A0C-42BFE1DEFAEA}" type="slidenum">
              <a:rPr lang="en-US" smtClean="0"/>
              <a:t>17</a:t>
            </a:fld>
            <a:endParaRPr lang="en-US"/>
          </a:p>
        </p:txBody>
      </p:sp>
    </p:spTree>
    <p:extLst>
      <p:ext uri="{BB962C8B-B14F-4D97-AF65-F5344CB8AC3E}">
        <p14:creationId xmlns:p14="http://schemas.microsoft.com/office/powerpoint/2010/main" val="67790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117530-7A66-0C4B-8A0C-42BFE1DEFAEA}" type="slidenum">
              <a:rPr lang="en-US" smtClean="0"/>
              <a:t>18</a:t>
            </a:fld>
            <a:endParaRPr lang="en-US"/>
          </a:p>
        </p:txBody>
      </p:sp>
    </p:spTree>
    <p:extLst>
      <p:ext uri="{BB962C8B-B14F-4D97-AF65-F5344CB8AC3E}">
        <p14:creationId xmlns:p14="http://schemas.microsoft.com/office/powerpoint/2010/main" val="140610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816681" cy="404045"/>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989516" y="2"/>
            <a:ext cx="3816681" cy="404045"/>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1543050" y="604838"/>
            <a:ext cx="4035425" cy="30257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80773" y="3830949"/>
            <a:ext cx="5361001" cy="3630796"/>
          </a:xfrm>
          <a:prstGeom prst="rect">
            <a:avLst/>
          </a:prstGeom>
        </p:spPr>
        <p:txBody>
          <a:bodyPr vert="horz" lIns="91440" tIns="45720" rIns="91440" bIns="45720" rtlCol="0"/>
          <a:lstStyle/>
          <a:p>
            <a:r>
              <a:rPr lang="en-US" dirty="0"/>
              <a:t>5 specialist NPQ </a:t>
            </a:r>
            <a:r>
              <a:rPr lang="en-US" dirty="0" err="1"/>
              <a:t>programmes</a:t>
            </a:r>
            <a:r>
              <a:rPr lang="en-US" dirty="0"/>
              <a:t> available for 2024/25 / 5 leadership NPQ  </a:t>
            </a:r>
            <a:r>
              <a:rPr lang="en-US" dirty="0" err="1"/>
              <a:t>programmes</a:t>
            </a:r>
            <a:endParaRPr lang="en-US" dirty="0"/>
          </a:p>
          <a:p>
            <a:endParaRPr lang="en-US" dirty="0"/>
          </a:p>
          <a:p>
            <a:r>
              <a:rPr lang="en-US" dirty="0"/>
              <a:t>When these run will be dependent on numbers of applications – we are anticipating only one cohort for some of the </a:t>
            </a:r>
            <a:r>
              <a:rPr lang="en-US" dirty="0" err="1"/>
              <a:t>programmes</a:t>
            </a:r>
            <a:r>
              <a:rPr lang="en-US" dirty="0"/>
              <a:t> – Feb 2025 to make the size of the groups viable so that participants get an excellent experience. Other more popular </a:t>
            </a:r>
            <a:r>
              <a:rPr lang="en-US" dirty="0" err="1"/>
              <a:t>programmes</a:t>
            </a:r>
            <a:r>
              <a:rPr lang="en-US" dirty="0"/>
              <a:t> will have two cohorts Oct 24 and Feb 25</a:t>
            </a:r>
          </a:p>
        </p:txBody>
      </p:sp>
      <p:sp>
        <p:nvSpPr>
          <p:cNvPr id="7" name="Slide Number Placeholder 6"/>
          <p:cNvSpPr>
            <a:spLocks noGrp="1"/>
          </p:cNvSpPr>
          <p:nvPr>
            <p:ph type="sldNum" sz="quarter" idx="5"/>
          </p:nvPr>
        </p:nvSpPr>
        <p:spPr>
          <a:xfrm>
            <a:off x="4989516" y="7661895"/>
            <a:ext cx="3816681" cy="402176"/>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4294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816681" cy="404045"/>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989516" y="2"/>
            <a:ext cx="3816681" cy="404045"/>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1377950" y="604838"/>
            <a:ext cx="4035425" cy="30257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25329" y="3658095"/>
            <a:ext cx="5540665" cy="3630796"/>
          </a:xfrm>
          <a:prstGeom prst="rect">
            <a:avLst/>
          </a:prstGeom>
        </p:spPr>
        <p:txBody>
          <a:bodyPr vert="horz" lIns="91440" tIns="45720" rIns="91440" bIns="45720" rtlCol="0"/>
          <a:lstStyle/>
          <a:p>
            <a:r>
              <a:rPr lang="en-US" dirty="0"/>
              <a:t>Funding</a:t>
            </a:r>
          </a:p>
          <a:p>
            <a:endParaRPr lang="en-US" dirty="0"/>
          </a:p>
          <a:p>
            <a:pPr marL="342900" indent="-342900" algn="ctr">
              <a:buAutoNum type="arabicPeriod"/>
            </a:pPr>
            <a:r>
              <a:rPr lang="en-GB" dirty="0"/>
              <a:t>EDT leaving the NPQ landscape as a Lead Provider – honouring those that are currently on programmes</a:t>
            </a:r>
          </a:p>
          <a:p>
            <a:pPr marL="342900" indent="-342900" algn="ctr">
              <a:buAutoNum type="arabicPeriod"/>
            </a:pPr>
            <a:r>
              <a:rPr lang="en-GB" dirty="0"/>
              <a:t>Lead provider for NPQLPM – continue in our partnership with the maths hub and Redhill Teaching School Hub and </a:t>
            </a:r>
            <a:r>
              <a:rPr lang="en-GB" dirty="0" err="1"/>
              <a:t>NPQSENCo</a:t>
            </a:r>
            <a:r>
              <a:rPr lang="en-GB" dirty="0"/>
              <a:t> will be with Teach First</a:t>
            </a:r>
          </a:p>
          <a:p>
            <a:pPr marL="342900" indent="-342900" algn="ctr">
              <a:buAutoNum type="arabicPeriod"/>
            </a:pPr>
            <a:r>
              <a:rPr lang="en-GB" dirty="0"/>
              <a:t>Applications remain closed – will update when these open – ask schools to submit an expression of interest via the LEAD T S Hub website</a:t>
            </a: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lang="en-GB" dirty="0"/>
              <a:t>FUNDING – NPQH/NPQEYL/NPQLPM/</a:t>
            </a:r>
            <a:r>
              <a:rPr lang="en-GB" dirty="0" err="1"/>
              <a:t>NPQSENCo</a:t>
            </a:r>
            <a:r>
              <a:rPr lang="en-GB" dirty="0"/>
              <a:t> - </a:t>
            </a:r>
            <a:r>
              <a:rPr lang="en-US" dirty="0"/>
              <a:t>All schools eligible for funding also includes EHCO – Early Headship Coaching Offer if within first 5 years of Headship and have NPQH or on the </a:t>
            </a:r>
            <a:r>
              <a:rPr lang="en-US" dirty="0" err="1"/>
              <a:t>programme</a:t>
            </a:r>
            <a:endParaRPr lang="en-US" dirty="0"/>
          </a:p>
          <a:p>
            <a:pPr marL="342900" indent="-342900" algn="ctr">
              <a:buAutoNum type="arabicPeriod"/>
            </a:pPr>
            <a:endParaRPr lang="en-GB" dirty="0"/>
          </a:p>
          <a:p>
            <a:pPr marL="342900" indent="-342900" algn="ctr">
              <a:buAutoNum type="arabicPeriod"/>
            </a:pPr>
            <a:endParaRPr lang="en-GB" dirty="0"/>
          </a:p>
          <a:p>
            <a:pPr algn="l"/>
            <a:r>
              <a:rPr lang="en-GB" b="1" i="0" dirty="0">
                <a:solidFill>
                  <a:srgbClr val="0B0C0C"/>
                </a:solidFill>
                <a:effectLst/>
                <a:highlight>
                  <a:srgbClr val="FFFFFF"/>
                </a:highlight>
                <a:latin typeface="GDS Transport"/>
              </a:rPr>
              <a:t>Early years leadership NPQ funding </a:t>
            </a:r>
          </a:p>
          <a:p>
            <a:pPr algn="l"/>
            <a:r>
              <a:rPr lang="en-GB" b="0" i="0" dirty="0">
                <a:solidFill>
                  <a:srgbClr val="0B0C0C"/>
                </a:solidFill>
                <a:effectLst/>
                <a:highlight>
                  <a:srgbClr val="FFFFFF"/>
                </a:highlight>
                <a:latin typeface="GDS Transport"/>
              </a:rPr>
              <a:t>For the </a:t>
            </a:r>
            <a:r>
              <a:rPr lang="en-GB" b="0" i="0" dirty="0">
                <a:solidFill>
                  <a:srgbClr val="1D70B8"/>
                </a:solidFill>
                <a:effectLst/>
                <a:highlight>
                  <a:srgbClr val="FFFFFF"/>
                </a:highlight>
                <a:latin typeface="GDS Transport"/>
                <a:hlinkClick r:id="rId3"/>
              </a:rPr>
              <a:t>early years leadership NPQ</a:t>
            </a:r>
            <a:r>
              <a:rPr lang="en-GB" b="0" i="0" dirty="0">
                <a:solidFill>
                  <a:srgbClr val="0B0C0C"/>
                </a:solidFill>
                <a:effectLst/>
                <a:highlight>
                  <a:srgbClr val="FFFFFF"/>
                </a:highlight>
                <a:latin typeface="GDS Transport"/>
              </a:rPr>
              <a:t>, scholarship funding is also available for some early years professionals. </a:t>
            </a:r>
          </a:p>
          <a:p>
            <a:pPr algn="l"/>
            <a:r>
              <a:rPr lang="en-GB" b="0" i="0" dirty="0">
                <a:solidFill>
                  <a:srgbClr val="0B0C0C"/>
                </a:solidFill>
                <a:effectLst/>
                <a:highlight>
                  <a:srgbClr val="FFFFFF"/>
                </a:highlight>
                <a:latin typeface="GDS Transport"/>
              </a:rPr>
              <a:t>You need to be, or be employed by, one of a: </a:t>
            </a:r>
          </a:p>
          <a:p>
            <a:pPr algn="l">
              <a:buFont typeface="Arial" panose="020B0604020202020204" pitchFamily="34" charset="0"/>
              <a:buChar char="•"/>
            </a:pPr>
            <a:r>
              <a:rPr lang="en-GB" b="0" i="0" dirty="0">
                <a:solidFill>
                  <a:srgbClr val="0B0C0C"/>
                </a:solidFill>
                <a:effectLst/>
                <a:highlight>
                  <a:srgbClr val="FFFFFF"/>
                </a:highlight>
                <a:latin typeface="GDS Transport"/>
              </a:rPr>
              <a:t>maintained nursery school in England </a:t>
            </a:r>
          </a:p>
          <a:p>
            <a:pPr algn="l">
              <a:buFont typeface="Arial" panose="020B0604020202020204" pitchFamily="34" charset="0"/>
              <a:buChar char="•"/>
            </a:pPr>
            <a:r>
              <a:rPr lang="en-GB" b="0" i="0" dirty="0">
                <a:solidFill>
                  <a:srgbClr val="0B0C0C"/>
                </a:solidFill>
                <a:effectLst/>
                <a:highlight>
                  <a:srgbClr val="FFFFFF"/>
                </a:highlight>
                <a:latin typeface="GDS Transport"/>
              </a:rPr>
              <a:t>pre-school class or nursery that’s part of a maintained school in England </a:t>
            </a:r>
          </a:p>
          <a:p>
            <a:pPr algn="l">
              <a:buFont typeface="Arial" panose="020B0604020202020204" pitchFamily="34" charset="0"/>
              <a:buChar char="•"/>
            </a:pPr>
            <a:r>
              <a:rPr lang="en-GB" b="0" i="0" dirty="0">
                <a:solidFill>
                  <a:srgbClr val="0B0C0C"/>
                </a:solidFill>
                <a:effectLst/>
                <a:highlight>
                  <a:srgbClr val="FFFFFF"/>
                </a:highlight>
                <a:latin typeface="GDS Transport"/>
              </a:rPr>
              <a:t>pre-school class or nursery that’s part of an independent school in England providing free early years entitlements places </a:t>
            </a:r>
          </a:p>
          <a:p>
            <a:pPr algn="l">
              <a:buFont typeface="Arial" panose="020B0604020202020204" pitchFamily="34" charset="0"/>
              <a:buChar char="•"/>
            </a:pPr>
            <a:r>
              <a:rPr lang="en-GB" b="0" i="0" dirty="0">
                <a:solidFill>
                  <a:srgbClr val="0B0C0C"/>
                </a:solidFill>
                <a:effectLst/>
                <a:highlight>
                  <a:srgbClr val="FFFFFF"/>
                </a:highlight>
                <a:latin typeface="GDS Transport"/>
              </a:rPr>
              <a:t>nursery that is registered on the Ofsted Early Years Register </a:t>
            </a:r>
          </a:p>
          <a:p>
            <a:pPr algn="l">
              <a:buFont typeface="Arial" panose="020B0604020202020204" pitchFamily="34" charset="0"/>
              <a:buChar char="•"/>
            </a:pPr>
            <a:r>
              <a:rPr lang="en-GB" b="0" i="0" dirty="0">
                <a:solidFill>
                  <a:srgbClr val="0B0C0C"/>
                </a:solidFill>
                <a:effectLst/>
                <a:highlight>
                  <a:srgbClr val="FFFFFF"/>
                </a:highlight>
                <a:latin typeface="GDS Transport"/>
              </a:rPr>
              <a:t>childminder registered on the Ofsted Early Years Register, or with a registered childminder agency </a:t>
            </a:r>
          </a:p>
          <a:p>
            <a:pPr algn="ctr"/>
            <a:endParaRPr lang="en-GB" dirty="0"/>
          </a:p>
          <a:p>
            <a:pPr marL="0" indent="0" algn="ctr">
              <a:buNone/>
            </a:pPr>
            <a:r>
              <a:rPr lang="en-GB" b="0" i="0" dirty="0">
                <a:solidFill>
                  <a:srgbClr val="000000"/>
                </a:solidFill>
                <a:effectLst/>
                <a:latin typeface="Arial" panose="020B0604020202020204" pitchFamily="34" charset="0"/>
              </a:rPr>
              <a:t>Earlier this month, the DfE shared with us a list of schools that they </a:t>
            </a:r>
            <a:r>
              <a:rPr lang="en-GB" b="0" i="1" dirty="0">
                <a:solidFill>
                  <a:srgbClr val="000000"/>
                </a:solidFill>
                <a:effectLst/>
                <a:latin typeface="Arial" panose="020B0604020202020204" pitchFamily="34" charset="0"/>
              </a:rPr>
              <a:t>anticipate</a:t>
            </a:r>
            <a:r>
              <a:rPr lang="en-GB" b="0" i="0" dirty="0">
                <a:solidFill>
                  <a:srgbClr val="000000"/>
                </a:solidFill>
                <a:effectLst/>
                <a:latin typeface="Arial" panose="020B0604020202020204" pitchFamily="34" charset="0"/>
              </a:rPr>
              <a:t> will be eligible for the newly announced scholarship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highlight>
                  <a:srgbClr val="FFFFFF"/>
                </a:highlight>
                <a:latin typeface="Arial" panose="020B0604020202020204" pitchFamily="34" charset="0"/>
              </a:rPr>
              <a:t>These schools have not been formally confirmed and the list may change if a school’s pupil profile changes. </a:t>
            </a:r>
            <a:r>
              <a:rPr lang="en-US" dirty="0"/>
              <a:t>Strongly advise schools to express an interest in the </a:t>
            </a:r>
            <a:r>
              <a:rPr lang="en-US" dirty="0" err="1"/>
              <a:t>programmes</a:t>
            </a:r>
            <a:r>
              <a:rPr lang="en-US" dirty="0"/>
              <a:t> they want to take part in as will first come first served basis as only so many funded places to allocate.</a:t>
            </a:r>
          </a:p>
          <a:p>
            <a:pPr marL="0" indent="0" algn="ctr">
              <a:buNone/>
            </a:pPr>
            <a:endParaRPr lang="en-GB" dirty="0"/>
          </a:p>
          <a:p>
            <a:endParaRPr lang="en-US" dirty="0"/>
          </a:p>
        </p:txBody>
      </p:sp>
      <p:sp>
        <p:nvSpPr>
          <p:cNvPr id="6" name="Footer Placeholder 5"/>
          <p:cNvSpPr>
            <a:spLocks noGrp="1"/>
          </p:cNvSpPr>
          <p:nvPr>
            <p:ph type="ftr" sz="quarter" idx="4"/>
          </p:nvPr>
        </p:nvSpPr>
        <p:spPr>
          <a:xfrm>
            <a:off x="2" y="7661895"/>
            <a:ext cx="3816681" cy="402176"/>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989516" y="7661895"/>
            <a:ext cx="3816681" cy="402176"/>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7315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816681" cy="404045"/>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989516" y="2"/>
            <a:ext cx="3816681" cy="404045"/>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1471613" y="704850"/>
            <a:ext cx="4035425" cy="30257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80773" y="3830949"/>
            <a:ext cx="5427262" cy="3630796"/>
          </a:xfrm>
          <a:prstGeom prst="rect">
            <a:avLst/>
          </a:prstGeom>
        </p:spPr>
        <p:txBody>
          <a:bodyPr vert="horz" lIns="91440" tIns="45720" rIns="91440" bIns="45720" rtlCol="0"/>
          <a:lstStyle/>
          <a:p>
            <a:r>
              <a:rPr lang="en-GB" b="0" i="0" dirty="0">
                <a:solidFill>
                  <a:srgbClr val="000000"/>
                </a:solidFill>
                <a:effectLst/>
                <a:highlight>
                  <a:srgbClr val="FFFFFF"/>
                </a:highlight>
                <a:latin typeface="Helvetica Neue"/>
              </a:rPr>
              <a:t>The </a:t>
            </a:r>
            <a:r>
              <a:rPr lang="en-GB" b="1" i="0" dirty="0">
                <a:solidFill>
                  <a:srgbClr val="000000"/>
                </a:solidFill>
                <a:effectLst/>
                <a:highlight>
                  <a:srgbClr val="FFFFFF"/>
                </a:highlight>
                <a:latin typeface="Helvetica Neue"/>
              </a:rPr>
              <a:t>3-year window </a:t>
            </a:r>
            <a:r>
              <a:rPr lang="en-GB" b="0" i="0" dirty="0">
                <a:solidFill>
                  <a:srgbClr val="000000"/>
                </a:solidFill>
                <a:effectLst/>
                <a:highlight>
                  <a:srgbClr val="FFFFFF"/>
                </a:highlight>
                <a:latin typeface="Helvetica Neue"/>
              </a:rPr>
              <a:t>to complete the mandatory qualification on taking up a SENCO post will remain following the introduction of the NPQ for SENCOs. </a:t>
            </a:r>
            <a:endParaRPr lang="en-US" dirty="0"/>
          </a:p>
          <a:p>
            <a:endParaRPr lang="en-US" dirty="0"/>
          </a:p>
          <a:p>
            <a:r>
              <a:rPr lang="en-US" dirty="0"/>
              <a:t>In terms of commitment – time</a:t>
            </a:r>
          </a:p>
          <a:p>
            <a:endParaRPr lang="en-US" dirty="0"/>
          </a:p>
          <a:p>
            <a:r>
              <a:rPr lang="en-US" dirty="0"/>
              <a:t>See the amount of time you will spend on online learning / seminars / attending the two conferences that will take place across the 18 months and then school visits</a:t>
            </a:r>
          </a:p>
        </p:txBody>
      </p:sp>
      <p:sp>
        <p:nvSpPr>
          <p:cNvPr id="6" name="Footer Placeholder 5"/>
          <p:cNvSpPr>
            <a:spLocks noGrp="1"/>
          </p:cNvSpPr>
          <p:nvPr>
            <p:ph type="ftr" sz="quarter" idx="4"/>
          </p:nvPr>
        </p:nvSpPr>
        <p:spPr>
          <a:xfrm>
            <a:off x="2" y="7661895"/>
            <a:ext cx="3816681" cy="402176"/>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989516" y="7661895"/>
            <a:ext cx="3816681" cy="402176"/>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2396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816681" cy="404045"/>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989516" y="2"/>
            <a:ext cx="3816681" cy="404045"/>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1377950" y="604838"/>
            <a:ext cx="4035425" cy="30257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80773" y="3830949"/>
            <a:ext cx="7046180" cy="3630796"/>
          </a:xfrm>
          <a:prstGeom prst="rect">
            <a:avLst/>
          </a:prstGeom>
        </p:spPr>
        <p:txBody>
          <a:bodyPr vert="horz" lIns="91440" tIns="45720" rIns="91440" bIns="45720" rtlCol="0"/>
          <a:lstStyle/>
          <a:p>
            <a:r>
              <a:rPr lang="en-US" dirty="0"/>
              <a:t>In terms of how this spans out across the 18 months – split across 4 terms</a:t>
            </a:r>
          </a:p>
        </p:txBody>
      </p:sp>
      <p:sp>
        <p:nvSpPr>
          <p:cNvPr id="6" name="Footer Placeholder 5"/>
          <p:cNvSpPr>
            <a:spLocks noGrp="1"/>
          </p:cNvSpPr>
          <p:nvPr>
            <p:ph type="ftr" sz="quarter" idx="4"/>
          </p:nvPr>
        </p:nvSpPr>
        <p:spPr>
          <a:xfrm>
            <a:off x="2" y="7661895"/>
            <a:ext cx="3816681" cy="402176"/>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989516" y="7661895"/>
            <a:ext cx="3816681" cy="402176"/>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9728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816681" cy="404045"/>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4989516" y="2"/>
            <a:ext cx="3816681" cy="404045"/>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1377950" y="604838"/>
            <a:ext cx="4035425" cy="30257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80773" y="3830949"/>
            <a:ext cx="5215227" cy="3630796"/>
          </a:xfrm>
          <a:prstGeom prst="rect">
            <a:avLst/>
          </a:prstGeom>
        </p:spPr>
        <p:txBody>
          <a:bodyPr vert="horz" lIns="91440" tIns="45720" rIns="91440" bIns="45720" rtlCol="0"/>
          <a:lstStyle/>
          <a:p>
            <a:r>
              <a:rPr lang="en-US" dirty="0"/>
              <a:t>New </a:t>
            </a:r>
            <a:r>
              <a:rPr lang="en-US" dirty="0" err="1"/>
              <a:t>programme</a:t>
            </a:r>
            <a:r>
              <a:rPr lang="en-US" dirty="0"/>
              <a:t> for September  2024 through the English hub – fully funded.</a:t>
            </a:r>
          </a:p>
          <a:p>
            <a:r>
              <a:rPr lang="en-US" dirty="0"/>
              <a:t>5 modules across the academic year with Gap tasks</a:t>
            </a:r>
          </a:p>
          <a:p>
            <a:endParaRPr lang="en-US" dirty="0"/>
          </a:p>
          <a:p>
            <a:r>
              <a:rPr lang="en-US" dirty="0"/>
              <a:t>Aim: Improve outcomes for children who need additional support with reading, including those with SEND</a:t>
            </a:r>
          </a:p>
          <a:p>
            <a:endParaRPr lang="en-US" dirty="0"/>
          </a:p>
          <a:p>
            <a:r>
              <a:rPr lang="en-US" dirty="0"/>
              <a:t>Help delegates identify the causes of the attainment gap between pupils with SEND and other under achieving pupil groups.</a:t>
            </a:r>
          </a:p>
          <a:p>
            <a:endParaRPr lang="en-US" dirty="0"/>
          </a:p>
          <a:p>
            <a:r>
              <a:rPr lang="en-US" dirty="0"/>
              <a:t>Modules offer practical advice on how to use the validated SSP </a:t>
            </a:r>
            <a:r>
              <a:rPr lang="en-US" dirty="0" err="1"/>
              <a:t>programmes</a:t>
            </a:r>
            <a:r>
              <a:rPr lang="en-US" dirty="0"/>
              <a:t> successfully by exploring the principles and adaptations to use with the lowest attaining pupils and those with SEND.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Aimed at Reading Lead / SENCO – HT at modules 1 and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only able to take on 10 - 20 schools so if you are interested get in touch. </a:t>
            </a:r>
          </a:p>
        </p:txBody>
      </p:sp>
      <p:sp>
        <p:nvSpPr>
          <p:cNvPr id="6" name="Footer Placeholder 5"/>
          <p:cNvSpPr>
            <a:spLocks noGrp="1"/>
          </p:cNvSpPr>
          <p:nvPr>
            <p:ph type="ftr" sz="quarter" idx="4"/>
          </p:nvPr>
        </p:nvSpPr>
        <p:spPr>
          <a:xfrm>
            <a:off x="2" y="7661895"/>
            <a:ext cx="3816681" cy="402176"/>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4989516" y="7661895"/>
            <a:ext cx="3816681" cy="402176"/>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51610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EA2750-4559-4D79-872B-9D82E58D6202}" type="slidenum">
              <a:rPr lang="en-GB" smtClean="0"/>
              <a:t>7</a:t>
            </a:fld>
            <a:endParaRPr lang="en-GB"/>
          </a:p>
        </p:txBody>
      </p:sp>
    </p:spTree>
    <p:extLst>
      <p:ext uri="{BB962C8B-B14F-4D97-AF65-F5344CB8AC3E}">
        <p14:creationId xmlns:p14="http://schemas.microsoft.com/office/powerpoint/2010/main" val="19931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EA2750-4559-4D79-872B-9D82E58D6202}" type="slidenum">
              <a:rPr lang="en-GB" smtClean="0"/>
              <a:t>8</a:t>
            </a:fld>
            <a:endParaRPr lang="en-GB"/>
          </a:p>
        </p:txBody>
      </p:sp>
    </p:spTree>
    <p:extLst>
      <p:ext uri="{BB962C8B-B14F-4D97-AF65-F5344CB8AC3E}">
        <p14:creationId xmlns:p14="http://schemas.microsoft.com/office/powerpoint/2010/main" val="23833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1239838"/>
            <a:ext cx="4468813" cy="33512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EA2750-4559-4D79-872B-9D82E58D6202}" type="slidenum">
              <a:rPr lang="en-GB" smtClean="0"/>
              <a:t>9</a:t>
            </a:fld>
            <a:endParaRPr lang="en-GB"/>
          </a:p>
        </p:txBody>
      </p:sp>
    </p:spTree>
    <p:extLst>
      <p:ext uri="{BB962C8B-B14F-4D97-AF65-F5344CB8AC3E}">
        <p14:creationId xmlns:p14="http://schemas.microsoft.com/office/powerpoint/2010/main" val="1178965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003019-3CAA-3E4E-A7F3-2F915E438735}"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398077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003019-3CAA-3E4E-A7F3-2F915E438735}"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249846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003019-3CAA-3E4E-A7F3-2F915E438735}"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256453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003019-3CAA-3E4E-A7F3-2F915E438735}"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313442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003019-3CAA-3E4E-A7F3-2F915E438735}"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4098420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003019-3CAA-3E4E-A7F3-2F915E438735}"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969129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003019-3CAA-3E4E-A7F3-2F915E438735}"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318994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003019-3CAA-3E4E-A7F3-2F915E438735}"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98810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03019-3CAA-3E4E-A7F3-2F915E438735}"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99175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003019-3CAA-3E4E-A7F3-2F915E438735}"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94160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003019-3CAA-3E4E-A7F3-2F915E438735}"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3627953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03019-3CAA-3E4E-A7F3-2F915E438735}" type="datetimeFigureOut">
              <a:rPr lang="en-US" smtClean="0"/>
              <a:t>4/25/2024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AA398-7739-5B44-9E9A-131B3F53E007}" type="slidenum">
              <a:rPr lang="en-US" smtClean="0"/>
              <a:t>‹#›</a:t>
            </a:fld>
            <a:endParaRPr lang="en-US"/>
          </a:p>
        </p:txBody>
      </p:sp>
    </p:spTree>
    <p:extLst>
      <p:ext uri="{BB962C8B-B14F-4D97-AF65-F5344CB8AC3E}">
        <p14:creationId xmlns:p14="http://schemas.microsoft.com/office/powerpoint/2010/main" val="33752181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75060" y="836472"/>
            <a:ext cx="1327431" cy="1327431"/>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0144D"/>
            </a:solidFill>
          </p:spPr>
          <p:txBody>
            <a:bodyPr/>
            <a:lstStyle/>
            <a:p>
              <a:endParaRPr lang="en-GB" sz="1350"/>
            </a:p>
          </p:txBody>
        </p:sp>
        <p:sp>
          <p:nvSpPr>
            <p:cNvPr id="4" name="TextBox 4"/>
            <p:cNvSpPr txBox="1"/>
            <p:nvPr/>
          </p:nvSpPr>
          <p:spPr>
            <a:xfrm>
              <a:off x="76200" y="66675"/>
              <a:ext cx="660400" cy="669925"/>
            </a:xfrm>
            <a:prstGeom prst="rect">
              <a:avLst/>
            </a:prstGeom>
          </p:spPr>
          <p:txBody>
            <a:bodyPr lIns="26789" tIns="26789" rIns="26789" bIns="26789" rtlCol="0" anchor="ctr"/>
            <a:lstStyle/>
            <a:p>
              <a:pPr algn="ctr" defTabSz="342900">
                <a:lnSpc>
                  <a:spcPts val="878"/>
                </a:lnSpc>
              </a:pPr>
              <a:endParaRPr sz="675">
                <a:solidFill>
                  <a:prstClr val="black"/>
                </a:solidFill>
                <a:latin typeface="Calibri"/>
              </a:endParaRPr>
            </a:p>
          </p:txBody>
        </p:sp>
      </p:grpSp>
      <p:grpSp>
        <p:nvGrpSpPr>
          <p:cNvPr id="5" name="Group 5"/>
          <p:cNvGrpSpPr/>
          <p:nvPr/>
        </p:nvGrpSpPr>
        <p:grpSpPr>
          <a:xfrm>
            <a:off x="4419043" y="3677372"/>
            <a:ext cx="5512034" cy="5512034"/>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AAD0"/>
            </a:solidFill>
          </p:spPr>
          <p:txBody>
            <a:bodyPr/>
            <a:lstStyle/>
            <a:p>
              <a:endParaRPr lang="en-GB" sz="1350"/>
            </a:p>
          </p:txBody>
        </p:sp>
        <p:sp>
          <p:nvSpPr>
            <p:cNvPr id="7" name="TextBox 7"/>
            <p:cNvSpPr txBox="1"/>
            <p:nvPr/>
          </p:nvSpPr>
          <p:spPr>
            <a:xfrm>
              <a:off x="76200" y="66675"/>
              <a:ext cx="660400" cy="669925"/>
            </a:xfrm>
            <a:prstGeom prst="rect">
              <a:avLst/>
            </a:prstGeom>
          </p:spPr>
          <p:txBody>
            <a:bodyPr lIns="26789" tIns="26789" rIns="26789" bIns="26789" rtlCol="0" anchor="ctr"/>
            <a:lstStyle/>
            <a:p>
              <a:pPr algn="ctr" defTabSz="342900">
                <a:lnSpc>
                  <a:spcPts val="878"/>
                </a:lnSpc>
              </a:pPr>
              <a:endParaRPr sz="675">
                <a:solidFill>
                  <a:prstClr val="black"/>
                </a:solidFill>
                <a:latin typeface="Calibri"/>
              </a:endParaRPr>
            </a:p>
          </p:txBody>
        </p:sp>
      </p:grpSp>
      <p:grpSp>
        <p:nvGrpSpPr>
          <p:cNvPr id="8" name="Group 8"/>
          <p:cNvGrpSpPr/>
          <p:nvPr/>
        </p:nvGrpSpPr>
        <p:grpSpPr>
          <a:xfrm>
            <a:off x="5244764" y="2713413"/>
            <a:ext cx="2370474" cy="2370474"/>
            <a:chOff x="0" y="0"/>
            <a:chExt cx="8428351" cy="8428351"/>
          </a:xfrm>
        </p:grpSpPr>
        <p:grpSp>
          <p:nvGrpSpPr>
            <p:cNvPr id="9" name="Group 9"/>
            <p:cNvGrpSpPr/>
            <p:nvPr/>
          </p:nvGrpSpPr>
          <p:grpSpPr>
            <a:xfrm>
              <a:off x="0" y="0"/>
              <a:ext cx="8428351" cy="8428351"/>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GB" sz="1350"/>
              </a:p>
            </p:txBody>
          </p:sp>
          <p:sp>
            <p:nvSpPr>
              <p:cNvPr id="11" name="TextBox 11"/>
              <p:cNvSpPr txBox="1"/>
              <p:nvPr/>
            </p:nvSpPr>
            <p:spPr>
              <a:xfrm>
                <a:off x="76200" y="66675"/>
                <a:ext cx="660400" cy="669925"/>
              </a:xfrm>
              <a:prstGeom prst="rect">
                <a:avLst/>
              </a:prstGeom>
            </p:spPr>
            <p:txBody>
              <a:bodyPr lIns="19343" tIns="19343" rIns="19343" bIns="19343" rtlCol="0" anchor="ctr"/>
              <a:lstStyle/>
              <a:p>
                <a:pPr algn="ctr" defTabSz="342900">
                  <a:lnSpc>
                    <a:spcPts val="878"/>
                  </a:lnSpc>
                </a:pPr>
                <a:endParaRPr sz="675">
                  <a:solidFill>
                    <a:prstClr val="black"/>
                  </a:solidFill>
                  <a:latin typeface="Calibri"/>
                </a:endParaRPr>
              </a:p>
            </p:txBody>
          </p:sp>
        </p:grpSp>
        <p:grpSp>
          <p:nvGrpSpPr>
            <p:cNvPr id="12" name="Group 12"/>
            <p:cNvGrpSpPr>
              <a:grpSpLocks noChangeAspect="1"/>
            </p:cNvGrpSpPr>
            <p:nvPr/>
          </p:nvGrpSpPr>
          <p:grpSpPr>
            <a:xfrm>
              <a:off x="219498" y="219514"/>
              <a:ext cx="7989355" cy="7989323"/>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txBody>
              <a:bodyPr/>
              <a:lstStyle/>
              <a:p>
                <a:endParaRPr lang="en-GB" sz="1350"/>
              </a:p>
            </p:txBody>
          </p:sp>
        </p:grpSp>
      </p:grpSp>
      <p:pic>
        <p:nvPicPr>
          <p:cNvPr id="14" name="Picture 14"/>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602" b="23628"/>
          <a:stretch/>
        </p:blipFill>
        <p:spPr>
          <a:xfrm>
            <a:off x="1277635" y="2830647"/>
            <a:ext cx="3529732" cy="1633486"/>
          </a:xfrm>
          <a:prstGeom prst="rect">
            <a:avLst/>
          </a:prstGeom>
        </p:spPr>
      </p:pic>
      <p:sp>
        <p:nvSpPr>
          <p:cNvPr id="15" name="TextBox 15"/>
          <p:cNvSpPr txBox="1"/>
          <p:nvPr/>
        </p:nvSpPr>
        <p:spPr>
          <a:xfrm>
            <a:off x="1353152" y="1275409"/>
            <a:ext cx="5455700" cy="451662"/>
          </a:xfrm>
          <a:prstGeom prst="rect">
            <a:avLst/>
          </a:prstGeom>
        </p:spPr>
        <p:txBody>
          <a:bodyPr wrap="square" lIns="0" tIns="0" rIns="0" bIns="0" rtlCol="0" anchor="t">
            <a:spAutoFit/>
          </a:bodyPr>
          <a:lstStyle/>
          <a:p>
            <a:pPr defTabSz="342900">
              <a:lnSpc>
                <a:spcPts val="3499"/>
              </a:lnSpc>
            </a:pPr>
            <a:r>
              <a:rPr lang="en-US" sz="3397" spc="-136" dirty="0">
                <a:solidFill>
                  <a:srgbClr val="002060"/>
                </a:solidFill>
                <a:latin typeface="Calibri 1"/>
              </a:rPr>
              <a:t>L.E.A.D. Teaching School Hub</a:t>
            </a:r>
          </a:p>
        </p:txBody>
      </p:sp>
      <p:sp>
        <p:nvSpPr>
          <p:cNvPr id="16" name="TextBox 16"/>
          <p:cNvSpPr txBox="1"/>
          <p:nvPr/>
        </p:nvSpPr>
        <p:spPr>
          <a:xfrm>
            <a:off x="1277635" y="5250893"/>
            <a:ext cx="4455575" cy="179536"/>
          </a:xfrm>
          <a:prstGeom prst="rect">
            <a:avLst/>
          </a:prstGeom>
        </p:spPr>
        <p:txBody>
          <a:bodyPr wrap="square" lIns="0" tIns="0" rIns="0" bIns="0" rtlCol="0" anchor="t">
            <a:spAutoFit/>
          </a:bodyPr>
          <a:lstStyle/>
          <a:p>
            <a:pPr defTabSz="342900">
              <a:lnSpc>
                <a:spcPts val="1427"/>
              </a:lnSpc>
            </a:pPr>
            <a:r>
              <a:rPr lang="en-US" sz="1189" dirty="0">
                <a:solidFill>
                  <a:srgbClr val="00AAD0"/>
                </a:solidFill>
                <a:latin typeface="Calibri 2"/>
              </a:rPr>
              <a:t>‘</a:t>
            </a:r>
            <a:r>
              <a:rPr lang="en-US" sz="1189" i="1" dirty="0">
                <a:latin typeface="Calibri 2"/>
              </a:rPr>
              <a:t>Working in Partnership, Achieving the Highest Outcomes for All’ </a:t>
            </a:r>
          </a:p>
        </p:txBody>
      </p:sp>
      <p:sp>
        <p:nvSpPr>
          <p:cNvPr id="17" name="TextBox 17"/>
          <p:cNvSpPr txBox="1"/>
          <p:nvPr/>
        </p:nvSpPr>
        <p:spPr>
          <a:xfrm>
            <a:off x="1343188" y="1781042"/>
            <a:ext cx="3774899" cy="223010"/>
          </a:xfrm>
          <a:prstGeom prst="rect">
            <a:avLst/>
          </a:prstGeom>
        </p:spPr>
        <p:txBody>
          <a:bodyPr lIns="0" tIns="0" rIns="0" bIns="0" rtlCol="0" anchor="t">
            <a:spAutoFit/>
          </a:bodyPr>
          <a:lstStyle/>
          <a:p>
            <a:pPr defTabSz="342900">
              <a:lnSpc>
                <a:spcPts val="1766"/>
              </a:lnSpc>
              <a:spcBef>
                <a:spcPct val="0"/>
              </a:spcBef>
            </a:pPr>
            <a:r>
              <a:rPr lang="en-US" sz="1472" spc="-59" dirty="0">
                <a:solidFill>
                  <a:srgbClr val="A0144D"/>
                </a:solidFill>
                <a:latin typeface="Calibri 3"/>
              </a:rPr>
              <a:t>Updates and Headlines</a:t>
            </a:r>
          </a:p>
        </p:txBody>
      </p:sp>
      <p:pic>
        <p:nvPicPr>
          <p:cNvPr id="18" name="Picture 17"/>
          <p:cNvPicPr>
            <a:picLocks noChangeAspect="1"/>
          </p:cNvPicPr>
          <p:nvPr/>
        </p:nvPicPr>
        <p:blipFill rotWithShape="1">
          <a:blip r:embed="rId6"/>
          <a:srcRect l="36666" t="26296" r="40416" b="33705"/>
          <a:stretch/>
        </p:blipFill>
        <p:spPr>
          <a:xfrm>
            <a:off x="5203807" y="2740239"/>
            <a:ext cx="2452385" cy="2402801"/>
          </a:xfrm>
          <a:prstGeom prst="ellipse">
            <a:avLst/>
          </a:prstGeom>
        </p:spPr>
      </p:pic>
    </p:spTree>
    <p:extLst>
      <p:ext uri="{BB962C8B-B14F-4D97-AF65-F5344CB8AC3E}">
        <p14:creationId xmlns:p14="http://schemas.microsoft.com/office/powerpoint/2010/main" val="1636219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EA01C5-146C-A029-CF45-A4CCBE46E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82" y="1117929"/>
            <a:ext cx="1870641" cy="841076"/>
          </a:xfrm>
          <a:prstGeom prst="rect">
            <a:avLst/>
          </a:prstGeom>
        </p:spPr>
      </p:pic>
      <p:sp>
        <p:nvSpPr>
          <p:cNvPr id="14" name="Rectangle 13">
            <a:extLst>
              <a:ext uri="{FF2B5EF4-FFF2-40B4-BE49-F238E27FC236}">
                <a16:creationId xmlns:a16="http://schemas.microsoft.com/office/drawing/2014/main" id="{FB4A65A2-4C51-A136-9B21-FCBB46792BC0}"/>
              </a:ext>
            </a:extLst>
          </p:cNvPr>
          <p:cNvSpPr/>
          <p:nvPr/>
        </p:nvSpPr>
        <p:spPr>
          <a:xfrm>
            <a:off x="0" y="5663538"/>
            <a:ext cx="9144000" cy="373788"/>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E3CA2FF7-8F4D-9EFC-1CA8-1DC896C1D3B6}"/>
              </a:ext>
            </a:extLst>
          </p:cNvPr>
          <p:cNvSpPr/>
          <p:nvPr/>
        </p:nvSpPr>
        <p:spPr>
          <a:xfrm>
            <a:off x="0" y="857251"/>
            <a:ext cx="9144000" cy="142875"/>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3" name="Picture 12">
            <a:extLst>
              <a:ext uri="{FF2B5EF4-FFF2-40B4-BE49-F238E27FC236}">
                <a16:creationId xmlns:a16="http://schemas.microsoft.com/office/drawing/2014/main" id="{3B9B73D4-5ECE-5E4B-C5D3-C545FDF8B0BD}"/>
              </a:ext>
            </a:extLst>
          </p:cNvPr>
          <p:cNvPicPr>
            <a:picLocks noChangeAspect="1"/>
          </p:cNvPicPr>
          <p:nvPr/>
        </p:nvPicPr>
        <p:blipFill rotWithShape="1">
          <a:blip r:embed="rId4">
            <a:extLst>
              <a:ext uri="{28A0092B-C50C-407E-A947-70E740481C1C}">
                <a14:useLocalDpi xmlns:a14="http://schemas.microsoft.com/office/drawing/2010/main" val="0"/>
              </a:ext>
            </a:extLst>
          </a:blip>
          <a:srcRect l="-30225" r="30225"/>
          <a:stretch/>
        </p:blipFill>
        <p:spPr>
          <a:xfrm>
            <a:off x="6821419" y="2076809"/>
            <a:ext cx="2322581" cy="3995936"/>
          </a:xfrm>
          <a:prstGeom prst="rect">
            <a:avLst/>
          </a:prstGeom>
        </p:spPr>
      </p:pic>
      <p:sp>
        <p:nvSpPr>
          <p:cNvPr id="16" name="TextBox 15">
            <a:extLst>
              <a:ext uri="{FF2B5EF4-FFF2-40B4-BE49-F238E27FC236}">
                <a16:creationId xmlns:a16="http://schemas.microsoft.com/office/drawing/2014/main" id="{FFC2C50A-E552-D782-6995-4F41962178F8}"/>
              </a:ext>
            </a:extLst>
          </p:cNvPr>
          <p:cNvSpPr txBox="1"/>
          <p:nvPr/>
        </p:nvSpPr>
        <p:spPr>
          <a:xfrm>
            <a:off x="3775135" y="5682376"/>
            <a:ext cx="2021681" cy="300082"/>
          </a:xfrm>
          <a:prstGeom prst="rect">
            <a:avLst/>
          </a:prstGeom>
          <a:noFill/>
        </p:spPr>
        <p:txBody>
          <a:bodyPr wrap="square" rtlCol="0">
            <a:spAutoFit/>
          </a:bodyPr>
          <a:lstStyle/>
          <a:p>
            <a:r>
              <a:rPr lang="en-GB" sz="1350" dirty="0">
                <a:solidFill>
                  <a:schemeClr val="bg1"/>
                </a:solidFill>
              </a:rPr>
              <a:t>www.learnsendhub.co.uk</a:t>
            </a:r>
          </a:p>
        </p:txBody>
      </p:sp>
      <p:sp>
        <p:nvSpPr>
          <p:cNvPr id="3" name="TextBox 2">
            <a:extLst>
              <a:ext uri="{FF2B5EF4-FFF2-40B4-BE49-F238E27FC236}">
                <a16:creationId xmlns:a16="http://schemas.microsoft.com/office/drawing/2014/main" id="{136FABC3-E3A0-A95A-41E8-DB845123FB6C}"/>
              </a:ext>
            </a:extLst>
          </p:cNvPr>
          <p:cNvSpPr txBox="1"/>
          <p:nvPr/>
        </p:nvSpPr>
        <p:spPr>
          <a:xfrm>
            <a:off x="325983" y="2261425"/>
            <a:ext cx="6991306" cy="507831"/>
          </a:xfrm>
          <a:prstGeom prst="rect">
            <a:avLst/>
          </a:prstGeom>
          <a:noFill/>
        </p:spPr>
        <p:txBody>
          <a:bodyPr wrap="square" rtlCol="0">
            <a:spAutoFit/>
          </a:bodyPr>
          <a:lstStyle/>
          <a:p>
            <a:pPr marL="257175" indent="-257175" defTabSz="685800">
              <a:buFont typeface="+mj-lt"/>
              <a:buAutoNum type="arabicPeriod"/>
              <a:defRPr/>
            </a:pPr>
            <a:endParaRPr lang="en-GB" sz="1350" dirty="0">
              <a:solidFill>
                <a:srgbClr val="002060"/>
              </a:solidFill>
              <a:latin typeface="Arial" panose="020B0604020202020204" pitchFamily="34" charset="0"/>
            </a:endParaRPr>
          </a:p>
          <a:p>
            <a:endParaRPr lang="en-GB" sz="1350" dirty="0">
              <a:latin typeface="Gill Sans MT" panose="020B0502020104020203" pitchFamily="34" charset="0"/>
            </a:endParaRPr>
          </a:p>
        </p:txBody>
      </p:sp>
      <p:sp>
        <p:nvSpPr>
          <p:cNvPr id="15" name="TextBox 14">
            <a:extLst>
              <a:ext uri="{FF2B5EF4-FFF2-40B4-BE49-F238E27FC236}">
                <a16:creationId xmlns:a16="http://schemas.microsoft.com/office/drawing/2014/main" id="{E1ED1861-54AE-D5F2-3214-80898741B664}"/>
              </a:ext>
            </a:extLst>
          </p:cNvPr>
          <p:cNvSpPr txBox="1"/>
          <p:nvPr/>
        </p:nvSpPr>
        <p:spPr>
          <a:xfrm>
            <a:off x="2229873" y="1267215"/>
            <a:ext cx="3366931" cy="507831"/>
          </a:xfrm>
          <a:prstGeom prst="rect">
            <a:avLst/>
          </a:prstGeom>
          <a:noFill/>
        </p:spPr>
        <p:txBody>
          <a:bodyPr wrap="square">
            <a:spAutoFit/>
          </a:bodyPr>
          <a:lstStyle/>
          <a:p>
            <a:pPr algn="ctr"/>
            <a:r>
              <a:rPr lang="en-GB" sz="2700" b="1" dirty="0">
                <a:solidFill>
                  <a:srgbClr val="2C2F88"/>
                </a:solidFill>
                <a:latin typeface="Gill Sans MT" panose="020B0502020104020203" pitchFamily="34" charset="0"/>
              </a:rPr>
              <a:t>Adapted Teaching</a:t>
            </a:r>
          </a:p>
        </p:txBody>
      </p:sp>
      <p:sp>
        <p:nvSpPr>
          <p:cNvPr id="18" name="TextBox 17">
            <a:extLst>
              <a:ext uri="{FF2B5EF4-FFF2-40B4-BE49-F238E27FC236}">
                <a16:creationId xmlns:a16="http://schemas.microsoft.com/office/drawing/2014/main" id="{4F6A70F4-D497-CAE5-870D-51F787DBE9F5}"/>
              </a:ext>
            </a:extLst>
          </p:cNvPr>
          <p:cNvSpPr txBox="1"/>
          <p:nvPr/>
        </p:nvSpPr>
        <p:spPr>
          <a:xfrm>
            <a:off x="325981" y="2092203"/>
            <a:ext cx="7995059" cy="1200329"/>
          </a:xfrm>
          <a:prstGeom prst="rect">
            <a:avLst/>
          </a:prstGeom>
          <a:noFill/>
        </p:spPr>
        <p:txBody>
          <a:bodyPr wrap="square">
            <a:spAutoFit/>
          </a:bodyPr>
          <a:lstStyle/>
          <a:p>
            <a:r>
              <a:rPr lang="en-GB" dirty="0">
                <a:solidFill>
                  <a:srgbClr val="2C2F88"/>
                </a:solidFill>
                <a:latin typeface="Gill Sans MT" panose="020B0502020104020203" pitchFamily="34" charset="0"/>
              </a:rPr>
              <a:t>Adaptive teaching is a pedagogical approach to education that tailors instruction to meet the individual needs of pupils. It involves continually assessing pupils' progress and adjusting teaching strategies and content accordingly.  This two-day programme of professional learning will explore:</a:t>
            </a:r>
          </a:p>
        </p:txBody>
      </p:sp>
      <p:sp>
        <p:nvSpPr>
          <p:cNvPr id="4" name="TextBox 3">
            <a:extLst>
              <a:ext uri="{FF2B5EF4-FFF2-40B4-BE49-F238E27FC236}">
                <a16:creationId xmlns:a16="http://schemas.microsoft.com/office/drawing/2014/main" id="{73ED554B-C03D-8606-155D-8904882C2138}"/>
              </a:ext>
            </a:extLst>
          </p:cNvPr>
          <p:cNvSpPr txBox="1"/>
          <p:nvPr/>
        </p:nvSpPr>
        <p:spPr>
          <a:xfrm>
            <a:off x="325983" y="3347022"/>
            <a:ext cx="3423059" cy="1962076"/>
          </a:xfrm>
          <a:prstGeom prst="rect">
            <a:avLst/>
          </a:prstGeom>
          <a:noFill/>
        </p:spPr>
        <p:txBody>
          <a:bodyPr wrap="square">
            <a:spAutoFit/>
          </a:bodyPr>
          <a:lstStyle/>
          <a:p>
            <a:r>
              <a:rPr lang="en-GB" sz="1350" b="1" dirty="0">
                <a:solidFill>
                  <a:srgbClr val="2C2F88"/>
                </a:solidFill>
                <a:latin typeface="Gill Sans MT" panose="020B0502020104020203" pitchFamily="34" charset="0"/>
              </a:rPr>
              <a:t>Day 1</a:t>
            </a:r>
            <a:br>
              <a:rPr lang="en-GB" sz="1350" b="1" dirty="0">
                <a:solidFill>
                  <a:srgbClr val="2C2F88"/>
                </a:solidFill>
                <a:latin typeface="Gill Sans MT" panose="020B0502020104020203" pitchFamily="34" charset="0"/>
              </a:rPr>
            </a:br>
            <a:endParaRPr lang="en-GB" sz="1350" b="1" dirty="0">
              <a:solidFill>
                <a:srgbClr val="2C2F88"/>
              </a:solidFill>
              <a:latin typeface="Gill Sans MT" panose="020B0502020104020203" pitchFamily="34" charset="0"/>
            </a:endParaRP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The context of adaptive teaching and the statutory guidance in which we operate</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Adaptive teaching – what it is and what it isn’t</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High quality teaching principles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Practical strategies for adaptive teaching focussed on the four broad areas of need</a:t>
            </a:r>
          </a:p>
        </p:txBody>
      </p:sp>
      <p:sp>
        <p:nvSpPr>
          <p:cNvPr id="6" name="TextBox 5">
            <a:extLst>
              <a:ext uri="{FF2B5EF4-FFF2-40B4-BE49-F238E27FC236}">
                <a16:creationId xmlns:a16="http://schemas.microsoft.com/office/drawing/2014/main" id="{B76B85B5-85EE-FA6B-8AEC-3572C8412D4D}"/>
              </a:ext>
            </a:extLst>
          </p:cNvPr>
          <p:cNvSpPr txBox="1"/>
          <p:nvPr/>
        </p:nvSpPr>
        <p:spPr>
          <a:xfrm>
            <a:off x="3749041" y="3347022"/>
            <a:ext cx="3941063" cy="2377574"/>
          </a:xfrm>
          <a:prstGeom prst="rect">
            <a:avLst/>
          </a:prstGeom>
          <a:noFill/>
        </p:spPr>
        <p:txBody>
          <a:bodyPr wrap="square">
            <a:spAutoFit/>
          </a:bodyPr>
          <a:lstStyle/>
          <a:p>
            <a:r>
              <a:rPr lang="en-GB" sz="1350" b="1" dirty="0">
                <a:solidFill>
                  <a:srgbClr val="2C2F88"/>
                </a:solidFill>
                <a:latin typeface="Gill Sans MT" panose="020B0502020104020203" pitchFamily="34" charset="0"/>
              </a:rPr>
              <a:t>Day 2</a:t>
            </a:r>
            <a:br>
              <a:rPr lang="en-GB" sz="1350" b="1" dirty="0">
                <a:solidFill>
                  <a:srgbClr val="2C2F88"/>
                </a:solidFill>
                <a:latin typeface="Gill Sans MT" panose="020B0502020104020203" pitchFamily="34" charset="0"/>
              </a:rPr>
            </a:br>
            <a:endParaRPr lang="en-GB" sz="1350" b="1" dirty="0">
              <a:solidFill>
                <a:srgbClr val="2C2F88"/>
              </a:solidFill>
              <a:latin typeface="Gill Sans MT" panose="020B0502020104020203" pitchFamily="34" charset="0"/>
            </a:endParaRP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The role of assessment in ensuring timely and accurate adaptations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The role of teachers and TAs in curriculum adaptation</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Effective communication strategies (for within school and also for working with parents and carers)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Practical strategies for adaptive teaching focussed on the four broad areas of need</a:t>
            </a:r>
          </a:p>
        </p:txBody>
      </p:sp>
      <p:pic>
        <p:nvPicPr>
          <p:cNvPr id="10" name="Picture 9">
            <a:extLst>
              <a:ext uri="{FF2B5EF4-FFF2-40B4-BE49-F238E27FC236}">
                <a16:creationId xmlns:a16="http://schemas.microsoft.com/office/drawing/2014/main" id="{BCBBE751-1D58-7352-598F-32D8434E986D}"/>
              </a:ext>
            </a:extLst>
          </p:cNvPr>
          <p:cNvPicPr>
            <a:picLocks noChangeAspect="1"/>
          </p:cNvPicPr>
          <p:nvPr/>
        </p:nvPicPr>
        <p:blipFill rotWithShape="1">
          <a:blip r:embed="rId5"/>
          <a:srcRect t="11597" b="11659"/>
          <a:stretch/>
        </p:blipFill>
        <p:spPr>
          <a:xfrm>
            <a:off x="5596804" y="1163005"/>
            <a:ext cx="1661756" cy="841076"/>
          </a:xfrm>
          <a:prstGeom prst="rect">
            <a:avLst/>
          </a:prstGeom>
        </p:spPr>
      </p:pic>
    </p:spTree>
    <p:extLst>
      <p:ext uri="{BB962C8B-B14F-4D97-AF65-F5344CB8AC3E}">
        <p14:creationId xmlns:p14="http://schemas.microsoft.com/office/powerpoint/2010/main" val="197212250"/>
      </p:ext>
    </p:extLst>
  </p:cSld>
  <p:clrMapOvr>
    <a:masterClrMapping/>
  </p:clrMapOvr>
  <mc:AlternateContent xmlns:mc="http://schemas.openxmlformats.org/markup-compatibility/2006" xmlns:p14="http://schemas.microsoft.com/office/powerpoint/2010/main">
    <mc:Choice Requires="p14">
      <p:transition spd="slow" p14:dur="2000" advTm="13675"/>
    </mc:Choice>
    <mc:Fallback xmlns="">
      <p:transition spd="slow" advTm="1367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4A65A2-4C51-A136-9B21-FCBB46792BC0}"/>
              </a:ext>
            </a:extLst>
          </p:cNvPr>
          <p:cNvSpPr/>
          <p:nvPr/>
        </p:nvSpPr>
        <p:spPr>
          <a:xfrm>
            <a:off x="0" y="5626962"/>
            <a:ext cx="9144000" cy="373788"/>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E3CA2FF7-8F4D-9EFC-1CA8-1DC896C1D3B6}"/>
              </a:ext>
            </a:extLst>
          </p:cNvPr>
          <p:cNvSpPr/>
          <p:nvPr/>
        </p:nvSpPr>
        <p:spPr>
          <a:xfrm>
            <a:off x="0" y="857251"/>
            <a:ext cx="9144000" cy="142875"/>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TextBox 15">
            <a:extLst>
              <a:ext uri="{FF2B5EF4-FFF2-40B4-BE49-F238E27FC236}">
                <a16:creationId xmlns:a16="http://schemas.microsoft.com/office/drawing/2014/main" id="{FFC2C50A-E552-D782-6995-4F41962178F8}"/>
              </a:ext>
            </a:extLst>
          </p:cNvPr>
          <p:cNvSpPr txBox="1"/>
          <p:nvPr/>
        </p:nvSpPr>
        <p:spPr>
          <a:xfrm>
            <a:off x="3775135" y="5645800"/>
            <a:ext cx="2021681" cy="300082"/>
          </a:xfrm>
          <a:prstGeom prst="rect">
            <a:avLst/>
          </a:prstGeom>
          <a:noFill/>
        </p:spPr>
        <p:txBody>
          <a:bodyPr wrap="square" rtlCol="0">
            <a:spAutoFit/>
          </a:bodyPr>
          <a:lstStyle/>
          <a:p>
            <a:r>
              <a:rPr lang="en-GB" sz="1350" dirty="0">
                <a:solidFill>
                  <a:schemeClr val="bg1"/>
                </a:solidFill>
              </a:rPr>
              <a:t>www.learnsendhub.co.uk</a:t>
            </a:r>
          </a:p>
        </p:txBody>
      </p:sp>
      <p:sp>
        <p:nvSpPr>
          <p:cNvPr id="3" name="TextBox 2">
            <a:extLst>
              <a:ext uri="{FF2B5EF4-FFF2-40B4-BE49-F238E27FC236}">
                <a16:creationId xmlns:a16="http://schemas.microsoft.com/office/drawing/2014/main" id="{136FABC3-E3A0-A95A-41E8-DB845123FB6C}"/>
              </a:ext>
            </a:extLst>
          </p:cNvPr>
          <p:cNvSpPr txBox="1"/>
          <p:nvPr/>
        </p:nvSpPr>
        <p:spPr>
          <a:xfrm>
            <a:off x="325983" y="2261425"/>
            <a:ext cx="6991306" cy="507831"/>
          </a:xfrm>
          <a:prstGeom prst="rect">
            <a:avLst/>
          </a:prstGeom>
          <a:noFill/>
        </p:spPr>
        <p:txBody>
          <a:bodyPr wrap="square" rtlCol="0">
            <a:spAutoFit/>
          </a:bodyPr>
          <a:lstStyle/>
          <a:p>
            <a:pPr marL="257175" indent="-257175" defTabSz="685800">
              <a:buFont typeface="+mj-lt"/>
              <a:buAutoNum type="arabicPeriod"/>
              <a:defRPr/>
            </a:pPr>
            <a:endParaRPr lang="en-GB" sz="1350" dirty="0">
              <a:solidFill>
                <a:srgbClr val="002060"/>
              </a:solidFill>
              <a:latin typeface="Arial" panose="020B0604020202020204" pitchFamily="34" charset="0"/>
            </a:endParaRPr>
          </a:p>
          <a:p>
            <a:endParaRPr lang="en-GB" sz="1350" dirty="0">
              <a:latin typeface="Gill Sans MT" panose="020B0502020104020203" pitchFamily="34" charset="0"/>
            </a:endParaRPr>
          </a:p>
        </p:txBody>
      </p:sp>
      <p:sp>
        <p:nvSpPr>
          <p:cNvPr id="15" name="TextBox 14">
            <a:extLst>
              <a:ext uri="{FF2B5EF4-FFF2-40B4-BE49-F238E27FC236}">
                <a16:creationId xmlns:a16="http://schemas.microsoft.com/office/drawing/2014/main" id="{E1ED1861-54AE-D5F2-3214-80898741B664}"/>
              </a:ext>
            </a:extLst>
          </p:cNvPr>
          <p:cNvSpPr txBox="1"/>
          <p:nvPr/>
        </p:nvSpPr>
        <p:spPr>
          <a:xfrm>
            <a:off x="1" y="992358"/>
            <a:ext cx="5750618" cy="507831"/>
          </a:xfrm>
          <a:prstGeom prst="rect">
            <a:avLst/>
          </a:prstGeom>
          <a:noFill/>
        </p:spPr>
        <p:txBody>
          <a:bodyPr wrap="square">
            <a:spAutoFit/>
          </a:bodyPr>
          <a:lstStyle/>
          <a:p>
            <a:pPr algn="ctr"/>
            <a:r>
              <a:rPr lang="en-GB" sz="2700" b="1" dirty="0">
                <a:solidFill>
                  <a:srgbClr val="2C2F88"/>
                </a:solidFill>
                <a:latin typeface="Gill Sans MT" panose="020B0502020104020203" pitchFamily="34" charset="0"/>
              </a:rPr>
              <a:t>Bespoke School to School Support</a:t>
            </a:r>
          </a:p>
        </p:txBody>
      </p:sp>
      <p:sp>
        <p:nvSpPr>
          <p:cNvPr id="18" name="TextBox 17">
            <a:extLst>
              <a:ext uri="{FF2B5EF4-FFF2-40B4-BE49-F238E27FC236}">
                <a16:creationId xmlns:a16="http://schemas.microsoft.com/office/drawing/2014/main" id="{4F6A70F4-D497-CAE5-870D-51F787DBE9F5}"/>
              </a:ext>
            </a:extLst>
          </p:cNvPr>
          <p:cNvSpPr txBox="1"/>
          <p:nvPr/>
        </p:nvSpPr>
        <p:spPr>
          <a:xfrm>
            <a:off x="123856" y="1407278"/>
            <a:ext cx="5837075" cy="646331"/>
          </a:xfrm>
          <a:prstGeom prst="rect">
            <a:avLst/>
          </a:prstGeom>
          <a:noFill/>
        </p:spPr>
        <p:txBody>
          <a:bodyPr wrap="square">
            <a:spAutoFit/>
          </a:bodyPr>
          <a:lstStyle/>
          <a:p>
            <a:r>
              <a:rPr lang="en-GB" dirty="0">
                <a:solidFill>
                  <a:srgbClr val="2C2F88"/>
                </a:solidFill>
                <a:latin typeface="Gill Sans MT" panose="020B0502020104020203" pitchFamily="34" charset="0"/>
              </a:rPr>
              <a:t>Every school is unique, and the support we provide is tailored to meet the specific needs of the school and its staff.</a:t>
            </a:r>
          </a:p>
        </p:txBody>
      </p:sp>
      <p:sp>
        <p:nvSpPr>
          <p:cNvPr id="4" name="TextBox 3">
            <a:extLst>
              <a:ext uri="{FF2B5EF4-FFF2-40B4-BE49-F238E27FC236}">
                <a16:creationId xmlns:a16="http://schemas.microsoft.com/office/drawing/2014/main" id="{D4ADC574-CD92-00E4-4F5F-D085107D06AD}"/>
              </a:ext>
            </a:extLst>
          </p:cNvPr>
          <p:cNvSpPr txBox="1"/>
          <p:nvPr/>
        </p:nvSpPr>
        <p:spPr>
          <a:xfrm>
            <a:off x="123856" y="2069062"/>
            <a:ext cx="3872072" cy="3416320"/>
          </a:xfrm>
          <a:prstGeom prst="rect">
            <a:avLst/>
          </a:prstGeom>
          <a:noFill/>
        </p:spPr>
        <p:txBody>
          <a:bodyPr wrap="square">
            <a:spAutoFit/>
          </a:bodyPr>
          <a:lstStyle/>
          <a:p>
            <a:pPr algn="l"/>
            <a:r>
              <a:rPr lang="en-GB" sz="1350" dirty="0">
                <a:solidFill>
                  <a:srgbClr val="2C2F88"/>
                </a:solidFill>
                <a:latin typeface="Gill Sans MT" panose="020B0502020104020203" pitchFamily="34" charset="0"/>
              </a:rPr>
              <a:t>Below are some of the ways in which LEARN can assist:</a:t>
            </a:r>
          </a:p>
          <a:p>
            <a:pPr algn="l"/>
            <a:endParaRPr lang="en-GB" sz="1350" dirty="0">
              <a:solidFill>
                <a:srgbClr val="2C2F88"/>
              </a:solidFill>
              <a:latin typeface="Gill Sans MT" panose="020B0502020104020203" pitchFamily="34" charset="0"/>
            </a:endParaRP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Providing support for newly appointed SENCos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Supporting existing SENCos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Conducting onsite training for teachers and teaching assistants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Reviewing and refining systems and processes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Conducting a SEND Review</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Facilitating discussions to problem-solve and create action plans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Guiding through the EHCP process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Implementing policies into practice</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Mapping out continuous professional development opportunities</a:t>
            </a:r>
          </a:p>
          <a:p>
            <a:pPr marL="214313" indent="-214313">
              <a:buFont typeface="Arial" panose="020B0604020202020204" pitchFamily="34" charset="0"/>
              <a:buChar char="•"/>
            </a:pPr>
            <a:r>
              <a:rPr lang="en-GB" sz="1350" dirty="0">
                <a:solidFill>
                  <a:srgbClr val="2C2F88"/>
                </a:solidFill>
                <a:latin typeface="Gill Sans MT" panose="020B0502020104020203" pitchFamily="34" charset="0"/>
              </a:rPr>
              <a:t>Tracking EHCP outcomes</a:t>
            </a:r>
          </a:p>
        </p:txBody>
      </p:sp>
      <p:pic>
        <p:nvPicPr>
          <p:cNvPr id="6" name="Picture 5" descr="A yellow and white text on a green background&#10;&#10;Description automatically generated">
            <a:extLst>
              <a:ext uri="{FF2B5EF4-FFF2-40B4-BE49-F238E27FC236}">
                <a16:creationId xmlns:a16="http://schemas.microsoft.com/office/drawing/2014/main" id="{110E5384-596E-EFD7-046F-729773130780}"/>
              </a:ext>
            </a:extLst>
          </p:cNvPr>
          <p:cNvPicPr>
            <a:picLocks noChangeAspect="1"/>
          </p:cNvPicPr>
          <p:nvPr/>
        </p:nvPicPr>
        <p:blipFill rotWithShape="1">
          <a:blip r:embed="rId3"/>
          <a:srcRect l="6255" t="17476" r="6094" b="15107"/>
          <a:stretch/>
        </p:blipFill>
        <p:spPr>
          <a:xfrm>
            <a:off x="3747703" y="2375787"/>
            <a:ext cx="2670095" cy="2053762"/>
          </a:xfrm>
          <a:prstGeom prst="rect">
            <a:avLst/>
          </a:prstGeom>
        </p:spPr>
      </p:pic>
      <p:pic>
        <p:nvPicPr>
          <p:cNvPr id="10" name="Picture 9" descr="A yellow and black text on a white background&#10;&#10;Description automatically generated">
            <a:extLst>
              <a:ext uri="{FF2B5EF4-FFF2-40B4-BE49-F238E27FC236}">
                <a16:creationId xmlns:a16="http://schemas.microsoft.com/office/drawing/2014/main" id="{097CFE5E-74EA-8AC4-556A-F6A871C8E3F7}"/>
              </a:ext>
            </a:extLst>
          </p:cNvPr>
          <p:cNvPicPr>
            <a:picLocks noChangeAspect="1"/>
          </p:cNvPicPr>
          <p:nvPr/>
        </p:nvPicPr>
        <p:blipFill rotWithShape="1">
          <a:blip r:embed="rId4"/>
          <a:srcRect l="5782" t="17430" r="5584" b="14703"/>
          <a:stretch/>
        </p:blipFill>
        <p:spPr>
          <a:xfrm>
            <a:off x="6433522" y="3476824"/>
            <a:ext cx="2700085" cy="2067443"/>
          </a:xfrm>
          <a:prstGeom prst="rect">
            <a:avLst/>
          </a:prstGeom>
        </p:spPr>
      </p:pic>
      <p:pic>
        <p:nvPicPr>
          <p:cNvPr id="12" name="Picture 11" descr="A yellow and black card with text and stars&#10;&#10;Description automatically generated">
            <a:extLst>
              <a:ext uri="{FF2B5EF4-FFF2-40B4-BE49-F238E27FC236}">
                <a16:creationId xmlns:a16="http://schemas.microsoft.com/office/drawing/2014/main" id="{5C89B54D-5BE7-069E-0DFD-E297955A8791}"/>
              </a:ext>
            </a:extLst>
          </p:cNvPr>
          <p:cNvPicPr>
            <a:picLocks noChangeAspect="1"/>
          </p:cNvPicPr>
          <p:nvPr/>
        </p:nvPicPr>
        <p:blipFill rotWithShape="1">
          <a:blip r:embed="rId5"/>
          <a:srcRect l="5345" t="16898" r="5244" b="15701"/>
          <a:stretch/>
        </p:blipFill>
        <p:spPr>
          <a:xfrm>
            <a:off x="6422010" y="1094994"/>
            <a:ext cx="2723754" cy="2053269"/>
          </a:xfrm>
          <a:prstGeom prst="rect">
            <a:avLst/>
          </a:prstGeom>
        </p:spPr>
      </p:pic>
    </p:spTree>
    <p:extLst>
      <p:ext uri="{BB962C8B-B14F-4D97-AF65-F5344CB8AC3E}">
        <p14:creationId xmlns:p14="http://schemas.microsoft.com/office/powerpoint/2010/main" val="923426781"/>
      </p:ext>
    </p:extLst>
  </p:cSld>
  <p:clrMapOvr>
    <a:masterClrMapping/>
  </p:clrMapOvr>
  <mc:AlternateContent xmlns:mc="http://schemas.openxmlformats.org/markup-compatibility/2006" xmlns:p14="http://schemas.microsoft.com/office/powerpoint/2010/main">
    <mc:Choice Requires="p14">
      <p:transition spd="slow" p14:dur="2000" advTm="13675"/>
    </mc:Choice>
    <mc:Fallback xmlns="">
      <p:transition spd="slow" advTm="136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757" y="1070676"/>
            <a:ext cx="8903243" cy="923330"/>
          </a:xfrm>
          <a:prstGeom prst="rect">
            <a:avLst/>
          </a:prstGeom>
          <a:noFill/>
        </p:spPr>
        <p:txBody>
          <a:bodyPr wrap="square" rtlCol="0">
            <a:spAutoFit/>
          </a:bodyPr>
          <a:lstStyle/>
          <a:p>
            <a:r>
              <a:rPr lang="en-US" sz="2700" b="1" dirty="0">
                <a:latin typeface="Gill Sans" charset="0"/>
                <a:ea typeface="Gill Sans" charset="0"/>
                <a:cs typeface="Gill Sans" charset="0"/>
              </a:rPr>
              <a:t>SEND Workforce Development</a:t>
            </a:r>
          </a:p>
          <a:p>
            <a:r>
              <a:rPr lang="en-US" sz="2700" i="1" dirty="0">
                <a:latin typeface="Gill Sans" charset="0"/>
                <a:ea typeface="Gill Sans" charset="0"/>
                <a:cs typeface="Gill Sans" charset="0"/>
              </a:rPr>
              <a:t>Scan the QR code to register for </a:t>
            </a:r>
            <a:r>
              <a:rPr lang="en-US" sz="2700" i="1" dirty="0">
                <a:solidFill>
                  <a:srgbClr val="00B050"/>
                </a:solidFill>
                <a:latin typeface="Gill Sans" charset="0"/>
                <a:ea typeface="Gill Sans" charset="0"/>
                <a:cs typeface="Gill Sans" charset="0"/>
              </a:rPr>
              <a:t>FREE!</a:t>
            </a:r>
          </a:p>
        </p:txBody>
      </p:sp>
      <p:sp>
        <p:nvSpPr>
          <p:cNvPr id="14" name="Oval 13"/>
          <p:cNvSpPr/>
          <p:nvPr/>
        </p:nvSpPr>
        <p:spPr>
          <a:xfrm>
            <a:off x="4802803" y="3956562"/>
            <a:ext cx="1755183" cy="167041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15" name="Oval 14"/>
          <p:cNvSpPr/>
          <p:nvPr/>
        </p:nvSpPr>
        <p:spPr>
          <a:xfrm>
            <a:off x="6973401" y="2073446"/>
            <a:ext cx="1755183" cy="169706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6728830" y="877110"/>
            <a:ext cx="2110918" cy="11173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5730808"/>
            <a:ext cx="9144000" cy="26994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3" name="Oval 2"/>
          <p:cNvSpPr/>
          <p:nvPr/>
        </p:nvSpPr>
        <p:spPr>
          <a:xfrm>
            <a:off x="4802803" y="2037918"/>
            <a:ext cx="1755183" cy="172507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4" name="TextBox 3"/>
          <p:cNvSpPr txBox="1"/>
          <p:nvPr/>
        </p:nvSpPr>
        <p:spPr>
          <a:xfrm>
            <a:off x="4711617" y="2333356"/>
            <a:ext cx="1937555" cy="1200329"/>
          </a:xfrm>
          <a:prstGeom prst="rect">
            <a:avLst/>
          </a:prstGeom>
          <a:noFill/>
        </p:spPr>
        <p:txBody>
          <a:bodyPr wrap="square" rtlCol="0">
            <a:spAutoFit/>
          </a:bodyPr>
          <a:lstStyle/>
          <a:p>
            <a:pPr algn="ctr"/>
            <a:r>
              <a:rPr lang="en-US" sz="4500" b="1" dirty="0">
                <a:latin typeface="Gill Sans MT" charset="0"/>
                <a:ea typeface="Gill Sans MT" charset="0"/>
                <a:cs typeface="Gill Sans MT" charset="0"/>
              </a:rPr>
              <a:t>7800+</a:t>
            </a:r>
          </a:p>
          <a:p>
            <a:pPr algn="ctr"/>
            <a:r>
              <a:rPr lang="en-US" sz="1350" dirty="0">
                <a:latin typeface="Gill Sans MT" charset="0"/>
                <a:ea typeface="Gill Sans MT" charset="0"/>
                <a:cs typeface="Gill Sans MT" charset="0"/>
              </a:rPr>
              <a:t>Modules</a:t>
            </a:r>
          </a:p>
          <a:p>
            <a:pPr algn="ctr"/>
            <a:r>
              <a:rPr lang="en-US" sz="1350" dirty="0">
                <a:latin typeface="Gill Sans MT" charset="0"/>
                <a:ea typeface="Gill Sans MT" charset="0"/>
                <a:cs typeface="Gill Sans MT" charset="0"/>
              </a:rPr>
              <a:t>completed</a:t>
            </a:r>
          </a:p>
        </p:txBody>
      </p:sp>
      <p:sp>
        <p:nvSpPr>
          <p:cNvPr id="9" name="TextBox 8"/>
          <p:cNvSpPr txBox="1"/>
          <p:nvPr/>
        </p:nvSpPr>
        <p:spPr>
          <a:xfrm>
            <a:off x="7278524" y="2333356"/>
            <a:ext cx="1144937" cy="1200329"/>
          </a:xfrm>
          <a:prstGeom prst="rect">
            <a:avLst/>
          </a:prstGeom>
          <a:noFill/>
        </p:spPr>
        <p:txBody>
          <a:bodyPr wrap="square" rtlCol="0">
            <a:spAutoFit/>
          </a:bodyPr>
          <a:lstStyle/>
          <a:p>
            <a:pPr algn="ctr"/>
            <a:r>
              <a:rPr lang="en-US" sz="4500" b="1" dirty="0">
                <a:latin typeface="Gill Sans MT" charset="0"/>
                <a:ea typeface="Gill Sans MT" charset="0"/>
                <a:cs typeface="Gill Sans MT" charset="0"/>
              </a:rPr>
              <a:t>311</a:t>
            </a:r>
          </a:p>
          <a:p>
            <a:pPr algn="ctr"/>
            <a:r>
              <a:rPr lang="en-US" sz="1350" dirty="0">
                <a:latin typeface="Gill Sans MT" charset="0"/>
                <a:ea typeface="Gill Sans MT" charset="0"/>
                <a:cs typeface="Gill Sans MT" charset="0"/>
              </a:rPr>
              <a:t>Lincs schools</a:t>
            </a:r>
          </a:p>
          <a:p>
            <a:pPr algn="ctr"/>
            <a:r>
              <a:rPr lang="en-US" sz="1350" dirty="0">
                <a:latin typeface="Gill Sans MT" charset="0"/>
                <a:ea typeface="Gill Sans MT" charset="0"/>
                <a:cs typeface="Gill Sans MT" charset="0"/>
              </a:rPr>
              <a:t>engaged</a:t>
            </a:r>
          </a:p>
        </p:txBody>
      </p:sp>
      <p:sp>
        <p:nvSpPr>
          <p:cNvPr id="11" name="TextBox 10"/>
          <p:cNvSpPr txBox="1"/>
          <p:nvPr/>
        </p:nvSpPr>
        <p:spPr>
          <a:xfrm>
            <a:off x="4997500" y="4203146"/>
            <a:ext cx="1365788" cy="1200329"/>
          </a:xfrm>
          <a:prstGeom prst="rect">
            <a:avLst/>
          </a:prstGeom>
          <a:noFill/>
        </p:spPr>
        <p:txBody>
          <a:bodyPr wrap="square" rtlCol="0">
            <a:spAutoFit/>
          </a:bodyPr>
          <a:lstStyle/>
          <a:p>
            <a:pPr algn="ctr"/>
            <a:r>
              <a:rPr lang="en-US" sz="4500" b="1" dirty="0">
                <a:latin typeface="Gill Sans MT" charset="0"/>
                <a:ea typeface="Gill Sans MT" charset="0"/>
                <a:cs typeface="Gill Sans MT" charset="0"/>
              </a:rPr>
              <a:t>99%</a:t>
            </a:r>
          </a:p>
          <a:p>
            <a:pPr algn="ctr"/>
            <a:r>
              <a:rPr lang="en-US" sz="1350" dirty="0">
                <a:latin typeface="Gill Sans MT" charset="0"/>
                <a:ea typeface="Gill Sans MT" charset="0"/>
                <a:cs typeface="Gill Sans MT" charset="0"/>
              </a:rPr>
              <a:t>Satisfaction</a:t>
            </a:r>
          </a:p>
          <a:p>
            <a:pPr algn="ctr"/>
            <a:r>
              <a:rPr lang="en-US" sz="1350" dirty="0">
                <a:latin typeface="Gill Sans MT" charset="0"/>
                <a:ea typeface="Gill Sans MT" charset="0"/>
                <a:cs typeface="Gill Sans MT" charset="0"/>
              </a:rPr>
              <a:t>rate</a:t>
            </a:r>
          </a:p>
        </p:txBody>
      </p:sp>
      <p:sp>
        <p:nvSpPr>
          <p:cNvPr id="16" name="Oval 15"/>
          <p:cNvSpPr/>
          <p:nvPr/>
        </p:nvSpPr>
        <p:spPr>
          <a:xfrm>
            <a:off x="6973401" y="3956562"/>
            <a:ext cx="1755183" cy="167041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17" name="TextBox 16"/>
          <p:cNvSpPr txBox="1"/>
          <p:nvPr/>
        </p:nvSpPr>
        <p:spPr>
          <a:xfrm>
            <a:off x="7278524" y="4203145"/>
            <a:ext cx="1144937" cy="1200329"/>
          </a:xfrm>
          <a:prstGeom prst="rect">
            <a:avLst/>
          </a:prstGeom>
          <a:noFill/>
        </p:spPr>
        <p:txBody>
          <a:bodyPr wrap="square" rtlCol="0">
            <a:spAutoFit/>
          </a:bodyPr>
          <a:lstStyle/>
          <a:p>
            <a:pPr algn="ctr"/>
            <a:r>
              <a:rPr lang="en-US" sz="4500" b="1" dirty="0">
                <a:latin typeface="Gill Sans MT" charset="0"/>
                <a:ea typeface="Gill Sans MT" charset="0"/>
                <a:cs typeface="Gill Sans MT" charset="0"/>
              </a:rPr>
              <a:t>25</a:t>
            </a:r>
          </a:p>
          <a:p>
            <a:pPr algn="ctr"/>
            <a:r>
              <a:rPr lang="en-US" sz="1350" dirty="0">
                <a:latin typeface="Gill Sans MT" charset="0"/>
                <a:ea typeface="Gill Sans MT" charset="0"/>
                <a:cs typeface="Gill Sans MT" charset="0"/>
              </a:rPr>
              <a:t>Average mins per module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33" y="2248624"/>
            <a:ext cx="3204482" cy="3204482"/>
          </a:xfrm>
          <a:prstGeom prst="rect">
            <a:avLst/>
          </a:prstGeom>
        </p:spPr>
      </p:pic>
      <p:sp>
        <p:nvSpPr>
          <p:cNvPr id="18" name="TextBox 17"/>
          <p:cNvSpPr txBox="1"/>
          <p:nvPr/>
        </p:nvSpPr>
        <p:spPr>
          <a:xfrm>
            <a:off x="120379" y="5693319"/>
            <a:ext cx="8903243" cy="323165"/>
          </a:xfrm>
          <a:prstGeom prst="rect">
            <a:avLst/>
          </a:prstGeom>
          <a:noFill/>
        </p:spPr>
        <p:txBody>
          <a:bodyPr wrap="square" rtlCol="0">
            <a:spAutoFit/>
          </a:bodyPr>
          <a:lstStyle/>
          <a:p>
            <a:pPr algn="ctr"/>
            <a:r>
              <a:rPr lang="en-US" sz="1500" dirty="0">
                <a:solidFill>
                  <a:schemeClr val="bg1"/>
                </a:solidFill>
                <a:latin typeface="Gill Sans" charset="0"/>
                <a:ea typeface="Gill Sans" charset="0"/>
                <a:cs typeface="Gill Sans" charset="0"/>
              </a:rPr>
              <a:t>chris.lincoln@learnsendhub.co.uk</a:t>
            </a:r>
          </a:p>
        </p:txBody>
      </p:sp>
    </p:spTree>
    <p:extLst>
      <p:ext uri="{BB962C8B-B14F-4D97-AF65-F5344CB8AC3E}">
        <p14:creationId xmlns:p14="http://schemas.microsoft.com/office/powerpoint/2010/main" val="13231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6728830" y="877110"/>
            <a:ext cx="2110918" cy="11173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5730808"/>
            <a:ext cx="9144000" cy="26994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6" name="TextBox 5"/>
          <p:cNvSpPr txBox="1"/>
          <p:nvPr/>
        </p:nvSpPr>
        <p:spPr>
          <a:xfrm>
            <a:off x="120379" y="5693319"/>
            <a:ext cx="8903243" cy="323165"/>
          </a:xfrm>
          <a:prstGeom prst="rect">
            <a:avLst/>
          </a:prstGeom>
          <a:noFill/>
        </p:spPr>
        <p:txBody>
          <a:bodyPr wrap="square" rtlCol="0">
            <a:spAutoFit/>
          </a:bodyPr>
          <a:lstStyle/>
          <a:p>
            <a:pPr algn="ctr"/>
            <a:r>
              <a:rPr lang="en-US" sz="1500" dirty="0">
                <a:solidFill>
                  <a:schemeClr val="bg1"/>
                </a:solidFill>
                <a:latin typeface="Gill Sans" charset="0"/>
                <a:ea typeface="Gill Sans" charset="0"/>
                <a:cs typeface="Gill Sans" charset="0"/>
              </a:rPr>
              <a:t>chris.lincoln@learnsendhub.co.uk</a:t>
            </a:r>
          </a:p>
        </p:txBody>
      </p:sp>
      <p:sp>
        <p:nvSpPr>
          <p:cNvPr id="8" name="TextBox 7"/>
          <p:cNvSpPr txBox="1"/>
          <p:nvPr/>
        </p:nvSpPr>
        <p:spPr>
          <a:xfrm>
            <a:off x="6874241" y="2289085"/>
            <a:ext cx="2149380" cy="3554819"/>
          </a:xfrm>
          <a:prstGeom prst="rect">
            <a:avLst/>
          </a:prstGeom>
          <a:noFill/>
        </p:spPr>
        <p:txBody>
          <a:bodyPr wrap="square" rtlCol="0">
            <a:spAutoFit/>
          </a:bodyPr>
          <a:lstStyle/>
          <a:p>
            <a:pPr algn="ctr"/>
            <a:r>
              <a:rPr lang="en-US" sz="2100" i="1" dirty="0">
                <a:solidFill>
                  <a:srgbClr val="7030A0"/>
                </a:solidFill>
                <a:latin typeface="Gill Sans" charset="0"/>
                <a:ea typeface="Gill Sans" charset="0"/>
                <a:cs typeface="Gill Sans" charset="0"/>
              </a:rPr>
              <a:t>Scan the QR code to register for free:</a:t>
            </a: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r>
              <a:rPr lang="en-US" b="1" i="1" dirty="0">
                <a:latin typeface="Gill Sans" charset="0"/>
                <a:ea typeface="Gill Sans" charset="0"/>
                <a:cs typeface="Gill Sans" charset="0"/>
              </a:rPr>
              <a:t>@SENDworkforce</a:t>
            </a:r>
          </a:p>
        </p:txBody>
      </p:sp>
      <p:sp>
        <p:nvSpPr>
          <p:cNvPr id="11" name="TextBox 10"/>
          <p:cNvSpPr txBox="1"/>
          <p:nvPr/>
        </p:nvSpPr>
        <p:spPr>
          <a:xfrm>
            <a:off x="240757" y="1070676"/>
            <a:ext cx="8903243" cy="923330"/>
          </a:xfrm>
          <a:prstGeom prst="rect">
            <a:avLst/>
          </a:prstGeom>
          <a:noFill/>
        </p:spPr>
        <p:txBody>
          <a:bodyPr wrap="square" rtlCol="0">
            <a:spAutoFit/>
          </a:bodyPr>
          <a:lstStyle/>
          <a:p>
            <a:r>
              <a:rPr lang="en-US" sz="2700" b="1" dirty="0">
                <a:latin typeface="Gill Sans" charset="0"/>
                <a:ea typeface="Gill Sans" charset="0"/>
                <a:cs typeface="Gill Sans" charset="0"/>
              </a:rPr>
              <a:t>SEND Workforce Development</a:t>
            </a:r>
          </a:p>
          <a:p>
            <a:r>
              <a:rPr lang="en-US" sz="2700" i="1" dirty="0">
                <a:latin typeface="Gill Sans" charset="0"/>
                <a:ea typeface="Gill Sans" charset="0"/>
                <a:cs typeface="Gill Sans" charset="0"/>
              </a:rPr>
              <a:t>Modules available include:</a:t>
            </a:r>
          </a:p>
        </p:txBody>
      </p:sp>
      <p:sp>
        <p:nvSpPr>
          <p:cNvPr id="12" name="TextBox 11"/>
          <p:cNvSpPr txBox="1"/>
          <p:nvPr/>
        </p:nvSpPr>
        <p:spPr>
          <a:xfrm>
            <a:off x="240757" y="1939667"/>
            <a:ext cx="3212110" cy="2446824"/>
          </a:xfrm>
          <a:prstGeom prst="rect">
            <a:avLst/>
          </a:prstGeom>
          <a:noFill/>
        </p:spPr>
        <p:txBody>
          <a:bodyPr wrap="square" rtlCol="0">
            <a:spAutoFit/>
          </a:bodyPr>
          <a:lstStyle/>
          <a:p>
            <a:r>
              <a:rPr lang="en-US" sz="2700" dirty="0">
                <a:solidFill>
                  <a:schemeClr val="accent6"/>
                </a:solidFill>
                <a:latin typeface="Gill Sans" charset="0"/>
                <a:ea typeface="Gill Sans" charset="0"/>
                <a:cs typeface="Gill Sans" charset="0"/>
              </a:rPr>
              <a:t>Induction Tier:</a:t>
            </a:r>
          </a:p>
          <a:p>
            <a:r>
              <a:rPr lang="en-US" i="1" dirty="0">
                <a:latin typeface="Gill Sans" charset="0"/>
                <a:ea typeface="Gill Sans" charset="0"/>
                <a:cs typeface="Gill Sans" charset="0"/>
              </a:rPr>
              <a:t>(Now also available to parents)</a:t>
            </a:r>
          </a:p>
          <a:p>
            <a:endParaRPr lang="en-US" i="1" dirty="0">
              <a:latin typeface="Gill Sans" charset="0"/>
              <a:ea typeface="Gill Sans" charset="0"/>
              <a:cs typeface="Gill Sans" charset="0"/>
            </a:endParaRPr>
          </a:p>
          <a:p>
            <a:pPr marL="257175" indent="-257175">
              <a:buFont typeface="Arial" charset="0"/>
              <a:buChar char="•"/>
            </a:pPr>
            <a:r>
              <a:rPr lang="en-US" sz="1500" dirty="0">
                <a:latin typeface="Gill Sans" charset="0"/>
                <a:ea typeface="Gill Sans" charset="0"/>
                <a:cs typeface="Gill Sans" charset="0"/>
              </a:rPr>
              <a:t>Types of SEND</a:t>
            </a:r>
          </a:p>
          <a:p>
            <a:pPr marL="257175" indent="-257175">
              <a:buFont typeface="Arial" charset="0"/>
              <a:buChar char="•"/>
            </a:pPr>
            <a:r>
              <a:rPr lang="en-US" sz="1500" dirty="0">
                <a:latin typeface="Gill Sans" charset="0"/>
                <a:ea typeface="Gill Sans" charset="0"/>
                <a:cs typeface="Gill Sans" charset="0"/>
              </a:rPr>
              <a:t>Awareness of a Neuro-Typical Child</a:t>
            </a:r>
          </a:p>
          <a:p>
            <a:pPr marL="257175" indent="-257175">
              <a:buFont typeface="Arial" charset="0"/>
              <a:buChar char="•"/>
            </a:pPr>
            <a:r>
              <a:rPr lang="en-US" sz="1500" dirty="0">
                <a:latin typeface="Gill Sans" charset="0"/>
                <a:ea typeface="Gill Sans" charset="0"/>
                <a:cs typeface="Gill Sans" charset="0"/>
              </a:rPr>
              <a:t>What is Inclusion?</a:t>
            </a:r>
          </a:p>
          <a:p>
            <a:pPr marL="257175" indent="-257175">
              <a:buFont typeface="Arial" charset="0"/>
              <a:buChar char="•"/>
            </a:pPr>
            <a:r>
              <a:rPr lang="en-US" sz="1500" dirty="0">
                <a:latin typeface="Gill Sans" charset="0"/>
                <a:ea typeface="Gill Sans" charset="0"/>
                <a:cs typeface="Gill Sans" charset="0"/>
              </a:rPr>
              <a:t>SEND Code of Practice</a:t>
            </a:r>
          </a:p>
          <a:p>
            <a:pPr marL="257175" indent="-257175">
              <a:buFont typeface="Arial" charset="0"/>
              <a:buChar char="•"/>
            </a:pPr>
            <a:r>
              <a:rPr lang="en-US" sz="1500" dirty="0">
                <a:latin typeface="Gill Sans" charset="0"/>
                <a:ea typeface="Gill Sans" charset="0"/>
                <a:cs typeface="Gill Sans" charset="0"/>
              </a:rPr>
              <a:t>Respecting Individuals</a:t>
            </a:r>
          </a:p>
          <a:p>
            <a:pPr marL="257175" indent="-257175">
              <a:buFont typeface="Arial" charset="0"/>
              <a:buChar char="•"/>
            </a:pPr>
            <a:r>
              <a:rPr lang="en-US" sz="1500" dirty="0">
                <a:latin typeface="Gill Sans" charset="0"/>
                <a:ea typeface="Gill Sans" charset="0"/>
                <a:cs typeface="Gill Sans" charset="0"/>
              </a:rPr>
              <a:t>Working with Professionals</a:t>
            </a:r>
          </a:p>
        </p:txBody>
      </p:sp>
      <p:sp>
        <p:nvSpPr>
          <p:cNvPr id="13" name="TextBox 12"/>
          <p:cNvSpPr txBox="1"/>
          <p:nvPr/>
        </p:nvSpPr>
        <p:spPr>
          <a:xfrm>
            <a:off x="3527342" y="1939667"/>
            <a:ext cx="3346899" cy="2862322"/>
          </a:xfrm>
          <a:prstGeom prst="rect">
            <a:avLst/>
          </a:prstGeom>
          <a:noFill/>
        </p:spPr>
        <p:txBody>
          <a:bodyPr wrap="square" rtlCol="0">
            <a:spAutoFit/>
          </a:bodyPr>
          <a:lstStyle/>
          <a:p>
            <a:r>
              <a:rPr lang="en-US" sz="2700" dirty="0">
                <a:solidFill>
                  <a:schemeClr val="accent6"/>
                </a:solidFill>
                <a:latin typeface="Gill Sans" charset="0"/>
                <a:ea typeface="Gill Sans" charset="0"/>
                <a:cs typeface="Gill Sans" charset="0"/>
              </a:rPr>
              <a:t>Tier 1:</a:t>
            </a:r>
          </a:p>
          <a:p>
            <a:endParaRPr lang="en-US" i="1" dirty="0">
              <a:latin typeface="Gill Sans" charset="0"/>
              <a:ea typeface="Gill Sans" charset="0"/>
              <a:cs typeface="Gill Sans" charset="0"/>
            </a:endParaRPr>
          </a:p>
          <a:p>
            <a:pPr marL="257175" indent="-257175">
              <a:buFont typeface="Arial" charset="0"/>
              <a:buChar char="•"/>
            </a:pPr>
            <a:r>
              <a:rPr lang="en-US" sz="1500" dirty="0">
                <a:latin typeface="Gill Sans" charset="0"/>
                <a:ea typeface="Gill Sans" charset="0"/>
                <a:cs typeface="Gill Sans" charset="0"/>
              </a:rPr>
              <a:t>Sensory Processing and Integration</a:t>
            </a:r>
          </a:p>
          <a:p>
            <a:pPr marL="257175" indent="-257175">
              <a:buFont typeface="Arial" charset="0"/>
              <a:buChar char="•"/>
            </a:pPr>
            <a:r>
              <a:rPr lang="en-US" sz="1500" dirty="0">
                <a:latin typeface="Gill Sans" charset="0"/>
                <a:ea typeface="Gill Sans" charset="0"/>
                <a:cs typeface="Gill Sans" charset="0"/>
              </a:rPr>
              <a:t>Supporting Transitions</a:t>
            </a:r>
          </a:p>
          <a:p>
            <a:pPr marL="257175" indent="-257175">
              <a:buFont typeface="Arial" charset="0"/>
              <a:buChar char="•"/>
            </a:pPr>
            <a:r>
              <a:rPr lang="en-US" sz="1500" dirty="0">
                <a:latin typeface="Gill Sans" charset="0"/>
                <a:ea typeface="Gill Sans" charset="0"/>
                <a:cs typeface="Gill Sans" charset="0"/>
              </a:rPr>
              <a:t>Support Interventions</a:t>
            </a:r>
          </a:p>
          <a:p>
            <a:pPr marL="257175" indent="-257175">
              <a:buFont typeface="Arial" charset="0"/>
              <a:buChar char="•"/>
            </a:pPr>
            <a:r>
              <a:rPr lang="en-US" sz="1500" dirty="0">
                <a:latin typeface="Gill Sans" charset="0"/>
                <a:ea typeface="Gill Sans" charset="0"/>
                <a:cs typeface="Gill Sans" charset="0"/>
              </a:rPr>
              <a:t>Restorative Practice</a:t>
            </a:r>
          </a:p>
          <a:p>
            <a:pPr marL="257175" indent="-257175">
              <a:buFont typeface="Arial" charset="0"/>
              <a:buChar char="•"/>
            </a:pPr>
            <a:r>
              <a:rPr lang="en-US" sz="1500" dirty="0">
                <a:latin typeface="Gill Sans" charset="0"/>
                <a:ea typeface="Gill Sans" charset="0"/>
                <a:cs typeface="Gill Sans" charset="0"/>
              </a:rPr>
              <a:t>Four Areas of Need</a:t>
            </a:r>
          </a:p>
          <a:p>
            <a:pPr marL="257175" indent="-257175">
              <a:buFont typeface="Arial" charset="0"/>
              <a:buChar char="•"/>
            </a:pPr>
            <a:r>
              <a:rPr lang="en-US" sz="1500" dirty="0">
                <a:latin typeface="Gill Sans" charset="0"/>
                <a:ea typeface="Gill Sans" charset="0"/>
                <a:cs typeface="Gill Sans" charset="0"/>
              </a:rPr>
              <a:t>Nurture Principles</a:t>
            </a:r>
          </a:p>
          <a:p>
            <a:pPr marL="257175" indent="-257175">
              <a:buFont typeface="Arial" charset="0"/>
              <a:buChar char="•"/>
            </a:pPr>
            <a:r>
              <a:rPr lang="en-US" sz="1500" dirty="0">
                <a:latin typeface="Gill Sans" charset="0"/>
                <a:ea typeface="Gill Sans" charset="0"/>
                <a:cs typeface="Gill Sans" charset="0"/>
              </a:rPr>
              <a:t>Personal Care and Dignity</a:t>
            </a:r>
          </a:p>
          <a:p>
            <a:pPr marL="257175" indent="-257175">
              <a:buFont typeface="Arial" charset="0"/>
              <a:buChar char="•"/>
            </a:pPr>
            <a:r>
              <a:rPr lang="en-US" sz="1500" dirty="0">
                <a:latin typeface="Gill Sans" charset="0"/>
                <a:ea typeface="Gill Sans" charset="0"/>
                <a:cs typeface="Gill Sans" charset="0"/>
              </a:rPr>
              <a:t>Introduction to Attachment</a:t>
            </a:r>
          </a:p>
          <a:p>
            <a:pPr marL="257175" indent="-257175">
              <a:buFont typeface="Arial" charset="0"/>
              <a:buChar char="•"/>
            </a:pPr>
            <a:r>
              <a:rPr lang="en-US" sz="1500" dirty="0">
                <a:solidFill>
                  <a:srgbClr val="00B050"/>
                </a:solidFill>
                <a:latin typeface="Gill Sans" charset="0"/>
                <a:ea typeface="Gill Sans" charset="0"/>
                <a:cs typeface="Gill Sans" charset="0"/>
              </a:rPr>
              <a:t>Introduction to Trauma </a:t>
            </a:r>
          </a:p>
        </p:txBody>
      </p:sp>
      <p:sp>
        <p:nvSpPr>
          <p:cNvPr id="15" name="Oval Callout 14"/>
          <p:cNvSpPr/>
          <p:nvPr/>
        </p:nvSpPr>
        <p:spPr>
          <a:xfrm>
            <a:off x="240757" y="4435893"/>
            <a:ext cx="2733040" cy="1429886"/>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278538" y="4734963"/>
            <a:ext cx="2657476" cy="923330"/>
          </a:xfrm>
          <a:prstGeom prst="rect">
            <a:avLst/>
          </a:prstGeom>
          <a:noFill/>
        </p:spPr>
        <p:txBody>
          <a:bodyPr wrap="square" rtlCol="0">
            <a:spAutoFit/>
          </a:bodyPr>
          <a:lstStyle/>
          <a:p>
            <a:pPr algn="ctr"/>
            <a:r>
              <a:rPr lang="en-US" sz="1350" i="1" dirty="0"/>
              <a:t>“A very clear and concise </a:t>
            </a:r>
            <a:r>
              <a:rPr lang="en-US" sz="1350" i="1"/>
              <a:t>toolkit </a:t>
            </a:r>
          </a:p>
          <a:p>
            <a:pPr algn="ctr"/>
            <a:r>
              <a:rPr lang="en-US" sz="1350" i="1" dirty="0"/>
              <a:t>of strategies. I enjoyed working through the scenarios and the downloadable content”</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336" y="3065352"/>
            <a:ext cx="1889191" cy="1889191"/>
          </a:xfrm>
          <a:prstGeom prst="rect">
            <a:avLst/>
          </a:prstGeom>
        </p:spPr>
      </p:pic>
    </p:spTree>
    <p:extLst>
      <p:ext uri="{BB962C8B-B14F-4D97-AF65-F5344CB8AC3E}">
        <p14:creationId xmlns:p14="http://schemas.microsoft.com/office/powerpoint/2010/main" val="2134356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6728830" y="877110"/>
            <a:ext cx="2110918" cy="11173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5730808"/>
            <a:ext cx="9144000" cy="26994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6" name="TextBox 5"/>
          <p:cNvSpPr txBox="1"/>
          <p:nvPr/>
        </p:nvSpPr>
        <p:spPr>
          <a:xfrm>
            <a:off x="120379" y="5693319"/>
            <a:ext cx="8903243" cy="323165"/>
          </a:xfrm>
          <a:prstGeom prst="rect">
            <a:avLst/>
          </a:prstGeom>
          <a:noFill/>
        </p:spPr>
        <p:txBody>
          <a:bodyPr wrap="square" rtlCol="0">
            <a:spAutoFit/>
          </a:bodyPr>
          <a:lstStyle/>
          <a:p>
            <a:pPr algn="ctr"/>
            <a:r>
              <a:rPr lang="en-US" sz="1500" dirty="0">
                <a:solidFill>
                  <a:schemeClr val="bg1"/>
                </a:solidFill>
                <a:latin typeface="Gill Sans" charset="0"/>
                <a:ea typeface="Gill Sans" charset="0"/>
                <a:cs typeface="Gill Sans" charset="0"/>
              </a:rPr>
              <a:t>chris.lincoln@learnsendhub.co.uk</a:t>
            </a:r>
          </a:p>
        </p:txBody>
      </p:sp>
      <p:sp>
        <p:nvSpPr>
          <p:cNvPr id="8" name="TextBox 7"/>
          <p:cNvSpPr txBox="1"/>
          <p:nvPr/>
        </p:nvSpPr>
        <p:spPr>
          <a:xfrm>
            <a:off x="6874241" y="2289085"/>
            <a:ext cx="2149380" cy="3554819"/>
          </a:xfrm>
          <a:prstGeom prst="rect">
            <a:avLst/>
          </a:prstGeom>
          <a:noFill/>
        </p:spPr>
        <p:txBody>
          <a:bodyPr wrap="square" rtlCol="0">
            <a:spAutoFit/>
          </a:bodyPr>
          <a:lstStyle/>
          <a:p>
            <a:pPr algn="ctr"/>
            <a:r>
              <a:rPr lang="en-US" sz="2100" i="1" dirty="0">
                <a:solidFill>
                  <a:srgbClr val="7030A0"/>
                </a:solidFill>
                <a:latin typeface="Gill Sans" charset="0"/>
                <a:ea typeface="Gill Sans" charset="0"/>
                <a:cs typeface="Gill Sans" charset="0"/>
              </a:rPr>
              <a:t>Scan the QR code to register for free:</a:t>
            </a: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r>
              <a:rPr lang="en-US" b="1" i="1" dirty="0">
                <a:latin typeface="Gill Sans" charset="0"/>
                <a:ea typeface="Gill Sans" charset="0"/>
                <a:cs typeface="Gill Sans" charset="0"/>
              </a:rPr>
              <a:t>@SENDworkforce</a:t>
            </a:r>
          </a:p>
        </p:txBody>
      </p:sp>
      <p:sp>
        <p:nvSpPr>
          <p:cNvPr id="11" name="TextBox 10"/>
          <p:cNvSpPr txBox="1"/>
          <p:nvPr/>
        </p:nvSpPr>
        <p:spPr>
          <a:xfrm>
            <a:off x="240757" y="1070676"/>
            <a:ext cx="8903243" cy="923330"/>
          </a:xfrm>
          <a:prstGeom prst="rect">
            <a:avLst/>
          </a:prstGeom>
          <a:noFill/>
        </p:spPr>
        <p:txBody>
          <a:bodyPr wrap="square" rtlCol="0">
            <a:spAutoFit/>
          </a:bodyPr>
          <a:lstStyle/>
          <a:p>
            <a:r>
              <a:rPr lang="en-US" sz="2700" b="1" dirty="0">
                <a:latin typeface="Gill Sans" charset="0"/>
                <a:ea typeface="Gill Sans" charset="0"/>
                <a:cs typeface="Gill Sans" charset="0"/>
              </a:rPr>
              <a:t>SEND Workforce Development</a:t>
            </a:r>
          </a:p>
          <a:p>
            <a:r>
              <a:rPr lang="en-US" sz="2700" i="1" dirty="0">
                <a:latin typeface="Gill Sans" charset="0"/>
                <a:ea typeface="Gill Sans" charset="0"/>
                <a:cs typeface="Gill Sans" charset="0"/>
              </a:rPr>
              <a:t>Parent Flyer</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336" y="3065352"/>
            <a:ext cx="1889191" cy="188919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6339" y="1641162"/>
            <a:ext cx="2788571" cy="3954326"/>
          </a:xfrm>
          <a:prstGeom prst="rect">
            <a:avLst/>
          </a:prstGeom>
        </p:spPr>
      </p:pic>
    </p:spTree>
    <p:extLst>
      <p:ext uri="{BB962C8B-B14F-4D97-AF65-F5344CB8AC3E}">
        <p14:creationId xmlns:p14="http://schemas.microsoft.com/office/powerpoint/2010/main" val="607952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6728830" y="877110"/>
            <a:ext cx="2110918" cy="11173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5730808"/>
            <a:ext cx="9144000" cy="26994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6" name="TextBox 5"/>
          <p:cNvSpPr txBox="1"/>
          <p:nvPr/>
        </p:nvSpPr>
        <p:spPr>
          <a:xfrm>
            <a:off x="120379" y="5693319"/>
            <a:ext cx="8903243" cy="323165"/>
          </a:xfrm>
          <a:prstGeom prst="rect">
            <a:avLst/>
          </a:prstGeom>
          <a:noFill/>
        </p:spPr>
        <p:txBody>
          <a:bodyPr wrap="square" rtlCol="0">
            <a:spAutoFit/>
          </a:bodyPr>
          <a:lstStyle/>
          <a:p>
            <a:pPr algn="ctr"/>
            <a:r>
              <a:rPr lang="en-US" sz="1500" dirty="0">
                <a:solidFill>
                  <a:schemeClr val="bg1"/>
                </a:solidFill>
                <a:latin typeface="Gill Sans" charset="0"/>
                <a:ea typeface="Gill Sans" charset="0"/>
                <a:cs typeface="Gill Sans" charset="0"/>
              </a:rPr>
              <a:t>chris.lincoln@learnsendhub.co.uk</a:t>
            </a:r>
          </a:p>
        </p:txBody>
      </p:sp>
      <p:sp>
        <p:nvSpPr>
          <p:cNvPr id="8" name="TextBox 7"/>
          <p:cNvSpPr txBox="1"/>
          <p:nvPr/>
        </p:nvSpPr>
        <p:spPr>
          <a:xfrm>
            <a:off x="6874241" y="2289085"/>
            <a:ext cx="2149380" cy="3554819"/>
          </a:xfrm>
          <a:prstGeom prst="rect">
            <a:avLst/>
          </a:prstGeom>
          <a:noFill/>
        </p:spPr>
        <p:txBody>
          <a:bodyPr wrap="square" rtlCol="0">
            <a:spAutoFit/>
          </a:bodyPr>
          <a:lstStyle/>
          <a:p>
            <a:pPr algn="ctr"/>
            <a:r>
              <a:rPr lang="en-US" sz="2100" i="1" dirty="0">
                <a:solidFill>
                  <a:srgbClr val="7030A0"/>
                </a:solidFill>
                <a:latin typeface="Gill Sans" charset="0"/>
                <a:ea typeface="Gill Sans" charset="0"/>
                <a:cs typeface="Gill Sans" charset="0"/>
              </a:rPr>
              <a:t>Scan the QR code to register for free:</a:t>
            </a: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r>
              <a:rPr lang="en-US" b="1" i="1" dirty="0">
                <a:latin typeface="Gill Sans" charset="0"/>
                <a:ea typeface="Gill Sans" charset="0"/>
                <a:cs typeface="Gill Sans" charset="0"/>
              </a:rPr>
              <a:t>@SENDworkforce</a:t>
            </a:r>
          </a:p>
        </p:txBody>
      </p:sp>
      <p:sp>
        <p:nvSpPr>
          <p:cNvPr id="11" name="TextBox 10"/>
          <p:cNvSpPr txBox="1"/>
          <p:nvPr/>
        </p:nvSpPr>
        <p:spPr>
          <a:xfrm>
            <a:off x="240757" y="1070676"/>
            <a:ext cx="8903243" cy="923330"/>
          </a:xfrm>
          <a:prstGeom prst="rect">
            <a:avLst/>
          </a:prstGeom>
          <a:noFill/>
        </p:spPr>
        <p:txBody>
          <a:bodyPr wrap="square" rtlCol="0">
            <a:spAutoFit/>
          </a:bodyPr>
          <a:lstStyle/>
          <a:p>
            <a:r>
              <a:rPr lang="en-US" sz="2700" b="1" dirty="0">
                <a:latin typeface="Gill Sans" charset="0"/>
                <a:ea typeface="Gill Sans" charset="0"/>
                <a:cs typeface="Gill Sans" charset="0"/>
              </a:rPr>
              <a:t>SEND Workforce Development</a:t>
            </a:r>
          </a:p>
          <a:p>
            <a:r>
              <a:rPr lang="en-US" sz="2700" i="1" dirty="0">
                <a:latin typeface="Gill Sans" charset="0"/>
                <a:ea typeface="Gill Sans" charset="0"/>
                <a:cs typeface="Gill Sans" charset="0"/>
              </a:rPr>
              <a:t>Case Study</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336" y="3065352"/>
            <a:ext cx="1889191" cy="188919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5483" y="1546604"/>
            <a:ext cx="2872200" cy="4067628"/>
          </a:xfrm>
          <a:prstGeom prst="rect">
            <a:avLst/>
          </a:prstGeom>
          <a:noFill/>
          <a:effectLst>
            <a:softEdge rad="31750"/>
          </a:effectLst>
        </p:spPr>
      </p:pic>
    </p:spTree>
    <p:extLst>
      <p:ext uri="{BB962C8B-B14F-4D97-AF65-F5344CB8AC3E}">
        <p14:creationId xmlns:p14="http://schemas.microsoft.com/office/powerpoint/2010/main" val="1751423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857250"/>
            <a:ext cx="7258272" cy="5143500"/>
          </a:xfrm>
          <a:prstGeom prst="rect">
            <a:avLst/>
          </a:prstGeom>
        </p:spPr>
      </p:pic>
    </p:spTree>
    <p:extLst>
      <p:ext uri="{BB962C8B-B14F-4D97-AF65-F5344CB8AC3E}">
        <p14:creationId xmlns:p14="http://schemas.microsoft.com/office/powerpoint/2010/main" val="1466663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6728830" y="877110"/>
            <a:ext cx="2110918" cy="11173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5730808"/>
            <a:ext cx="9144000" cy="26994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6" name="TextBox 5"/>
          <p:cNvSpPr txBox="1"/>
          <p:nvPr/>
        </p:nvSpPr>
        <p:spPr>
          <a:xfrm>
            <a:off x="120379" y="5693319"/>
            <a:ext cx="8903243" cy="323165"/>
          </a:xfrm>
          <a:prstGeom prst="rect">
            <a:avLst/>
          </a:prstGeom>
          <a:noFill/>
        </p:spPr>
        <p:txBody>
          <a:bodyPr wrap="square" rtlCol="0">
            <a:spAutoFit/>
          </a:bodyPr>
          <a:lstStyle/>
          <a:p>
            <a:pPr algn="ctr"/>
            <a:r>
              <a:rPr lang="en-US" sz="1500" dirty="0">
                <a:solidFill>
                  <a:schemeClr val="bg1"/>
                </a:solidFill>
                <a:latin typeface="Gill Sans" charset="0"/>
                <a:ea typeface="Gill Sans" charset="0"/>
                <a:cs typeface="Gill Sans" charset="0"/>
              </a:rPr>
              <a:t>chris.lincoln@learnsendhub.co.uk</a:t>
            </a:r>
          </a:p>
        </p:txBody>
      </p:sp>
      <p:sp>
        <p:nvSpPr>
          <p:cNvPr id="8" name="TextBox 7"/>
          <p:cNvSpPr txBox="1"/>
          <p:nvPr/>
        </p:nvSpPr>
        <p:spPr>
          <a:xfrm>
            <a:off x="6874241" y="2289085"/>
            <a:ext cx="2149380" cy="3554819"/>
          </a:xfrm>
          <a:prstGeom prst="rect">
            <a:avLst/>
          </a:prstGeom>
          <a:noFill/>
        </p:spPr>
        <p:txBody>
          <a:bodyPr wrap="square" rtlCol="0">
            <a:spAutoFit/>
          </a:bodyPr>
          <a:lstStyle/>
          <a:p>
            <a:pPr algn="ctr"/>
            <a:r>
              <a:rPr lang="en-US" sz="2100" i="1" dirty="0">
                <a:solidFill>
                  <a:srgbClr val="7030A0"/>
                </a:solidFill>
                <a:latin typeface="Gill Sans" charset="0"/>
                <a:ea typeface="Gill Sans" charset="0"/>
                <a:cs typeface="Gill Sans" charset="0"/>
              </a:rPr>
              <a:t>Scan the QR code to register for free:</a:t>
            </a: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endParaRPr lang="en-US" b="1" i="1" dirty="0">
              <a:latin typeface="Gill Sans" charset="0"/>
              <a:ea typeface="Gill Sans" charset="0"/>
              <a:cs typeface="Gill Sans" charset="0"/>
            </a:endParaRPr>
          </a:p>
          <a:p>
            <a:pPr algn="ctr"/>
            <a:r>
              <a:rPr lang="en-US" b="1" i="1" dirty="0">
                <a:latin typeface="Gill Sans" charset="0"/>
                <a:ea typeface="Gill Sans" charset="0"/>
                <a:cs typeface="Gill Sans" charset="0"/>
              </a:rPr>
              <a:t>@SENDworkforce</a:t>
            </a:r>
          </a:p>
        </p:txBody>
      </p:sp>
      <p:sp>
        <p:nvSpPr>
          <p:cNvPr id="11" name="TextBox 10"/>
          <p:cNvSpPr txBox="1"/>
          <p:nvPr/>
        </p:nvSpPr>
        <p:spPr>
          <a:xfrm>
            <a:off x="240757" y="1070676"/>
            <a:ext cx="8903243" cy="923330"/>
          </a:xfrm>
          <a:prstGeom prst="rect">
            <a:avLst/>
          </a:prstGeom>
          <a:noFill/>
        </p:spPr>
        <p:txBody>
          <a:bodyPr wrap="square" rtlCol="0">
            <a:spAutoFit/>
          </a:bodyPr>
          <a:lstStyle/>
          <a:p>
            <a:r>
              <a:rPr lang="en-US" sz="2700" b="1" dirty="0">
                <a:latin typeface="Gill Sans" charset="0"/>
                <a:ea typeface="Gill Sans" charset="0"/>
                <a:cs typeface="Gill Sans" charset="0"/>
              </a:rPr>
              <a:t>SEND Workforce Development</a:t>
            </a:r>
          </a:p>
          <a:p>
            <a:r>
              <a:rPr lang="en-US" sz="2700" i="1" dirty="0">
                <a:latin typeface="Gill Sans" charset="0"/>
                <a:ea typeface="Gill Sans" charset="0"/>
                <a:cs typeface="Gill Sans" charset="0"/>
              </a:rPr>
              <a:t>How schools use the modules</a:t>
            </a:r>
            <a:r>
              <a:rPr lang="mr-IN" sz="2700" i="1" dirty="0">
                <a:latin typeface="Gill Sans" charset="0"/>
                <a:ea typeface="Gill Sans" charset="0"/>
                <a:cs typeface="Gill Sans" charset="0"/>
              </a:rPr>
              <a:t>…</a:t>
            </a:r>
            <a:endParaRPr lang="en-US" sz="2700" i="1" dirty="0">
              <a:latin typeface="Gill Sans" charset="0"/>
              <a:ea typeface="Gill Sans" charset="0"/>
              <a:cs typeface="Gill Sans"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336" y="3065352"/>
            <a:ext cx="1889191" cy="1889191"/>
          </a:xfrm>
          <a:prstGeom prst="rect">
            <a:avLst/>
          </a:prstGeom>
        </p:spPr>
      </p:pic>
      <p:sp>
        <p:nvSpPr>
          <p:cNvPr id="9" name="TextBox 8"/>
          <p:cNvSpPr txBox="1"/>
          <p:nvPr/>
        </p:nvSpPr>
        <p:spPr>
          <a:xfrm>
            <a:off x="240757" y="2164489"/>
            <a:ext cx="6357978" cy="2631490"/>
          </a:xfrm>
          <a:prstGeom prst="rect">
            <a:avLst/>
          </a:prstGeom>
          <a:noFill/>
        </p:spPr>
        <p:txBody>
          <a:bodyPr wrap="square" rtlCol="0">
            <a:spAutoFit/>
          </a:bodyPr>
          <a:lstStyle/>
          <a:p>
            <a:pPr marL="257175" indent="-257175">
              <a:buFont typeface="Arial" charset="0"/>
              <a:buChar char="•"/>
            </a:pPr>
            <a:r>
              <a:rPr lang="en-US" sz="1500" dirty="0">
                <a:latin typeface="Gill Sans" charset="0"/>
                <a:ea typeface="Gill Sans" charset="0"/>
                <a:cs typeface="Gill Sans" charset="0"/>
              </a:rPr>
              <a:t>Whole staff training during Inset Days or remotely</a:t>
            </a:r>
          </a:p>
          <a:p>
            <a:pPr marL="257175" indent="-257175">
              <a:buFont typeface="Arial" charset="0"/>
              <a:buChar char="•"/>
            </a:pPr>
            <a:endParaRPr lang="en-US" sz="1500" dirty="0">
              <a:latin typeface="Gill Sans" charset="0"/>
              <a:ea typeface="Gill Sans" charset="0"/>
              <a:cs typeface="Gill Sans" charset="0"/>
            </a:endParaRPr>
          </a:p>
          <a:p>
            <a:pPr marL="257175" indent="-257175">
              <a:buFont typeface="Arial" charset="0"/>
              <a:buChar char="•"/>
            </a:pPr>
            <a:r>
              <a:rPr lang="en-US" sz="1500" dirty="0">
                <a:latin typeface="Gill Sans" charset="0"/>
                <a:ea typeface="Gill Sans" charset="0"/>
                <a:cs typeface="Gill Sans" charset="0"/>
              </a:rPr>
              <a:t>Inset Day or remote training for specific staff members such as 	   Teaching Assistants</a:t>
            </a:r>
          </a:p>
          <a:p>
            <a:pPr marL="257175" indent="-257175">
              <a:buFont typeface="Arial" charset="0"/>
              <a:buChar char="•"/>
            </a:pPr>
            <a:endParaRPr lang="en-US" sz="1500" dirty="0">
              <a:latin typeface="Gill Sans" charset="0"/>
              <a:ea typeface="Gill Sans" charset="0"/>
              <a:cs typeface="Gill Sans" charset="0"/>
            </a:endParaRPr>
          </a:p>
          <a:p>
            <a:pPr marL="257175" indent="-257175">
              <a:buFont typeface="Arial" charset="0"/>
              <a:buChar char="•"/>
            </a:pPr>
            <a:r>
              <a:rPr lang="en-US" sz="1500" dirty="0">
                <a:latin typeface="Gill Sans" charset="0"/>
                <a:ea typeface="Gill Sans" charset="0"/>
                <a:cs typeface="Gill Sans" charset="0"/>
              </a:rPr>
              <a:t>Part of an induction for new staff members</a:t>
            </a:r>
          </a:p>
          <a:p>
            <a:pPr marL="257175" indent="-257175">
              <a:buFont typeface="Arial" charset="0"/>
              <a:buChar char="•"/>
            </a:pPr>
            <a:endParaRPr lang="en-US" sz="1500" dirty="0">
              <a:latin typeface="Gill Sans" charset="0"/>
              <a:ea typeface="Gill Sans" charset="0"/>
              <a:cs typeface="Gill Sans" charset="0"/>
            </a:endParaRPr>
          </a:p>
          <a:p>
            <a:pPr marL="257175" indent="-257175">
              <a:buFont typeface="Arial" charset="0"/>
              <a:buChar char="•"/>
            </a:pPr>
            <a:r>
              <a:rPr lang="en-US" sz="1500" dirty="0">
                <a:latin typeface="Gill Sans" charset="0"/>
                <a:ea typeface="Gill Sans" charset="0"/>
                <a:cs typeface="Gill Sans" charset="0"/>
              </a:rPr>
              <a:t>Specific modules for specific staff. For example, Personal Care and Dignity for staff members who support a young person with toileting</a:t>
            </a:r>
          </a:p>
          <a:p>
            <a:pPr marL="257175" indent="-257175">
              <a:buFont typeface="Arial" charset="0"/>
              <a:buChar char="•"/>
            </a:pPr>
            <a:endParaRPr lang="en-US" sz="1500" dirty="0">
              <a:latin typeface="Gill Sans" charset="0"/>
              <a:ea typeface="Gill Sans" charset="0"/>
              <a:cs typeface="Gill Sans" charset="0"/>
            </a:endParaRPr>
          </a:p>
          <a:p>
            <a:pPr marL="257175" indent="-257175">
              <a:buFont typeface="Arial" charset="0"/>
              <a:buChar char="•"/>
            </a:pPr>
            <a:r>
              <a:rPr lang="en-US" sz="1500" dirty="0">
                <a:latin typeface="Gill Sans" charset="0"/>
                <a:ea typeface="Gill Sans" charset="0"/>
                <a:cs typeface="Gill Sans" charset="0"/>
              </a:rPr>
              <a:t>Signposting for staff who wish to explore further CPD</a:t>
            </a:r>
          </a:p>
        </p:txBody>
      </p:sp>
      <p:sp>
        <p:nvSpPr>
          <p:cNvPr id="10" name="TextBox 9"/>
          <p:cNvSpPr txBox="1"/>
          <p:nvPr/>
        </p:nvSpPr>
        <p:spPr>
          <a:xfrm>
            <a:off x="240757" y="4954543"/>
            <a:ext cx="6357978" cy="507831"/>
          </a:xfrm>
          <a:prstGeom prst="rect">
            <a:avLst/>
          </a:prstGeom>
          <a:noFill/>
        </p:spPr>
        <p:txBody>
          <a:bodyPr wrap="square" rtlCol="0">
            <a:spAutoFit/>
          </a:bodyPr>
          <a:lstStyle/>
          <a:p>
            <a:r>
              <a:rPr lang="en-US" sz="2700" dirty="0">
                <a:solidFill>
                  <a:schemeClr val="accent6"/>
                </a:solidFill>
                <a:latin typeface="Gill Sans" charset="0"/>
                <a:ea typeface="Gill Sans" charset="0"/>
                <a:cs typeface="Gill Sans" charset="0"/>
              </a:rPr>
              <a:t>All of the content remains free to access</a:t>
            </a:r>
          </a:p>
        </p:txBody>
      </p:sp>
    </p:spTree>
    <p:extLst>
      <p:ext uri="{BB962C8B-B14F-4D97-AF65-F5344CB8AC3E}">
        <p14:creationId xmlns:p14="http://schemas.microsoft.com/office/powerpoint/2010/main" val="10006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web page&#10;&#10;Description automatically generated">
            <a:extLst>
              <a:ext uri="{FF2B5EF4-FFF2-40B4-BE49-F238E27FC236}">
                <a16:creationId xmlns:a16="http://schemas.microsoft.com/office/drawing/2014/main" id="{D6A20CAB-B2A1-9C26-3A3D-28BB99565C13}"/>
              </a:ext>
            </a:extLst>
          </p:cNvPr>
          <p:cNvPicPr>
            <a:picLocks noGrp="1" noChangeAspect="1"/>
          </p:cNvPicPr>
          <p:nvPr>
            <p:ph idx="1"/>
          </p:nvPr>
        </p:nvPicPr>
        <p:blipFill>
          <a:blip r:embed="rId3"/>
          <a:stretch>
            <a:fillRect/>
          </a:stretch>
        </p:blipFill>
        <p:spPr>
          <a:xfrm>
            <a:off x="842023" y="864440"/>
            <a:ext cx="7204979" cy="5134707"/>
          </a:xfrm>
        </p:spPr>
      </p:pic>
    </p:spTree>
    <p:extLst>
      <p:ext uri="{BB962C8B-B14F-4D97-AF65-F5344CB8AC3E}">
        <p14:creationId xmlns:p14="http://schemas.microsoft.com/office/powerpoint/2010/main" val="325145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7518611" y="4999203"/>
            <a:ext cx="193256" cy="193256"/>
            <a:chOff x="0" y="0"/>
            <a:chExt cx="687134" cy="687134"/>
          </a:xfrm>
        </p:grpSpPr>
        <p:grpSp>
          <p:nvGrpSpPr>
            <p:cNvPr id="17" name="Group 17"/>
            <p:cNvGrpSpPr/>
            <p:nvPr/>
          </p:nvGrpSpPr>
          <p:grpSpPr>
            <a:xfrm>
              <a:off x="0" y="0"/>
              <a:ext cx="687134" cy="687134"/>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9050">
                <a:solidFill>
                  <a:srgbClr val="1E3462"/>
                </a:solidFill>
              </a:ln>
            </p:spPr>
            <p:txBody>
              <a:bodyPr/>
              <a:lstStyle/>
              <a:p>
                <a:endParaRPr lang="en-GB" sz="1350"/>
              </a:p>
            </p:txBody>
          </p:sp>
          <p:sp>
            <p:nvSpPr>
              <p:cNvPr id="19" name="TextBox 19"/>
              <p:cNvSpPr txBox="1"/>
              <p:nvPr/>
            </p:nvSpPr>
            <p:spPr>
              <a:xfrm>
                <a:off x="76200" y="66675"/>
                <a:ext cx="660400" cy="669925"/>
              </a:xfrm>
              <a:prstGeom prst="rect">
                <a:avLst/>
              </a:prstGeom>
            </p:spPr>
            <p:txBody>
              <a:bodyPr lIns="19050" tIns="19050" rIns="19050" bIns="19050" rtlCol="0" anchor="ctr"/>
              <a:lstStyle/>
              <a:p>
                <a:pPr algn="ctr" defTabSz="342900">
                  <a:lnSpc>
                    <a:spcPts val="878"/>
                  </a:lnSpc>
                </a:pPr>
                <a:endParaRPr sz="675">
                  <a:solidFill>
                    <a:prstClr val="black"/>
                  </a:solidFill>
                  <a:latin typeface="Calibri"/>
                </a:endParaRPr>
              </a:p>
            </p:txBody>
          </p:sp>
        </p:grpSp>
        <p:sp>
          <p:nvSpPr>
            <p:cNvPr id="20" name="TextBox 20"/>
            <p:cNvSpPr txBox="1"/>
            <p:nvPr/>
          </p:nvSpPr>
          <p:spPr>
            <a:xfrm>
              <a:off x="268153" y="146226"/>
              <a:ext cx="150831" cy="387116"/>
            </a:xfrm>
            <a:prstGeom prst="rect">
              <a:avLst/>
            </a:prstGeom>
          </p:spPr>
          <p:txBody>
            <a:bodyPr lIns="0" tIns="0" rIns="0" bIns="0" rtlCol="0" anchor="t">
              <a:spAutoFit/>
            </a:bodyPr>
            <a:lstStyle/>
            <a:p>
              <a:pPr algn="ctr" defTabSz="342900">
                <a:lnSpc>
                  <a:spcPts val="923"/>
                </a:lnSpc>
              </a:pPr>
              <a:r>
                <a:rPr lang="en-US" sz="659">
                  <a:solidFill>
                    <a:srgbClr val="1E3462"/>
                  </a:solidFill>
                  <a:latin typeface="Calibri 1"/>
                </a:rPr>
                <a:t>1</a:t>
              </a:r>
            </a:p>
          </p:txBody>
        </p:sp>
      </p:grpSp>
      <p:pic>
        <p:nvPicPr>
          <p:cNvPr id="3" name="Picture 2"/>
          <p:cNvPicPr>
            <a:picLocks noChangeAspect="1"/>
          </p:cNvPicPr>
          <p:nvPr/>
        </p:nvPicPr>
        <p:blipFill rotWithShape="1">
          <a:blip r:embed="rId3"/>
          <a:srcRect l="26250" t="46296" r="26249" b="24815"/>
          <a:stretch/>
        </p:blipFill>
        <p:spPr>
          <a:xfrm>
            <a:off x="1382693" y="2131901"/>
            <a:ext cx="3877771" cy="1326606"/>
          </a:xfrm>
          <a:prstGeom prst="rect">
            <a:avLst/>
          </a:prstGeom>
        </p:spPr>
      </p:pic>
      <p:pic>
        <p:nvPicPr>
          <p:cNvPr id="4" name="Picture 3"/>
          <p:cNvPicPr>
            <a:picLocks noChangeAspect="1"/>
          </p:cNvPicPr>
          <p:nvPr/>
        </p:nvPicPr>
        <p:blipFill rotWithShape="1">
          <a:blip r:embed="rId4"/>
          <a:srcRect l="25833" t="35926" r="26667" b="33704"/>
          <a:stretch/>
        </p:blipFill>
        <p:spPr>
          <a:xfrm>
            <a:off x="1382693" y="3342865"/>
            <a:ext cx="3778029" cy="1358765"/>
          </a:xfrm>
          <a:prstGeom prst="rect">
            <a:avLst/>
          </a:prstGeom>
        </p:spPr>
      </p:pic>
      <p:sp>
        <p:nvSpPr>
          <p:cNvPr id="12" name="Rectangle 11"/>
          <p:cNvSpPr/>
          <p:nvPr/>
        </p:nvSpPr>
        <p:spPr>
          <a:xfrm>
            <a:off x="3925127" y="2053929"/>
            <a:ext cx="628650"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675">
              <a:solidFill>
                <a:prstClr val="white"/>
              </a:solidFill>
              <a:latin typeface="Calibri"/>
            </a:endParaRPr>
          </a:p>
        </p:txBody>
      </p:sp>
      <p:pic>
        <p:nvPicPr>
          <p:cNvPr id="6" name="Picture 5"/>
          <p:cNvPicPr>
            <a:picLocks noChangeAspect="1"/>
          </p:cNvPicPr>
          <p:nvPr/>
        </p:nvPicPr>
        <p:blipFill rotWithShape="1">
          <a:blip r:embed="rId5"/>
          <a:srcRect l="25833" t="38148" r="60834" b="52963"/>
          <a:stretch/>
        </p:blipFill>
        <p:spPr>
          <a:xfrm>
            <a:off x="4118779" y="1492124"/>
            <a:ext cx="1371600" cy="514350"/>
          </a:xfrm>
          <a:prstGeom prst="rect">
            <a:avLst/>
          </a:prstGeom>
        </p:spPr>
      </p:pic>
      <p:sp>
        <p:nvSpPr>
          <p:cNvPr id="8" name="Rounded Rectangle 7"/>
          <p:cNvSpPr/>
          <p:nvPr/>
        </p:nvSpPr>
        <p:spPr>
          <a:xfrm>
            <a:off x="5631717" y="1051117"/>
            <a:ext cx="2101108" cy="408034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3300" dirty="0">
                <a:solidFill>
                  <a:prstClr val="white"/>
                </a:solidFill>
                <a:latin typeface="Calibri"/>
              </a:rPr>
              <a:t>New  NPQ SENCO</a:t>
            </a:r>
          </a:p>
          <a:p>
            <a:pPr algn="ctr" defTabSz="342900"/>
            <a:r>
              <a:rPr lang="en-GB" sz="1200" dirty="0">
                <a:solidFill>
                  <a:prstClr val="white"/>
                </a:solidFill>
                <a:latin typeface="Calibri"/>
              </a:rPr>
              <a:t> </a:t>
            </a:r>
            <a:r>
              <a:rPr lang="en-GB" dirty="0">
                <a:solidFill>
                  <a:prstClr val="white"/>
                </a:solidFill>
                <a:latin typeface="Calibri"/>
              </a:rPr>
              <a:t>to start October 2024</a:t>
            </a:r>
          </a:p>
          <a:p>
            <a:pPr algn="ctr" defTabSz="342900"/>
            <a:endParaRPr lang="en-GB" dirty="0">
              <a:solidFill>
                <a:prstClr val="white"/>
              </a:solidFill>
              <a:latin typeface="Calibri"/>
            </a:endParaRPr>
          </a:p>
          <a:p>
            <a:pPr algn="ctr" defTabSz="342900"/>
            <a:r>
              <a:rPr lang="en-GB" dirty="0">
                <a:solidFill>
                  <a:prstClr val="white"/>
                </a:solidFill>
                <a:latin typeface="Calibri"/>
              </a:rPr>
              <a:t>Mandatory for SENCOS</a:t>
            </a:r>
          </a:p>
          <a:p>
            <a:pPr algn="ctr" defTabSz="342900"/>
            <a:r>
              <a:rPr lang="en-GB" dirty="0">
                <a:solidFill>
                  <a:prstClr val="white"/>
                </a:solidFill>
                <a:latin typeface="Calibri"/>
              </a:rPr>
              <a:t>Valuable for other leaders/teachers</a:t>
            </a:r>
          </a:p>
        </p:txBody>
      </p:sp>
      <p:pic>
        <p:nvPicPr>
          <p:cNvPr id="7" name="Picture 6"/>
          <p:cNvPicPr>
            <a:picLocks noChangeAspect="1"/>
          </p:cNvPicPr>
          <p:nvPr/>
        </p:nvPicPr>
        <p:blipFill rotWithShape="1">
          <a:blip r:embed="rId6"/>
          <a:srcRect l="26750" t="35863" r="64917" b="49259"/>
          <a:stretch/>
        </p:blipFill>
        <p:spPr>
          <a:xfrm>
            <a:off x="1331641" y="1011416"/>
            <a:ext cx="927746" cy="931685"/>
          </a:xfrm>
          <a:prstGeom prst="ellipse">
            <a:avLst/>
          </a:prstGeom>
        </p:spPr>
      </p:pic>
      <p:sp>
        <p:nvSpPr>
          <p:cNvPr id="22" name="Oval 21"/>
          <p:cNvSpPr/>
          <p:nvPr/>
        </p:nvSpPr>
        <p:spPr>
          <a:xfrm>
            <a:off x="2537157" y="915084"/>
            <a:ext cx="1354360" cy="104908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500" dirty="0">
                <a:solidFill>
                  <a:prstClr val="white"/>
                </a:solidFill>
                <a:latin typeface="Calibri"/>
              </a:rPr>
              <a:t>Recruiting for Oct 2024 soon</a:t>
            </a:r>
          </a:p>
        </p:txBody>
      </p:sp>
      <p:sp>
        <p:nvSpPr>
          <p:cNvPr id="2" name="Rounded Rectangle 7">
            <a:extLst>
              <a:ext uri="{FF2B5EF4-FFF2-40B4-BE49-F238E27FC236}">
                <a16:creationId xmlns:a16="http://schemas.microsoft.com/office/drawing/2014/main" id="{92EC3EDB-CD20-A698-27AF-C9689E359DD8}"/>
              </a:ext>
            </a:extLst>
          </p:cNvPr>
          <p:cNvSpPr/>
          <p:nvPr/>
        </p:nvSpPr>
        <p:spPr>
          <a:xfrm>
            <a:off x="5490379" y="4701629"/>
            <a:ext cx="2417513" cy="120015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dirty="0">
                <a:solidFill>
                  <a:prstClr val="white"/>
                </a:solidFill>
                <a:latin typeface="Calibri"/>
              </a:rPr>
              <a:t>NPQ Leading Primary Maths</a:t>
            </a:r>
          </a:p>
          <a:p>
            <a:pPr algn="ctr" defTabSz="342900"/>
            <a:r>
              <a:rPr lang="en-GB" sz="1200" dirty="0">
                <a:solidFill>
                  <a:prstClr val="white"/>
                </a:solidFill>
                <a:latin typeface="Calibri"/>
              </a:rPr>
              <a:t>In partnership with the Maths hub and Redhill T S Hub</a:t>
            </a:r>
          </a:p>
        </p:txBody>
      </p:sp>
      <p:sp>
        <p:nvSpPr>
          <p:cNvPr id="10" name="Rectangle 9">
            <a:extLst>
              <a:ext uri="{FF2B5EF4-FFF2-40B4-BE49-F238E27FC236}">
                <a16:creationId xmlns:a16="http://schemas.microsoft.com/office/drawing/2014/main" id="{C715D1C7-FA2D-0DB7-7049-444F3EB5A309}"/>
              </a:ext>
            </a:extLst>
          </p:cNvPr>
          <p:cNvSpPr/>
          <p:nvPr/>
        </p:nvSpPr>
        <p:spPr>
          <a:xfrm>
            <a:off x="3437875" y="2140950"/>
            <a:ext cx="680905" cy="171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10">
            <a:extLst>
              <a:ext uri="{FF2B5EF4-FFF2-40B4-BE49-F238E27FC236}">
                <a16:creationId xmlns:a16="http://schemas.microsoft.com/office/drawing/2014/main" id="{CE9BC65F-A63A-29C1-4D66-DEEA54AE7527}"/>
              </a:ext>
            </a:extLst>
          </p:cNvPr>
          <p:cNvSpPr/>
          <p:nvPr/>
        </p:nvSpPr>
        <p:spPr>
          <a:xfrm>
            <a:off x="3441176" y="3353946"/>
            <a:ext cx="680905" cy="171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14">
            <a:extLst>
              <a:ext uri="{FF2B5EF4-FFF2-40B4-BE49-F238E27FC236}">
                <a16:creationId xmlns:a16="http://schemas.microsoft.com/office/drawing/2014/main" id="{3006CFC8-8D33-5328-CAF1-FE87D29B1EE3}"/>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r="3602" b="23628"/>
          <a:stretch/>
        </p:blipFill>
        <p:spPr>
          <a:xfrm>
            <a:off x="1382693" y="5155745"/>
            <a:ext cx="1166820" cy="539980"/>
          </a:xfrm>
          <a:prstGeom prst="rect">
            <a:avLst/>
          </a:prstGeom>
        </p:spPr>
      </p:pic>
    </p:spTree>
    <p:extLst>
      <p:ext uri="{BB962C8B-B14F-4D97-AF65-F5344CB8AC3E}">
        <p14:creationId xmlns:p14="http://schemas.microsoft.com/office/powerpoint/2010/main" val="1850760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85281" y="987268"/>
            <a:ext cx="3552509" cy="581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b">
            <a:normAutofit/>
          </a:bodyPr>
          <a:lstStyle/>
          <a:p>
            <a:pPr algn="ctr">
              <a:lnSpc>
                <a:spcPct val="90000"/>
              </a:lnSpc>
              <a:spcBef>
                <a:spcPct val="0"/>
              </a:spcBef>
              <a:spcAft>
                <a:spcPts val="450"/>
              </a:spcAft>
            </a:pPr>
            <a:r>
              <a:rPr lang="en-US" sz="2625" b="1" dirty="0">
                <a:solidFill>
                  <a:schemeClr val="bg1"/>
                </a:solidFill>
                <a:latin typeface="+mj-lt"/>
                <a:ea typeface="+mj-ea"/>
                <a:cs typeface="+mj-cs"/>
              </a:rPr>
              <a:t>NPQ Updates</a:t>
            </a:r>
          </a:p>
        </p:txBody>
      </p:sp>
      <p:pic>
        <p:nvPicPr>
          <p:cNvPr id="2" name="Picture 14">
            <a:extLst>
              <a:ext uri="{FF2B5EF4-FFF2-40B4-BE49-F238E27FC236}">
                <a16:creationId xmlns:a16="http://schemas.microsoft.com/office/drawing/2014/main" id="{DCE22523-8E48-6DE7-751D-7F2943126F4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602" b="23628"/>
          <a:stretch/>
        </p:blipFill>
        <p:spPr>
          <a:xfrm>
            <a:off x="237157" y="4995152"/>
            <a:ext cx="1771340" cy="819739"/>
          </a:xfrm>
          <a:prstGeom prst="rect">
            <a:avLst/>
          </a:prstGeom>
        </p:spPr>
      </p:pic>
      <p:sp>
        <p:nvSpPr>
          <p:cNvPr id="4" name="TextBox 3">
            <a:extLst>
              <a:ext uri="{FF2B5EF4-FFF2-40B4-BE49-F238E27FC236}">
                <a16:creationId xmlns:a16="http://schemas.microsoft.com/office/drawing/2014/main" id="{C66203FB-42B8-2C65-8309-86EE38E79726}"/>
              </a:ext>
            </a:extLst>
          </p:cNvPr>
          <p:cNvSpPr txBox="1"/>
          <p:nvPr/>
        </p:nvSpPr>
        <p:spPr>
          <a:xfrm>
            <a:off x="1468401" y="1780952"/>
            <a:ext cx="7032662" cy="3647152"/>
          </a:xfrm>
          <a:prstGeom prst="rect">
            <a:avLst/>
          </a:prstGeom>
          <a:noFill/>
        </p:spPr>
        <p:txBody>
          <a:bodyPr wrap="square">
            <a:spAutoFit/>
          </a:bodyPr>
          <a:lstStyle/>
          <a:p>
            <a:pPr algn="l" fontAlgn="base">
              <a:buFont typeface="Arial" panose="020B0604020202020204" pitchFamily="34" charset="0"/>
              <a:buChar char="•"/>
            </a:pPr>
            <a:r>
              <a:rPr lang="en-GB" sz="2100" dirty="0">
                <a:solidFill>
                  <a:srgbClr val="002429"/>
                </a:solidFill>
                <a:latin typeface="Rubik"/>
              </a:rPr>
              <a:t>For October’s cohort, the </a:t>
            </a:r>
            <a:r>
              <a:rPr lang="en-GB" sz="2100" b="1" dirty="0">
                <a:solidFill>
                  <a:srgbClr val="002429"/>
                </a:solidFill>
                <a:latin typeface="Rubik"/>
              </a:rPr>
              <a:t>DfE will fund up to 10,000 places </a:t>
            </a:r>
            <a:r>
              <a:rPr lang="en-GB" sz="2100" dirty="0">
                <a:solidFill>
                  <a:srgbClr val="002429"/>
                </a:solidFill>
                <a:latin typeface="Rubik"/>
              </a:rPr>
              <a:t>in total</a:t>
            </a:r>
          </a:p>
          <a:p>
            <a:pPr algn="l" fontAlgn="base"/>
            <a:endParaRPr lang="en-GB" sz="2100" dirty="0">
              <a:solidFill>
                <a:srgbClr val="002429"/>
              </a:solidFill>
              <a:latin typeface="Rubik"/>
            </a:endParaRPr>
          </a:p>
          <a:p>
            <a:pPr algn="l" fontAlgn="base">
              <a:buFont typeface="Arial" panose="020B0604020202020204" pitchFamily="34" charset="0"/>
              <a:buChar char="•"/>
            </a:pPr>
            <a:r>
              <a:rPr lang="en-GB" sz="2100" dirty="0">
                <a:solidFill>
                  <a:srgbClr val="002429"/>
                </a:solidFill>
                <a:latin typeface="Rubik"/>
              </a:rPr>
              <a:t>All state schools will be eligible for fully-funded places on the NPQ in Headship, NPQ for SENCOs, NPQ in Leading Primary Maths and Early Headship Coaching Offer </a:t>
            </a:r>
            <a:r>
              <a:rPr lang="en-GB" sz="2100" dirty="0">
                <a:solidFill>
                  <a:srgbClr val="002429"/>
                </a:solidFill>
                <a:latin typeface="inherit"/>
              </a:rPr>
              <a:t>only</a:t>
            </a:r>
          </a:p>
          <a:p>
            <a:pPr algn="l" fontAlgn="base"/>
            <a:endParaRPr lang="en-GB" sz="2100" dirty="0">
              <a:solidFill>
                <a:srgbClr val="002429"/>
              </a:solidFill>
              <a:latin typeface="Rubik"/>
            </a:endParaRPr>
          </a:p>
          <a:p>
            <a:pPr algn="l" fontAlgn="base">
              <a:buFont typeface="Arial" panose="020B0604020202020204" pitchFamily="34" charset="0"/>
              <a:buChar char="•"/>
            </a:pPr>
            <a:r>
              <a:rPr lang="en-GB" sz="2100" dirty="0">
                <a:solidFill>
                  <a:srgbClr val="002429"/>
                </a:solidFill>
                <a:latin typeface="Rubik"/>
              </a:rPr>
              <a:t>For all other NPQs, schools with the highest 50% of pupil premium pupils will be eligible for fully funded places, as well as early years and 16 to 19 educational settings identified as having high disadvantage</a:t>
            </a:r>
          </a:p>
        </p:txBody>
      </p:sp>
    </p:spTree>
    <p:extLst>
      <p:ext uri="{BB962C8B-B14F-4D97-AF65-F5344CB8AC3E}">
        <p14:creationId xmlns:p14="http://schemas.microsoft.com/office/powerpoint/2010/main" val="3467220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85281" y="987268"/>
            <a:ext cx="3552509" cy="581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b">
            <a:normAutofit/>
          </a:bodyPr>
          <a:lstStyle/>
          <a:p>
            <a:pPr algn="ctr">
              <a:lnSpc>
                <a:spcPct val="90000"/>
              </a:lnSpc>
              <a:spcBef>
                <a:spcPct val="0"/>
              </a:spcBef>
              <a:spcAft>
                <a:spcPts val="450"/>
              </a:spcAft>
            </a:pPr>
            <a:r>
              <a:rPr lang="en-US" sz="2625" b="1" dirty="0">
                <a:solidFill>
                  <a:schemeClr val="bg1"/>
                </a:solidFill>
                <a:latin typeface="+mj-lt"/>
                <a:ea typeface="+mj-ea"/>
                <a:cs typeface="+mj-cs"/>
              </a:rPr>
              <a:t>NPQ SENCO</a:t>
            </a:r>
          </a:p>
        </p:txBody>
      </p:sp>
      <p:pic>
        <p:nvPicPr>
          <p:cNvPr id="2" name="Picture 14">
            <a:extLst>
              <a:ext uri="{FF2B5EF4-FFF2-40B4-BE49-F238E27FC236}">
                <a16:creationId xmlns:a16="http://schemas.microsoft.com/office/drawing/2014/main" id="{DCE22523-8E48-6DE7-751D-7F2943126F4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602" b="23628"/>
          <a:stretch/>
        </p:blipFill>
        <p:spPr>
          <a:xfrm>
            <a:off x="194295" y="4995152"/>
            <a:ext cx="1771340" cy="819739"/>
          </a:xfrm>
          <a:prstGeom prst="rect">
            <a:avLst/>
          </a:prstGeom>
        </p:spPr>
      </p:pic>
      <p:pic>
        <p:nvPicPr>
          <p:cNvPr id="5" name="Picture 4">
            <a:extLst>
              <a:ext uri="{FF2B5EF4-FFF2-40B4-BE49-F238E27FC236}">
                <a16:creationId xmlns:a16="http://schemas.microsoft.com/office/drawing/2014/main" id="{94B09AA0-29E6-3AD8-09F4-2EFA8EEB9F25}"/>
              </a:ext>
            </a:extLst>
          </p:cNvPr>
          <p:cNvPicPr>
            <a:picLocks noChangeAspect="1"/>
          </p:cNvPicPr>
          <p:nvPr/>
        </p:nvPicPr>
        <p:blipFill>
          <a:blip r:embed="rId5"/>
          <a:stretch>
            <a:fillRect/>
          </a:stretch>
        </p:blipFill>
        <p:spPr>
          <a:xfrm>
            <a:off x="2153841" y="1855031"/>
            <a:ext cx="5804297" cy="3959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9702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85281" y="987268"/>
            <a:ext cx="3552509" cy="581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b">
            <a:normAutofit/>
          </a:bodyPr>
          <a:lstStyle/>
          <a:p>
            <a:pPr algn="ctr">
              <a:lnSpc>
                <a:spcPct val="90000"/>
              </a:lnSpc>
              <a:spcBef>
                <a:spcPct val="0"/>
              </a:spcBef>
              <a:spcAft>
                <a:spcPts val="450"/>
              </a:spcAft>
            </a:pPr>
            <a:r>
              <a:rPr lang="en-US" sz="2625" b="1" dirty="0">
                <a:solidFill>
                  <a:schemeClr val="bg1"/>
                </a:solidFill>
                <a:latin typeface="+mj-lt"/>
                <a:ea typeface="+mj-ea"/>
                <a:cs typeface="+mj-cs"/>
              </a:rPr>
              <a:t>NPQ SENCO</a:t>
            </a:r>
          </a:p>
        </p:txBody>
      </p:sp>
      <p:pic>
        <p:nvPicPr>
          <p:cNvPr id="2" name="Picture 14">
            <a:extLst>
              <a:ext uri="{FF2B5EF4-FFF2-40B4-BE49-F238E27FC236}">
                <a16:creationId xmlns:a16="http://schemas.microsoft.com/office/drawing/2014/main" id="{DCE22523-8E48-6DE7-751D-7F2943126F4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602" b="23628"/>
          <a:stretch/>
        </p:blipFill>
        <p:spPr>
          <a:xfrm>
            <a:off x="194295" y="4995152"/>
            <a:ext cx="1771340" cy="819739"/>
          </a:xfrm>
          <a:prstGeom prst="rect">
            <a:avLst/>
          </a:prstGeom>
        </p:spPr>
      </p:pic>
      <p:pic>
        <p:nvPicPr>
          <p:cNvPr id="7" name="Picture 6">
            <a:extLst>
              <a:ext uri="{FF2B5EF4-FFF2-40B4-BE49-F238E27FC236}">
                <a16:creationId xmlns:a16="http://schemas.microsoft.com/office/drawing/2014/main" id="{DC077F2D-329F-B51D-A3DA-AAB45E6F2FB6}"/>
              </a:ext>
            </a:extLst>
          </p:cNvPr>
          <p:cNvPicPr>
            <a:picLocks noChangeAspect="1"/>
          </p:cNvPicPr>
          <p:nvPr/>
        </p:nvPicPr>
        <p:blipFill rotWithShape="1">
          <a:blip r:embed="rId5"/>
          <a:srcRect b="10837"/>
          <a:stretch/>
        </p:blipFill>
        <p:spPr>
          <a:xfrm>
            <a:off x="1382332" y="1819474"/>
            <a:ext cx="6932993" cy="3366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90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95736" y="857251"/>
            <a:ext cx="5227724" cy="812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b">
            <a:normAutofit fontScale="47500" lnSpcReduction="20000"/>
          </a:bodyPr>
          <a:lstStyle/>
          <a:p>
            <a:pPr algn="ctr">
              <a:lnSpc>
                <a:spcPct val="90000"/>
              </a:lnSpc>
              <a:spcBef>
                <a:spcPct val="0"/>
              </a:spcBef>
              <a:spcAft>
                <a:spcPts val="450"/>
              </a:spcAft>
            </a:pPr>
            <a:r>
              <a:rPr lang="en-US" sz="5250" b="1" spc="-136" dirty="0">
                <a:latin typeface="+mj-lt"/>
                <a:ea typeface="+mj-ea"/>
                <a:cs typeface="+mj-cs"/>
              </a:rPr>
              <a:t>Reading Ambition for All</a:t>
            </a:r>
            <a:r>
              <a:rPr lang="en-US" sz="5250" spc="-136" dirty="0">
                <a:latin typeface="+mj-lt"/>
                <a:ea typeface="+mj-ea"/>
                <a:cs typeface="+mj-cs"/>
              </a:rPr>
              <a:t>: </a:t>
            </a:r>
          </a:p>
          <a:p>
            <a:pPr algn="ctr">
              <a:lnSpc>
                <a:spcPct val="90000"/>
              </a:lnSpc>
              <a:spcBef>
                <a:spcPct val="0"/>
              </a:spcBef>
              <a:spcAft>
                <a:spcPts val="450"/>
              </a:spcAft>
            </a:pPr>
            <a:r>
              <a:rPr lang="en-US" sz="3300" spc="-136" dirty="0">
                <a:latin typeface="+mj-lt"/>
                <a:ea typeface="+mj-ea"/>
                <a:cs typeface="+mj-cs"/>
              </a:rPr>
              <a:t>Teaching children who need the most support, including those with SEND.</a:t>
            </a:r>
          </a:p>
          <a:p>
            <a:pPr algn="ctr">
              <a:lnSpc>
                <a:spcPct val="90000"/>
              </a:lnSpc>
              <a:spcBef>
                <a:spcPct val="0"/>
              </a:spcBef>
              <a:spcAft>
                <a:spcPts val="450"/>
              </a:spcAft>
            </a:pPr>
            <a:endParaRPr lang="en-US" sz="2625" dirty="0">
              <a:solidFill>
                <a:schemeClr val="tx2"/>
              </a:solidFill>
              <a:latin typeface="+mj-lt"/>
              <a:ea typeface="+mj-ea"/>
              <a:cs typeface="+mj-cs"/>
            </a:endParaRPr>
          </a:p>
        </p:txBody>
      </p:sp>
      <p:pic>
        <p:nvPicPr>
          <p:cNvPr id="2" name="Picture 14">
            <a:extLst>
              <a:ext uri="{FF2B5EF4-FFF2-40B4-BE49-F238E27FC236}">
                <a16:creationId xmlns:a16="http://schemas.microsoft.com/office/drawing/2014/main" id="{DCE22523-8E48-6DE7-751D-7F2943126F4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602" b="23628"/>
          <a:stretch/>
        </p:blipFill>
        <p:spPr>
          <a:xfrm>
            <a:off x="204591" y="4995152"/>
            <a:ext cx="1771340" cy="819739"/>
          </a:xfrm>
          <a:prstGeom prst="rect">
            <a:avLst/>
          </a:prstGeom>
        </p:spPr>
      </p:pic>
      <p:pic>
        <p:nvPicPr>
          <p:cNvPr id="3" name="Picture 2" descr="A child reading a book&#10;&#10;Description automatically generated">
            <a:extLst>
              <a:ext uri="{FF2B5EF4-FFF2-40B4-BE49-F238E27FC236}">
                <a16:creationId xmlns:a16="http://schemas.microsoft.com/office/drawing/2014/main" id="{4DC457A4-0742-40FB-1A44-9DB3A6A5E2D7}"/>
              </a:ext>
            </a:extLst>
          </p:cNvPr>
          <p:cNvPicPr>
            <a:picLocks noChangeAspect="1"/>
          </p:cNvPicPr>
          <p:nvPr/>
        </p:nvPicPr>
        <p:blipFill>
          <a:blip r:embed="rId5"/>
          <a:stretch>
            <a:fillRect/>
          </a:stretch>
        </p:blipFill>
        <p:spPr>
          <a:xfrm>
            <a:off x="3103129" y="2030983"/>
            <a:ext cx="2636251" cy="3623712"/>
          </a:xfrm>
          <a:prstGeom prst="rect">
            <a:avLst/>
          </a:prstGeom>
        </p:spPr>
      </p:pic>
      <p:pic>
        <p:nvPicPr>
          <p:cNvPr id="4" name="Picture 3" descr="A black and orange text&#10;&#10;Description automatically generated">
            <a:extLst>
              <a:ext uri="{FF2B5EF4-FFF2-40B4-BE49-F238E27FC236}">
                <a16:creationId xmlns:a16="http://schemas.microsoft.com/office/drawing/2014/main" id="{CC23E6E1-86C7-A54D-2BF1-5E208A8184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6578" y="5058308"/>
            <a:ext cx="2072831" cy="756582"/>
          </a:xfrm>
          <a:prstGeom prst="rect">
            <a:avLst/>
          </a:prstGeom>
        </p:spPr>
      </p:pic>
    </p:spTree>
    <p:extLst>
      <p:ext uri="{BB962C8B-B14F-4D97-AF65-F5344CB8AC3E}">
        <p14:creationId xmlns:p14="http://schemas.microsoft.com/office/powerpoint/2010/main" val="2053108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EA01C5-146C-A029-CF45-A4CCBE46E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83" y="998299"/>
            <a:ext cx="3671999" cy="1651001"/>
          </a:xfrm>
          <a:prstGeom prst="rect">
            <a:avLst/>
          </a:prstGeom>
        </p:spPr>
      </p:pic>
      <p:sp>
        <p:nvSpPr>
          <p:cNvPr id="14" name="Rectangle 13">
            <a:extLst>
              <a:ext uri="{FF2B5EF4-FFF2-40B4-BE49-F238E27FC236}">
                <a16:creationId xmlns:a16="http://schemas.microsoft.com/office/drawing/2014/main" id="{FB4A65A2-4C51-A136-9B21-FCBB46792BC0}"/>
              </a:ext>
            </a:extLst>
          </p:cNvPr>
          <p:cNvSpPr/>
          <p:nvPr/>
        </p:nvSpPr>
        <p:spPr>
          <a:xfrm>
            <a:off x="0" y="5626962"/>
            <a:ext cx="9144000" cy="373788"/>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E3CA2FF7-8F4D-9EFC-1CA8-1DC896C1D3B6}"/>
              </a:ext>
            </a:extLst>
          </p:cNvPr>
          <p:cNvSpPr/>
          <p:nvPr/>
        </p:nvSpPr>
        <p:spPr>
          <a:xfrm>
            <a:off x="0" y="857251"/>
            <a:ext cx="9144000" cy="142875"/>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3" name="Picture 12">
            <a:extLst>
              <a:ext uri="{FF2B5EF4-FFF2-40B4-BE49-F238E27FC236}">
                <a16:creationId xmlns:a16="http://schemas.microsoft.com/office/drawing/2014/main" id="{3B9B73D4-5ECE-5E4B-C5D3-C545FDF8B0BD}"/>
              </a:ext>
            </a:extLst>
          </p:cNvPr>
          <p:cNvPicPr>
            <a:picLocks noChangeAspect="1"/>
          </p:cNvPicPr>
          <p:nvPr/>
        </p:nvPicPr>
        <p:blipFill rotWithShape="1">
          <a:blip r:embed="rId4">
            <a:extLst>
              <a:ext uri="{28A0092B-C50C-407E-A947-70E740481C1C}">
                <a14:useLocalDpi xmlns:a14="http://schemas.microsoft.com/office/drawing/2010/main" val="0"/>
              </a:ext>
            </a:extLst>
          </a:blip>
          <a:srcRect l="6617" t="78" r="-6620" b="24275"/>
          <a:stretch/>
        </p:blipFill>
        <p:spPr>
          <a:xfrm rot="10800000">
            <a:off x="5165762" y="855853"/>
            <a:ext cx="3672000" cy="4779000"/>
          </a:xfrm>
          <a:prstGeom prst="rect">
            <a:avLst/>
          </a:prstGeom>
        </p:spPr>
      </p:pic>
      <p:sp>
        <p:nvSpPr>
          <p:cNvPr id="16" name="TextBox 15">
            <a:extLst>
              <a:ext uri="{FF2B5EF4-FFF2-40B4-BE49-F238E27FC236}">
                <a16:creationId xmlns:a16="http://schemas.microsoft.com/office/drawing/2014/main" id="{FFC2C50A-E552-D782-6995-4F41962178F8}"/>
              </a:ext>
            </a:extLst>
          </p:cNvPr>
          <p:cNvSpPr txBox="1"/>
          <p:nvPr/>
        </p:nvSpPr>
        <p:spPr>
          <a:xfrm>
            <a:off x="3775135" y="5645800"/>
            <a:ext cx="2021681" cy="300082"/>
          </a:xfrm>
          <a:prstGeom prst="rect">
            <a:avLst/>
          </a:prstGeom>
          <a:noFill/>
        </p:spPr>
        <p:txBody>
          <a:bodyPr wrap="square" rtlCol="0">
            <a:spAutoFit/>
          </a:bodyPr>
          <a:lstStyle/>
          <a:p>
            <a:r>
              <a:rPr lang="en-GB" sz="1350" dirty="0">
                <a:solidFill>
                  <a:schemeClr val="bg1"/>
                </a:solidFill>
              </a:rPr>
              <a:t>www.learnsendhub.co.uk</a:t>
            </a:r>
          </a:p>
        </p:txBody>
      </p:sp>
      <p:pic>
        <p:nvPicPr>
          <p:cNvPr id="3" name="Picture 2">
            <a:extLst>
              <a:ext uri="{FF2B5EF4-FFF2-40B4-BE49-F238E27FC236}">
                <a16:creationId xmlns:a16="http://schemas.microsoft.com/office/drawing/2014/main" id="{A6D2F567-3C47-4CAF-4C0B-E1BB49B68061}"/>
              </a:ext>
            </a:extLst>
          </p:cNvPr>
          <p:cNvPicPr>
            <a:picLocks noChangeAspect="1"/>
          </p:cNvPicPr>
          <p:nvPr/>
        </p:nvPicPr>
        <p:blipFill>
          <a:blip r:embed="rId5"/>
          <a:stretch>
            <a:fillRect/>
          </a:stretch>
        </p:blipFill>
        <p:spPr>
          <a:xfrm>
            <a:off x="219727" y="2647820"/>
            <a:ext cx="1700377" cy="850189"/>
          </a:xfrm>
          <a:prstGeom prst="rect">
            <a:avLst/>
          </a:prstGeom>
        </p:spPr>
      </p:pic>
      <p:sp>
        <p:nvSpPr>
          <p:cNvPr id="11" name="TextBox 10">
            <a:extLst>
              <a:ext uri="{FF2B5EF4-FFF2-40B4-BE49-F238E27FC236}">
                <a16:creationId xmlns:a16="http://schemas.microsoft.com/office/drawing/2014/main" id="{D9DD9CB6-3D96-3030-2027-0C82E0921E2E}"/>
              </a:ext>
            </a:extLst>
          </p:cNvPr>
          <p:cNvSpPr txBox="1"/>
          <p:nvPr/>
        </p:nvSpPr>
        <p:spPr>
          <a:xfrm>
            <a:off x="200628" y="3687312"/>
            <a:ext cx="6199574" cy="1754326"/>
          </a:xfrm>
          <a:prstGeom prst="rect">
            <a:avLst/>
          </a:prstGeom>
          <a:noFill/>
        </p:spPr>
        <p:txBody>
          <a:bodyPr wrap="square">
            <a:spAutoFit/>
          </a:bodyPr>
          <a:lstStyle/>
          <a:p>
            <a:pPr algn="ctr"/>
            <a:r>
              <a:rPr lang="en-GB" b="1" dirty="0">
                <a:solidFill>
                  <a:srgbClr val="2C2F88"/>
                </a:solidFill>
                <a:latin typeface="Gill Sans MT" panose="020B0502020104020203" pitchFamily="34" charset="0"/>
              </a:rPr>
              <a:t>LEARN SEND HUB Offer for 24/25</a:t>
            </a:r>
            <a:endParaRPr lang="en-GB" dirty="0">
              <a:solidFill>
                <a:srgbClr val="2C2F88"/>
              </a:solidFill>
              <a:latin typeface="Gill Sans MT" panose="020B0502020104020203" pitchFamily="34" charset="0"/>
            </a:endParaRPr>
          </a:p>
          <a:p>
            <a:pPr algn="ctr"/>
            <a:endParaRPr lang="en-GB" dirty="0">
              <a:solidFill>
                <a:srgbClr val="2C2F88"/>
              </a:solidFill>
              <a:latin typeface="Gill Sans MT" panose="020B0502020104020203" pitchFamily="34" charset="0"/>
            </a:endParaRPr>
          </a:p>
          <a:p>
            <a:pPr algn="ctr"/>
            <a:r>
              <a:rPr lang="en-GB" dirty="0">
                <a:solidFill>
                  <a:srgbClr val="2C2F88"/>
                </a:solidFill>
                <a:latin typeface="Gill Sans MT" panose="020B0502020104020203" pitchFamily="34" charset="0"/>
              </a:rPr>
              <a:t>LEARN provides bespoke CPD and school support through a wide range of specialist SEND and mainstream colleagues, some of which is SEND-specific. However, our focus is to ensure that every child receives access to high quality education.</a:t>
            </a:r>
          </a:p>
        </p:txBody>
      </p:sp>
    </p:spTree>
    <p:extLst>
      <p:ext uri="{BB962C8B-B14F-4D97-AF65-F5344CB8AC3E}">
        <p14:creationId xmlns:p14="http://schemas.microsoft.com/office/powerpoint/2010/main" val="3193465149"/>
      </p:ext>
    </p:extLst>
  </p:cSld>
  <p:clrMapOvr>
    <a:masterClrMapping/>
  </p:clrMapOvr>
  <mc:AlternateContent xmlns:mc="http://schemas.openxmlformats.org/markup-compatibility/2006" xmlns:p14="http://schemas.microsoft.com/office/powerpoint/2010/main">
    <mc:Choice Requires="p14">
      <p:transition spd="slow" p14:dur="2000" advTm="21743"/>
    </mc:Choice>
    <mc:Fallback xmlns="">
      <p:transition spd="slow" advTm="2174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EA01C5-146C-A029-CF45-A4CCBE46E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0" y="1000126"/>
            <a:ext cx="1870641" cy="841076"/>
          </a:xfrm>
          <a:prstGeom prst="rect">
            <a:avLst/>
          </a:prstGeom>
        </p:spPr>
      </p:pic>
      <p:sp>
        <p:nvSpPr>
          <p:cNvPr id="14" name="Rectangle 13">
            <a:extLst>
              <a:ext uri="{FF2B5EF4-FFF2-40B4-BE49-F238E27FC236}">
                <a16:creationId xmlns:a16="http://schemas.microsoft.com/office/drawing/2014/main" id="{FB4A65A2-4C51-A136-9B21-FCBB46792BC0}"/>
              </a:ext>
            </a:extLst>
          </p:cNvPr>
          <p:cNvSpPr/>
          <p:nvPr/>
        </p:nvSpPr>
        <p:spPr>
          <a:xfrm>
            <a:off x="0" y="5626962"/>
            <a:ext cx="9144000" cy="373788"/>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E3CA2FF7-8F4D-9EFC-1CA8-1DC896C1D3B6}"/>
              </a:ext>
            </a:extLst>
          </p:cNvPr>
          <p:cNvSpPr/>
          <p:nvPr/>
        </p:nvSpPr>
        <p:spPr>
          <a:xfrm>
            <a:off x="0" y="857251"/>
            <a:ext cx="9144000" cy="142875"/>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TextBox 15">
            <a:extLst>
              <a:ext uri="{FF2B5EF4-FFF2-40B4-BE49-F238E27FC236}">
                <a16:creationId xmlns:a16="http://schemas.microsoft.com/office/drawing/2014/main" id="{FFC2C50A-E552-D782-6995-4F41962178F8}"/>
              </a:ext>
            </a:extLst>
          </p:cNvPr>
          <p:cNvSpPr txBox="1"/>
          <p:nvPr/>
        </p:nvSpPr>
        <p:spPr>
          <a:xfrm>
            <a:off x="3775135" y="5645800"/>
            <a:ext cx="2021681" cy="300082"/>
          </a:xfrm>
          <a:prstGeom prst="rect">
            <a:avLst/>
          </a:prstGeom>
          <a:noFill/>
        </p:spPr>
        <p:txBody>
          <a:bodyPr wrap="square" rtlCol="0">
            <a:spAutoFit/>
          </a:bodyPr>
          <a:lstStyle/>
          <a:p>
            <a:r>
              <a:rPr lang="en-GB" sz="1350" dirty="0">
                <a:solidFill>
                  <a:schemeClr val="bg1"/>
                </a:solidFill>
              </a:rPr>
              <a:t>www.learnsendhub.co.uk</a:t>
            </a:r>
          </a:p>
        </p:txBody>
      </p:sp>
      <p:sp>
        <p:nvSpPr>
          <p:cNvPr id="3" name="TextBox 2">
            <a:extLst>
              <a:ext uri="{FF2B5EF4-FFF2-40B4-BE49-F238E27FC236}">
                <a16:creationId xmlns:a16="http://schemas.microsoft.com/office/drawing/2014/main" id="{136FABC3-E3A0-A95A-41E8-DB845123FB6C}"/>
              </a:ext>
            </a:extLst>
          </p:cNvPr>
          <p:cNvSpPr txBox="1"/>
          <p:nvPr/>
        </p:nvSpPr>
        <p:spPr>
          <a:xfrm>
            <a:off x="325983" y="2261425"/>
            <a:ext cx="6991306" cy="507831"/>
          </a:xfrm>
          <a:prstGeom prst="rect">
            <a:avLst/>
          </a:prstGeom>
          <a:noFill/>
        </p:spPr>
        <p:txBody>
          <a:bodyPr wrap="square" rtlCol="0">
            <a:spAutoFit/>
          </a:bodyPr>
          <a:lstStyle/>
          <a:p>
            <a:pPr marL="257175" indent="-257175" defTabSz="685800">
              <a:buFont typeface="+mj-lt"/>
              <a:buAutoNum type="arabicPeriod"/>
              <a:defRPr/>
            </a:pPr>
            <a:endParaRPr lang="en-GB" sz="1350" dirty="0">
              <a:solidFill>
                <a:srgbClr val="002060"/>
              </a:solidFill>
              <a:latin typeface="Arial" panose="020B0604020202020204" pitchFamily="34" charset="0"/>
            </a:endParaRPr>
          </a:p>
          <a:p>
            <a:endParaRPr lang="en-GB" sz="1350" dirty="0">
              <a:latin typeface="Gill Sans MT" panose="020B0502020104020203" pitchFamily="34" charset="0"/>
            </a:endParaRPr>
          </a:p>
        </p:txBody>
      </p:sp>
      <p:sp>
        <p:nvSpPr>
          <p:cNvPr id="15" name="TextBox 14">
            <a:extLst>
              <a:ext uri="{FF2B5EF4-FFF2-40B4-BE49-F238E27FC236}">
                <a16:creationId xmlns:a16="http://schemas.microsoft.com/office/drawing/2014/main" id="{E1ED1861-54AE-D5F2-3214-80898741B664}"/>
              </a:ext>
            </a:extLst>
          </p:cNvPr>
          <p:cNvSpPr txBox="1"/>
          <p:nvPr/>
        </p:nvSpPr>
        <p:spPr>
          <a:xfrm>
            <a:off x="252841" y="2004081"/>
            <a:ext cx="8397383" cy="830997"/>
          </a:xfrm>
          <a:prstGeom prst="rect">
            <a:avLst/>
          </a:prstGeom>
          <a:noFill/>
        </p:spPr>
        <p:txBody>
          <a:bodyPr wrap="square">
            <a:spAutoFit/>
          </a:bodyPr>
          <a:lstStyle/>
          <a:p>
            <a:r>
              <a:rPr lang="en-GB" sz="2100" b="1" dirty="0">
                <a:solidFill>
                  <a:srgbClr val="2C2F88"/>
                </a:solidFill>
                <a:latin typeface="Gill Sans MT" panose="020B0502020104020203" pitchFamily="34" charset="0"/>
              </a:rPr>
              <a:t>Tier 1: Leadership</a:t>
            </a:r>
            <a:endParaRPr lang="en-GB" sz="1500" b="1" dirty="0">
              <a:solidFill>
                <a:srgbClr val="2C2F88"/>
              </a:solidFill>
              <a:latin typeface="Gill Sans MT" panose="020B0502020104020203" pitchFamily="34" charset="0"/>
            </a:endParaRPr>
          </a:p>
          <a:p>
            <a:r>
              <a:rPr lang="en-GB" sz="1350" b="1" dirty="0">
                <a:solidFill>
                  <a:srgbClr val="2C2F88"/>
                </a:solidFill>
                <a:latin typeface="Gill Sans MT" panose="020B0502020104020203" pitchFamily="34" charset="0"/>
              </a:rPr>
              <a:t>Aimed at senior leaders in schools to clarify what strategic leadership of SEND is and develop a SEND focused scheme of delegation.</a:t>
            </a:r>
            <a:endParaRPr lang="en-GB" b="1" dirty="0">
              <a:solidFill>
                <a:srgbClr val="2C2F88"/>
              </a:solidFill>
              <a:latin typeface="Gill Sans MT" panose="020B0502020104020203" pitchFamily="34" charset="0"/>
            </a:endParaRPr>
          </a:p>
        </p:txBody>
      </p:sp>
      <p:sp>
        <p:nvSpPr>
          <p:cNvPr id="20" name="TextBox 19">
            <a:extLst>
              <a:ext uri="{FF2B5EF4-FFF2-40B4-BE49-F238E27FC236}">
                <a16:creationId xmlns:a16="http://schemas.microsoft.com/office/drawing/2014/main" id="{279D2C3B-160C-05A9-BFE6-B89087EFECCD}"/>
              </a:ext>
            </a:extLst>
          </p:cNvPr>
          <p:cNvSpPr txBox="1"/>
          <p:nvPr/>
        </p:nvSpPr>
        <p:spPr>
          <a:xfrm>
            <a:off x="1981969" y="1037663"/>
            <a:ext cx="7092081" cy="969496"/>
          </a:xfrm>
          <a:prstGeom prst="rect">
            <a:avLst/>
          </a:prstGeom>
          <a:noFill/>
        </p:spPr>
        <p:txBody>
          <a:bodyPr wrap="square">
            <a:spAutoFit/>
          </a:bodyPr>
          <a:lstStyle/>
          <a:p>
            <a:pPr algn="ctr"/>
            <a:r>
              <a:rPr lang="en-GB" sz="3000" b="1" dirty="0">
                <a:solidFill>
                  <a:srgbClr val="2C2F88"/>
                </a:solidFill>
                <a:latin typeface="Gill Sans MT" panose="020B0502020104020203" pitchFamily="34" charset="0"/>
              </a:rPr>
              <a:t>SEND Leadership – A Tiered Approach</a:t>
            </a:r>
          </a:p>
          <a:p>
            <a:pPr algn="ctr"/>
            <a:r>
              <a:rPr lang="en-GB" sz="1350" b="1" dirty="0">
                <a:solidFill>
                  <a:srgbClr val="2C2F88"/>
                </a:solidFill>
                <a:latin typeface="Gill Sans MT" panose="020B0502020104020203" pitchFamily="34" charset="0"/>
              </a:rPr>
              <a:t>A tiered training programme aimed at supporting school leaders to understand their individual responsibilities within the leadership of SEND.</a:t>
            </a:r>
          </a:p>
        </p:txBody>
      </p:sp>
      <p:sp>
        <p:nvSpPr>
          <p:cNvPr id="22" name="TextBox 21">
            <a:extLst>
              <a:ext uri="{FF2B5EF4-FFF2-40B4-BE49-F238E27FC236}">
                <a16:creationId xmlns:a16="http://schemas.microsoft.com/office/drawing/2014/main" id="{E1ED1861-54AE-D5F2-3214-80898741B664}"/>
              </a:ext>
            </a:extLst>
          </p:cNvPr>
          <p:cNvSpPr txBox="1"/>
          <p:nvPr/>
        </p:nvSpPr>
        <p:spPr>
          <a:xfrm>
            <a:off x="252841" y="2884722"/>
            <a:ext cx="8397383" cy="830997"/>
          </a:xfrm>
          <a:prstGeom prst="rect">
            <a:avLst/>
          </a:prstGeom>
          <a:noFill/>
        </p:spPr>
        <p:txBody>
          <a:bodyPr wrap="square">
            <a:spAutoFit/>
          </a:bodyPr>
          <a:lstStyle/>
          <a:p>
            <a:r>
              <a:rPr lang="en-GB" sz="2100" b="1" dirty="0">
                <a:solidFill>
                  <a:srgbClr val="2C2F88"/>
                </a:solidFill>
                <a:latin typeface="Gill Sans MT" panose="020B0502020104020203" pitchFamily="34" charset="0"/>
              </a:rPr>
              <a:t>Tier 2: SENCos</a:t>
            </a:r>
          </a:p>
          <a:p>
            <a:r>
              <a:rPr lang="en-GB" sz="1350" b="1" dirty="0">
                <a:solidFill>
                  <a:srgbClr val="2C2F88"/>
                </a:solidFill>
                <a:latin typeface="Gill Sans MT" panose="020B0502020104020203" pitchFamily="34" charset="0"/>
              </a:rPr>
              <a:t>Aimed at SENCos, to support them in being strategic leaders, linking closely with the senior leadership team to cascade information and training throughout the school</a:t>
            </a:r>
          </a:p>
        </p:txBody>
      </p:sp>
      <p:sp>
        <p:nvSpPr>
          <p:cNvPr id="23" name="TextBox 22">
            <a:extLst>
              <a:ext uri="{FF2B5EF4-FFF2-40B4-BE49-F238E27FC236}">
                <a16:creationId xmlns:a16="http://schemas.microsoft.com/office/drawing/2014/main" id="{E1ED1861-54AE-D5F2-3214-80898741B664}"/>
              </a:ext>
            </a:extLst>
          </p:cNvPr>
          <p:cNvSpPr txBox="1"/>
          <p:nvPr/>
        </p:nvSpPr>
        <p:spPr>
          <a:xfrm>
            <a:off x="252841" y="3765363"/>
            <a:ext cx="8397383" cy="830997"/>
          </a:xfrm>
          <a:prstGeom prst="rect">
            <a:avLst/>
          </a:prstGeom>
          <a:noFill/>
        </p:spPr>
        <p:txBody>
          <a:bodyPr wrap="square">
            <a:spAutoFit/>
          </a:bodyPr>
          <a:lstStyle/>
          <a:p>
            <a:r>
              <a:rPr lang="en-GB" sz="2100" b="1" dirty="0">
                <a:solidFill>
                  <a:srgbClr val="2C2F88"/>
                </a:solidFill>
                <a:latin typeface="Gill Sans MT" panose="020B0502020104020203" pitchFamily="34" charset="0"/>
              </a:rPr>
              <a:t>Tier 3: Middle leaders</a:t>
            </a:r>
          </a:p>
          <a:p>
            <a:r>
              <a:rPr lang="en-GB" sz="1350" b="1" dirty="0">
                <a:solidFill>
                  <a:srgbClr val="2C2F88"/>
                </a:solidFill>
                <a:latin typeface="Gill Sans MT" panose="020B0502020104020203" pitchFamily="34" charset="0"/>
              </a:rPr>
              <a:t>Aimed at Middle Leaders to ensure that they have a clear understanding of statutory requirements in relation to SEND.</a:t>
            </a:r>
          </a:p>
        </p:txBody>
      </p:sp>
      <p:sp>
        <p:nvSpPr>
          <p:cNvPr id="24" name="TextBox 23">
            <a:extLst>
              <a:ext uri="{FF2B5EF4-FFF2-40B4-BE49-F238E27FC236}">
                <a16:creationId xmlns:a16="http://schemas.microsoft.com/office/drawing/2014/main" id="{E1ED1861-54AE-D5F2-3214-80898741B664}"/>
              </a:ext>
            </a:extLst>
          </p:cNvPr>
          <p:cNvSpPr txBox="1"/>
          <p:nvPr/>
        </p:nvSpPr>
        <p:spPr>
          <a:xfrm>
            <a:off x="252841" y="4646004"/>
            <a:ext cx="8397383" cy="830997"/>
          </a:xfrm>
          <a:prstGeom prst="rect">
            <a:avLst/>
          </a:prstGeom>
          <a:noFill/>
        </p:spPr>
        <p:txBody>
          <a:bodyPr wrap="square">
            <a:spAutoFit/>
          </a:bodyPr>
          <a:lstStyle/>
          <a:p>
            <a:r>
              <a:rPr lang="en-GB" sz="2100" b="1" dirty="0">
                <a:solidFill>
                  <a:srgbClr val="2C2F88"/>
                </a:solidFill>
                <a:latin typeface="Gill Sans MT" panose="020B0502020104020203" pitchFamily="34" charset="0"/>
              </a:rPr>
              <a:t>Tier 4: Teachers</a:t>
            </a:r>
          </a:p>
          <a:p>
            <a:r>
              <a:rPr lang="en-GB" sz="1350" b="1" dirty="0">
                <a:solidFill>
                  <a:srgbClr val="2C2F88"/>
                </a:solidFill>
                <a:latin typeface="Gill Sans MT" panose="020B0502020104020203" pitchFamily="34" charset="0"/>
              </a:rPr>
              <a:t>A toolkit of 12 online, live modules which can be accessed by all Teachers depending on their individual CPD requirements.</a:t>
            </a:r>
          </a:p>
        </p:txBody>
      </p:sp>
    </p:spTree>
    <p:extLst>
      <p:ext uri="{BB962C8B-B14F-4D97-AF65-F5344CB8AC3E}">
        <p14:creationId xmlns:p14="http://schemas.microsoft.com/office/powerpoint/2010/main" val="1994268640"/>
      </p:ext>
    </p:extLst>
  </p:cSld>
  <p:clrMapOvr>
    <a:masterClrMapping/>
  </p:clrMapOvr>
  <mc:AlternateContent xmlns:mc="http://schemas.openxmlformats.org/markup-compatibility/2006" xmlns:p14="http://schemas.microsoft.com/office/powerpoint/2010/main">
    <mc:Choice Requires="p14">
      <p:transition spd="slow" p14:dur="2000" advTm="13675"/>
    </mc:Choice>
    <mc:Fallback xmlns="">
      <p:transition spd="slow" advTm="1367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4A65A2-4C51-A136-9B21-FCBB46792BC0}"/>
              </a:ext>
            </a:extLst>
          </p:cNvPr>
          <p:cNvSpPr/>
          <p:nvPr/>
        </p:nvSpPr>
        <p:spPr>
          <a:xfrm>
            <a:off x="0" y="5626962"/>
            <a:ext cx="9144000" cy="373788"/>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E3CA2FF7-8F4D-9EFC-1CA8-1DC896C1D3B6}"/>
              </a:ext>
            </a:extLst>
          </p:cNvPr>
          <p:cNvSpPr/>
          <p:nvPr/>
        </p:nvSpPr>
        <p:spPr>
          <a:xfrm>
            <a:off x="0" y="857251"/>
            <a:ext cx="9144000" cy="142875"/>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3" name="Picture 12">
            <a:extLst>
              <a:ext uri="{FF2B5EF4-FFF2-40B4-BE49-F238E27FC236}">
                <a16:creationId xmlns:a16="http://schemas.microsoft.com/office/drawing/2014/main" id="{3B9B73D4-5ECE-5E4B-C5D3-C545FDF8B0BD}"/>
              </a:ext>
            </a:extLst>
          </p:cNvPr>
          <p:cNvPicPr>
            <a:picLocks noChangeAspect="1"/>
          </p:cNvPicPr>
          <p:nvPr/>
        </p:nvPicPr>
        <p:blipFill rotWithShape="1">
          <a:blip r:embed="rId3">
            <a:extLst>
              <a:ext uri="{28A0092B-C50C-407E-A947-70E740481C1C}">
                <a14:useLocalDpi xmlns:a14="http://schemas.microsoft.com/office/drawing/2010/main" val="0"/>
              </a:ext>
            </a:extLst>
          </a:blip>
          <a:srcRect l="-30225" r="30225"/>
          <a:stretch/>
        </p:blipFill>
        <p:spPr>
          <a:xfrm>
            <a:off x="6821419" y="2076809"/>
            <a:ext cx="2322581" cy="3995936"/>
          </a:xfrm>
          <a:prstGeom prst="rect">
            <a:avLst/>
          </a:prstGeom>
        </p:spPr>
      </p:pic>
      <p:sp>
        <p:nvSpPr>
          <p:cNvPr id="16" name="TextBox 15">
            <a:extLst>
              <a:ext uri="{FF2B5EF4-FFF2-40B4-BE49-F238E27FC236}">
                <a16:creationId xmlns:a16="http://schemas.microsoft.com/office/drawing/2014/main" id="{FFC2C50A-E552-D782-6995-4F41962178F8}"/>
              </a:ext>
            </a:extLst>
          </p:cNvPr>
          <p:cNvSpPr txBox="1"/>
          <p:nvPr/>
        </p:nvSpPr>
        <p:spPr>
          <a:xfrm>
            <a:off x="3775135" y="5645800"/>
            <a:ext cx="2021681" cy="300082"/>
          </a:xfrm>
          <a:prstGeom prst="rect">
            <a:avLst/>
          </a:prstGeom>
          <a:noFill/>
        </p:spPr>
        <p:txBody>
          <a:bodyPr wrap="square" rtlCol="0">
            <a:spAutoFit/>
          </a:bodyPr>
          <a:lstStyle/>
          <a:p>
            <a:r>
              <a:rPr lang="en-GB" sz="1350" dirty="0">
                <a:solidFill>
                  <a:schemeClr val="bg1"/>
                </a:solidFill>
              </a:rPr>
              <a:t>www.learnsendhub.co.uk</a:t>
            </a:r>
          </a:p>
        </p:txBody>
      </p:sp>
      <p:sp>
        <p:nvSpPr>
          <p:cNvPr id="3" name="TextBox 2">
            <a:extLst>
              <a:ext uri="{FF2B5EF4-FFF2-40B4-BE49-F238E27FC236}">
                <a16:creationId xmlns:a16="http://schemas.microsoft.com/office/drawing/2014/main" id="{136FABC3-E3A0-A95A-41E8-DB845123FB6C}"/>
              </a:ext>
            </a:extLst>
          </p:cNvPr>
          <p:cNvSpPr txBox="1"/>
          <p:nvPr/>
        </p:nvSpPr>
        <p:spPr>
          <a:xfrm>
            <a:off x="325983" y="2261425"/>
            <a:ext cx="6991306" cy="507831"/>
          </a:xfrm>
          <a:prstGeom prst="rect">
            <a:avLst/>
          </a:prstGeom>
          <a:noFill/>
        </p:spPr>
        <p:txBody>
          <a:bodyPr wrap="square" rtlCol="0">
            <a:spAutoFit/>
          </a:bodyPr>
          <a:lstStyle/>
          <a:p>
            <a:pPr marL="257175" indent="-257175" defTabSz="685800">
              <a:buFont typeface="+mj-lt"/>
              <a:buAutoNum type="arabicPeriod"/>
              <a:defRPr/>
            </a:pPr>
            <a:endParaRPr lang="en-GB" sz="1350" dirty="0">
              <a:solidFill>
                <a:srgbClr val="002060"/>
              </a:solidFill>
              <a:latin typeface="Arial" panose="020B0604020202020204" pitchFamily="34" charset="0"/>
            </a:endParaRPr>
          </a:p>
          <a:p>
            <a:endParaRPr lang="en-GB" sz="1350" dirty="0">
              <a:latin typeface="Gill Sans MT" panose="020B0502020104020203" pitchFamily="34" charset="0"/>
            </a:endParaRPr>
          </a:p>
        </p:txBody>
      </p:sp>
      <p:sp>
        <p:nvSpPr>
          <p:cNvPr id="15" name="TextBox 14">
            <a:extLst>
              <a:ext uri="{FF2B5EF4-FFF2-40B4-BE49-F238E27FC236}">
                <a16:creationId xmlns:a16="http://schemas.microsoft.com/office/drawing/2014/main" id="{E1ED1861-54AE-D5F2-3214-80898741B664}"/>
              </a:ext>
            </a:extLst>
          </p:cNvPr>
          <p:cNvSpPr txBox="1"/>
          <p:nvPr/>
        </p:nvSpPr>
        <p:spPr>
          <a:xfrm>
            <a:off x="512981" y="2148825"/>
            <a:ext cx="3600205" cy="830997"/>
          </a:xfrm>
          <a:prstGeom prst="rect">
            <a:avLst/>
          </a:prstGeom>
          <a:noFill/>
        </p:spPr>
        <p:txBody>
          <a:bodyPr wrap="square">
            <a:spAutoFit/>
          </a:bodyPr>
          <a:lstStyle/>
          <a:p>
            <a:pPr algn="ctr"/>
            <a:r>
              <a:rPr lang="en-GB" sz="2400" b="1" dirty="0">
                <a:solidFill>
                  <a:srgbClr val="2C2F88"/>
                </a:solidFill>
                <a:latin typeface="Gill Sans MT" panose="020B0502020104020203" pitchFamily="34" charset="0"/>
              </a:rPr>
              <a:t>Teaching Assistant – SEND-Specific Modules</a:t>
            </a:r>
          </a:p>
        </p:txBody>
      </p:sp>
      <p:sp>
        <p:nvSpPr>
          <p:cNvPr id="18" name="TextBox 17">
            <a:extLst>
              <a:ext uri="{FF2B5EF4-FFF2-40B4-BE49-F238E27FC236}">
                <a16:creationId xmlns:a16="http://schemas.microsoft.com/office/drawing/2014/main" id="{4F6A70F4-D497-CAE5-870D-51F787DBE9F5}"/>
              </a:ext>
            </a:extLst>
          </p:cNvPr>
          <p:cNvSpPr txBox="1"/>
          <p:nvPr/>
        </p:nvSpPr>
        <p:spPr>
          <a:xfrm>
            <a:off x="629441" y="3006658"/>
            <a:ext cx="3590066" cy="2585323"/>
          </a:xfrm>
          <a:prstGeom prst="rect">
            <a:avLst/>
          </a:prstGeom>
          <a:noFill/>
        </p:spPr>
        <p:txBody>
          <a:bodyPr wrap="square">
            <a:spAutoFit/>
          </a:bodyPr>
          <a:lstStyle/>
          <a:p>
            <a:r>
              <a:rPr lang="en-GB" dirty="0">
                <a:solidFill>
                  <a:srgbClr val="2C2F88"/>
                </a:solidFill>
                <a:latin typeface="Gill Sans MT" panose="020B0502020104020203" pitchFamily="34" charset="0"/>
              </a:rPr>
              <a:t>A toolkit of 12 modules which can be accessed by all teaching assistants working with pupils with SEND in mainstream primary and secondary school settings. Developed to assist teaching assistants in developing their skills, effectiveness and confidence when working with pupils with SEND. </a:t>
            </a:r>
          </a:p>
        </p:txBody>
      </p:sp>
      <p:sp>
        <p:nvSpPr>
          <p:cNvPr id="2" name="TextBox 1">
            <a:extLst>
              <a:ext uri="{FF2B5EF4-FFF2-40B4-BE49-F238E27FC236}">
                <a16:creationId xmlns:a16="http://schemas.microsoft.com/office/drawing/2014/main" id="{E1ED1861-54AE-D5F2-3214-80898741B664}"/>
              </a:ext>
            </a:extLst>
          </p:cNvPr>
          <p:cNvSpPr txBox="1"/>
          <p:nvPr/>
        </p:nvSpPr>
        <p:spPr>
          <a:xfrm>
            <a:off x="4798985" y="2153130"/>
            <a:ext cx="3012257" cy="830997"/>
          </a:xfrm>
          <a:prstGeom prst="rect">
            <a:avLst/>
          </a:prstGeom>
          <a:noFill/>
        </p:spPr>
        <p:txBody>
          <a:bodyPr wrap="square">
            <a:spAutoFit/>
          </a:bodyPr>
          <a:lstStyle/>
          <a:p>
            <a:pPr algn="ctr"/>
            <a:r>
              <a:rPr lang="en-GB" sz="2400" b="1" dirty="0">
                <a:solidFill>
                  <a:srgbClr val="2C2F88"/>
                </a:solidFill>
                <a:latin typeface="Gill Sans MT" panose="020B0502020104020203" pitchFamily="34" charset="0"/>
              </a:rPr>
              <a:t>Managing behaviour Modules</a:t>
            </a:r>
          </a:p>
        </p:txBody>
      </p:sp>
      <p:sp>
        <p:nvSpPr>
          <p:cNvPr id="4" name="TextBox 3">
            <a:extLst>
              <a:ext uri="{FF2B5EF4-FFF2-40B4-BE49-F238E27FC236}">
                <a16:creationId xmlns:a16="http://schemas.microsoft.com/office/drawing/2014/main" id="{4F6A70F4-D497-CAE5-870D-51F787DBE9F5}"/>
              </a:ext>
            </a:extLst>
          </p:cNvPr>
          <p:cNvSpPr txBox="1"/>
          <p:nvPr/>
        </p:nvSpPr>
        <p:spPr>
          <a:xfrm>
            <a:off x="5084501" y="3006658"/>
            <a:ext cx="2441225" cy="1754326"/>
          </a:xfrm>
          <a:prstGeom prst="rect">
            <a:avLst/>
          </a:prstGeom>
          <a:noFill/>
        </p:spPr>
        <p:txBody>
          <a:bodyPr wrap="square">
            <a:spAutoFit/>
          </a:bodyPr>
          <a:lstStyle/>
          <a:p>
            <a:r>
              <a:rPr lang="en-GB" dirty="0">
                <a:solidFill>
                  <a:srgbClr val="2C2F88"/>
                </a:solidFill>
                <a:latin typeface="Gill Sans MT" panose="020B0502020104020203" pitchFamily="34" charset="0"/>
              </a:rPr>
              <a:t>A toolkit of 11 modules which can be accessed by all staff who wish to understand and manage different behaviours in the classroom. </a:t>
            </a:r>
          </a:p>
        </p:txBody>
      </p:sp>
      <p:pic>
        <p:nvPicPr>
          <p:cNvPr id="6" name="Picture 5">
            <a:extLst>
              <a:ext uri="{FF2B5EF4-FFF2-40B4-BE49-F238E27FC236}">
                <a16:creationId xmlns:a16="http://schemas.microsoft.com/office/drawing/2014/main" id="{E5EB2096-783B-0E7C-1B51-6026C7F1C090}"/>
              </a:ext>
            </a:extLst>
          </p:cNvPr>
          <p:cNvPicPr>
            <a:picLocks noChangeAspect="1"/>
          </p:cNvPicPr>
          <p:nvPr/>
        </p:nvPicPr>
        <p:blipFill>
          <a:blip r:embed="rId4"/>
          <a:stretch>
            <a:fillRect/>
          </a:stretch>
        </p:blipFill>
        <p:spPr>
          <a:xfrm>
            <a:off x="1394111" y="1024218"/>
            <a:ext cx="1837944" cy="1100515"/>
          </a:xfrm>
          <a:prstGeom prst="rect">
            <a:avLst/>
          </a:prstGeom>
        </p:spPr>
      </p:pic>
      <p:pic>
        <p:nvPicPr>
          <p:cNvPr id="10" name="Picture 9">
            <a:extLst>
              <a:ext uri="{FF2B5EF4-FFF2-40B4-BE49-F238E27FC236}">
                <a16:creationId xmlns:a16="http://schemas.microsoft.com/office/drawing/2014/main" id="{6CED2BAB-595D-8BB9-D555-D58E6B6D0105}"/>
              </a:ext>
            </a:extLst>
          </p:cNvPr>
          <p:cNvPicPr>
            <a:picLocks noChangeAspect="1"/>
          </p:cNvPicPr>
          <p:nvPr/>
        </p:nvPicPr>
        <p:blipFill>
          <a:blip r:embed="rId5"/>
          <a:stretch>
            <a:fillRect/>
          </a:stretch>
        </p:blipFill>
        <p:spPr>
          <a:xfrm>
            <a:off x="5390146" y="1018414"/>
            <a:ext cx="1837944" cy="1072600"/>
          </a:xfrm>
          <a:prstGeom prst="rect">
            <a:avLst/>
          </a:prstGeom>
        </p:spPr>
      </p:pic>
    </p:spTree>
    <p:extLst>
      <p:ext uri="{BB962C8B-B14F-4D97-AF65-F5344CB8AC3E}">
        <p14:creationId xmlns:p14="http://schemas.microsoft.com/office/powerpoint/2010/main" val="1486183042"/>
      </p:ext>
    </p:extLst>
  </p:cSld>
  <p:clrMapOvr>
    <a:masterClrMapping/>
  </p:clrMapOvr>
  <mc:AlternateContent xmlns:mc="http://schemas.openxmlformats.org/markup-compatibility/2006" xmlns:p14="http://schemas.microsoft.com/office/powerpoint/2010/main">
    <mc:Choice Requires="p14">
      <p:transition spd="slow" p14:dur="2000" advTm="13675"/>
    </mc:Choice>
    <mc:Fallback xmlns="">
      <p:transition spd="slow" advTm="13675"/>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954DCF7A50DC4E92835BCDF3A6A589" ma:contentTypeVersion="18" ma:contentTypeDescription="Create a new document." ma:contentTypeScope="" ma:versionID="1ce0027e4debe49d6adecfc132773043">
  <xsd:schema xmlns:xsd="http://www.w3.org/2001/XMLSchema" xmlns:xs="http://www.w3.org/2001/XMLSchema" xmlns:p="http://schemas.microsoft.com/office/2006/metadata/properties" xmlns:ns2="8acd32bd-fdff-43ba-97da-66b7b0d1e724" xmlns:ns3="6285ff97-8c00-4afd-898e-c92605ca5b53" targetNamespace="http://schemas.microsoft.com/office/2006/metadata/properties" ma:root="true" ma:fieldsID="8d3ad8da2111b4bd9ca2b89e5efb2172" ns2:_="" ns3:_="">
    <xsd:import namespace="8acd32bd-fdff-43ba-97da-66b7b0d1e724"/>
    <xsd:import namespace="6285ff97-8c00-4afd-898e-c92605ca5b5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d32bd-fdff-43ba-97da-66b7b0d1e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7eda33-df78-43eb-aeae-47f7c35e74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85ff97-8c00-4afd-898e-c92605ca5b5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bee7fd1-c6d8-4513-aae9-cda2130646e6}" ma:internalName="TaxCatchAll" ma:showField="CatchAllData" ma:web="6285ff97-8c00-4afd-898e-c92605ca5b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acd32bd-fdff-43ba-97da-66b7b0d1e724">
      <Terms xmlns="http://schemas.microsoft.com/office/infopath/2007/PartnerControls"/>
    </lcf76f155ced4ddcb4097134ff3c332f>
    <TaxCatchAll xmlns="6285ff97-8c00-4afd-898e-c92605ca5b5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44AE88-C2D8-41FB-8F5E-634352C0A0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cd32bd-fdff-43ba-97da-66b7b0d1e724"/>
    <ds:schemaRef ds:uri="6285ff97-8c00-4afd-898e-c92605ca5b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D85FE7-7CAC-46BF-AF83-7BCE74916040}">
  <ds:schemaRefs>
    <ds:schemaRef ds:uri="http://purl.org/dc/dcmitype/"/>
    <ds:schemaRef ds:uri="http://schemas.microsoft.com/office/2006/documentManagement/types"/>
    <ds:schemaRef ds:uri="http://purl.org/dc/elements/1.1/"/>
    <ds:schemaRef ds:uri="http://purl.org/dc/terms/"/>
    <ds:schemaRef ds:uri="http://schemas.microsoft.com/office/2006/metadata/properties"/>
    <ds:schemaRef ds:uri="8acd32bd-fdff-43ba-97da-66b7b0d1e724"/>
    <ds:schemaRef ds:uri="http://schemas.microsoft.com/office/infopath/2007/PartnerControls"/>
    <ds:schemaRef ds:uri="http://schemas.openxmlformats.org/package/2006/metadata/core-properties"/>
    <ds:schemaRef ds:uri="6285ff97-8c00-4afd-898e-c92605ca5b53"/>
    <ds:schemaRef ds:uri="http://www.w3.org/XML/1998/namespace"/>
  </ds:schemaRefs>
</ds:datastoreItem>
</file>

<file path=customXml/itemProps3.xml><?xml version="1.0" encoding="utf-8"?>
<ds:datastoreItem xmlns:ds="http://schemas.openxmlformats.org/officeDocument/2006/customXml" ds:itemID="{420768A3-5042-4DE4-8FB9-AC76859CB8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17929</TotalTime>
  <Words>1755</Words>
  <Application>Microsoft Office PowerPoint</Application>
  <PresentationFormat>On-screen Show (4:3)</PresentationFormat>
  <Paragraphs>237</Paragraphs>
  <Slides>18</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Aptos</vt:lpstr>
      <vt:lpstr>Arial</vt:lpstr>
      <vt:lpstr>Calibri</vt:lpstr>
      <vt:lpstr>Calibri 1</vt:lpstr>
      <vt:lpstr>Calibri 2</vt:lpstr>
      <vt:lpstr>Calibri 3</vt:lpstr>
      <vt:lpstr>Calibri Light</vt:lpstr>
      <vt:lpstr>GDS Transport</vt:lpstr>
      <vt:lpstr>Gill Sans</vt:lpstr>
      <vt:lpstr>Gill Sans MT</vt:lpstr>
      <vt:lpstr>Helvetica Neue</vt:lpstr>
      <vt:lpstr>inherit</vt:lpstr>
      <vt:lpstr>Rubik</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Lincoln</dc:creator>
  <cp:lastModifiedBy>Nicola Carter</cp:lastModifiedBy>
  <cp:revision>95</cp:revision>
  <cp:lastPrinted>2024-04-25T07:40:15Z</cp:lastPrinted>
  <dcterms:created xsi:type="dcterms:W3CDTF">2022-06-15T18:15:41Z</dcterms:created>
  <dcterms:modified xsi:type="dcterms:W3CDTF">2024-04-25T08:15:30Z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0x010100E6954DCF7A50DC4E92835BCDF3A6A589</vt:lpwstr>
  </property>
</Properties>
</file>