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9"/>
  </p:notesMasterIdLst>
  <p:sldIdLst>
    <p:sldId id="256" r:id="rId3"/>
    <p:sldId id="259" r:id="rId4"/>
    <p:sldId id="284" r:id="rId5"/>
    <p:sldId id="285" r:id="rId6"/>
    <p:sldId id="273" r:id="rId7"/>
    <p:sldId id="274" r:id="rId8"/>
    <p:sldId id="272" r:id="rId9"/>
    <p:sldId id="283" r:id="rId10"/>
    <p:sldId id="290" r:id="rId11"/>
    <p:sldId id="292" r:id="rId12"/>
    <p:sldId id="286" r:id="rId13"/>
    <p:sldId id="287" r:id="rId14"/>
    <p:sldId id="291" r:id="rId15"/>
    <p:sldId id="282" r:id="rId16"/>
    <p:sldId id="267" r:id="rId17"/>
    <p:sldId id="269" r:id="rId1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24339D-28EC-49D8-9022-087F4417E642}" v="9" dt="2024-04-25T11:01:39.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hyperlink" Target="https://openclipart.org/detail/1695/zeimusu-warning-sign-by-zeimusu" TargetMode="External"/></Relationships>
</file>

<file path=ppt/diagrams/_rels/data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0.pn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hyperlink" Target="https://openclipart.org/detail/1695/zeimusu-warning-sign-by-zeimusu" TargetMode="External"/></Relationships>
</file>

<file path=ppt/diagrams/_rels/drawing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5A42A-1907-42DA-A97C-94651DA31B3F}" type="doc">
      <dgm:prSet loTypeId="urn:microsoft.com/office/officeart/2005/8/layout/hProcess10" loCatId="process" qsTypeId="urn:microsoft.com/office/officeart/2005/8/quickstyle/simple1" qsCatId="simple" csTypeId="urn:microsoft.com/office/officeart/2005/8/colors/accent3_2" csCatId="accent3" phldr="1"/>
      <dgm:spPr/>
      <dgm:t>
        <a:bodyPr/>
        <a:lstStyle/>
        <a:p>
          <a:endParaRPr lang="en-US"/>
        </a:p>
      </dgm:t>
    </dgm:pt>
    <dgm:pt modelId="{52E48BB6-B31F-4D9E-A9AA-95E387904A27}">
      <dgm:prSet custT="1"/>
      <dgm:spPr/>
      <dgm:t>
        <a:bodyPr/>
        <a:lstStyle/>
        <a:p>
          <a:r>
            <a:rPr lang="en-US" sz="1600" dirty="0"/>
            <a:t>Once the online form is received, the Ask SALL advisors aim to respond to the contact within 48 hours. We endeavor to arrange a convenient time to call back to discuss in more detail; occasionally, a direct email response will suffice.</a:t>
          </a:r>
        </a:p>
      </dgm:t>
    </dgm:pt>
    <dgm:pt modelId="{1C6086AE-F335-42E1-868C-1B0745B482EB}" type="parTrans" cxnId="{B68D17D9-265F-4694-B361-81B5CC445FE3}">
      <dgm:prSet/>
      <dgm:spPr/>
      <dgm:t>
        <a:bodyPr/>
        <a:lstStyle/>
        <a:p>
          <a:endParaRPr lang="en-US"/>
        </a:p>
      </dgm:t>
    </dgm:pt>
    <dgm:pt modelId="{4F21191C-9CFC-4C95-8C2D-87B990332974}" type="sibTrans" cxnId="{B68D17D9-265F-4694-B361-81B5CC445FE3}">
      <dgm:prSet/>
      <dgm:spPr/>
      <dgm:t>
        <a:bodyPr/>
        <a:lstStyle/>
        <a:p>
          <a:endParaRPr lang="en-US"/>
        </a:p>
      </dgm:t>
    </dgm:pt>
    <dgm:pt modelId="{1A4F081A-71FB-4AE8-8528-0275DBC99E84}">
      <dgm:prSet custT="1"/>
      <dgm:spPr/>
      <dgm:t>
        <a:bodyPr/>
        <a:lstStyle/>
        <a:p>
          <a:r>
            <a:rPr lang="en-GB" sz="2000" dirty="0"/>
            <a:t>Are your privacy notices in place to allow you to share individual child's details with us?</a:t>
          </a:r>
          <a:endParaRPr lang="en-US" sz="2000" dirty="0"/>
        </a:p>
      </dgm:t>
    </dgm:pt>
    <dgm:pt modelId="{69421288-D43B-45C3-94AE-BA8FDC7E49FA}" type="parTrans" cxnId="{47A687F6-7A62-448A-9D53-85DE95EE3DC6}">
      <dgm:prSet/>
      <dgm:spPr/>
      <dgm:t>
        <a:bodyPr/>
        <a:lstStyle/>
        <a:p>
          <a:endParaRPr lang="en-US"/>
        </a:p>
      </dgm:t>
    </dgm:pt>
    <dgm:pt modelId="{B5E45074-E53E-4810-8369-FD2128923AE6}" type="sibTrans" cxnId="{47A687F6-7A62-448A-9D53-85DE95EE3DC6}">
      <dgm:prSet/>
      <dgm:spPr/>
      <dgm:t>
        <a:bodyPr/>
        <a:lstStyle/>
        <a:p>
          <a:endParaRPr lang="en-US" dirty="0"/>
        </a:p>
      </dgm:t>
    </dgm:pt>
    <dgm:pt modelId="{2AB04CE2-426D-43E5-92B5-2CB2ADA0608E}">
      <dgm:prSet custT="1"/>
      <dgm:spPr/>
      <dgm:t>
        <a:bodyPr/>
        <a:lstStyle/>
        <a:p>
          <a:r>
            <a:rPr lang="en-US" sz="1200" dirty="0"/>
            <a:t>Signs of safety</a:t>
          </a:r>
        </a:p>
        <a:p>
          <a:r>
            <a:rPr lang="en-GB" sz="1200" dirty="0"/>
            <a:t>“Telephone conversation between XX (SALL) and XX (staff role). The notes below were recorded during the discussion and reflect the information passed to the SALL advisor by the setting. School advised that they had permission to share the child's details for discussion.”</a:t>
          </a:r>
        </a:p>
        <a:p>
          <a:r>
            <a:rPr lang="en-GB" sz="1200" dirty="0"/>
            <a:t>What are we worried about?</a:t>
          </a:r>
        </a:p>
        <a:p>
          <a:r>
            <a:rPr lang="en-GB" sz="1200" dirty="0"/>
            <a:t>What is working well?</a:t>
          </a:r>
        </a:p>
        <a:p>
          <a:r>
            <a:rPr lang="en-GB" sz="1200" dirty="0"/>
            <a:t>Information Advice and Guidance given </a:t>
          </a:r>
          <a:endParaRPr lang="en-US" sz="1200" dirty="0"/>
        </a:p>
      </dgm:t>
    </dgm:pt>
    <dgm:pt modelId="{DAE1B0AC-F46D-4481-88F0-07D4265345B2}" type="parTrans" cxnId="{594F6244-798A-47F3-A974-89D3E4244F5A}">
      <dgm:prSet/>
      <dgm:spPr/>
      <dgm:t>
        <a:bodyPr/>
        <a:lstStyle/>
        <a:p>
          <a:endParaRPr lang="en-US"/>
        </a:p>
      </dgm:t>
    </dgm:pt>
    <dgm:pt modelId="{DFE1B612-D94E-4A2E-8D3A-62FD0F97E1B9}" type="sibTrans" cxnId="{594F6244-798A-47F3-A974-89D3E4244F5A}">
      <dgm:prSet/>
      <dgm:spPr/>
      <dgm:t>
        <a:bodyPr/>
        <a:lstStyle/>
        <a:p>
          <a:endParaRPr lang="en-US"/>
        </a:p>
      </dgm:t>
    </dgm:pt>
    <dgm:pt modelId="{5B3EA154-4220-49D3-AFAF-B622E2BC5862}" type="pres">
      <dgm:prSet presAssocID="{8795A42A-1907-42DA-A97C-94651DA31B3F}" presName="Name0" presStyleCnt="0">
        <dgm:presLayoutVars>
          <dgm:dir/>
          <dgm:resizeHandles val="exact"/>
        </dgm:presLayoutVars>
      </dgm:prSet>
      <dgm:spPr/>
    </dgm:pt>
    <dgm:pt modelId="{D5F36B78-A822-4D71-9BAF-E204124B5CBF}" type="pres">
      <dgm:prSet presAssocID="{52E48BB6-B31F-4D9E-A9AA-95E387904A27}" presName="composite" presStyleCnt="0"/>
      <dgm:spPr/>
    </dgm:pt>
    <dgm:pt modelId="{5CB69377-23C2-405C-90CC-3D39110EC86D}" type="pres">
      <dgm:prSet presAssocID="{52E48BB6-B31F-4D9E-A9AA-95E387904A27}" presName="imagSh" presStyleLbl="bgImgPlace1" presStyleIdx="0" presStyleCnt="3" custAng="20623499" custScaleX="80865" custScaleY="82729" custLinFactNeighborX="14005" custLinFactNeighborY="-24897"/>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06BAD3E1-079E-4D7A-9414-F8723C60AFB9}" type="pres">
      <dgm:prSet presAssocID="{52E48BB6-B31F-4D9E-A9AA-95E387904A27}" presName="txNode" presStyleLbl="node1" presStyleIdx="0" presStyleCnt="3" custLinFactNeighborX="10305" custLinFactNeighborY="-3096">
        <dgm:presLayoutVars>
          <dgm:bulletEnabled val="1"/>
        </dgm:presLayoutVars>
      </dgm:prSet>
      <dgm:spPr/>
    </dgm:pt>
    <dgm:pt modelId="{12D8BDAC-BAB2-4ADB-809D-BF566D9CF372}" type="pres">
      <dgm:prSet presAssocID="{4F21191C-9CFC-4C95-8C2D-87B990332974}" presName="sibTrans" presStyleLbl="sibTrans2D1" presStyleIdx="0" presStyleCnt="2" custAng="59" custScaleX="29724" custLinFactY="101011" custLinFactNeighborX="-96912" custLinFactNeighborY="200000"/>
      <dgm:spPr/>
    </dgm:pt>
    <dgm:pt modelId="{FFCE83B4-0DE7-4284-8FFD-E92552500A24}" type="pres">
      <dgm:prSet presAssocID="{4F21191C-9CFC-4C95-8C2D-87B990332974}" presName="connTx" presStyleLbl="sibTrans2D1" presStyleIdx="0" presStyleCnt="2"/>
      <dgm:spPr/>
    </dgm:pt>
    <dgm:pt modelId="{5F964BB7-827E-449A-9FC6-8A3A49577125}" type="pres">
      <dgm:prSet presAssocID="{1A4F081A-71FB-4AE8-8528-0275DBC99E84}" presName="composite" presStyleCnt="0"/>
      <dgm:spPr/>
    </dgm:pt>
    <dgm:pt modelId="{D4DCEA41-C09E-47A7-B11D-F63C4763C34D}" type="pres">
      <dgm:prSet presAssocID="{1A4F081A-71FB-4AE8-8528-0275DBC99E84}" presName="imagSh" presStyleLbl="bgImgPlace1" presStyleIdx="1" presStyleCnt="3" custAng="19928118" custScaleX="74768" custScaleY="84795" custLinFactX="48295" custLinFactNeighborX="100000" custLinFactNeighborY="-2635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25C0578-289B-4589-B149-173272A47256}" type="pres">
      <dgm:prSet presAssocID="{1A4F081A-71FB-4AE8-8528-0275DBC99E84}" presName="txNode" presStyleLbl="node1" presStyleIdx="1" presStyleCnt="3" custLinFactNeighborX="428" custLinFactNeighborY="-3399">
        <dgm:presLayoutVars>
          <dgm:bulletEnabled val="1"/>
        </dgm:presLayoutVars>
      </dgm:prSet>
      <dgm:spPr/>
    </dgm:pt>
    <dgm:pt modelId="{AF1FA8A3-E146-4E92-88A9-76F7E78C0589}" type="pres">
      <dgm:prSet presAssocID="{B5E45074-E53E-4810-8369-FD2128923AE6}" presName="sibTrans" presStyleLbl="sibTrans2D1" presStyleIdx="1" presStyleCnt="2" custAng="10591991" custScaleX="122036" custLinFactY="126624" custLinFactNeighborX="51013" custLinFactNeighborY="200000"/>
      <dgm:spPr/>
    </dgm:pt>
    <dgm:pt modelId="{C597633A-1907-4B5F-B90B-EABE24B1D727}" type="pres">
      <dgm:prSet presAssocID="{B5E45074-E53E-4810-8369-FD2128923AE6}" presName="connTx" presStyleLbl="sibTrans2D1" presStyleIdx="1" presStyleCnt="2"/>
      <dgm:spPr/>
    </dgm:pt>
    <dgm:pt modelId="{EEC1F46C-D8DC-4F8A-AD93-9AC7BE7A353E}" type="pres">
      <dgm:prSet presAssocID="{2AB04CE2-426D-43E5-92B5-2CB2ADA0608E}" presName="composite" presStyleCnt="0"/>
      <dgm:spPr/>
    </dgm:pt>
    <dgm:pt modelId="{04ED10CE-1D15-4BD5-BD09-82B109B614BD}" type="pres">
      <dgm:prSet presAssocID="{2AB04CE2-426D-43E5-92B5-2CB2ADA0608E}" presName="imagSh" presStyleLbl="bgImgPlace1" presStyleIdx="2" presStyleCnt="3" custScaleX="51785" custScaleY="46890" custLinFactX="-22387" custLinFactNeighborX="-100000" custLinFactNeighborY="-24868"/>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7000" r="-7000"/>
          </a:stretch>
        </a:blipFill>
      </dgm:spPr>
    </dgm:pt>
    <dgm:pt modelId="{F666C37B-3214-4B52-A3C5-D3E170D5DBE4}" type="pres">
      <dgm:prSet presAssocID="{2AB04CE2-426D-43E5-92B5-2CB2ADA0608E}" presName="txNode" presStyleLbl="node1" presStyleIdx="2" presStyleCnt="3">
        <dgm:presLayoutVars>
          <dgm:bulletEnabled val="1"/>
        </dgm:presLayoutVars>
      </dgm:prSet>
      <dgm:spPr/>
    </dgm:pt>
  </dgm:ptLst>
  <dgm:cxnLst>
    <dgm:cxn modelId="{7A4A8100-F0DD-45FF-8F8C-ECB1E698BC7B}" type="presOf" srcId="{1A4F081A-71FB-4AE8-8528-0275DBC99E84}" destId="{E25C0578-289B-4589-B149-173272A47256}" srcOrd="0" destOrd="0" presId="urn:microsoft.com/office/officeart/2005/8/layout/hProcess10"/>
    <dgm:cxn modelId="{5C3A9A13-415C-4A69-8A4C-E5BEA2639243}" type="presOf" srcId="{B5E45074-E53E-4810-8369-FD2128923AE6}" destId="{C597633A-1907-4B5F-B90B-EABE24B1D727}" srcOrd="1" destOrd="0" presId="urn:microsoft.com/office/officeart/2005/8/layout/hProcess10"/>
    <dgm:cxn modelId="{6B8EE92A-17B1-4FB4-8BE8-7C36926C30F6}" type="presOf" srcId="{8795A42A-1907-42DA-A97C-94651DA31B3F}" destId="{5B3EA154-4220-49D3-AFAF-B622E2BC5862}" srcOrd="0" destOrd="0" presId="urn:microsoft.com/office/officeart/2005/8/layout/hProcess10"/>
    <dgm:cxn modelId="{67298A2E-092E-4E80-866B-E218B4A42D10}" type="presOf" srcId="{B5E45074-E53E-4810-8369-FD2128923AE6}" destId="{AF1FA8A3-E146-4E92-88A9-76F7E78C0589}" srcOrd="0" destOrd="0" presId="urn:microsoft.com/office/officeart/2005/8/layout/hProcess10"/>
    <dgm:cxn modelId="{2A8BBF2F-2A4C-4329-8A81-B4A29808059A}" type="presOf" srcId="{4F21191C-9CFC-4C95-8C2D-87B990332974}" destId="{12D8BDAC-BAB2-4ADB-809D-BF566D9CF372}" srcOrd="0" destOrd="0" presId="urn:microsoft.com/office/officeart/2005/8/layout/hProcess10"/>
    <dgm:cxn modelId="{8FF34133-3168-451F-9AED-A98E23415F27}" type="presOf" srcId="{52E48BB6-B31F-4D9E-A9AA-95E387904A27}" destId="{06BAD3E1-079E-4D7A-9414-F8723C60AFB9}" srcOrd="0" destOrd="0" presId="urn:microsoft.com/office/officeart/2005/8/layout/hProcess10"/>
    <dgm:cxn modelId="{594F6244-798A-47F3-A974-89D3E4244F5A}" srcId="{8795A42A-1907-42DA-A97C-94651DA31B3F}" destId="{2AB04CE2-426D-43E5-92B5-2CB2ADA0608E}" srcOrd="2" destOrd="0" parTransId="{DAE1B0AC-F46D-4481-88F0-07D4265345B2}" sibTransId="{DFE1B612-D94E-4A2E-8D3A-62FD0F97E1B9}"/>
    <dgm:cxn modelId="{286C4D7C-F3A4-4B4F-A415-5C3679A04F2B}" type="presOf" srcId="{4F21191C-9CFC-4C95-8C2D-87B990332974}" destId="{FFCE83B4-0DE7-4284-8FFD-E92552500A24}" srcOrd="1" destOrd="0" presId="urn:microsoft.com/office/officeart/2005/8/layout/hProcess10"/>
    <dgm:cxn modelId="{AF9861B5-2646-42BE-99B7-BBAC332EDC23}" type="presOf" srcId="{2AB04CE2-426D-43E5-92B5-2CB2ADA0608E}" destId="{F666C37B-3214-4B52-A3C5-D3E170D5DBE4}" srcOrd="0" destOrd="0" presId="urn:microsoft.com/office/officeart/2005/8/layout/hProcess10"/>
    <dgm:cxn modelId="{B68D17D9-265F-4694-B361-81B5CC445FE3}" srcId="{8795A42A-1907-42DA-A97C-94651DA31B3F}" destId="{52E48BB6-B31F-4D9E-A9AA-95E387904A27}" srcOrd="0" destOrd="0" parTransId="{1C6086AE-F335-42E1-868C-1B0745B482EB}" sibTransId="{4F21191C-9CFC-4C95-8C2D-87B990332974}"/>
    <dgm:cxn modelId="{47A687F6-7A62-448A-9D53-85DE95EE3DC6}" srcId="{8795A42A-1907-42DA-A97C-94651DA31B3F}" destId="{1A4F081A-71FB-4AE8-8528-0275DBC99E84}" srcOrd="1" destOrd="0" parTransId="{69421288-D43B-45C3-94AE-BA8FDC7E49FA}" sibTransId="{B5E45074-E53E-4810-8369-FD2128923AE6}"/>
    <dgm:cxn modelId="{832C06C4-9800-4F69-BBA4-D6533962D956}" type="presParOf" srcId="{5B3EA154-4220-49D3-AFAF-B622E2BC5862}" destId="{D5F36B78-A822-4D71-9BAF-E204124B5CBF}" srcOrd="0" destOrd="0" presId="urn:microsoft.com/office/officeart/2005/8/layout/hProcess10"/>
    <dgm:cxn modelId="{C327D58A-9695-463E-87C9-834690B3B9D1}" type="presParOf" srcId="{D5F36B78-A822-4D71-9BAF-E204124B5CBF}" destId="{5CB69377-23C2-405C-90CC-3D39110EC86D}" srcOrd="0" destOrd="0" presId="urn:microsoft.com/office/officeart/2005/8/layout/hProcess10"/>
    <dgm:cxn modelId="{40E265F0-4968-4B44-8D8D-0C1945233B1C}" type="presParOf" srcId="{D5F36B78-A822-4D71-9BAF-E204124B5CBF}" destId="{06BAD3E1-079E-4D7A-9414-F8723C60AFB9}" srcOrd="1" destOrd="0" presId="urn:microsoft.com/office/officeart/2005/8/layout/hProcess10"/>
    <dgm:cxn modelId="{663A256C-7D58-4D3A-B4D6-2BF9CAA7AD49}" type="presParOf" srcId="{5B3EA154-4220-49D3-AFAF-B622E2BC5862}" destId="{12D8BDAC-BAB2-4ADB-809D-BF566D9CF372}" srcOrd="1" destOrd="0" presId="urn:microsoft.com/office/officeart/2005/8/layout/hProcess10"/>
    <dgm:cxn modelId="{5461B3D7-D649-4F01-9F31-189880C145DC}" type="presParOf" srcId="{12D8BDAC-BAB2-4ADB-809D-BF566D9CF372}" destId="{FFCE83B4-0DE7-4284-8FFD-E92552500A24}" srcOrd="0" destOrd="0" presId="urn:microsoft.com/office/officeart/2005/8/layout/hProcess10"/>
    <dgm:cxn modelId="{DD058FC4-07B6-46B6-811F-4360CEB099DB}" type="presParOf" srcId="{5B3EA154-4220-49D3-AFAF-B622E2BC5862}" destId="{5F964BB7-827E-449A-9FC6-8A3A49577125}" srcOrd="2" destOrd="0" presId="urn:microsoft.com/office/officeart/2005/8/layout/hProcess10"/>
    <dgm:cxn modelId="{68587C52-2AF4-4441-A7D0-999BFCDD5E44}" type="presParOf" srcId="{5F964BB7-827E-449A-9FC6-8A3A49577125}" destId="{D4DCEA41-C09E-47A7-B11D-F63C4763C34D}" srcOrd="0" destOrd="0" presId="urn:microsoft.com/office/officeart/2005/8/layout/hProcess10"/>
    <dgm:cxn modelId="{2764E182-375F-4991-8755-DC7FA9BEA19B}" type="presParOf" srcId="{5F964BB7-827E-449A-9FC6-8A3A49577125}" destId="{E25C0578-289B-4589-B149-173272A47256}" srcOrd="1" destOrd="0" presId="urn:microsoft.com/office/officeart/2005/8/layout/hProcess10"/>
    <dgm:cxn modelId="{508C0078-3E01-4278-96E7-63982138B008}" type="presParOf" srcId="{5B3EA154-4220-49D3-AFAF-B622E2BC5862}" destId="{AF1FA8A3-E146-4E92-88A9-76F7E78C0589}" srcOrd="3" destOrd="0" presId="urn:microsoft.com/office/officeart/2005/8/layout/hProcess10"/>
    <dgm:cxn modelId="{745932AF-0299-488D-91C8-ADC2AE7F4072}" type="presParOf" srcId="{AF1FA8A3-E146-4E92-88A9-76F7E78C0589}" destId="{C597633A-1907-4B5F-B90B-EABE24B1D727}" srcOrd="0" destOrd="0" presId="urn:microsoft.com/office/officeart/2005/8/layout/hProcess10"/>
    <dgm:cxn modelId="{EBFBA273-5D50-4F0B-9F4C-4E2B020DB193}" type="presParOf" srcId="{5B3EA154-4220-49D3-AFAF-B622E2BC5862}" destId="{EEC1F46C-D8DC-4F8A-AD93-9AC7BE7A353E}" srcOrd="4" destOrd="0" presId="urn:microsoft.com/office/officeart/2005/8/layout/hProcess10"/>
    <dgm:cxn modelId="{46EEA2B6-746E-483C-B35B-682A6DE27546}" type="presParOf" srcId="{EEC1F46C-D8DC-4F8A-AD93-9AC7BE7A353E}" destId="{04ED10CE-1D15-4BD5-BD09-82B109B614BD}" srcOrd="0" destOrd="0" presId="urn:microsoft.com/office/officeart/2005/8/layout/hProcess10"/>
    <dgm:cxn modelId="{D7D95842-433C-4D93-A367-44FA83A9CBF9}" type="presParOf" srcId="{EEC1F46C-D8DC-4F8A-AD93-9AC7BE7A353E}" destId="{F666C37B-3214-4B52-A3C5-D3E170D5DBE4}"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95A42A-1907-42DA-A97C-94651DA31B3F}" type="doc">
      <dgm:prSet loTypeId="urn:microsoft.com/office/officeart/2005/8/layout/hProcess10" loCatId="process" qsTypeId="urn:microsoft.com/office/officeart/2005/8/quickstyle/simple1" qsCatId="simple" csTypeId="urn:microsoft.com/office/officeart/2005/8/colors/accent3_2" csCatId="accent3" phldr="1"/>
      <dgm:spPr/>
      <dgm:t>
        <a:bodyPr/>
        <a:lstStyle/>
        <a:p>
          <a:endParaRPr lang="en-US"/>
        </a:p>
      </dgm:t>
    </dgm:pt>
    <dgm:pt modelId="{1A4F081A-71FB-4AE8-8528-0275DBC99E84}">
      <dgm:prSet/>
      <dgm:spPr/>
      <dgm:t>
        <a:bodyPr/>
        <a:lstStyle/>
        <a:p>
          <a:r>
            <a:rPr lang="en-US" dirty="0"/>
            <a:t>During the consult, an Ask SALL advisor will give you (and other educators/professionals supporting) time to discuss concerns at an individual or whole school level.  </a:t>
          </a:r>
        </a:p>
      </dgm:t>
    </dgm:pt>
    <dgm:pt modelId="{69421288-D43B-45C3-94AE-BA8FDC7E49FA}" type="parTrans" cxnId="{47A687F6-7A62-448A-9D53-85DE95EE3DC6}">
      <dgm:prSet/>
      <dgm:spPr/>
      <dgm:t>
        <a:bodyPr/>
        <a:lstStyle/>
        <a:p>
          <a:endParaRPr lang="en-US"/>
        </a:p>
      </dgm:t>
    </dgm:pt>
    <dgm:pt modelId="{B5E45074-E53E-4810-8369-FD2128923AE6}" type="sibTrans" cxnId="{47A687F6-7A62-448A-9D53-85DE95EE3DC6}">
      <dgm:prSet/>
      <dgm:spPr/>
      <dgm:t>
        <a:bodyPr/>
        <a:lstStyle/>
        <a:p>
          <a:endParaRPr lang="en-US"/>
        </a:p>
      </dgm:t>
    </dgm:pt>
    <dgm:pt modelId="{2AB04CE2-426D-43E5-92B5-2CB2ADA0608E}">
      <dgm:prSet/>
      <dgm:spPr/>
      <dgm:t>
        <a:bodyPr/>
        <a:lstStyle/>
        <a:p>
          <a:r>
            <a:rPr lang="en-US" dirty="0"/>
            <a:t>We then will email to: </a:t>
          </a:r>
        </a:p>
      </dgm:t>
    </dgm:pt>
    <dgm:pt modelId="{DAE1B0AC-F46D-4481-88F0-07D4265345B2}" type="parTrans" cxnId="{594F6244-798A-47F3-A974-89D3E4244F5A}">
      <dgm:prSet/>
      <dgm:spPr/>
      <dgm:t>
        <a:bodyPr/>
        <a:lstStyle/>
        <a:p>
          <a:endParaRPr lang="en-US"/>
        </a:p>
      </dgm:t>
    </dgm:pt>
    <dgm:pt modelId="{DFE1B612-D94E-4A2E-8D3A-62FD0F97E1B9}" type="sibTrans" cxnId="{594F6244-798A-47F3-A974-89D3E4244F5A}">
      <dgm:prSet/>
      <dgm:spPr/>
      <dgm:t>
        <a:bodyPr/>
        <a:lstStyle/>
        <a:p>
          <a:endParaRPr lang="en-US"/>
        </a:p>
      </dgm:t>
    </dgm:pt>
    <dgm:pt modelId="{D04801CF-EC39-49DD-A6BE-B92BB0FA7353}">
      <dgm:prSet/>
      <dgm:spPr/>
      <dgm:t>
        <a:bodyPr/>
        <a:lstStyle/>
        <a:p>
          <a:r>
            <a:rPr lang="en-US"/>
            <a:t>Signpost to resources and links to support meeting a child’s needs</a:t>
          </a:r>
        </a:p>
      </dgm:t>
    </dgm:pt>
    <dgm:pt modelId="{CC9BEB31-2468-4075-BC81-D833ABDF0B67}" type="parTrans" cxnId="{FEC8EFEB-C4D6-4F47-9580-761243B9162F}">
      <dgm:prSet/>
      <dgm:spPr/>
      <dgm:t>
        <a:bodyPr/>
        <a:lstStyle/>
        <a:p>
          <a:endParaRPr lang="en-US"/>
        </a:p>
      </dgm:t>
    </dgm:pt>
    <dgm:pt modelId="{DC3F3747-DE88-4794-907F-CEB6EC9B632C}" type="sibTrans" cxnId="{FEC8EFEB-C4D6-4F47-9580-761243B9162F}">
      <dgm:prSet/>
      <dgm:spPr/>
      <dgm:t>
        <a:bodyPr/>
        <a:lstStyle/>
        <a:p>
          <a:endParaRPr lang="en-US"/>
        </a:p>
      </dgm:t>
    </dgm:pt>
    <dgm:pt modelId="{0B61839D-DBDC-4DAA-BC46-3EA086B22B45}">
      <dgm:prSet/>
      <dgm:spPr/>
      <dgm:t>
        <a:bodyPr/>
        <a:lstStyle/>
        <a:p>
          <a:r>
            <a:rPr lang="en-US"/>
            <a:t>Direct to the most appropriate services for a child’s needs</a:t>
          </a:r>
        </a:p>
      </dgm:t>
    </dgm:pt>
    <dgm:pt modelId="{A1ECADB7-70FE-4D98-8607-9E34C97C2B63}" type="parTrans" cxnId="{51D8A720-E8AD-4DF5-9F47-73731A67F224}">
      <dgm:prSet/>
      <dgm:spPr/>
      <dgm:t>
        <a:bodyPr/>
        <a:lstStyle/>
        <a:p>
          <a:endParaRPr lang="en-US"/>
        </a:p>
      </dgm:t>
    </dgm:pt>
    <dgm:pt modelId="{D17447DE-38D9-4126-9BC8-6FBA0A2A64E8}" type="sibTrans" cxnId="{51D8A720-E8AD-4DF5-9F47-73731A67F224}">
      <dgm:prSet/>
      <dgm:spPr/>
      <dgm:t>
        <a:bodyPr/>
        <a:lstStyle/>
        <a:p>
          <a:endParaRPr lang="en-US"/>
        </a:p>
      </dgm:t>
    </dgm:pt>
    <dgm:pt modelId="{4EA5D708-6E4F-4352-97A9-D48737E3D1D6}">
      <dgm:prSet/>
      <dgm:spPr/>
      <dgm:t>
        <a:bodyPr/>
        <a:lstStyle/>
        <a:p>
          <a:r>
            <a:rPr lang="en-US" dirty="0"/>
            <a:t>If appropriate, arrange for further support from an experienced professional such as Educational Psychologist or Early Years Specialist Teacher. </a:t>
          </a:r>
        </a:p>
      </dgm:t>
    </dgm:pt>
    <dgm:pt modelId="{884497A2-20D0-4D8F-BBD3-20C6122B6C9D}" type="parTrans" cxnId="{05873CC8-0CDE-454A-9194-85A358E7EDCB}">
      <dgm:prSet/>
      <dgm:spPr/>
      <dgm:t>
        <a:bodyPr/>
        <a:lstStyle/>
        <a:p>
          <a:endParaRPr lang="en-US"/>
        </a:p>
      </dgm:t>
    </dgm:pt>
    <dgm:pt modelId="{823CF825-CDB5-441D-A79D-01B9EE76F884}" type="sibTrans" cxnId="{05873CC8-0CDE-454A-9194-85A358E7EDCB}">
      <dgm:prSet/>
      <dgm:spPr/>
      <dgm:t>
        <a:bodyPr/>
        <a:lstStyle/>
        <a:p>
          <a:endParaRPr lang="en-US"/>
        </a:p>
      </dgm:t>
    </dgm:pt>
    <dgm:pt modelId="{5B3EA154-4220-49D3-AFAF-B622E2BC5862}" type="pres">
      <dgm:prSet presAssocID="{8795A42A-1907-42DA-A97C-94651DA31B3F}" presName="Name0" presStyleCnt="0">
        <dgm:presLayoutVars>
          <dgm:dir/>
          <dgm:resizeHandles val="exact"/>
        </dgm:presLayoutVars>
      </dgm:prSet>
      <dgm:spPr/>
    </dgm:pt>
    <dgm:pt modelId="{5F964BB7-827E-449A-9FC6-8A3A49577125}" type="pres">
      <dgm:prSet presAssocID="{1A4F081A-71FB-4AE8-8528-0275DBC99E84}" presName="composite" presStyleCnt="0"/>
      <dgm:spPr/>
    </dgm:pt>
    <dgm:pt modelId="{D4DCEA41-C09E-47A7-B11D-F63C4763C34D}" type="pres">
      <dgm:prSet presAssocID="{1A4F081A-71FB-4AE8-8528-0275DBC99E84}" presName="imagSh" presStyleLbl="bgImgPlace1" presStyleIdx="0" presStyleCnt="2" custAng="19928118" custScaleX="40363" custScaleY="49941" custLinFactNeighborX="13181" custLinFactNeighborY="-1492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25C0578-289B-4589-B149-173272A47256}" type="pres">
      <dgm:prSet presAssocID="{1A4F081A-71FB-4AE8-8528-0275DBC99E84}" presName="txNode" presStyleLbl="node1" presStyleIdx="0" presStyleCnt="2" custLinFactNeighborX="428" custLinFactNeighborY="-3399">
        <dgm:presLayoutVars>
          <dgm:bulletEnabled val="1"/>
        </dgm:presLayoutVars>
      </dgm:prSet>
      <dgm:spPr/>
    </dgm:pt>
    <dgm:pt modelId="{AF1FA8A3-E146-4E92-88A9-76F7E78C0589}" type="pres">
      <dgm:prSet presAssocID="{B5E45074-E53E-4810-8369-FD2128923AE6}" presName="sibTrans" presStyleLbl="sibTrans2D1" presStyleIdx="0" presStyleCnt="1" custAng="21388427" custScaleX="99612" custScaleY="79934" custLinFactNeighborX="22786" custLinFactNeighborY="94919"/>
      <dgm:spPr/>
    </dgm:pt>
    <dgm:pt modelId="{C597633A-1907-4B5F-B90B-EABE24B1D727}" type="pres">
      <dgm:prSet presAssocID="{B5E45074-E53E-4810-8369-FD2128923AE6}" presName="connTx" presStyleLbl="sibTrans2D1" presStyleIdx="0" presStyleCnt="1"/>
      <dgm:spPr/>
    </dgm:pt>
    <dgm:pt modelId="{EEC1F46C-D8DC-4F8A-AD93-9AC7BE7A353E}" type="pres">
      <dgm:prSet presAssocID="{2AB04CE2-426D-43E5-92B5-2CB2ADA0608E}" presName="composite" presStyleCnt="0"/>
      <dgm:spPr/>
    </dgm:pt>
    <dgm:pt modelId="{04ED10CE-1D15-4BD5-BD09-82B109B614BD}" type="pres">
      <dgm:prSet presAssocID="{2AB04CE2-426D-43E5-92B5-2CB2ADA0608E}" presName="imagSh" presStyleLbl="bgImgPlace1" presStyleIdx="1" presStyleCnt="2" custScaleX="71633" custScaleY="68146" custLinFactNeighborX="16511" custLinFactNeighborY="-24243"/>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F666C37B-3214-4B52-A3C5-D3E170D5DBE4}" type="pres">
      <dgm:prSet presAssocID="{2AB04CE2-426D-43E5-92B5-2CB2ADA0608E}" presName="txNode" presStyleLbl="node1" presStyleIdx="1" presStyleCnt="2">
        <dgm:presLayoutVars>
          <dgm:bulletEnabled val="1"/>
        </dgm:presLayoutVars>
      </dgm:prSet>
      <dgm:spPr/>
    </dgm:pt>
  </dgm:ptLst>
  <dgm:cxnLst>
    <dgm:cxn modelId="{7A4A8100-F0DD-45FF-8F8C-ECB1E698BC7B}" type="presOf" srcId="{1A4F081A-71FB-4AE8-8528-0275DBC99E84}" destId="{E25C0578-289B-4589-B149-173272A47256}" srcOrd="0" destOrd="0" presId="urn:microsoft.com/office/officeart/2005/8/layout/hProcess10"/>
    <dgm:cxn modelId="{5C3A9A13-415C-4A69-8A4C-E5BEA2639243}" type="presOf" srcId="{B5E45074-E53E-4810-8369-FD2128923AE6}" destId="{C597633A-1907-4B5F-B90B-EABE24B1D727}" srcOrd="1" destOrd="0" presId="urn:microsoft.com/office/officeart/2005/8/layout/hProcess10"/>
    <dgm:cxn modelId="{51D8A720-E8AD-4DF5-9F47-73731A67F224}" srcId="{2AB04CE2-426D-43E5-92B5-2CB2ADA0608E}" destId="{0B61839D-DBDC-4DAA-BC46-3EA086B22B45}" srcOrd="1" destOrd="0" parTransId="{A1ECADB7-70FE-4D98-8607-9E34C97C2B63}" sibTransId="{D17447DE-38D9-4126-9BC8-6FBA0A2A64E8}"/>
    <dgm:cxn modelId="{6B8EE92A-17B1-4FB4-8BE8-7C36926C30F6}" type="presOf" srcId="{8795A42A-1907-42DA-A97C-94651DA31B3F}" destId="{5B3EA154-4220-49D3-AFAF-B622E2BC5862}" srcOrd="0" destOrd="0" presId="urn:microsoft.com/office/officeart/2005/8/layout/hProcess10"/>
    <dgm:cxn modelId="{67298A2E-092E-4E80-866B-E218B4A42D10}" type="presOf" srcId="{B5E45074-E53E-4810-8369-FD2128923AE6}" destId="{AF1FA8A3-E146-4E92-88A9-76F7E78C0589}" srcOrd="0" destOrd="0" presId="urn:microsoft.com/office/officeart/2005/8/layout/hProcess10"/>
    <dgm:cxn modelId="{30E31D44-28E7-465B-8DD7-E9DEFD336CA5}" type="presOf" srcId="{0B61839D-DBDC-4DAA-BC46-3EA086B22B45}" destId="{F666C37B-3214-4B52-A3C5-D3E170D5DBE4}" srcOrd="0" destOrd="2" presId="urn:microsoft.com/office/officeart/2005/8/layout/hProcess10"/>
    <dgm:cxn modelId="{594F6244-798A-47F3-A974-89D3E4244F5A}" srcId="{8795A42A-1907-42DA-A97C-94651DA31B3F}" destId="{2AB04CE2-426D-43E5-92B5-2CB2ADA0608E}" srcOrd="1" destOrd="0" parTransId="{DAE1B0AC-F46D-4481-88F0-07D4265345B2}" sibTransId="{DFE1B612-D94E-4A2E-8D3A-62FD0F97E1B9}"/>
    <dgm:cxn modelId="{AD3F5151-17AE-443E-8DF5-98FBE4B1D2DC}" type="presOf" srcId="{4EA5D708-6E4F-4352-97A9-D48737E3D1D6}" destId="{F666C37B-3214-4B52-A3C5-D3E170D5DBE4}" srcOrd="0" destOrd="3" presId="urn:microsoft.com/office/officeart/2005/8/layout/hProcess10"/>
    <dgm:cxn modelId="{781F8B88-4537-4862-9B45-8AB330480CAC}" type="presOf" srcId="{D04801CF-EC39-49DD-A6BE-B92BB0FA7353}" destId="{F666C37B-3214-4B52-A3C5-D3E170D5DBE4}" srcOrd="0" destOrd="1" presId="urn:microsoft.com/office/officeart/2005/8/layout/hProcess10"/>
    <dgm:cxn modelId="{AF9861B5-2646-42BE-99B7-BBAC332EDC23}" type="presOf" srcId="{2AB04CE2-426D-43E5-92B5-2CB2ADA0608E}" destId="{F666C37B-3214-4B52-A3C5-D3E170D5DBE4}" srcOrd="0" destOrd="0" presId="urn:microsoft.com/office/officeart/2005/8/layout/hProcess10"/>
    <dgm:cxn modelId="{05873CC8-0CDE-454A-9194-85A358E7EDCB}" srcId="{2AB04CE2-426D-43E5-92B5-2CB2ADA0608E}" destId="{4EA5D708-6E4F-4352-97A9-D48737E3D1D6}" srcOrd="2" destOrd="0" parTransId="{884497A2-20D0-4D8F-BBD3-20C6122B6C9D}" sibTransId="{823CF825-CDB5-441D-A79D-01B9EE76F884}"/>
    <dgm:cxn modelId="{FEC8EFEB-C4D6-4F47-9580-761243B9162F}" srcId="{2AB04CE2-426D-43E5-92B5-2CB2ADA0608E}" destId="{D04801CF-EC39-49DD-A6BE-B92BB0FA7353}" srcOrd="0" destOrd="0" parTransId="{CC9BEB31-2468-4075-BC81-D833ABDF0B67}" sibTransId="{DC3F3747-DE88-4794-907F-CEB6EC9B632C}"/>
    <dgm:cxn modelId="{47A687F6-7A62-448A-9D53-85DE95EE3DC6}" srcId="{8795A42A-1907-42DA-A97C-94651DA31B3F}" destId="{1A4F081A-71FB-4AE8-8528-0275DBC99E84}" srcOrd="0" destOrd="0" parTransId="{69421288-D43B-45C3-94AE-BA8FDC7E49FA}" sibTransId="{B5E45074-E53E-4810-8369-FD2128923AE6}"/>
    <dgm:cxn modelId="{DD058FC4-07B6-46B6-811F-4360CEB099DB}" type="presParOf" srcId="{5B3EA154-4220-49D3-AFAF-B622E2BC5862}" destId="{5F964BB7-827E-449A-9FC6-8A3A49577125}" srcOrd="0" destOrd="0" presId="urn:microsoft.com/office/officeart/2005/8/layout/hProcess10"/>
    <dgm:cxn modelId="{68587C52-2AF4-4441-A7D0-999BFCDD5E44}" type="presParOf" srcId="{5F964BB7-827E-449A-9FC6-8A3A49577125}" destId="{D4DCEA41-C09E-47A7-B11D-F63C4763C34D}" srcOrd="0" destOrd="0" presId="urn:microsoft.com/office/officeart/2005/8/layout/hProcess10"/>
    <dgm:cxn modelId="{2764E182-375F-4991-8755-DC7FA9BEA19B}" type="presParOf" srcId="{5F964BB7-827E-449A-9FC6-8A3A49577125}" destId="{E25C0578-289B-4589-B149-173272A47256}" srcOrd="1" destOrd="0" presId="urn:microsoft.com/office/officeart/2005/8/layout/hProcess10"/>
    <dgm:cxn modelId="{508C0078-3E01-4278-96E7-63982138B008}" type="presParOf" srcId="{5B3EA154-4220-49D3-AFAF-B622E2BC5862}" destId="{AF1FA8A3-E146-4E92-88A9-76F7E78C0589}" srcOrd="1" destOrd="0" presId="urn:microsoft.com/office/officeart/2005/8/layout/hProcess10"/>
    <dgm:cxn modelId="{745932AF-0299-488D-91C8-ADC2AE7F4072}" type="presParOf" srcId="{AF1FA8A3-E146-4E92-88A9-76F7E78C0589}" destId="{C597633A-1907-4B5F-B90B-EABE24B1D727}" srcOrd="0" destOrd="0" presId="urn:microsoft.com/office/officeart/2005/8/layout/hProcess10"/>
    <dgm:cxn modelId="{EBFBA273-5D50-4F0B-9F4C-4E2B020DB193}" type="presParOf" srcId="{5B3EA154-4220-49D3-AFAF-B622E2BC5862}" destId="{EEC1F46C-D8DC-4F8A-AD93-9AC7BE7A353E}" srcOrd="2" destOrd="0" presId="urn:microsoft.com/office/officeart/2005/8/layout/hProcess10"/>
    <dgm:cxn modelId="{46EEA2B6-746E-483C-B35B-682A6DE27546}" type="presParOf" srcId="{EEC1F46C-D8DC-4F8A-AD93-9AC7BE7A353E}" destId="{04ED10CE-1D15-4BD5-BD09-82B109B614BD}" srcOrd="0" destOrd="0" presId="urn:microsoft.com/office/officeart/2005/8/layout/hProcess10"/>
    <dgm:cxn modelId="{D7D95842-433C-4D93-A367-44FA83A9CBF9}" type="presParOf" srcId="{EEC1F46C-D8DC-4F8A-AD93-9AC7BE7A353E}" destId="{F666C37B-3214-4B52-A3C5-D3E170D5DBE4}"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18C2E1-1235-4478-918F-19CF2264A07C}"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6F5AA54-53E0-4D40-9E01-A2B368C1EDBF}">
      <dgm:prSet custT="1"/>
      <dgm:spPr/>
      <dgm:t>
        <a:bodyPr/>
        <a:lstStyle/>
        <a:p>
          <a:pPr>
            <a:lnSpc>
              <a:spcPct val="100000"/>
            </a:lnSpc>
          </a:pPr>
          <a:r>
            <a:rPr lang="en-GB" sz="1400" dirty="0"/>
            <a:t>Friendly, knowledgeable and experienced advisors</a:t>
          </a:r>
          <a:endParaRPr lang="en-US" sz="1400" dirty="0"/>
        </a:p>
      </dgm:t>
    </dgm:pt>
    <dgm:pt modelId="{F1CD99DE-5216-410E-9EB7-A8437E87176A}" type="parTrans" cxnId="{70D0947F-9FA4-4A71-95AD-D7C47A4F3ABA}">
      <dgm:prSet/>
      <dgm:spPr/>
      <dgm:t>
        <a:bodyPr/>
        <a:lstStyle/>
        <a:p>
          <a:endParaRPr lang="en-US"/>
        </a:p>
      </dgm:t>
    </dgm:pt>
    <dgm:pt modelId="{59E7EC7A-C204-40D5-B1B6-BCA54DF28806}" type="sibTrans" cxnId="{70D0947F-9FA4-4A71-95AD-D7C47A4F3ABA}">
      <dgm:prSet/>
      <dgm:spPr/>
      <dgm:t>
        <a:bodyPr/>
        <a:lstStyle/>
        <a:p>
          <a:endParaRPr lang="en-US"/>
        </a:p>
      </dgm:t>
    </dgm:pt>
    <dgm:pt modelId="{589C0F7E-31B8-4E4A-A9FE-FBE30ED54C2F}">
      <dgm:prSet custT="1"/>
      <dgm:spPr/>
      <dgm:t>
        <a:bodyPr/>
        <a:lstStyle/>
        <a:p>
          <a:pPr>
            <a:lnSpc>
              <a:spcPct val="100000"/>
            </a:lnSpc>
          </a:pPr>
          <a:r>
            <a:rPr lang="en-GB" sz="1400" dirty="0"/>
            <a:t>Quick response times</a:t>
          </a:r>
          <a:endParaRPr lang="en-US" sz="1400" dirty="0"/>
        </a:p>
      </dgm:t>
    </dgm:pt>
    <dgm:pt modelId="{ABB2502A-EA58-43C8-BF31-EAD7F3AF51A8}" type="parTrans" cxnId="{A0049B14-53CE-42B5-B574-5A9CFFA6AB1B}">
      <dgm:prSet/>
      <dgm:spPr/>
      <dgm:t>
        <a:bodyPr/>
        <a:lstStyle/>
        <a:p>
          <a:endParaRPr lang="en-US"/>
        </a:p>
      </dgm:t>
    </dgm:pt>
    <dgm:pt modelId="{6F0A66BC-2655-4D55-8F6E-5BB1E534F5FA}" type="sibTrans" cxnId="{A0049B14-53CE-42B5-B574-5A9CFFA6AB1B}">
      <dgm:prSet/>
      <dgm:spPr/>
      <dgm:t>
        <a:bodyPr/>
        <a:lstStyle/>
        <a:p>
          <a:endParaRPr lang="en-US"/>
        </a:p>
      </dgm:t>
    </dgm:pt>
    <dgm:pt modelId="{7A81911A-9B7B-4E92-9BA2-2D8B0EB43F54}">
      <dgm:prSet custT="1"/>
      <dgm:spPr/>
      <dgm:t>
        <a:bodyPr/>
        <a:lstStyle/>
        <a:p>
          <a:pPr>
            <a:lnSpc>
              <a:spcPct val="100000"/>
            </a:lnSpc>
          </a:pPr>
          <a:r>
            <a:rPr lang="en-GB" sz="1400" dirty="0"/>
            <a:t>Option of a telephone call at a time that best suits the SENCo</a:t>
          </a:r>
          <a:endParaRPr lang="en-US" sz="1400" dirty="0"/>
        </a:p>
      </dgm:t>
    </dgm:pt>
    <dgm:pt modelId="{4572D406-EBEA-46A0-8568-251941A995B4}" type="parTrans" cxnId="{8FC02D44-70DC-407E-A5E2-B4C65DEC13C2}">
      <dgm:prSet/>
      <dgm:spPr/>
      <dgm:t>
        <a:bodyPr/>
        <a:lstStyle/>
        <a:p>
          <a:endParaRPr lang="en-US"/>
        </a:p>
      </dgm:t>
    </dgm:pt>
    <dgm:pt modelId="{220CD039-B0BC-4025-8092-6A53EA28C911}" type="sibTrans" cxnId="{8FC02D44-70DC-407E-A5E2-B4C65DEC13C2}">
      <dgm:prSet/>
      <dgm:spPr/>
      <dgm:t>
        <a:bodyPr/>
        <a:lstStyle/>
        <a:p>
          <a:endParaRPr lang="en-US"/>
        </a:p>
      </dgm:t>
    </dgm:pt>
    <dgm:pt modelId="{E7E5F218-2F27-44E1-B074-BB98D6DD95BB}">
      <dgm:prSet custT="1"/>
      <dgm:spPr/>
      <dgm:t>
        <a:bodyPr/>
        <a:lstStyle/>
        <a:p>
          <a:pPr>
            <a:lnSpc>
              <a:spcPct val="100000"/>
            </a:lnSpc>
          </a:pPr>
          <a:r>
            <a:rPr lang="en-GB" sz="1400" dirty="0"/>
            <a:t>Listen to concerns and unpick the difficulties being seen through a detailed conversation</a:t>
          </a:r>
          <a:endParaRPr lang="en-US" sz="1400" dirty="0"/>
        </a:p>
      </dgm:t>
    </dgm:pt>
    <dgm:pt modelId="{F569FDF3-1464-41B2-B6A4-605DAA1959E1}" type="parTrans" cxnId="{C13966A3-996C-4B33-9F62-4CE8044A54C9}">
      <dgm:prSet/>
      <dgm:spPr/>
      <dgm:t>
        <a:bodyPr/>
        <a:lstStyle/>
        <a:p>
          <a:endParaRPr lang="en-US"/>
        </a:p>
      </dgm:t>
    </dgm:pt>
    <dgm:pt modelId="{7C628996-7449-4237-B286-F45D75220D83}" type="sibTrans" cxnId="{C13966A3-996C-4B33-9F62-4CE8044A54C9}">
      <dgm:prSet/>
      <dgm:spPr/>
      <dgm:t>
        <a:bodyPr/>
        <a:lstStyle/>
        <a:p>
          <a:endParaRPr lang="en-US"/>
        </a:p>
      </dgm:t>
    </dgm:pt>
    <dgm:pt modelId="{C22B5B6A-A1EB-4205-A9E6-BB11F8C699B2}">
      <dgm:prSet custT="1"/>
      <dgm:spPr/>
      <dgm:t>
        <a:bodyPr/>
        <a:lstStyle/>
        <a:p>
          <a:pPr>
            <a:lnSpc>
              <a:spcPct val="100000"/>
            </a:lnSpc>
          </a:pPr>
          <a:r>
            <a:rPr lang="en-GB" sz="1400" dirty="0"/>
            <a:t>Option of a follow up Educational Psychologist consultation if appropriate</a:t>
          </a:r>
          <a:endParaRPr lang="en-US" sz="1400" dirty="0"/>
        </a:p>
      </dgm:t>
    </dgm:pt>
    <dgm:pt modelId="{9F6FE595-94AC-4B90-AA99-2CACD6295F4F}" type="parTrans" cxnId="{430BC01F-7E28-40F4-919E-8B2CC313D7D7}">
      <dgm:prSet/>
      <dgm:spPr/>
      <dgm:t>
        <a:bodyPr/>
        <a:lstStyle/>
        <a:p>
          <a:endParaRPr lang="en-US"/>
        </a:p>
      </dgm:t>
    </dgm:pt>
    <dgm:pt modelId="{AB35A504-1654-43B0-A524-64322DFEBBCA}" type="sibTrans" cxnId="{430BC01F-7E28-40F4-919E-8B2CC313D7D7}">
      <dgm:prSet/>
      <dgm:spPr/>
      <dgm:t>
        <a:bodyPr/>
        <a:lstStyle/>
        <a:p>
          <a:endParaRPr lang="en-US"/>
        </a:p>
      </dgm:t>
    </dgm:pt>
    <dgm:pt modelId="{14B67A57-C4D4-4A66-8EF1-4D9380065576}">
      <dgm:prSet custT="1"/>
      <dgm:spPr/>
      <dgm:t>
        <a:bodyPr/>
        <a:lstStyle/>
        <a:p>
          <a:pPr>
            <a:lnSpc>
              <a:spcPct val="100000"/>
            </a:lnSpc>
          </a:pPr>
          <a:r>
            <a:rPr lang="en-GB" sz="1400" dirty="0"/>
            <a:t>Information provided on the pre contact form has been read and advisors are well prepared for the call back. </a:t>
          </a:r>
          <a:endParaRPr lang="en-US" sz="1400" dirty="0"/>
        </a:p>
      </dgm:t>
    </dgm:pt>
    <dgm:pt modelId="{17C3D306-1301-4670-ABB4-9EC043F508FB}" type="parTrans" cxnId="{4AEFCF24-9E30-4655-90A5-6A8639E8F11A}">
      <dgm:prSet/>
      <dgm:spPr/>
      <dgm:t>
        <a:bodyPr/>
        <a:lstStyle/>
        <a:p>
          <a:endParaRPr lang="en-US"/>
        </a:p>
      </dgm:t>
    </dgm:pt>
    <dgm:pt modelId="{AD860641-8EA1-4D20-A9B7-7DF22BC8BAA2}" type="sibTrans" cxnId="{4AEFCF24-9E30-4655-90A5-6A8639E8F11A}">
      <dgm:prSet/>
      <dgm:spPr/>
      <dgm:t>
        <a:bodyPr/>
        <a:lstStyle/>
        <a:p>
          <a:endParaRPr lang="en-US"/>
        </a:p>
      </dgm:t>
    </dgm:pt>
    <dgm:pt modelId="{3BFDCA33-1E87-4146-898C-015C103F2155}" type="pres">
      <dgm:prSet presAssocID="{7D18C2E1-1235-4478-918F-19CF2264A07C}" presName="root" presStyleCnt="0">
        <dgm:presLayoutVars>
          <dgm:dir/>
          <dgm:resizeHandles val="exact"/>
        </dgm:presLayoutVars>
      </dgm:prSet>
      <dgm:spPr/>
    </dgm:pt>
    <dgm:pt modelId="{EE547616-7113-4ED9-A7C7-FD11C4C48E6E}" type="pres">
      <dgm:prSet presAssocID="{76F5AA54-53E0-4D40-9E01-A2B368C1EDBF}" presName="compNode" presStyleCnt="0"/>
      <dgm:spPr/>
    </dgm:pt>
    <dgm:pt modelId="{67297A71-D595-4926-8308-CCF2DACF2465}" type="pres">
      <dgm:prSet presAssocID="{76F5AA54-53E0-4D40-9E01-A2B368C1EDB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570F464A-61E2-4554-B5E3-83C45E96706C}" type="pres">
      <dgm:prSet presAssocID="{76F5AA54-53E0-4D40-9E01-A2B368C1EDBF}" presName="spaceRect" presStyleCnt="0"/>
      <dgm:spPr/>
    </dgm:pt>
    <dgm:pt modelId="{A1CE5156-1B61-4674-A819-0DA3B2403600}" type="pres">
      <dgm:prSet presAssocID="{76F5AA54-53E0-4D40-9E01-A2B368C1EDBF}" presName="textRect" presStyleLbl="revTx" presStyleIdx="0" presStyleCnt="6">
        <dgm:presLayoutVars>
          <dgm:chMax val="1"/>
          <dgm:chPref val="1"/>
        </dgm:presLayoutVars>
      </dgm:prSet>
      <dgm:spPr/>
    </dgm:pt>
    <dgm:pt modelId="{95C7B85F-F6B0-46F8-A82A-CD2815FD0763}" type="pres">
      <dgm:prSet presAssocID="{59E7EC7A-C204-40D5-B1B6-BCA54DF28806}" presName="sibTrans" presStyleCnt="0"/>
      <dgm:spPr/>
    </dgm:pt>
    <dgm:pt modelId="{1E096D2C-CA8D-40AE-A706-A2D7F0F920DD}" type="pres">
      <dgm:prSet presAssocID="{589C0F7E-31B8-4E4A-A9FE-FBE30ED54C2F}" presName="compNode" presStyleCnt="0"/>
      <dgm:spPr/>
    </dgm:pt>
    <dgm:pt modelId="{5519BED0-622E-4F53-9DE2-A0814A9D34D8}" type="pres">
      <dgm:prSet presAssocID="{589C0F7E-31B8-4E4A-A9FE-FBE30ED54C2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593D35C2-1E8B-474F-9DAA-69254FB7C853}" type="pres">
      <dgm:prSet presAssocID="{589C0F7E-31B8-4E4A-A9FE-FBE30ED54C2F}" presName="spaceRect" presStyleCnt="0"/>
      <dgm:spPr/>
    </dgm:pt>
    <dgm:pt modelId="{66BCADF2-6851-4D34-B308-25CA6BAD3BB6}" type="pres">
      <dgm:prSet presAssocID="{589C0F7E-31B8-4E4A-A9FE-FBE30ED54C2F}" presName="textRect" presStyleLbl="revTx" presStyleIdx="1" presStyleCnt="6">
        <dgm:presLayoutVars>
          <dgm:chMax val="1"/>
          <dgm:chPref val="1"/>
        </dgm:presLayoutVars>
      </dgm:prSet>
      <dgm:spPr/>
    </dgm:pt>
    <dgm:pt modelId="{ECE06E90-174D-4A64-8AFC-495D5B1F0E3C}" type="pres">
      <dgm:prSet presAssocID="{6F0A66BC-2655-4D55-8F6E-5BB1E534F5FA}" presName="sibTrans" presStyleCnt="0"/>
      <dgm:spPr/>
    </dgm:pt>
    <dgm:pt modelId="{BB7E4F26-21BB-4E1F-9B2A-8DEC820E141E}" type="pres">
      <dgm:prSet presAssocID="{7A81911A-9B7B-4E92-9BA2-2D8B0EB43F54}" presName="compNode" presStyleCnt="0"/>
      <dgm:spPr/>
    </dgm:pt>
    <dgm:pt modelId="{1058DE0B-5F68-4072-A33C-FD91DB543D37}" type="pres">
      <dgm:prSet presAssocID="{7A81911A-9B7B-4E92-9BA2-2D8B0EB43F5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ceiver"/>
        </a:ext>
      </dgm:extLst>
    </dgm:pt>
    <dgm:pt modelId="{7A585931-A374-46AE-8D8E-71946FC808AA}" type="pres">
      <dgm:prSet presAssocID="{7A81911A-9B7B-4E92-9BA2-2D8B0EB43F54}" presName="spaceRect" presStyleCnt="0"/>
      <dgm:spPr/>
    </dgm:pt>
    <dgm:pt modelId="{50ED7496-B623-4D43-9B03-509343BF1D9B}" type="pres">
      <dgm:prSet presAssocID="{7A81911A-9B7B-4E92-9BA2-2D8B0EB43F54}" presName="textRect" presStyleLbl="revTx" presStyleIdx="2" presStyleCnt="6">
        <dgm:presLayoutVars>
          <dgm:chMax val="1"/>
          <dgm:chPref val="1"/>
        </dgm:presLayoutVars>
      </dgm:prSet>
      <dgm:spPr/>
    </dgm:pt>
    <dgm:pt modelId="{8B55AE95-FC2A-4AE1-9405-226D97751F68}" type="pres">
      <dgm:prSet presAssocID="{220CD039-B0BC-4025-8092-6A53EA28C911}" presName="sibTrans" presStyleCnt="0"/>
      <dgm:spPr/>
    </dgm:pt>
    <dgm:pt modelId="{217ACD20-80F9-4AE4-BC2C-A22A3B953D75}" type="pres">
      <dgm:prSet presAssocID="{E7E5F218-2F27-44E1-B074-BB98D6DD95BB}" presName="compNode" presStyleCnt="0"/>
      <dgm:spPr/>
    </dgm:pt>
    <dgm:pt modelId="{1AB1F265-A1A8-495D-B765-E3BB2771A974}" type="pres">
      <dgm:prSet presAssocID="{E7E5F218-2F27-44E1-B074-BB98D6DD95B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7C99A69C-5BC7-45B4-8E08-078BB86CE3F2}" type="pres">
      <dgm:prSet presAssocID="{E7E5F218-2F27-44E1-B074-BB98D6DD95BB}" presName="spaceRect" presStyleCnt="0"/>
      <dgm:spPr/>
    </dgm:pt>
    <dgm:pt modelId="{C78EED35-0C82-4B7A-8C07-B9F8818BFBE2}" type="pres">
      <dgm:prSet presAssocID="{E7E5F218-2F27-44E1-B074-BB98D6DD95BB}" presName="textRect" presStyleLbl="revTx" presStyleIdx="3" presStyleCnt="6">
        <dgm:presLayoutVars>
          <dgm:chMax val="1"/>
          <dgm:chPref val="1"/>
        </dgm:presLayoutVars>
      </dgm:prSet>
      <dgm:spPr/>
    </dgm:pt>
    <dgm:pt modelId="{E7BB06D4-CF8A-4A91-978E-BA76DB42917F}" type="pres">
      <dgm:prSet presAssocID="{7C628996-7449-4237-B286-F45D75220D83}" presName="sibTrans" presStyleCnt="0"/>
      <dgm:spPr/>
    </dgm:pt>
    <dgm:pt modelId="{9501B5DF-D025-4247-8341-A23AD57A01A6}" type="pres">
      <dgm:prSet presAssocID="{C22B5B6A-A1EB-4205-A9E6-BB11F8C699B2}" presName="compNode" presStyleCnt="0"/>
      <dgm:spPr/>
    </dgm:pt>
    <dgm:pt modelId="{BA950A02-06D5-4CFE-83FB-4C31428EBB4E}" type="pres">
      <dgm:prSet presAssocID="{C22B5B6A-A1EB-4205-A9E6-BB11F8C699B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ick"/>
        </a:ext>
      </dgm:extLst>
    </dgm:pt>
    <dgm:pt modelId="{C13FDFBC-C3E0-4BB4-9788-326A5048495B}" type="pres">
      <dgm:prSet presAssocID="{C22B5B6A-A1EB-4205-A9E6-BB11F8C699B2}" presName="spaceRect" presStyleCnt="0"/>
      <dgm:spPr/>
    </dgm:pt>
    <dgm:pt modelId="{C26698E4-B56C-4B61-9244-62D5ECE381BE}" type="pres">
      <dgm:prSet presAssocID="{C22B5B6A-A1EB-4205-A9E6-BB11F8C699B2}" presName="textRect" presStyleLbl="revTx" presStyleIdx="4" presStyleCnt="6">
        <dgm:presLayoutVars>
          <dgm:chMax val="1"/>
          <dgm:chPref val="1"/>
        </dgm:presLayoutVars>
      </dgm:prSet>
      <dgm:spPr/>
    </dgm:pt>
    <dgm:pt modelId="{4749C3A8-F19F-406D-8E51-7BBBFCE02DB2}" type="pres">
      <dgm:prSet presAssocID="{AB35A504-1654-43B0-A524-64322DFEBBCA}" presName="sibTrans" presStyleCnt="0"/>
      <dgm:spPr/>
    </dgm:pt>
    <dgm:pt modelId="{934F7539-DE22-485C-9A56-72F79BCD2604}" type="pres">
      <dgm:prSet presAssocID="{14B67A57-C4D4-4A66-8EF1-4D9380065576}" presName="compNode" presStyleCnt="0"/>
      <dgm:spPr/>
    </dgm:pt>
    <dgm:pt modelId="{DD44B051-3074-443D-9573-9900685F2EFD}" type="pres">
      <dgm:prSet presAssocID="{14B67A57-C4D4-4A66-8EF1-4D938006557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Telephone"/>
        </a:ext>
      </dgm:extLst>
    </dgm:pt>
    <dgm:pt modelId="{0018BE9B-A90B-4E12-A1A4-59B41CB175D1}" type="pres">
      <dgm:prSet presAssocID="{14B67A57-C4D4-4A66-8EF1-4D9380065576}" presName="spaceRect" presStyleCnt="0"/>
      <dgm:spPr/>
    </dgm:pt>
    <dgm:pt modelId="{89B604DB-6196-4B13-A299-C9B686EA2655}" type="pres">
      <dgm:prSet presAssocID="{14B67A57-C4D4-4A66-8EF1-4D9380065576}" presName="textRect" presStyleLbl="revTx" presStyleIdx="5" presStyleCnt="6">
        <dgm:presLayoutVars>
          <dgm:chMax val="1"/>
          <dgm:chPref val="1"/>
        </dgm:presLayoutVars>
      </dgm:prSet>
      <dgm:spPr/>
    </dgm:pt>
  </dgm:ptLst>
  <dgm:cxnLst>
    <dgm:cxn modelId="{AF4F7A0D-578C-405C-AB72-2A6F5AB5820D}" type="presOf" srcId="{14B67A57-C4D4-4A66-8EF1-4D9380065576}" destId="{89B604DB-6196-4B13-A299-C9B686EA2655}" srcOrd="0" destOrd="0" presId="urn:microsoft.com/office/officeart/2018/2/layout/IconLabelList"/>
    <dgm:cxn modelId="{A0049B14-53CE-42B5-B574-5A9CFFA6AB1B}" srcId="{7D18C2E1-1235-4478-918F-19CF2264A07C}" destId="{589C0F7E-31B8-4E4A-A9FE-FBE30ED54C2F}" srcOrd="1" destOrd="0" parTransId="{ABB2502A-EA58-43C8-BF31-EAD7F3AF51A8}" sibTransId="{6F0A66BC-2655-4D55-8F6E-5BB1E534F5FA}"/>
    <dgm:cxn modelId="{430BC01F-7E28-40F4-919E-8B2CC313D7D7}" srcId="{7D18C2E1-1235-4478-918F-19CF2264A07C}" destId="{C22B5B6A-A1EB-4205-A9E6-BB11F8C699B2}" srcOrd="4" destOrd="0" parTransId="{9F6FE595-94AC-4B90-AA99-2CACD6295F4F}" sibTransId="{AB35A504-1654-43B0-A524-64322DFEBBCA}"/>
    <dgm:cxn modelId="{4AEFCF24-9E30-4655-90A5-6A8639E8F11A}" srcId="{7D18C2E1-1235-4478-918F-19CF2264A07C}" destId="{14B67A57-C4D4-4A66-8EF1-4D9380065576}" srcOrd="5" destOrd="0" parTransId="{17C3D306-1301-4670-ABB4-9EC043F508FB}" sibTransId="{AD860641-8EA1-4D20-A9B7-7DF22BC8BAA2}"/>
    <dgm:cxn modelId="{C2768862-C56E-485F-AC87-11E4B283CFDE}" type="presOf" srcId="{E7E5F218-2F27-44E1-B074-BB98D6DD95BB}" destId="{C78EED35-0C82-4B7A-8C07-B9F8818BFBE2}" srcOrd="0" destOrd="0" presId="urn:microsoft.com/office/officeart/2018/2/layout/IconLabelList"/>
    <dgm:cxn modelId="{8FC02D44-70DC-407E-A5E2-B4C65DEC13C2}" srcId="{7D18C2E1-1235-4478-918F-19CF2264A07C}" destId="{7A81911A-9B7B-4E92-9BA2-2D8B0EB43F54}" srcOrd="2" destOrd="0" parTransId="{4572D406-EBEA-46A0-8568-251941A995B4}" sibTransId="{220CD039-B0BC-4025-8092-6A53EA28C911}"/>
    <dgm:cxn modelId="{FF7D3D74-0C35-42F8-9E98-FED7FAC2C85B}" type="presOf" srcId="{C22B5B6A-A1EB-4205-A9E6-BB11F8C699B2}" destId="{C26698E4-B56C-4B61-9244-62D5ECE381BE}" srcOrd="0" destOrd="0" presId="urn:microsoft.com/office/officeart/2018/2/layout/IconLabelList"/>
    <dgm:cxn modelId="{AEF0A45A-1590-4B4E-B115-2D254F97F612}" type="presOf" srcId="{7A81911A-9B7B-4E92-9BA2-2D8B0EB43F54}" destId="{50ED7496-B623-4D43-9B03-509343BF1D9B}" srcOrd="0" destOrd="0" presId="urn:microsoft.com/office/officeart/2018/2/layout/IconLabelList"/>
    <dgm:cxn modelId="{70D0947F-9FA4-4A71-95AD-D7C47A4F3ABA}" srcId="{7D18C2E1-1235-4478-918F-19CF2264A07C}" destId="{76F5AA54-53E0-4D40-9E01-A2B368C1EDBF}" srcOrd="0" destOrd="0" parTransId="{F1CD99DE-5216-410E-9EB7-A8437E87176A}" sibTransId="{59E7EC7A-C204-40D5-B1B6-BCA54DF28806}"/>
    <dgm:cxn modelId="{6167FE87-C3AB-4E59-8E58-6F5E11B61548}" type="presOf" srcId="{589C0F7E-31B8-4E4A-A9FE-FBE30ED54C2F}" destId="{66BCADF2-6851-4D34-B308-25CA6BAD3BB6}" srcOrd="0" destOrd="0" presId="urn:microsoft.com/office/officeart/2018/2/layout/IconLabelList"/>
    <dgm:cxn modelId="{C13966A3-996C-4B33-9F62-4CE8044A54C9}" srcId="{7D18C2E1-1235-4478-918F-19CF2264A07C}" destId="{E7E5F218-2F27-44E1-B074-BB98D6DD95BB}" srcOrd="3" destOrd="0" parTransId="{F569FDF3-1464-41B2-B6A4-605DAA1959E1}" sibTransId="{7C628996-7449-4237-B286-F45D75220D83}"/>
    <dgm:cxn modelId="{60E0DFCC-DC26-447B-8331-AC2663389886}" type="presOf" srcId="{7D18C2E1-1235-4478-918F-19CF2264A07C}" destId="{3BFDCA33-1E87-4146-898C-015C103F2155}" srcOrd="0" destOrd="0" presId="urn:microsoft.com/office/officeart/2018/2/layout/IconLabelList"/>
    <dgm:cxn modelId="{CBAA97F4-1596-4BAC-B865-A1073FD8388A}" type="presOf" srcId="{76F5AA54-53E0-4D40-9E01-A2B368C1EDBF}" destId="{A1CE5156-1B61-4674-A819-0DA3B2403600}" srcOrd="0" destOrd="0" presId="urn:microsoft.com/office/officeart/2018/2/layout/IconLabelList"/>
    <dgm:cxn modelId="{9502596E-8F4A-44FC-9996-90D7305D674C}" type="presParOf" srcId="{3BFDCA33-1E87-4146-898C-015C103F2155}" destId="{EE547616-7113-4ED9-A7C7-FD11C4C48E6E}" srcOrd="0" destOrd="0" presId="urn:microsoft.com/office/officeart/2018/2/layout/IconLabelList"/>
    <dgm:cxn modelId="{02EFB124-81D3-41B3-8599-004A5E7A9D08}" type="presParOf" srcId="{EE547616-7113-4ED9-A7C7-FD11C4C48E6E}" destId="{67297A71-D595-4926-8308-CCF2DACF2465}" srcOrd="0" destOrd="0" presId="urn:microsoft.com/office/officeart/2018/2/layout/IconLabelList"/>
    <dgm:cxn modelId="{B2CFFC3E-514D-47B2-B329-96EDC36252E2}" type="presParOf" srcId="{EE547616-7113-4ED9-A7C7-FD11C4C48E6E}" destId="{570F464A-61E2-4554-B5E3-83C45E96706C}" srcOrd="1" destOrd="0" presId="urn:microsoft.com/office/officeart/2018/2/layout/IconLabelList"/>
    <dgm:cxn modelId="{86BCDCFC-2395-4C98-B35B-8312DB8532FB}" type="presParOf" srcId="{EE547616-7113-4ED9-A7C7-FD11C4C48E6E}" destId="{A1CE5156-1B61-4674-A819-0DA3B2403600}" srcOrd="2" destOrd="0" presId="urn:microsoft.com/office/officeart/2018/2/layout/IconLabelList"/>
    <dgm:cxn modelId="{EACA8CC7-4D5A-4C19-9BE9-7E6E4B4A7EA2}" type="presParOf" srcId="{3BFDCA33-1E87-4146-898C-015C103F2155}" destId="{95C7B85F-F6B0-46F8-A82A-CD2815FD0763}" srcOrd="1" destOrd="0" presId="urn:microsoft.com/office/officeart/2018/2/layout/IconLabelList"/>
    <dgm:cxn modelId="{EF471371-4561-4C65-B653-C2675527DA60}" type="presParOf" srcId="{3BFDCA33-1E87-4146-898C-015C103F2155}" destId="{1E096D2C-CA8D-40AE-A706-A2D7F0F920DD}" srcOrd="2" destOrd="0" presId="urn:microsoft.com/office/officeart/2018/2/layout/IconLabelList"/>
    <dgm:cxn modelId="{7F4EA1F5-EB2A-4D3C-A820-61C3A3C2E5B2}" type="presParOf" srcId="{1E096D2C-CA8D-40AE-A706-A2D7F0F920DD}" destId="{5519BED0-622E-4F53-9DE2-A0814A9D34D8}" srcOrd="0" destOrd="0" presId="urn:microsoft.com/office/officeart/2018/2/layout/IconLabelList"/>
    <dgm:cxn modelId="{6FD13DD6-09BE-455E-B9B5-A78537CB8DCA}" type="presParOf" srcId="{1E096D2C-CA8D-40AE-A706-A2D7F0F920DD}" destId="{593D35C2-1E8B-474F-9DAA-69254FB7C853}" srcOrd="1" destOrd="0" presId="urn:microsoft.com/office/officeart/2018/2/layout/IconLabelList"/>
    <dgm:cxn modelId="{0793DB68-9C81-40DF-9558-937945335DB8}" type="presParOf" srcId="{1E096D2C-CA8D-40AE-A706-A2D7F0F920DD}" destId="{66BCADF2-6851-4D34-B308-25CA6BAD3BB6}" srcOrd="2" destOrd="0" presId="urn:microsoft.com/office/officeart/2018/2/layout/IconLabelList"/>
    <dgm:cxn modelId="{F4C12083-754E-4902-BA61-B6C0A3EF480D}" type="presParOf" srcId="{3BFDCA33-1E87-4146-898C-015C103F2155}" destId="{ECE06E90-174D-4A64-8AFC-495D5B1F0E3C}" srcOrd="3" destOrd="0" presId="urn:microsoft.com/office/officeart/2018/2/layout/IconLabelList"/>
    <dgm:cxn modelId="{25972C73-7C7C-47DD-BC4F-7DAE6F11B807}" type="presParOf" srcId="{3BFDCA33-1E87-4146-898C-015C103F2155}" destId="{BB7E4F26-21BB-4E1F-9B2A-8DEC820E141E}" srcOrd="4" destOrd="0" presId="urn:microsoft.com/office/officeart/2018/2/layout/IconLabelList"/>
    <dgm:cxn modelId="{F8DA8628-F005-4E78-A684-BC2E3588B023}" type="presParOf" srcId="{BB7E4F26-21BB-4E1F-9B2A-8DEC820E141E}" destId="{1058DE0B-5F68-4072-A33C-FD91DB543D37}" srcOrd="0" destOrd="0" presId="urn:microsoft.com/office/officeart/2018/2/layout/IconLabelList"/>
    <dgm:cxn modelId="{C491BCEB-C800-4216-9AD2-F4C7A5D0F855}" type="presParOf" srcId="{BB7E4F26-21BB-4E1F-9B2A-8DEC820E141E}" destId="{7A585931-A374-46AE-8D8E-71946FC808AA}" srcOrd="1" destOrd="0" presId="urn:microsoft.com/office/officeart/2018/2/layout/IconLabelList"/>
    <dgm:cxn modelId="{FFC92B1D-A342-43D9-AE5A-A2555DCB9191}" type="presParOf" srcId="{BB7E4F26-21BB-4E1F-9B2A-8DEC820E141E}" destId="{50ED7496-B623-4D43-9B03-509343BF1D9B}" srcOrd="2" destOrd="0" presId="urn:microsoft.com/office/officeart/2018/2/layout/IconLabelList"/>
    <dgm:cxn modelId="{35DCEEEA-5756-4C8D-A5A8-81A3C867681F}" type="presParOf" srcId="{3BFDCA33-1E87-4146-898C-015C103F2155}" destId="{8B55AE95-FC2A-4AE1-9405-226D97751F68}" srcOrd="5" destOrd="0" presId="urn:microsoft.com/office/officeart/2018/2/layout/IconLabelList"/>
    <dgm:cxn modelId="{746F6637-33D0-49CA-8103-A7F7DDDA3BD5}" type="presParOf" srcId="{3BFDCA33-1E87-4146-898C-015C103F2155}" destId="{217ACD20-80F9-4AE4-BC2C-A22A3B953D75}" srcOrd="6" destOrd="0" presId="urn:microsoft.com/office/officeart/2018/2/layout/IconLabelList"/>
    <dgm:cxn modelId="{7C37785B-C68F-400D-A3F5-84C8F998998F}" type="presParOf" srcId="{217ACD20-80F9-4AE4-BC2C-A22A3B953D75}" destId="{1AB1F265-A1A8-495D-B765-E3BB2771A974}" srcOrd="0" destOrd="0" presId="urn:microsoft.com/office/officeart/2018/2/layout/IconLabelList"/>
    <dgm:cxn modelId="{2E7A3D7A-889C-4994-AB6F-A16BD932472E}" type="presParOf" srcId="{217ACD20-80F9-4AE4-BC2C-A22A3B953D75}" destId="{7C99A69C-5BC7-45B4-8E08-078BB86CE3F2}" srcOrd="1" destOrd="0" presId="urn:microsoft.com/office/officeart/2018/2/layout/IconLabelList"/>
    <dgm:cxn modelId="{E6294D47-4EE8-4550-A215-C3BFE40992CD}" type="presParOf" srcId="{217ACD20-80F9-4AE4-BC2C-A22A3B953D75}" destId="{C78EED35-0C82-4B7A-8C07-B9F8818BFBE2}" srcOrd="2" destOrd="0" presId="urn:microsoft.com/office/officeart/2018/2/layout/IconLabelList"/>
    <dgm:cxn modelId="{6E9087DB-B510-43AF-B401-679670FF641F}" type="presParOf" srcId="{3BFDCA33-1E87-4146-898C-015C103F2155}" destId="{E7BB06D4-CF8A-4A91-978E-BA76DB42917F}" srcOrd="7" destOrd="0" presId="urn:microsoft.com/office/officeart/2018/2/layout/IconLabelList"/>
    <dgm:cxn modelId="{EA258132-215B-43B2-9810-A2317EC31914}" type="presParOf" srcId="{3BFDCA33-1E87-4146-898C-015C103F2155}" destId="{9501B5DF-D025-4247-8341-A23AD57A01A6}" srcOrd="8" destOrd="0" presId="urn:microsoft.com/office/officeart/2018/2/layout/IconLabelList"/>
    <dgm:cxn modelId="{EDCF9084-C86F-4922-8621-548C4EDA5B54}" type="presParOf" srcId="{9501B5DF-D025-4247-8341-A23AD57A01A6}" destId="{BA950A02-06D5-4CFE-83FB-4C31428EBB4E}" srcOrd="0" destOrd="0" presId="urn:microsoft.com/office/officeart/2018/2/layout/IconLabelList"/>
    <dgm:cxn modelId="{287B3253-5960-4B2B-9666-22667E8C60CD}" type="presParOf" srcId="{9501B5DF-D025-4247-8341-A23AD57A01A6}" destId="{C13FDFBC-C3E0-4BB4-9788-326A5048495B}" srcOrd="1" destOrd="0" presId="urn:microsoft.com/office/officeart/2018/2/layout/IconLabelList"/>
    <dgm:cxn modelId="{58421CEC-E196-41BE-9882-4C948821B7B9}" type="presParOf" srcId="{9501B5DF-D025-4247-8341-A23AD57A01A6}" destId="{C26698E4-B56C-4B61-9244-62D5ECE381BE}" srcOrd="2" destOrd="0" presId="urn:microsoft.com/office/officeart/2018/2/layout/IconLabelList"/>
    <dgm:cxn modelId="{314E54B5-20DB-436E-8876-7E0B990AB749}" type="presParOf" srcId="{3BFDCA33-1E87-4146-898C-015C103F2155}" destId="{4749C3A8-F19F-406D-8E51-7BBBFCE02DB2}" srcOrd="9" destOrd="0" presId="urn:microsoft.com/office/officeart/2018/2/layout/IconLabelList"/>
    <dgm:cxn modelId="{60D79C92-792F-4FF0-B789-225D8666DBD4}" type="presParOf" srcId="{3BFDCA33-1E87-4146-898C-015C103F2155}" destId="{934F7539-DE22-485C-9A56-72F79BCD2604}" srcOrd="10" destOrd="0" presId="urn:microsoft.com/office/officeart/2018/2/layout/IconLabelList"/>
    <dgm:cxn modelId="{ABBA306F-6C3E-457B-B462-8EA244C9A973}" type="presParOf" srcId="{934F7539-DE22-485C-9A56-72F79BCD2604}" destId="{DD44B051-3074-443D-9573-9900685F2EFD}" srcOrd="0" destOrd="0" presId="urn:microsoft.com/office/officeart/2018/2/layout/IconLabelList"/>
    <dgm:cxn modelId="{699A1220-63F1-436A-86B1-FBD1DD6BD798}" type="presParOf" srcId="{934F7539-DE22-485C-9A56-72F79BCD2604}" destId="{0018BE9B-A90B-4E12-A1A4-59B41CB175D1}" srcOrd="1" destOrd="0" presId="urn:microsoft.com/office/officeart/2018/2/layout/IconLabelList"/>
    <dgm:cxn modelId="{7EC863AD-C7ED-4542-A1C4-152F2228C2EA}" type="presParOf" srcId="{934F7539-DE22-485C-9A56-72F79BCD2604}" destId="{89B604DB-6196-4B13-A299-C9B686EA2655}"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9165F6-A137-4653-855E-0D4DBEF96725}"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GB"/>
        </a:p>
      </dgm:t>
    </dgm:pt>
    <dgm:pt modelId="{614ADB0C-D475-40B6-A323-AC2FC41C54E9}">
      <dgm:prSet phldrT="[Text]"/>
      <dgm:spPr/>
      <dgm:t>
        <a:bodyPr/>
        <a:lstStyle/>
        <a:p>
          <a:r>
            <a:rPr lang="en-US">
              <a:effectLst/>
            </a:rPr>
            <a:t>Can be extremely busy at times which delays accessing support and advice. </a:t>
          </a:r>
          <a:endParaRPr lang="en-GB" dirty="0"/>
        </a:p>
      </dgm:t>
    </dgm:pt>
    <dgm:pt modelId="{90F675DA-9464-4076-8421-E63BD3B755F2}" type="parTrans" cxnId="{2748B596-689C-477C-9B03-3FE6EB9BFF0E}">
      <dgm:prSet/>
      <dgm:spPr/>
      <dgm:t>
        <a:bodyPr/>
        <a:lstStyle/>
        <a:p>
          <a:endParaRPr lang="en-GB"/>
        </a:p>
      </dgm:t>
    </dgm:pt>
    <dgm:pt modelId="{4A7FE76A-6B2B-45F3-8E0D-F3FA1F065B12}" type="sibTrans" cxnId="{2748B596-689C-477C-9B03-3FE6EB9BFF0E}">
      <dgm:prSet/>
      <dgm:spPr/>
      <dgm:t>
        <a:bodyPr/>
        <a:lstStyle/>
        <a:p>
          <a:endParaRPr lang="en-GB"/>
        </a:p>
      </dgm:t>
    </dgm:pt>
    <dgm:pt modelId="{88661A86-6FFD-496D-9488-9F3B4A94DB4C}">
      <dgm:prSet phldrT="[Text]"/>
      <dgm:spPr/>
      <dgm:t>
        <a:bodyPr/>
        <a:lstStyle/>
        <a:p>
          <a:pPr>
            <a:buFont typeface="Wingdings" panose="05000000000000000000" pitchFamily="2" charset="2"/>
            <a:buChar char="ü"/>
          </a:pPr>
          <a:r>
            <a:rPr lang="en-US" dirty="0">
              <a:effectLst/>
            </a:rPr>
            <a:t>Updated the SALL local offer which means </a:t>
          </a:r>
          <a:r>
            <a:rPr lang="en-US" dirty="0" err="1">
              <a:effectLst/>
            </a:rPr>
            <a:t>SENCo</a:t>
          </a:r>
          <a:r>
            <a:rPr lang="en-GB" dirty="0">
              <a:effectLst/>
            </a:rPr>
            <a:t>s</a:t>
          </a:r>
          <a:r>
            <a:rPr lang="en-US" dirty="0">
              <a:effectLst/>
            </a:rPr>
            <a:t> can find commonly used referral forms, information on most accessed services and are advised to only use the line for quick questions and directed to submit a contact form for a more detailed discussion.</a:t>
          </a:r>
          <a:endParaRPr lang="en-GB" dirty="0"/>
        </a:p>
      </dgm:t>
    </dgm:pt>
    <dgm:pt modelId="{73D94703-EFA4-465E-BCF9-B96AA0C9E7F9}" type="parTrans" cxnId="{F09B562D-1A62-4EA9-9EE1-83D2BB5780B1}">
      <dgm:prSet/>
      <dgm:spPr/>
      <dgm:t>
        <a:bodyPr/>
        <a:lstStyle/>
        <a:p>
          <a:endParaRPr lang="en-GB"/>
        </a:p>
      </dgm:t>
    </dgm:pt>
    <dgm:pt modelId="{E4619F27-0646-4CF0-A58A-3AA7CBA56F01}" type="sibTrans" cxnId="{F09B562D-1A62-4EA9-9EE1-83D2BB5780B1}">
      <dgm:prSet/>
      <dgm:spPr/>
      <dgm:t>
        <a:bodyPr/>
        <a:lstStyle/>
        <a:p>
          <a:endParaRPr lang="en-GB"/>
        </a:p>
      </dgm:t>
    </dgm:pt>
    <dgm:pt modelId="{4ADC499F-AF10-4E9F-AA25-999C6F74E6F3}">
      <dgm:prSet phldrT="[Text]"/>
      <dgm:spPr/>
      <dgm:t>
        <a:bodyPr/>
        <a:lstStyle/>
        <a:p>
          <a:r>
            <a:rPr lang="en-US">
              <a:effectLst/>
            </a:rPr>
            <a:t>Can be a lengthy wait for Educational Psychologist consultation.</a:t>
          </a:r>
          <a:endParaRPr lang="en-GB" dirty="0"/>
        </a:p>
      </dgm:t>
    </dgm:pt>
    <dgm:pt modelId="{C2D3C5EF-1D6C-43A7-B770-F041960B00DD}" type="parTrans" cxnId="{008D726C-2CC1-47E6-8775-C0CEC149C2AC}">
      <dgm:prSet/>
      <dgm:spPr/>
      <dgm:t>
        <a:bodyPr/>
        <a:lstStyle/>
        <a:p>
          <a:endParaRPr lang="en-GB"/>
        </a:p>
      </dgm:t>
    </dgm:pt>
    <dgm:pt modelId="{90FB3C0B-7345-4BE4-A0F0-EA81FF7B972B}" type="sibTrans" cxnId="{008D726C-2CC1-47E6-8775-C0CEC149C2AC}">
      <dgm:prSet/>
      <dgm:spPr/>
      <dgm:t>
        <a:bodyPr/>
        <a:lstStyle/>
        <a:p>
          <a:endParaRPr lang="en-GB"/>
        </a:p>
      </dgm:t>
    </dgm:pt>
    <dgm:pt modelId="{3DA15839-1635-434D-A6F7-42EBBF6F6727}">
      <dgm:prSet phldrT="[Text]"/>
      <dgm:spPr/>
      <dgm:t>
        <a:bodyPr/>
        <a:lstStyle/>
        <a:p>
          <a:pPr>
            <a:buFont typeface="Wingdings" panose="05000000000000000000" pitchFamily="2" charset="2"/>
            <a:buChar char="ü"/>
          </a:pPr>
          <a:r>
            <a:rPr lang="en-US">
              <a:effectLst/>
            </a:rPr>
            <a:t>Additional Educational Psychologists have been recruited to support SALL enabling us to offer more consultation slots reducing the waiting time. </a:t>
          </a:r>
          <a:endParaRPr lang="en-GB" dirty="0"/>
        </a:p>
      </dgm:t>
    </dgm:pt>
    <dgm:pt modelId="{ADEB1F00-4BAA-4BB9-AE1B-185F983005DC}" type="parTrans" cxnId="{81AA2262-748E-4372-B030-64ED4D42DD22}">
      <dgm:prSet/>
      <dgm:spPr/>
      <dgm:t>
        <a:bodyPr/>
        <a:lstStyle/>
        <a:p>
          <a:endParaRPr lang="en-GB"/>
        </a:p>
      </dgm:t>
    </dgm:pt>
    <dgm:pt modelId="{1C93758C-DF04-4BB1-BA40-1983F60110DB}" type="sibTrans" cxnId="{81AA2262-748E-4372-B030-64ED4D42DD22}">
      <dgm:prSet/>
      <dgm:spPr/>
      <dgm:t>
        <a:bodyPr/>
        <a:lstStyle/>
        <a:p>
          <a:endParaRPr lang="en-GB"/>
        </a:p>
      </dgm:t>
    </dgm:pt>
    <dgm:pt modelId="{CAA92067-1107-4529-9942-350A1EF91567}">
      <dgm:prSet phldrT="[Text]"/>
      <dgm:spPr/>
      <dgm:t>
        <a:bodyPr/>
        <a:lstStyle/>
        <a:p>
          <a:r>
            <a:rPr lang="en-US">
              <a:effectLst/>
            </a:rPr>
            <a:t>Feels like a box ticking exercise sometimes to be able to obtain further support/access referrals (WTT, EBSA cases) </a:t>
          </a:r>
          <a:endParaRPr lang="en-GB" dirty="0"/>
        </a:p>
      </dgm:t>
    </dgm:pt>
    <dgm:pt modelId="{16D0D3C6-CA3F-445C-BB4B-1CB502F46DA9}" type="parTrans" cxnId="{93F0FC81-D5F9-4A2E-858A-D86A6DA22787}">
      <dgm:prSet/>
      <dgm:spPr/>
      <dgm:t>
        <a:bodyPr/>
        <a:lstStyle/>
        <a:p>
          <a:endParaRPr lang="en-GB"/>
        </a:p>
      </dgm:t>
    </dgm:pt>
    <dgm:pt modelId="{5EEAE46B-65B8-497B-992C-D5194D7AABC7}" type="sibTrans" cxnId="{93F0FC81-D5F9-4A2E-858A-D86A6DA22787}">
      <dgm:prSet/>
      <dgm:spPr/>
      <dgm:t>
        <a:bodyPr/>
        <a:lstStyle/>
        <a:p>
          <a:endParaRPr lang="en-GB"/>
        </a:p>
      </dgm:t>
    </dgm:pt>
    <dgm:pt modelId="{1D2BE3D6-0A71-4E26-AEF1-BE22B33FC3EA}">
      <dgm:prSet phldrT="[Text]"/>
      <dgm:spPr/>
      <dgm:t>
        <a:bodyPr/>
        <a:lstStyle/>
        <a:p>
          <a:pPr>
            <a:buFont typeface="Wingdings" panose="05000000000000000000" pitchFamily="2" charset="2"/>
            <a:buChar char="ü"/>
          </a:pPr>
          <a:r>
            <a:rPr lang="en-US" dirty="0">
              <a:effectLst/>
            </a:rPr>
            <a:t>SALL are now able to direct </a:t>
          </a:r>
          <a:r>
            <a:rPr lang="en-US" dirty="0" err="1">
              <a:effectLst/>
            </a:rPr>
            <a:t>SENCo</a:t>
          </a:r>
          <a:r>
            <a:rPr lang="en-GB" dirty="0">
              <a:effectLst/>
            </a:rPr>
            <a:t>s </a:t>
          </a:r>
          <a:r>
            <a:rPr lang="en-US" dirty="0">
              <a:effectLst/>
            </a:rPr>
            <a:t>to the new EBSA pathway which has been updated and offers additional support and resources. </a:t>
          </a:r>
          <a:endParaRPr lang="en-GB" dirty="0"/>
        </a:p>
      </dgm:t>
    </dgm:pt>
    <dgm:pt modelId="{CC9A1EDB-91A5-4690-8F0E-B987ABC7FBEB}" type="parTrans" cxnId="{0C4E2C1D-4E9E-4990-8EB9-3293BB3D76DA}">
      <dgm:prSet/>
      <dgm:spPr/>
      <dgm:t>
        <a:bodyPr/>
        <a:lstStyle/>
        <a:p>
          <a:endParaRPr lang="en-GB"/>
        </a:p>
      </dgm:t>
    </dgm:pt>
    <dgm:pt modelId="{848F9915-8AA0-4B7F-B397-FC13A9460C32}" type="sibTrans" cxnId="{0C4E2C1D-4E9E-4990-8EB9-3293BB3D76DA}">
      <dgm:prSet/>
      <dgm:spPr/>
      <dgm:t>
        <a:bodyPr/>
        <a:lstStyle/>
        <a:p>
          <a:endParaRPr lang="en-GB"/>
        </a:p>
      </dgm:t>
    </dgm:pt>
    <dgm:pt modelId="{E96514A0-5156-4DFB-91FB-0010CF540A01}" type="pres">
      <dgm:prSet presAssocID="{709165F6-A137-4653-855E-0D4DBEF96725}" presName="Name0" presStyleCnt="0">
        <dgm:presLayoutVars>
          <dgm:dir/>
          <dgm:animLvl val="lvl"/>
          <dgm:resizeHandles val="exact"/>
        </dgm:presLayoutVars>
      </dgm:prSet>
      <dgm:spPr/>
    </dgm:pt>
    <dgm:pt modelId="{AC4C215D-48D1-4EFF-84A2-6798D5552E2A}" type="pres">
      <dgm:prSet presAssocID="{614ADB0C-D475-40B6-A323-AC2FC41C54E9}" presName="linNode" presStyleCnt="0"/>
      <dgm:spPr/>
    </dgm:pt>
    <dgm:pt modelId="{E8F8A1D3-3A3D-4C3D-8FF0-81A552989E1D}" type="pres">
      <dgm:prSet presAssocID="{614ADB0C-D475-40B6-A323-AC2FC41C54E9}" presName="parentText" presStyleLbl="node1" presStyleIdx="0" presStyleCnt="3">
        <dgm:presLayoutVars>
          <dgm:chMax val="1"/>
          <dgm:bulletEnabled val="1"/>
        </dgm:presLayoutVars>
      </dgm:prSet>
      <dgm:spPr/>
    </dgm:pt>
    <dgm:pt modelId="{79A6B553-933A-41B6-9F10-6FE8D734BD6D}" type="pres">
      <dgm:prSet presAssocID="{614ADB0C-D475-40B6-A323-AC2FC41C54E9}" presName="descendantText" presStyleLbl="alignAccFollowNode1" presStyleIdx="0" presStyleCnt="3">
        <dgm:presLayoutVars>
          <dgm:bulletEnabled val="1"/>
        </dgm:presLayoutVars>
      </dgm:prSet>
      <dgm:spPr/>
    </dgm:pt>
    <dgm:pt modelId="{76FE6F63-FCE4-4DCC-9708-E518BD955420}" type="pres">
      <dgm:prSet presAssocID="{4A7FE76A-6B2B-45F3-8E0D-F3FA1F065B12}" presName="sp" presStyleCnt="0"/>
      <dgm:spPr/>
    </dgm:pt>
    <dgm:pt modelId="{57168487-E2AD-4EAF-A854-2E7B009CAA04}" type="pres">
      <dgm:prSet presAssocID="{4ADC499F-AF10-4E9F-AA25-999C6F74E6F3}" presName="linNode" presStyleCnt="0"/>
      <dgm:spPr/>
    </dgm:pt>
    <dgm:pt modelId="{CEFB8D7E-35CD-4185-9D0C-449043582D94}" type="pres">
      <dgm:prSet presAssocID="{4ADC499F-AF10-4E9F-AA25-999C6F74E6F3}" presName="parentText" presStyleLbl="node1" presStyleIdx="1" presStyleCnt="3">
        <dgm:presLayoutVars>
          <dgm:chMax val="1"/>
          <dgm:bulletEnabled val="1"/>
        </dgm:presLayoutVars>
      </dgm:prSet>
      <dgm:spPr/>
    </dgm:pt>
    <dgm:pt modelId="{6325066B-A8D6-4BCB-8F36-078A6A75F36F}" type="pres">
      <dgm:prSet presAssocID="{4ADC499F-AF10-4E9F-AA25-999C6F74E6F3}" presName="descendantText" presStyleLbl="alignAccFollowNode1" presStyleIdx="1" presStyleCnt="3">
        <dgm:presLayoutVars>
          <dgm:bulletEnabled val="1"/>
        </dgm:presLayoutVars>
      </dgm:prSet>
      <dgm:spPr/>
    </dgm:pt>
    <dgm:pt modelId="{2745A203-3853-4773-9887-7C18289D4E0F}" type="pres">
      <dgm:prSet presAssocID="{90FB3C0B-7345-4BE4-A0F0-EA81FF7B972B}" presName="sp" presStyleCnt="0"/>
      <dgm:spPr/>
    </dgm:pt>
    <dgm:pt modelId="{BB2280B2-6F38-4CF5-90ED-BBF8206B90DC}" type="pres">
      <dgm:prSet presAssocID="{CAA92067-1107-4529-9942-350A1EF91567}" presName="linNode" presStyleCnt="0"/>
      <dgm:spPr/>
    </dgm:pt>
    <dgm:pt modelId="{EF34267B-6814-49EB-AA82-CFCDB9D11F18}" type="pres">
      <dgm:prSet presAssocID="{CAA92067-1107-4529-9942-350A1EF91567}" presName="parentText" presStyleLbl="node1" presStyleIdx="2" presStyleCnt="3">
        <dgm:presLayoutVars>
          <dgm:chMax val="1"/>
          <dgm:bulletEnabled val="1"/>
        </dgm:presLayoutVars>
      </dgm:prSet>
      <dgm:spPr/>
    </dgm:pt>
    <dgm:pt modelId="{CACB79E7-2BAD-4587-B247-72937E5C15F0}" type="pres">
      <dgm:prSet presAssocID="{CAA92067-1107-4529-9942-350A1EF91567}" presName="descendantText" presStyleLbl="alignAccFollowNode1" presStyleIdx="2" presStyleCnt="3">
        <dgm:presLayoutVars>
          <dgm:bulletEnabled val="1"/>
        </dgm:presLayoutVars>
      </dgm:prSet>
      <dgm:spPr/>
    </dgm:pt>
  </dgm:ptLst>
  <dgm:cxnLst>
    <dgm:cxn modelId="{0C4E2C1D-4E9E-4990-8EB9-3293BB3D76DA}" srcId="{CAA92067-1107-4529-9942-350A1EF91567}" destId="{1D2BE3D6-0A71-4E26-AEF1-BE22B33FC3EA}" srcOrd="0" destOrd="0" parTransId="{CC9A1EDB-91A5-4690-8F0E-B987ABC7FBEB}" sibTransId="{848F9915-8AA0-4B7F-B397-FC13A9460C32}"/>
    <dgm:cxn modelId="{37532728-79AF-42EA-9DD5-737EF74177BC}" type="presOf" srcId="{88661A86-6FFD-496D-9488-9F3B4A94DB4C}" destId="{79A6B553-933A-41B6-9F10-6FE8D734BD6D}" srcOrd="0" destOrd="0" presId="urn:microsoft.com/office/officeart/2005/8/layout/vList5"/>
    <dgm:cxn modelId="{F09B562D-1A62-4EA9-9EE1-83D2BB5780B1}" srcId="{614ADB0C-D475-40B6-A323-AC2FC41C54E9}" destId="{88661A86-6FFD-496D-9488-9F3B4A94DB4C}" srcOrd="0" destOrd="0" parTransId="{73D94703-EFA4-465E-BCF9-B96AA0C9E7F9}" sibTransId="{E4619F27-0646-4CF0-A58A-3AA7CBA56F01}"/>
    <dgm:cxn modelId="{81AA2262-748E-4372-B030-64ED4D42DD22}" srcId="{4ADC499F-AF10-4E9F-AA25-999C6F74E6F3}" destId="{3DA15839-1635-434D-A6F7-42EBBF6F6727}" srcOrd="0" destOrd="0" parTransId="{ADEB1F00-4BAA-4BB9-AE1B-185F983005DC}" sibTransId="{1C93758C-DF04-4BB1-BA40-1983F60110DB}"/>
    <dgm:cxn modelId="{7E03E868-8E2C-4BBB-B793-6C61932F52DF}" type="presOf" srcId="{614ADB0C-D475-40B6-A323-AC2FC41C54E9}" destId="{E8F8A1D3-3A3D-4C3D-8FF0-81A552989E1D}" srcOrd="0" destOrd="0" presId="urn:microsoft.com/office/officeart/2005/8/layout/vList5"/>
    <dgm:cxn modelId="{008D726C-2CC1-47E6-8775-C0CEC149C2AC}" srcId="{709165F6-A137-4653-855E-0D4DBEF96725}" destId="{4ADC499F-AF10-4E9F-AA25-999C6F74E6F3}" srcOrd="1" destOrd="0" parTransId="{C2D3C5EF-1D6C-43A7-B770-F041960B00DD}" sibTransId="{90FB3C0B-7345-4BE4-A0F0-EA81FF7B972B}"/>
    <dgm:cxn modelId="{61AB0758-53A5-4B03-8508-9A5116BD9421}" type="presOf" srcId="{3DA15839-1635-434D-A6F7-42EBBF6F6727}" destId="{6325066B-A8D6-4BCB-8F36-078A6A75F36F}" srcOrd="0" destOrd="0" presId="urn:microsoft.com/office/officeart/2005/8/layout/vList5"/>
    <dgm:cxn modelId="{93F0FC81-D5F9-4A2E-858A-D86A6DA22787}" srcId="{709165F6-A137-4653-855E-0D4DBEF96725}" destId="{CAA92067-1107-4529-9942-350A1EF91567}" srcOrd="2" destOrd="0" parTransId="{16D0D3C6-CA3F-445C-BB4B-1CB502F46DA9}" sibTransId="{5EEAE46B-65B8-497B-992C-D5194D7AABC7}"/>
    <dgm:cxn modelId="{3D848F82-D2E6-4532-9BC3-A46C30D1F172}" type="presOf" srcId="{CAA92067-1107-4529-9942-350A1EF91567}" destId="{EF34267B-6814-49EB-AA82-CFCDB9D11F18}" srcOrd="0" destOrd="0" presId="urn:microsoft.com/office/officeart/2005/8/layout/vList5"/>
    <dgm:cxn modelId="{2748B596-689C-477C-9B03-3FE6EB9BFF0E}" srcId="{709165F6-A137-4653-855E-0D4DBEF96725}" destId="{614ADB0C-D475-40B6-A323-AC2FC41C54E9}" srcOrd="0" destOrd="0" parTransId="{90F675DA-9464-4076-8421-E63BD3B755F2}" sibTransId="{4A7FE76A-6B2B-45F3-8E0D-F3FA1F065B12}"/>
    <dgm:cxn modelId="{CD40E99B-3EA0-47D8-9A34-838FA33A78E0}" type="presOf" srcId="{4ADC499F-AF10-4E9F-AA25-999C6F74E6F3}" destId="{CEFB8D7E-35CD-4185-9D0C-449043582D94}" srcOrd="0" destOrd="0" presId="urn:microsoft.com/office/officeart/2005/8/layout/vList5"/>
    <dgm:cxn modelId="{4D9789A0-91E1-4CE0-9B6F-7BA63E9E329A}" type="presOf" srcId="{709165F6-A137-4653-855E-0D4DBEF96725}" destId="{E96514A0-5156-4DFB-91FB-0010CF540A01}" srcOrd="0" destOrd="0" presId="urn:microsoft.com/office/officeart/2005/8/layout/vList5"/>
    <dgm:cxn modelId="{94751BA3-3EAA-425E-AC8F-3A8CA1A6113B}" type="presOf" srcId="{1D2BE3D6-0A71-4E26-AEF1-BE22B33FC3EA}" destId="{CACB79E7-2BAD-4587-B247-72937E5C15F0}" srcOrd="0" destOrd="0" presId="urn:microsoft.com/office/officeart/2005/8/layout/vList5"/>
    <dgm:cxn modelId="{48302D5E-5BAB-47B6-90DB-3C9B7420A645}" type="presParOf" srcId="{E96514A0-5156-4DFB-91FB-0010CF540A01}" destId="{AC4C215D-48D1-4EFF-84A2-6798D5552E2A}" srcOrd="0" destOrd="0" presId="urn:microsoft.com/office/officeart/2005/8/layout/vList5"/>
    <dgm:cxn modelId="{9E0CB06A-1462-4F31-AD05-7788F109FA89}" type="presParOf" srcId="{AC4C215D-48D1-4EFF-84A2-6798D5552E2A}" destId="{E8F8A1D3-3A3D-4C3D-8FF0-81A552989E1D}" srcOrd="0" destOrd="0" presId="urn:microsoft.com/office/officeart/2005/8/layout/vList5"/>
    <dgm:cxn modelId="{AEADC395-6846-4270-8535-BBACF9FF6972}" type="presParOf" srcId="{AC4C215D-48D1-4EFF-84A2-6798D5552E2A}" destId="{79A6B553-933A-41B6-9F10-6FE8D734BD6D}" srcOrd="1" destOrd="0" presId="urn:microsoft.com/office/officeart/2005/8/layout/vList5"/>
    <dgm:cxn modelId="{AD86D1F5-914E-4CDE-94B8-808D545AEBD7}" type="presParOf" srcId="{E96514A0-5156-4DFB-91FB-0010CF540A01}" destId="{76FE6F63-FCE4-4DCC-9708-E518BD955420}" srcOrd="1" destOrd="0" presId="urn:microsoft.com/office/officeart/2005/8/layout/vList5"/>
    <dgm:cxn modelId="{F86B1BB2-521E-44F1-BDFD-5EB1374F5EE5}" type="presParOf" srcId="{E96514A0-5156-4DFB-91FB-0010CF540A01}" destId="{57168487-E2AD-4EAF-A854-2E7B009CAA04}" srcOrd="2" destOrd="0" presId="urn:microsoft.com/office/officeart/2005/8/layout/vList5"/>
    <dgm:cxn modelId="{9594CF27-6526-462A-BD5D-3F4596A3B558}" type="presParOf" srcId="{57168487-E2AD-4EAF-A854-2E7B009CAA04}" destId="{CEFB8D7E-35CD-4185-9D0C-449043582D94}" srcOrd="0" destOrd="0" presId="urn:microsoft.com/office/officeart/2005/8/layout/vList5"/>
    <dgm:cxn modelId="{97E950E8-AA3F-4986-ABC5-61FE7A988E55}" type="presParOf" srcId="{57168487-E2AD-4EAF-A854-2E7B009CAA04}" destId="{6325066B-A8D6-4BCB-8F36-078A6A75F36F}" srcOrd="1" destOrd="0" presId="urn:microsoft.com/office/officeart/2005/8/layout/vList5"/>
    <dgm:cxn modelId="{2CE35AC4-FF29-4A17-99DD-EECF00AF8936}" type="presParOf" srcId="{E96514A0-5156-4DFB-91FB-0010CF540A01}" destId="{2745A203-3853-4773-9887-7C18289D4E0F}" srcOrd="3" destOrd="0" presId="urn:microsoft.com/office/officeart/2005/8/layout/vList5"/>
    <dgm:cxn modelId="{7C6B0CFC-20FF-4113-BFBA-0D6263A8F96A}" type="presParOf" srcId="{E96514A0-5156-4DFB-91FB-0010CF540A01}" destId="{BB2280B2-6F38-4CF5-90ED-BBF8206B90DC}" srcOrd="4" destOrd="0" presId="urn:microsoft.com/office/officeart/2005/8/layout/vList5"/>
    <dgm:cxn modelId="{0D7AA274-09E0-42E6-B540-E8A29E7C54D3}" type="presParOf" srcId="{BB2280B2-6F38-4CF5-90ED-BBF8206B90DC}" destId="{EF34267B-6814-49EB-AA82-CFCDB9D11F18}" srcOrd="0" destOrd="0" presId="urn:microsoft.com/office/officeart/2005/8/layout/vList5"/>
    <dgm:cxn modelId="{EF133A86-7F3B-4897-801F-11B886CB2BC2}" type="presParOf" srcId="{BB2280B2-6F38-4CF5-90ED-BBF8206B90DC}" destId="{CACB79E7-2BAD-4587-B247-72937E5C15F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69377-23C2-405C-90CC-3D39110EC86D}">
      <dsp:nvSpPr>
        <dsp:cNvPr id="0" name=""/>
        <dsp:cNvSpPr/>
      </dsp:nvSpPr>
      <dsp:spPr>
        <a:xfrm rot="20623499">
          <a:off x="429460" y="-31942"/>
          <a:ext cx="2428059" cy="248402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BAD3E1-079E-4D7A-9414-F8723C60AFB9}">
      <dsp:nvSpPr>
        <dsp:cNvPr id="0" name=""/>
        <dsp:cNvSpPr/>
      </dsp:nvSpPr>
      <dsp:spPr>
        <a:xfrm>
          <a:off x="519886" y="2164930"/>
          <a:ext cx="3002608" cy="30026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Once the online form is received, the Ask SALL advisors aim to respond to the contact within 48 hours. We endeavor to arrange a convenient time to call back to discuss in more detail; occasionally, a direct email response will suffice.</a:t>
          </a:r>
        </a:p>
      </dsp:txBody>
      <dsp:txXfrm>
        <a:off x="607829" y="2252873"/>
        <a:ext cx="2826722" cy="2826722"/>
      </dsp:txXfrm>
    </dsp:sp>
    <dsp:sp modelId="{12D8BDAC-BAB2-4ADB-809D-BF566D9CF372}">
      <dsp:nvSpPr>
        <dsp:cNvPr id="0" name=""/>
        <dsp:cNvSpPr/>
      </dsp:nvSpPr>
      <dsp:spPr>
        <a:xfrm rot="21588399">
          <a:off x="3656500" y="3006326"/>
          <a:ext cx="621290" cy="72148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656501" y="3150937"/>
        <a:ext cx="434903" cy="432890"/>
      </dsp:txXfrm>
    </dsp:sp>
    <dsp:sp modelId="{D4DCEA41-C09E-47A7-B11D-F63C4763C34D}">
      <dsp:nvSpPr>
        <dsp:cNvPr id="0" name=""/>
        <dsp:cNvSpPr/>
      </dsp:nvSpPr>
      <dsp:spPr>
        <a:xfrm rot="19928118">
          <a:off x="8829479" y="-91138"/>
          <a:ext cx="2244990" cy="254606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C0578-289B-4589-B149-173272A47256}">
      <dsp:nvSpPr>
        <dsp:cNvPr id="0" name=""/>
        <dsp:cNvSpPr/>
      </dsp:nvSpPr>
      <dsp:spPr>
        <a:xfrm>
          <a:off x="4499599" y="2171341"/>
          <a:ext cx="3002608" cy="30026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Are your privacy notices in place to allow you to share individual child's details with us?</a:t>
          </a:r>
          <a:endParaRPr lang="en-US" sz="2000" kern="1200" dirty="0"/>
        </a:p>
      </dsp:txBody>
      <dsp:txXfrm>
        <a:off x="4587542" y="2259284"/>
        <a:ext cx="2826722" cy="2826722"/>
      </dsp:txXfrm>
    </dsp:sp>
    <dsp:sp modelId="{AF1FA8A3-E146-4E92-88A9-76F7E78C0589}">
      <dsp:nvSpPr>
        <dsp:cNvPr id="0" name=""/>
        <dsp:cNvSpPr/>
      </dsp:nvSpPr>
      <dsp:spPr>
        <a:xfrm rot="21600000">
          <a:off x="7674993" y="3044130"/>
          <a:ext cx="882040" cy="72148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rot="-10800000">
        <a:off x="7674993" y="3188427"/>
        <a:ext cx="665595" cy="432890"/>
      </dsp:txXfrm>
    </dsp:sp>
    <dsp:sp modelId="{04ED10CE-1D15-4BD5-BD09-82B109B614BD}">
      <dsp:nvSpPr>
        <dsp:cNvPr id="0" name=""/>
        <dsp:cNvSpPr/>
      </dsp:nvSpPr>
      <dsp:spPr>
        <a:xfrm>
          <a:off x="5213297" y="237954"/>
          <a:ext cx="1554900" cy="1407923"/>
        </a:xfrm>
        <a:prstGeom prst="roundRect">
          <a:avLst>
            <a:gd name="adj" fmla="val 10000"/>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66C37B-3214-4B52-A3C5-D3E170D5DBE4}">
      <dsp:nvSpPr>
        <dsp:cNvPr id="0" name=""/>
        <dsp:cNvSpPr/>
      </dsp:nvSpPr>
      <dsp:spPr>
        <a:xfrm>
          <a:off x="8653042" y="1988865"/>
          <a:ext cx="3002608" cy="30026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Signs of safety</a:t>
          </a:r>
        </a:p>
        <a:p>
          <a:pPr marL="0" lvl="0" indent="0" algn="ctr" defTabSz="533400">
            <a:lnSpc>
              <a:spcPct val="90000"/>
            </a:lnSpc>
            <a:spcBef>
              <a:spcPct val="0"/>
            </a:spcBef>
            <a:spcAft>
              <a:spcPct val="35000"/>
            </a:spcAft>
            <a:buNone/>
          </a:pPr>
          <a:r>
            <a:rPr lang="en-GB" sz="1200" kern="1200" dirty="0"/>
            <a:t>“Telephone conversation between XX (SALL) and XX (staff role). The notes below were recorded during the discussion and reflect the information passed to the SALL advisor by the setting. School advised that they had permission to share the child's details for discussion.”</a:t>
          </a:r>
        </a:p>
        <a:p>
          <a:pPr marL="0" lvl="0" indent="0" algn="ctr" defTabSz="533400">
            <a:lnSpc>
              <a:spcPct val="90000"/>
            </a:lnSpc>
            <a:spcBef>
              <a:spcPct val="0"/>
            </a:spcBef>
            <a:spcAft>
              <a:spcPct val="35000"/>
            </a:spcAft>
            <a:buNone/>
          </a:pPr>
          <a:r>
            <a:rPr lang="en-GB" sz="1200" kern="1200" dirty="0"/>
            <a:t>What are we worried about?</a:t>
          </a:r>
        </a:p>
        <a:p>
          <a:pPr marL="0" lvl="0" indent="0" algn="ctr" defTabSz="533400">
            <a:lnSpc>
              <a:spcPct val="90000"/>
            </a:lnSpc>
            <a:spcBef>
              <a:spcPct val="0"/>
            </a:spcBef>
            <a:spcAft>
              <a:spcPct val="35000"/>
            </a:spcAft>
            <a:buNone/>
          </a:pPr>
          <a:r>
            <a:rPr lang="en-GB" sz="1200" kern="1200" dirty="0"/>
            <a:t>What is working well?</a:t>
          </a:r>
        </a:p>
        <a:p>
          <a:pPr marL="0" lvl="0" indent="0" algn="ctr" defTabSz="533400">
            <a:lnSpc>
              <a:spcPct val="90000"/>
            </a:lnSpc>
            <a:spcBef>
              <a:spcPct val="0"/>
            </a:spcBef>
            <a:spcAft>
              <a:spcPct val="35000"/>
            </a:spcAft>
            <a:buNone/>
          </a:pPr>
          <a:r>
            <a:rPr lang="en-GB" sz="1200" kern="1200" dirty="0"/>
            <a:t>Information Advice and Guidance given </a:t>
          </a:r>
          <a:endParaRPr lang="en-US" sz="1200" kern="1200" dirty="0"/>
        </a:p>
      </dsp:txBody>
      <dsp:txXfrm>
        <a:off x="8740985" y="2076808"/>
        <a:ext cx="2826722" cy="2826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CEA41-C09E-47A7-B11D-F63C4763C34D}">
      <dsp:nvSpPr>
        <dsp:cNvPr id="0" name=""/>
        <dsp:cNvSpPr/>
      </dsp:nvSpPr>
      <dsp:spPr>
        <a:xfrm rot="19928118">
          <a:off x="1297487" y="-89987"/>
          <a:ext cx="1953343" cy="186533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C0578-289B-4589-B149-173272A47256}">
      <dsp:nvSpPr>
        <dsp:cNvPr id="0" name=""/>
        <dsp:cNvSpPr/>
      </dsp:nvSpPr>
      <dsp:spPr>
        <a:xfrm>
          <a:off x="25081" y="1646653"/>
          <a:ext cx="4839440" cy="37350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During the consult, an Ask SALL advisor will give you (and other educators/professionals supporting) time to discuss concerns at an individual or whole school level.  </a:t>
          </a:r>
        </a:p>
      </dsp:txBody>
      <dsp:txXfrm>
        <a:off x="134478" y="1756050"/>
        <a:ext cx="4620646" cy="3516279"/>
      </dsp:txXfrm>
    </dsp:sp>
    <dsp:sp modelId="{AF1FA8A3-E146-4E92-88A9-76F7E78C0589}">
      <dsp:nvSpPr>
        <dsp:cNvPr id="0" name=""/>
        <dsp:cNvSpPr/>
      </dsp:nvSpPr>
      <dsp:spPr>
        <a:xfrm>
          <a:off x="5086960" y="1679936"/>
          <a:ext cx="1490680" cy="92951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086960" y="1865838"/>
        <a:ext cx="1211826" cy="557708"/>
      </dsp:txXfrm>
    </dsp:sp>
    <dsp:sp modelId="{04ED10CE-1D15-4BD5-BD09-82B109B614BD}">
      <dsp:nvSpPr>
        <dsp:cNvPr id="0" name=""/>
        <dsp:cNvSpPr/>
      </dsp:nvSpPr>
      <dsp:spPr>
        <a:xfrm>
          <a:off x="7518413" y="0"/>
          <a:ext cx="3466636" cy="254530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66C37B-3214-4B52-A3C5-D3E170D5DBE4}">
      <dsp:nvSpPr>
        <dsp:cNvPr id="0" name=""/>
        <dsp:cNvSpPr/>
      </dsp:nvSpPr>
      <dsp:spPr>
        <a:xfrm>
          <a:off x="6820787" y="1943601"/>
          <a:ext cx="4839440" cy="37350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We then will email to: </a:t>
          </a:r>
        </a:p>
        <a:p>
          <a:pPr marL="228600" lvl="1" indent="-228600" algn="l" defTabSz="933450">
            <a:lnSpc>
              <a:spcPct val="90000"/>
            </a:lnSpc>
            <a:spcBef>
              <a:spcPct val="0"/>
            </a:spcBef>
            <a:spcAft>
              <a:spcPct val="15000"/>
            </a:spcAft>
            <a:buChar char="•"/>
          </a:pPr>
          <a:r>
            <a:rPr lang="en-US" sz="2100" kern="1200"/>
            <a:t>Signpost to resources and links to support meeting a child’s needs</a:t>
          </a:r>
        </a:p>
        <a:p>
          <a:pPr marL="228600" lvl="1" indent="-228600" algn="l" defTabSz="933450">
            <a:lnSpc>
              <a:spcPct val="90000"/>
            </a:lnSpc>
            <a:spcBef>
              <a:spcPct val="0"/>
            </a:spcBef>
            <a:spcAft>
              <a:spcPct val="15000"/>
            </a:spcAft>
            <a:buChar char="•"/>
          </a:pPr>
          <a:r>
            <a:rPr lang="en-US" sz="2100" kern="1200"/>
            <a:t>Direct to the most appropriate services for a child’s needs</a:t>
          </a:r>
        </a:p>
        <a:p>
          <a:pPr marL="228600" lvl="1" indent="-228600" algn="l" defTabSz="933450">
            <a:lnSpc>
              <a:spcPct val="90000"/>
            </a:lnSpc>
            <a:spcBef>
              <a:spcPct val="0"/>
            </a:spcBef>
            <a:spcAft>
              <a:spcPct val="15000"/>
            </a:spcAft>
            <a:buChar char="•"/>
          </a:pPr>
          <a:r>
            <a:rPr lang="en-US" sz="2100" kern="1200" dirty="0"/>
            <a:t>If appropriate, arrange for further support from an experienced professional such as Educational Psychologist or Early Years Specialist Teacher. </a:t>
          </a:r>
        </a:p>
      </dsp:txBody>
      <dsp:txXfrm>
        <a:off x="6930184" y="2052998"/>
        <a:ext cx="4620646" cy="3516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97A71-D595-4926-8308-CCF2DACF2465}">
      <dsp:nvSpPr>
        <dsp:cNvPr id="0" name=""/>
        <dsp:cNvSpPr/>
      </dsp:nvSpPr>
      <dsp:spPr>
        <a:xfrm>
          <a:off x="1232500" y="254806"/>
          <a:ext cx="658916" cy="6589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CE5156-1B61-4674-A819-0DA3B2403600}">
      <dsp:nvSpPr>
        <dsp:cNvPr id="0" name=""/>
        <dsp:cNvSpPr/>
      </dsp:nvSpPr>
      <dsp:spPr>
        <a:xfrm>
          <a:off x="829829" y="1187667"/>
          <a:ext cx="1464257" cy="892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t>Friendly, knowledgeable and experienced advisors</a:t>
          </a:r>
          <a:endParaRPr lang="en-US" sz="1400" kern="1200" dirty="0"/>
        </a:p>
      </dsp:txBody>
      <dsp:txXfrm>
        <a:off x="829829" y="1187667"/>
        <a:ext cx="1464257" cy="892282"/>
      </dsp:txXfrm>
    </dsp:sp>
    <dsp:sp modelId="{5519BED0-622E-4F53-9DE2-A0814A9D34D8}">
      <dsp:nvSpPr>
        <dsp:cNvPr id="0" name=""/>
        <dsp:cNvSpPr/>
      </dsp:nvSpPr>
      <dsp:spPr>
        <a:xfrm>
          <a:off x="2953003" y="254806"/>
          <a:ext cx="658916" cy="6589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BCADF2-6851-4D34-B308-25CA6BAD3BB6}">
      <dsp:nvSpPr>
        <dsp:cNvPr id="0" name=""/>
        <dsp:cNvSpPr/>
      </dsp:nvSpPr>
      <dsp:spPr>
        <a:xfrm>
          <a:off x="2550332" y="1187667"/>
          <a:ext cx="1464257" cy="892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t>Quick response times</a:t>
          </a:r>
          <a:endParaRPr lang="en-US" sz="1400" kern="1200" dirty="0"/>
        </a:p>
      </dsp:txBody>
      <dsp:txXfrm>
        <a:off x="2550332" y="1187667"/>
        <a:ext cx="1464257" cy="892282"/>
      </dsp:txXfrm>
    </dsp:sp>
    <dsp:sp modelId="{1058DE0B-5F68-4072-A33C-FD91DB543D37}">
      <dsp:nvSpPr>
        <dsp:cNvPr id="0" name=""/>
        <dsp:cNvSpPr/>
      </dsp:nvSpPr>
      <dsp:spPr>
        <a:xfrm>
          <a:off x="4673506" y="254806"/>
          <a:ext cx="658916" cy="6589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ED7496-B623-4D43-9B03-509343BF1D9B}">
      <dsp:nvSpPr>
        <dsp:cNvPr id="0" name=""/>
        <dsp:cNvSpPr/>
      </dsp:nvSpPr>
      <dsp:spPr>
        <a:xfrm>
          <a:off x="4270835" y="1187667"/>
          <a:ext cx="1464257" cy="892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t>Option of a telephone call at a time that best suits the SENCo</a:t>
          </a:r>
          <a:endParaRPr lang="en-US" sz="1400" kern="1200" dirty="0"/>
        </a:p>
      </dsp:txBody>
      <dsp:txXfrm>
        <a:off x="4270835" y="1187667"/>
        <a:ext cx="1464257" cy="892282"/>
      </dsp:txXfrm>
    </dsp:sp>
    <dsp:sp modelId="{1AB1F265-A1A8-495D-B765-E3BB2771A974}">
      <dsp:nvSpPr>
        <dsp:cNvPr id="0" name=""/>
        <dsp:cNvSpPr/>
      </dsp:nvSpPr>
      <dsp:spPr>
        <a:xfrm>
          <a:off x="1232500" y="2446013"/>
          <a:ext cx="658916" cy="6589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EED35-0C82-4B7A-8C07-B9F8818BFBE2}">
      <dsp:nvSpPr>
        <dsp:cNvPr id="0" name=""/>
        <dsp:cNvSpPr/>
      </dsp:nvSpPr>
      <dsp:spPr>
        <a:xfrm>
          <a:off x="829829" y="3378874"/>
          <a:ext cx="1464257" cy="892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t>Listen to concerns and unpick the difficulties being seen through a detailed conversation</a:t>
          </a:r>
          <a:endParaRPr lang="en-US" sz="1400" kern="1200" dirty="0"/>
        </a:p>
      </dsp:txBody>
      <dsp:txXfrm>
        <a:off x="829829" y="3378874"/>
        <a:ext cx="1464257" cy="892282"/>
      </dsp:txXfrm>
    </dsp:sp>
    <dsp:sp modelId="{BA950A02-06D5-4CFE-83FB-4C31428EBB4E}">
      <dsp:nvSpPr>
        <dsp:cNvPr id="0" name=""/>
        <dsp:cNvSpPr/>
      </dsp:nvSpPr>
      <dsp:spPr>
        <a:xfrm>
          <a:off x="2953003" y="2446013"/>
          <a:ext cx="658916" cy="6589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698E4-B56C-4B61-9244-62D5ECE381BE}">
      <dsp:nvSpPr>
        <dsp:cNvPr id="0" name=""/>
        <dsp:cNvSpPr/>
      </dsp:nvSpPr>
      <dsp:spPr>
        <a:xfrm>
          <a:off x="2550332" y="3378874"/>
          <a:ext cx="1464257" cy="892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t>Option of a follow up Educational Psychologist consultation if appropriate</a:t>
          </a:r>
          <a:endParaRPr lang="en-US" sz="1400" kern="1200" dirty="0"/>
        </a:p>
      </dsp:txBody>
      <dsp:txXfrm>
        <a:off x="2550332" y="3378874"/>
        <a:ext cx="1464257" cy="892282"/>
      </dsp:txXfrm>
    </dsp:sp>
    <dsp:sp modelId="{DD44B051-3074-443D-9573-9900685F2EFD}">
      <dsp:nvSpPr>
        <dsp:cNvPr id="0" name=""/>
        <dsp:cNvSpPr/>
      </dsp:nvSpPr>
      <dsp:spPr>
        <a:xfrm>
          <a:off x="4673506" y="2446013"/>
          <a:ext cx="658916" cy="6589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B604DB-6196-4B13-A299-C9B686EA2655}">
      <dsp:nvSpPr>
        <dsp:cNvPr id="0" name=""/>
        <dsp:cNvSpPr/>
      </dsp:nvSpPr>
      <dsp:spPr>
        <a:xfrm>
          <a:off x="4270835" y="3378874"/>
          <a:ext cx="1464257" cy="892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t>Information provided on the pre contact form has been read and advisors are well prepared for the call back. </a:t>
          </a:r>
          <a:endParaRPr lang="en-US" sz="1400" kern="1200" dirty="0"/>
        </a:p>
      </dsp:txBody>
      <dsp:txXfrm>
        <a:off x="4270835" y="3378874"/>
        <a:ext cx="1464257" cy="8922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6B553-933A-41B6-9F10-6FE8D734BD6D}">
      <dsp:nvSpPr>
        <dsp:cNvPr id="0" name=""/>
        <dsp:cNvSpPr/>
      </dsp:nvSpPr>
      <dsp:spPr>
        <a:xfrm rot="5400000">
          <a:off x="6878079" y="-2779804"/>
          <a:ext cx="1166849" cy="702259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Font typeface="Wingdings" panose="05000000000000000000" pitchFamily="2" charset="2"/>
            <a:buChar char="ü"/>
          </a:pPr>
          <a:r>
            <a:rPr lang="en-US" sz="1700" kern="1200" dirty="0">
              <a:effectLst/>
            </a:rPr>
            <a:t>Updated the SALL local offer which means </a:t>
          </a:r>
          <a:r>
            <a:rPr lang="en-US" sz="1700" kern="1200" dirty="0" err="1">
              <a:effectLst/>
            </a:rPr>
            <a:t>SENCo</a:t>
          </a:r>
          <a:r>
            <a:rPr lang="en-GB" sz="1700" kern="1200" dirty="0">
              <a:effectLst/>
            </a:rPr>
            <a:t>s</a:t>
          </a:r>
          <a:r>
            <a:rPr lang="en-US" sz="1700" kern="1200" dirty="0">
              <a:effectLst/>
            </a:rPr>
            <a:t> can find commonly used referral forms, information on most accessed services and are advised to only use the line for quick questions and directed to submit a contact form for a more detailed discussion.</a:t>
          </a:r>
          <a:endParaRPr lang="en-GB" sz="1700" kern="1200" dirty="0"/>
        </a:p>
      </dsp:txBody>
      <dsp:txXfrm rot="-5400000">
        <a:off x="3950208" y="205028"/>
        <a:ext cx="6965631" cy="1052927"/>
      </dsp:txXfrm>
    </dsp:sp>
    <dsp:sp modelId="{E8F8A1D3-3A3D-4C3D-8FF0-81A552989E1D}">
      <dsp:nvSpPr>
        <dsp:cNvPr id="0" name=""/>
        <dsp:cNvSpPr/>
      </dsp:nvSpPr>
      <dsp:spPr>
        <a:xfrm>
          <a:off x="0" y="2209"/>
          <a:ext cx="3950208" cy="14585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effectLst/>
            </a:rPr>
            <a:t>Can be extremely busy at times which delays accessing support and advice. </a:t>
          </a:r>
          <a:endParaRPr lang="en-GB" sz="2200" kern="1200" dirty="0"/>
        </a:p>
      </dsp:txBody>
      <dsp:txXfrm>
        <a:off x="71201" y="73410"/>
        <a:ext cx="3807806" cy="1316160"/>
      </dsp:txXfrm>
    </dsp:sp>
    <dsp:sp modelId="{6325066B-A8D6-4BCB-8F36-078A6A75F36F}">
      <dsp:nvSpPr>
        <dsp:cNvPr id="0" name=""/>
        <dsp:cNvSpPr/>
      </dsp:nvSpPr>
      <dsp:spPr>
        <a:xfrm rot="5400000">
          <a:off x="6878079" y="-1248314"/>
          <a:ext cx="1166849" cy="702259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Font typeface="Wingdings" panose="05000000000000000000" pitchFamily="2" charset="2"/>
            <a:buChar char="ü"/>
          </a:pPr>
          <a:r>
            <a:rPr lang="en-US" sz="1700" kern="1200">
              <a:effectLst/>
            </a:rPr>
            <a:t>Additional Educational Psychologists have been recruited to support SALL enabling us to offer more consultation slots reducing the waiting time. </a:t>
          </a:r>
          <a:endParaRPr lang="en-GB" sz="1700" kern="1200" dirty="0"/>
        </a:p>
      </dsp:txBody>
      <dsp:txXfrm rot="-5400000">
        <a:off x="3950208" y="1736518"/>
        <a:ext cx="6965631" cy="1052927"/>
      </dsp:txXfrm>
    </dsp:sp>
    <dsp:sp modelId="{CEFB8D7E-35CD-4185-9D0C-449043582D94}">
      <dsp:nvSpPr>
        <dsp:cNvPr id="0" name=""/>
        <dsp:cNvSpPr/>
      </dsp:nvSpPr>
      <dsp:spPr>
        <a:xfrm>
          <a:off x="0" y="1533700"/>
          <a:ext cx="3950208" cy="14585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effectLst/>
            </a:rPr>
            <a:t>Can be a lengthy wait for Educational Psychologist consultation.</a:t>
          </a:r>
          <a:endParaRPr lang="en-GB" sz="2200" kern="1200" dirty="0"/>
        </a:p>
      </dsp:txBody>
      <dsp:txXfrm>
        <a:off x="71201" y="1604901"/>
        <a:ext cx="3807806" cy="1316160"/>
      </dsp:txXfrm>
    </dsp:sp>
    <dsp:sp modelId="{CACB79E7-2BAD-4587-B247-72937E5C15F0}">
      <dsp:nvSpPr>
        <dsp:cNvPr id="0" name=""/>
        <dsp:cNvSpPr/>
      </dsp:nvSpPr>
      <dsp:spPr>
        <a:xfrm rot="5400000">
          <a:off x="6878079" y="283175"/>
          <a:ext cx="1166849" cy="702259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Font typeface="Wingdings" panose="05000000000000000000" pitchFamily="2" charset="2"/>
            <a:buChar char="ü"/>
          </a:pPr>
          <a:r>
            <a:rPr lang="en-US" sz="1700" kern="1200" dirty="0">
              <a:effectLst/>
            </a:rPr>
            <a:t>SALL are now able to direct </a:t>
          </a:r>
          <a:r>
            <a:rPr lang="en-US" sz="1700" kern="1200" dirty="0" err="1">
              <a:effectLst/>
            </a:rPr>
            <a:t>SENCo</a:t>
          </a:r>
          <a:r>
            <a:rPr lang="en-GB" sz="1700" kern="1200" dirty="0">
              <a:effectLst/>
            </a:rPr>
            <a:t>s </a:t>
          </a:r>
          <a:r>
            <a:rPr lang="en-US" sz="1700" kern="1200" dirty="0">
              <a:effectLst/>
            </a:rPr>
            <a:t>to the new EBSA pathway which has been updated and offers additional support and resources. </a:t>
          </a:r>
          <a:endParaRPr lang="en-GB" sz="1700" kern="1200" dirty="0"/>
        </a:p>
      </dsp:txBody>
      <dsp:txXfrm rot="-5400000">
        <a:off x="3950208" y="3268008"/>
        <a:ext cx="6965631" cy="1052927"/>
      </dsp:txXfrm>
    </dsp:sp>
    <dsp:sp modelId="{EF34267B-6814-49EB-AA82-CFCDB9D11F18}">
      <dsp:nvSpPr>
        <dsp:cNvPr id="0" name=""/>
        <dsp:cNvSpPr/>
      </dsp:nvSpPr>
      <dsp:spPr>
        <a:xfrm>
          <a:off x="0" y="3065190"/>
          <a:ext cx="3950208" cy="14585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effectLst/>
            </a:rPr>
            <a:t>Feels like a box ticking exercise sometimes to be able to obtain further support/access referrals (WTT, EBSA cases) </a:t>
          </a:r>
          <a:endParaRPr lang="en-GB" sz="2200" kern="1200" dirty="0"/>
        </a:p>
      </dsp:txBody>
      <dsp:txXfrm>
        <a:off x="71201" y="3136391"/>
        <a:ext cx="3807806" cy="13161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E644D-8EBA-4CB8-B1BC-BDDBB7C93816}" type="datetimeFigureOut">
              <a:rPr lang="en-GB" smtClean="0"/>
              <a:t>25/04/2024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BE258-CCEE-488E-B6F3-1F48E7F193C9}" type="slidenum">
              <a:rPr lang="en-GB" smtClean="0"/>
              <a:t>‹#›</a:t>
            </a:fld>
            <a:endParaRPr lang="en-GB"/>
          </a:p>
        </p:txBody>
      </p:sp>
    </p:spTree>
    <p:extLst>
      <p:ext uri="{BB962C8B-B14F-4D97-AF65-F5344CB8AC3E}">
        <p14:creationId xmlns:p14="http://schemas.microsoft.com/office/powerpoint/2010/main" val="240374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Sharon – Early Years and ESCO</a:t>
            </a:r>
          </a:p>
          <a:p>
            <a:r>
              <a:rPr lang="en-GB" dirty="0"/>
              <a:t>Linda – Primary and LSS (now STT)</a:t>
            </a:r>
          </a:p>
          <a:p>
            <a:r>
              <a:rPr lang="en-GB" dirty="0"/>
              <a:t>Nicole – Secondary and Specialist</a:t>
            </a:r>
          </a:p>
        </p:txBody>
      </p:sp>
      <p:sp>
        <p:nvSpPr>
          <p:cNvPr id="4" name="Slide Number Placeholder 3"/>
          <p:cNvSpPr>
            <a:spLocks noGrp="1"/>
          </p:cNvSpPr>
          <p:nvPr>
            <p:ph type="sldNum" sz="quarter" idx="5"/>
          </p:nvPr>
        </p:nvSpPr>
        <p:spPr/>
        <p:txBody>
          <a:bodyPr/>
          <a:lstStyle/>
          <a:p>
            <a:fld id="{5B5BE258-CCEE-488E-B6F3-1F48E7F193C9}" type="slidenum">
              <a:rPr lang="en-GB" smtClean="0"/>
              <a:t>1</a:t>
            </a:fld>
            <a:endParaRPr lang="en-GB"/>
          </a:p>
        </p:txBody>
      </p:sp>
    </p:spTree>
    <p:extLst>
      <p:ext uri="{BB962C8B-B14F-4D97-AF65-F5344CB8AC3E}">
        <p14:creationId xmlns:p14="http://schemas.microsoft.com/office/powerpoint/2010/main" val="2495671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other role – messengers not decision makers. But do read hub submissions, discuss good practice as a team to enable other settings. Challenge too – can see the parity and fairness in the panel when discussing individual cases</a:t>
            </a:r>
          </a:p>
        </p:txBody>
      </p:sp>
      <p:sp>
        <p:nvSpPr>
          <p:cNvPr id="4" name="Slide Number Placeholder 3"/>
          <p:cNvSpPr>
            <a:spLocks noGrp="1"/>
          </p:cNvSpPr>
          <p:nvPr>
            <p:ph type="sldNum" sz="quarter" idx="5"/>
          </p:nvPr>
        </p:nvSpPr>
        <p:spPr/>
        <p:txBody>
          <a:bodyPr/>
          <a:lstStyle/>
          <a:p>
            <a:fld id="{5B5BE258-CCEE-488E-B6F3-1F48E7F193C9}" type="slidenum">
              <a:rPr lang="en-GB" smtClean="0"/>
              <a:t>11</a:t>
            </a:fld>
            <a:endParaRPr lang="en-GB"/>
          </a:p>
        </p:txBody>
      </p:sp>
    </p:spTree>
    <p:extLst>
      <p:ext uri="{BB962C8B-B14F-4D97-AF65-F5344CB8AC3E}">
        <p14:creationId xmlns:p14="http://schemas.microsoft.com/office/powerpoint/2010/main" val="2517664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does matter and is important – we value the constructive messages and constantly review our practices </a:t>
            </a:r>
          </a:p>
        </p:txBody>
      </p:sp>
      <p:sp>
        <p:nvSpPr>
          <p:cNvPr id="4" name="Slide Number Placeholder 3"/>
          <p:cNvSpPr>
            <a:spLocks noGrp="1"/>
          </p:cNvSpPr>
          <p:nvPr>
            <p:ph type="sldNum" sz="quarter" idx="5"/>
          </p:nvPr>
        </p:nvSpPr>
        <p:spPr/>
        <p:txBody>
          <a:bodyPr/>
          <a:lstStyle/>
          <a:p>
            <a:fld id="{5B5BE258-CCEE-488E-B6F3-1F48E7F193C9}" type="slidenum">
              <a:rPr lang="en-GB" smtClean="0"/>
              <a:t>12</a:t>
            </a:fld>
            <a:endParaRPr lang="en-GB"/>
          </a:p>
        </p:txBody>
      </p:sp>
    </p:spTree>
    <p:extLst>
      <p:ext uri="{BB962C8B-B14F-4D97-AF65-F5344CB8AC3E}">
        <p14:creationId xmlns:p14="http://schemas.microsoft.com/office/powerpoint/2010/main" val="1033386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from the last feedback survey</a:t>
            </a:r>
          </a:p>
        </p:txBody>
      </p:sp>
      <p:sp>
        <p:nvSpPr>
          <p:cNvPr id="4" name="Slide Number Placeholder 3"/>
          <p:cNvSpPr>
            <a:spLocks noGrp="1"/>
          </p:cNvSpPr>
          <p:nvPr>
            <p:ph type="sldNum" sz="quarter" idx="5"/>
          </p:nvPr>
        </p:nvSpPr>
        <p:spPr/>
        <p:txBody>
          <a:bodyPr/>
          <a:lstStyle/>
          <a:p>
            <a:fld id="{5B5BE258-CCEE-488E-B6F3-1F48E7F193C9}" type="slidenum">
              <a:rPr lang="en-GB" smtClean="0"/>
              <a:t>13</a:t>
            </a:fld>
            <a:endParaRPr lang="en-GB"/>
          </a:p>
        </p:txBody>
      </p:sp>
    </p:spTree>
    <p:extLst>
      <p:ext uri="{BB962C8B-B14F-4D97-AF65-F5344CB8AC3E}">
        <p14:creationId xmlns:p14="http://schemas.microsoft.com/office/powerpoint/2010/main" val="3449995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listen</a:t>
            </a:r>
          </a:p>
        </p:txBody>
      </p:sp>
      <p:sp>
        <p:nvSpPr>
          <p:cNvPr id="4" name="Slide Number Placeholder 3"/>
          <p:cNvSpPr>
            <a:spLocks noGrp="1"/>
          </p:cNvSpPr>
          <p:nvPr>
            <p:ph type="sldNum" sz="quarter" idx="5"/>
          </p:nvPr>
        </p:nvSpPr>
        <p:spPr/>
        <p:txBody>
          <a:bodyPr/>
          <a:lstStyle/>
          <a:p>
            <a:fld id="{5B5BE258-CCEE-488E-B6F3-1F48E7F193C9}" type="slidenum">
              <a:rPr lang="en-GB" smtClean="0"/>
              <a:t>14</a:t>
            </a:fld>
            <a:endParaRPr lang="en-GB"/>
          </a:p>
        </p:txBody>
      </p:sp>
    </p:spTree>
    <p:extLst>
      <p:ext uri="{BB962C8B-B14F-4D97-AF65-F5344CB8AC3E}">
        <p14:creationId xmlns:p14="http://schemas.microsoft.com/office/powerpoint/2010/main" val="338168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Importance of Early Intervention – signposting to relevant agencies. The reason the service was commissioned in the first place. </a:t>
            </a:r>
          </a:p>
        </p:txBody>
      </p:sp>
      <p:sp>
        <p:nvSpPr>
          <p:cNvPr id="4" name="Slide Number Placeholder 3"/>
          <p:cNvSpPr>
            <a:spLocks noGrp="1"/>
          </p:cNvSpPr>
          <p:nvPr>
            <p:ph type="sldNum" sz="quarter" idx="5"/>
          </p:nvPr>
        </p:nvSpPr>
        <p:spPr/>
        <p:txBody>
          <a:bodyPr/>
          <a:lstStyle/>
          <a:p>
            <a:fld id="{5B5BE258-CCEE-488E-B6F3-1F48E7F193C9}" type="slidenum">
              <a:rPr lang="en-GB" smtClean="0"/>
              <a:t>2</a:t>
            </a:fld>
            <a:endParaRPr lang="en-GB"/>
          </a:p>
        </p:txBody>
      </p:sp>
    </p:spTree>
    <p:extLst>
      <p:ext uri="{BB962C8B-B14F-4D97-AF65-F5344CB8AC3E}">
        <p14:creationId xmlns:p14="http://schemas.microsoft.com/office/powerpoint/2010/main" val="152955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Expand on types of ‘quick’ queries and explain how we recognise time is precious but an online referral is preferable for individual child enquiries -  would allow more in depth conversation and specific direction</a:t>
            </a:r>
          </a:p>
        </p:txBody>
      </p:sp>
      <p:sp>
        <p:nvSpPr>
          <p:cNvPr id="4" name="Slide Number Placeholder 3"/>
          <p:cNvSpPr>
            <a:spLocks noGrp="1"/>
          </p:cNvSpPr>
          <p:nvPr>
            <p:ph type="sldNum" sz="quarter" idx="5"/>
          </p:nvPr>
        </p:nvSpPr>
        <p:spPr/>
        <p:txBody>
          <a:bodyPr/>
          <a:lstStyle/>
          <a:p>
            <a:fld id="{5B5BE258-CCEE-488E-B6F3-1F48E7F193C9}" type="slidenum">
              <a:rPr lang="en-GB" smtClean="0"/>
              <a:t>3</a:t>
            </a:fld>
            <a:endParaRPr lang="en-GB"/>
          </a:p>
        </p:txBody>
      </p:sp>
    </p:spTree>
    <p:extLst>
      <p:ext uri="{BB962C8B-B14F-4D97-AF65-F5344CB8AC3E}">
        <p14:creationId xmlns:p14="http://schemas.microsoft.com/office/powerpoint/2010/main" val="33316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disappeared off the ‘quick links’ on local offer page so do need to hunt for us!</a:t>
            </a:r>
          </a:p>
        </p:txBody>
      </p:sp>
      <p:sp>
        <p:nvSpPr>
          <p:cNvPr id="4" name="Slide Number Placeholder 3"/>
          <p:cNvSpPr>
            <a:spLocks noGrp="1"/>
          </p:cNvSpPr>
          <p:nvPr>
            <p:ph type="sldNum" sz="quarter" idx="5"/>
          </p:nvPr>
        </p:nvSpPr>
        <p:spPr/>
        <p:txBody>
          <a:bodyPr/>
          <a:lstStyle/>
          <a:p>
            <a:fld id="{5B5BE258-CCEE-488E-B6F3-1F48E7F193C9}" type="slidenum">
              <a:rPr lang="en-GB" smtClean="0"/>
              <a:t>4</a:t>
            </a:fld>
            <a:endParaRPr lang="en-GB"/>
          </a:p>
        </p:txBody>
      </p:sp>
    </p:spTree>
    <p:extLst>
      <p:ext uri="{BB962C8B-B14F-4D97-AF65-F5344CB8AC3E}">
        <p14:creationId xmlns:p14="http://schemas.microsoft.com/office/powerpoint/2010/main" val="50339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Expand on what can be found on the first page </a:t>
            </a:r>
          </a:p>
        </p:txBody>
      </p:sp>
      <p:sp>
        <p:nvSpPr>
          <p:cNvPr id="4" name="Slide Number Placeholder 3"/>
          <p:cNvSpPr>
            <a:spLocks noGrp="1"/>
          </p:cNvSpPr>
          <p:nvPr>
            <p:ph type="sldNum" sz="quarter" idx="5"/>
          </p:nvPr>
        </p:nvSpPr>
        <p:spPr/>
        <p:txBody>
          <a:bodyPr/>
          <a:lstStyle/>
          <a:p>
            <a:fld id="{5B5BE258-CCEE-488E-B6F3-1F48E7F193C9}" type="slidenum">
              <a:rPr lang="en-GB" smtClean="0"/>
              <a:t>5</a:t>
            </a:fld>
            <a:endParaRPr lang="en-GB"/>
          </a:p>
        </p:txBody>
      </p:sp>
    </p:spTree>
    <p:extLst>
      <p:ext uri="{BB962C8B-B14F-4D97-AF65-F5344CB8AC3E}">
        <p14:creationId xmlns:p14="http://schemas.microsoft.com/office/powerpoint/2010/main" val="1937453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reason no referral forms are on there to be downloaded as they change rapidly! Instead, constant review but are reliant on other services to alert us/inform us of this. Use NHS and LCC news/communications to update this regularly</a:t>
            </a:r>
          </a:p>
        </p:txBody>
      </p:sp>
      <p:sp>
        <p:nvSpPr>
          <p:cNvPr id="4" name="Slide Number Placeholder 3"/>
          <p:cNvSpPr>
            <a:spLocks noGrp="1"/>
          </p:cNvSpPr>
          <p:nvPr>
            <p:ph type="sldNum" sz="quarter" idx="5"/>
          </p:nvPr>
        </p:nvSpPr>
        <p:spPr/>
        <p:txBody>
          <a:bodyPr/>
          <a:lstStyle/>
          <a:p>
            <a:fld id="{5B5BE258-CCEE-488E-B6F3-1F48E7F193C9}" type="slidenum">
              <a:rPr lang="en-GB" smtClean="0"/>
              <a:t>6</a:t>
            </a:fld>
            <a:endParaRPr lang="en-GB"/>
          </a:p>
        </p:txBody>
      </p:sp>
    </p:spTree>
    <p:extLst>
      <p:ext uri="{BB962C8B-B14F-4D97-AF65-F5344CB8AC3E}">
        <p14:creationId xmlns:p14="http://schemas.microsoft.com/office/powerpoint/2010/main" val="2755610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three, scroll to the bottom and there is a link to the online referral</a:t>
            </a:r>
          </a:p>
        </p:txBody>
      </p:sp>
      <p:sp>
        <p:nvSpPr>
          <p:cNvPr id="4" name="Slide Number Placeholder 3"/>
          <p:cNvSpPr>
            <a:spLocks noGrp="1"/>
          </p:cNvSpPr>
          <p:nvPr>
            <p:ph type="sldNum" sz="quarter" idx="5"/>
          </p:nvPr>
        </p:nvSpPr>
        <p:spPr/>
        <p:txBody>
          <a:bodyPr/>
          <a:lstStyle/>
          <a:p>
            <a:fld id="{5B5BE258-CCEE-488E-B6F3-1F48E7F193C9}" type="slidenum">
              <a:rPr lang="en-GB" smtClean="0"/>
              <a:t>7</a:t>
            </a:fld>
            <a:endParaRPr lang="en-GB"/>
          </a:p>
        </p:txBody>
      </p:sp>
    </p:spTree>
    <p:extLst>
      <p:ext uri="{BB962C8B-B14F-4D97-AF65-F5344CB8AC3E}">
        <p14:creationId xmlns:p14="http://schemas.microsoft.com/office/powerpoint/2010/main" val="338641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Stress the need for privacy notices in place and explain how this enables records to be linked together if access is allowed. </a:t>
            </a:r>
          </a:p>
        </p:txBody>
      </p:sp>
      <p:sp>
        <p:nvSpPr>
          <p:cNvPr id="4" name="Slide Number Placeholder 3"/>
          <p:cNvSpPr>
            <a:spLocks noGrp="1"/>
          </p:cNvSpPr>
          <p:nvPr>
            <p:ph type="sldNum" sz="quarter" idx="5"/>
          </p:nvPr>
        </p:nvSpPr>
        <p:spPr/>
        <p:txBody>
          <a:bodyPr/>
          <a:lstStyle/>
          <a:p>
            <a:fld id="{5B5BE258-CCEE-488E-B6F3-1F48E7F193C9}" type="slidenum">
              <a:rPr lang="en-GB" smtClean="0"/>
              <a:t>8</a:t>
            </a:fld>
            <a:endParaRPr lang="en-GB"/>
          </a:p>
        </p:txBody>
      </p:sp>
    </p:spTree>
    <p:extLst>
      <p:ext uri="{BB962C8B-B14F-4D97-AF65-F5344CB8AC3E}">
        <p14:creationId xmlns:p14="http://schemas.microsoft.com/office/powerpoint/2010/main" val="150825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 is precious – we want to be able to support and signpost and not waste time. Sometimes it can be reassurance – </a:t>
            </a:r>
            <a:r>
              <a:rPr lang="en-GB" dirty="0" err="1"/>
              <a:t>Sencos</a:t>
            </a:r>
            <a:r>
              <a:rPr lang="en-GB" dirty="0"/>
              <a:t> can feel isolated and often option to discuss with someone independent outside of setting can be beneficial</a:t>
            </a:r>
          </a:p>
        </p:txBody>
      </p:sp>
      <p:sp>
        <p:nvSpPr>
          <p:cNvPr id="4" name="Slide Number Placeholder 3"/>
          <p:cNvSpPr>
            <a:spLocks noGrp="1"/>
          </p:cNvSpPr>
          <p:nvPr>
            <p:ph type="sldNum" sz="quarter" idx="5"/>
          </p:nvPr>
        </p:nvSpPr>
        <p:spPr/>
        <p:txBody>
          <a:bodyPr/>
          <a:lstStyle/>
          <a:p>
            <a:fld id="{5B5BE258-CCEE-488E-B6F3-1F48E7F193C9}" type="slidenum">
              <a:rPr lang="en-GB" smtClean="0"/>
              <a:t>9</a:t>
            </a:fld>
            <a:endParaRPr lang="en-GB"/>
          </a:p>
        </p:txBody>
      </p:sp>
    </p:spTree>
    <p:extLst>
      <p:ext uri="{BB962C8B-B14F-4D97-AF65-F5344CB8AC3E}">
        <p14:creationId xmlns:p14="http://schemas.microsoft.com/office/powerpoint/2010/main" val="3369945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59F7856-23CB-44DD-864B-64AE13380401}"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1514409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9F7856-23CB-44DD-864B-64AE13380401}"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1458925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9F7856-23CB-44DD-864B-64AE13380401}"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3248251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25705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27634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65305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46CE7D5-CF57-46EF-B807-FDD0502418D4}" type="datetimeFigureOut">
              <a:rPr lang="en-GB" smtClean="0"/>
              <a:t>25/04/2024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58755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46CE7D5-CF57-46EF-B807-FDD0502418D4}" type="datetimeFigureOut">
              <a:rPr lang="en-GB" smtClean="0"/>
              <a:t>25/04/2024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63324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46CE7D5-CF57-46EF-B807-FDD0502418D4}" type="datetimeFigureOut">
              <a:rPr lang="en-GB" smtClean="0"/>
              <a:t>25/04/2024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1528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5349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82969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9F7856-23CB-44DD-864B-64AE13380401}"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1336659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43260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99660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3250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F7856-23CB-44DD-864B-64AE13380401}"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2677397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59F7856-23CB-44DD-864B-64AE13380401}" type="datetimeFigureOut">
              <a:rPr lang="en-GB" smtClean="0"/>
              <a:t>25/04/2024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150203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9F7856-23CB-44DD-864B-64AE13380401}" type="datetimeFigureOut">
              <a:rPr lang="en-GB" smtClean="0"/>
              <a:t>25/04/2024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22496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9F7856-23CB-44DD-864B-64AE13380401}" type="datetimeFigureOut">
              <a:rPr lang="en-GB" smtClean="0"/>
              <a:t>25/04/2024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44426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F7856-23CB-44DD-864B-64AE13380401}" type="datetimeFigureOut">
              <a:rPr lang="en-GB" smtClean="0"/>
              <a:t>25/04/2024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345536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9F7856-23CB-44DD-864B-64AE13380401}" type="datetimeFigureOut">
              <a:rPr lang="en-GB" smtClean="0"/>
              <a:t>25/04/2024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276148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9F7856-23CB-44DD-864B-64AE13380401}" type="datetimeFigureOut">
              <a:rPr lang="en-GB" smtClean="0"/>
              <a:t>25/04/2024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104119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F7856-23CB-44DD-864B-64AE13380401}" type="datetimeFigureOut">
              <a:rPr lang="en-GB" smtClean="0"/>
              <a:t>25/04/2024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C8D6A-9584-4526-98EE-53EEDC368AE5}" type="slidenum">
              <a:rPr lang="en-GB" smtClean="0"/>
              <a:t>‹#›</a:t>
            </a:fld>
            <a:endParaRPr lang="en-GB"/>
          </a:p>
        </p:txBody>
      </p:sp>
    </p:spTree>
    <p:extLst>
      <p:ext uri="{BB962C8B-B14F-4D97-AF65-F5344CB8AC3E}">
        <p14:creationId xmlns:p14="http://schemas.microsoft.com/office/powerpoint/2010/main" val="1373415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25/04/2024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271758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AskSALL@lincolnshire.gov.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hyperlink" Target="https://openclipart.org/detail/1695/zeimusu-warning-sign-by-zeimusu" TargetMode="External"/><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hyperlink" Target="https://www.picpedia.org/keyboard/p/psychologists.html"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gbr01.safelinks.protection.outlook.com/?url=https%3A%2F%2Fwww.letstalk.lincolnshire.gov.uk%2Fask-sall&amp;data=05%7C01%7CAskSALL%40lincolnshire.gov.uk%7C680f8a5598f54d4822c508dafd21268f%7Cb4e05b92f8ce46b59b2499ba5c11e5e9%7C0%7C0%7C638100616060482214%7CUnknown%7CTWFpbGZsb3d8eyJWIjoiMC4wLjAwMDAiLCJQIjoiV2luMzIiLCJBTiI6Ik1haWwiLCJXVCI6Mn0%3D%7C3000%7C%7C%7C&amp;sdata=jyKTofEmbgXCBjfdwArVKO1jARV3pHhhrqOycZVK9m4%3D&amp;reserved=0" TargetMode="External"/><Relationship Id="rId5" Type="http://schemas.openxmlformats.org/officeDocument/2006/relationships/image" Target="../media/image17.pn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professionals.lincolnshire.gov.uk/special-educational-needs-disabilites/ask-sall-information-link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professionals.lincolnshire.gov.uk/special-educational-needs-disabilites/ask-sall-information-link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professionals.lincolnshire.gov.uk/special-educational-needs-disabilites/ask-sall-information-links/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incolnshire.gov.uk/xfp/form/53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97762" y="329184"/>
            <a:ext cx="6251110" cy="1783080"/>
          </a:xfrm>
        </p:spPr>
        <p:txBody>
          <a:bodyPr vert="horz" lIns="91440" tIns="45720" rIns="91440" bIns="45720" rtlCol="0" anchor="b">
            <a:normAutofit fontScale="90000"/>
          </a:bodyPr>
          <a:lstStyle/>
          <a:p>
            <a:r>
              <a:rPr lang="en-US" sz="4400" b="1" dirty="0"/>
              <a:t>SEND Advice Line Lincolnshire </a:t>
            </a:r>
            <a:br>
              <a:rPr lang="en-US" sz="5000" b="1" dirty="0"/>
            </a:br>
            <a:r>
              <a:rPr lang="en-US" sz="4000" b="1" dirty="0"/>
              <a:t>(Ask SALL)</a:t>
            </a:r>
          </a:p>
        </p:txBody>
      </p:sp>
      <p:pic>
        <p:nvPicPr>
          <p:cNvPr id="1026" name="Picture 2" descr="Lincolnshire County Council">
            <a:extLst>
              <a:ext uri="{FF2B5EF4-FFF2-40B4-BE49-F238E27FC236}">
                <a16:creationId xmlns:a16="http://schemas.microsoft.com/office/drawing/2014/main" id="{AA07334F-751E-F4A0-36F3-445EC2296F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66" r="12523"/>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4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297762" y="2883685"/>
            <a:ext cx="6251110" cy="3483864"/>
          </a:xfrm>
        </p:spPr>
        <p:txBody>
          <a:bodyPr vert="horz" lIns="91440" tIns="45720" rIns="91440" bIns="45720" rtlCol="0">
            <a:normAutofit/>
          </a:bodyPr>
          <a:lstStyle/>
          <a:p>
            <a:pPr algn="l"/>
            <a:r>
              <a:rPr lang="en-US" sz="2200" dirty="0"/>
              <a:t>Current Team Members</a:t>
            </a:r>
          </a:p>
          <a:p>
            <a:pPr indent="-228600" algn="l">
              <a:buFont typeface="Arial" panose="020B0604020202020204" pitchFamily="34" charset="0"/>
              <a:buChar char="•"/>
            </a:pPr>
            <a:endParaRPr lang="en-US" sz="2200" dirty="0"/>
          </a:p>
          <a:p>
            <a:pPr algn="l"/>
            <a:r>
              <a:rPr lang="en-US" sz="2200" b="1" dirty="0"/>
              <a:t>Sharon Drewery             </a:t>
            </a:r>
          </a:p>
          <a:p>
            <a:pPr algn="l"/>
            <a:r>
              <a:rPr lang="en-US" sz="2200" b="1" dirty="0"/>
              <a:t>Linda Baldwin                </a:t>
            </a:r>
          </a:p>
          <a:p>
            <a:pPr algn="l"/>
            <a:r>
              <a:rPr lang="en-US" sz="2200" b="1" dirty="0"/>
              <a:t>Nicole Amott</a:t>
            </a:r>
          </a:p>
          <a:p>
            <a:pPr indent="-228600" algn="l">
              <a:buFont typeface="Arial" panose="020B0604020202020204" pitchFamily="34" charset="0"/>
              <a:buChar char="•"/>
            </a:pPr>
            <a:endParaRPr lang="en-US" sz="2200" dirty="0"/>
          </a:p>
          <a:p>
            <a:pPr algn="l"/>
            <a:r>
              <a:rPr lang="en-US" sz="2200" dirty="0"/>
              <a:t>Contact:</a:t>
            </a:r>
          </a:p>
          <a:p>
            <a:pPr algn="l"/>
            <a:r>
              <a:rPr lang="en-US" sz="2200" dirty="0">
                <a:hlinkClick r:id="rId4"/>
              </a:rPr>
              <a:t>AskSALL@lincolnshire.gov.uk</a:t>
            </a:r>
            <a:r>
              <a:rPr lang="en-US" sz="2200" dirty="0"/>
              <a:t>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Head with Gears">
            <a:extLst>
              <a:ext uri="{FF2B5EF4-FFF2-40B4-BE49-F238E27FC236}">
                <a16:creationId xmlns:a16="http://schemas.microsoft.com/office/drawing/2014/main" id="{474001BA-3CFD-08B4-3C8B-448F04F949D0}"/>
              </a:ext>
            </a:extLst>
          </p:cNvPr>
          <p:cNvSpPr/>
          <p:nvPr/>
        </p:nvSpPr>
        <p:spPr>
          <a:xfrm>
            <a:off x="8426760" y="1555880"/>
            <a:ext cx="3042840" cy="2935858"/>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GB"/>
          </a:p>
        </p:txBody>
      </p:sp>
      <p:pic>
        <p:nvPicPr>
          <p:cNvPr id="10" name="Picture 9" descr="A close-up of a keyboard&#10;&#10;Description automatically generated">
            <a:extLst>
              <a:ext uri="{FF2B5EF4-FFF2-40B4-BE49-F238E27FC236}">
                <a16:creationId xmlns:a16="http://schemas.microsoft.com/office/drawing/2014/main" id="{6E0481BF-3F20-CE47-D393-C8EF559E92C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849192">
            <a:off x="266559" y="814048"/>
            <a:ext cx="2545391" cy="1696927"/>
          </a:xfrm>
          <a:prstGeom prst="rect">
            <a:avLst/>
          </a:prstGeom>
        </p:spPr>
      </p:pic>
      <p:sp>
        <p:nvSpPr>
          <p:cNvPr id="12" name="Rectangle: Rounded Corners 11">
            <a:extLst>
              <a:ext uri="{FF2B5EF4-FFF2-40B4-BE49-F238E27FC236}">
                <a16:creationId xmlns:a16="http://schemas.microsoft.com/office/drawing/2014/main" id="{42007800-071E-12D3-8A61-7A36A75C857B}"/>
              </a:ext>
            </a:extLst>
          </p:cNvPr>
          <p:cNvSpPr/>
          <p:nvPr/>
        </p:nvSpPr>
        <p:spPr>
          <a:xfrm>
            <a:off x="873821" y="3176997"/>
            <a:ext cx="995850" cy="867762"/>
          </a:xfrm>
          <a:prstGeom prst="roundRect">
            <a:avLst>
              <a:gd name="adj" fmla="val 10000"/>
            </a:avLst>
          </a:prstGeom>
          <a:blipFill>
            <a:blip r:embed="rId6">
              <a:extLst>
                <a:ext uri="{837473B0-CC2E-450A-ABE3-18F120FF3D39}">
                  <a1611:picAttrSrcUrl xmlns:a1611="http://schemas.microsoft.com/office/drawing/2016/11/main" r:id="rId7"/>
                </a:ext>
              </a:extLst>
            </a:blip>
            <a:srcRect/>
            <a:stretch>
              <a:fillRect l="-7000" r="-7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3" name="TextBox 12">
            <a:extLst>
              <a:ext uri="{FF2B5EF4-FFF2-40B4-BE49-F238E27FC236}">
                <a16:creationId xmlns:a16="http://schemas.microsoft.com/office/drawing/2014/main" id="{770BEB4C-2808-6239-DCA2-181A6A9F636E}"/>
              </a:ext>
            </a:extLst>
          </p:cNvPr>
          <p:cNvSpPr txBox="1"/>
          <p:nvPr/>
        </p:nvSpPr>
        <p:spPr>
          <a:xfrm>
            <a:off x="1987200" y="2649599"/>
            <a:ext cx="6439560" cy="4247317"/>
          </a:xfrm>
          <a:prstGeom prst="rect">
            <a:avLst/>
          </a:prstGeom>
          <a:noFill/>
        </p:spPr>
        <p:txBody>
          <a:bodyPr wrap="square" rtlCol="0">
            <a:spAutoFit/>
          </a:bodyPr>
          <a:lstStyle/>
          <a:p>
            <a:pPr marL="285750" indent="-285750">
              <a:buFont typeface="Arial" panose="020B0604020202020204" pitchFamily="34" charset="0"/>
              <a:buChar char="•"/>
            </a:pPr>
            <a:r>
              <a:rPr lang="en-GB" dirty="0"/>
              <a:t>These are early intervention conversations to unpick further support as part of the GA. At school discretion, parents can be invited to attend these.</a:t>
            </a:r>
          </a:p>
          <a:p>
            <a:endParaRPr lang="en-GB" dirty="0"/>
          </a:p>
          <a:p>
            <a:pPr marL="285750" indent="-285750">
              <a:buFont typeface="Arial" panose="020B0604020202020204" pitchFamily="34" charset="0"/>
              <a:buChar char="•"/>
            </a:pPr>
            <a:r>
              <a:rPr lang="en-GB" dirty="0"/>
              <a:t>They will only be offered after a full consult with SALL and if deemed appropriate/suitable (This would not result in a full </a:t>
            </a:r>
            <a:r>
              <a:rPr lang="en-GB"/>
              <a:t>EP report)</a:t>
            </a:r>
            <a:endParaRPr lang="en-GB" dirty="0"/>
          </a:p>
          <a:p>
            <a:endParaRPr lang="en-GB" dirty="0"/>
          </a:p>
          <a:p>
            <a:pPr marL="285750" indent="-285750">
              <a:buFont typeface="Arial" panose="020B0604020202020204" pitchFamily="34" charset="0"/>
              <a:buChar char="•"/>
            </a:pPr>
            <a:r>
              <a:rPr lang="en-GB" dirty="0"/>
              <a:t>If needs are more complex and would benefit from observation/assessment then this would be for school to engage an EPS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They are offered at no cost to you in school but do cost the service so if no longer needed PLEASE give notice to cancel</a:t>
            </a:r>
          </a:p>
          <a:p>
            <a:pPr marL="285750" indent="-285750">
              <a:buFont typeface="Arial" panose="020B0604020202020204" pitchFamily="34" charset="0"/>
              <a:buChar char="•"/>
            </a:pPr>
            <a:endParaRPr lang="en-GB" dirty="0"/>
          </a:p>
        </p:txBody>
      </p:sp>
      <p:sp>
        <p:nvSpPr>
          <p:cNvPr id="15" name="Title 1">
            <a:extLst>
              <a:ext uri="{FF2B5EF4-FFF2-40B4-BE49-F238E27FC236}">
                <a16:creationId xmlns:a16="http://schemas.microsoft.com/office/drawing/2014/main" id="{4FDB5D48-A2EA-AA9A-EEB9-DD42489235D0}"/>
              </a:ext>
            </a:extLst>
          </p:cNvPr>
          <p:cNvSpPr txBox="1">
            <a:spLocks/>
          </p:cNvSpPr>
          <p:nvPr/>
        </p:nvSpPr>
        <p:spPr>
          <a:xfrm>
            <a:off x="3242774" y="301213"/>
            <a:ext cx="7208521" cy="194281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4000" b="1" dirty="0">
                <a:solidFill>
                  <a:schemeClr val="accent3">
                    <a:lumMod val="75000"/>
                  </a:schemeClr>
                </a:solidFill>
              </a:rPr>
              <a:t>EDUCATIONAL PYSCHOLOGY CONSULT</a:t>
            </a:r>
            <a:endParaRPr lang="en-US" sz="4000" b="1" kern="1200" dirty="0">
              <a:solidFill>
                <a:schemeClr val="accent3">
                  <a:lumMod val="75000"/>
                </a:schemeClr>
              </a:solidFill>
              <a:latin typeface="+mj-lt"/>
              <a:ea typeface="+mj-ea"/>
              <a:cs typeface="+mj-cs"/>
            </a:endParaRPr>
          </a:p>
        </p:txBody>
      </p:sp>
    </p:spTree>
    <p:extLst>
      <p:ext uri="{BB962C8B-B14F-4D97-AF65-F5344CB8AC3E}">
        <p14:creationId xmlns:p14="http://schemas.microsoft.com/office/powerpoint/2010/main" val="241745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25">
            <a:extLst>
              <a:ext uri="{FF2B5EF4-FFF2-40B4-BE49-F238E27FC236}">
                <a16:creationId xmlns:a16="http://schemas.microsoft.com/office/drawing/2014/main" id="{443C16C0-EEE6-40FF-3A38-3C6D237081F6}"/>
              </a:ext>
            </a:extLst>
          </p:cNvPr>
          <p:cNvSpPr/>
          <p:nvPr/>
        </p:nvSpPr>
        <p:spPr>
          <a:xfrm>
            <a:off x="655673" y="1575517"/>
            <a:ext cx="10880651" cy="3094037"/>
          </a:xfrm>
          <a:prstGeom prst="roundRect">
            <a:avLst/>
          </a:prstGeom>
        </p:spPr>
        <p:txBody>
          <a:bodyPr vert="horz" wrap="square" lIns="91440" tIns="45720" rIns="91440" bIns="45720" rtlCol="0" anchor="t">
            <a:normAutofit/>
          </a:bodyPr>
          <a:lstStyle/>
          <a:p>
            <a:pPr algn="ctr">
              <a:lnSpc>
                <a:spcPct val="90000"/>
              </a:lnSpc>
              <a:spcAft>
                <a:spcPts val="600"/>
              </a:spcAft>
              <a:defRPr/>
            </a:pPr>
            <a:r>
              <a:rPr lang="en-GB" sz="2000" dirty="0"/>
              <a:t>The Ask SALL advisors also sit in on Wednesday allocation panel meetings.</a:t>
            </a:r>
          </a:p>
          <a:p>
            <a:pPr algn="ctr">
              <a:lnSpc>
                <a:spcPct val="90000"/>
              </a:lnSpc>
              <a:spcAft>
                <a:spcPts val="600"/>
              </a:spcAft>
              <a:defRPr/>
            </a:pPr>
            <a:endParaRPr lang="en-GB" sz="2000" dirty="0"/>
          </a:p>
          <a:p>
            <a:pPr algn="ctr">
              <a:lnSpc>
                <a:spcPct val="90000"/>
              </a:lnSpc>
              <a:spcAft>
                <a:spcPts val="600"/>
              </a:spcAft>
              <a:defRPr/>
            </a:pPr>
            <a:r>
              <a:rPr lang="en-GB" sz="2000" dirty="0"/>
              <a:t>We do not hold decision making powers but can be asked to confirm/expand on any SALL contact.</a:t>
            </a:r>
          </a:p>
          <a:p>
            <a:pPr algn="ctr">
              <a:lnSpc>
                <a:spcPct val="90000"/>
              </a:lnSpc>
              <a:spcAft>
                <a:spcPts val="600"/>
              </a:spcAft>
              <a:defRPr/>
            </a:pPr>
            <a:endParaRPr lang="en-GB" sz="2000" dirty="0"/>
          </a:p>
          <a:p>
            <a:pPr algn="ctr">
              <a:lnSpc>
                <a:spcPct val="90000"/>
              </a:lnSpc>
              <a:spcAft>
                <a:spcPts val="600"/>
              </a:spcAft>
              <a:defRPr/>
            </a:pPr>
            <a:r>
              <a:rPr lang="en-GB" sz="2000" dirty="0"/>
              <a:t>Follow up contact and advice following declined Education Health Care Needs Assessment Requests (EHCNAR) is then offered to settings.</a:t>
            </a:r>
            <a:endParaRPr lang="en-US" sz="2000" b="1" dirty="0"/>
          </a:p>
          <a:p>
            <a:pPr indent="-228600">
              <a:lnSpc>
                <a:spcPct val="90000"/>
              </a:lnSpc>
              <a:spcAft>
                <a:spcPts val="600"/>
              </a:spcAft>
              <a:buFont typeface="Arial" panose="020B0604020202020204" pitchFamily="34" charset="0"/>
              <a:buChar char="•"/>
              <a:defRPr/>
            </a:pPr>
            <a:endParaRPr lang="en-US" sz="1300" dirty="0"/>
          </a:p>
          <a:p>
            <a:pPr indent="-228600">
              <a:lnSpc>
                <a:spcPct val="90000"/>
              </a:lnSpc>
              <a:spcAft>
                <a:spcPts val="600"/>
              </a:spcAft>
              <a:buFont typeface="Arial" panose="020B0604020202020204" pitchFamily="34" charset="0"/>
              <a:buChar char="•"/>
              <a:defRPr/>
            </a:pPr>
            <a:endParaRPr lang="en-US" sz="1300" dirty="0"/>
          </a:p>
        </p:txBody>
      </p:sp>
      <p:sp>
        <p:nvSpPr>
          <p:cNvPr id="5" name="TextBox 4">
            <a:extLst>
              <a:ext uri="{FF2B5EF4-FFF2-40B4-BE49-F238E27FC236}">
                <a16:creationId xmlns:a16="http://schemas.microsoft.com/office/drawing/2014/main" id="{0E1D02CF-FF23-7076-0D16-92D86C256395}"/>
              </a:ext>
            </a:extLst>
          </p:cNvPr>
          <p:cNvSpPr txBox="1"/>
          <p:nvPr/>
        </p:nvSpPr>
        <p:spPr>
          <a:xfrm>
            <a:off x="2953297" y="4419427"/>
            <a:ext cx="8880740" cy="2015490"/>
          </a:xfrm>
          <a:prstGeom prst="rect">
            <a:avLst/>
          </a:prstGeom>
          <a:noFill/>
        </p:spPr>
        <p:txBody>
          <a:bodyPr wrap="square" anchor="t">
            <a:normAutofit/>
          </a:bodyPr>
          <a:lstStyle/>
          <a:p>
            <a:pPr>
              <a:lnSpc>
                <a:spcPct val="90000"/>
              </a:lnSpc>
              <a:spcAft>
                <a:spcPts val="800"/>
              </a:spcAft>
            </a:pPr>
            <a:r>
              <a:rPr lang="en-GB" sz="1600" i="1" dirty="0">
                <a:effectLst/>
                <a:latin typeface="Calibri" panose="020F0502020204030204" pitchFamily="34" charset="0"/>
                <a:ea typeface="Calibri" panose="020F0502020204030204" pitchFamily="34" charset="0"/>
                <a:cs typeface="Arial" panose="020B0604020202020204" pitchFamily="34" charset="0"/>
              </a:rPr>
              <a:t>“I am contacting you from the SEND Advice Line Lincolnshire to see if there is any further advice, we can offer you for a case that was submitted to the Education Health and Care Needs Assessment Panel (as a parental request). The child’s initials are XX ; screening took place on xx/xx/xx and the decision was made not to proceed with an EHC Needs Assessment. The decision is now available to see on the EHC Hub and reason for decision and advice from panel is:  </a:t>
            </a:r>
          </a:p>
          <a:p>
            <a:pPr>
              <a:lnSpc>
                <a:spcPct val="90000"/>
              </a:lnSpc>
            </a:pPr>
            <a:r>
              <a:rPr lang="en-GB" sz="1600" i="1" dirty="0">
                <a:effectLst/>
                <a:latin typeface="Calibri" panose="020F0502020204030204" pitchFamily="34" charset="0"/>
                <a:ea typeface="Calibri" panose="020F0502020204030204" pitchFamily="34" charset="0"/>
              </a:rPr>
              <a:t>Please let me know when the most convenient day/time would be for me to give you a call back to discuss this further.”</a:t>
            </a:r>
          </a:p>
        </p:txBody>
      </p:sp>
      <p:sp>
        <p:nvSpPr>
          <p:cNvPr id="6" name="Rectangle: Rounded Corners 5">
            <a:extLst>
              <a:ext uri="{FF2B5EF4-FFF2-40B4-BE49-F238E27FC236}">
                <a16:creationId xmlns:a16="http://schemas.microsoft.com/office/drawing/2014/main" id="{C18C94B0-969E-ADEE-0948-50936079ED17}"/>
              </a:ext>
            </a:extLst>
          </p:cNvPr>
          <p:cNvSpPr/>
          <p:nvPr/>
        </p:nvSpPr>
        <p:spPr>
          <a:xfrm>
            <a:off x="531806" y="4237074"/>
            <a:ext cx="2140332" cy="2036143"/>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sp>
        <p:nvSpPr>
          <p:cNvPr id="8" name="Title 1">
            <a:extLst>
              <a:ext uri="{FF2B5EF4-FFF2-40B4-BE49-F238E27FC236}">
                <a16:creationId xmlns:a16="http://schemas.microsoft.com/office/drawing/2014/main" id="{65A362C0-0F57-C530-D25B-8F5F1A472D53}"/>
              </a:ext>
            </a:extLst>
          </p:cNvPr>
          <p:cNvSpPr txBox="1">
            <a:spLocks/>
          </p:cNvSpPr>
          <p:nvPr/>
        </p:nvSpPr>
        <p:spPr>
          <a:xfrm>
            <a:off x="357962" y="-525706"/>
            <a:ext cx="11476075" cy="194281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pPr>
            <a:r>
              <a:rPr lang="en-US" sz="4000" b="1" dirty="0">
                <a:solidFill>
                  <a:schemeClr val="accent3">
                    <a:lumMod val="75000"/>
                  </a:schemeClr>
                </a:solidFill>
              </a:rPr>
              <a:t>6 week SEND allocation panel information (Education Health Care Needs Assessment Requests)</a:t>
            </a:r>
            <a:endParaRPr lang="en-US" sz="4000" b="1" kern="1200" dirty="0">
              <a:solidFill>
                <a:schemeClr val="accent3">
                  <a:lumMod val="75000"/>
                </a:schemeClr>
              </a:solidFill>
              <a:latin typeface="+mj-lt"/>
              <a:ea typeface="+mj-ea"/>
              <a:cs typeface="+mj-cs"/>
            </a:endParaRPr>
          </a:p>
        </p:txBody>
      </p:sp>
    </p:spTree>
    <p:extLst>
      <p:ext uri="{BB962C8B-B14F-4D97-AF65-F5344CB8AC3E}">
        <p14:creationId xmlns:p14="http://schemas.microsoft.com/office/powerpoint/2010/main" val="32316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20BD19-B19E-0D8C-0658-0476FA2103F1}"/>
              </a:ext>
            </a:extLst>
          </p:cNvPr>
          <p:cNvGraphicFramePr>
            <a:graphicFrameLocks/>
          </p:cNvGraphicFramePr>
          <p:nvPr>
            <p:extLst>
              <p:ext uri="{D42A27DB-BD31-4B8C-83A1-F6EECF244321}">
                <p14:modId xmlns:p14="http://schemas.microsoft.com/office/powerpoint/2010/main" val="3954006720"/>
              </p:ext>
            </p:extLst>
          </p:nvPr>
        </p:nvGraphicFramePr>
        <p:xfrm>
          <a:off x="4851648" y="1653929"/>
          <a:ext cx="2648095" cy="2190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BADF543-A785-0F91-0FCF-9162F3351692}"/>
              </a:ext>
            </a:extLst>
          </p:cNvPr>
          <p:cNvGraphicFramePr/>
          <p:nvPr>
            <p:extLst>
              <p:ext uri="{D42A27DB-BD31-4B8C-83A1-F6EECF244321}">
                <p14:modId xmlns:p14="http://schemas.microsoft.com/office/powerpoint/2010/main" val="779725888"/>
              </p:ext>
            </p:extLst>
          </p:nvPr>
        </p:nvGraphicFramePr>
        <p:xfrm>
          <a:off x="8046372" y="2296496"/>
          <a:ext cx="2648095" cy="2265007"/>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A0E8DE15-0B44-2095-D643-4E797188A455}"/>
              </a:ext>
            </a:extLst>
          </p:cNvPr>
          <p:cNvPicPr>
            <a:picLocks noChangeAspect="1"/>
          </p:cNvPicPr>
          <p:nvPr/>
        </p:nvPicPr>
        <p:blipFill>
          <a:blip r:embed="rId5"/>
          <a:stretch>
            <a:fillRect/>
          </a:stretch>
        </p:blipFill>
        <p:spPr>
          <a:xfrm>
            <a:off x="2694419" y="1812252"/>
            <a:ext cx="6676000" cy="4090226"/>
          </a:xfrm>
          <a:prstGeom prst="rect">
            <a:avLst/>
          </a:prstGeom>
        </p:spPr>
      </p:pic>
      <p:sp>
        <p:nvSpPr>
          <p:cNvPr id="7" name="TextBox 6">
            <a:extLst>
              <a:ext uri="{FF2B5EF4-FFF2-40B4-BE49-F238E27FC236}">
                <a16:creationId xmlns:a16="http://schemas.microsoft.com/office/drawing/2014/main" id="{1BF7F5CD-7F70-4966-CF9E-2FE57992DA44}"/>
              </a:ext>
            </a:extLst>
          </p:cNvPr>
          <p:cNvSpPr txBox="1"/>
          <p:nvPr/>
        </p:nvSpPr>
        <p:spPr>
          <a:xfrm>
            <a:off x="3414898" y="1430888"/>
            <a:ext cx="6097554" cy="375552"/>
          </a:xfrm>
          <a:prstGeom prst="rect">
            <a:avLst/>
          </a:prstGeom>
          <a:noFill/>
        </p:spPr>
        <p:txBody>
          <a:bodyPr wrap="square">
            <a:spAutoFit/>
          </a:bodyPr>
          <a:lstStyle/>
          <a:p>
            <a:pPr>
              <a:lnSpc>
                <a:spcPct val="107000"/>
              </a:lnSpc>
              <a:spcAft>
                <a:spcPts val="800"/>
              </a:spcAft>
            </a:pP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Ask SALL Service Feedback | Let's Talk Lincolnshire</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itle 1">
            <a:extLst>
              <a:ext uri="{FF2B5EF4-FFF2-40B4-BE49-F238E27FC236}">
                <a16:creationId xmlns:a16="http://schemas.microsoft.com/office/drawing/2014/main" id="{5E9CAE27-233B-E900-C775-2712EDCF0768}"/>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accent3">
                    <a:lumMod val="75000"/>
                  </a:schemeClr>
                </a:solidFill>
              </a:rPr>
              <a:t>Feedback and Responses</a:t>
            </a:r>
          </a:p>
        </p:txBody>
      </p:sp>
    </p:spTree>
    <p:extLst>
      <p:ext uri="{BB962C8B-B14F-4D97-AF65-F5344CB8AC3E}">
        <p14:creationId xmlns:p14="http://schemas.microsoft.com/office/powerpoint/2010/main" val="4068458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EC0A-9340-1A43-8175-39EF00F28EB3}"/>
              </a:ext>
            </a:extLst>
          </p:cNvPr>
          <p:cNvSpPr>
            <a:spLocks noGrp="1"/>
          </p:cNvSpPr>
          <p:nvPr>
            <p:ph type="title"/>
          </p:nvPr>
        </p:nvSpPr>
        <p:spPr/>
        <p:txBody>
          <a:bodyPr>
            <a:normAutofit fontScale="90000"/>
          </a:bodyPr>
          <a:lstStyle/>
          <a:p>
            <a:pPr>
              <a:lnSpc>
                <a:spcPct val="107000"/>
              </a:lnSpc>
              <a:spcAft>
                <a:spcPts val="800"/>
              </a:spcAft>
            </a:pPr>
            <a:r>
              <a:rPr lang="en-GB" sz="4400" b="1" dirty="0">
                <a:solidFill>
                  <a:schemeClr val="accent3">
                    <a:lumMod val="75000"/>
                  </a:schemeClr>
                </a:solidFill>
                <a:effectLst/>
                <a:latin typeface="Calibri" panose="020F0502020204030204" pitchFamily="34" charset="0"/>
                <a:ea typeface="Calibri" panose="020F0502020204030204" pitchFamily="34" charset="0"/>
                <a:cs typeface="Arial" panose="020B0604020202020204" pitchFamily="34" charset="0"/>
              </a:rPr>
              <a:t>What does AskSALL do well?</a:t>
            </a:r>
            <a:br>
              <a:rPr lang="en-GB" sz="36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pic>
        <p:nvPicPr>
          <p:cNvPr id="5" name="Picture 4" descr="Thank You Note: Over 16,614 Royalty-Free Licensable Stock Vectors &amp; Vector  Art | Shutterstock">
            <a:extLst>
              <a:ext uri="{FF2B5EF4-FFF2-40B4-BE49-F238E27FC236}">
                <a16:creationId xmlns:a16="http://schemas.microsoft.com/office/drawing/2014/main" id="{F185CF40-3CB6-DF75-D6BB-D2C60B4784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30" t="8701" r="17553" b="14312"/>
          <a:stretch/>
        </p:blipFill>
        <p:spPr bwMode="auto">
          <a:xfrm rot="21334837">
            <a:off x="9334239" y="4225797"/>
            <a:ext cx="2152998" cy="25530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8" name="Content Placeholder 2">
            <a:extLst>
              <a:ext uri="{FF2B5EF4-FFF2-40B4-BE49-F238E27FC236}">
                <a16:creationId xmlns:a16="http://schemas.microsoft.com/office/drawing/2014/main" id="{475329C8-2C8D-7FDA-1F39-04149CE4EAA8}"/>
              </a:ext>
            </a:extLst>
          </p:cNvPr>
          <p:cNvGraphicFramePr>
            <a:graphicFrameLocks noGrp="1"/>
          </p:cNvGraphicFramePr>
          <p:nvPr>
            <p:ph idx="1"/>
          </p:nvPr>
        </p:nvGraphicFramePr>
        <p:xfrm>
          <a:off x="215650" y="1240900"/>
          <a:ext cx="6564923"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peech Bubble: Oval 2">
            <a:extLst>
              <a:ext uri="{FF2B5EF4-FFF2-40B4-BE49-F238E27FC236}">
                <a16:creationId xmlns:a16="http://schemas.microsoft.com/office/drawing/2014/main" id="{13A22B99-9FE4-52DF-0C6B-76D1CA628E6B}"/>
              </a:ext>
            </a:extLst>
          </p:cNvPr>
          <p:cNvSpPr/>
          <p:nvPr/>
        </p:nvSpPr>
        <p:spPr>
          <a:xfrm>
            <a:off x="6322211" y="1012548"/>
            <a:ext cx="5408428" cy="3454596"/>
          </a:xfrm>
          <a:prstGeom prst="wedgeEllipseCallout">
            <a:avLst>
              <a:gd name="adj1" fmla="val 54790"/>
              <a:gd name="adj2" fmla="val -62048"/>
            </a:avLst>
          </a:prstGeom>
          <a:solidFill>
            <a:schemeClr val="accent3">
              <a:lumMod val="40000"/>
              <a:lumOff val="60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‘Advisors are knowledgeable and easy to talk to. It is great being able to discuss matters ideas/support with another individual. A SENCO can often feel as though they have to be the expert on everything. ASK SALL is great for those moments that you are not’</a:t>
            </a:r>
            <a:endParaRPr lang="en-GB" sz="1800" dirty="0">
              <a:solidFill>
                <a:schemeClr val="tx1"/>
              </a:solidFill>
            </a:endParaRPr>
          </a:p>
          <a:p>
            <a:pPr algn="ctr"/>
            <a:endParaRPr lang="en-GB" dirty="0"/>
          </a:p>
        </p:txBody>
      </p:sp>
      <p:grpSp>
        <p:nvGrpSpPr>
          <p:cNvPr id="4" name="Group 3">
            <a:extLst>
              <a:ext uri="{FF2B5EF4-FFF2-40B4-BE49-F238E27FC236}">
                <a16:creationId xmlns:a16="http://schemas.microsoft.com/office/drawing/2014/main" id="{34673CF9-BF9B-C1CB-4BD8-209932219A15}"/>
              </a:ext>
            </a:extLst>
          </p:cNvPr>
          <p:cNvGrpSpPr/>
          <p:nvPr/>
        </p:nvGrpSpPr>
        <p:grpSpPr>
          <a:xfrm rot="949722">
            <a:off x="6279739" y="3889096"/>
            <a:ext cx="1481862" cy="985304"/>
            <a:chOff x="981477" y="2963"/>
            <a:chExt cx="2426123" cy="1455673"/>
          </a:xfrm>
        </p:grpSpPr>
        <p:sp>
          <p:nvSpPr>
            <p:cNvPr id="6" name="Rectangle 5">
              <a:extLst>
                <a:ext uri="{FF2B5EF4-FFF2-40B4-BE49-F238E27FC236}">
                  <a16:creationId xmlns:a16="http://schemas.microsoft.com/office/drawing/2014/main" id="{9DD2DF47-38EE-9044-BA7E-EDFC9499AFA3}"/>
                </a:ext>
              </a:extLst>
            </p:cNvPr>
            <p:cNvSpPr/>
            <p:nvPr/>
          </p:nvSpPr>
          <p:spPr>
            <a:xfrm>
              <a:off x="981477" y="2963"/>
              <a:ext cx="2426123" cy="1455673"/>
            </a:xfrm>
            <a:prstGeom prst="rect">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7" name="TextBox 6">
              <a:extLst>
                <a:ext uri="{FF2B5EF4-FFF2-40B4-BE49-F238E27FC236}">
                  <a16:creationId xmlns:a16="http://schemas.microsoft.com/office/drawing/2014/main" id="{F6CB32B5-37FD-E4DC-8A1F-E323132151D7}"/>
                </a:ext>
              </a:extLst>
            </p:cNvPr>
            <p:cNvSpPr txBox="1"/>
            <p:nvPr/>
          </p:nvSpPr>
          <p:spPr>
            <a:xfrm>
              <a:off x="981477" y="2963"/>
              <a:ext cx="2426123" cy="14556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Symbol" panose="05050102010706020507" pitchFamily="18" charset="2"/>
                <a:buNone/>
              </a:pPr>
              <a:r>
                <a:rPr lang="en-GB" sz="1700" kern="1200">
                  <a:latin typeface="Calibri" panose="020F0502020204030204" pitchFamily="34" charset="0"/>
                  <a:ea typeface="+mn-ea"/>
                  <a:cs typeface="Arial" panose="020B0604020202020204" pitchFamily="34" charset="0"/>
                </a:rPr>
                <a:t>Signposting to services and resources </a:t>
              </a:r>
              <a:endParaRPr lang="en-GB" sz="1700" kern="1200" dirty="0"/>
            </a:p>
          </p:txBody>
        </p:sp>
      </p:grpSp>
      <p:grpSp>
        <p:nvGrpSpPr>
          <p:cNvPr id="8" name="Group 7">
            <a:extLst>
              <a:ext uri="{FF2B5EF4-FFF2-40B4-BE49-F238E27FC236}">
                <a16:creationId xmlns:a16="http://schemas.microsoft.com/office/drawing/2014/main" id="{BE62B4D9-C2F5-8562-4F93-1EE83947F026}"/>
              </a:ext>
            </a:extLst>
          </p:cNvPr>
          <p:cNvGrpSpPr/>
          <p:nvPr/>
        </p:nvGrpSpPr>
        <p:grpSpPr>
          <a:xfrm rot="19919866">
            <a:off x="8127763" y="4290324"/>
            <a:ext cx="1797325" cy="1017199"/>
            <a:chOff x="981477" y="3399535"/>
            <a:chExt cx="2426123" cy="1455673"/>
          </a:xfrm>
        </p:grpSpPr>
        <p:sp>
          <p:nvSpPr>
            <p:cNvPr id="9" name="Rectangle 8">
              <a:extLst>
                <a:ext uri="{FF2B5EF4-FFF2-40B4-BE49-F238E27FC236}">
                  <a16:creationId xmlns:a16="http://schemas.microsoft.com/office/drawing/2014/main" id="{5A214AAC-EFE7-E883-4268-C02B56BE98A0}"/>
                </a:ext>
              </a:extLst>
            </p:cNvPr>
            <p:cNvSpPr/>
            <p:nvPr/>
          </p:nvSpPr>
          <p:spPr>
            <a:xfrm>
              <a:off x="981477" y="3399535"/>
              <a:ext cx="2426123" cy="1455673"/>
            </a:xfrm>
            <a:prstGeom prst="rect">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 name="TextBox 9">
              <a:extLst>
                <a:ext uri="{FF2B5EF4-FFF2-40B4-BE49-F238E27FC236}">
                  <a16:creationId xmlns:a16="http://schemas.microsoft.com/office/drawing/2014/main" id="{9D20F7C5-2A1B-FD67-EBAD-107721AA8D8A}"/>
                </a:ext>
              </a:extLst>
            </p:cNvPr>
            <p:cNvSpPr txBox="1"/>
            <p:nvPr/>
          </p:nvSpPr>
          <p:spPr>
            <a:xfrm>
              <a:off x="981477" y="3399535"/>
              <a:ext cx="2426123" cy="14556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200" kern="1200" dirty="0">
                  <a:latin typeface="Calibri" panose="020F0502020204030204" pitchFamily="34" charset="0"/>
                  <a:ea typeface="+mn-ea"/>
                  <a:cs typeface="Arial" panose="020B0604020202020204" pitchFamily="34" charset="0"/>
                </a:rPr>
                <a:t>Opportunity to talk through support setting have already considered/implemented</a:t>
              </a:r>
            </a:p>
          </p:txBody>
        </p:sp>
      </p:grpSp>
      <p:grpSp>
        <p:nvGrpSpPr>
          <p:cNvPr id="11" name="Group 10">
            <a:extLst>
              <a:ext uri="{FF2B5EF4-FFF2-40B4-BE49-F238E27FC236}">
                <a16:creationId xmlns:a16="http://schemas.microsoft.com/office/drawing/2014/main" id="{89CC17CC-7501-3F9D-C627-F25FB6B1C3A8}"/>
              </a:ext>
            </a:extLst>
          </p:cNvPr>
          <p:cNvGrpSpPr/>
          <p:nvPr/>
        </p:nvGrpSpPr>
        <p:grpSpPr>
          <a:xfrm rot="1504216">
            <a:off x="10476366" y="3840801"/>
            <a:ext cx="1591823" cy="816103"/>
            <a:chOff x="3650212" y="3399535"/>
            <a:chExt cx="2426123" cy="1455674"/>
          </a:xfrm>
        </p:grpSpPr>
        <p:sp>
          <p:nvSpPr>
            <p:cNvPr id="12" name="Rectangle 11">
              <a:extLst>
                <a:ext uri="{FF2B5EF4-FFF2-40B4-BE49-F238E27FC236}">
                  <a16:creationId xmlns:a16="http://schemas.microsoft.com/office/drawing/2014/main" id="{F692BFA5-FA15-9128-782E-A1ED7F4B17DF}"/>
                </a:ext>
              </a:extLst>
            </p:cNvPr>
            <p:cNvSpPr/>
            <p:nvPr/>
          </p:nvSpPr>
          <p:spPr>
            <a:xfrm>
              <a:off x="3650212" y="3399535"/>
              <a:ext cx="2426123" cy="1455673"/>
            </a:xfrm>
            <a:prstGeom prst="rect">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TextBox 12">
              <a:extLst>
                <a:ext uri="{FF2B5EF4-FFF2-40B4-BE49-F238E27FC236}">
                  <a16:creationId xmlns:a16="http://schemas.microsoft.com/office/drawing/2014/main" id="{9278810C-52C7-29FB-BD95-CC5FCEB9AA44}"/>
                </a:ext>
              </a:extLst>
            </p:cNvPr>
            <p:cNvSpPr txBox="1"/>
            <p:nvPr/>
          </p:nvSpPr>
          <p:spPr>
            <a:xfrm>
              <a:off x="3650212" y="3399536"/>
              <a:ext cx="2426123" cy="14556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Calibri" panose="020F0502020204030204" pitchFamily="34" charset="0"/>
                  <a:ea typeface="+mn-ea"/>
                  <a:cs typeface="Arial" panose="020B0604020202020204" pitchFamily="34" charset="0"/>
                </a:rPr>
                <a:t>Support for </a:t>
              </a:r>
              <a:r>
                <a:rPr lang="en-GB" sz="1700" kern="1200" dirty="0" err="1">
                  <a:latin typeface="Calibri" panose="020F0502020204030204" pitchFamily="34" charset="0"/>
                  <a:ea typeface="+mn-ea"/>
                  <a:cs typeface="Arial" panose="020B0604020202020204" pitchFamily="34" charset="0"/>
                </a:rPr>
                <a:t>SENCos</a:t>
              </a:r>
              <a:r>
                <a:rPr lang="en-GB" sz="1700" kern="1200" dirty="0">
                  <a:latin typeface="Calibri" panose="020F0502020204030204" pitchFamily="34" charset="0"/>
                  <a:ea typeface="+mn-ea"/>
                  <a:cs typeface="Arial" panose="020B0604020202020204" pitchFamily="34" charset="0"/>
                </a:rPr>
                <a:t> new to the role</a:t>
              </a:r>
              <a:endParaRPr lang="en-GB" sz="1700" kern="12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76343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5D92-0F64-5CE0-D127-9EF5D9D83A2B}"/>
              </a:ext>
            </a:extLst>
          </p:cNvPr>
          <p:cNvSpPr>
            <a:spLocks noGrp="1"/>
          </p:cNvSpPr>
          <p:nvPr>
            <p:ph type="title"/>
          </p:nvPr>
        </p:nvSpPr>
        <p:spPr>
          <a:xfrm>
            <a:off x="609600" y="0"/>
            <a:ext cx="10972800" cy="1143000"/>
          </a:xfrm>
        </p:spPr>
        <p:txBody>
          <a:bodyPr/>
          <a:lstStyle/>
          <a:p>
            <a:r>
              <a:rPr lang="en-GB" b="1" dirty="0">
                <a:solidFill>
                  <a:schemeClr val="accent3">
                    <a:lumMod val="75000"/>
                  </a:schemeClr>
                </a:solidFill>
              </a:rPr>
              <a:t>Areas of Improvement</a:t>
            </a:r>
          </a:p>
        </p:txBody>
      </p:sp>
      <p:graphicFrame>
        <p:nvGraphicFramePr>
          <p:cNvPr id="4" name="Content Placeholder 3">
            <a:extLst>
              <a:ext uri="{FF2B5EF4-FFF2-40B4-BE49-F238E27FC236}">
                <a16:creationId xmlns:a16="http://schemas.microsoft.com/office/drawing/2014/main" id="{207C2F09-48F0-299A-E8EC-221ABC02069B}"/>
              </a:ext>
            </a:extLst>
          </p:cNvPr>
          <p:cNvGraphicFramePr>
            <a:graphicFrameLocks noGrp="1"/>
          </p:cNvGraphicFramePr>
          <p:nvPr>
            <p:ph idx="1"/>
            <p:extLst>
              <p:ext uri="{D42A27DB-BD31-4B8C-83A1-F6EECF244321}">
                <p14:modId xmlns:p14="http://schemas.microsoft.com/office/powerpoint/2010/main" val="3959266901"/>
              </p:ext>
            </p:extLst>
          </p:nvPr>
        </p:nvGraphicFramePr>
        <p:xfrm>
          <a:off x="609600" y="1830493"/>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3D7113E3-2DDA-FC3E-B0DD-B55B00F4775C}"/>
              </a:ext>
            </a:extLst>
          </p:cNvPr>
          <p:cNvSpPr txBox="1">
            <a:spLocks/>
          </p:cNvSpPr>
          <p:nvPr/>
        </p:nvSpPr>
        <p:spPr>
          <a:xfrm>
            <a:off x="609600" y="1128872"/>
            <a:ext cx="3928533" cy="71575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accent3">
                    <a:lumMod val="75000"/>
                  </a:schemeClr>
                </a:solidFill>
              </a:rPr>
              <a:t>Points Raised</a:t>
            </a:r>
          </a:p>
        </p:txBody>
      </p:sp>
      <p:sp>
        <p:nvSpPr>
          <p:cNvPr id="6" name="Title 1">
            <a:extLst>
              <a:ext uri="{FF2B5EF4-FFF2-40B4-BE49-F238E27FC236}">
                <a16:creationId xmlns:a16="http://schemas.microsoft.com/office/drawing/2014/main" id="{87BFE3E6-8231-E6FF-5F5C-77DC658E9457}"/>
              </a:ext>
            </a:extLst>
          </p:cNvPr>
          <p:cNvSpPr txBox="1">
            <a:spLocks/>
          </p:cNvSpPr>
          <p:nvPr/>
        </p:nvSpPr>
        <p:spPr>
          <a:xfrm>
            <a:off x="4538133" y="1143000"/>
            <a:ext cx="7044267" cy="71575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accent3">
                    <a:lumMod val="75000"/>
                  </a:schemeClr>
                </a:solidFill>
              </a:rPr>
              <a:t>What We Have Done</a:t>
            </a:r>
          </a:p>
        </p:txBody>
      </p:sp>
    </p:spTree>
    <p:extLst>
      <p:ext uri="{BB962C8B-B14F-4D97-AF65-F5344CB8AC3E}">
        <p14:creationId xmlns:p14="http://schemas.microsoft.com/office/powerpoint/2010/main" val="141862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93921" y="745494"/>
            <a:ext cx="9585702" cy="595020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663383" y="1224439"/>
            <a:ext cx="8881819" cy="5349732"/>
            <a:chOff x="29751" y="2512271"/>
            <a:chExt cx="8881819" cy="4955402"/>
          </a:xfrm>
        </p:grpSpPr>
        <p:sp>
          <p:nvSpPr>
            <p:cNvPr id="5" name="TextBox 4"/>
            <p:cNvSpPr txBox="1"/>
            <p:nvPr/>
          </p:nvSpPr>
          <p:spPr>
            <a:xfrm rot="21136360">
              <a:off x="29751" y="2535192"/>
              <a:ext cx="3978234" cy="1815882"/>
            </a:xfrm>
            <a:prstGeom prst="rect">
              <a:avLst/>
            </a:prstGeom>
            <a:solidFill>
              <a:schemeClr val="bg1"/>
            </a:solidFill>
            <a:ln w="25400">
              <a:noFill/>
            </a:ln>
          </p:spPr>
          <p:txBody>
            <a:bodyPr wrap="square" rtlCol="0">
              <a:spAutoFit/>
            </a:bodyPr>
            <a:lstStyle/>
            <a:p>
              <a:pPr defTabSz="457200"/>
              <a:r>
                <a:rPr lang="en-GB" sz="1600" b="1" i="0" u="none" strike="noStrike" dirty="0">
                  <a:effectLst/>
                  <a:latin typeface="Bradley Hand ITC" panose="03070402050302030203" pitchFamily="66" charset="0"/>
                </a:rPr>
                <a:t>“The SALL advisor was very thorough with the advice she gave. She emailed over lots of supporting documents and information within the same day. She understood that as a setting we had already done a lot to support this child, but gave us new ways to extend it further.”</a:t>
              </a:r>
              <a:endParaRPr lang="en-US" sz="1600" b="1" i="1" dirty="0">
                <a:solidFill>
                  <a:prstClr val="black"/>
                </a:solidFill>
                <a:latin typeface="Bradley Hand ITC" panose="03070402050302030203" pitchFamily="66" charset="0"/>
              </a:endParaRPr>
            </a:p>
          </p:txBody>
        </p:sp>
        <p:sp>
          <p:nvSpPr>
            <p:cNvPr id="6" name="TextBox 5"/>
            <p:cNvSpPr txBox="1"/>
            <p:nvPr/>
          </p:nvSpPr>
          <p:spPr>
            <a:xfrm rot="418343">
              <a:off x="5091021" y="2512271"/>
              <a:ext cx="3820549" cy="1625014"/>
            </a:xfrm>
            <a:prstGeom prst="rect">
              <a:avLst/>
            </a:prstGeom>
            <a:solidFill>
              <a:schemeClr val="bg1"/>
            </a:solidFill>
            <a:ln w="25400">
              <a:noFill/>
            </a:ln>
          </p:spPr>
          <p:txBody>
            <a:bodyPr wrap="square" rtlCol="0">
              <a:spAutoFit/>
            </a:bodyPr>
            <a:lstStyle/>
            <a:p>
              <a:pPr defTabSz="457200">
                <a:defRPr/>
              </a:pPr>
              <a:r>
                <a:rPr lang="en-GB" i="1" kern="0" dirty="0">
                  <a:solidFill>
                    <a:prstClr val="black"/>
                  </a:solidFill>
                  <a:latin typeface="Calibri"/>
                  <a:cs typeface="Arial" panose="020B0604020202020204" pitchFamily="34" charset="0"/>
                </a:rPr>
                <a:t>“The SALL advisor was very helpful and professionally precise in terms of support. She was well prepared and aware of the issue and supported my professional clarification around our best practice.”</a:t>
              </a:r>
            </a:p>
          </p:txBody>
        </p:sp>
        <p:sp>
          <p:nvSpPr>
            <p:cNvPr id="7" name="Rectangle 6"/>
            <p:cNvSpPr/>
            <p:nvPr/>
          </p:nvSpPr>
          <p:spPr>
            <a:xfrm>
              <a:off x="1069681" y="6612402"/>
              <a:ext cx="6785373" cy="855271"/>
            </a:xfrm>
            <a:prstGeom prst="rect">
              <a:avLst/>
            </a:prstGeom>
            <a:solidFill>
              <a:schemeClr val="bg1"/>
            </a:solidFill>
            <a:ln w="28575">
              <a:noFill/>
            </a:ln>
          </p:spPr>
          <p:txBody>
            <a:bodyPr wrap="square">
              <a:spAutoFit/>
            </a:bodyPr>
            <a:lstStyle/>
            <a:p>
              <a:pPr defTabSz="457200">
                <a:defRPr/>
              </a:pPr>
              <a:r>
                <a:rPr lang="en-US" b="1" i="1" kern="0" dirty="0">
                  <a:solidFill>
                    <a:prstClr val="black"/>
                  </a:solidFill>
                  <a:latin typeface="Amasis MT Pro" panose="020F0502020204030204" pitchFamily="18" charset="0"/>
                </a:rPr>
                <a:t>“ </a:t>
              </a:r>
              <a:r>
                <a:rPr lang="en-GB" sz="1800" b="0" i="0" u="none" strike="noStrike" dirty="0">
                  <a:effectLst/>
                  <a:latin typeface="Amasis MT Pro" panose="020F0502020204030204" pitchFamily="18" charset="0"/>
                </a:rPr>
                <a:t>The service is valuable in identifying support that is already in place, evaluating successes and where appropriate trialling new strategies</a:t>
              </a:r>
              <a:r>
                <a:rPr lang="en-US" b="1" i="1" kern="0" dirty="0">
                  <a:solidFill>
                    <a:prstClr val="black"/>
                  </a:solidFill>
                  <a:latin typeface="Amasis MT Pro" panose="020F0502020204030204" pitchFamily="18" charset="0"/>
                </a:rPr>
                <a:t>”</a:t>
              </a:r>
            </a:p>
          </p:txBody>
        </p:sp>
      </p:grpSp>
      <p:sp>
        <p:nvSpPr>
          <p:cNvPr id="8" name="Rectangle 7"/>
          <p:cNvSpPr/>
          <p:nvPr/>
        </p:nvSpPr>
        <p:spPr>
          <a:xfrm>
            <a:off x="3274457" y="112131"/>
            <a:ext cx="5643083" cy="584775"/>
          </a:xfrm>
          <a:prstGeom prst="rect">
            <a:avLst/>
          </a:prstGeom>
        </p:spPr>
        <p:txBody>
          <a:bodyPr wrap="none">
            <a:spAutoFit/>
          </a:bodyPr>
          <a:lstStyle/>
          <a:p>
            <a:r>
              <a:rPr lang="en-US" sz="3200" b="1" dirty="0">
                <a:solidFill>
                  <a:schemeClr val="accent3">
                    <a:lumMod val="75000"/>
                  </a:schemeClr>
                </a:solidFill>
                <a:latin typeface="Gill Sans MT"/>
                <a:cs typeface="Gill Sans MT"/>
              </a:rPr>
              <a:t>Feedback We Have Received</a:t>
            </a:r>
          </a:p>
        </p:txBody>
      </p:sp>
      <p:sp>
        <p:nvSpPr>
          <p:cNvPr id="2" name="TextBox 1"/>
          <p:cNvSpPr txBox="1"/>
          <p:nvPr/>
        </p:nvSpPr>
        <p:spPr>
          <a:xfrm rot="469463">
            <a:off x="2003366" y="3895169"/>
            <a:ext cx="3802068" cy="1200329"/>
          </a:xfrm>
          <a:prstGeom prst="rect">
            <a:avLst/>
          </a:prstGeom>
          <a:solidFill>
            <a:schemeClr val="bg1"/>
          </a:solidFill>
        </p:spPr>
        <p:txBody>
          <a:bodyPr wrap="square" rtlCol="0">
            <a:spAutoFit/>
          </a:bodyPr>
          <a:lstStyle/>
          <a:p>
            <a:r>
              <a:rPr lang="en-GB" sz="1800" b="0" i="0" u="none" strike="noStrike">
                <a:effectLst/>
                <a:latin typeface="Arial" panose="020B0604020202020204" pitchFamily="34" charset="0"/>
              </a:rPr>
              <a:t>“There is always something - even if small - that we haven't tried and that the ASK SALL consultant gives us to try.”</a:t>
            </a:r>
            <a:endParaRPr lang="en-GB">
              <a:solidFill>
                <a:prstClr val="black"/>
              </a:solidFill>
              <a:latin typeface="Calibri"/>
            </a:endParaRPr>
          </a:p>
        </p:txBody>
      </p:sp>
      <p:sp>
        <p:nvSpPr>
          <p:cNvPr id="3" name="Rectangle 2"/>
          <p:cNvSpPr/>
          <p:nvPr/>
        </p:nvSpPr>
        <p:spPr>
          <a:xfrm>
            <a:off x="6346282" y="3321383"/>
            <a:ext cx="3928317" cy="2031325"/>
          </a:xfrm>
          <a:prstGeom prst="rect">
            <a:avLst/>
          </a:prstGeom>
          <a:solidFill>
            <a:schemeClr val="bg1"/>
          </a:solidFill>
        </p:spPr>
        <p:txBody>
          <a:bodyPr wrap="square">
            <a:spAutoFit/>
          </a:bodyPr>
          <a:lstStyle/>
          <a:p>
            <a:r>
              <a:rPr lang="en-GB" sz="1400" b="1" i="0" u="none" strike="noStrike">
                <a:effectLst/>
                <a:latin typeface="Century Schoolbook" panose="02040604050505020304" pitchFamily="18" charset="0"/>
              </a:rPr>
              <a:t>"I was able to discuss the current situation and ask for advice on next steps, including how to access different external agencies for support. The practitioner was a great listener and gave some really useful advice, then followed this up with all the information I needed in an email with links to services and websites.”</a:t>
            </a:r>
            <a:r>
              <a:rPr lang="en-GB" sz="1400" b="1">
                <a:latin typeface="Century Schoolbook" panose="02040604050505020304" pitchFamily="18" charset="0"/>
              </a:rPr>
              <a:t> </a:t>
            </a:r>
            <a:endParaRPr lang="en-GB" sz="1400" b="1">
              <a:solidFill>
                <a:prstClr val="black"/>
              </a:solidFill>
              <a:latin typeface="Century Schoolbook" panose="02040604050505020304" pitchFamily="18" charset="0"/>
            </a:endParaRPr>
          </a:p>
        </p:txBody>
      </p:sp>
    </p:spTree>
    <p:extLst>
      <p:ext uri="{BB962C8B-B14F-4D97-AF65-F5344CB8AC3E}">
        <p14:creationId xmlns:p14="http://schemas.microsoft.com/office/powerpoint/2010/main" val="289995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0843"/>
            <a:ext cx="10972800" cy="1143000"/>
          </a:xfrm>
        </p:spPr>
        <p:txBody>
          <a:bodyPr/>
          <a:lstStyle/>
          <a:p>
            <a:r>
              <a:rPr lang="en-GB" b="1" dirty="0">
                <a:solidFill>
                  <a:schemeClr val="accent3">
                    <a:lumMod val="75000"/>
                  </a:schemeClr>
                </a:solidFill>
              </a:rPr>
              <a:t>Any Questions</a:t>
            </a:r>
          </a:p>
        </p:txBody>
      </p:sp>
      <p:pic>
        <p:nvPicPr>
          <p:cNvPr id="2050" name="Picture 2" descr="C:\Users\Joanne.Makings\AppData\Local\Microsoft\Windows\INetCache\IE\9WF13K3Z\ques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552" y="1602695"/>
            <a:ext cx="4394200"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8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860213" y="1967266"/>
            <a:ext cx="2797387" cy="2584414"/>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pPr>
            <a:r>
              <a:rPr lang="en-US" sz="3600" b="1" kern="1200" dirty="0">
                <a:solidFill>
                  <a:srgbClr val="FFFFFF"/>
                </a:solidFill>
                <a:latin typeface="+mj-lt"/>
                <a:ea typeface="+mj-ea"/>
                <a:cs typeface="+mj-cs"/>
              </a:rPr>
              <a:t>The SEND Advice Line Lincolnshire (</a:t>
            </a:r>
            <a:r>
              <a:rPr lang="en-US" sz="3600" b="1" dirty="0">
                <a:solidFill>
                  <a:srgbClr val="FFFFFF"/>
                </a:solidFill>
              </a:rPr>
              <a:t>Ask SALL)</a:t>
            </a:r>
          </a:p>
          <a:p>
            <a:pPr defTabSz="914400">
              <a:lnSpc>
                <a:spcPct val="90000"/>
              </a:lnSpc>
              <a:spcAft>
                <a:spcPts val="600"/>
              </a:spcAft>
            </a:pPr>
            <a:endParaRPr lang="en-US" sz="3600" b="1" kern="1200" dirty="0">
              <a:solidFill>
                <a:srgbClr val="FFFFFF"/>
              </a:solidFill>
              <a:latin typeface="+mj-lt"/>
              <a:ea typeface="+mj-ea"/>
              <a:cs typeface="+mj-cs"/>
            </a:endParaRPr>
          </a:p>
        </p:txBody>
      </p:sp>
      <p:sp>
        <p:nvSpPr>
          <p:cNvPr id="5" name="Rectangle 4">
            <a:extLst>
              <a:ext uri="{FF2B5EF4-FFF2-40B4-BE49-F238E27FC236}">
                <a16:creationId xmlns:a16="http://schemas.microsoft.com/office/drawing/2014/main" id="{963C353B-DBDA-48C9-870B-CF95D78F7218}"/>
              </a:ext>
            </a:extLst>
          </p:cNvPr>
          <p:cNvSpPr/>
          <p:nvPr/>
        </p:nvSpPr>
        <p:spPr>
          <a:xfrm>
            <a:off x="4776788" y="642938"/>
            <a:ext cx="6780213" cy="1635125"/>
          </a:xfrm>
          <a:prstGeom prst="rect">
            <a:avLst/>
          </a:prstGeom>
          <a:noFill/>
          <a:ln w="28575">
            <a:solidFill>
              <a:srgbClr val="92D050"/>
            </a:solidFill>
          </a:ln>
        </p:spPr>
        <p:txBody>
          <a:bodyPr vert="horz" wrap="square" lIns="91440" tIns="45720" rIns="91440" bIns="45720" rtlCol="0" anchor="t">
            <a:normAutofit/>
          </a:bodyPr>
          <a:lstStyle/>
          <a:p>
            <a:pPr algn="ctr">
              <a:lnSpc>
                <a:spcPct val="90000"/>
              </a:lnSpc>
              <a:spcAft>
                <a:spcPts val="600"/>
              </a:spcAft>
              <a:defRPr/>
            </a:pPr>
            <a:r>
              <a:rPr lang="en-US" sz="1500" b="1" dirty="0"/>
              <a:t>Purpose </a:t>
            </a:r>
          </a:p>
          <a:p>
            <a:pPr indent="-228600">
              <a:lnSpc>
                <a:spcPct val="90000"/>
              </a:lnSpc>
              <a:spcAft>
                <a:spcPts val="600"/>
              </a:spcAft>
              <a:buFont typeface="Arial" panose="020B0604020202020204" pitchFamily="34" charset="0"/>
              <a:buChar char="•"/>
              <a:defRPr/>
            </a:pPr>
            <a:r>
              <a:rPr lang="en-US" sz="1500" dirty="0"/>
              <a:t>To support settings for Children and Young People from 0-25 Years to understand and meet the needs of CYP with SEND, delivering better outcomes and </a:t>
            </a:r>
            <a:r>
              <a:rPr lang="en-US" sz="1500" dirty="0" err="1"/>
              <a:t>maximising</a:t>
            </a:r>
            <a:r>
              <a:rPr lang="en-US" sz="1500" dirty="0"/>
              <a:t> inclusion. </a:t>
            </a:r>
          </a:p>
          <a:p>
            <a:pPr indent="-228600">
              <a:lnSpc>
                <a:spcPct val="90000"/>
              </a:lnSpc>
              <a:spcAft>
                <a:spcPts val="600"/>
              </a:spcAft>
              <a:buFont typeface="Arial" panose="020B0604020202020204" pitchFamily="34" charset="0"/>
              <a:buChar char="•"/>
              <a:defRPr/>
            </a:pPr>
            <a:r>
              <a:rPr lang="en-US" sz="1500" dirty="0"/>
              <a:t>Helping settings to follow the graduated approach to CYP’s needs by providing information, advice and guidance and signposting to services and support.</a:t>
            </a:r>
          </a:p>
        </p:txBody>
      </p:sp>
      <p:sp>
        <p:nvSpPr>
          <p:cNvPr id="7" name="Rectangle 6">
            <a:extLst>
              <a:ext uri="{FF2B5EF4-FFF2-40B4-BE49-F238E27FC236}">
                <a16:creationId xmlns:a16="http://schemas.microsoft.com/office/drawing/2014/main" id="{2A4947DA-20CF-41D6-9DDF-E8C6EA3637D0}"/>
              </a:ext>
            </a:extLst>
          </p:cNvPr>
          <p:cNvSpPr/>
          <p:nvPr/>
        </p:nvSpPr>
        <p:spPr>
          <a:xfrm>
            <a:off x="4776788" y="2346325"/>
            <a:ext cx="6780213" cy="1095375"/>
          </a:xfrm>
          <a:prstGeom prst="rect">
            <a:avLst/>
          </a:prstGeom>
          <a:solidFill>
            <a:srgbClr val="92D050"/>
          </a:solidFill>
          <a:ln w="25400" cap="flat" cmpd="sng" algn="ctr">
            <a:solidFill>
              <a:srgbClr val="9BBB59">
                <a:shade val="50000"/>
              </a:srgbClr>
            </a:solidFill>
            <a:prstDash val="solid"/>
          </a:ln>
          <a:effectLst/>
        </p:spPr>
        <p:txBody>
          <a:bodyPr wrap="square" lIns="91440" tIns="45720" rIns="91440" bIns="45720" rtlCol="0" anchor="t">
            <a:normAutofit/>
          </a:bodyPr>
          <a:lstStyle/>
          <a:p>
            <a:pPr algn="ctr" defTabSz="457200">
              <a:lnSpc>
                <a:spcPct val="90000"/>
              </a:lnSpc>
              <a:spcAft>
                <a:spcPts val="600"/>
              </a:spcAft>
              <a:defRPr/>
            </a:pPr>
            <a:r>
              <a:rPr lang="en-GB" sz="1500" b="1" kern="0" dirty="0">
                <a:latin typeface="Calibri"/>
              </a:rPr>
              <a:t>Intended Impact</a:t>
            </a:r>
            <a:endParaRPr lang="en-GB" sz="1500" b="1" kern="0" dirty="0">
              <a:latin typeface="Calibri"/>
              <a:cs typeface="Calibri"/>
            </a:endParaRPr>
          </a:p>
          <a:p>
            <a:pPr defTabSz="457200">
              <a:lnSpc>
                <a:spcPct val="90000"/>
              </a:lnSpc>
              <a:spcAft>
                <a:spcPts val="600"/>
              </a:spcAft>
              <a:defRPr/>
            </a:pPr>
            <a:r>
              <a:rPr lang="en-GB" sz="1500" b="1" kern="0" dirty="0">
                <a:latin typeface="Calibri"/>
              </a:rPr>
              <a:t>The SALL service is key to efforts to: Ensure children’s needs are understood and met at the earliest point to support better outcomes and inclusion, avoiding the need for specialist provision where possible.</a:t>
            </a:r>
            <a:endParaRPr lang="en-GB" sz="1500" b="1" kern="0" dirty="0">
              <a:latin typeface="Calibri"/>
              <a:cs typeface="Calibri"/>
            </a:endParaRPr>
          </a:p>
        </p:txBody>
      </p:sp>
      <p:sp>
        <p:nvSpPr>
          <p:cNvPr id="6" name="Rectangle 5">
            <a:extLst>
              <a:ext uri="{FF2B5EF4-FFF2-40B4-BE49-F238E27FC236}">
                <a16:creationId xmlns:a16="http://schemas.microsoft.com/office/drawing/2014/main" id="{C19FB2A3-7A88-4F71-AF81-4A1BBD53F33A}"/>
              </a:ext>
            </a:extLst>
          </p:cNvPr>
          <p:cNvSpPr/>
          <p:nvPr/>
        </p:nvSpPr>
        <p:spPr>
          <a:xfrm>
            <a:off x="4776788" y="3509963"/>
            <a:ext cx="6780213" cy="2701925"/>
          </a:xfrm>
          <a:prstGeom prst="rect">
            <a:avLst/>
          </a:prstGeom>
          <a:noFill/>
          <a:ln w="25400" cap="flat" cmpd="sng" algn="ctr">
            <a:solidFill>
              <a:srgbClr val="92D050"/>
            </a:solidFill>
            <a:prstDash val="solid"/>
          </a:ln>
          <a:effectLst/>
        </p:spPr>
        <p:txBody>
          <a:bodyPr wrap="square" lIns="91440" tIns="45720" rIns="91440" bIns="45720" rtlCol="0" anchor="t">
            <a:normAutofit/>
          </a:bodyPr>
          <a:lstStyle/>
          <a:p>
            <a:pPr algn="ctr" defTabSz="457200">
              <a:lnSpc>
                <a:spcPct val="90000"/>
              </a:lnSpc>
              <a:spcAft>
                <a:spcPts val="600"/>
              </a:spcAft>
              <a:defRPr/>
            </a:pPr>
            <a:r>
              <a:rPr lang="en-GB" sz="1500" b="1" kern="0" dirty="0">
                <a:latin typeface="Calibri"/>
              </a:rPr>
              <a:t>Support Offer</a:t>
            </a:r>
            <a:endParaRPr lang="en-GB" sz="1500" b="1" kern="0" dirty="0">
              <a:solidFill>
                <a:prstClr val="black"/>
              </a:solidFill>
              <a:latin typeface="Calibri"/>
            </a:endParaRPr>
          </a:p>
          <a:p>
            <a:pPr defTabSz="457200">
              <a:lnSpc>
                <a:spcPct val="90000"/>
              </a:lnSpc>
              <a:spcAft>
                <a:spcPts val="600"/>
              </a:spcAft>
              <a:defRPr/>
            </a:pPr>
            <a:r>
              <a:rPr lang="en-GB" sz="1500" kern="0" dirty="0">
                <a:latin typeface="Calibri"/>
              </a:rPr>
              <a:t>The service will offer settings:</a:t>
            </a:r>
            <a:endParaRPr lang="en-GB" sz="1500" kern="0" dirty="0">
              <a:solidFill>
                <a:prstClr val="black"/>
              </a:solidFill>
              <a:latin typeface="Calibri"/>
            </a:endParaRPr>
          </a:p>
          <a:p>
            <a:pPr marL="285750" indent="-285750" defTabSz="457200">
              <a:lnSpc>
                <a:spcPct val="90000"/>
              </a:lnSpc>
              <a:spcAft>
                <a:spcPts val="600"/>
              </a:spcAft>
              <a:buFont typeface="Arial" panose="020B0604020202020204" pitchFamily="34" charset="0"/>
              <a:buChar char="•"/>
              <a:defRPr/>
            </a:pPr>
            <a:r>
              <a:rPr lang="en-GB" sz="1500" kern="0" dirty="0">
                <a:latin typeface="Calibri"/>
              </a:rPr>
              <a:t>Easy and quick access to an experienced advisor to discuss the individual child/young person, or broader school/setting issue and provide information, advice and guidance (IAG).</a:t>
            </a:r>
            <a:endParaRPr lang="en-GB" sz="1500" kern="0" dirty="0">
              <a:solidFill>
                <a:prstClr val="black"/>
              </a:solidFill>
              <a:latin typeface="Calibri"/>
            </a:endParaRPr>
          </a:p>
          <a:p>
            <a:pPr marL="285750" indent="-285750" defTabSz="457200">
              <a:lnSpc>
                <a:spcPct val="90000"/>
              </a:lnSpc>
              <a:spcAft>
                <a:spcPts val="600"/>
              </a:spcAft>
              <a:buFont typeface="Arial" panose="020B0604020202020204" pitchFamily="34" charset="0"/>
              <a:buChar char="•"/>
              <a:defRPr/>
            </a:pPr>
            <a:r>
              <a:rPr lang="en-GB" sz="1500" kern="0" dirty="0">
                <a:latin typeface="Calibri"/>
              </a:rPr>
              <a:t>Signposting to the Local Offer, SEND inclusion toolkit, </a:t>
            </a:r>
            <a:r>
              <a:rPr lang="en-GB" sz="1500" kern="0" dirty="0"/>
              <a:t>the Valuing SEND tool and </a:t>
            </a:r>
            <a:r>
              <a:rPr lang="en-GB" sz="1500" kern="0" dirty="0">
                <a:latin typeface="Calibri"/>
              </a:rPr>
              <a:t>other services to better understand and meet need.</a:t>
            </a:r>
            <a:endParaRPr lang="en-GB" sz="1500" kern="0" dirty="0">
              <a:solidFill>
                <a:prstClr val="black"/>
              </a:solidFill>
              <a:latin typeface="Calibri"/>
            </a:endParaRPr>
          </a:p>
          <a:p>
            <a:pPr marL="285750" indent="-285750" defTabSz="457200">
              <a:lnSpc>
                <a:spcPct val="90000"/>
              </a:lnSpc>
              <a:spcAft>
                <a:spcPts val="600"/>
              </a:spcAft>
              <a:buFont typeface="Arial" panose="020B0604020202020204" pitchFamily="34" charset="0"/>
              <a:buChar char="•"/>
              <a:defRPr/>
            </a:pPr>
            <a:r>
              <a:rPr lang="en-GB" sz="1500" kern="0" dirty="0">
                <a:latin typeface="Calibri"/>
              </a:rPr>
              <a:t>Where appropriate, a follow up appointment with a relevant Ask SALL team member, or other professional (Educational Psychologist, Early Years Specialist Teacher) can be arranged. </a:t>
            </a:r>
            <a:endParaRPr lang="en-GB" sz="1500" kern="0" dirty="0">
              <a:solidFill>
                <a:prstClr val="black"/>
              </a:solidFill>
              <a:latin typeface="Calibri"/>
            </a:endParaRPr>
          </a:p>
          <a:p>
            <a:pPr marL="285750" indent="-285750" defTabSz="457200">
              <a:lnSpc>
                <a:spcPct val="90000"/>
              </a:lnSpc>
              <a:spcAft>
                <a:spcPts val="600"/>
              </a:spcAft>
              <a:buFont typeface="Arial" panose="020B0604020202020204" pitchFamily="34" charset="0"/>
              <a:buChar char="•"/>
              <a:defRPr/>
            </a:pPr>
            <a:endParaRPr lang="en-GB" sz="1500" kern="0" dirty="0">
              <a:solidFill>
                <a:prstClr val="black"/>
              </a:solidFill>
              <a:latin typeface="Calibri"/>
            </a:endParaRPr>
          </a:p>
          <a:p>
            <a:pPr defTabSz="457200">
              <a:lnSpc>
                <a:spcPct val="90000"/>
              </a:lnSpc>
              <a:spcAft>
                <a:spcPts val="600"/>
              </a:spcAft>
              <a:defRPr/>
            </a:pPr>
            <a:endParaRPr lang="en-GB" sz="1500" kern="0" dirty="0">
              <a:solidFill>
                <a:prstClr val="black"/>
              </a:solidFill>
              <a:latin typeface="Calibri"/>
            </a:endParaRPr>
          </a:p>
        </p:txBody>
      </p:sp>
    </p:spTree>
    <p:extLst>
      <p:ext uri="{BB962C8B-B14F-4D97-AF65-F5344CB8AC3E}">
        <p14:creationId xmlns:p14="http://schemas.microsoft.com/office/powerpoint/2010/main" val="103316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ED01B8-1BB4-E6FE-4881-B25BA05478BA}"/>
              </a:ext>
            </a:extLst>
          </p:cNvPr>
          <p:cNvSpPr txBox="1">
            <a:spLocks/>
          </p:cNvSpPr>
          <p:nvPr/>
        </p:nvSpPr>
        <p:spPr>
          <a:xfrm>
            <a:off x="572493" y="238540"/>
            <a:ext cx="11018520" cy="967114"/>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pPr>
            <a:r>
              <a:rPr lang="en-US" sz="5400" b="1" dirty="0">
                <a:solidFill>
                  <a:schemeClr val="accent3">
                    <a:lumMod val="75000"/>
                  </a:schemeClr>
                </a:solidFill>
              </a:rPr>
              <a:t>How can you access support?</a:t>
            </a:r>
          </a:p>
        </p:txBody>
      </p:sp>
      <p:pic>
        <p:nvPicPr>
          <p:cNvPr id="5" name="Picture 2">
            <a:extLst>
              <a:ext uri="{FF2B5EF4-FFF2-40B4-BE49-F238E27FC236}">
                <a16:creationId xmlns:a16="http://schemas.microsoft.com/office/drawing/2014/main" id="{CEA79A97-5BBD-40E3-BD5B-9C6B6B4632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32"/>
          <a:stretch/>
        </p:blipFill>
        <p:spPr bwMode="auto">
          <a:xfrm>
            <a:off x="7675658" y="2093976"/>
            <a:ext cx="3941064" cy="4096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Rounded Corners 25">
            <a:extLst>
              <a:ext uri="{FF2B5EF4-FFF2-40B4-BE49-F238E27FC236}">
                <a16:creationId xmlns:a16="http://schemas.microsoft.com/office/drawing/2014/main" id="{CC11DDE3-4805-DB92-DE8D-0AC5CFBD6BED}"/>
              </a:ext>
            </a:extLst>
          </p:cNvPr>
          <p:cNvSpPr/>
          <p:nvPr/>
        </p:nvSpPr>
        <p:spPr>
          <a:xfrm>
            <a:off x="216130" y="1205654"/>
            <a:ext cx="7348451" cy="5560906"/>
          </a:xfrm>
          <a:prstGeom prst="roundRect">
            <a:avLst/>
          </a:prstGeom>
        </p:spPr>
        <p:txBody>
          <a:bodyPr vert="horz" lIns="91440" tIns="45720" rIns="91440" bIns="45720" rtlCol="0" anchor="t">
            <a:normAutofit/>
          </a:bodyPr>
          <a:lstStyle/>
          <a:p>
            <a:pPr>
              <a:lnSpc>
                <a:spcPct val="90000"/>
              </a:lnSpc>
              <a:spcAft>
                <a:spcPts val="600"/>
              </a:spcAft>
              <a:defRPr/>
            </a:pPr>
            <a:r>
              <a:rPr lang="en-US" b="1" dirty="0"/>
              <a:t>T</a:t>
            </a:r>
            <a:r>
              <a:rPr lang="en-US" b="1" i="0" dirty="0">
                <a:effectLst/>
              </a:rPr>
              <a:t>he ASK SALL advice line is a professional service offered for SENDCos, SEND managers and other professionals. Our aim is </a:t>
            </a:r>
            <a:r>
              <a:rPr lang="en-US" b="1" dirty="0"/>
              <a:t>to support settings with early conversations to help guide them through the graduated approach and signpost to next steps and resources to support meeting needs. We offer support to p</a:t>
            </a:r>
            <a:r>
              <a:rPr lang="en-US" b="1" i="0" dirty="0">
                <a:effectLst/>
              </a:rPr>
              <a:t>re-schools all the way through to post 16 education settings.</a:t>
            </a:r>
          </a:p>
          <a:p>
            <a:pPr indent="-228600">
              <a:lnSpc>
                <a:spcPct val="90000"/>
              </a:lnSpc>
              <a:spcAft>
                <a:spcPts val="600"/>
              </a:spcAft>
              <a:buFont typeface="Arial" panose="020B0604020202020204" pitchFamily="34" charset="0"/>
              <a:buChar char="•"/>
              <a:defRPr/>
            </a:pPr>
            <a:endParaRPr lang="en-US" dirty="0"/>
          </a:p>
          <a:p>
            <a:pPr>
              <a:lnSpc>
                <a:spcPct val="90000"/>
              </a:lnSpc>
              <a:spcAft>
                <a:spcPts val="600"/>
              </a:spcAft>
              <a:defRPr/>
            </a:pPr>
            <a:r>
              <a:rPr lang="en-US" dirty="0"/>
              <a:t>For quick queries, you can call the dedicated number for the team on:               - </a:t>
            </a:r>
            <a:r>
              <a:rPr lang="en-US" b="1" dirty="0"/>
              <a:t>01522 553199</a:t>
            </a:r>
          </a:p>
          <a:p>
            <a:pPr>
              <a:lnSpc>
                <a:spcPct val="90000"/>
              </a:lnSpc>
              <a:spcAft>
                <a:spcPts val="600"/>
              </a:spcAft>
              <a:defRPr/>
            </a:pPr>
            <a:r>
              <a:rPr lang="en-US" dirty="0"/>
              <a:t>- </a:t>
            </a:r>
            <a:r>
              <a:rPr lang="en-US" b="1" dirty="0"/>
              <a:t>Mon- Fri 9:30 – 16:30</a:t>
            </a:r>
          </a:p>
          <a:p>
            <a:pPr indent="-228600">
              <a:lnSpc>
                <a:spcPct val="90000"/>
              </a:lnSpc>
              <a:spcAft>
                <a:spcPts val="600"/>
              </a:spcAft>
              <a:buFont typeface="Arial" panose="020B0604020202020204" pitchFamily="34" charset="0"/>
              <a:buChar char="•"/>
              <a:defRPr/>
            </a:pPr>
            <a:endParaRPr lang="en-US" b="1" dirty="0"/>
          </a:p>
          <a:p>
            <a:pPr>
              <a:lnSpc>
                <a:spcPct val="90000"/>
              </a:lnSpc>
              <a:spcAft>
                <a:spcPts val="600"/>
              </a:spcAft>
            </a:pPr>
            <a:r>
              <a:rPr lang="en-US" b="0" i="0" dirty="0">
                <a:effectLst/>
              </a:rPr>
              <a:t>Examples of ‘quick’ queries:</a:t>
            </a:r>
          </a:p>
          <a:p>
            <a:pPr marL="285750" indent="-285750">
              <a:lnSpc>
                <a:spcPct val="90000"/>
              </a:lnSpc>
              <a:spcAft>
                <a:spcPts val="600"/>
              </a:spcAft>
              <a:buFontTx/>
              <a:buChar char="-"/>
            </a:pPr>
            <a:r>
              <a:rPr lang="en-US" b="0" i="0" dirty="0">
                <a:effectLst/>
              </a:rPr>
              <a:t>VSEND questions including logging on issues</a:t>
            </a:r>
          </a:p>
          <a:p>
            <a:pPr marL="285750" indent="-285750">
              <a:lnSpc>
                <a:spcPct val="90000"/>
              </a:lnSpc>
              <a:spcAft>
                <a:spcPts val="600"/>
              </a:spcAft>
              <a:buFontTx/>
              <a:buChar char="-"/>
            </a:pPr>
            <a:r>
              <a:rPr lang="en-US" b="0" i="0" dirty="0">
                <a:effectLst/>
              </a:rPr>
              <a:t>SEND processes including EHCNAR</a:t>
            </a:r>
          </a:p>
          <a:p>
            <a:pPr marL="285750" indent="-285750">
              <a:lnSpc>
                <a:spcPct val="90000"/>
              </a:lnSpc>
              <a:spcAft>
                <a:spcPts val="600"/>
              </a:spcAft>
              <a:buFontTx/>
              <a:buChar char="-"/>
            </a:pPr>
            <a:r>
              <a:rPr lang="en-US" b="0" i="0" dirty="0">
                <a:effectLst/>
              </a:rPr>
              <a:t>Colleagues from out of county looking for the most appropriate contact</a:t>
            </a:r>
          </a:p>
          <a:p>
            <a:pPr indent="-228600">
              <a:lnSpc>
                <a:spcPct val="90000"/>
              </a:lnSpc>
              <a:spcAft>
                <a:spcPts val="600"/>
              </a:spcAft>
              <a:buFont typeface="Arial" panose="020B0604020202020204" pitchFamily="34" charset="0"/>
              <a:buChar char="•"/>
              <a:defRPr/>
            </a:pPr>
            <a:endParaRPr lang="en-US" sz="1500" dirty="0"/>
          </a:p>
          <a:p>
            <a:pPr indent="-228600">
              <a:lnSpc>
                <a:spcPct val="90000"/>
              </a:lnSpc>
              <a:spcAft>
                <a:spcPts val="600"/>
              </a:spcAft>
              <a:buFont typeface="Arial" panose="020B0604020202020204" pitchFamily="34" charset="0"/>
              <a:buChar char="•"/>
              <a:defRPr/>
            </a:pPr>
            <a:endParaRPr lang="en-US" sz="1500" dirty="0"/>
          </a:p>
        </p:txBody>
      </p:sp>
    </p:spTree>
    <p:extLst>
      <p:ext uri="{BB962C8B-B14F-4D97-AF65-F5344CB8AC3E}">
        <p14:creationId xmlns:p14="http://schemas.microsoft.com/office/powerpoint/2010/main" val="53587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AA7D77-7CDF-E2EA-F993-43CDCA492E88}"/>
              </a:ext>
            </a:extLst>
          </p:cNvPr>
          <p:cNvSpPr txBox="1">
            <a:spLocks/>
          </p:cNvSpPr>
          <p:nvPr/>
        </p:nvSpPr>
        <p:spPr>
          <a:xfrm>
            <a:off x="586740" y="-55747"/>
            <a:ext cx="11018520" cy="967114"/>
          </a:xfrm>
          <a:prstGeom prst="rect">
            <a:avLst/>
          </a:prstGeom>
        </p:spPr>
        <p:txBody>
          <a:bodyPr vert="horz" lIns="91440" tIns="45720" rIns="91440" bIns="45720" rtlCol="0" anchor="b">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pPr>
            <a:r>
              <a:rPr lang="en-US" sz="5400" b="1" dirty="0">
                <a:solidFill>
                  <a:schemeClr val="accent3">
                    <a:lumMod val="75000"/>
                  </a:schemeClr>
                </a:solidFill>
              </a:rPr>
              <a:t>Where can you access the ASKSALL local offer pages?</a:t>
            </a:r>
          </a:p>
        </p:txBody>
      </p:sp>
      <p:pic>
        <p:nvPicPr>
          <p:cNvPr id="6" name="Content Placeholder 4">
            <a:extLst>
              <a:ext uri="{FF2B5EF4-FFF2-40B4-BE49-F238E27FC236}">
                <a16:creationId xmlns:a16="http://schemas.microsoft.com/office/drawing/2014/main" id="{9A9731EE-942B-DBE0-C5F7-BEACEB359BF8}"/>
              </a:ext>
            </a:extLst>
          </p:cNvPr>
          <p:cNvPicPr>
            <a:picLocks noChangeAspect="1"/>
          </p:cNvPicPr>
          <p:nvPr/>
        </p:nvPicPr>
        <p:blipFill>
          <a:blip r:embed="rId3"/>
          <a:stretch>
            <a:fillRect/>
          </a:stretch>
        </p:blipFill>
        <p:spPr>
          <a:xfrm>
            <a:off x="7261119" y="1003227"/>
            <a:ext cx="4321281" cy="3286353"/>
          </a:xfrm>
          <a:prstGeom prst="rect">
            <a:avLst/>
          </a:prstGeom>
        </p:spPr>
      </p:pic>
      <p:pic>
        <p:nvPicPr>
          <p:cNvPr id="7" name="Picture 6">
            <a:extLst>
              <a:ext uri="{FF2B5EF4-FFF2-40B4-BE49-F238E27FC236}">
                <a16:creationId xmlns:a16="http://schemas.microsoft.com/office/drawing/2014/main" id="{DF1FFE06-A04B-B38A-6AF1-0800AA29B29A}"/>
              </a:ext>
            </a:extLst>
          </p:cNvPr>
          <p:cNvPicPr>
            <a:picLocks noChangeAspect="1"/>
          </p:cNvPicPr>
          <p:nvPr/>
        </p:nvPicPr>
        <p:blipFill>
          <a:blip r:embed="rId4"/>
          <a:stretch>
            <a:fillRect/>
          </a:stretch>
        </p:blipFill>
        <p:spPr>
          <a:xfrm>
            <a:off x="7271027" y="4289580"/>
            <a:ext cx="2150732" cy="2642566"/>
          </a:xfrm>
          <a:prstGeom prst="rect">
            <a:avLst/>
          </a:prstGeom>
        </p:spPr>
      </p:pic>
      <p:sp>
        <p:nvSpPr>
          <p:cNvPr id="8" name="Rectangle 7">
            <a:extLst>
              <a:ext uri="{FF2B5EF4-FFF2-40B4-BE49-F238E27FC236}">
                <a16:creationId xmlns:a16="http://schemas.microsoft.com/office/drawing/2014/main" id="{B5249592-6DBD-5F6D-3072-F4B975BE34A5}"/>
              </a:ext>
            </a:extLst>
          </p:cNvPr>
          <p:cNvSpPr/>
          <p:nvPr/>
        </p:nvSpPr>
        <p:spPr>
          <a:xfrm>
            <a:off x="7331825" y="4289580"/>
            <a:ext cx="2099842" cy="498551"/>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4D97EEC5-90F1-F2BC-B397-1C676C4EB3FB}"/>
              </a:ext>
            </a:extLst>
          </p:cNvPr>
          <p:cNvSpPr/>
          <p:nvPr/>
        </p:nvSpPr>
        <p:spPr>
          <a:xfrm>
            <a:off x="5841748" y="4289580"/>
            <a:ext cx="1368213" cy="475040"/>
          </a:xfrm>
          <a:prstGeom prst="righ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884FE7F-8961-818B-B281-1462FC273FC9}"/>
              </a:ext>
            </a:extLst>
          </p:cNvPr>
          <p:cNvSpPr txBox="1"/>
          <p:nvPr/>
        </p:nvSpPr>
        <p:spPr>
          <a:xfrm>
            <a:off x="621792" y="1161288"/>
            <a:ext cx="5168798" cy="452628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400" b="1" kern="1200" dirty="0">
                <a:solidFill>
                  <a:schemeClr val="tx1"/>
                </a:solidFill>
                <a:highlight>
                  <a:srgbClr val="FFFF00"/>
                </a:highlight>
                <a:latin typeface="+mj-lt"/>
                <a:ea typeface="+mj-ea"/>
                <a:cs typeface="+mj-cs"/>
              </a:rPr>
              <a:t>The AskSALL pages can be found via the ‘Support with Education’ section on the SEND local offer homepage (scroll down to locate)</a:t>
            </a:r>
          </a:p>
        </p:txBody>
      </p:sp>
    </p:spTree>
    <p:extLst>
      <p:ext uri="{BB962C8B-B14F-4D97-AF65-F5344CB8AC3E}">
        <p14:creationId xmlns:p14="http://schemas.microsoft.com/office/powerpoint/2010/main" val="353009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F61A1C-0EA6-62D7-F94C-053FAB0FEBBA}"/>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14691F4-C8AE-8066-4549-271684B1B1DB}"/>
              </a:ext>
            </a:extLst>
          </p:cNvPr>
          <p:cNvSpPr txBox="1">
            <a:spLocks/>
          </p:cNvSpPr>
          <p:nvPr/>
        </p:nvSpPr>
        <p:spPr>
          <a:xfrm>
            <a:off x="2700250" y="-883593"/>
            <a:ext cx="7208521" cy="194281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4000" b="1" kern="1200" dirty="0">
                <a:solidFill>
                  <a:schemeClr val="accent3">
                    <a:lumMod val="75000"/>
                  </a:schemeClr>
                </a:solidFill>
                <a:latin typeface="+mj-lt"/>
                <a:ea typeface="+mj-ea"/>
                <a:cs typeface="+mj-cs"/>
              </a:rPr>
              <a:t>How can you access support?</a:t>
            </a:r>
          </a:p>
        </p:txBody>
      </p:sp>
      <p:sp>
        <p:nvSpPr>
          <p:cNvPr id="2" name="Rectangle: Rounded Corners 25">
            <a:extLst>
              <a:ext uri="{FF2B5EF4-FFF2-40B4-BE49-F238E27FC236}">
                <a16:creationId xmlns:a16="http://schemas.microsoft.com/office/drawing/2014/main" id="{156A0B03-55F9-35AF-2790-DB4385E5B3A0}"/>
              </a:ext>
            </a:extLst>
          </p:cNvPr>
          <p:cNvSpPr/>
          <p:nvPr/>
        </p:nvSpPr>
        <p:spPr>
          <a:xfrm>
            <a:off x="322578" y="1259664"/>
            <a:ext cx="5461534" cy="5318345"/>
          </a:xfrm>
          <a:prstGeom prst="roundRect">
            <a:avLst/>
          </a:prstGeom>
        </p:spPr>
        <p:txBody>
          <a:bodyPr vert="horz" lIns="91440" tIns="45720" rIns="91440" bIns="45720" rtlCol="0">
            <a:normAutofit fontScale="92500"/>
          </a:bodyPr>
          <a:lstStyle/>
          <a:p>
            <a:pPr indent="-228600">
              <a:lnSpc>
                <a:spcPct val="90000"/>
              </a:lnSpc>
              <a:spcAft>
                <a:spcPts val="600"/>
              </a:spcAft>
              <a:buFont typeface="Arial" panose="020B0604020202020204" pitchFamily="34" charset="0"/>
              <a:buChar char="•"/>
              <a:defRPr/>
            </a:pPr>
            <a:endParaRPr lang="en-US" sz="1700" dirty="0"/>
          </a:p>
          <a:p>
            <a:pPr>
              <a:lnSpc>
                <a:spcPct val="90000"/>
              </a:lnSpc>
              <a:spcAft>
                <a:spcPts val="600"/>
              </a:spcAft>
              <a:defRPr/>
            </a:pPr>
            <a:r>
              <a:rPr lang="en-US" sz="2400" b="1" i="0" dirty="0">
                <a:effectLst/>
              </a:rPr>
              <a:t>Our resource bank </a:t>
            </a:r>
            <a:r>
              <a:rPr lang="en-US" sz="2400" b="1" dirty="0"/>
              <a:t>can be accessed via the </a:t>
            </a:r>
            <a:r>
              <a:rPr lang="en-US" sz="2400" b="1" i="0" dirty="0">
                <a:effectLst/>
              </a:rPr>
              <a:t>ASK SALL pages on the local offer:</a:t>
            </a:r>
          </a:p>
          <a:p>
            <a:pPr indent="-228600">
              <a:lnSpc>
                <a:spcPct val="90000"/>
              </a:lnSpc>
              <a:spcAft>
                <a:spcPts val="600"/>
              </a:spcAft>
              <a:buFont typeface="Arial" panose="020B0604020202020204" pitchFamily="34" charset="0"/>
              <a:buChar char="•"/>
              <a:defRPr/>
            </a:pPr>
            <a:endParaRPr lang="en-US" sz="2400" b="1" dirty="0">
              <a:hlinkClick r:id="rId3"/>
            </a:endParaRPr>
          </a:p>
          <a:p>
            <a:pPr indent="-228600">
              <a:lnSpc>
                <a:spcPct val="90000"/>
              </a:lnSpc>
              <a:spcAft>
                <a:spcPts val="600"/>
              </a:spcAft>
              <a:buFont typeface="Arial" panose="020B0604020202020204" pitchFamily="34" charset="0"/>
              <a:buChar char="•"/>
              <a:defRPr/>
            </a:pPr>
            <a:r>
              <a:rPr lang="en-US" sz="2400" dirty="0">
                <a:hlinkClick r:id="rId3"/>
              </a:rPr>
              <a:t>Ask </a:t>
            </a:r>
            <a:r>
              <a:rPr lang="en-US" sz="2400" dirty="0" err="1">
                <a:hlinkClick r:id="rId3"/>
              </a:rPr>
              <a:t>Sall</a:t>
            </a:r>
            <a:r>
              <a:rPr lang="en-US" sz="2400" dirty="0">
                <a:hlinkClick r:id="rId3"/>
              </a:rPr>
              <a:t> information links – Professional resources (lincolnshire.gov.uk)</a:t>
            </a:r>
            <a:r>
              <a:rPr lang="en-US" sz="2400" dirty="0"/>
              <a:t>  </a:t>
            </a:r>
          </a:p>
          <a:p>
            <a:pPr indent="-228600">
              <a:lnSpc>
                <a:spcPct val="90000"/>
              </a:lnSpc>
              <a:spcAft>
                <a:spcPts val="600"/>
              </a:spcAft>
              <a:buFont typeface="Arial" panose="020B0604020202020204" pitchFamily="34" charset="0"/>
              <a:buChar char="•"/>
              <a:defRPr/>
            </a:pPr>
            <a:r>
              <a:rPr lang="en-US" sz="2400" dirty="0"/>
              <a:t>Here you can find information and links to a range of other services including ESCO, TAC, PRT, STT, WTT to name but a few. </a:t>
            </a:r>
          </a:p>
          <a:p>
            <a:pPr indent="-228600">
              <a:lnSpc>
                <a:spcPct val="90000"/>
              </a:lnSpc>
              <a:spcAft>
                <a:spcPts val="600"/>
              </a:spcAft>
              <a:buFont typeface="Arial" panose="020B0604020202020204" pitchFamily="34" charset="0"/>
              <a:buChar char="•"/>
              <a:defRPr/>
            </a:pPr>
            <a:r>
              <a:rPr lang="en-US" sz="2400" dirty="0"/>
              <a:t>It is here you can also access a link to both the Valuing SEND tool and the SEND Inclusion Toolkit.</a:t>
            </a:r>
          </a:p>
          <a:p>
            <a:pPr indent="-228600">
              <a:lnSpc>
                <a:spcPct val="90000"/>
              </a:lnSpc>
              <a:spcAft>
                <a:spcPts val="600"/>
              </a:spcAft>
              <a:buFont typeface="Arial" panose="020B0604020202020204" pitchFamily="34" charset="0"/>
              <a:buChar char="•"/>
              <a:defRPr/>
            </a:pPr>
            <a:endParaRPr lang="en-US" sz="1700" dirty="0"/>
          </a:p>
        </p:txBody>
      </p:sp>
      <p:pic>
        <p:nvPicPr>
          <p:cNvPr id="5" name="Picture 4">
            <a:extLst>
              <a:ext uri="{FF2B5EF4-FFF2-40B4-BE49-F238E27FC236}">
                <a16:creationId xmlns:a16="http://schemas.microsoft.com/office/drawing/2014/main" id="{FA9A9A13-6762-DA7A-0525-0CD7237E62C4}"/>
              </a:ext>
            </a:extLst>
          </p:cNvPr>
          <p:cNvPicPr>
            <a:picLocks noChangeAspect="1"/>
          </p:cNvPicPr>
          <p:nvPr/>
        </p:nvPicPr>
        <p:blipFill>
          <a:blip r:embed="rId4"/>
          <a:stretch>
            <a:fillRect/>
          </a:stretch>
        </p:blipFill>
        <p:spPr>
          <a:xfrm>
            <a:off x="5988424" y="1893655"/>
            <a:ext cx="5365375" cy="2870476"/>
          </a:xfrm>
          <a:prstGeom prst="rect">
            <a:avLst/>
          </a:prstGeom>
        </p:spPr>
      </p:pic>
    </p:spTree>
    <p:extLst>
      <p:ext uri="{BB962C8B-B14F-4D97-AF65-F5344CB8AC3E}">
        <p14:creationId xmlns:p14="http://schemas.microsoft.com/office/powerpoint/2010/main" val="876199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52EC90-70D9-3D8A-C34B-89C6C78E64A8}"/>
            </a:ext>
          </a:extLst>
        </p:cNvPr>
        <p:cNvGrpSpPr/>
        <p:nvPr/>
      </p:nvGrpSpPr>
      <p:grpSpPr>
        <a:xfrm>
          <a:off x="0" y="0"/>
          <a:ext cx="0" cy="0"/>
          <a:chOff x="0" y="0"/>
          <a:chExt cx="0" cy="0"/>
        </a:xfrm>
      </p:grpSpPr>
      <p:sp>
        <p:nvSpPr>
          <p:cNvPr id="2" name="Rectangle: Rounded Corners 25">
            <a:extLst>
              <a:ext uri="{FF2B5EF4-FFF2-40B4-BE49-F238E27FC236}">
                <a16:creationId xmlns:a16="http://schemas.microsoft.com/office/drawing/2014/main" id="{E1A5AE2A-6ABF-02D4-A069-A346868ADF69}"/>
              </a:ext>
            </a:extLst>
          </p:cNvPr>
          <p:cNvSpPr/>
          <p:nvPr/>
        </p:nvSpPr>
        <p:spPr>
          <a:xfrm>
            <a:off x="262269" y="1254641"/>
            <a:ext cx="4323907" cy="5004391"/>
          </a:xfrm>
          <a:prstGeom prst="round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defRPr/>
            </a:pPr>
            <a:endParaRPr lang="en-US" sz="1400" dirty="0"/>
          </a:p>
          <a:p>
            <a:pPr>
              <a:lnSpc>
                <a:spcPct val="90000"/>
              </a:lnSpc>
              <a:spcAft>
                <a:spcPts val="600"/>
              </a:spcAft>
              <a:defRPr/>
            </a:pPr>
            <a:r>
              <a:rPr lang="en-US" sz="2400" b="1" i="0" dirty="0">
                <a:effectLst/>
              </a:rPr>
              <a:t>Referral</a:t>
            </a:r>
            <a:r>
              <a:rPr lang="en-US" sz="2400" b="1" dirty="0"/>
              <a:t> pathways and routes can also be accessed via the </a:t>
            </a:r>
            <a:r>
              <a:rPr lang="en-US" sz="2400" b="1" i="0" dirty="0">
                <a:effectLst/>
              </a:rPr>
              <a:t>ASK SALL pages on the local offer:</a:t>
            </a:r>
          </a:p>
          <a:p>
            <a:pPr indent="-228600">
              <a:lnSpc>
                <a:spcPct val="90000"/>
              </a:lnSpc>
              <a:spcAft>
                <a:spcPts val="600"/>
              </a:spcAft>
              <a:buFont typeface="Arial" panose="020B0604020202020204" pitchFamily="34" charset="0"/>
              <a:buChar char="•"/>
              <a:defRPr/>
            </a:pPr>
            <a:endParaRPr lang="en-US" sz="2400" dirty="0">
              <a:hlinkClick r:id="rId3"/>
            </a:endParaRPr>
          </a:p>
          <a:p>
            <a:pPr marL="285750" indent="-285750">
              <a:lnSpc>
                <a:spcPct val="90000"/>
              </a:lnSpc>
              <a:spcAft>
                <a:spcPts val="600"/>
              </a:spcAft>
              <a:buFont typeface="Arial" panose="020B0604020202020204" pitchFamily="34" charset="0"/>
              <a:buChar char="•"/>
              <a:defRPr/>
            </a:pPr>
            <a:r>
              <a:rPr lang="en-US" sz="2400" dirty="0">
                <a:hlinkClick r:id="rId4"/>
              </a:rPr>
              <a:t>Ask </a:t>
            </a:r>
            <a:r>
              <a:rPr lang="en-US" sz="2400" dirty="0" err="1">
                <a:hlinkClick r:id="rId4"/>
              </a:rPr>
              <a:t>Sall</a:t>
            </a:r>
            <a:r>
              <a:rPr lang="en-US" sz="2400" dirty="0">
                <a:hlinkClick r:id="rId4"/>
              </a:rPr>
              <a:t> information links – Professional resources (lincolnshire.gov.uk)</a:t>
            </a:r>
            <a:r>
              <a:rPr lang="en-US" sz="2400" dirty="0"/>
              <a:t>  </a:t>
            </a:r>
          </a:p>
          <a:p>
            <a:pPr marL="285750" indent="-285750">
              <a:lnSpc>
                <a:spcPct val="90000"/>
              </a:lnSpc>
              <a:spcAft>
                <a:spcPts val="600"/>
              </a:spcAft>
              <a:buFont typeface="Arial" panose="020B0604020202020204" pitchFamily="34" charset="0"/>
              <a:buChar char="•"/>
              <a:defRPr/>
            </a:pPr>
            <a:r>
              <a:rPr lang="en-US" sz="2400" dirty="0"/>
              <a:t> Here you can find information and links for referral pathways including Community </a:t>
            </a:r>
            <a:r>
              <a:rPr lang="en-US" sz="2400" dirty="0" err="1"/>
              <a:t>Paediatrics</a:t>
            </a:r>
            <a:r>
              <a:rPr lang="en-US" sz="2400" dirty="0"/>
              <a:t>  </a:t>
            </a:r>
          </a:p>
          <a:p>
            <a:pPr indent="-228600">
              <a:lnSpc>
                <a:spcPct val="90000"/>
              </a:lnSpc>
              <a:spcAft>
                <a:spcPts val="600"/>
              </a:spcAft>
              <a:buFont typeface="Arial" panose="020B0604020202020204" pitchFamily="34" charset="0"/>
              <a:buChar char="•"/>
              <a:defRPr/>
            </a:pPr>
            <a:endParaRPr lang="en-US" sz="1400" dirty="0"/>
          </a:p>
        </p:txBody>
      </p:sp>
      <p:pic>
        <p:nvPicPr>
          <p:cNvPr id="8" name="Picture 7">
            <a:extLst>
              <a:ext uri="{FF2B5EF4-FFF2-40B4-BE49-F238E27FC236}">
                <a16:creationId xmlns:a16="http://schemas.microsoft.com/office/drawing/2014/main" id="{764DDD84-FE3D-0DCD-5D38-D1C0B07CC6B8}"/>
              </a:ext>
            </a:extLst>
          </p:cNvPr>
          <p:cNvPicPr>
            <a:picLocks noChangeAspect="1"/>
          </p:cNvPicPr>
          <p:nvPr/>
        </p:nvPicPr>
        <p:blipFill>
          <a:blip r:embed="rId5"/>
          <a:stretch>
            <a:fillRect/>
          </a:stretch>
        </p:blipFill>
        <p:spPr>
          <a:xfrm>
            <a:off x="5124640" y="2386207"/>
            <a:ext cx="3287840" cy="3800971"/>
          </a:xfrm>
          <a:prstGeom prst="rect">
            <a:avLst/>
          </a:prstGeom>
        </p:spPr>
      </p:pic>
      <p:pic>
        <p:nvPicPr>
          <p:cNvPr id="6" name="Picture 5">
            <a:extLst>
              <a:ext uri="{FF2B5EF4-FFF2-40B4-BE49-F238E27FC236}">
                <a16:creationId xmlns:a16="http://schemas.microsoft.com/office/drawing/2014/main" id="{C3BB043F-19FF-6008-DBF1-FA7907713B8E}"/>
              </a:ext>
            </a:extLst>
          </p:cNvPr>
          <p:cNvPicPr>
            <a:picLocks noChangeAspect="1"/>
          </p:cNvPicPr>
          <p:nvPr/>
        </p:nvPicPr>
        <p:blipFill>
          <a:blip r:embed="rId6"/>
          <a:stretch>
            <a:fillRect/>
          </a:stretch>
        </p:blipFill>
        <p:spPr>
          <a:xfrm>
            <a:off x="8004861" y="1254641"/>
            <a:ext cx="3924870" cy="1942810"/>
          </a:xfrm>
          <a:prstGeom prst="rect">
            <a:avLst/>
          </a:prstGeom>
        </p:spPr>
      </p:pic>
      <p:grpSp>
        <p:nvGrpSpPr>
          <p:cNvPr id="13" name="Group 12">
            <a:extLst>
              <a:ext uri="{FF2B5EF4-FFF2-40B4-BE49-F238E27FC236}">
                <a16:creationId xmlns:a16="http://schemas.microsoft.com/office/drawing/2014/main" id="{792AA144-DDFF-C43B-6866-516C9091D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4" name="Rectangle 13">
              <a:extLst>
                <a:ext uri="{FF2B5EF4-FFF2-40B4-BE49-F238E27FC236}">
                  <a16:creationId xmlns:a16="http://schemas.microsoft.com/office/drawing/2014/main" id="{56557A69-9517-26A8-EF3F-E65057EEC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C5987E-7AB5-0A21-D727-68B38B342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9306D241-7345-9B45-1844-C7F9125C19D3}"/>
              </a:ext>
            </a:extLst>
          </p:cNvPr>
          <p:cNvSpPr txBox="1">
            <a:spLocks/>
          </p:cNvSpPr>
          <p:nvPr/>
        </p:nvSpPr>
        <p:spPr>
          <a:xfrm>
            <a:off x="2700250" y="-883593"/>
            <a:ext cx="7208521" cy="194281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4000" b="1" kern="1200" dirty="0">
                <a:solidFill>
                  <a:schemeClr val="accent3">
                    <a:lumMod val="75000"/>
                  </a:schemeClr>
                </a:solidFill>
                <a:latin typeface="+mj-lt"/>
                <a:ea typeface="+mj-ea"/>
                <a:cs typeface="+mj-cs"/>
              </a:rPr>
              <a:t>How can you access support?</a:t>
            </a:r>
          </a:p>
        </p:txBody>
      </p:sp>
      <p:cxnSp>
        <p:nvCxnSpPr>
          <p:cNvPr id="7" name="Connector: Elbow 6">
            <a:extLst>
              <a:ext uri="{FF2B5EF4-FFF2-40B4-BE49-F238E27FC236}">
                <a16:creationId xmlns:a16="http://schemas.microsoft.com/office/drawing/2014/main" id="{A74C5503-89F4-0236-9EA8-460A9DFCFF0B}"/>
              </a:ext>
            </a:extLst>
          </p:cNvPr>
          <p:cNvCxnSpPr/>
          <p:nvPr/>
        </p:nvCxnSpPr>
        <p:spPr>
          <a:xfrm rot="10800000" flipV="1">
            <a:off x="8222512" y="3090530"/>
            <a:ext cx="1269238" cy="829340"/>
          </a:xfrm>
          <a:prstGeom prst="bentConnector3">
            <a:avLst>
              <a:gd name="adj1" fmla="val 2530"/>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04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618C1B-D9AA-1153-25EB-522BAC96F3A3}"/>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25">
            <a:extLst>
              <a:ext uri="{FF2B5EF4-FFF2-40B4-BE49-F238E27FC236}">
                <a16:creationId xmlns:a16="http://schemas.microsoft.com/office/drawing/2014/main" id="{2F7B7FBB-72E1-90C3-9960-CF2373845363}"/>
              </a:ext>
            </a:extLst>
          </p:cNvPr>
          <p:cNvSpPr/>
          <p:nvPr/>
        </p:nvSpPr>
        <p:spPr>
          <a:xfrm>
            <a:off x="226827" y="1059217"/>
            <a:ext cx="5280837" cy="5199816"/>
          </a:xfrm>
          <a:prstGeom prst="round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defRPr/>
            </a:pPr>
            <a:endParaRPr lang="en-US" sz="2000" dirty="0"/>
          </a:p>
          <a:p>
            <a:pPr indent="-228600">
              <a:lnSpc>
                <a:spcPct val="90000"/>
              </a:lnSpc>
              <a:spcAft>
                <a:spcPts val="600"/>
              </a:spcAft>
              <a:buFont typeface="Arial" panose="020B0604020202020204" pitchFamily="34" charset="0"/>
              <a:buChar char="•"/>
            </a:pPr>
            <a:r>
              <a:rPr lang="en-US" sz="2400" b="0" i="0" dirty="0">
                <a:effectLst/>
              </a:rPr>
              <a:t>For more specific information, concerns regarding individual pupils or whole school issues we ask for you to </a:t>
            </a:r>
            <a:r>
              <a:rPr lang="en-US" sz="2400" b="0" i="0" u="sng" dirty="0">
                <a:effectLst/>
                <a:hlinkClick r:id="rId3"/>
              </a:rPr>
              <a:t>Complete the online form</a:t>
            </a:r>
            <a:r>
              <a:rPr lang="en-US" sz="2400" b="0" i="0" dirty="0">
                <a:effectLst/>
              </a:rPr>
              <a:t> with brief details and reason for your consultation request.</a:t>
            </a:r>
            <a:br>
              <a:rPr lang="en-US" sz="2400" b="0" i="0" dirty="0">
                <a:effectLst/>
              </a:rPr>
            </a:br>
            <a:endParaRPr lang="en-US" sz="2400" b="0" i="0" dirty="0">
              <a:effectLst/>
            </a:endParaRPr>
          </a:p>
          <a:p>
            <a:pPr indent="-228600">
              <a:lnSpc>
                <a:spcPct val="90000"/>
              </a:lnSpc>
              <a:spcAft>
                <a:spcPts val="600"/>
              </a:spcAft>
              <a:buFont typeface="Arial" panose="020B0604020202020204" pitchFamily="34" charset="0"/>
              <a:buChar char="•"/>
            </a:pPr>
            <a:r>
              <a:rPr lang="en-US" sz="2400" b="0" i="0" dirty="0">
                <a:effectLst/>
              </a:rPr>
              <a:t>Please consider which staff member knows the child best and would be most suitable to have the consultation with Ask SALL.</a:t>
            </a:r>
          </a:p>
          <a:p>
            <a:pPr indent="-228600">
              <a:lnSpc>
                <a:spcPct val="90000"/>
              </a:lnSpc>
              <a:spcAft>
                <a:spcPts val="600"/>
              </a:spcAft>
              <a:buFont typeface="Arial" panose="020B0604020202020204" pitchFamily="34" charset="0"/>
              <a:buChar char="•"/>
              <a:defRPr/>
            </a:pPr>
            <a:endParaRPr lang="en-US" sz="2000" b="1" dirty="0"/>
          </a:p>
          <a:p>
            <a:pPr indent="-228600">
              <a:lnSpc>
                <a:spcPct val="90000"/>
              </a:lnSpc>
              <a:spcAft>
                <a:spcPts val="600"/>
              </a:spcAft>
              <a:buFont typeface="Arial" panose="020B0604020202020204" pitchFamily="34" charset="0"/>
              <a:buChar char="•"/>
            </a:pPr>
            <a:endParaRPr lang="en-US" sz="2000" b="0" i="0" dirty="0">
              <a:effectLst/>
            </a:endParaRPr>
          </a:p>
          <a:p>
            <a:pPr indent="-228600">
              <a:lnSpc>
                <a:spcPct val="90000"/>
              </a:lnSpc>
              <a:spcAft>
                <a:spcPts val="600"/>
              </a:spcAft>
              <a:buFont typeface="Arial" panose="020B0604020202020204" pitchFamily="34" charset="0"/>
              <a:buChar char="•"/>
              <a:defRPr/>
            </a:pPr>
            <a:endParaRPr lang="en-US" sz="2000" dirty="0"/>
          </a:p>
          <a:p>
            <a:pPr indent="-228600">
              <a:lnSpc>
                <a:spcPct val="90000"/>
              </a:lnSpc>
              <a:spcAft>
                <a:spcPts val="600"/>
              </a:spcAft>
              <a:buFont typeface="Arial" panose="020B0604020202020204" pitchFamily="34" charset="0"/>
              <a:buChar char="•"/>
              <a:defRPr/>
            </a:pPr>
            <a:endParaRPr lang="en-US" sz="2000" dirty="0"/>
          </a:p>
        </p:txBody>
      </p:sp>
      <p:pic>
        <p:nvPicPr>
          <p:cNvPr id="5" name="Picture 4" descr="A screenshot of a computer&#10;&#10;Description automatically generated">
            <a:extLst>
              <a:ext uri="{FF2B5EF4-FFF2-40B4-BE49-F238E27FC236}">
                <a16:creationId xmlns:a16="http://schemas.microsoft.com/office/drawing/2014/main" id="{D4FFAB36-EB62-4E48-C7D2-03565EF6AA1E}"/>
              </a:ext>
            </a:extLst>
          </p:cNvPr>
          <p:cNvPicPr>
            <a:picLocks noChangeAspect="1"/>
          </p:cNvPicPr>
          <p:nvPr/>
        </p:nvPicPr>
        <p:blipFill rotWithShape="1">
          <a:blip r:embed="rId4"/>
          <a:srcRect r="2" b="14680"/>
          <a:stretch/>
        </p:blipFill>
        <p:spPr>
          <a:xfrm>
            <a:off x="5580449" y="1535687"/>
            <a:ext cx="6170299" cy="4224808"/>
          </a:xfrm>
          <a:prstGeom prst="rect">
            <a:avLst/>
          </a:prstGeom>
        </p:spPr>
      </p:pic>
      <p:sp>
        <p:nvSpPr>
          <p:cNvPr id="6" name="Title 1">
            <a:extLst>
              <a:ext uri="{FF2B5EF4-FFF2-40B4-BE49-F238E27FC236}">
                <a16:creationId xmlns:a16="http://schemas.microsoft.com/office/drawing/2014/main" id="{6F6BECBF-FCAC-FCC3-1603-DA7D221FB0B7}"/>
              </a:ext>
            </a:extLst>
          </p:cNvPr>
          <p:cNvSpPr txBox="1">
            <a:spLocks/>
          </p:cNvSpPr>
          <p:nvPr/>
        </p:nvSpPr>
        <p:spPr>
          <a:xfrm>
            <a:off x="2700250" y="-883593"/>
            <a:ext cx="7208521" cy="194281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4000" b="1" kern="1200" dirty="0">
                <a:solidFill>
                  <a:schemeClr val="accent3">
                    <a:lumMod val="75000"/>
                  </a:schemeClr>
                </a:solidFill>
                <a:latin typeface="+mj-lt"/>
                <a:ea typeface="+mj-ea"/>
                <a:cs typeface="+mj-cs"/>
              </a:rPr>
              <a:t>How can you access support?</a:t>
            </a:r>
          </a:p>
        </p:txBody>
      </p:sp>
    </p:spTree>
    <p:extLst>
      <p:ext uri="{BB962C8B-B14F-4D97-AF65-F5344CB8AC3E}">
        <p14:creationId xmlns:p14="http://schemas.microsoft.com/office/powerpoint/2010/main" val="99211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EFE826-88B6-B873-1BD0-FE28F5A86583}"/>
              </a:ext>
            </a:extLst>
          </p:cNvPr>
          <p:cNvSpPr>
            <a:spLocks noGrp="1"/>
          </p:cNvSpPr>
          <p:nvPr>
            <p:ph type="body" sz="half" idx="2"/>
          </p:nvPr>
        </p:nvSpPr>
        <p:spPr/>
        <p:txBody>
          <a:bodyPr/>
          <a:lstStyle/>
          <a:p>
            <a:endParaRPr lang="en-GB"/>
          </a:p>
        </p:txBody>
      </p:sp>
      <p:graphicFrame>
        <p:nvGraphicFramePr>
          <p:cNvPr id="5" name="Text Placeholder 3">
            <a:extLst>
              <a:ext uri="{FF2B5EF4-FFF2-40B4-BE49-F238E27FC236}">
                <a16:creationId xmlns:a16="http://schemas.microsoft.com/office/drawing/2014/main" id="{C34842E5-9FE1-1BE4-78EB-C76C53258D7A}"/>
              </a:ext>
            </a:extLst>
          </p:cNvPr>
          <p:cNvGraphicFramePr/>
          <p:nvPr>
            <p:extLst>
              <p:ext uri="{D42A27DB-BD31-4B8C-83A1-F6EECF244321}">
                <p14:modId xmlns:p14="http://schemas.microsoft.com/office/powerpoint/2010/main" val="4238778011"/>
              </p:ext>
            </p:extLst>
          </p:nvPr>
        </p:nvGraphicFramePr>
        <p:xfrm>
          <a:off x="199230" y="881883"/>
          <a:ext cx="11664596" cy="5976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8252B691-4E4B-D8D4-D9F8-86453DAD7D11}"/>
              </a:ext>
            </a:extLst>
          </p:cNvPr>
          <p:cNvSpPr txBox="1">
            <a:spLocks/>
          </p:cNvSpPr>
          <p:nvPr/>
        </p:nvSpPr>
        <p:spPr>
          <a:xfrm>
            <a:off x="2700250" y="-883593"/>
            <a:ext cx="7208521" cy="194281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pPr>
            <a:r>
              <a:rPr lang="en-US" sz="4000" b="1" dirty="0">
                <a:solidFill>
                  <a:schemeClr val="accent3">
                    <a:lumMod val="75000"/>
                  </a:schemeClr>
                </a:solidFill>
              </a:rPr>
              <a:t>What is the ASKSALL process?</a:t>
            </a:r>
            <a:endParaRPr lang="en-US" sz="4000" b="1" kern="1200" dirty="0">
              <a:solidFill>
                <a:schemeClr val="accent3">
                  <a:lumMod val="75000"/>
                </a:schemeClr>
              </a:solidFill>
              <a:latin typeface="+mj-lt"/>
              <a:ea typeface="+mj-ea"/>
              <a:cs typeface="+mj-cs"/>
            </a:endParaRPr>
          </a:p>
        </p:txBody>
      </p:sp>
    </p:spTree>
    <p:extLst>
      <p:ext uri="{BB962C8B-B14F-4D97-AF65-F5344CB8AC3E}">
        <p14:creationId xmlns:p14="http://schemas.microsoft.com/office/powerpoint/2010/main" val="98222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 Placeholder 3">
            <a:extLst>
              <a:ext uri="{FF2B5EF4-FFF2-40B4-BE49-F238E27FC236}">
                <a16:creationId xmlns:a16="http://schemas.microsoft.com/office/drawing/2014/main" id="{C34842E5-9FE1-1BE4-78EB-C76C53258D7A}"/>
              </a:ext>
            </a:extLst>
          </p:cNvPr>
          <p:cNvGraphicFramePr/>
          <p:nvPr>
            <p:extLst>
              <p:ext uri="{D42A27DB-BD31-4B8C-83A1-F6EECF244321}">
                <p14:modId xmlns:p14="http://schemas.microsoft.com/office/powerpoint/2010/main" val="1246309906"/>
              </p:ext>
            </p:extLst>
          </p:nvPr>
        </p:nvGraphicFramePr>
        <p:xfrm>
          <a:off x="263702" y="947197"/>
          <a:ext cx="11664596" cy="5976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8252B691-4E4B-D8D4-D9F8-86453DAD7D11}"/>
              </a:ext>
            </a:extLst>
          </p:cNvPr>
          <p:cNvSpPr txBox="1">
            <a:spLocks/>
          </p:cNvSpPr>
          <p:nvPr/>
        </p:nvSpPr>
        <p:spPr>
          <a:xfrm>
            <a:off x="2700250" y="-883593"/>
            <a:ext cx="7208521" cy="194281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pPr>
            <a:r>
              <a:rPr lang="en-US" sz="4000" b="1" dirty="0">
                <a:solidFill>
                  <a:schemeClr val="accent3">
                    <a:lumMod val="75000"/>
                  </a:schemeClr>
                </a:solidFill>
              </a:rPr>
              <a:t>What is the ASKSALL process?</a:t>
            </a:r>
            <a:endParaRPr lang="en-US" sz="4000" b="1" kern="1200" dirty="0">
              <a:solidFill>
                <a:schemeClr val="accent3">
                  <a:lumMod val="75000"/>
                </a:schemeClr>
              </a:solidFill>
              <a:latin typeface="+mj-lt"/>
              <a:ea typeface="+mj-ea"/>
              <a:cs typeface="+mj-cs"/>
            </a:endParaRPr>
          </a:p>
        </p:txBody>
      </p:sp>
    </p:spTree>
    <p:extLst>
      <p:ext uri="{BB962C8B-B14F-4D97-AF65-F5344CB8AC3E}">
        <p14:creationId xmlns:p14="http://schemas.microsoft.com/office/powerpoint/2010/main" val="2403438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1918</Words>
  <Application>Microsoft Office PowerPoint</Application>
  <PresentationFormat>Widescreen</PresentationFormat>
  <Paragraphs>138</Paragraphs>
  <Slides>16</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Amasis MT Pro</vt:lpstr>
      <vt:lpstr>Arial</vt:lpstr>
      <vt:lpstr>Bradley Hand ITC</vt:lpstr>
      <vt:lpstr>Calibri</vt:lpstr>
      <vt:lpstr>Calibri Light</vt:lpstr>
      <vt:lpstr>Century Schoolbook</vt:lpstr>
      <vt:lpstr>Gill Sans MT</vt:lpstr>
      <vt:lpstr>Symbol</vt:lpstr>
      <vt:lpstr>Wingdings</vt:lpstr>
      <vt:lpstr>Office Theme</vt:lpstr>
      <vt:lpstr>1_Office Theme</vt:lpstr>
      <vt:lpstr>SEND Advice Line Lincolnshire  (Ask SALL)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AskSALL do well? </vt:lpstr>
      <vt:lpstr>Areas of Improvement</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Drewery</dc:creator>
  <cp:lastModifiedBy>Nicola Carter</cp:lastModifiedBy>
  <cp:revision>6</cp:revision>
  <dcterms:created xsi:type="dcterms:W3CDTF">2023-06-02T12:53:21Z</dcterms:created>
  <dcterms:modified xsi:type="dcterms:W3CDTF">2024-04-25T17:17:27Z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ca1be0c-caeb-4e3c-b135-5eaf1d4132de_Enabled">
    <vt:lpwstr>true</vt:lpwstr>
  </property>
  <property fmtid="{D5CDD505-2E9C-101B-9397-08002B2CF9AE}" pid="3" name="MSIP_Label_aca1be0c-caeb-4e3c-b135-5eaf1d4132de_SetDate">
    <vt:lpwstr>2024-04-11T08:53:10Z</vt:lpwstr>
  </property>
  <property fmtid="{D5CDD505-2E9C-101B-9397-08002B2CF9AE}" pid="4" name="MSIP_Label_aca1be0c-caeb-4e3c-b135-5eaf1d4132de_Method">
    <vt:lpwstr>Standard</vt:lpwstr>
  </property>
  <property fmtid="{D5CDD505-2E9C-101B-9397-08002B2CF9AE}" pid="5" name="MSIP_Label_aca1be0c-caeb-4e3c-b135-5eaf1d4132de_Name">
    <vt:lpwstr>defa4170-0d19-0005-0004-bc88714345d2</vt:lpwstr>
  </property>
  <property fmtid="{D5CDD505-2E9C-101B-9397-08002B2CF9AE}" pid="6" name="MSIP_Label_aca1be0c-caeb-4e3c-b135-5eaf1d4132de_SiteId">
    <vt:lpwstr>b4e05b92-f8ce-46b5-9b24-99ba5c11e5e9</vt:lpwstr>
  </property>
  <property fmtid="{D5CDD505-2E9C-101B-9397-08002B2CF9AE}" pid="7" name="MSIP_Label_aca1be0c-caeb-4e3c-b135-5eaf1d4132de_ActionId">
    <vt:lpwstr>4a480e0e-943e-4241-b645-ae528794468a</vt:lpwstr>
  </property>
  <property fmtid="{D5CDD505-2E9C-101B-9397-08002B2CF9AE}" pid="8" name="MSIP_Label_aca1be0c-caeb-4e3c-b135-5eaf1d4132de_ContentBits">
    <vt:lpwstr>0</vt:lpwstr>
  </property>
</Properties>
</file>