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57" r:id="rId3"/>
    <p:sldId id="258" r:id="rId4"/>
    <p:sldId id="259" r:id="rId5"/>
    <p:sldId id="260" r:id="rId6"/>
    <p:sldId id="261" r:id="rId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F8077C-0B2F-416F-BA7D-F0095E417D97}" v="69" dt="2023-12-20T09:14:18.2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9" d="100"/>
          <a:sy n="119" d="100"/>
        </p:scale>
        <p:origin x="129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CF962-F84F-C97E-974C-C228CC795EA3}"/>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p>
        </p:txBody>
      </p:sp>
      <p:sp>
        <p:nvSpPr>
          <p:cNvPr id="3" name="Subtitle 2">
            <a:extLst>
              <a:ext uri="{FF2B5EF4-FFF2-40B4-BE49-F238E27FC236}">
                <a16:creationId xmlns:a16="http://schemas.microsoft.com/office/drawing/2014/main" id="{FFA33F11-3E56-D920-FEED-7D2A605E5AA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
        <p:nvSpPr>
          <p:cNvPr id="4" name="Date Placeholder 3">
            <a:extLst>
              <a:ext uri="{FF2B5EF4-FFF2-40B4-BE49-F238E27FC236}">
                <a16:creationId xmlns:a16="http://schemas.microsoft.com/office/drawing/2014/main" id="{EFC773DE-9033-9808-6DEE-3D3A30B1B6D5}"/>
              </a:ext>
            </a:extLst>
          </p:cNvPr>
          <p:cNvSpPr>
            <a:spLocks noGrp="1"/>
          </p:cNvSpPr>
          <p:nvPr>
            <p:ph type="dt" sz="half" idx="10"/>
          </p:nvPr>
        </p:nvSpPr>
        <p:spPr/>
        <p:txBody>
          <a:bodyPr/>
          <a:lstStyle/>
          <a:p>
            <a:fld id="{19319252-1C70-42CD-AD51-1EA8B43B9B08}" type="datetimeFigureOut">
              <a:rPr lang="en-GB" smtClean="0"/>
              <a:t>24/04/2024</a:t>
            </a:fld>
            <a:endParaRPr lang="en-GB"/>
          </a:p>
        </p:txBody>
      </p:sp>
      <p:sp>
        <p:nvSpPr>
          <p:cNvPr id="5" name="Footer Placeholder 4">
            <a:extLst>
              <a:ext uri="{FF2B5EF4-FFF2-40B4-BE49-F238E27FC236}">
                <a16:creationId xmlns:a16="http://schemas.microsoft.com/office/drawing/2014/main" id="{FDD8FB0A-9B27-1BA3-ED7B-7E7C4F7461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503959-F155-06C9-5C86-163237FA7FBE}"/>
              </a:ext>
            </a:extLst>
          </p:cNvPr>
          <p:cNvSpPr>
            <a:spLocks noGrp="1"/>
          </p:cNvSpPr>
          <p:nvPr>
            <p:ph type="sldNum" sz="quarter" idx="12"/>
          </p:nvPr>
        </p:nvSpPr>
        <p:spPr/>
        <p:txBody>
          <a:bodyPr/>
          <a:lstStyle/>
          <a:p>
            <a:fld id="{176C5F67-7C1A-4A42-B8C4-030478D21B53}" type="slidenum">
              <a:rPr lang="en-GB" smtClean="0"/>
              <a:t>‹#›</a:t>
            </a:fld>
            <a:endParaRPr lang="en-GB"/>
          </a:p>
        </p:txBody>
      </p:sp>
    </p:spTree>
    <p:extLst>
      <p:ext uri="{BB962C8B-B14F-4D97-AF65-F5344CB8AC3E}">
        <p14:creationId xmlns:p14="http://schemas.microsoft.com/office/powerpoint/2010/main" val="3094394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99387-0798-2637-2E15-3179B8371A2F}"/>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510322BF-3364-2548-C74A-517D593EC27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667494A-4A87-5591-44F1-906105EB1D1B}"/>
              </a:ext>
            </a:extLst>
          </p:cNvPr>
          <p:cNvSpPr>
            <a:spLocks noGrp="1"/>
          </p:cNvSpPr>
          <p:nvPr>
            <p:ph type="dt" sz="half" idx="10"/>
          </p:nvPr>
        </p:nvSpPr>
        <p:spPr/>
        <p:txBody>
          <a:bodyPr/>
          <a:lstStyle/>
          <a:p>
            <a:fld id="{19319252-1C70-42CD-AD51-1EA8B43B9B08}" type="datetimeFigureOut">
              <a:rPr lang="en-GB" smtClean="0"/>
              <a:t>24/04/2024</a:t>
            </a:fld>
            <a:endParaRPr lang="en-GB"/>
          </a:p>
        </p:txBody>
      </p:sp>
      <p:sp>
        <p:nvSpPr>
          <p:cNvPr id="5" name="Footer Placeholder 4">
            <a:extLst>
              <a:ext uri="{FF2B5EF4-FFF2-40B4-BE49-F238E27FC236}">
                <a16:creationId xmlns:a16="http://schemas.microsoft.com/office/drawing/2014/main" id="{8B15EE1C-0C5C-3910-8174-9A8F6D5E6E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1372FE-CBBF-A464-9F5F-5951E60EF080}"/>
              </a:ext>
            </a:extLst>
          </p:cNvPr>
          <p:cNvSpPr>
            <a:spLocks noGrp="1"/>
          </p:cNvSpPr>
          <p:nvPr>
            <p:ph type="sldNum" sz="quarter" idx="12"/>
          </p:nvPr>
        </p:nvSpPr>
        <p:spPr/>
        <p:txBody>
          <a:bodyPr/>
          <a:lstStyle/>
          <a:p>
            <a:fld id="{176C5F67-7C1A-4A42-B8C4-030478D21B53}" type="slidenum">
              <a:rPr lang="en-GB" smtClean="0"/>
              <a:t>‹#›</a:t>
            </a:fld>
            <a:endParaRPr lang="en-GB"/>
          </a:p>
        </p:txBody>
      </p:sp>
    </p:spTree>
    <p:extLst>
      <p:ext uri="{BB962C8B-B14F-4D97-AF65-F5344CB8AC3E}">
        <p14:creationId xmlns:p14="http://schemas.microsoft.com/office/powerpoint/2010/main" val="758261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99F73C-C443-ECC4-1AAA-9A91C0A7E019}"/>
              </a:ext>
            </a:extLst>
          </p:cNvPr>
          <p:cNvSpPr>
            <a:spLocks noGrp="1"/>
          </p:cNvSpPr>
          <p:nvPr>
            <p:ph type="title" orient="vert"/>
          </p:nvPr>
        </p:nvSpPr>
        <p:spPr>
          <a:xfrm>
            <a:off x="6543675" y="365125"/>
            <a:ext cx="1971675"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3C3F8BCD-41F3-2B8D-6D1E-005798C581E6}"/>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3234298-C0A6-D1A9-D38B-5BFA113C40BD}"/>
              </a:ext>
            </a:extLst>
          </p:cNvPr>
          <p:cNvSpPr>
            <a:spLocks noGrp="1"/>
          </p:cNvSpPr>
          <p:nvPr>
            <p:ph type="dt" sz="half" idx="10"/>
          </p:nvPr>
        </p:nvSpPr>
        <p:spPr/>
        <p:txBody>
          <a:bodyPr/>
          <a:lstStyle/>
          <a:p>
            <a:fld id="{19319252-1C70-42CD-AD51-1EA8B43B9B08}" type="datetimeFigureOut">
              <a:rPr lang="en-GB" smtClean="0"/>
              <a:t>24/04/2024</a:t>
            </a:fld>
            <a:endParaRPr lang="en-GB"/>
          </a:p>
        </p:txBody>
      </p:sp>
      <p:sp>
        <p:nvSpPr>
          <p:cNvPr id="5" name="Footer Placeholder 4">
            <a:extLst>
              <a:ext uri="{FF2B5EF4-FFF2-40B4-BE49-F238E27FC236}">
                <a16:creationId xmlns:a16="http://schemas.microsoft.com/office/drawing/2014/main" id="{AAF2E63A-F809-09D2-CD7E-BA3B9F93C5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0D8428-0A0E-B1AD-DCA4-90B73AEAAF7C}"/>
              </a:ext>
            </a:extLst>
          </p:cNvPr>
          <p:cNvSpPr>
            <a:spLocks noGrp="1"/>
          </p:cNvSpPr>
          <p:nvPr>
            <p:ph type="sldNum" sz="quarter" idx="12"/>
          </p:nvPr>
        </p:nvSpPr>
        <p:spPr/>
        <p:txBody>
          <a:bodyPr/>
          <a:lstStyle/>
          <a:p>
            <a:fld id="{176C5F67-7C1A-4A42-B8C4-030478D21B53}" type="slidenum">
              <a:rPr lang="en-GB" smtClean="0"/>
              <a:t>‹#›</a:t>
            </a:fld>
            <a:endParaRPr lang="en-GB"/>
          </a:p>
        </p:txBody>
      </p:sp>
    </p:spTree>
    <p:extLst>
      <p:ext uri="{BB962C8B-B14F-4D97-AF65-F5344CB8AC3E}">
        <p14:creationId xmlns:p14="http://schemas.microsoft.com/office/powerpoint/2010/main" val="563119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26A66-38A3-8407-CF21-A8D65777280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ED618EC-CC13-06ED-45C1-80FE3AE901A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75B31A0-CD3E-F493-DC22-B4D178F4A66A}"/>
              </a:ext>
            </a:extLst>
          </p:cNvPr>
          <p:cNvSpPr>
            <a:spLocks noGrp="1"/>
          </p:cNvSpPr>
          <p:nvPr>
            <p:ph type="dt" sz="half" idx="10"/>
          </p:nvPr>
        </p:nvSpPr>
        <p:spPr/>
        <p:txBody>
          <a:bodyPr/>
          <a:lstStyle/>
          <a:p>
            <a:fld id="{19319252-1C70-42CD-AD51-1EA8B43B9B08}" type="datetimeFigureOut">
              <a:rPr lang="en-GB" smtClean="0"/>
              <a:t>24/04/2024</a:t>
            </a:fld>
            <a:endParaRPr lang="en-GB"/>
          </a:p>
        </p:txBody>
      </p:sp>
      <p:sp>
        <p:nvSpPr>
          <p:cNvPr id="5" name="Footer Placeholder 4">
            <a:extLst>
              <a:ext uri="{FF2B5EF4-FFF2-40B4-BE49-F238E27FC236}">
                <a16:creationId xmlns:a16="http://schemas.microsoft.com/office/drawing/2014/main" id="{55F893E0-059F-2DD8-1139-12D208B262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AD6A60-6898-C009-8D60-A07FF46EE84D}"/>
              </a:ext>
            </a:extLst>
          </p:cNvPr>
          <p:cNvSpPr>
            <a:spLocks noGrp="1"/>
          </p:cNvSpPr>
          <p:nvPr>
            <p:ph type="sldNum" sz="quarter" idx="12"/>
          </p:nvPr>
        </p:nvSpPr>
        <p:spPr/>
        <p:txBody>
          <a:bodyPr/>
          <a:lstStyle/>
          <a:p>
            <a:fld id="{176C5F67-7C1A-4A42-B8C4-030478D21B53}" type="slidenum">
              <a:rPr lang="en-GB" smtClean="0"/>
              <a:t>‹#›</a:t>
            </a:fld>
            <a:endParaRPr lang="en-GB"/>
          </a:p>
        </p:txBody>
      </p:sp>
    </p:spTree>
    <p:extLst>
      <p:ext uri="{BB962C8B-B14F-4D97-AF65-F5344CB8AC3E}">
        <p14:creationId xmlns:p14="http://schemas.microsoft.com/office/powerpoint/2010/main" val="2314070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01432-8880-4364-B3F7-2FEB2BF3F2A4}"/>
              </a:ext>
            </a:extLst>
          </p:cNvPr>
          <p:cNvSpPr>
            <a:spLocks noGrp="1"/>
          </p:cNvSpPr>
          <p:nvPr>
            <p:ph type="title"/>
          </p:nvPr>
        </p:nvSpPr>
        <p:spPr>
          <a:xfrm>
            <a:off x="623888" y="1709739"/>
            <a:ext cx="7886700" cy="2852737"/>
          </a:xfrm>
        </p:spPr>
        <p:txBody>
          <a:bodyPr anchor="b"/>
          <a:lstStyle>
            <a:lvl1pPr>
              <a:defRPr sz="4500"/>
            </a:lvl1pPr>
          </a:lstStyle>
          <a:p>
            <a:r>
              <a:rPr lang="en-GB"/>
              <a:t>Click to edit Master title style</a:t>
            </a:r>
          </a:p>
        </p:txBody>
      </p:sp>
      <p:sp>
        <p:nvSpPr>
          <p:cNvPr id="3" name="Text Placeholder 2">
            <a:extLst>
              <a:ext uri="{FF2B5EF4-FFF2-40B4-BE49-F238E27FC236}">
                <a16:creationId xmlns:a16="http://schemas.microsoft.com/office/drawing/2014/main" id="{D274D40D-A6D9-1BB1-2FE1-88C8B6199D6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3E3ADE6-0ADF-8576-3431-6E35F051FA1B}"/>
              </a:ext>
            </a:extLst>
          </p:cNvPr>
          <p:cNvSpPr>
            <a:spLocks noGrp="1"/>
          </p:cNvSpPr>
          <p:nvPr>
            <p:ph type="dt" sz="half" idx="10"/>
          </p:nvPr>
        </p:nvSpPr>
        <p:spPr/>
        <p:txBody>
          <a:bodyPr/>
          <a:lstStyle/>
          <a:p>
            <a:fld id="{19319252-1C70-42CD-AD51-1EA8B43B9B08}" type="datetimeFigureOut">
              <a:rPr lang="en-GB" smtClean="0"/>
              <a:t>24/04/2024</a:t>
            </a:fld>
            <a:endParaRPr lang="en-GB"/>
          </a:p>
        </p:txBody>
      </p:sp>
      <p:sp>
        <p:nvSpPr>
          <p:cNvPr id="5" name="Footer Placeholder 4">
            <a:extLst>
              <a:ext uri="{FF2B5EF4-FFF2-40B4-BE49-F238E27FC236}">
                <a16:creationId xmlns:a16="http://schemas.microsoft.com/office/drawing/2014/main" id="{14484050-FA96-7256-00B9-D2F32116E9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7AC2DC-893D-EB55-D7C1-E4A35BDFA399}"/>
              </a:ext>
            </a:extLst>
          </p:cNvPr>
          <p:cNvSpPr>
            <a:spLocks noGrp="1"/>
          </p:cNvSpPr>
          <p:nvPr>
            <p:ph type="sldNum" sz="quarter" idx="12"/>
          </p:nvPr>
        </p:nvSpPr>
        <p:spPr/>
        <p:txBody>
          <a:bodyPr/>
          <a:lstStyle/>
          <a:p>
            <a:fld id="{176C5F67-7C1A-4A42-B8C4-030478D21B53}" type="slidenum">
              <a:rPr lang="en-GB" smtClean="0"/>
              <a:t>‹#›</a:t>
            </a:fld>
            <a:endParaRPr lang="en-GB"/>
          </a:p>
        </p:txBody>
      </p:sp>
    </p:spTree>
    <p:extLst>
      <p:ext uri="{BB962C8B-B14F-4D97-AF65-F5344CB8AC3E}">
        <p14:creationId xmlns:p14="http://schemas.microsoft.com/office/powerpoint/2010/main" val="1176135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3AC5D-064B-8476-C765-5092C64957E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9F0EBBD-96EB-7528-4A56-BC23CC6499D4}"/>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DD5CF49-161E-9900-9377-C94204F50BCD}"/>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3F401F7E-3F66-EE54-8EBA-933FBA97F4A1}"/>
              </a:ext>
            </a:extLst>
          </p:cNvPr>
          <p:cNvSpPr>
            <a:spLocks noGrp="1"/>
          </p:cNvSpPr>
          <p:nvPr>
            <p:ph type="dt" sz="half" idx="10"/>
          </p:nvPr>
        </p:nvSpPr>
        <p:spPr/>
        <p:txBody>
          <a:bodyPr/>
          <a:lstStyle/>
          <a:p>
            <a:fld id="{19319252-1C70-42CD-AD51-1EA8B43B9B08}" type="datetimeFigureOut">
              <a:rPr lang="en-GB" smtClean="0"/>
              <a:t>24/04/2024</a:t>
            </a:fld>
            <a:endParaRPr lang="en-GB"/>
          </a:p>
        </p:txBody>
      </p:sp>
      <p:sp>
        <p:nvSpPr>
          <p:cNvPr id="6" name="Footer Placeholder 5">
            <a:extLst>
              <a:ext uri="{FF2B5EF4-FFF2-40B4-BE49-F238E27FC236}">
                <a16:creationId xmlns:a16="http://schemas.microsoft.com/office/drawing/2014/main" id="{56BA51C7-29AB-F59C-6BF9-7046DDBE62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38B1F5-7879-A331-FAFE-1E8F14CF968A}"/>
              </a:ext>
            </a:extLst>
          </p:cNvPr>
          <p:cNvSpPr>
            <a:spLocks noGrp="1"/>
          </p:cNvSpPr>
          <p:nvPr>
            <p:ph type="sldNum" sz="quarter" idx="12"/>
          </p:nvPr>
        </p:nvSpPr>
        <p:spPr/>
        <p:txBody>
          <a:bodyPr/>
          <a:lstStyle/>
          <a:p>
            <a:fld id="{176C5F67-7C1A-4A42-B8C4-030478D21B53}" type="slidenum">
              <a:rPr lang="en-GB" smtClean="0"/>
              <a:t>‹#›</a:t>
            </a:fld>
            <a:endParaRPr lang="en-GB"/>
          </a:p>
        </p:txBody>
      </p:sp>
    </p:spTree>
    <p:extLst>
      <p:ext uri="{BB962C8B-B14F-4D97-AF65-F5344CB8AC3E}">
        <p14:creationId xmlns:p14="http://schemas.microsoft.com/office/powerpoint/2010/main" val="2523568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56773-6C4C-FAA3-B583-142A931C8DB3}"/>
              </a:ext>
            </a:extLst>
          </p:cNvPr>
          <p:cNvSpPr>
            <a:spLocks noGrp="1"/>
          </p:cNvSpPr>
          <p:nvPr>
            <p:ph type="title"/>
          </p:nvPr>
        </p:nvSpPr>
        <p:spPr>
          <a:xfrm>
            <a:off x="629841" y="365126"/>
            <a:ext cx="78867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46B2FAAE-FE0A-5B73-06E2-8A4BF48AB3C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588A0E57-36E6-A2D5-4F78-B7A015009B14}"/>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BCBE96EE-7938-8B2C-5710-6807C9DB79B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D4EE0C94-6AE9-97CF-1EDA-33EA3F7204D7}"/>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D7F7970E-C4B1-A015-2C34-47973382575F}"/>
              </a:ext>
            </a:extLst>
          </p:cNvPr>
          <p:cNvSpPr>
            <a:spLocks noGrp="1"/>
          </p:cNvSpPr>
          <p:nvPr>
            <p:ph type="dt" sz="half" idx="10"/>
          </p:nvPr>
        </p:nvSpPr>
        <p:spPr/>
        <p:txBody>
          <a:bodyPr/>
          <a:lstStyle/>
          <a:p>
            <a:fld id="{19319252-1C70-42CD-AD51-1EA8B43B9B08}" type="datetimeFigureOut">
              <a:rPr lang="en-GB" smtClean="0"/>
              <a:t>24/04/2024</a:t>
            </a:fld>
            <a:endParaRPr lang="en-GB"/>
          </a:p>
        </p:txBody>
      </p:sp>
      <p:sp>
        <p:nvSpPr>
          <p:cNvPr id="8" name="Footer Placeholder 7">
            <a:extLst>
              <a:ext uri="{FF2B5EF4-FFF2-40B4-BE49-F238E27FC236}">
                <a16:creationId xmlns:a16="http://schemas.microsoft.com/office/drawing/2014/main" id="{9091FBD0-49FC-9F75-2379-4D126022259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1F035BC-DA0F-CAA4-D0C7-70CD44546BC2}"/>
              </a:ext>
            </a:extLst>
          </p:cNvPr>
          <p:cNvSpPr>
            <a:spLocks noGrp="1"/>
          </p:cNvSpPr>
          <p:nvPr>
            <p:ph type="sldNum" sz="quarter" idx="12"/>
          </p:nvPr>
        </p:nvSpPr>
        <p:spPr/>
        <p:txBody>
          <a:bodyPr/>
          <a:lstStyle/>
          <a:p>
            <a:fld id="{176C5F67-7C1A-4A42-B8C4-030478D21B53}" type="slidenum">
              <a:rPr lang="en-GB" smtClean="0"/>
              <a:t>‹#›</a:t>
            </a:fld>
            <a:endParaRPr lang="en-GB"/>
          </a:p>
        </p:txBody>
      </p:sp>
    </p:spTree>
    <p:extLst>
      <p:ext uri="{BB962C8B-B14F-4D97-AF65-F5344CB8AC3E}">
        <p14:creationId xmlns:p14="http://schemas.microsoft.com/office/powerpoint/2010/main" val="4251164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54844-0CED-C67C-ABC4-F60070D3E6DD}"/>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DABB131D-726D-3FB4-7C3D-88F5303F6CB4}"/>
              </a:ext>
            </a:extLst>
          </p:cNvPr>
          <p:cNvSpPr>
            <a:spLocks noGrp="1"/>
          </p:cNvSpPr>
          <p:nvPr>
            <p:ph type="dt" sz="half" idx="10"/>
          </p:nvPr>
        </p:nvSpPr>
        <p:spPr/>
        <p:txBody>
          <a:bodyPr/>
          <a:lstStyle/>
          <a:p>
            <a:fld id="{19319252-1C70-42CD-AD51-1EA8B43B9B08}" type="datetimeFigureOut">
              <a:rPr lang="en-GB" smtClean="0"/>
              <a:t>24/04/2024</a:t>
            </a:fld>
            <a:endParaRPr lang="en-GB"/>
          </a:p>
        </p:txBody>
      </p:sp>
      <p:sp>
        <p:nvSpPr>
          <p:cNvPr id="4" name="Footer Placeholder 3">
            <a:extLst>
              <a:ext uri="{FF2B5EF4-FFF2-40B4-BE49-F238E27FC236}">
                <a16:creationId xmlns:a16="http://schemas.microsoft.com/office/drawing/2014/main" id="{A4859D23-902C-1D49-8A43-89C0805AA2A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1C315E6-7603-DAF8-4A84-E505E1756907}"/>
              </a:ext>
            </a:extLst>
          </p:cNvPr>
          <p:cNvSpPr>
            <a:spLocks noGrp="1"/>
          </p:cNvSpPr>
          <p:nvPr>
            <p:ph type="sldNum" sz="quarter" idx="12"/>
          </p:nvPr>
        </p:nvSpPr>
        <p:spPr/>
        <p:txBody>
          <a:bodyPr/>
          <a:lstStyle/>
          <a:p>
            <a:fld id="{176C5F67-7C1A-4A42-B8C4-030478D21B53}" type="slidenum">
              <a:rPr lang="en-GB" smtClean="0"/>
              <a:t>‹#›</a:t>
            </a:fld>
            <a:endParaRPr lang="en-GB"/>
          </a:p>
        </p:txBody>
      </p:sp>
    </p:spTree>
    <p:extLst>
      <p:ext uri="{BB962C8B-B14F-4D97-AF65-F5344CB8AC3E}">
        <p14:creationId xmlns:p14="http://schemas.microsoft.com/office/powerpoint/2010/main" val="1684259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F7AAC7-9802-7774-1000-DE39DFF87BC4}"/>
              </a:ext>
            </a:extLst>
          </p:cNvPr>
          <p:cNvSpPr>
            <a:spLocks noGrp="1"/>
          </p:cNvSpPr>
          <p:nvPr>
            <p:ph type="dt" sz="half" idx="10"/>
          </p:nvPr>
        </p:nvSpPr>
        <p:spPr/>
        <p:txBody>
          <a:bodyPr/>
          <a:lstStyle/>
          <a:p>
            <a:fld id="{19319252-1C70-42CD-AD51-1EA8B43B9B08}" type="datetimeFigureOut">
              <a:rPr lang="en-GB" smtClean="0"/>
              <a:t>24/04/2024</a:t>
            </a:fld>
            <a:endParaRPr lang="en-GB"/>
          </a:p>
        </p:txBody>
      </p:sp>
      <p:sp>
        <p:nvSpPr>
          <p:cNvPr id="3" name="Footer Placeholder 2">
            <a:extLst>
              <a:ext uri="{FF2B5EF4-FFF2-40B4-BE49-F238E27FC236}">
                <a16:creationId xmlns:a16="http://schemas.microsoft.com/office/drawing/2014/main" id="{F048E6BA-7FC6-14EE-3024-BC90F89E138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2060BE1-E3E4-D3B8-848A-7433B0AE98B4}"/>
              </a:ext>
            </a:extLst>
          </p:cNvPr>
          <p:cNvSpPr>
            <a:spLocks noGrp="1"/>
          </p:cNvSpPr>
          <p:nvPr>
            <p:ph type="sldNum" sz="quarter" idx="12"/>
          </p:nvPr>
        </p:nvSpPr>
        <p:spPr/>
        <p:txBody>
          <a:bodyPr/>
          <a:lstStyle/>
          <a:p>
            <a:fld id="{176C5F67-7C1A-4A42-B8C4-030478D21B53}" type="slidenum">
              <a:rPr lang="en-GB" smtClean="0"/>
              <a:t>‹#›</a:t>
            </a:fld>
            <a:endParaRPr lang="en-GB"/>
          </a:p>
        </p:txBody>
      </p:sp>
    </p:spTree>
    <p:extLst>
      <p:ext uri="{BB962C8B-B14F-4D97-AF65-F5344CB8AC3E}">
        <p14:creationId xmlns:p14="http://schemas.microsoft.com/office/powerpoint/2010/main" val="589482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4D3FA-B97E-F9FF-62CF-B0F373A3C1C3}"/>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p>
        </p:txBody>
      </p:sp>
      <p:sp>
        <p:nvSpPr>
          <p:cNvPr id="3" name="Content Placeholder 2">
            <a:extLst>
              <a:ext uri="{FF2B5EF4-FFF2-40B4-BE49-F238E27FC236}">
                <a16:creationId xmlns:a16="http://schemas.microsoft.com/office/drawing/2014/main" id="{7BD8EDA9-E2EB-9B13-8924-9CB8A8E03D8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65E66B3-9644-A3CA-30C9-FC1432C2269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8D85068E-1E03-BEE9-85E3-00CD68CD4F80}"/>
              </a:ext>
            </a:extLst>
          </p:cNvPr>
          <p:cNvSpPr>
            <a:spLocks noGrp="1"/>
          </p:cNvSpPr>
          <p:nvPr>
            <p:ph type="dt" sz="half" idx="10"/>
          </p:nvPr>
        </p:nvSpPr>
        <p:spPr/>
        <p:txBody>
          <a:bodyPr/>
          <a:lstStyle/>
          <a:p>
            <a:fld id="{19319252-1C70-42CD-AD51-1EA8B43B9B08}" type="datetimeFigureOut">
              <a:rPr lang="en-GB" smtClean="0"/>
              <a:t>24/04/2024</a:t>
            </a:fld>
            <a:endParaRPr lang="en-GB"/>
          </a:p>
        </p:txBody>
      </p:sp>
      <p:sp>
        <p:nvSpPr>
          <p:cNvPr id="6" name="Footer Placeholder 5">
            <a:extLst>
              <a:ext uri="{FF2B5EF4-FFF2-40B4-BE49-F238E27FC236}">
                <a16:creationId xmlns:a16="http://schemas.microsoft.com/office/drawing/2014/main" id="{5425683B-3DAE-6C18-315E-9571A7ABF3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6667926-7BFE-5542-43B2-EA5F6E588798}"/>
              </a:ext>
            </a:extLst>
          </p:cNvPr>
          <p:cNvSpPr>
            <a:spLocks noGrp="1"/>
          </p:cNvSpPr>
          <p:nvPr>
            <p:ph type="sldNum" sz="quarter" idx="12"/>
          </p:nvPr>
        </p:nvSpPr>
        <p:spPr/>
        <p:txBody>
          <a:bodyPr/>
          <a:lstStyle/>
          <a:p>
            <a:fld id="{176C5F67-7C1A-4A42-B8C4-030478D21B53}" type="slidenum">
              <a:rPr lang="en-GB" smtClean="0"/>
              <a:t>‹#›</a:t>
            </a:fld>
            <a:endParaRPr lang="en-GB"/>
          </a:p>
        </p:txBody>
      </p:sp>
    </p:spTree>
    <p:extLst>
      <p:ext uri="{BB962C8B-B14F-4D97-AF65-F5344CB8AC3E}">
        <p14:creationId xmlns:p14="http://schemas.microsoft.com/office/powerpoint/2010/main" val="3259892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831F3-3AA6-2FB9-10F7-A684C11B0C9C}"/>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p>
        </p:txBody>
      </p:sp>
      <p:sp>
        <p:nvSpPr>
          <p:cNvPr id="3" name="Picture Placeholder 2">
            <a:extLst>
              <a:ext uri="{FF2B5EF4-FFF2-40B4-BE49-F238E27FC236}">
                <a16:creationId xmlns:a16="http://schemas.microsoft.com/office/drawing/2014/main" id="{50262F4E-0E09-81A8-0C1D-794648467A4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03F607BF-1558-4170-B595-DAFF5AAD77E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79569E51-7F31-4B32-46CB-89AB13ACF74E}"/>
              </a:ext>
            </a:extLst>
          </p:cNvPr>
          <p:cNvSpPr>
            <a:spLocks noGrp="1"/>
          </p:cNvSpPr>
          <p:nvPr>
            <p:ph type="dt" sz="half" idx="10"/>
          </p:nvPr>
        </p:nvSpPr>
        <p:spPr/>
        <p:txBody>
          <a:bodyPr/>
          <a:lstStyle/>
          <a:p>
            <a:fld id="{19319252-1C70-42CD-AD51-1EA8B43B9B08}" type="datetimeFigureOut">
              <a:rPr lang="en-GB" smtClean="0"/>
              <a:t>24/04/2024</a:t>
            </a:fld>
            <a:endParaRPr lang="en-GB"/>
          </a:p>
        </p:txBody>
      </p:sp>
      <p:sp>
        <p:nvSpPr>
          <p:cNvPr id="6" name="Footer Placeholder 5">
            <a:extLst>
              <a:ext uri="{FF2B5EF4-FFF2-40B4-BE49-F238E27FC236}">
                <a16:creationId xmlns:a16="http://schemas.microsoft.com/office/drawing/2014/main" id="{177EB2E6-335E-11FA-71EA-74C1DEBA9A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7D0FAC-CC17-D4C3-C4CE-D58430FC9186}"/>
              </a:ext>
            </a:extLst>
          </p:cNvPr>
          <p:cNvSpPr>
            <a:spLocks noGrp="1"/>
          </p:cNvSpPr>
          <p:nvPr>
            <p:ph type="sldNum" sz="quarter" idx="12"/>
          </p:nvPr>
        </p:nvSpPr>
        <p:spPr/>
        <p:txBody>
          <a:bodyPr/>
          <a:lstStyle/>
          <a:p>
            <a:fld id="{176C5F67-7C1A-4A42-B8C4-030478D21B53}" type="slidenum">
              <a:rPr lang="en-GB" smtClean="0"/>
              <a:t>‹#›</a:t>
            </a:fld>
            <a:endParaRPr lang="en-GB"/>
          </a:p>
        </p:txBody>
      </p:sp>
    </p:spTree>
    <p:extLst>
      <p:ext uri="{BB962C8B-B14F-4D97-AF65-F5344CB8AC3E}">
        <p14:creationId xmlns:p14="http://schemas.microsoft.com/office/powerpoint/2010/main" val="2050896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7DDE9-7361-7D2E-2D62-8A7A2382BBC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9D54F5A-2EBD-EDD8-DA68-028140C8A3E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5F344F3-5EE3-C855-E9AF-F20485190CC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3C434C4-BC29-46F9-9E1A-8F4F7B5E8F11}" type="datetimeFigureOut">
              <a:rPr lang="en-GB" smtClean="0"/>
              <a:t>24/04/2024</a:t>
            </a:fld>
            <a:endParaRPr lang="en-GB"/>
          </a:p>
        </p:txBody>
      </p:sp>
      <p:sp>
        <p:nvSpPr>
          <p:cNvPr id="5" name="Footer Placeholder 4">
            <a:extLst>
              <a:ext uri="{FF2B5EF4-FFF2-40B4-BE49-F238E27FC236}">
                <a16:creationId xmlns:a16="http://schemas.microsoft.com/office/drawing/2014/main" id="{0816CA72-A6C1-4C93-6AD2-A95E82A35B7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688C2B4-F175-FD19-8004-97D4816EA3F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4E99412-BBEA-4E2B-8907-78A0A267ADF5}" type="slidenum">
              <a:rPr lang="en-GB" smtClean="0"/>
              <a:t>‹#›</a:t>
            </a:fld>
            <a:endParaRPr lang="en-GB"/>
          </a:p>
        </p:txBody>
      </p:sp>
    </p:spTree>
    <p:extLst>
      <p:ext uri="{BB962C8B-B14F-4D97-AF65-F5344CB8AC3E}">
        <p14:creationId xmlns:p14="http://schemas.microsoft.com/office/powerpoint/2010/main" val="1813596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sv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02B3772-BB99-FFD9-CC9C-3128C9577C1D}"/>
              </a:ext>
            </a:extLst>
          </p:cNvPr>
          <p:cNvPicPr>
            <a:picLocks noChangeAspect="1"/>
          </p:cNvPicPr>
          <p:nvPr/>
        </p:nvPicPr>
        <p:blipFill>
          <a:blip r:embed="rId2"/>
          <a:stretch>
            <a:fillRect/>
          </a:stretch>
        </p:blipFill>
        <p:spPr>
          <a:xfrm>
            <a:off x="-8740" y="1819"/>
            <a:ext cx="9144000" cy="4035902"/>
          </a:xfrm>
          <a:prstGeom prst="rect">
            <a:avLst/>
          </a:prstGeom>
        </p:spPr>
      </p:pic>
      <p:pic>
        <p:nvPicPr>
          <p:cNvPr id="2" name="Picture 1" descr="A close-up of a logo&#10;&#10;Description automatically generated">
            <a:extLst>
              <a:ext uri="{FF2B5EF4-FFF2-40B4-BE49-F238E27FC236}">
                <a16:creationId xmlns:a16="http://schemas.microsoft.com/office/drawing/2014/main" id="{624AFB62-0354-F1B5-337F-39FC11DED0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631" y="5848992"/>
            <a:ext cx="1082386" cy="874568"/>
          </a:xfrm>
          <a:prstGeom prst="rect">
            <a:avLst/>
          </a:prstGeom>
          <a:noFill/>
        </p:spPr>
      </p:pic>
      <p:pic>
        <p:nvPicPr>
          <p:cNvPr id="3" name="Picture 2" descr="LPCF-clover-LOGO_w600px">
            <a:extLst>
              <a:ext uri="{FF2B5EF4-FFF2-40B4-BE49-F238E27FC236}">
                <a16:creationId xmlns:a16="http://schemas.microsoft.com/office/drawing/2014/main" id="{EA9D29CB-5B10-463D-25DC-240031AE1ACA}"/>
              </a:ext>
            </a:extLst>
          </p:cNvPr>
          <p:cNvPicPr>
            <a:picLocks noChangeAspect="1"/>
          </p:cNvPicPr>
          <p:nvPr/>
        </p:nvPicPr>
        <p:blipFill>
          <a:blip r:embed="rId4" cstate="print"/>
          <a:stretch>
            <a:fillRect/>
          </a:stretch>
        </p:blipFill>
        <p:spPr>
          <a:xfrm>
            <a:off x="1691680" y="5855111"/>
            <a:ext cx="1209675" cy="862330"/>
          </a:xfrm>
          <a:prstGeom prst="rect">
            <a:avLst/>
          </a:prstGeom>
        </p:spPr>
      </p:pic>
      <p:pic>
        <p:nvPicPr>
          <p:cNvPr id="4" name="Picture 3" descr="A close-up of a logo&#10;&#10;Description automatically generated">
            <a:extLst>
              <a:ext uri="{FF2B5EF4-FFF2-40B4-BE49-F238E27FC236}">
                <a16:creationId xmlns:a16="http://schemas.microsoft.com/office/drawing/2014/main" id="{9B4CC37F-4942-E7AC-288F-2216F1CC462A}"/>
              </a:ext>
            </a:extLst>
          </p:cNvPr>
          <p:cNvPicPr>
            <a:picLocks noChangeAspect="1"/>
          </p:cNvPicPr>
          <p:nvPr/>
        </p:nvPicPr>
        <p:blipFill>
          <a:blip r:embed="rId5" cstate="print"/>
          <a:stretch>
            <a:fillRect/>
          </a:stretch>
        </p:blipFill>
        <p:spPr>
          <a:xfrm>
            <a:off x="7020272" y="6018306"/>
            <a:ext cx="1790700" cy="535940"/>
          </a:xfrm>
          <a:prstGeom prst="rect">
            <a:avLst/>
          </a:prstGeom>
        </p:spPr>
      </p:pic>
      <p:pic>
        <p:nvPicPr>
          <p:cNvPr id="6" name="Picture 5" descr="Lincolnshire Young Voices">
            <a:extLst>
              <a:ext uri="{FF2B5EF4-FFF2-40B4-BE49-F238E27FC236}">
                <a16:creationId xmlns:a16="http://schemas.microsoft.com/office/drawing/2014/main" id="{CA768FFD-D7CD-1867-A4EB-004E81EDD54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22898" y="5907142"/>
            <a:ext cx="1440160" cy="810299"/>
          </a:xfrm>
          <a:prstGeom prst="rect">
            <a:avLst/>
          </a:prstGeom>
          <a:noFill/>
          <a:ln>
            <a:noFill/>
          </a:ln>
        </p:spPr>
      </p:pic>
      <p:pic>
        <p:nvPicPr>
          <p:cNvPr id="7" name="Picture 6" descr="A logo for a company&#10;&#10;Description automatically generated">
            <a:extLst>
              <a:ext uri="{FF2B5EF4-FFF2-40B4-BE49-F238E27FC236}">
                <a16:creationId xmlns:a16="http://schemas.microsoft.com/office/drawing/2014/main" id="{F9469742-9AC5-BF34-2A51-369F706B43E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28872" y="5962426"/>
            <a:ext cx="1651000" cy="647700"/>
          </a:xfrm>
          <a:prstGeom prst="rect">
            <a:avLst/>
          </a:prstGeom>
          <a:noFill/>
          <a:ln>
            <a:noFill/>
          </a:ln>
        </p:spPr>
      </p:pic>
      <p:sp>
        <p:nvSpPr>
          <p:cNvPr id="8" name="Rectangle 7">
            <a:extLst>
              <a:ext uri="{FF2B5EF4-FFF2-40B4-BE49-F238E27FC236}">
                <a16:creationId xmlns:a16="http://schemas.microsoft.com/office/drawing/2014/main" id="{52C54B43-2191-E66C-1901-C2E0DA70F386}"/>
              </a:ext>
            </a:extLst>
          </p:cNvPr>
          <p:cNvSpPr/>
          <p:nvPr/>
        </p:nvSpPr>
        <p:spPr>
          <a:xfrm>
            <a:off x="-8740" y="1417584"/>
            <a:ext cx="9144000" cy="4320480"/>
          </a:xfrm>
          <a:prstGeom prst="rect">
            <a:avLst/>
          </a:prstGeom>
          <a:solidFill>
            <a:srgbClr val="FFCC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4400" b="1" dirty="0"/>
          </a:p>
          <a:p>
            <a:pPr algn="ctr"/>
            <a:r>
              <a:rPr lang="en-GB" sz="4400" b="1" dirty="0"/>
              <a:t>Leadership Briefings </a:t>
            </a:r>
          </a:p>
          <a:p>
            <a:pPr algn="ctr"/>
            <a:r>
              <a:rPr lang="en-GB" sz="4400" b="1" dirty="0"/>
              <a:t>Lincolnshire </a:t>
            </a:r>
          </a:p>
          <a:p>
            <a:pPr algn="ctr"/>
            <a:r>
              <a:rPr lang="en-GB" sz="4400" b="1" dirty="0"/>
              <a:t>Winter 2024</a:t>
            </a:r>
          </a:p>
        </p:txBody>
      </p:sp>
      <p:pic>
        <p:nvPicPr>
          <p:cNvPr id="10" name="Graphic 9" descr="Wireless outline">
            <a:extLst>
              <a:ext uri="{FF2B5EF4-FFF2-40B4-BE49-F238E27FC236}">
                <a16:creationId xmlns:a16="http://schemas.microsoft.com/office/drawing/2014/main" id="{4F0E8097-1DFA-5C1E-D187-3A337246D48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1520" y="1052736"/>
            <a:ext cx="914400" cy="914400"/>
          </a:xfrm>
          <a:prstGeom prst="rect">
            <a:avLst/>
          </a:prstGeom>
        </p:spPr>
      </p:pic>
      <p:pic>
        <p:nvPicPr>
          <p:cNvPr id="12" name="Graphic 11" descr="Connections outline">
            <a:extLst>
              <a:ext uri="{FF2B5EF4-FFF2-40B4-BE49-F238E27FC236}">
                <a16:creationId xmlns:a16="http://schemas.microsoft.com/office/drawing/2014/main" id="{4BAD0EA8-5E4C-9379-B140-AA09F23FCD5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64993" y="1772816"/>
            <a:ext cx="914400" cy="914400"/>
          </a:xfrm>
          <a:prstGeom prst="rect">
            <a:avLst/>
          </a:prstGeom>
        </p:spPr>
      </p:pic>
      <p:pic>
        <p:nvPicPr>
          <p:cNvPr id="14" name="Graphic 13" descr="Continuous Improvement outline">
            <a:extLst>
              <a:ext uri="{FF2B5EF4-FFF2-40B4-BE49-F238E27FC236}">
                <a16:creationId xmlns:a16="http://schemas.microsoft.com/office/drawing/2014/main" id="{C27C9671-8FD2-16AC-5CAF-EEAE16E8730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148655" y="1700808"/>
            <a:ext cx="914400" cy="914400"/>
          </a:xfrm>
          <a:prstGeom prst="rect">
            <a:avLst/>
          </a:prstGeom>
        </p:spPr>
      </p:pic>
    </p:spTree>
    <p:extLst>
      <p:ext uri="{BB962C8B-B14F-4D97-AF65-F5344CB8AC3E}">
        <p14:creationId xmlns:p14="http://schemas.microsoft.com/office/powerpoint/2010/main" val="3207720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SEND Ofsted/CQC Local Area Inspection</a:t>
            </a:r>
          </a:p>
        </p:txBody>
      </p:sp>
      <p:sp>
        <p:nvSpPr>
          <p:cNvPr id="3" name="Content Placeholder 2"/>
          <p:cNvSpPr>
            <a:spLocks noGrp="1"/>
          </p:cNvSpPr>
          <p:nvPr>
            <p:ph idx="1"/>
          </p:nvPr>
        </p:nvSpPr>
        <p:spPr/>
        <p:txBody>
          <a:bodyPr>
            <a:normAutofit/>
          </a:bodyPr>
          <a:lstStyle/>
          <a:p>
            <a:endParaRPr lang="en-GB" sz="2000" dirty="0"/>
          </a:p>
          <a:p>
            <a:r>
              <a:rPr lang="en-GB" sz="2200" dirty="0"/>
              <a:t>SEND Local Area Ofsted/CQC  inspection expected within the next few months</a:t>
            </a:r>
          </a:p>
          <a:p>
            <a:pPr marL="0" indent="0">
              <a:buNone/>
            </a:pPr>
            <a:endParaRPr lang="en-GB" sz="2200" dirty="0"/>
          </a:p>
          <a:p>
            <a:r>
              <a:rPr lang="en-US" sz="2200" dirty="0">
                <a:cs typeface="Gill Sans MT"/>
              </a:rPr>
              <a:t>The inspection will review how </a:t>
            </a:r>
            <a:r>
              <a:rPr lang="en-US" sz="2200" b="1" dirty="0">
                <a:cs typeface="Gill Sans MT"/>
              </a:rPr>
              <a:t>local areas</a:t>
            </a:r>
            <a:r>
              <a:rPr lang="en-US" sz="2200" dirty="0">
                <a:cs typeface="Gill Sans MT"/>
              </a:rPr>
              <a:t> support these children and young people to achieve the best possible educational and other outcomes such as being able to live independently, secure meaningful employment and be well prepared for their adult lives. </a:t>
            </a:r>
          </a:p>
          <a:p>
            <a:pPr marL="0" indent="0">
              <a:buNone/>
            </a:pPr>
            <a:endParaRPr lang="en-GB" sz="2200" dirty="0"/>
          </a:p>
        </p:txBody>
      </p:sp>
      <p:pic>
        <p:nvPicPr>
          <p:cNvPr id="4" name="Picture 3" descr="A close-up of a logo&#10;&#10;Description automatically generated">
            <a:extLst>
              <a:ext uri="{FF2B5EF4-FFF2-40B4-BE49-F238E27FC236}">
                <a16:creationId xmlns:a16="http://schemas.microsoft.com/office/drawing/2014/main" id="{D5BCBFCE-1395-00AD-4031-2FD881D12C7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3631" y="5848992"/>
            <a:ext cx="1082386" cy="874568"/>
          </a:xfrm>
          <a:prstGeom prst="rect">
            <a:avLst/>
          </a:prstGeom>
          <a:noFill/>
        </p:spPr>
      </p:pic>
      <p:pic>
        <p:nvPicPr>
          <p:cNvPr id="5" name="Picture 4" descr="LPCF-clover-LOGO_w600px">
            <a:extLst>
              <a:ext uri="{FF2B5EF4-FFF2-40B4-BE49-F238E27FC236}">
                <a16:creationId xmlns:a16="http://schemas.microsoft.com/office/drawing/2014/main" id="{174E3947-11D1-25A6-0689-B7E5EE35F284}"/>
              </a:ext>
            </a:extLst>
          </p:cNvPr>
          <p:cNvPicPr>
            <a:picLocks noChangeAspect="1"/>
          </p:cNvPicPr>
          <p:nvPr/>
        </p:nvPicPr>
        <p:blipFill>
          <a:blip r:embed="rId3" cstate="print"/>
          <a:stretch>
            <a:fillRect/>
          </a:stretch>
        </p:blipFill>
        <p:spPr>
          <a:xfrm>
            <a:off x="1691680" y="5855111"/>
            <a:ext cx="1209675" cy="862330"/>
          </a:xfrm>
          <a:prstGeom prst="rect">
            <a:avLst/>
          </a:prstGeom>
        </p:spPr>
      </p:pic>
      <p:pic>
        <p:nvPicPr>
          <p:cNvPr id="6" name="Picture 5" descr="A close-up of a logo&#10;&#10;Description automatically generated">
            <a:extLst>
              <a:ext uri="{FF2B5EF4-FFF2-40B4-BE49-F238E27FC236}">
                <a16:creationId xmlns:a16="http://schemas.microsoft.com/office/drawing/2014/main" id="{74477FBB-FBDA-AEBC-8E33-705B3146B59F}"/>
              </a:ext>
            </a:extLst>
          </p:cNvPr>
          <p:cNvPicPr>
            <a:picLocks noChangeAspect="1"/>
          </p:cNvPicPr>
          <p:nvPr/>
        </p:nvPicPr>
        <p:blipFill>
          <a:blip r:embed="rId4" cstate="print"/>
          <a:stretch>
            <a:fillRect/>
          </a:stretch>
        </p:blipFill>
        <p:spPr>
          <a:xfrm>
            <a:off x="7020272" y="6018306"/>
            <a:ext cx="1790700" cy="535940"/>
          </a:xfrm>
          <a:prstGeom prst="rect">
            <a:avLst/>
          </a:prstGeom>
        </p:spPr>
      </p:pic>
      <p:pic>
        <p:nvPicPr>
          <p:cNvPr id="7" name="Picture 6" descr="Lincolnshire Young Voices">
            <a:extLst>
              <a:ext uri="{FF2B5EF4-FFF2-40B4-BE49-F238E27FC236}">
                <a16:creationId xmlns:a16="http://schemas.microsoft.com/office/drawing/2014/main" id="{4325E9E5-C123-8081-73AC-5DEE11E48FE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22898" y="5907142"/>
            <a:ext cx="1440160" cy="810299"/>
          </a:xfrm>
          <a:prstGeom prst="rect">
            <a:avLst/>
          </a:prstGeom>
          <a:noFill/>
          <a:ln>
            <a:noFill/>
          </a:ln>
        </p:spPr>
      </p:pic>
      <p:pic>
        <p:nvPicPr>
          <p:cNvPr id="8" name="Picture 7" descr="A logo for a company&#10;&#10;Description automatically generated">
            <a:extLst>
              <a:ext uri="{FF2B5EF4-FFF2-40B4-BE49-F238E27FC236}">
                <a16:creationId xmlns:a16="http://schemas.microsoft.com/office/drawing/2014/main" id="{AB7BB87B-15ED-DC00-1155-67993361D96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8872" y="5962426"/>
            <a:ext cx="1651000" cy="647700"/>
          </a:xfrm>
          <a:prstGeom prst="rect">
            <a:avLst/>
          </a:prstGeom>
          <a:noFill/>
          <a:ln>
            <a:noFill/>
          </a:ln>
        </p:spPr>
      </p:pic>
    </p:spTree>
    <p:extLst>
      <p:ext uri="{BB962C8B-B14F-4D97-AF65-F5344CB8AC3E}">
        <p14:creationId xmlns:p14="http://schemas.microsoft.com/office/powerpoint/2010/main" val="2860690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SEND Ofsted/CQC Local Area Inspection</a:t>
            </a:r>
          </a:p>
        </p:txBody>
      </p:sp>
      <p:sp>
        <p:nvSpPr>
          <p:cNvPr id="3" name="Content Placeholder 2"/>
          <p:cNvSpPr>
            <a:spLocks noGrp="1"/>
          </p:cNvSpPr>
          <p:nvPr>
            <p:ph idx="1"/>
          </p:nvPr>
        </p:nvSpPr>
        <p:spPr/>
        <p:txBody>
          <a:bodyPr>
            <a:normAutofit lnSpcReduction="10000"/>
          </a:bodyPr>
          <a:lstStyle/>
          <a:p>
            <a:pPr marL="0" indent="0">
              <a:buNone/>
            </a:pPr>
            <a:r>
              <a:rPr lang="en-US" sz="2200" dirty="0">
                <a:cs typeface="Gill Sans MT"/>
              </a:rPr>
              <a:t>The inspection of the </a:t>
            </a:r>
            <a:r>
              <a:rPr lang="en-US" sz="2200" b="1" dirty="0">
                <a:cs typeface="Gill Sans MT"/>
              </a:rPr>
              <a:t>local area</a:t>
            </a:r>
            <a:r>
              <a:rPr lang="en-US" sz="2200" dirty="0">
                <a:cs typeface="Gill Sans MT"/>
              </a:rPr>
              <a:t> will cover and report on the following aspects in arriving at a judgement about the effectiveness of the local area:</a:t>
            </a:r>
          </a:p>
          <a:p>
            <a:r>
              <a:rPr lang="en-US" sz="2200" dirty="0">
                <a:cs typeface="Gill Sans MT"/>
              </a:rPr>
              <a:t>The effectiveness of the </a:t>
            </a:r>
            <a:r>
              <a:rPr lang="en-US" sz="2200" b="1" dirty="0">
                <a:cs typeface="Gill Sans MT"/>
              </a:rPr>
              <a:t>local area </a:t>
            </a:r>
            <a:r>
              <a:rPr lang="en-US" sz="2200" dirty="0">
                <a:cs typeface="Gill Sans MT"/>
              </a:rPr>
              <a:t>in identifying children and young people who have special educational needs and/or disabilities</a:t>
            </a:r>
          </a:p>
          <a:p>
            <a:r>
              <a:rPr lang="en-US" sz="2200" dirty="0">
                <a:cs typeface="Gill Sans MT"/>
              </a:rPr>
              <a:t>The effectiveness of the </a:t>
            </a:r>
            <a:r>
              <a:rPr lang="en-US" sz="2200" b="1" dirty="0">
                <a:cs typeface="Gill Sans MT"/>
              </a:rPr>
              <a:t>local area </a:t>
            </a:r>
            <a:r>
              <a:rPr lang="en-US" sz="2200" dirty="0">
                <a:cs typeface="Gill Sans MT"/>
              </a:rPr>
              <a:t>in assessing and meeting the needs of children and young people who have special educational needs and/or disabilities </a:t>
            </a:r>
          </a:p>
          <a:p>
            <a:r>
              <a:rPr lang="en-US" sz="2200" dirty="0">
                <a:cs typeface="Gill Sans MT"/>
              </a:rPr>
              <a:t>The effectiveness of the </a:t>
            </a:r>
            <a:r>
              <a:rPr lang="en-US" sz="2200" b="1" dirty="0">
                <a:cs typeface="Gill Sans MT"/>
              </a:rPr>
              <a:t>local area </a:t>
            </a:r>
            <a:r>
              <a:rPr lang="en-US" sz="2200" dirty="0">
                <a:cs typeface="Gill Sans MT"/>
              </a:rPr>
              <a:t>in improving outcomes for children and young people who have special educational needs and/or disabilities </a:t>
            </a:r>
          </a:p>
          <a:p>
            <a:r>
              <a:rPr lang="en-US" sz="2200" dirty="0">
                <a:cs typeface="Gill Sans MT"/>
              </a:rPr>
              <a:t>The lived experiences of children, young people, and families</a:t>
            </a:r>
          </a:p>
          <a:p>
            <a:endParaRPr lang="en-GB" sz="2200" dirty="0"/>
          </a:p>
        </p:txBody>
      </p:sp>
      <p:pic>
        <p:nvPicPr>
          <p:cNvPr id="4" name="Picture 3" descr="A close-up of a logo&#10;&#10;Description automatically generated">
            <a:extLst>
              <a:ext uri="{FF2B5EF4-FFF2-40B4-BE49-F238E27FC236}">
                <a16:creationId xmlns:a16="http://schemas.microsoft.com/office/drawing/2014/main" id="{0CC89BEF-B25F-8C76-6188-5D19A95EDCB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3631" y="5848992"/>
            <a:ext cx="1082386" cy="874568"/>
          </a:xfrm>
          <a:prstGeom prst="rect">
            <a:avLst/>
          </a:prstGeom>
          <a:noFill/>
        </p:spPr>
      </p:pic>
      <p:pic>
        <p:nvPicPr>
          <p:cNvPr id="5" name="Picture 4" descr="LPCF-clover-LOGO_w600px">
            <a:extLst>
              <a:ext uri="{FF2B5EF4-FFF2-40B4-BE49-F238E27FC236}">
                <a16:creationId xmlns:a16="http://schemas.microsoft.com/office/drawing/2014/main" id="{AF55146E-FC48-A97F-04FD-8262E90DE332}"/>
              </a:ext>
            </a:extLst>
          </p:cNvPr>
          <p:cNvPicPr>
            <a:picLocks noChangeAspect="1"/>
          </p:cNvPicPr>
          <p:nvPr/>
        </p:nvPicPr>
        <p:blipFill>
          <a:blip r:embed="rId3" cstate="print"/>
          <a:stretch>
            <a:fillRect/>
          </a:stretch>
        </p:blipFill>
        <p:spPr>
          <a:xfrm>
            <a:off x="1691680" y="5855111"/>
            <a:ext cx="1209675" cy="862330"/>
          </a:xfrm>
          <a:prstGeom prst="rect">
            <a:avLst/>
          </a:prstGeom>
        </p:spPr>
      </p:pic>
      <p:pic>
        <p:nvPicPr>
          <p:cNvPr id="6" name="Picture 5" descr="A close-up of a logo&#10;&#10;Description automatically generated">
            <a:extLst>
              <a:ext uri="{FF2B5EF4-FFF2-40B4-BE49-F238E27FC236}">
                <a16:creationId xmlns:a16="http://schemas.microsoft.com/office/drawing/2014/main" id="{11C01BAE-B3F5-052A-E289-85E2F0F0B5AC}"/>
              </a:ext>
            </a:extLst>
          </p:cNvPr>
          <p:cNvPicPr>
            <a:picLocks noChangeAspect="1"/>
          </p:cNvPicPr>
          <p:nvPr/>
        </p:nvPicPr>
        <p:blipFill>
          <a:blip r:embed="rId4" cstate="print"/>
          <a:stretch>
            <a:fillRect/>
          </a:stretch>
        </p:blipFill>
        <p:spPr>
          <a:xfrm>
            <a:off x="7020272" y="6018306"/>
            <a:ext cx="1790700" cy="535940"/>
          </a:xfrm>
          <a:prstGeom prst="rect">
            <a:avLst/>
          </a:prstGeom>
        </p:spPr>
      </p:pic>
      <p:pic>
        <p:nvPicPr>
          <p:cNvPr id="7" name="Picture 6" descr="Lincolnshire Young Voices">
            <a:extLst>
              <a:ext uri="{FF2B5EF4-FFF2-40B4-BE49-F238E27FC236}">
                <a16:creationId xmlns:a16="http://schemas.microsoft.com/office/drawing/2014/main" id="{609FAE24-BC0D-DCC5-4952-0CF2EEC573A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22898" y="5907142"/>
            <a:ext cx="1440160" cy="810299"/>
          </a:xfrm>
          <a:prstGeom prst="rect">
            <a:avLst/>
          </a:prstGeom>
          <a:noFill/>
          <a:ln>
            <a:noFill/>
          </a:ln>
        </p:spPr>
      </p:pic>
      <p:pic>
        <p:nvPicPr>
          <p:cNvPr id="8" name="Picture 7" descr="A logo for a company&#10;&#10;Description automatically generated">
            <a:extLst>
              <a:ext uri="{FF2B5EF4-FFF2-40B4-BE49-F238E27FC236}">
                <a16:creationId xmlns:a16="http://schemas.microsoft.com/office/drawing/2014/main" id="{55E432A3-0A6B-82CD-BAEF-5E4B1E06201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8872" y="5962426"/>
            <a:ext cx="1651000" cy="647700"/>
          </a:xfrm>
          <a:prstGeom prst="rect">
            <a:avLst/>
          </a:prstGeom>
          <a:noFill/>
          <a:ln>
            <a:noFill/>
          </a:ln>
        </p:spPr>
      </p:pic>
    </p:spTree>
    <p:extLst>
      <p:ext uri="{BB962C8B-B14F-4D97-AF65-F5344CB8AC3E}">
        <p14:creationId xmlns:p14="http://schemas.microsoft.com/office/powerpoint/2010/main" val="3300302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SEND Ofsted/CQC Local Area Inspection</a:t>
            </a:r>
          </a:p>
        </p:txBody>
      </p:sp>
      <p:sp>
        <p:nvSpPr>
          <p:cNvPr id="3" name="Content Placeholder 2"/>
          <p:cNvSpPr>
            <a:spLocks noGrp="1"/>
          </p:cNvSpPr>
          <p:nvPr>
            <p:ph idx="1"/>
          </p:nvPr>
        </p:nvSpPr>
        <p:spPr/>
        <p:txBody>
          <a:bodyPr>
            <a:normAutofit fontScale="62500" lnSpcReduction="20000"/>
          </a:bodyPr>
          <a:lstStyle/>
          <a:p>
            <a:pPr marL="0" indent="0">
              <a:buNone/>
            </a:pPr>
            <a:r>
              <a:rPr lang="en-US" sz="3400" dirty="0">
                <a:cs typeface="Gill Sans MT"/>
              </a:rPr>
              <a:t>In reaching their judgements, inspectors, in line with the Code of Practice,  will pay particular attention to: </a:t>
            </a:r>
          </a:p>
          <a:p>
            <a:r>
              <a:rPr lang="en-US" sz="3400" dirty="0">
                <a:cs typeface="Gill Sans MT"/>
              </a:rPr>
              <a:t>The accuracy and </a:t>
            </a:r>
            <a:r>
              <a:rPr lang="en-US" sz="3400" dirty="0" err="1">
                <a:cs typeface="Gill Sans MT"/>
              </a:rPr>
              <a:t>rigour</a:t>
            </a:r>
            <a:r>
              <a:rPr lang="en-US" sz="3400" dirty="0">
                <a:cs typeface="Gill Sans MT"/>
              </a:rPr>
              <a:t> of the local areas’ self evaluation, the extent to which the </a:t>
            </a:r>
            <a:r>
              <a:rPr lang="en-US" sz="3400" b="1" dirty="0">
                <a:cs typeface="Gill Sans MT"/>
              </a:rPr>
              <a:t>local area </a:t>
            </a:r>
            <a:r>
              <a:rPr lang="en-US" sz="3400" dirty="0">
                <a:cs typeface="Gill Sans MT"/>
              </a:rPr>
              <a:t>knows its strengths and weaknesses, and to what it needs to do further to improve the life chances of children and young people with special educational needs and/or disabilities </a:t>
            </a:r>
          </a:p>
          <a:p>
            <a:r>
              <a:rPr lang="en-US" sz="3400" dirty="0">
                <a:cs typeface="Gill Sans MT"/>
              </a:rPr>
              <a:t>To what extent the outcomes for children and young people are improving as a result of the collective actions and support of local agencies and bodies</a:t>
            </a:r>
          </a:p>
          <a:p>
            <a:r>
              <a:rPr lang="en-US" sz="3400" dirty="0">
                <a:cs typeface="Gill Sans MT"/>
              </a:rPr>
              <a:t>The early  identification of special educational needs and disabilities </a:t>
            </a:r>
          </a:p>
          <a:p>
            <a:r>
              <a:rPr lang="en-US" sz="3400" dirty="0">
                <a:cs typeface="Gill Sans MT"/>
              </a:rPr>
              <a:t>The timeliness and usefulness of assessment</a:t>
            </a:r>
          </a:p>
          <a:p>
            <a:r>
              <a:rPr lang="en-US" sz="3400" dirty="0">
                <a:cs typeface="Gill Sans MT"/>
              </a:rPr>
              <a:t>How well agencies and bodies plan and coordinate their work to assess need and provide necessary effective support </a:t>
            </a:r>
          </a:p>
          <a:p>
            <a:r>
              <a:rPr lang="en-US" sz="3400" dirty="0">
                <a:cs typeface="Gill Sans MT"/>
              </a:rPr>
              <a:t>How well the local area works in co-production with parents and young people</a:t>
            </a:r>
          </a:p>
          <a:p>
            <a:pPr marL="0" indent="0">
              <a:buNone/>
            </a:pPr>
            <a:endParaRPr lang="en-GB" dirty="0"/>
          </a:p>
        </p:txBody>
      </p:sp>
      <p:pic>
        <p:nvPicPr>
          <p:cNvPr id="4" name="Picture 3" descr="A close-up of a logo&#10;&#10;Description automatically generated">
            <a:extLst>
              <a:ext uri="{FF2B5EF4-FFF2-40B4-BE49-F238E27FC236}">
                <a16:creationId xmlns:a16="http://schemas.microsoft.com/office/drawing/2014/main" id="{98145916-9698-E33D-2884-AD128B91387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3631" y="5848992"/>
            <a:ext cx="1082386" cy="874568"/>
          </a:xfrm>
          <a:prstGeom prst="rect">
            <a:avLst/>
          </a:prstGeom>
          <a:noFill/>
        </p:spPr>
      </p:pic>
      <p:pic>
        <p:nvPicPr>
          <p:cNvPr id="5" name="Picture 4" descr="LPCF-clover-LOGO_w600px">
            <a:extLst>
              <a:ext uri="{FF2B5EF4-FFF2-40B4-BE49-F238E27FC236}">
                <a16:creationId xmlns:a16="http://schemas.microsoft.com/office/drawing/2014/main" id="{E4C3C9B5-2D97-298B-2BA8-A94AD4673713}"/>
              </a:ext>
            </a:extLst>
          </p:cNvPr>
          <p:cNvPicPr>
            <a:picLocks noChangeAspect="1"/>
          </p:cNvPicPr>
          <p:nvPr/>
        </p:nvPicPr>
        <p:blipFill>
          <a:blip r:embed="rId3" cstate="print"/>
          <a:stretch>
            <a:fillRect/>
          </a:stretch>
        </p:blipFill>
        <p:spPr>
          <a:xfrm>
            <a:off x="1691680" y="5855111"/>
            <a:ext cx="1209675" cy="862330"/>
          </a:xfrm>
          <a:prstGeom prst="rect">
            <a:avLst/>
          </a:prstGeom>
        </p:spPr>
      </p:pic>
      <p:pic>
        <p:nvPicPr>
          <p:cNvPr id="6" name="Picture 5" descr="A close-up of a logo&#10;&#10;Description automatically generated">
            <a:extLst>
              <a:ext uri="{FF2B5EF4-FFF2-40B4-BE49-F238E27FC236}">
                <a16:creationId xmlns:a16="http://schemas.microsoft.com/office/drawing/2014/main" id="{3D9F86DE-1A01-1AC1-78AA-57C2DC92705B}"/>
              </a:ext>
            </a:extLst>
          </p:cNvPr>
          <p:cNvPicPr>
            <a:picLocks noChangeAspect="1"/>
          </p:cNvPicPr>
          <p:nvPr/>
        </p:nvPicPr>
        <p:blipFill>
          <a:blip r:embed="rId4" cstate="print"/>
          <a:stretch>
            <a:fillRect/>
          </a:stretch>
        </p:blipFill>
        <p:spPr>
          <a:xfrm>
            <a:off x="7020272" y="6018306"/>
            <a:ext cx="1790700" cy="535940"/>
          </a:xfrm>
          <a:prstGeom prst="rect">
            <a:avLst/>
          </a:prstGeom>
        </p:spPr>
      </p:pic>
      <p:pic>
        <p:nvPicPr>
          <p:cNvPr id="7" name="Picture 6" descr="Lincolnshire Young Voices">
            <a:extLst>
              <a:ext uri="{FF2B5EF4-FFF2-40B4-BE49-F238E27FC236}">
                <a16:creationId xmlns:a16="http://schemas.microsoft.com/office/drawing/2014/main" id="{A7417AA9-572A-3BD1-4787-C058A1AAF52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22898" y="5907142"/>
            <a:ext cx="1440160" cy="810299"/>
          </a:xfrm>
          <a:prstGeom prst="rect">
            <a:avLst/>
          </a:prstGeom>
          <a:noFill/>
          <a:ln>
            <a:noFill/>
          </a:ln>
        </p:spPr>
      </p:pic>
      <p:pic>
        <p:nvPicPr>
          <p:cNvPr id="8" name="Picture 7" descr="A logo for a company&#10;&#10;Description automatically generated">
            <a:extLst>
              <a:ext uri="{FF2B5EF4-FFF2-40B4-BE49-F238E27FC236}">
                <a16:creationId xmlns:a16="http://schemas.microsoft.com/office/drawing/2014/main" id="{08E1AB1E-9732-387D-A039-56EF7B0905F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8872" y="5962426"/>
            <a:ext cx="1651000" cy="647700"/>
          </a:xfrm>
          <a:prstGeom prst="rect">
            <a:avLst/>
          </a:prstGeom>
          <a:noFill/>
          <a:ln>
            <a:noFill/>
          </a:ln>
        </p:spPr>
      </p:pic>
    </p:spTree>
    <p:extLst>
      <p:ext uri="{BB962C8B-B14F-4D97-AF65-F5344CB8AC3E}">
        <p14:creationId xmlns:p14="http://schemas.microsoft.com/office/powerpoint/2010/main" val="612104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What can you do to prepare for the inspection?</a:t>
            </a:r>
          </a:p>
        </p:txBody>
      </p:sp>
      <p:sp>
        <p:nvSpPr>
          <p:cNvPr id="3" name="Content Placeholder 2"/>
          <p:cNvSpPr>
            <a:spLocks noGrp="1"/>
          </p:cNvSpPr>
          <p:nvPr>
            <p:ph idx="1"/>
          </p:nvPr>
        </p:nvSpPr>
        <p:spPr/>
        <p:txBody>
          <a:bodyPr>
            <a:normAutofit/>
          </a:bodyPr>
          <a:lstStyle/>
          <a:p>
            <a:endParaRPr lang="en-GB" sz="2200" dirty="0"/>
          </a:p>
          <a:p>
            <a:r>
              <a:rPr lang="en-GB" sz="2200" dirty="0"/>
              <a:t>Ensure that your SEN information is up to date for </a:t>
            </a:r>
            <a:r>
              <a:rPr lang="en-GB" sz="2200" dirty="0" err="1"/>
              <a:t>cyp’s</a:t>
            </a:r>
            <a:endParaRPr lang="en-GB" sz="2200" dirty="0"/>
          </a:p>
          <a:p>
            <a:r>
              <a:rPr lang="en-GB" sz="2200" dirty="0"/>
              <a:t>Engage and involve parents/carers and young people in decision making – do you have forums or mechanisms for consulting with parents and young people on decisions which affect them?</a:t>
            </a:r>
          </a:p>
          <a:p>
            <a:r>
              <a:rPr lang="en-GB" sz="2200" dirty="0"/>
              <a:t>Ensure that your leadership has a good understanding of SEND and their responsibilities under the SEND Code of Practice 0-25 years (January 2015)</a:t>
            </a:r>
          </a:p>
          <a:p>
            <a:r>
              <a:rPr lang="en-GB" sz="2200" dirty="0"/>
              <a:t>Evidence how you identify, contribute, and support children with SEN early using the Graduated Approach.</a:t>
            </a:r>
          </a:p>
          <a:p>
            <a:endParaRPr lang="en-GB" sz="2200" dirty="0"/>
          </a:p>
          <a:p>
            <a:pPr marL="0" indent="0">
              <a:buNone/>
            </a:pPr>
            <a:endParaRPr lang="en-GB" sz="2200" dirty="0"/>
          </a:p>
          <a:p>
            <a:endParaRPr lang="en-GB" dirty="0"/>
          </a:p>
          <a:p>
            <a:endParaRPr lang="en-GB" dirty="0"/>
          </a:p>
          <a:p>
            <a:endParaRPr lang="en-GB" dirty="0"/>
          </a:p>
        </p:txBody>
      </p:sp>
      <p:pic>
        <p:nvPicPr>
          <p:cNvPr id="4" name="Picture 3" descr="A close-up of a logo&#10;&#10;Description automatically generated">
            <a:extLst>
              <a:ext uri="{FF2B5EF4-FFF2-40B4-BE49-F238E27FC236}">
                <a16:creationId xmlns:a16="http://schemas.microsoft.com/office/drawing/2014/main" id="{C261632C-C1FF-47B7-33BE-A2FD331A6B0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3631" y="5848992"/>
            <a:ext cx="1082386" cy="874568"/>
          </a:xfrm>
          <a:prstGeom prst="rect">
            <a:avLst/>
          </a:prstGeom>
          <a:noFill/>
        </p:spPr>
      </p:pic>
      <p:pic>
        <p:nvPicPr>
          <p:cNvPr id="5" name="Picture 4" descr="LPCF-clover-LOGO_w600px">
            <a:extLst>
              <a:ext uri="{FF2B5EF4-FFF2-40B4-BE49-F238E27FC236}">
                <a16:creationId xmlns:a16="http://schemas.microsoft.com/office/drawing/2014/main" id="{E85D9135-C987-4434-C15C-B0453780F993}"/>
              </a:ext>
            </a:extLst>
          </p:cNvPr>
          <p:cNvPicPr>
            <a:picLocks noChangeAspect="1"/>
          </p:cNvPicPr>
          <p:nvPr/>
        </p:nvPicPr>
        <p:blipFill>
          <a:blip r:embed="rId3" cstate="print"/>
          <a:stretch>
            <a:fillRect/>
          </a:stretch>
        </p:blipFill>
        <p:spPr>
          <a:xfrm>
            <a:off x="1691680" y="5855111"/>
            <a:ext cx="1209675" cy="862330"/>
          </a:xfrm>
          <a:prstGeom prst="rect">
            <a:avLst/>
          </a:prstGeom>
        </p:spPr>
      </p:pic>
      <p:pic>
        <p:nvPicPr>
          <p:cNvPr id="6" name="Picture 5" descr="A close-up of a logo&#10;&#10;Description automatically generated">
            <a:extLst>
              <a:ext uri="{FF2B5EF4-FFF2-40B4-BE49-F238E27FC236}">
                <a16:creationId xmlns:a16="http://schemas.microsoft.com/office/drawing/2014/main" id="{3A6EC7B4-3241-7B31-596C-AE0892180A2B}"/>
              </a:ext>
            </a:extLst>
          </p:cNvPr>
          <p:cNvPicPr>
            <a:picLocks noChangeAspect="1"/>
          </p:cNvPicPr>
          <p:nvPr/>
        </p:nvPicPr>
        <p:blipFill>
          <a:blip r:embed="rId4" cstate="print"/>
          <a:stretch>
            <a:fillRect/>
          </a:stretch>
        </p:blipFill>
        <p:spPr>
          <a:xfrm>
            <a:off x="7020272" y="6018306"/>
            <a:ext cx="1790700" cy="535940"/>
          </a:xfrm>
          <a:prstGeom prst="rect">
            <a:avLst/>
          </a:prstGeom>
        </p:spPr>
      </p:pic>
      <p:pic>
        <p:nvPicPr>
          <p:cNvPr id="7" name="Picture 6" descr="Lincolnshire Young Voices">
            <a:extLst>
              <a:ext uri="{FF2B5EF4-FFF2-40B4-BE49-F238E27FC236}">
                <a16:creationId xmlns:a16="http://schemas.microsoft.com/office/drawing/2014/main" id="{87872D25-23F7-31B4-94B5-BD75A2B3866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22898" y="5907142"/>
            <a:ext cx="1440160" cy="810299"/>
          </a:xfrm>
          <a:prstGeom prst="rect">
            <a:avLst/>
          </a:prstGeom>
          <a:noFill/>
          <a:ln>
            <a:noFill/>
          </a:ln>
        </p:spPr>
      </p:pic>
      <p:pic>
        <p:nvPicPr>
          <p:cNvPr id="8" name="Picture 7" descr="A logo for a company&#10;&#10;Description automatically generated">
            <a:extLst>
              <a:ext uri="{FF2B5EF4-FFF2-40B4-BE49-F238E27FC236}">
                <a16:creationId xmlns:a16="http://schemas.microsoft.com/office/drawing/2014/main" id="{4CE42532-B3DA-CDE5-9FE6-0FC58058C13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8872" y="5962426"/>
            <a:ext cx="1651000" cy="647700"/>
          </a:xfrm>
          <a:prstGeom prst="rect">
            <a:avLst/>
          </a:prstGeom>
          <a:noFill/>
          <a:ln>
            <a:noFill/>
          </a:ln>
        </p:spPr>
      </p:pic>
    </p:spTree>
    <p:extLst>
      <p:ext uri="{BB962C8B-B14F-4D97-AF65-F5344CB8AC3E}">
        <p14:creationId xmlns:p14="http://schemas.microsoft.com/office/powerpoint/2010/main" val="3900735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What can you do to prepare for the inspection?</a:t>
            </a:r>
          </a:p>
        </p:txBody>
      </p:sp>
      <p:sp>
        <p:nvSpPr>
          <p:cNvPr id="3" name="Content Placeholder 2"/>
          <p:cNvSpPr>
            <a:spLocks noGrp="1"/>
          </p:cNvSpPr>
          <p:nvPr>
            <p:ph idx="1"/>
          </p:nvPr>
        </p:nvSpPr>
        <p:spPr/>
        <p:txBody>
          <a:bodyPr>
            <a:normAutofit/>
          </a:bodyPr>
          <a:lstStyle/>
          <a:p>
            <a:endParaRPr lang="en-GB" sz="2200" dirty="0"/>
          </a:p>
          <a:p>
            <a:r>
              <a:rPr lang="en-GB" sz="2200" dirty="0"/>
              <a:t>Ensure that information on your service website links to the Local Offer</a:t>
            </a:r>
          </a:p>
          <a:p>
            <a:r>
              <a:rPr lang="en-GB" sz="2200" dirty="0"/>
              <a:t>Know your outcomes data for children with SEND – how effective are your interventions?</a:t>
            </a:r>
          </a:p>
          <a:p>
            <a:r>
              <a:rPr lang="en-GB" sz="2200" dirty="0"/>
              <a:t>Evidence how well you work with partners and the impact of this</a:t>
            </a:r>
          </a:p>
          <a:p>
            <a:r>
              <a:rPr lang="en-GB" sz="2200" dirty="0"/>
              <a:t>Ensure that </a:t>
            </a:r>
            <a:r>
              <a:rPr lang="en-GB" sz="2200" u="sng" dirty="0"/>
              <a:t>all </a:t>
            </a:r>
            <a:r>
              <a:rPr lang="en-GB" sz="2200" dirty="0"/>
              <a:t>of your staff are made aware of the impending inspection – </a:t>
            </a:r>
            <a:r>
              <a:rPr lang="en-GB" sz="2200" b="1" dirty="0"/>
              <a:t>SEND IS EVERYONE’S BUSINESS!!</a:t>
            </a:r>
          </a:p>
          <a:p>
            <a:pPr marL="0" indent="0">
              <a:buNone/>
            </a:pPr>
            <a:endParaRPr lang="en-GB" sz="2200" dirty="0"/>
          </a:p>
        </p:txBody>
      </p:sp>
      <p:pic>
        <p:nvPicPr>
          <p:cNvPr id="4" name="Picture 3" descr="A close-up of a logo&#10;&#10;Description automatically generated">
            <a:extLst>
              <a:ext uri="{FF2B5EF4-FFF2-40B4-BE49-F238E27FC236}">
                <a16:creationId xmlns:a16="http://schemas.microsoft.com/office/drawing/2014/main" id="{D4E915DA-44FE-5BB1-8435-CB268F5CB3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3631" y="5848992"/>
            <a:ext cx="1082386" cy="874568"/>
          </a:xfrm>
          <a:prstGeom prst="rect">
            <a:avLst/>
          </a:prstGeom>
          <a:noFill/>
        </p:spPr>
      </p:pic>
      <p:pic>
        <p:nvPicPr>
          <p:cNvPr id="5" name="Picture 4" descr="LPCF-clover-LOGO_w600px">
            <a:extLst>
              <a:ext uri="{FF2B5EF4-FFF2-40B4-BE49-F238E27FC236}">
                <a16:creationId xmlns:a16="http://schemas.microsoft.com/office/drawing/2014/main" id="{1C93BE24-DB44-894B-E9CE-B6FAC9D7A093}"/>
              </a:ext>
            </a:extLst>
          </p:cNvPr>
          <p:cNvPicPr>
            <a:picLocks noChangeAspect="1"/>
          </p:cNvPicPr>
          <p:nvPr/>
        </p:nvPicPr>
        <p:blipFill>
          <a:blip r:embed="rId3" cstate="print"/>
          <a:stretch>
            <a:fillRect/>
          </a:stretch>
        </p:blipFill>
        <p:spPr>
          <a:xfrm>
            <a:off x="1691680" y="5855111"/>
            <a:ext cx="1209675" cy="862330"/>
          </a:xfrm>
          <a:prstGeom prst="rect">
            <a:avLst/>
          </a:prstGeom>
        </p:spPr>
      </p:pic>
      <p:pic>
        <p:nvPicPr>
          <p:cNvPr id="6" name="Picture 5" descr="A close-up of a logo&#10;&#10;Description automatically generated">
            <a:extLst>
              <a:ext uri="{FF2B5EF4-FFF2-40B4-BE49-F238E27FC236}">
                <a16:creationId xmlns:a16="http://schemas.microsoft.com/office/drawing/2014/main" id="{0EC7B446-BAE9-7B08-C6D5-8320F1309CE5}"/>
              </a:ext>
            </a:extLst>
          </p:cNvPr>
          <p:cNvPicPr>
            <a:picLocks noChangeAspect="1"/>
          </p:cNvPicPr>
          <p:nvPr/>
        </p:nvPicPr>
        <p:blipFill>
          <a:blip r:embed="rId4" cstate="print"/>
          <a:stretch>
            <a:fillRect/>
          </a:stretch>
        </p:blipFill>
        <p:spPr>
          <a:xfrm>
            <a:off x="7020272" y="6018306"/>
            <a:ext cx="1790700" cy="535940"/>
          </a:xfrm>
          <a:prstGeom prst="rect">
            <a:avLst/>
          </a:prstGeom>
        </p:spPr>
      </p:pic>
      <p:pic>
        <p:nvPicPr>
          <p:cNvPr id="7" name="Picture 6" descr="Lincolnshire Young Voices">
            <a:extLst>
              <a:ext uri="{FF2B5EF4-FFF2-40B4-BE49-F238E27FC236}">
                <a16:creationId xmlns:a16="http://schemas.microsoft.com/office/drawing/2014/main" id="{D5238035-2A92-16EC-1498-583E53A53D1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22898" y="5907142"/>
            <a:ext cx="1440160" cy="810299"/>
          </a:xfrm>
          <a:prstGeom prst="rect">
            <a:avLst/>
          </a:prstGeom>
          <a:noFill/>
          <a:ln>
            <a:noFill/>
          </a:ln>
        </p:spPr>
      </p:pic>
      <p:pic>
        <p:nvPicPr>
          <p:cNvPr id="8" name="Picture 7" descr="A logo for a company&#10;&#10;Description automatically generated">
            <a:extLst>
              <a:ext uri="{FF2B5EF4-FFF2-40B4-BE49-F238E27FC236}">
                <a16:creationId xmlns:a16="http://schemas.microsoft.com/office/drawing/2014/main" id="{6B575F9C-E98C-9EEB-8F94-F9E4F6D7A0B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8872" y="5962426"/>
            <a:ext cx="1651000" cy="647700"/>
          </a:xfrm>
          <a:prstGeom prst="rect">
            <a:avLst/>
          </a:prstGeom>
          <a:noFill/>
          <a:ln>
            <a:noFill/>
          </a:ln>
        </p:spPr>
      </p:pic>
    </p:spTree>
    <p:extLst>
      <p:ext uri="{BB962C8B-B14F-4D97-AF65-F5344CB8AC3E}">
        <p14:creationId xmlns:p14="http://schemas.microsoft.com/office/powerpoint/2010/main" val="2730855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TotalTime>
  <Words>497</Words>
  <Application>Microsoft Office PowerPoint</Application>
  <PresentationFormat>On-screen Show (4:3)</PresentationFormat>
  <Paragraphs>38</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Gill Sans MT</vt:lpstr>
      <vt:lpstr>Office Theme</vt:lpstr>
      <vt:lpstr>PowerPoint Presentation</vt:lpstr>
      <vt:lpstr>SEND Ofsted/CQC Local Area Inspection</vt:lpstr>
      <vt:lpstr>SEND Ofsted/CQC Local Area Inspection</vt:lpstr>
      <vt:lpstr>SEND Ofsted/CQC Local Area Inspection</vt:lpstr>
      <vt:lpstr>What can you do to prepare for the inspection?</vt:lpstr>
      <vt:lpstr>What can you do to prepare for the inspection?</vt:lpstr>
    </vt:vector>
  </TitlesOfParts>
  <Company>Lincolnshire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Eloise Malam</dc:creator>
  <cp:lastModifiedBy>Nicola Carter</cp:lastModifiedBy>
  <cp:revision>17</cp:revision>
  <dcterms:created xsi:type="dcterms:W3CDTF">2018-04-20T09:03:55Z</dcterms:created>
  <dcterms:modified xsi:type="dcterms:W3CDTF">2024-04-24T16:29:03Z</dcterms:modified>
</cp:coreProperties>
</file>