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Lst>
  <p:notesMasterIdLst>
    <p:notesMasterId r:id="rId10"/>
  </p:notesMasterIdLst>
  <p:sldIdLst>
    <p:sldId id="314" r:id="rId3"/>
    <p:sldId id="335" r:id="rId4"/>
    <p:sldId id="859" r:id="rId5"/>
    <p:sldId id="860" r:id="rId6"/>
    <p:sldId id="265" r:id="rId7"/>
    <p:sldId id="323" r:id="rId8"/>
    <p:sldId id="340" r:id="rId9"/>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2B04D-1A5A-4C04-9ABB-E6E7B9395C78}" v="10" dt="2024-04-24T19:14:48.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18" d="100"/>
          <a:sy n="118" d="100"/>
        </p:scale>
        <p:origin x="11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07376-95CB-4E64-A278-D2E682A828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90B6649-8738-4CE2-9769-64105C2D2FD7}">
      <dgm:prSet custT="1"/>
      <dgm:spPr>
        <a:ln>
          <a:solidFill>
            <a:srgbClr val="002060"/>
          </a:solidFill>
        </a:ln>
      </dgm:spPr>
      <dgm:t>
        <a:bodyPr/>
        <a:lstStyle/>
        <a:p>
          <a:r>
            <a:rPr lang="en-US" sz="2000" dirty="0"/>
            <a:t>The need for a continued focus on the promotion and development of positive relationships and </a:t>
          </a:r>
          <a:r>
            <a:rPr lang="en-US" sz="2000" dirty="0" err="1"/>
            <a:t>behaviour</a:t>
          </a:r>
          <a:r>
            <a:rPr lang="en-US" sz="2000" dirty="0"/>
            <a:t> in order to improve a school’s ethos and culture.</a:t>
          </a:r>
        </a:p>
      </dgm:t>
    </dgm:pt>
    <dgm:pt modelId="{EED0B5C7-699E-4893-BDDB-2B85CE90330A}" type="parTrans" cxnId="{AC21A857-FB27-46E8-890B-55A4C739D3A1}">
      <dgm:prSet/>
      <dgm:spPr/>
      <dgm:t>
        <a:bodyPr/>
        <a:lstStyle/>
        <a:p>
          <a:endParaRPr lang="en-US"/>
        </a:p>
      </dgm:t>
    </dgm:pt>
    <dgm:pt modelId="{C38FFC98-9477-4C42-998F-E86D489E9F66}" type="sibTrans" cxnId="{AC21A857-FB27-46E8-890B-55A4C739D3A1}">
      <dgm:prSet/>
      <dgm:spPr/>
      <dgm:t>
        <a:bodyPr/>
        <a:lstStyle/>
        <a:p>
          <a:endParaRPr lang="en-US"/>
        </a:p>
      </dgm:t>
    </dgm:pt>
    <dgm:pt modelId="{01F3DA79-658A-45D6-A0BF-89F63820C887}">
      <dgm:prSet custT="1"/>
      <dgm:spPr>
        <a:ln>
          <a:solidFill>
            <a:srgbClr val="002060"/>
          </a:solidFill>
        </a:ln>
      </dgm:spPr>
      <dgm:t>
        <a:bodyPr/>
        <a:lstStyle/>
        <a:p>
          <a:r>
            <a:rPr lang="en-US" sz="2000" dirty="0"/>
            <a:t>A positive school ethos and culture (sometimes described in research as ‘climate’) is essential to developing good relationships and positive </a:t>
          </a:r>
          <a:r>
            <a:rPr lang="en-US" sz="2000" dirty="0" err="1"/>
            <a:t>behaviour</a:t>
          </a:r>
          <a:r>
            <a:rPr lang="en-US" sz="2000" dirty="0"/>
            <a:t> in the classroom, playground and wider community.</a:t>
          </a:r>
        </a:p>
      </dgm:t>
    </dgm:pt>
    <dgm:pt modelId="{80225113-F4C5-48AA-B667-6C482D6A6A8B}" type="parTrans" cxnId="{682BE623-17AF-4A4E-B0C9-CEA7B06C8F5B}">
      <dgm:prSet/>
      <dgm:spPr/>
      <dgm:t>
        <a:bodyPr/>
        <a:lstStyle/>
        <a:p>
          <a:endParaRPr lang="en-US"/>
        </a:p>
      </dgm:t>
    </dgm:pt>
    <dgm:pt modelId="{1F9C1594-EF36-4C33-89E8-D188EEC2AA58}" type="sibTrans" cxnId="{682BE623-17AF-4A4E-B0C9-CEA7B06C8F5B}">
      <dgm:prSet/>
      <dgm:spPr/>
      <dgm:t>
        <a:bodyPr/>
        <a:lstStyle/>
        <a:p>
          <a:endParaRPr lang="en-US"/>
        </a:p>
      </dgm:t>
    </dgm:pt>
    <dgm:pt modelId="{9674702C-A9A9-43BB-939E-178C324E1341}">
      <dgm:prSet custT="1"/>
      <dgm:spPr>
        <a:ln>
          <a:solidFill>
            <a:srgbClr val="002060"/>
          </a:solidFill>
        </a:ln>
      </dgm:spPr>
      <dgm:t>
        <a:bodyPr/>
        <a:lstStyle/>
        <a:p>
          <a:r>
            <a:rPr lang="en-US" sz="2000" dirty="0"/>
            <a:t>Research also indicates that schools, where attainment is higher than expected for their catchment area, demonstrate positive relationships throughout the school community and that children and young people are involved meaningfully in decisions which affect them at all levels of the school. </a:t>
          </a:r>
        </a:p>
      </dgm:t>
    </dgm:pt>
    <dgm:pt modelId="{2DB67D1F-1F27-4880-94A2-EE3F237886D9}" type="parTrans" cxnId="{901A3373-754B-45B0-AF1B-857092E5309B}">
      <dgm:prSet/>
      <dgm:spPr/>
      <dgm:t>
        <a:bodyPr/>
        <a:lstStyle/>
        <a:p>
          <a:endParaRPr lang="en-US"/>
        </a:p>
      </dgm:t>
    </dgm:pt>
    <dgm:pt modelId="{2BBA7710-98C9-4971-86B5-D3127AC8E158}" type="sibTrans" cxnId="{901A3373-754B-45B0-AF1B-857092E5309B}">
      <dgm:prSet/>
      <dgm:spPr/>
      <dgm:t>
        <a:bodyPr/>
        <a:lstStyle/>
        <a:p>
          <a:endParaRPr lang="en-US"/>
        </a:p>
      </dgm:t>
    </dgm:pt>
    <dgm:pt modelId="{8F3504B8-61BC-45DA-B2EA-B67C62E743DF}" type="pres">
      <dgm:prSet presAssocID="{E8607376-95CB-4E64-A278-D2E682A828DA}" presName="hierChild1" presStyleCnt="0">
        <dgm:presLayoutVars>
          <dgm:chPref val="1"/>
          <dgm:dir/>
          <dgm:animOne val="branch"/>
          <dgm:animLvl val="lvl"/>
          <dgm:resizeHandles/>
        </dgm:presLayoutVars>
      </dgm:prSet>
      <dgm:spPr/>
    </dgm:pt>
    <dgm:pt modelId="{9DA6660E-85E1-42FB-8112-57B77C5D6364}" type="pres">
      <dgm:prSet presAssocID="{090B6649-8738-4CE2-9769-64105C2D2FD7}" presName="hierRoot1" presStyleCnt="0"/>
      <dgm:spPr/>
    </dgm:pt>
    <dgm:pt modelId="{428F6584-F67C-4D97-9002-53EA2E81441C}" type="pres">
      <dgm:prSet presAssocID="{090B6649-8738-4CE2-9769-64105C2D2FD7}" presName="composite" presStyleCnt="0"/>
      <dgm:spPr/>
    </dgm:pt>
    <dgm:pt modelId="{579DAA49-C749-4DD9-8A29-9B98D8BFE7C6}" type="pres">
      <dgm:prSet presAssocID="{090B6649-8738-4CE2-9769-64105C2D2FD7}" presName="background" presStyleLbl="node0" presStyleIdx="0" presStyleCnt="3"/>
      <dgm:spPr>
        <a:solidFill>
          <a:srgbClr val="92D050"/>
        </a:solidFill>
      </dgm:spPr>
    </dgm:pt>
    <dgm:pt modelId="{25DAD14C-0116-4856-931F-C03DA96B33C5}" type="pres">
      <dgm:prSet presAssocID="{090B6649-8738-4CE2-9769-64105C2D2FD7}" presName="text" presStyleLbl="fgAcc0" presStyleIdx="0" presStyleCnt="3" custScaleX="108897" custScaleY="127061">
        <dgm:presLayoutVars>
          <dgm:chPref val="3"/>
        </dgm:presLayoutVars>
      </dgm:prSet>
      <dgm:spPr/>
    </dgm:pt>
    <dgm:pt modelId="{D7C32EE9-879A-4F5E-9558-99CE4FBA285E}" type="pres">
      <dgm:prSet presAssocID="{090B6649-8738-4CE2-9769-64105C2D2FD7}" presName="hierChild2" presStyleCnt="0"/>
      <dgm:spPr/>
    </dgm:pt>
    <dgm:pt modelId="{E80A9E3E-0894-4946-999B-59930AA89634}" type="pres">
      <dgm:prSet presAssocID="{01F3DA79-658A-45D6-A0BF-89F63820C887}" presName="hierRoot1" presStyleCnt="0"/>
      <dgm:spPr/>
    </dgm:pt>
    <dgm:pt modelId="{9D032D44-8517-4D86-99AB-038E581347FC}" type="pres">
      <dgm:prSet presAssocID="{01F3DA79-658A-45D6-A0BF-89F63820C887}" presName="composite" presStyleCnt="0"/>
      <dgm:spPr/>
    </dgm:pt>
    <dgm:pt modelId="{DC344482-0793-4203-A3BE-93ADC38711B1}" type="pres">
      <dgm:prSet presAssocID="{01F3DA79-658A-45D6-A0BF-89F63820C887}" presName="background" presStyleLbl="node0" presStyleIdx="1" presStyleCnt="3"/>
      <dgm:spPr>
        <a:solidFill>
          <a:srgbClr val="92D050"/>
        </a:solidFill>
      </dgm:spPr>
    </dgm:pt>
    <dgm:pt modelId="{CE9270E7-3B4B-48A2-996D-7F6B6124D01E}" type="pres">
      <dgm:prSet presAssocID="{01F3DA79-658A-45D6-A0BF-89F63820C887}" presName="text" presStyleLbl="fgAcc0" presStyleIdx="1" presStyleCnt="3" custScaleX="109382" custScaleY="165205">
        <dgm:presLayoutVars>
          <dgm:chPref val="3"/>
        </dgm:presLayoutVars>
      </dgm:prSet>
      <dgm:spPr/>
    </dgm:pt>
    <dgm:pt modelId="{D9C08F66-85DD-4376-B0B4-C63CC12419D0}" type="pres">
      <dgm:prSet presAssocID="{01F3DA79-658A-45D6-A0BF-89F63820C887}" presName="hierChild2" presStyleCnt="0"/>
      <dgm:spPr/>
    </dgm:pt>
    <dgm:pt modelId="{B3810A27-E56C-4FB5-B021-C10A44BFFDE7}" type="pres">
      <dgm:prSet presAssocID="{9674702C-A9A9-43BB-939E-178C324E1341}" presName="hierRoot1" presStyleCnt="0"/>
      <dgm:spPr/>
    </dgm:pt>
    <dgm:pt modelId="{EC1A73B4-FB5B-4108-A890-D38616416FB3}" type="pres">
      <dgm:prSet presAssocID="{9674702C-A9A9-43BB-939E-178C324E1341}" presName="composite" presStyleCnt="0"/>
      <dgm:spPr/>
    </dgm:pt>
    <dgm:pt modelId="{3A1B61EA-E629-4936-AFC0-1D2EFD5BA4E6}" type="pres">
      <dgm:prSet presAssocID="{9674702C-A9A9-43BB-939E-178C324E1341}" presName="background" presStyleLbl="node0" presStyleIdx="2" presStyleCnt="3"/>
      <dgm:spPr>
        <a:solidFill>
          <a:srgbClr val="92D050"/>
        </a:solidFill>
      </dgm:spPr>
    </dgm:pt>
    <dgm:pt modelId="{B73DFF40-38CD-422F-87F6-94FD875A9780}" type="pres">
      <dgm:prSet presAssocID="{9674702C-A9A9-43BB-939E-178C324E1341}" presName="text" presStyleLbl="fgAcc0" presStyleIdx="2" presStyleCnt="3" custScaleX="117322" custScaleY="213790">
        <dgm:presLayoutVars>
          <dgm:chPref val="3"/>
        </dgm:presLayoutVars>
      </dgm:prSet>
      <dgm:spPr/>
    </dgm:pt>
    <dgm:pt modelId="{8E111D5E-FC6A-42F7-A016-CD4CF9742476}" type="pres">
      <dgm:prSet presAssocID="{9674702C-A9A9-43BB-939E-178C324E1341}" presName="hierChild2" presStyleCnt="0"/>
      <dgm:spPr/>
    </dgm:pt>
  </dgm:ptLst>
  <dgm:cxnLst>
    <dgm:cxn modelId="{27785717-3943-4B8D-A3F5-EC194914E33C}" type="presOf" srcId="{E8607376-95CB-4E64-A278-D2E682A828DA}" destId="{8F3504B8-61BC-45DA-B2EA-B67C62E743DF}" srcOrd="0" destOrd="0" presId="urn:microsoft.com/office/officeart/2005/8/layout/hierarchy1"/>
    <dgm:cxn modelId="{682BE623-17AF-4A4E-B0C9-CEA7B06C8F5B}" srcId="{E8607376-95CB-4E64-A278-D2E682A828DA}" destId="{01F3DA79-658A-45D6-A0BF-89F63820C887}" srcOrd="1" destOrd="0" parTransId="{80225113-F4C5-48AA-B667-6C482D6A6A8B}" sibTransId="{1F9C1594-EF36-4C33-89E8-D188EEC2AA58}"/>
    <dgm:cxn modelId="{92AEF924-6E53-4F80-8F33-5087B62DA3A2}" type="presOf" srcId="{090B6649-8738-4CE2-9769-64105C2D2FD7}" destId="{25DAD14C-0116-4856-931F-C03DA96B33C5}" srcOrd="0" destOrd="0" presId="urn:microsoft.com/office/officeart/2005/8/layout/hierarchy1"/>
    <dgm:cxn modelId="{901A3373-754B-45B0-AF1B-857092E5309B}" srcId="{E8607376-95CB-4E64-A278-D2E682A828DA}" destId="{9674702C-A9A9-43BB-939E-178C324E1341}" srcOrd="2" destOrd="0" parTransId="{2DB67D1F-1F27-4880-94A2-EE3F237886D9}" sibTransId="{2BBA7710-98C9-4971-86B5-D3127AC8E158}"/>
    <dgm:cxn modelId="{AC21A857-FB27-46E8-890B-55A4C739D3A1}" srcId="{E8607376-95CB-4E64-A278-D2E682A828DA}" destId="{090B6649-8738-4CE2-9769-64105C2D2FD7}" srcOrd="0" destOrd="0" parTransId="{EED0B5C7-699E-4893-BDDB-2B85CE90330A}" sibTransId="{C38FFC98-9477-4C42-998F-E86D489E9F66}"/>
    <dgm:cxn modelId="{6D3DF87C-7618-476E-842E-A8252975F40B}" type="presOf" srcId="{9674702C-A9A9-43BB-939E-178C324E1341}" destId="{B73DFF40-38CD-422F-87F6-94FD875A9780}" srcOrd="0" destOrd="0" presId="urn:microsoft.com/office/officeart/2005/8/layout/hierarchy1"/>
    <dgm:cxn modelId="{99F051CB-FC16-4115-95E4-A0213FFEC888}" type="presOf" srcId="{01F3DA79-658A-45D6-A0BF-89F63820C887}" destId="{CE9270E7-3B4B-48A2-996D-7F6B6124D01E}" srcOrd="0" destOrd="0" presId="urn:microsoft.com/office/officeart/2005/8/layout/hierarchy1"/>
    <dgm:cxn modelId="{DD266925-7A13-4ABC-B3EF-97859F8806BE}" type="presParOf" srcId="{8F3504B8-61BC-45DA-B2EA-B67C62E743DF}" destId="{9DA6660E-85E1-42FB-8112-57B77C5D6364}" srcOrd="0" destOrd="0" presId="urn:microsoft.com/office/officeart/2005/8/layout/hierarchy1"/>
    <dgm:cxn modelId="{D833E94B-EE39-482D-97F7-88F202D9B8D5}" type="presParOf" srcId="{9DA6660E-85E1-42FB-8112-57B77C5D6364}" destId="{428F6584-F67C-4D97-9002-53EA2E81441C}" srcOrd="0" destOrd="0" presId="urn:microsoft.com/office/officeart/2005/8/layout/hierarchy1"/>
    <dgm:cxn modelId="{5E9552DF-57A0-4BF6-8CE2-F8F89DD72009}" type="presParOf" srcId="{428F6584-F67C-4D97-9002-53EA2E81441C}" destId="{579DAA49-C749-4DD9-8A29-9B98D8BFE7C6}" srcOrd="0" destOrd="0" presId="urn:microsoft.com/office/officeart/2005/8/layout/hierarchy1"/>
    <dgm:cxn modelId="{14920A91-8A3F-45B7-A767-9744B3D52B1F}" type="presParOf" srcId="{428F6584-F67C-4D97-9002-53EA2E81441C}" destId="{25DAD14C-0116-4856-931F-C03DA96B33C5}" srcOrd="1" destOrd="0" presId="urn:microsoft.com/office/officeart/2005/8/layout/hierarchy1"/>
    <dgm:cxn modelId="{1B429E90-4200-4A55-AE39-5AE7130FDD2C}" type="presParOf" srcId="{9DA6660E-85E1-42FB-8112-57B77C5D6364}" destId="{D7C32EE9-879A-4F5E-9558-99CE4FBA285E}" srcOrd="1" destOrd="0" presId="urn:microsoft.com/office/officeart/2005/8/layout/hierarchy1"/>
    <dgm:cxn modelId="{F179744A-A5F6-43E5-AD61-D34CF4964FD5}" type="presParOf" srcId="{8F3504B8-61BC-45DA-B2EA-B67C62E743DF}" destId="{E80A9E3E-0894-4946-999B-59930AA89634}" srcOrd="1" destOrd="0" presId="urn:microsoft.com/office/officeart/2005/8/layout/hierarchy1"/>
    <dgm:cxn modelId="{974474BF-FFE1-4A4E-96F8-5C364FA64156}" type="presParOf" srcId="{E80A9E3E-0894-4946-999B-59930AA89634}" destId="{9D032D44-8517-4D86-99AB-038E581347FC}" srcOrd="0" destOrd="0" presId="urn:microsoft.com/office/officeart/2005/8/layout/hierarchy1"/>
    <dgm:cxn modelId="{AD9F7DD5-CF4C-4CD9-B7DB-7E1F5E6CC11B}" type="presParOf" srcId="{9D032D44-8517-4D86-99AB-038E581347FC}" destId="{DC344482-0793-4203-A3BE-93ADC38711B1}" srcOrd="0" destOrd="0" presId="urn:microsoft.com/office/officeart/2005/8/layout/hierarchy1"/>
    <dgm:cxn modelId="{D8520F36-FA88-4C32-B67C-25B23BBDDE88}" type="presParOf" srcId="{9D032D44-8517-4D86-99AB-038E581347FC}" destId="{CE9270E7-3B4B-48A2-996D-7F6B6124D01E}" srcOrd="1" destOrd="0" presId="urn:microsoft.com/office/officeart/2005/8/layout/hierarchy1"/>
    <dgm:cxn modelId="{1D0F6B6B-FB59-4B24-A0EE-6BB32187BD4F}" type="presParOf" srcId="{E80A9E3E-0894-4946-999B-59930AA89634}" destId="{D9C08F66-85DD-4376-B0B4-C63CC12419D0}" srcOrd="1" destOrd="0" presId="urn:microsoft.com/office/officeart/2005/8/layout/hierarchy1"/>
    <dgm:cxn modelId="{3C2CB300-3504-44AD-81E1-BD8F529867A1}" type="presParOf" srcId="{8F3504B8-61BC-45DA-B2EA-B67C62E743DF}" destId="{B3810A27-E56C-4FB5-B021-C10A44BFFDE7}" srcOrd="2" destOrd="0" presId="urn:microsoft.com/office/officeart/2005/8/layout/hierarchy1"/>
    <dgm:cxn modelId="{A1B891B9-8ACA-46E7-AA38-6240C2A6117E}" type="presParOf" srcId="{B3810A27-E56C-4FB5-B021-C10A44BFFDE7}" destId="{EC1A73B4-FB5B-4108-A890-D38616416FB3}" srcOrd="0" destOrd="0" presId="urn:microsoft.com/office/officeart/2005/8/layout/hierarchy1"/>
    <dgm:cxn modelId="{1783FC6E-B7DD-4B98-9998-1E1EA7961D26}" type="presParOf" srcId="{EC1A73B4-FB5B-4108-A890-D38616416FB3}" destId="{3A1B61EA-E629-4936-AFC0-1D2EFD5BA4E6}" srcOrd="0" destOrd="0" presId="urn:microsoft.com/office/officeart/2005/8/layout/hierarchy1"/>
    <dgm:cxn modelId="{FCE6CC0A-033B-4859-9F4E-686F6A0D46A4}" type="presParOf" srcId="{EC1A73B4-FB5B-4108-A890-D38616416FB3}" destId="{B73DFF40-38CD-422F-87F6-94FD875A9780}" srcOrd="1" destOrd="0" presId="urn:microsoft.com/office/officeart/2005/8/layout/hierarchy1"/>
    <dgm:cxn modelId="{616C0F63-75FD-4405-A044-1FAA8B11B61D}" type="presParOf" srcId="{B3810A27-E56C-4FB5-B021-C10A44BFFDE7}" destId="{8E111D5E-FC6A-42F7-A016-CD4CF97424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DAA49-C749-4DD9-8A29-9B98D8BFE7C6}">
      <dsp:nvSpPr>
        <dsp:cNvPr id="0" name=""/>
        <dsp:cNvSpPr/>
      </dsp:nvSpPr>
      <dsp:spPr>
        <a:xfrm>
          <a:off x="6980" y="84110"/>
          <a:ext cx="3008485" cy="2229040"/>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AD14C-0116-4856-931F-C03DA96B33C5}">
      <dsp:nvSpPr>
        <dsp:cNvPr id="0" name=""/>
        <dsp:cNvSpPr/>
      </dsp:nvSpPr>
      <dsp:spPr>
        <a:xfrm>
          <a:off x="313945" y="375727"/>
          <a:ext cx="3008485" cy="2229040"/>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need for a continued focus on the promotion and development of positive relationships and </a:t>
          </a:r>
          <a:r>
            <a:rPr lang="en-US" sz="2000" kern="1200" dirty="0" err="1"/>
            <a:t>behaviour</a:t>
          </a:r>
          <a:r>
            <a:rPr lang="en-US" sz="2000" kern="1200" dirty="0"/>
            <a:t> in order to improve a school’s ethos and culture.</a:t>
          </a:r>
        </a:p>
      </dsp:txBody>
      <dsp:txXfrm>
        <a:off x="379231" y="441013"/>
        <a:ext cx="2877913" cy="2098468"/>
      </dsp:txXfrm>
    </dsp:sp>
    <dsp:sp modelId="{DC344482-0793-4203-A3BE-93ADC38711B1}">
      <dsp:nvSpPr>
        <dsp:cNvPr id="0" name=""/>
        <dsp:cNvSpPr/>
      </dsp:nvSpPr>
      <dsp:spPr>
        <a:xfrm>
          <a:off x="3629396" y="84110"/>
          <a:ext cx="3021884" cy="289820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270E7-3B4B-48A2-996D-7F6B6124D01E}">
      <dsp:nvSpPr>
        <dsp:cNvPr id="0" name=""/>
        <dsp:cNvSpPr/>
      </dsp:nvSpPr>
      <dsp:spPr>
        <a:xfrm>
          <a:off x="3936361" y="375727"/>
          <a:ext cx="3021884" cy="2898203"/>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positive school ethos and culture (sometimes described in research as ‘climate’) is essential to developing good relationships and positive </a:t>
          </a:r>
          <a:r>
            <a:rPr lang="en-US" sz="2000" kern="1200" dirty="0" err="1"/>
            <a:t>behaviour</a:t>
          </a:r>
          <a:r>
            <a:rPr lang="en-US" sz="2000" kern="1200" dirty="0"/>
            <a:t> in the classroom, playground and wider community.</a:t>
          </a:r>
        </a:p>
      </dsp:txBody>
      <dsp:txXfrm>
        <a:off x="4021246" y="460612"/>
        <a:ext cx="2852114" cy="2728433"/>
      </dsp:txXfrm>
    </dsp:sp>
    <dsp:sp modelId="{3A1B61EA-E629-4936-AFC0-1D2EFD5BA4E6}">
      <dsp:nvSpPr>
        <dsp:cNvPr id="0" name=""/>
        <dsp:cNvSpPr/>
      </dsp:nvSpPr>
      <dsp:spPr>
        <a:xfrm>
          <a:off x="7265211" y="84110"/>
          <a:ext cx="3241241" cy="3750533"/>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DFF40-38CD-422F-87F6-94FD875A9780}">
      <dsp:nvSpPr>
        <dsp:cNvPr id="0" name=""/>
        <dsp:cNvSpPr/>
      </dsp:nvSpPr>
      <dsp:spPr>
        <a:xfrm>
          <a:off x="7572176" y="375727"/>
          <a:ext cx="3241241" cy="3750533"/>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Research also indicates that schools, where attainment is higher than expected for their catchment area, demonstrate positive relationships throughout the school community and that children and young people are involved meaningfully in decisions which affect them at all levels of the school. </a:t>
          </a:r>
        </a:p>
      </dsp:txBody>
      <dsp:txXfrm>
        <a:off x="7667109" y="470660"/>
        <a:ext cx="3051375" cy="35606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795EF53E-5394-4F5E-BAB6-CE080ED07280}" type="datetimeFigureOut">
              <a:rPr lang="en-GB" smtClean="0"/>
              <a:t>24/04/2024</a:t>
            </a:fld>
            <a:endParaRPr lang="en-GB"/>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8E0318A2-1256-493C-9EE2-9A7BACA2C339}" type="slidenum">
              <a:rPr lang="en-GB" smtClean="0"/>
              <a:t>‹#›</a:t>
            </a:fld>
            <a:endParaRPr lang="en-GB"/>
          </a:p>
        </p:txBody>
      </p:sp>
    </p:spTree>
    <p:extLst>
      <p:ext uri="{BB962C8B-B14F-4D97-AF65-F5344CB8AC3E}">
        <p14:creationId xmlns:p14="http://schemas.microsoft.com/office/powerpoint/2010/main" val="422964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A2FC5-BD3B-0541-BD5C-2403AA003007}"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dirty="0"/>
          </a:p>
        </p:txBody>
      </p:sp>
    </p:spTree>
    <p:extLst>
      <p:ext uri="{BB962C8B-B14F-4D97-AF65-F5344CB8AC3E}">
        <p14:creationId xmlns:p14="http://schemas.microsoft.com/office/powerpoint/2010/main" val="64668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1A2FC5-BD3B-0541-BD5C-2403AA003007}"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dirty="0"/>
          </a:p>
        </p:txBody>
      </p:sp>
    </p:spTree>
    <p:extLst>
      <p:ext uri="{BB962C8B-B14F-4D97-AF65-F5344CB8AC3E}">
        <p14:creationId xmlns:p14="http://schemas.microsoft.com/office/powerpoint/2010/main" val="423129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91A2FC5-BD3B-0541-BD5C-2403AA003007}"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dirty="0"/>
          </a:p>
        </p:txBody>
      </p:sp>
    </p:spTree>
    <p:extLst>
      <p:ext uri="{BB962C8B-B14F-4D97-AF65-F5344CB8AC3E}">
        <p14:creationId xmlns:p14="http://schemas.microsoft.com/office/powerpoint/2010/main" val="98334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1A2FC5-BD3B-0541-BD5C-2403AA003007}" type="datetimeFigureOut">
              <a:rPr lang="en-US" smtClean="0"/>
              <a:t>4/24/2024</a:t>
            </a:fld>
            <a:endParaRPr lang="en-US" dirty="0"/>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66AF6D9B-5007-1240-AD93-EB3D2A23E3C9}" type="slidenum">
              <a:rPr lang="en-US" smtClean="0"/>
              <a:t>‹#›</a:t>
            </a:fld>
            <a:endParaRPr lang="en-US" dirty="0"/>
          </a:p>
        </p:txBody>
      </p:sp>
    </p:spTree>
    <p:extLst>
      <p:ext uri="{BB962C8B-B14F-4D97-AF65-F5344CB8AC3E}">
        <p14:creationId xmlns:p14="http://schemas.microsoft.com/office/powerpoint/2010/main" val="721605816"/>
      </p:ext>
    </p:extLst>
  </p:cSld>
  <p:clrMap bg1="lt1" tx1="dk1" bg2="lt2" tx2="dk2" accent1="accent1" accent2="accent2" accent3="accent3" accent4="accent4" accent5="accent5" accent6="accent6" hlink="hlink" folHlink="folHlink"/>
  <p:sldLayoutIdLst>
    <p:sldLayoutId id="2147483686" r:id="rId1"/>
    <p:sldLayoutId id="2147483685"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2FC5-BD3B-0541-BD5C-2403AA003007}" type="datetimeFigureOut">
              <a:rPr lang="en-US" smtClean="0"/>
              <a:t>4/24/2024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F6D9B-5007-1240-AD93-EB3D2A23E3C9}" type="slidenum">
              <a:rPr lang="en-US" smtClean="0"/>
              <a:t>‹#›</a:t>
            </a:fld>
            <a:endParaRPr lang="en-US" dirty="0"/>
          </a:p>
        </p:txBody>
      </p:sp>
    </p:spTree>
    <p:extLst>
      <p:ext uri="{BB962C8B-B14F-4D97-AF65-F5344CB8AC3E}">
        <p14:creationId xmlns:p14="http://schemas.microsoft.com/office/powerpoint/2010/main" val="169433866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frugal-freebies.com/2012/03/free-word-search-puzzles-all.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rofessionals.lincolnshire.gov.uk/special-educational-needs-disabilites/eclips" TargetMode="External"/><Relationship Id="rId2" Type="http://schemas.openxmlformats.org/officeDocument/2006/relationships/hyperlink" Target="https://www.lincolnshire.gov.uk/directory-record/63813/specialist-speech-and-language-train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lide background superimp_v2.jpg"/>
          <p:cNvPicPr>
            <a:picLocks noChangeAspect="1"/>
          </p:cNvPicPr>
          <p:nvPr/>
        </p:nvPicPr>
        <p:blipFill rotWithShape="1">
          <a:blip r:embed="rId2">
            <a:extLst>
              <a:ext uri="{28A0092B-C50C-407E-A947-70E740481C1C}">
                <a14:useLocalDpi xmlns:a14="http://schemas.microsoft.com/office/drawing/2010/main" val="0"/>
              </a:ext>
            </a:extLst>
          </a:blip>
          <a:srcRect l="9091" t="3252" r="-200" b="3198"/>
          <a:stretch/>
        </p:blipFill>
        <p:spPr>
          <a:xfrm>
            <a:off x="2532514" y="-127221"/>
            <a:ext cx="9468987" cy="6859716"/>
          </a:xfrm>
          <a:prstGeom prst="rect">
            <a:avLst/>
          </a:prstGeom>
        </p:spPr>
      </p:pic>
      <p:sp>
        <p:nvSpPr>
          <p:cNvPr id="22" name="Freeform: Shape 21">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E1A81C3-5F06-5278-B603-AD3009BC94B0}"/>
              </a:ext>
            </a:extLst>
          </p:cNvPr>
          <p:cNvSpPr txBox="1"/>
          <p:nvPr/>
        </p:nvSpPr>
        <p:spPr>
          <a:xfrm>
            <a:off x="264225" y="4717832"/>
            <a:ext cx="3112934" cy="590931"/>
          </a:xfrm>
          <a:prstGeom prst="rect">
            <a:avLst/>
          </a:prstGeom>
          <a:noFill/>
        </p:spPr>
        <p:txBody>
          <a:bodyPr wrap="square">
            <a:spAutoFit/>
          </a:bodyPr>
          <a:lstStyle/>
          <a:p>
            <a:pPr algn="l">
              <a:lnSpc>
                <a:spcPct val="90000"/>
              </a:lnSpc>
              <a:spcBef>
                <a:spcPts val="0"/>
              </a:spcBef>
            </a:pPr>
            <a:r>
              <a:rPr lang="en-US" sz="1800" dirty="0">
                <a:latin typeface="Open Sans"/>
                <a:ea typeface="ＭＳ Ｐゴシック" charset="0"/>
                <a:cs typeface="Open Sans"/>
              </a:rPr>
              <a:t>Karen Richardson</a:t>
            </a:r>
          </a:p>
          <a:p>
            <a:pPr algn="l">
              <a:lnSpc>
                <a:spcPct val="90000"/>
              </a:lnSpc>
              <a:spcBef>
                <a:spcPts val="0"/>
              </a:spcBef>
            </a:pPr>
            <a:r>
              <a:rPr lang="en-US" sz="1800" dirty="0">
                <a:latin typeface="Open Sans"/>
                <a:ea typeface="ＭＳ Ｐゴシック" charset="0"/>
                <a:cs typeface="Open Sans"/>
              </a:rPr>
              <a:t>Inclusion Team Manager</a:t>
            </a:r>
          </a:p>
        </p:txBody>
      </p:sp>
      <p:sp>
        <p:nvSpPr>
          <p:cNvPr id="5" name="Title 4">
            <a:extLst>
              <a:ext uri="{FF2B5EF4-FFF2-40B4-BE49-F238E27FC236}">
                <a16:creationId xmlns:a16="http://schemas.microsoft.com/office/drawing/2014/main" id="{1EC0D083-2320-DB55-C038-CEE415347094}"/>
              </a:ext>
            </a:extLst>
          </p:cNvPr>
          <p:cNvSpPr>
            <a:spLocks noGrp="1"/>
          </p:cNvSpPr>
          <p:nvPr>
            <p:ph type="ctrTitle"/>
          </p:nvPr>
        </p:nvSpPr>
        <p:spPr>
          <a:xfrm>
            <a:off x="264225" y="535161"/>
            <a:ext cx="4506558" cy="4119299"/>
          </a:xfrm>
        </p:spPr>
        <p:txBody>
          <a:bodyPr>
            <a:normAutofit fontScale="90000"/>
          </a:bodyPr>
          <a:lstStyle/>
          <a:p>
            <a:pPr algn="l"/>
            <a:r>
              <a:rPr lang="en-US" sz="5400" b="1" dirty="0">
                <a:effectLst/>
                <a:latin typeface="Arial" panose="020B0604020202020204" pitchFamily="34" charset="0"/>
                <a:ea typeface="MS Mincho" panose="02020609040205080304" pitchFamily="49" charset="-128"/>
                <a:cs typeface="Arial" panose="020B0604020202020204" pitchFamily="34" charset="0"/>
              </a:rPr>
              <a:t>Pupil </a:t>
            </a:r>
            <a:br>
              <a:rPr lang="en-US" sz="5400" b="1" dirty="0">
                <a:effectLst/>
                <a:latin typeface="Arial" panose="020B0604020202020204" pitchFamily="34" charset="0"/>
                <a:ea typeface="MS Mincho" panose="02020609040205080304" pitchFamily="49" charset="-128"/>
                <a:cs typeface="Arial" panose="020B0604020202020204" pitchFamily="34" charset="0"/>
              </a:rPr>
            </a:br>
            <a:r>
              <a:rPr lang="en-US" sz="5400" b="1" dirty="0">
                <a:effectLst/>
                <a:latin typeface="Arial" panose="020B0604020202020204" pitchFamily="34" charset="0"/>
                <a:ea typeface="MS Mincho" panose="02020609040205080304" pitchFamily="49" charset="-128"/>
                <a:cs typeface="Arial" panose="020B0604020202020204" pitchFamily="34" charset="0"/>
              </a:rPr>
              <a:t>Re-Integration Team </a:t>
            </a:r>
            <a:br>
              <a:rPr lang="en-US" sz="5400" b="1" dirty="0">
                <a:effectLst/>
                <a:latin typeface="Arial" panose="020B0604020202020204" pitchFamily="34" charset="0"/>
                <a:ea typeface="MS Mincho" panose="02020609040205080304" pitchFamily="49" charset="-128"/>
                <a:cs typeface="Arial" panose="020B0604020202020204" pitchFamily="34" charset="0"/>
              </a:rPr>
            </a:br>
            <a:r>
              <a:rPr lang="en-US" sz="5400" b="1" dirty="0">
                <a:effectLst/>
                <a:latin typeface="Arial" panose="020B0604020202020204" pitchFamily="34" charset="0"/>
                <a:ea typeface="MS Mincho" panose="02020609040205080304" pitchFamily="49" charset="-128"/>
                <a:cs typeface="Arial" panose="020B0604020202020204" pitchFamily="34" charset="0"/>
              </a:rPr>
              <a:t>Updates</a:t>
            </a:r>
            <a:br>
              <a:rPr lang="en-GB" sz="3200" dirty="0">
                <a:effectLst/>
                <a:latin typeface="Cambria" panose="02040503050406030204" pitchFamily="18" charset="0"/>
                <a:ea typeface="MS Mincho" panose="02020609040205080304" pitchFamily="49" charset="-128"/>
                <a:cs typeface="Arial" panose="020B0604020202020204" pitchFamily="34" charset="0"/>
              </a:rPr>
            </a:br>
            <a:endParaRPr lang="en-GB" sz="3200" dirty="0"/>
          </a:p>
        </p:txBody>
      </p:sp>
    </p:spTree>
    <p:extLst>
      <p:ext uri="{BB962C8B-B14F-4D97-AF65-F5344CB8AC3E}">
        <p14:creationId xmlns:p14="http://schemas.microsoft.com/office/powerpoint/2010/main" val="27822893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99" name="Group 3078">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cxnSp>
        <p:nvCxnSpPr>
          <p:cNvPr id="3100" name="Straight Connector 3090">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1"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TextBox 10">
            <a:extLst>
              <a:ext uri="{FF2B5EF4-FFF2-40B4-BE49-F238E27FC236}">
                <a16:creationId xmlns:a16="http://schemas.microsoft.com/office/drawing/2014/main" id="{0666E8F3-C94B-713F-D044-66D474B6CFAD}"/>
              </a:ext>
            </a:extLst>
          </p:cNvPr>
          <p:cNvSpPr txBox="1"/>
          <p:nvPr/>
        </p:nvSpPr>
        <p:spPr>
          <a:xfrm>
            <a:off x="1314691" y="854078"/>
            <a:ext cx="6110576" cy="646331"/>
          </a:xfrm>
          <a:prstGeom prst="rect">
            <a:avLst/>
          </a:prstGeom>
          <a:noFill/>
        </p:spPr>
        <p:txBody>
          <a:bodyPr wrap="square">
            <a:spAutoFit/>
          </a:bodyPr>
          <a:lstStyle/>
          <a:p>
            <a:pPr algn="l"/>
            <a:r>
              <a:rPr lang="en-US" sz="3600" b="1" dirty="0">
                <a:solidFill>
                  <a:srgbClr val="92D050"/>
                </a:solidFill>
                <a:latin typeface="+mj-lt"/>
                <a:ea typeface="MS Mincho" panose="02020609040205080304" pitchFamily="49" charset="-128"/>
                <a:cs typeface="Arial" panose="020B0604020202020204" pitchFamily="34" charset="0"/>
              </a:rPr>
              <a:t>Springwell Updates</a:t>
            </a:r>
            <a:endParaRPr lang="en-US" sz="3600" b="0" i="0" dirty="0">
              <a:effectLst/>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8A2B76BC-5EE8-E93D-5AD8-7A237F0C84E9}"/>
              </a:ext>
            </a:extLst>
          </p:cNvPr>
          <p:cNvSpPr txBox="1"/>
          <p:nvPr/>
        </p:nvSpPr>
        <p:spPr>
          <a:xfrm>
            <a:off x="1578607" y="1606927"/>
            <a:ext cx="6110576" cy="1569660"/>
          </a:xfrm>
          <a:prstGeom prst="rect">
            <a:avLst/>
          </a:prstGeom>
          <a:noFill/>
        </p:spPr>
        <p:txBody>
          <a:bodyPr wrap="square">
            <a:spAutoFit/>
          </a:bodyPr>
          <a:lstStyle/>
          <a:p>
            <a:pPr algn="l"/>
            <a:r>
              <a:rPr lang="en-US" sz="2400" b="0" i="0" dirty="0">
                <a:effectLst/>
                <a:cs typeface="Calibri Light" panose="020F0302020204030204" pitchFamily="34" charset="0"/>
              </a:rPr>
              <a:t>Intervention Placements</a:t>
            </a:r>
          </a:p>
          <a:p>
            <a:pPr marL="342900" indent="-342900" algn="l">
              <a:buFont typeface="Arial" panose="020B0604020202020204" pitchFamily="34" charset="0"/>
              <a:buChar char="•"/>
            </a:pPr>
            <a:r>
              <a:rPr lang="en-US" sz="2400" dirty="0">
                <a:cs typeface="Calibri Light" panose="020F0302020204030204" pitchFamily="34" charset="0"/>
              </a:rPr>
              <a:t>Numbers </a:t>
            </a:r>
          </a:p>
          <a:p>
            <a:pPr marL="342900" indent="-342900" algn="l">
              <a:buFont typeface="Arial" panose="020B0604020202020204" pitchFamily="34" charset="0"/>
              <a:buChar char="•"/>
            </a:pPr>
            <a:r>
              <a:rPr lang="en-US" sz="2400" b="0" i="0" dirty="0">
                <a:effectLst/>
                <a:cs typeface="Calibri Light" panose="020F0302020204030204" pitchFamily="34" charset="0"/>
              </a:rPr>
              <a:t>Requirements</a:t>
            </a:r>
          </a:p>
          <a:p>
            <a:pPr marL="342900" indent="-342900" algn="l">
              <a:buFont typeface="Arial" panose="020B0604020202020204" pitchFamily="34" charset="0"/>
              <a:buChar char="•"/>
            </a:pPr>
            <a:r>
              <a:rPr lang="en-US" sz="2400" b="0" i="0" dirty="0">
                <a:effectLst/>
                <a:cs typeface="Calibri Light" panose="020F0302020204030204" pitchFamily="34" charset="0"/>
              </a:rPr>
              <a:t>Planning for transition</a:t>
            </a:r>
          </a:p>
        </p:txBody>
      </p:sp>
      <p:sp>
        <p:nvSpPr>
          <p:cNvPr id="13" name="TextBox 12">
            <a:extLst>
              <a:ext uri="{FF2B5EF4-FFF2-40B4-BE49-F238E27FC236}">
                <a16:creationId xmlns:a16="http://schemas.microsoft.com/office/drawing/2014/main" id="{BD0A9161-9E31-EEEC-0B45-1F50D887A61B}"/>
              </a:ext>
            </a:extLst>
          </p:cNvPr>
          <p:cNvSpPr txBox="1"/>
          <p:nvPr/>
        </p:nvSpPr>
        <p:spPr>
          <a:xfrm>
            <a:off x="1314691" y="3792268"/>
            <a:ext cx="6110576" cy="646331"/>
          </a:xfrm>
          <a:prstGeom prst="rect">
            <a:avLst/>
          </a:prstGeom>
          <a:noFill/>
        </p:spPr>
        <p:txBody>
          <a:bodyPr wrap="square">
            <a:spAutoFit/>
          </a:bodyPr>
          <a:lstStyle/>
          <a:p>
            <a:pPr algn="l"/>
            <a:r>
              <a:rPr lang="en-US" sz="3600" b="1" dirty="0">
                <a:solidFill>
                  <a:srgbClr val="92D050"/>
                </a:solidFill>
                <a:latin typeface="+mj-lt"/>
                <a:ea typeface="MS Mincho" panose="02020609040205080304" pitchFamily="49" charset="-128"/>
                <a:cs typeface="Arial" panose="020B0604020202020204" pitchFamily="34" charset="0"/>
              </a:rPr>
              <a:t>BOSS Updates</a:t>
            </a:r>
            <a:endParaRPr lang="en-US" sz="3600" b="0" i="0" dirty="0">
              <a:effectLst/>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A8BB128B-AAEE-8390-77BC-76A984940F9E}"/>
              </a:ext>
            </a:extLst>
          </p:cNvPr>
          <p:cNvSpPr txBox="1"/>
          <p:nvPr/>
        </p:nvSpPr>
        <p:spPr>
          <a:xfrm>
            <a:off x="1601788" y="4509909"/>
            <a:ext cx="6110576" cy="1200329"/>
          </a:xfrm>
          <a:prstGeom prst="rect">
            <a:avLst/>
          </a:prstGeom>
          <a:noFill/>
        </p:spPr>
        <p:txBody>
          <a:bodyPr wrap="square">
            <a:spAutoFit/>
          </a:bodyPr>
          <a:lstStyle/>
          <a:p>
            <a:pPr marL="342900" indent="-342900" algn="l">
              <a:buFont typeface="Arial" panose="020B0604020202020204" pitchFamily="34" charset="0"/>
              <a:buChar char="•"/>
            </a:pPr>
            <a:r>
              <a:rPr lang="en-US" sz="2400" dirty="0">
                <a:cs typeface="Calibri Light" panose="020F0302020204030204" pitchFamily="34" charset="0"/>
              </a:rPr>
              <a:t>Numbers </a:t>
            </a:r>
          </a:p>
          <a:p>
            <a:pPr marL="342900" indent="-342900" algn="l">
              <a:buFont typeface="Arial" panose="020B0604020202020204" pitchFamily="34" charset="0"/>
              <a:buChar char="•"/>
            </a:pPr>
            <a:r>
              <a:rPr lang="en-US" sz="2400" dirty="0">
                <a:cs typeface="Calibri Light" panose="020F0302020204030204" pitchFamily="34" charset="0"/>
              </a:rPr>
              <a:t>‘Train the Trainer’ package</a:t>
            </a:r>
            <a:endParaRPr lang="en-US" sz="2400" b="0" i="0" dirty="0">
              <a:effectLst/>
              <a:cs typeface="Calibri Light" panose="020F0302020204030204" pitchFamily="34" charset="0"/>
            </a:endParaRPr>
          </a:p>
          <a:p>
            <a:pPr marL="342900" indent="-342900" algn="l">
              <a:buFont typeface="Arial" panose="020B0604020202020204" pitchFamily="34" charset="0"/>
              <a:buChar char="•"/>
            </a:pPr>
            <a:r>
              <a:rPr lang="en-US" sz="2400" dirty="0">
                <a:cs typeface="Calibri Light" panose="020F0302020204030204" pitchFamily="34" charset="0"/>
              </a:rPr>
              <a:t>Consultations</a:t>
            </a:r>
            <a:endParaRPr lang="en-US" sz="2400" b="0" i="0" dirty="0">
              <a:effectLst/>
              <a:cs typeface="Calibri Light" panose="020F0302020204030204" pitchFamily="34" charset="0"/>
            </a:endParaRPr>
          </a:p>
        </p:txBody>
      </p:sp>
      <p:pic>
        <p:nvPicPr>
          <p:cNvPr id="19" name="Picture 18" descr="A person writing on a piece of paper&#10;&#10;Description automatically generated">
            <a:extLst>
              <a:ext uri="{FF2B5EF4-FFF2-40B4-BE49-F238E27FC236}">
                <a16:creationId xmlns:a16="http://schemas.microsoft.com/office/drawing/2014/main" id="{C9013B3B-9636-E861-2C75-43328B6052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91497" y="2318228"/>
            <a:ext cx="3048000" cy="2028825"/>
          </a:xfrm>
          <a:prstGeom prst="rect">
            <a:avLst/>
          </a:prstGeom>
        </p:spPr>
      </p:pic>
    </p:spTree>
    <p:extLst>
      <p:ext uri="{BB962C8B-B14F-4D97-AF65-F5344CB8AC3E}">
        <p14:creationId xmlns:p14="http://schemas.microsoft.com/office/powerpoint/2010/main" val="133750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99" name="Group 3078">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cxnSp>
        <p:nvCxnSpPr>
          <p:cNvPr id="3100" name="Straight Connector 3090">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1"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E8EC434E-EB3C-655A-A020-3A1DF023D6B4}"/>
              </a:ext>
            </a:extLst>
          </p:cNvPr>
          <p:cNvSpPr txBox="1"/>
          <p:nvPr/>
        </p:nvSpPr>
        <p:spPr>
          <a:xfrm>
            <a:off x="7228165" y="2349044"/>
            <a:ext cx="2495857" cy="2185214"/>
          </a:xfrm>
          <a:prstGeom prst="rect">
            <a:avLst/>
          </a:prstGeom>
          <a:noFill/>
          <a:ln w="19050">
            <a:solidFill>
              <a:schemeClr val="tx1"/>
            </a:solidFill>
          </a:ln>
        </p:spPr>
        <p:txBody>
          <a:bodyPr wrap="square">
            <a:spAutoFit/>
          </a:bodyPr>
          <a:lstStyle/>
          <a:p>
            <a:r>
              <a:rPr lang="en-GB" dirty="0"/>
              <a:t> </a:t>
            </a:r>
          </a:p>
          <a:p>
            <a:pPr algn="l"/>
            <a:r>
              <a:rPr lang="en-US" sz="2000" b="1" i="0" dirty="0">
                <a:effectLst/>
                <a:latin typeface="Calibri Light" panose="020F0302020204030204" pitchFamily="34" charset="0"/>
                <a:cs typeface="Calibri Light" panose="020F0302020204030204" pitchFamily="34" charset="0"/>
                <a:hlinkClick r:id="rId2"/>
              </a:rPr>
              <a:t>https://www.lincolnshire.gov.uk/directory-record/63813/specialist-speech-and-language-training</a:t>
            </a:r>
            <a:endParaRPr lang="en-US" sz="2000" b="1" i="0" dirty="0">
              <a:effectLst/>
              <a:latin typeface="Calibri Light" panose="020F0302020204030204" pitchFamily="34" charset="0"/>
              <a:cs typeface="Calibri Light" panose="020F0302020204030204" pitchFamily="34" charset="0"/>
            </a:endParaRPr>
          </a:p>
          <a:p>
            <a:pPr algn="l"/>
            <a:endParaRPr lang="en-US" sz="1800" b="0" i="0" dirty="0">
              <a:effectLst/>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52E2F1B3-6FC1-B31A-2D93-4A3E87267BC8}"/>
              </a:ext>
            </a:extLst>
          </p:cNvPr>
          <p:cNvSpPr txBox="1"/>
          <p:nvPr/>
        </p:nvSpPr>
        <p:spPr>
          <a:xfrm>
            <a:off x="1578607" y="365290"/>
            <a:ext cx="6110576" cy="646331"/>
          </a:xfrm>
          <a:prstGeom prst="rect">
            <a:avLst/>
          </a:prstGeom>
          <a:noFill/>
        </p:spPr>
        <p:txBody>
          <a:bodyPr wrap="square">
            <a:spAutoFit/>
          </a:bodyPr>
          <a:lstStyle/>
          <a:p>
            <a:pPr algn="l"/>
            <a:r>
              <a:rPr lang="en-US" sz="3600" b="1" dirty="0">
                <a:solidFill>
                  <a:srgbClr val="92D050"/>
                </a:solidFill>
                <a:latin typeface="+mj-lt"/>
                <a:ea typeface="MS Mincho" panose="02020609040205080304" pitchFamily="49" charset="-128"/>
                <a:cs typeface="Arial" panose="020B0604020202020204" pitchFamily="34" charset="0"/>
              </a:rPr>
              <a:t>SLCN Support - ECLIPS</a:t>
            </a:r>
            <a:endParaRPr lang="en-US" sz="3600" b="0" i="0" dirty="0">
              <a:effectLst/>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1FFCC5F8-30DD-5949-9467-F90D0E75659E}"/>
              </a:ext>
            </a:extLst>
          </p:cNvPr>
          <p:cNvSpPr txBox="1"/>
          <p:nvPr/>
        </p:nvSpPr>
        <p:spPr>
          <a:xfrm>
            <a:off x="1075028" y="1030174"/>
            <a:ext cx="6041722" cy="5478423"/>
          </a:xfrm>
          <a:prstGeom prst="rect">
            <a:avLst/>
          </a:prstGeom>
          <a:noFill/>
        </p:spPr>
        <p:txBody>
          <a:bodyPr wrap="square">
            <a:spAutoFit/>
          </a:bodyPr>
          <a:lstStyle/>
          <a:p>
            <a:r>
              <a:rPr lang="en-GB" dirty="0"/>
              <a:t> </a:t>
            </a:r>
            <a:r>
              <a:rPr lang="en-US" b="1" dirty="0">
                <a:cs typeface="Calibri Light" panose="020F0302020204030204" pitchFamily="34" charset="0"/>
              </a:rPr>
              <a:t>Language and SEMH – Project</a:t>
            </a:r>
          </a:p>
          <a:p>
            <a:pPr marL="285750" indent="-285750">
              <a:buFont typeface="Arial" panose="020B0604020202020204" pitchFamily="34" charset="0"/>
              <a:buChar char="•"/>
            </a:pPr>
            <a:r>
              <a:rPr lang="en-US" dirty="0">
                <a:cs typeface="Calibri Light" panose="020F0302020204030204" pitchFamily="34" charset="0"/>
              </a:rPr>
              <a:t>Linking with PRT</a:t>
            </a:r>
          </a:p>
          <a:p>
            <a:pPr marL="285750" indent="-285750">
              <a:buFont typeface="Arial" panose="020B0604020202020204" pitchFamily="34" charset="0"/>
              <a:buChar char="•"/>
            </a:pPr>
            <a:r>
              <a:rPr lang="en-US" dirty="0">
                <a:cs typeface="Calibri Light" panose="020F0302020204030204" pitchFamily="34" charset="0"/>
              </a:rPr>
              <a:t>Providing additional training for schools – new online offer on Edu Lincs</a:t>
            </a:r>
          </a:p>
          <a:p>
            <a:endParaRPr lang="en-US" sz="800" dirty="0">
              <a:cs typeface="Calibri Light" panose="020F0302020204030204" pitchFamily="34" charset="0"/>
            </a:endParaRPr>
          </a:p>
          <a:p>
            <a:r>
              <a:rPr lang="en-US" b="1" dirty="0">
                <a:cs typeface="Calibri Light" panose="020F0302020204030204" pitchFamily="34" charset="0"/>
              </a:rPr>
              <a:t>Training includes:</a:t>
            </a:r>
          </a:p>
          <a:p>
            <a:pPr algn="l"/>
            <a:r>
              <a:rPr lang="en-GB" i="0" dirty="0">
                <a:solidFill>
                  <a:srgbClr val="383835"/>
                </a:solidFill>
                <a:effectLst/>
              </a:rPr>
              <a:t>As part of the universal offer, the pre-recorded </a:t>
            </a:r>
            <a:r>
              <a:rPr lang="en-GB" i="0" u="sng" dirty="0">
                <a:solidFill>
                  <a:srgbClr val="1C5B92"/>
                </a:solidFill>
                <a:effectLst/>
                <a:hlinkClick r:id="rId3"/>
              </a:rPr>
              <a:t>General SLCN and DLD General Awareness training</a:t>
            </a:r>
            <a:r>
              <a:rPr lang="en-GB" i="0" dirty="0">
                <a:solidFill>
                  <a:srgbClr val="383835"/>
                </a:solidFill>
                <a:effectLst/>
              </a:rPr>
              <a:t> can be accessed freely.</a:t>
            </a:r>
          </a:p>
          <a:p>
            <a:pPr marL="285750" indent="-285750" algn="l">
              <a:buFont typeface="Arial" panose="020B0604020202020204" pitchFamily="34" charset="0"/>
              <a:buChar char="•"/>
            </a:pPr>
            <a:r>
              <a:rPr lang="en-GB" i="0" dirty="0">
                <a:solidFill>
                  <a:srgbClr val="383835"/>
                </a:solidFill>
                <a:effectLst/>
              </a:rPr>
              <a:t>General SLCN and DLD general awareness training:  </a:t>
            </a:r>
          </a:p>
          <a:p>
            <a:pPr algn="l"/>
            <a:r>
              <a:rPr lang="en-GB" i="0" dirty="0">
                <a:solidFill>
                  <a:srgbClr val="383835"/>
                </a:solidFill>
                <a:effectLst/>
              </a:rPr>
              <a:t>'The most common disorder no-one has ever heard of.'  This session aims to help understand SLCN better and gives practical advice to support students. </a:t>
            </a:r>
          </a:p>
          <a:p>
            <a:pPr algn="l"/>
            <a:endParaRPr lang="en-GB" sz="800" i="0" dirty="0">
              <a:solidFill>
                <a:srgbClr val="383835"/>
              </a:solidFill>
              <a:effectLst/>
            </a:endParaRPr>
          </a:p>
          <a:p>
            <a:r>
              <a:rPr lang="en-GB" dirty="0">
                <a:solidFill>
                  <a:srgbClr val="383835"/>
                </a:solidFill>
              </a:rPr>
              <a:t>The following packages are costed at £148</a:t>
            </a:r>
            <a:endParaRPr lang="en-GB" dirty="0"/>
          </a:p>
          <a:p>
            <a:pPr marL="285750" indent="-285750" algn="l">
              <a:buFont typeface="Arial" panose="020B0604020202020204" pitchFamily="34" charset="0"/>
              <a:buChar char="•"/>
            </a:pPr>
            <a:r>
              <a:rPr lang="en-GB" i="0" dirty="0">
                <a:solidFill>
                  <a:srgbClr val="383835"/>
                </a:solidFill>
                <a:effectLst/>
              </a:rPr>
              <a:t>Using the progression tools</a:t>
            </a:r>
          </a:p>
          <a:p>
            <a:pPr marL="285750" indent="-285750" algn="l">
              <a:buFont typeface="Arial" panose="020B0604020202020204" pitchFamily="34" charset="0"/>
              <a:buChar char="•"/>
            </a:pPr>
            <a:r>
              <a:rPr lang="en-GB" i="0" dirty="0">
                <a:solidFill>
                  <a:srgbClr val="383835"/>
                </a:solidFill>
                <a:effectLst/>
              </a:rPr>
              <a:t>Language for thinking</a:t>
            </a:r>
          </a:p>
          <a:p>
            <a:pPr marL="285750" indent="-285750" algn="l">
              <a:buFont typeface="Arial" panose="020B0604020202020204" pitchFamily="34" charset="0"/>
              <a:buChar char="•"/>
            </a:pPr>
            <a:r>
              <a:rPr lang="en-GB" i="0" dirty="0">
                <a:solidFill>
                  <a:srgbClr val="383835"/>
                </a:solidFill>
                <a:effectLst/>
              </a:rPr>
              <a:t>Secondary language awareness and questioning</a:t>
            </a:r>
          </a:p>
          <a:p>
            <a:pPr marL="285750" indent="-285750" algn="l">
              <a:buFont typeface="Arial" panose="020B0604020202020204" pitchFamily="34" charset="0"/>
              <a:buChar char="•"/>
            </a:pPr>
            <a:r>
              <a:rPr lang="en-GB" i="0" dirty="0">
                <a:solidFill>
                  <a:srgbClr val="383835"/>
                </a:solidFill>
                <a:effectLst/>
              </a:rPr>
              <a:t>Language for behaviour and emotions</a:t>
            </a:r>
          </a:p>
          <a:p>
            <a:pPr marL="285750" indent="-285750" algn="l">
              <a:buFont typeface="Arial" panose="020B0604020202020204" pitchFamily="34" charset="0"/>
              <a:buChar char="•"/>
            </a:pPr>
            <a:r>
              <a:rPr lang="en-GB" i="0" dirty="0">
                <a:solidFill>
                  <a:srgbClr val="383835"/>
                </a:solidFill>
                <a:effectLst/>
              </a:rPr>
              <a:t>An introduction to colourful semantics</a:t>
            </a:r>
          </a:p>
        </p:txBody>
      </p:sp>
    </p:spTree>
    <p:extLst>
      <p:ext uri="{BB962C8B-B14F-4D97-AF65-F5344CB8AC3E}">
        <p14:creationId xmlns:p14="http://schemas.microsoft.com/office/powerpoint/2010/main" val="99552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99" name="Group 3078">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cxnSp>
        <p:nvCxnSpPr>
          <p:cNvPr id="3100" name="Straight Connector 3090">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1"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E8EC434E-EB3C-655A-A020-3A1DF023D6B4}"/>
              </a:ext>
            </a:extLst>
          </p:cNvPr>
          <p:cNvSpPr txBox="1"/>
          <p:nvPr/>
        </p:nvSpPr>
        <p:spPr>
          <a:xfrm>
            <a:off x="1424344" y="2943255"/>
            <a:ext cx="7280988" cy="3416320"/>
          </a:xfrm>
          <a:prstGeom prst="rect">
            <a:avLst/>
          </a:prstGeom>
          <a:noFill/>
        </p:spPr>
        <p:txBody>
          <a:bodyPr wrap="square">
            <a:spAutoFit/>
          </a:bodyPr>
          <a:lstStyle/>
          <a:p>
            <a:pPr algn="l"/>
            <a:r>
              <a:rPr lang="en-US" sz="2400" b="0" i="0" dirty="0">
                <a:effectLst/>
                <a:latin typeface="Calibri Light" panose="020F0302020204030204" pitchFamily="34" charset="0"/>
                <a:cs typeface="Calibri Light" panose="020F0302020204030204" pitchFamily="34" charset="0"/>
              </a:rPr>
              <a:t>“I’ve come to a frightening conclusion that I am the decisive element in the classroom. It’s my personal approach that creates the climate. It’s my daily mood that makes the weather. As a teacher, I possess a tremendous power to make a child’s life miserable or joyous. I can be a tool of torture or an instrument of inspiration. I can humiliate or heal. In all situations, it is my response that decides whether a crisis will be escalated or de-escalated and a child humanized or dehumanized.”</a:t>
            </a:r>
          </a:p>
        </p:txBody>
      </p:sp>
      <p:sp>
        <p:nvSpPr>
          <p:cNvPr id="2" name="TextBox 1">
            <a:extLst>
              <a:ext uri="{FF2B5EF4-FFF2-40B4-BE49-F238E27FC236}">
                <a16:creationId xmlns:a16="http://schemas.microsoft.com/office/drawing/2014/main" id="{545880E0-8772-B874-908B-77D4D0C47957}"/>
              </a:ext>
            </a:extLst>
          </p:cNvPr>
          <p:cNvSpPr txBox="1"/>
          <p:nvPr/>
        </p:nvSpPr>
        <p:spPr>
          <a:xfrm>
            <a:off x="1437443" y="474345"/>
            <a:ext cx="7109397" cy="1200329"/>
          </a:xfrm>
          <a:prstGeom prst="rect">
            <a:avLst/>
          </a:prstGeom>
          <a:noFill/>
        </p:spPr>
        <p:txBody>
          <a:bodyPr wrap="square">
            <a:spAutoFit/>
          </a:bodyPr>
          <a:lstStyle/>
          <a:p>
            <a:pPr defTabSz="457200">
              <a:spcBef>
                <a:spcPct val="0"/>
              </a:spcBef>
              <a:spcAft>
                <a:spcPts val="600"/>
              </a:spcAft>
            </a:pPr>
            <a:r>
              <a:rPr lang="en-US" sz="3600" b="1" dirty="0">
                <a:solidFill>
                  <a:srgbClr val="92D050"/>
                </a:solidFill>
                <a:latin typeface="+mj-lt"/>
                <a:ea typeface="MS Mincho" panose="02020609040205080304" pitchFamily="49" charset="-128"/>
                <a:cs typeface="Arial" panose="020B0604020202020204" pitchFamily="34" charset="0"/>
              </a:rPr>
              <a:t>Continuing to Develop Whole School Approaches</a:t>
            </a:r>
            <a:r>
              <a:rPr lang="en-US" sz="3600" b="1" dirty="0">
                <a:solidFill>
                  <a:srgbClr val="92D050"/>
                </a:solidFill>
                <a:effectLst/>
                <a:latin typeface="+mj-lt"/>
                <a:ea typeface="MS Mincho" panose="02020609040205080304" pitchFamily="49" charset="-128"/>
                <a:cs typeface="Arial" panose="020B0604020202020204" pitchFamily="34" charset="0"/>
              </a:rPr>
              <a:t> </a:t>
            </a:r>
          </a:p>
        </p:txBody>
      </p:sp>
      <p:sp>
        <p:nvSpPr>
          <p:cNvPr id="3" name="Title 1">
            <a:extLst>
              <a:ext uri="{FF2B5EF4-FFF2-40B4-BE49-F238E27FC236}">
                <a16:creationId xmlns:a16="http://schemas.microsoft.com/office/drawing/2014/main" id="{F93D35BF-0019-11F4-628C-9F9B02BB9AE0}"/>
              </a:ext>
            </a:extLst>
          </p:cNvPr>
          <p:cNvSpPr txBox="1">
            <a:spLocks/>
          </p:cNvSpPr>
          <p:nvPr/>
        </p:nvSpPr>
        <p:spPr>
          <a:xfrm>
            <a:off x="314098" y="6183900"/>
            <a:ext cx="2246690" cy="476511"/>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GB" sz="2000" b="1" dirty="0">
                <a:latin typeface="Lato" panose="020B0604020202020204" pitchFamily="34" charset="0"/>
              </a:rPr>
              <a:t>Haim </a:t>
            </a:r>
            <a:r>
              <a:rPr lang="en-GB" sz="2000" b="1" dirty="0" err="1">
                <a:latin typeface="Lato" panose="020B0604020202020204" pitchFamily="34" charset="0"/>
              </a:rPr>
              <a:t>Ginott</a:t>
            </a:r>
            <a:endParaRPr lang="en-US" sz="3700" b="1" dirty="0"/>
          </a:p>
        </p:txBody>
      </p:sp>
      <p:sp>
        <p:nvSpPr>
          <p:cNvPr id="4" name="Title 1">
            <a:extLst>
              <a:ext uri="{FF2B5EF4-FFF2-40B4-BE49-F238E27FC236}">
                <a16:creationId xmlns:a16="http://schemas.microsoft.com/office/drawing/2014/main" id="{CCFF18F3-4163-C44A-51C1-2C1AB6236E53}"/>
              </a:ext>
            </a:extLst>
          </p:cNvPr>
          <p:cNvSpPr txBox="1">
            <a:spLocks/>
          </p:cNvSpPr>
          <p:nvPr/>
        </p:nvSpPr>
        <p:spPr>
          <a:xfrm>
            <a:off x="995621" y="2444830"/>
            <a:ext cx="4836874" cy="393578"/>
          </a:xfrm>
          <a:prstGeom prst="rect">
            <a:avLst/>
          </a:prstGeom>
        </p:spPr>
        <p:txBody>
          <a:bodyPr vert="horz" lIns="91440" tIns="45720" rIns="91440" bIns="45720" rtlCol="0" anchor="b">
            <a:normAutofit fontScale="47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3700" b="1" dirty="0"/>
              <a:t>Everyone is key – starting in the classroom</a:t>
            </a:r>
          </a:p>
        </p:txBody>
      </p:sp>
      <p:sp>
        <p:nvSpPr>
          <p:cNvPr id="5" name="TextBox 4">
            <a:extLst>
              <a:ext uri="{FF2B5EF4-FFF2-40B4-BE49-F238E27FC236}">
                <a16:creationId xmlns:a16="http://schemas.microsoft.com/office/drawing/2014/main" id="{8A202CDF-D704-542B-984E-2B6165F80017}"/>
              </a:ext>
            </a:extLst>
          </p:cNvPr>
          <p:cNvSpPr txBox="1"/>
          <p:nvPr/>
        </p:nvSpPr>
        <p:spPr>
          <a:xfrm>
            <a:off x="4272904" y="1569434"/>
            <a:ext cx="5532242" cy="954107"/>
          </a:xfrm>
          <a:prstGeom prst="rect">
            <a:avLst/>
          </a:prstGeom>
          <a:noFill/>
          <a:ln>
            <a:noFill/>
          </a:ln>
        </p:spPr>
        <p:txBody>
          <a:bodyPr wrap="square" rtlCol="0">
            <a:spAutoFit/>
          </a:bodyPr>
          <a:lstStyle/>
          <a:p>
            <a:endParaRPr lang="en-GB" b="1" dirty="0">
              <a:ea typeface="Calibri" panose="020F0502020204030204" pitchFamily="34" charset="0"/>
            </a:endParaRPr>
          </a:p>
          <a:p>
            <a:r>
              <a:rPr lang="en-GB" sz="2000" b="1" dirty="0">
                <a:ea typeface="Calibri" panose="020F0502020204030204" pitchFamily="34" charset="0"/>
              </a:rPr>
              <a:t>Behaviour is Everyone’s Responsibility</a:t>
            </a:r>
          </a:p>
          <a:p>
            <a:r>
              <a:rPr lang="en-GB" b="1" dirty="0">
                <a:ea typeface="Calibri" panose="020F0502020204030204" pitchFamily="34" charset="0"/>
              </a:rPr>
              <a:t> </a:t>
            </a:r>
            <a:endParaRPr lang="en-GB" b="1" dirty="0">
              <a:effectLst/>
              <a:ea typeface="Calibri" panose="020F0502020204030204" pitchFamily="34" charset="0"/>
            </a:endParaRPr>
          </a:p>
        </p:txBody>
      </p:sp>
    </p:spTree>
    <p:extLst>
      <p:ext uri="{BB962C8B-B14F-4D97-AF65-F5344CB8AC3E}">
        <p14:creationId xmlns:p14="http://schemas.microsoft.com/office/powerpoint/2010/main" val="171251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BC87-6020-4BF5-8FA8-CC4B66685A24}"/>
              </a:ext>
            </a:extLst>
          </p:cNvPr>
          <p:cNvSpPr>
            <a:spLocks noGrp="1"/>
          </p:cNvSpPr>
          <p:nvPr>
            <p:ph type="title"/>
          </p:nvPr>
        </p:nvSpPr>
        <p:spPr>
          <a:xfrm>
            <a:off x="685801" y="367081"/>
            <a:ext cx="10131425" cy="976527"/>
          </a:xfrm>
        </p:spPr>
        <p:txBody>
          <a:bodyPr vert="horz" lIns="91440" tIns="45720" rIns="91440" bIns="45720" rtlCol="0" anchor="ctr">
            <a:normAutofit/>
          </a:bodyPr>
          <a:lstStyle/>
          <a:p>
            <a:r>
              <a:rPr lang="en-US" b="1" dirty="0"/>
              <a:t>Why?</a:t>
            </a:r>
          </a:p>
        </p:txBody>
      </p:sp>
      <p:graphicFrame>
        <p:nvGraphicFramePr>
          <p:cNvPr id="5" name="TextBox 2">
            <a:extLst>
              <a:ext uri="{FF2B5EF4-FFF2-40B4-BE49-F238E27FC236}">
                <a16:creationId xmlns:a16="http://schemas.microsoft.com/office/drawing/2014/main" id="{E280B16C-E2D4-D730-5251-CD170D5027E8}"/>
              </a:ext>
            </a:extLst>
          </p:cNvPr>
          <p:cNvGraphicFramePr/>
          <p:nvPr>
            <p:extLst>
              <p:ext uri="{D42A27DB-BD31-4B8C-83A1-F6EECF244321}">
                <p14:modId xmlns:p14="http://schemas.microsoft.com/office/powerpoint/2010/main" val="1242295856"/>
              </p:ext>
            </p:extLst>
          </p:nvPr>
        </p:nvGraphicFramePr>
        <p:xfrm>
          <a:off x="545124" y="1198273"/>
          <a:ext cx="10820399" cy="4210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B384B33-4B60-7927-8017-C410623191B1}"/>
              </a:ext>
            </a:extLst>
          </p:cNvPr>
          <p:cNvSpPr txBox="1"/>
          <p:nvPr/>
        </p:nvSpPr>
        <p:spPr>
          <a:xfrm>
            <a:off x="415930" y="4221744"/>
            <a:ext cx="4035669" cy="923330"/>
          </a:xfrm>
          <a:prstGeom prst="rect">
            <a:avLst/>
          </a:prstGeom>
          <a:noFill/>
        </p:spPr>
        <p:txBody>
          <a:bodyPr wrap="square" rtlCol="0">
            <a:spAutoFit/>
          </a:bodyPr>
          <a:lstStyle/>
          <a:p>
            <a:r>
              <a:rPr lang="en-US" dirty="0"/>
              <a:t>Developing a positive whole-school ethos and culture – Relationships, Learning and </a:t>
            </a:r>
            <a:r>
              <a:rPr lang="en-US" dirty="0" err="1"/>
              <a:t>Behaviour</a:t>
            </a:r>
            <a:r>
              <a:rPr lang="en-US" dirty="0"/>
              <a:t> – Scottish Government 2018</a:t>
            </a:r>
            <a:endParaRPr lang="en-GB" dirty="0"/>
          </a:p>
        </p:txBody>
      </p:sp>
      <p:sp>
        <p:nvSpPr>
          <p:cNvPr id="6" name="TextBox 5">
            <a:extLst>
              <a:ext uri="{FF2B5EF4-FFF2-40B4-BE49-F238E27FC236}">
                <a16:creationId xmlns:a16="http://schemas.microsoft.com/office/drawing/2014/main" id="{CF72F983-3C60-4F32-1541-EE481DBB4597}"/>
              </a:ext>
            </a:extLst>
          </p:cNvPr>
          <p:cNvSpPr txBox="1"/>
          <p:nvPr/>
        </p:nvSpPr>
        <p:spPr>
          <a:xfrm>
            <a:off x="2437620" y="5665103"/>
            <a:ext cx="6111550" cy="646331"/>
          </a:xfrm>
          <a:prstGeom prst="rect">
            <a:avLst/>
          </a:prstGeom>
          <a:noFill/>
          <a:ln>
            <a:solidFill>
              <a:schemeClr val="tx1"/>
            </a:solidFill>
          </a:ln>
        </p:spPr>
        <p:txBody>
          <a:bodyPr wrap="square">
            <a:spAutoFit/>
          </a:bodyPr>
          <a:lstStyle/>
          <a:p>
            <a:pPr algn="ctr"/>
            <a:r>
              <a:rPr lang="en-GB" b="1" dirty="0">
                <a:ea typeface="Calibri" panose="020F0502020204030204" pitchFamily="34" charset="0"/>
              </a:rPr>
              <a:t>Task – What whole school practice has made a difference in your setting?</a:t>
            </a:r>
            <a:endParaRPr lang="en-GB" b="1" dirty="0">
              <a:effectLst/>
              <a:ea typeface="Calibri" panose="020F0502020204030204" pitchFamily="34" charset="0"/>
            </a:endParaRPr>
          </a:p>
        </p:txBody>
      </p:sp>
    </p:spTree>
    <p:extLst>
      <p:ext uri="{BB962C8B-B14F-4D97-AF65-F5344CB8AC3E}">
        <p14:creationId xmlns:p14="http://schemas.microsoft.com/office/powerpoint/2010/main" val="81200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incolnshire cc imp">
            <a:extLst>
              <a:ext uri="{FF2B5EF4-FFF2-40B4-BE49-F238E27FC236}">
                <a16:creationId xmlns:a16="http://schemas.microsoft.com/office/drawing/2014/main" id="{91FD349C-0A04-E854-16E9-43558A71F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A7783E0-5E93-5A3C-ABB7-18729B12BF3A}"/>
              </a:ext>
            </a:extLst>
          </p:cNvPr>
          <p:cNvPicPr>
            <a:picLocks noChangeAspect="1"/>
          </p:cNvPicPr>
          <p:nvPr/>
        </p:nvPicPr>
        <p:blipFill rotWithShape="1">
          <a:blip r:embed="rId3"/>
          <a:srcRect l="20052" t="9847" r="52474" b="6321"/>
          <a:stretch/>
        </p:blipFill>
        <p:spPr>
          <a:xfrm>
            <a:off x="2750075" y="420163"/>
            <a:ext cx="5034013" cy="6017673"/>
          </a:xfrm>
          <a:prstGeom prst="rect">
            <a:avLst/>
          </a:prstGeom>
        </p:spPr>
      </p:pic>
      <p:sp>
        <p:nvSpPr>
          <p:cNvPr id="5" name="TextBox 4">
            <a:extLst>
              <a:ext uri="{FF2B5EF4-FFF2-40B4-BE49-F238E27FC236}">
                <a16:creationId xmlns:a16="http://schemas.microsoft.com/office/drawing/2014/main" id="{E74B09C7-D345-48E8-B3B4-CD4C30D7C791}"/>
              </a:ext>
            </a:extLst>
          </p:cNvPr>
          <p:cNvSpPr txBox="1"/>
          <p:nvPr/>
        </p:nvSpPr>
        <p:spPr>
          <a:xfrm>
            <a:off x="1073019" y="4006710"/>
            <a:ext cx="1565087" cy="1754326"/>
          </a:xfrm>
          <a:prstGeom prst="rect">
            <a:avLst/>
          </a:prstGeom>
          <a:noFill/>
          <a:ln w="19050">
            <a:solidFill>
              <a:schemeClr val="tx1"/>
            </a:solidFill>
          </a:ln>
        </p:spPr>
        <p:txBody>
          <a:bodyPr wrap="square" rtlCol="0">
            <a:spAutoFit/>
          </a:bodyPr>
          <a:lstStyle/>
          <a:p>
            <a:pPr algn="ctr"/>
            <a:r>
              <a:rPr lang="en-GB" dirty="0"/>
              <a:t>Ways of recording interventions and support – what do you do?</a:t>
            </a:r>
          </a:p>
        </p:txBody>
      </p:sp>
      <p:sp>
        <p:nvSpPr>
          <p:cNvPr id="6" name="TextBox 5">
            <a:extLst>
              <a:ext uri="{FF2B5EF4-FFF2-40B4-BE49-F238E27FC236}">
                <a16:creationId xmlns:a16="http://schemas.microsoft.com/office/drawing/2014/main" id="{D3AAB8D7-E112-7828-D9B9-1A33923ECEF2}"/>
              </a:ext>
            </a:extLst>
          </p:cNvPr>
          <p:cNvSpPr txBox="1"/>
          <p:nvPr/>
        </p:nvSpPr>
        <p:spPr>
          <a:xfrm>
            <a:off x="7784088" y="2613391"/>
            <a:ext cx="1443888" cy="1631216"/>
          </a:xfrm>
          <a:prstGeom prst="rect">
            <a:avLst/>
          </a:prstGeom>
          <a:noFill/>
          <a:ln w="19050">
            <a:solidFill>
              <a:schemeClr val="tx1"/>
            </a:solidFill>
          </a:ln>
        </p:spPr>
        <p:txBody>
          <a:bodyPr wrap="square" rtlCol="0">
            <a:spAutoFit/>
          </a:bodyPr>
          <a:lstStyle/>
          <a:p>
            <a:pPr algn="ctr"/>
            <a:r>
              <a:rPr lang="en-GB" sz="2000" dirty="0"/>
              <a:t>What would you like support with?</a:t>
            </a:r>
          </a:p>
        </p:txBody>
      </p:sp>
      <p:sp>
        <p:nvSpPr>
          <p:cNvPr id="10" name="TextBox 9">
            <a:extLst>
              <a:ext uri="{FF2B5EF4-FFF2-40B4-BE49-F238E27FC236}">
                <a16:creationId xmlns:a16="http://schemas.microsoft.com/office/drawing/2014/main" id="{446D337C-9516-7816-9134-1A19D4852841}"/>
              </a:ext>
            </a:extLst>
          </p:cNvPr>
          <p:cNvSpPr txBox="1"/>
          <p:nvPr/>
        </p:nvSpPr>
        <p:spPr>
          <a:xfrm>
            <a:off x="1073020" y="1588096"/>
            <a:ext cx="1565087" cy="1754326"/>
          </a:xfrm>
          <a:prstGeom prst="rect">
            <a:avLst/>
          </a:prstGeom>
          <a:noFill/>
          <a:ln w="19050">
            <a:solidFill>
              <a:schemeClr val="tx1"/>
            </a:solidFill>
          </a:ln>
        </p:spPr>
        <p:txBody>
          <a:bodyPr wrap="square" rtlCol="0">
            <a:spAutoFit/>
          </a:bodyPr>
          <a:lstStyle/>
          <a:p>
            <a:pPr algn="ctr"/>
            <a:r>
              <a:rPr lang="en-GB" dirty="0"/>
              <a:t>Work is starting on updating the ladder, PSP and resources</a:t>
            </a:r>
          </a:p>
        </p:txBody>
      </p:sp>
    </p:spTree>
    <p:extLst>
      <p:ext uri="{BB962C8B-B14F-4D97-AF65-F5344CB8AC3E}">
        <p14:creationId xmlns:p14="http://schemas.microsoft.com/office/powerpoint/2010/main" val="217045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1871DA-C8AC-5B23-B8C0-C9B81B5E68C5}"/>
              </a:ext>
            </a:extLst>
          </p:cNvPr>
          <p:cNvSpPr txBox="1"/>
          <p:nvPr/>
        </p:nvSpPr>
        <p:spPr>
          <a:xfrm>
            <a:off x="609601" y="4385066"/>
            <a:ext cx="10923638" cy="1317643"/>
          </a:xfrm>
          <a:prstGeom prst="rect">
            <a:avLst/>
          </a:prstGeom>
        </p:spPr>
        <p:txBody>
          <a:bodyPr vert="horz" lIns="91440" tIns="45720" rIns="91440" bIns="45720" rtlCol="0" anchor="b">
            <a:normAutofit/>
          </a:bodyPr>
          <a:lstStyle/>
          <a:p>
            <a:pPr defTabSz="457200">
              <a:spcBef>
                <a:spcPct val="0"/>
              </a:spcBef>
              <a:spcAft>
                <a:spcPts val="600"/>
              </a:spcAft>
            </a:pPr>
            <a:r>
              <a:rPr lang="en-US" sz="5400" b="1">
                <a:solidFill>
                  <a:schemeClr val="accent1"/>
                </a:solidFill>
                <a:latin typeface="+mj-lt"/>
                <a:ea typeface="+mj-ea"/>
                <a:cs typeface="+mj-cs"/>
              </a:rPr>
              <a:t>Any Questions</a:t>
            </a:r>
          </a:p>
        </p:txBody>
      </p:sp>
      <p:sp>
        <p:nvSpPr>
          <p:cNvPr id="13" name="Rectangle 12">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Picture 2" descr="3D black question marks with one yellow question mark">
            <a:extLst>
              <a:ext uri="{FF2B5EF4-FFF2-40B4-BE49-F238E27FC236}">
                <a16:creationId xmlns:a16="http://schemas.microsoft.com/office/drawing/2014/main" id="{7038453F-6D0A-6FB8-4FC6-B96C88855239}"/>
              </a:ext>
            </a:extLst>
          </p:cNvPr>
          <p:cNvPicPr>
            <a:picLocks noChangeAspect="1"/>
          </p:cNvPicPr>
          <p:nvPr/>
        </p:nvPicPr>
        <p:blipFill rotWithShape="1">
          <a:blip r:embed="rId2">
            <a:extLst>
              <a:ext uri="{28A0092B-C50C-407E-A947-70E740481C1C}">
                <a14:useLocalDpi xmlns:a14="http://schemas.microsoft.com/office/drawing/2010/main" val="0"/>
              </a:ext>
            </a:extLst>
          </a:blip>
          <a:srcRect l="34292" r="11736"/>
          <a:stretch/>
        </p:blipFill>
        <p:spPr>
          <a:xfrm>
            <a:off x="20" y="3"/>
            <a:ext cx="6050260" cy="4091667"/>
          </a:xfrm>
          <a:prstGeom prst="rect">
            <a:avLst/>
          </a:prstGeom>
        </p:spPr>
      </p:pic>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6" b="24705"/>
          <a:stretch/>
        </p:blipFill>
        <p:spPr bwMode="auto">
          <a:xfrm>
            <a:off x="6141719" y="-683"/>
            <a:ext cx="6050280" cy="409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0588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Calibri</vt:lpstr>
      <vt:lpstr>Calibri Light</vt:lpstr>
      <vt:lpstr>Cambria</vt:lpstr>
      <vt:lpstr>Lato</vt:lpstr>
      <vt:lpstr>Open Sans</vt:lpstr>
      <vt:lpstr>Trebuchet MS</vt:lpstr>
      <vt:lpstr>Wingdings 3</vt:lpstr>
      <vt:lpstr>Facet</vt:lpstr>
      <vt:lpstr>Office Theme</vt:lpstr>
      <vt:lpstr>Pupil  Re-Integration Team  Updates </vt:lpstr>
      <vt:lpstr>PowerPoint Presentation</vt:lpstr>
      <vt:lpstr>PowerPoint Presentation</vt:lpstr>
      <vt:lpstr>PowerPoint Presentation</vt:lpstr>
      <vt:lpstr>Why?</vt:lpstr>
      <vt:lpstr>PowerPoint Presentation</vt:lpstr>
      <vt:lpstr>PowerPoint Presentation</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Support is There?</dc:title>
  <dc:creator>Karen Richardson3</dc:creator>
  <cp:lastModifiedBy>Nicola Carter</cp:lastModifiedBy>
  <cp:revision>11</cp:revision>
  <cp:lastPrinted>2023-01-24T18:34:30Z</cp:lastPrinted>
  <dcterms:created xsi:type="dcterms:W3CDTF">2023-01-18T19:10:19Z</dcterms:created>
  <dcterms:modified xsi:type="dcterms:W3CDTF">2024-04-24T20:03:48Z</dcterms:modified>
</cp:coreProperties>
</file>