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9" r:id="rId3"/>
    <p:sldId id="268" r:id="rId4"/>
    <p:sldId id="274" r:id="rId5"/>
    <p:sldId id="271" r:id="rId6"/>
    <p:sldId id="272" r:id="rId7"/>
    <p:sldId id="275" r:id="rId8"/>
    <p:sldId id="266" r:id="rId9"/>
    <p:sldId id="277" r:id="rId10"/>
    <p:sldId id="262" r:id="rId11"/>
    <p:sldId id="258" r:id="rId12"/>
    <p:sldId id="263" r:id="rId13"/>
    <p:sldId id="27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14" y="28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59DBB8D8-E561-421E-8524-3DA1E8BE0A36}"/>
    <pc:docChg chg="modSld">
      <pc:chgData name="Nicola Carter" userId="1cd2a96b-80ed-4a7c-bfb2-d5956a69b663" providerId="ADAL" clId="{59DBB8D8-E561-421E-8524-3DA1E8BE0A36}" dt="2024-05-01T07:35:28.827" v="1" actId="1076"/>
      <pc:docMkLst>
        <pc:docMk/>
      </pc:docMkLst>
      <pc:sldChg chg="modSp mod">
        <pc:chgData name="Nicola Carter" userId="1cd2a96b-80ed-4a7c-bfb2-d5956a69b663" providerId="ADAL" clId="{59DBB8D8-E561-421E-8524-3DA1E8BE0A36}" dt="2024-05-01T07:35:28.827" v="1" actId="1076"/>
        <pc:sldMkLst>
          <pc:docMk/>
          <pc:sldMk cId="3871086878" sldId="268"/>
        </pc:sldMkLst>
        <pc:spChg chg="mod">
          <ac:chgData name="Nicola Carter" userId="1cd2a96b-80ed-4a7c-bfb2-d5956a69b663" providerId="ADAL" clId="{59DBB8D8-E561-421E-8524-3DA1E8BE0A36}" dt="2024-05-01T07:35:28.827" v="1" actId="1076"/>
          <ac:spMkLst>
            <pc:docMk/>
            <pc:sldMk cId="3871086878" sldId="268"/>
            <ac:spMk id="3" creationId="{42C9DE70-903A-4A24-92CD-DB66C5833D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75FF6-780B-4621-8D84-964FD5B423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33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75FF6-780B-4621-8D84-964FD5B423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7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75FF6-780B-4621-8D84-964FD5B423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32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01/05/2024</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01/05/2024</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mailto:VirtualSchoolTraining@lincolnshire.gov.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rofessionals.lincolnshire.gov.uk/homepage/54/graduated-approach-briefing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s.lincolnshire.gov.uk/special-educational-needs-disabilites/future-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e/P9jZUG82yQ"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incsyp.info@lincshorizon.co.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gbr01.safelinks.protection.outlook.com/?url=http%3A%2F%2Fwww.lincshorizon.co.uk%2F&amp;data=05%7C02%7CNicola.Carter%40lincolnshire.gov.uk%7C296ac13a7258459e20ac08dc59f902c8%7Cb4e05b92f8ce46b59b2499ba5c11e5e9%7C0%7C0%7C638484173230892785%7CUnknown%7CTWFpbGZsb3d8eyJWIjoiMC4wLjAwMDAiLCJQIjoiV2luMzIiLCJBTiI6Ik1haWwiLCJXVCI6Mn0%3D%7C0%7C%7C%7C&amp;sdata=aWZjhtw3KVXx2fMLYreGSjDD%2FZEoBrzz4sdJI%2Frr5aI%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facebook.com/lincolnshirescp" TargetMode="External"/><Relationship Id="rId4" Type="http://schemas.openxmlformats.org/officeDocument/2006/relationships/hyperlink" Target="https://www.lincolnshirescp.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pft.nhs.uk/virtual-autism-hub"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latin typeface="+mn-lt"/>
              </a:rPr>
              <a:t>Graduated Approach Briefings</a:t>
            </a:r>
            <a:endParaRPr lang="en-GB" dirty="0">
              <a:solidFill>
                <a:schemeClr val="accent3">
                  <a:lumMod val="75000"/>
                </a:schemeClr>
              </a:solidFill>
              <a:latin typeface="+mn-lt"/>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April / May 2024</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795" y="473103"/>
            <a:ext cx="8656320" cy="6492240"/>
          </a:xfrm>
          <a:prstGeom prst="rect">
            <a:avLst/>
          </a:prstGeom>
        </p:spPr>
      </p:pic>
      <p:sp>
        <p:nvSpPr>
          <p:cNvPr id="5" name="Title 1"/>
          <p:cNvSpPr txBox="1">
            <a:spLocks/>
          </p:cNvSpPr>
          <p:nvPr/>
        </p:nvSpPr>
        <p:spPr>
          <a:xfrm>
            <a:off x="461788" y="238540"/>
            <a:ext cx="11187485" cy="6249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ns"/>
                <a:ea typeface="ＭＳ Ｐゴシック"/>
                <a:cs typeface="Open Sans"/>
              </a:rPr>
              <a:t>Lincolnshire Virtual School</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Open Sans"/>
              <a:ea typeface="ＭＳ Ｐゴシック" charset="0"/>
              <a:cs typeface="Open San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Open Sans"/>
              </a:rPr>
              <a:t>The Virtual School are delighted to share that our team has been expanding!</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Open San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From September 2021, DfE non-statutory guidance extended the role of the Virtual Head to promote educational outcomes for children with a social worker </a:t>
            </a: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Open Sans"/>
              </a:rPr>
              <a:t>(CWSW).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Open San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In Lincolnshire’s Virtual School, Krysta Parsons is the Strategic Lead for CWSW and there are now four recently appointed CWSW Education Progress Coordinators spread across the districts: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Lincoln and West Lindsey - Emmie.Gamble@lincolnshire.gov.uk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North Kesteven and South Kesteven - Reece.Breakell@lincolnshire.gov.uk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Boston and South Holland - Lucy.Jewitt@lincolnshire.gov.uk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East Lindsey - Hannah.Darby@lincolnshire.gov.uk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More information on the extension of the Virtual School role can be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rPr>
              <a:t>found at: </a:t>
            </a:r>
            <a:r>
              <a:rPr kumimoji="0" lang="en-GB" sz="2000" b="0" i="0" u="none" strike="noStrike" kern="1200" cap="none" spc="0" normalizeH="0" baseline="0" noProof="0" dirty="0">
                <a:ln>
                  <a:noFill/>
                </a:ln>
                <a:solidFill>
                  <a:prstClr val="black"/>
                </a:solidFill>
                <a:effectLst/>
                <a:uLnTx/>
                <a:uFillTx/>
                <a:latin typeface="Calibri" panose="020F0502020204030204"/>
                <a:ea typeface="+mj-ea"/>
                <a:cs typeface="+mj-cs"/>
                <a:hlinkClick r:id="rId4"/>
              </a:rPr>
              <a:t>Promoting the education of children with a social worker and children in kinship care arrangements: virtual school head role extension - GOV.UK (www.gov.uk)</a:t>
            </a: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31" y="0"/>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931DA59-D104-BA09-7BDA-6A3F8221A8F1}"/>
              </a:ext>
            </a:extLst>
          </p:cNvPr>
          <p:cNvPicPr>
            <a:picLocks noChangeAspect="1"/>
          </p:cNvPicPr>
          <p:nvPr/>
        </p:nvPicPr>
        <p:blipFill>
          <a:blip r:embed="rId6"/>
          <a:stretch>
            <a:fillRect/>
          </a:stretch>
        </p:blipFill>
        <p:spPr>
          <a:xfrm>
            <a:off x="9295325" y="238540"/>
            <a:ext cx="2670369" cy="1230464"/>
          </a:xfrm>
          <a:prstGeom prst="rect">
            <a:avLst/>
          </a:prstGeom>
          <a:ln w="3175">
            <a:solidFill>
              <a:schemeClr val="tx1"/>
            </a:solidFill>
          </a:ln>
        </p:spPr>
      </p:pic>
    </p:spTree>
    <p:extLst>
      <p:ext uri="{BB962C8B-B14F-4D97-AF65-F5344CB8AC3E}">
        <p14:creationId xmlns:p14="http://schemas.microsoft.com/office/powerpoint/2010/main" val="195986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15" y="107343"/>
            <a:ext cx="9144000" cy="6858000"/>
          </a:xfrm>
          <a:prstGeom prst="rect">
            <a:avLst/>
          </a:prstGeom>
        </p:spPr>
      </p:pic>
      <p:sp>
        <p:nvSpPr>
          <p:cNvPr id="5" name="Title 1"/>
          <p:cNvSpPr txBox="1">
            <a:spLocks/>
          </p:cNvSpPr>
          <p:nvPr/>
        </p:nvSpPr>
        <p:spPr>
          <a:xfrm>
            <a:off x="80742" y="-345882"/>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ns"/>
                <a:ea typeface="ＭＳ Ｐゴシック"/>
                <a:cs typeface="Open Sans"/>
              </a:rPr>
              <a:t>Lincolnshire Virtual School</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ns"/>
                <a:ea typeface="ＭＳ Ｐゴシック"/>
                <a:cs typeface="Open Sans"/>
              </a:rPr>
              <a:t>Training events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Our training offer has been developed to better support settings in promoting educational outcomes for our children in care, children previously in care and children with a social worker.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You do not have to have a child in care to attend the training.</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use the training booklet to book onto any of the courses.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E03CE7-23A6-9B12-D2F7-D05E5E890ACD}"/>
              </a:ext>
            </a:extLst>
          </p:cNvPr>
          <p:cNvGraphicFramePr>
            <a:graphicFrameLocks noGrp="1"/>
          </p:cNvGraphicFramePr>
          <p:nvPr/>
        </p:nvGraphicFramePr>
        <p:xfrm>
          <a:off x="199666" y="2157313"/>
          <a:ext cx="11845139" cy="4593344"/>
        </p:xfrm>
        <a:graphic>
          <a:graphicData uri="http://schemas.openxmlformats.org/drawingml/2006/table">
            <a:tbl>
              <a:tblPr>
                <a:tableStyleId>{5C22544A-7EE6-4342-B048-85BDC9FD1C3A}</a:tableStyleId>
              </a:tblPr>
              <a:tblGrid>
                <a:gridCol w="7734861">
                  <a:extLst>
                    <a:ext uri="{9D8B030D-6E8A-4147-A177-3AD203B41FA5}">
                      <a16:colId xmlns:a16="http://schemas.microsoft.com/office/drawing/2014/main" val="3997798305"/>
                    </a:ext>
                  </a:extLst>
                </a:gridCol>
                <a:gridCol w="4110278">
                  <a:extLst>
                    <a:ext uri="{9D8B030D-6E8A-4147-A177-3AD203B41FA5}">
                      <a16:colId xmlns:a16="http://schemas.microsoft.com/office/drawing/2014/main" val="1426844953"/>
                    </a:ext>
                  </a:extLst>
                </a:gridCol>
              </a:tblGrid>
              <a:tr h="947490">
                <a:tc>
                  <a:txBody>
                    <a:bodyPr/>
                    <a:lstStyle/>
                    <a:p>
                      <a:pPr algn="l">
                        <a:lnSpc>
                          <a:spcPct val="107000"/>
                        </a:lnSpc>
                      </a:pPr>
                      <a:r>
                        <a:rPr lang="en-GB" sz="1400" b="1" kern="100" dirty="0">
                          <a:effectLst/>
                          <a:latin typeface="+mn-lt"/>
                        </a:rPr>
                        <a:t>Summer 2024 Briefings: </a:t>
                      </a:r>
                    </a:p>
                    <a:p>
                      <a:pPr marL="285750" indent="-285750" algn="l">
                        <a:lnSpc>
                          <a:spcPct val="107000"/>
                        </a:lnSpc>
                        <a:buFont typeface="Wingdings" panose="05000000000000000000" pitchFamily="2" charset="2"/>
                        <a:buChar char="v"/>
                      </a:pPr>
                      <a:r>
                        <a:rPr lang="en-GB" sz="1400" kern="100" dirty="0">
                          <a:effectLst/>
                          <a:latin typeface="+mn-lt"/>
                        </a:rPr>
                        <a:t>Improving Writing Through Sensory Development (with the Lincolnshire Psychology Service) and Working effectively with other professionals </a:t>
                      </a:r>
                      <a:endParaRPr lang="en-GB" sz="140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7000"/>
                        </a:lnSpc>
                        <a:buFont typeface="Wingdings" panose="05000000000000000000" pitchFamily="2" charset="2"/>
                        <a:buChar char="v"/>
                      </a:pPr>
                      <a:r>
                        <a:rPr lang="en-GB" sz="1400" kern="100" dirty="0">
                          <a:effectLst/>
                          <a:latin typeface="+mn-lt"/>
                        </a:rPr>
                        <a:t>Tuesday 21st May 2024  9:30—11.30 or </a:t>
                      </a:r>
                    </a:p>
                    <a:p>
                      <a:pPr marL="285750" indent="-285750">
                        <a:lnSpc>
                          <a:spcPct val="107000"/>
                        </a:lnSpc>
                        <a:buFont typeface="Wingdings" panose="05000000000000000000" pitchFamily="2" charset="2"/>
                        <a:buChar char="v"/>
                      </a:pPr>
                      <a:r>
                        <a:rPr lang="en-GB" sz="1400" kern="100" dirty="0">
                          <a:effectLst/>
                          <a:latin typeface="+mn-lt"/>
                        </a:rPr>
                        <a:t>Thursday 23rd May 2024 13:00—15:00 </a:t>
                      </a:r>
                      <a:endParaRPr lang="en-GB" sz="140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212467"/>
                  </a:ext>
                </a:extLst>
              </a:tr>
              <a:tr h="2460033">
                <a:tc>
                  <a:txBody>
                    <a:bodyPr/>
                    <a:lstStyle/>
                    <a:p>
                      <a:pPr marL="285750" indent="-285750" algn="l">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Understanding Dyslexia For Parents, Foster Carers &amp; Schools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400" b="0" i="0" u="none" strike="noStrike" kern="1200" baseline="0" dirty="0">
                          <a:solidFill>
                            <a:schemeClr val="dk1"/>
                          </a:solidFill>
                          <a:latin typeface="+mn-lt"/>
                          <a:ea typeface="+mn-ea"/>
                          <a:cs typeface="+mn-cs"/>
                        </a:rPr>
                        <a:t>SDQs – what they are, why we do them, and how to complete them</a:t>
                      </a:r>
                    </a:p>
                    <a:p>
                      <a:pPr marL="285750" indent="-285750" algn="l">
                        <a:lnSpc>
                          <a:spcPct val="100000"/>
                        </a:lnSpc>
                        <a:buFont typeface="Wingdings" panose="05000000000000000000" pitchFamily="2" charset="2"/>
                        <a:buChar char="v"/>
                      </a:pPr>
                      <a:r>
                        <a:rPr lang="en-GB" sz="1400" b="0" kern="100" dirty="0">
                          <a:solidFill>
                            <a:srgbClr val="000000"/>
                          </a:solidFill>
                          <a:effectLst/>
                          <a:latin typeface="+mn-lt"/>
                          <a:ea typeface="Calibri" panose="020F0502020204030204" pitchFamily="34" charset="0"/>
                          <a:cs typeface="Times New Roman" panose="02020603050405020304" pitchFamily="18" charset="0"/>
                        </a:rPr>
                        <a:t>Responsibilities of the Designated Teacher</a:t>
                      </a:r>
                    </a:p>
                    <a:p>
                      <a:pPr marL="0" indent="0" algn="l">
                        <a:lnSpc>
                          <a:spcPct val="100000"/>
                        </a:lnSpc>
                        <a:buFont typeface="Wingdings" panose="05000000000000000000" pitchFamily="2" charset="2"/>
                        <a:buNone/>
                      </a:pPr>
                      <a:endParaRPr lang="en-GB" sz="14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Language Development &amp; Trauma For Parents, Foster Carers &amp; Schools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b="0" kern="100" dirty="0">
                        <a:solidFill>
                          <a:srgbClr val="000000"/>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b="0" kern="100" dirty="0">
                        <a:solidFill>
                          <a:srgbClr val="000000"/>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400" b="0" kern="100" dirty="0">
                          <a:solidFill>
                            <a:srgbClr val="000000"/>
                          </a:solidFill>
                          <a:effectLst/>
                          <a:latin typeface="+mn-lt"/>
                          <a:ea typeface="Calibri" panose="020F0502020204030204" pitchFamily="34" charset="0"/>
                          <a:cs typeface="Times New Roman" panose="02020603050405020304" pitchFamily="18" charset="0"/>
                        </a:rPr>
                        <a:t>ePEP Training for professionals, parents and carers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400" b="0" i="0" u="none" strike="noStrike" kern="1200" baseline="0" dirty="0">
                          <a:solidFill>
                            <a:schemeClr val="dk1"/>
                          </a:solidFill>
                          <a:latin typeface="+mn-lt"/>
                          <a:ea typeface="+mn-ea"/>
                          <a:cs typeface="+mn-cs"/>
                        </a:rPr>
                        <a:t>The role of the Designated Teacher in meeting the needs of children previously in care  	</a:t>
                      </a:r>
                      <a:endParaRPr lang="en-GB" sz="1400" b="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Tuesday 4th June 18:30 – 19:30 	</a:t>
                      </a:r>
                    </a:p>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Thursday 13th June 2024 10:00 – 11:30 </a:t>
                      </a:r>
                    </a:p>
                    <a:p>
                      <a:pPr marL="285750" indent="-285750">
                        <a:lnSpc>
                          <a:spcPct val="100000"/>
                        </a:lnSpc>
                        <a:buFont typeface="Wingdings" panose="05000000000000000000" pitchFamily="2" charset="2"/>
                        <a:buChar char="v"/>
                      </a:pPr>
                      <a:r>
                        <a:rPr lang="en-GB" sz="1400" b="0" kern="100" dirty="0">
                          <a:solidFill>
                            <a:srgbClr val="000000"/>
                          </a:solidFill>
                          <a:effectLst/>
                          <a:latin typeface="+mn-lt"/>
                          <a:ea typeface="Calibri" panose="020F0502020204030204" pitchFamily="34" charset="0"/>
                          <a:cs typeface="Times New Roman" panose="02020603050405020304" pitchFamily="18" charset="0"/>
                        </a:rPr>
                        <a:t>Thursday 20</a:t>
                      </a:r>
                      <a:r>
                        <a:rPr lang="en-GB" sz="14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400" b="0" kern="100" dirty="0">
                          <a:solidFill>
                            <a:srgbClr val="000000"/>
                          </a:solidFill>
                          <a:effectLst/>
                          <a:latin typeface="+mn-lt"/>
                          <a:ea typeface="Calibri" panose="020F0502020204030204" pitchFamily="34" charset="0"/>
                          <a:cs typeface="Times New Roman" panose="02020603050405020304" pitchFamily="18" charset="0"/>
                        </a:rPr>
                        <a:t> June 2024 10:00 – 11:30</a:t>
                      </a:r>
                    </a:p>
                    <a:p>
                      <a:pPr marL="285750" indent="-285750">
                        <a:lnSpc>
                          <a:spcPct val="100000"/>
                        </a:lnSpc>
                        <a:buFont typeface="Wingdings" panose="05000000000000000000" pitchFamily="2" charset="2"/>
                        <a:buChar char="v"/>
                      </a:pPr>
                      <a:endParaRPr lang="en-GB" sz="1400" b="0" i="0" u="none" strike="noStrike" kern="1200" baseline="0" dirty="0">
                        <a:solidFill>
                          <a:schemeClr val="dk1"/>
                        </a:solidFill>
                        <a:latin typeface="+mn-lt"/>
                        <a:ea typeface="+mn-ea"/>
                        <a:cs typeface="+mn-cs"/>
                      </a:endParaRPr>
                    </a:p>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Primary: Tuesday 18th June 2024 10:00 —12:00 </a:t>
                      </a:r>
                    </a:p>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Secondary: Tuesday 25th June 2024 12:00 —14:00 	</a:t>
                      </a:r>
                    </a:p>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Tuesday 25th June 2024 10:00 – 11:30 	</a:t>
                      </a:r>
                    </a:p>
                    <a:p>
                      <a:pPr marL="285750" indent="-285750">
                        <a:lnSpc>
                          <a:spcPct val="100000"/>
                        </a:lnSpc>
                        <a:buFont typeface="Wingdings" panose="05000000000000000000" pitchFamily="2" charset="2"/>
                        <a:buChar char="v"/>
                      </a:pPr>
                      <a:r>
                        <a:rPr lang="en-GB" sz="1400" b="0" i="0" u="none" strike="noStrike" kern="1200" baseline="0" dirty="0">
                          <a:solidFill>
                            <a:schemeClr val="dk1"/>
                          </a:solidFill>
                          <a:latin typeface="+mn-lt"/>
                          <a:ea typeface="+mn-ea"/>
                          <a:cs typeface="+mn-cs"/>
                        </a:rPr>
                        <a:t>Thursday 4th July 2024 10:00 – 11:30 		</a:t>
                      </a:r>
                    </a:p>
                    <a:p>
                      <a:pPr>
                        <a:lnSpc>
                          <a:spcPct val="100000"/>
                        </a:lnSpc>
                      </a:pPr>
                      <a:endParaRPr lang="en-GB" sz="1400" b="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r h="1185821">
                <a:tc>
                  <a:txBody>
                    <a:bodyPr/>
                    <a:lstStyle/>
                    <a:p>
                      <a:pPr algn="l">
                        <a:lnSpc>
                          <a:spcPct val="107000"/>
                        </a:lnSpc>
                      </a:pPr>
                      <a:r>
                        <a:rPr lang="en-GB" sz="1400" b="1" kern="100" dirty="0">
                          <a:solidFill>
                            <a:srgbClr val="000000"/>
                          </a:solidFill>
                          <a:effectLst/>
                          <a:latin typeface="+mn-lt"/>
                          <a:ea typeface="Calibri" panose="020F0502020204030204" pitchFamily="34" charset="0"/>
                          <a:cs typeface="Times New Roman" panose="02020603050405020304" pitchFamily="18" charset="0"/>
                        </a:rPr>
                        <a:t>Virtual School Conference:</a:t>
                      </a:r>
                    </a:p>
                    <a:p>
                      <a:pPr algn="l">
                        <a:lnSpc>
                          <a:spcPct val="107000"/>
                        </a:lnSpc>
                      </a:pPr>
                      <a:r>
                        <a:rPr lang="en-GB" sz="1400" kern="100" dirty="0">
                          <a:solidFill>
                            <a:srgbClr val="000000"/>
                          </a:solidFill>
                          <a:effectLst/>
                          <a:latin typeface="+mn-lt"/>
                          <a:ea typeface="Calibri" panose="020F0502020204030204" pitchFamily="34" charset="0"/>
                          <a:cs typeface="Times New Roman" panose="02020603050405020304" pitchFamily="18" charset="0"/>
                        </a:rPr>
                        <a:t>Keynote speaker is Paul Dix, author of ‘</a:t>
                      </a:r>
                      <a:r>
                        <a:rPr lang="en-GB" sz="1400" i="1" kern="100" dirty="0">
                          <a:solidFill>
                            <a:srgbClr val="000000"/>
                          </a:solidFill>
                          <a:effectLst/>
                          <a:latin typeface="+mn-lt"/>
                          <a:ea typeface="Calibri" panose="020F0502020204030204" pitchFamily="34" charset="0"/>
                          <a:cs typeface="Times New Roman" panose="02020603050405020304" pitchFamily="18" charset="0"/>
                        </a:rPr>
                        <a:t>When the adults change everything changes</a:t>
                      </a:r>
                      <a:r>
                        <a:rPr lang="en-GB" sz="1400" kern="100" dirty="0">
                          <a:solidFill>
                            <a:srgbClr val="000000"/>
                          </a:solidFill>
                          <a:effectLst/>
                          <a:latin typeface="+mn-lt"/>
                          <a:ea typeface="Calibri" panose="020F0502020204030204" pitchFamily="34" charset="0"/>
                          <a:cs typeface="Times New Roman" panose="02020603050405020304" pitchFamily="18" charset="0"/>
                        </a:rPr>
                        <a:t>’ and ‘</a:t>
                      </a:r>
                      <a:r>
                        <a:rPr lang="en-GB" sz="1400" i="1" kern="100" dirty="0">
                          <a:solidFill>
                            <a:srgbClr val="000000"/>
                          </a:solidFill>
                          <a:effectLst/>
                          <a:latin typeface="+mn-lt"/>
                          <a:ea typeface="Calibri" panose="020F0502020204030204" pitchFamily="34" charset="0"/>
                          <a:cs typeface="Times New Roman" panose="02020603050405020304" pitchFamily="18" charset="0"/>
                        </a:rPr>
                        <a:t>After the adults change</a:t>
                      </a:r>
                      <a:r>
                        <a:rPr lang="en-GB" sz="1400" kern="100" dirty="0">
                          <a:solidFill>
                            <a:srgbClr val="000000"/>
                          </a:solidFill>
                          <a:effectLst/>
                          <a:latin typeface="+mn-lt"/>
                          <a:ea typeface="Calibri" panose="020F0502020204030204" pitchFamily="34" charset="0"/>
                          <a:cs typeface="Times New Roman" panose="02020603050405020304" pitchFamily="18" charset="0"/>
                        </a:rPr>
                        <a:t>’. Further workshops on the day will enhance the day’s understanding about the impact on children’s learning and support that can be provided.</a:t>
                      </a:r>
                    </a:p>
                    <a:p>
                      <a:pPr algn="l">
                        <a:lnSpc>
                          <a:spcPct val="107000"/>
                        </a:lnSpc>
                      </a:pPr>
                      <a:endParaRPr lang="en-GB" sz="140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GB" sz="140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v"/>
                      </a:pPr>
                      <a:r>
                        <a:rPr lang="en-GB" sz="1400" kern="100" dirty="0">
                          <a:solidFill>
                            <a:srgbClr val="000000"/>
                          </a:solidFill>
                          <a:effectLst/>
                          <a:latin typeface="+mn-lt"/>
                          <a:ea typeface="Calibri" panose="020F0502020204030204" pitchFamily="34" charset="0"/>
                          <a:cs typeface="Times New Roman" panose="02020603050405020304" pitchFamily="18" charset="0"/>
                        </a:rPr>
                        <a:t>Friday 12</a:t>
                      </a:r>
                      <a:r>
                        <a:rPr lang="en-GB" sz="140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400" kern="100" dirty="0">
                          <a:solidFill>
                            <a:srgbClr val="000000"/>
                          </a:solidFill>
                          <a:effectLst/>
                          <a:latin typeface="+mn-lt"/>
                          <a:ea typeface="Calibri" panose="020F0502020204030204" pitchFamily="34" charset="0"/>
                          <a:cs typeface="Times New Roman" panose="02020603050405020304" pitchFamily="18" charset="0"/>
                        </a:rPr>
                        <a:t> July - Bishop Grosseteste University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79260"/>
                  </a:ext>
                </a:extLst>
              </a:tr>
            </a:tbl>
          </a:graphicData>
        </a:graphic>
      </p:graphicFrame>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15" y="107343"/>
            <a:ext cx="9144000" cy="6858000"/>
          </a:xfrm>
          <a:prstGeom prst="rect">
            <a:avLst/>
          </a:prstGeom>
        </p:spPr>
      </p:pic>
      <p:sp>
        <p:nvSpPr>
          <p:cNvPr id="5" name="Title 1"/>
          <p:cNvSpPr txBox="1">
            <a:spLocks/>
          </p:cNvSpPr>
          <p:nvPr/>
        </p:nvSpPr>
        <p:spPr>
          <a:xfrm>
            <a:off x="318052" y="107342"/>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ns"/>
                <a:ea typeface="ＭＳ Ｐゴシック"/>
                <a:cs typeface="Open Sans"/>
              </a:rPr>
              <a:t>Lincolnshire Virtual School</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ns"/>
                <a:ea typeface="ＭＳ Ｐゴシック"/>
                <a:cs typeface="Open Sans"/>
              </a:rPr>
              <a:t>Training events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Our training offer has been developed to better support settings in promoting educational outcomes for our children in care, children previously in care and children with a social worker. </a:t>
            </a: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You do not have to have a child in care to attend the training.</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Please use the training booklet to find out the dates of these and to book onto any of the courses.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Please don’t hesitate to contact us via email:  </a:t>
            </a:r>
            <a:r>
              <a:rPr kumimoji="0" lang="en-GB" sz="1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Calibri" panose="020F0502020204030204" pitchFamily="34" charset="0"/>
                <a:hlinkClick r:id="rId4"/>
              </a:rPr>
              <a:t>VirtualSchoolTraining@lincolnshire.gov.uk</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if you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require any further information or advice.</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91DED302-B953-0B77-CE1F-8C583A23CC01}"/>
              </a:ext>
            </a:extLst>
          </p:cNvPr>
          <p:cNvGraphicFramePr>
            <a:graphicFrameLocks noGrp="1"/>
          </p:cNvGraphicFramePr>
          <p:nvPr/>
        </p:nvGraphicFramePr>
        <p:xfrm>
          <a:off x="485912" y="2522563"/>
          <a:ext cx="11210457" cy="2722944"/>
        </p:xfrm>
        <a:graphic>
          <a:graphicData uri="http://schemas.openxmlformats.org/drawingml/2006/table">
            <a:tbl>
              <a:tblPr>
                <a:tableStyleId>{5C22544A-7EE6-4342-B048-85BDC9FD1C3A}</a:tableStyleId>
              </a:tblPr>
              <a:tblGrid>
                <a:gridCol w="11210457">
                  <a:extLst>
                    <a:ext uri="{9D8B030D-6E8A-4147-A177-3AD203B41FA5}">
                      <a16:colId xmlns:a16="http://schemas.microsoft.com/office/drawing/2014/main" val="2081489121"/>
                    </a:ext>
                  </a:extLst>
                </a:gridCol>
              </a:tblGrid>
              <a:tr h="2399295">
                <a:tc>
                  <a:txBody>
                    <a:bodyPr/>
                    <a:lstStyle/>
                    <a:p>
                      <a:pPr>
                        <a:lnSpc>
                          <a:spcPct val="107000"/>
                        </a:lnSpc>
                        <a:spcAft>
                          <a:spcPts val="800"/>
                        </a:spcAft>
                      </a:pPr>
                      <a:r>
                        <a:rPr lang="en-GB" sz="1600" kern="100" dirty="0">
                          <a:effectLst/>
                        </a:rPr>
                        <a:t>Additional workshops available include:</a:t>
                      </a:r>
                    </a:p>
                    <a:p>
                      <a:pPr marL="342900" lvl="0" indent="-342900">
                        <a:lnSpc>
                          <a:spcPct val="107000"/>
                        </a:lnSpc>
                        <a:buFont typeface="Wingdings" panose="05000000000000000000" pitchFamily="2" charset="2"/>
                        <a:buChar char=""/>
                      </a:pPr>
                      <a:r>
                        <a:rPr lang="en-GB" sz="1600" kern="100" dirty="0">
                          <a:effectLst/>
                        </a:rPr>
                        <a:t>Introduction to Restorative Practice</a:t>
                      </a:r>
                    </a:p>
                    <a:p>
                      <a:pPr marL="342900" lvl="0" indent="-342900">
                        <a:lnSpc>
                          <a:spcPct val="107000"/>
                        </a:lnSpc>
                        <a:buFont typeface="Wingdings" panose="05000000000000000000" pitchFamily="2" charset="2"/>
                        <a:buChar char=""/>
                      </a:pPr>
                      <a:r>
                        <a:rPr lang="en-GB" sz="1600" kern="0" dirty="0">
                          <a:effectLst/>
                        </a:rPr>
                        <a:t>Restorative Practice - Deep Dive 2-Day course (F2F Lincoln LN6 9BW)</a:t>
                      </a:r>
                      <a:endParaRPr lang="en-GB" sz="1600" kern="100" dirty="0">
                        <a:effectLst/>
                      </a:endParaRPr>
                    </a:p>
                    <a:p>
                      <a:pPr marL="342900" lvl="0" indent="-342900">
                        <a:lnSpc>
                          <a:spcPct val="107000"/>
                        </a:lnSpc>
                        <a:buFont typeface="Wingdings" panose="05000000000000000000" pitchFamily="2" charset="2"/>
                        <a:buChar char=""/>
                      </a:pPr>
                      <a:r>
                        <a:rPr lang="en-GB" sz="1600" kern="100" dirty="0">
                          <a:effectLst/>
                        </a:rPr>
                        <a:t>Creating Calm - An introduction to mindfulness, supporting emotional regulation, self-care and wellbeing for adults and children</a:t>
                      </a:r>
                    </a:p>
                    <a:p>
                      <a:pPr marL="342900" lvl="0" indent="-342900">
                        <a:lnSpc>
                          <a:spcPct val="107000"/>
                        </a:lnSpc>
                        <a:buFont typeface="Wingdings" panose="05000000000000000000" pitchFamily="2" charset="2"/>
                        <a:buChar char=""/>
                      </a:pPr>
                      <a:r>
                        <a:rPr lang="en-GB" sz="1600" kern="100" dirty="0">
                          <a:effectLst/>
                        </a:rPr>
                        <a:t>Relational Repair - Supporting children to trust others and invest in relationships</a:t>
                      </a:r>
                    </a:p>
                    <a:p>
                      <a:pPr marL="342900" lvl="0" indent="-342900">
                        <a:lnSpc>
                          <a:spcPct val="107000"/>
                        </a:lnSpc>
                        <a:buFont typeface="Wingdings" panose="05000000000000000000" pitchFamily="2" charset="2"/>
                        <a:buChar char=""/>
                      </a:pPr>
                      <a:r>
                        <a:rPr lang="en-GB" sz="1600" kern="100" dirty="0">
                          <a:effectLst/>
                        </a:rPr>
                        <a:t>Introduction to Trauma Awareness (You will need to attend both session 1 and session 2.)</a:t>
                      </a:r>
                    </a:p>
                    <a:p>
                      <a:pPr marL="342900" lvl="0" indent="-342900">
                        <a:lnSpc>
                          <a:spcPct val="107000"/>
                        </a:lnSpc>
                        <a:buFont typeface="Wingdings" panose="05000000000000000000" pitchFamily="2" charset="2"/>
                        <a:buChar char=""/>
                      </a:pPr>
                      <a:r>
                        <a:rPr lang="en-GB" sz="1600" kern="100" dirty="0">
                          <a:effectLst/>
                        </a:rPr>
                        <a:t>A Relationship Based Approach to Inclusion - Policy &amp; Practice</a:t>
                      </a:r>
                    </a:p>
                    <a:p>
                      <a:pPr marL="342900" lvl="0" indent="-342900">
                        <a:lnSpc>
                          <a:spcPct val="107000"/>
                        </a:lnSpc>
                        <a:buFont typeface="Wingdings" panose="05000000000000000000" pitchFamily="2" charset="2"/>
                        <a:buChar char=""/>
                      </a:pPr>
                      <a:r>
                        <a:rPr lang="en-GB" sz="1600" kern="100" dirty="0">
                          <a:effectLst/>
                        </a:rPr>
                        <a:t>Kids Skills</a:t>
                      </a:r>
                    </a:p>
                    <a:p>
                      <a:pPr marL="342900" lvl="0" indent="-342900">
                        <a:lnSpc>
                          <a:spcPct val="107000"/>
                        </a:lnSpc>
                        <a:spcAft>
                          <a:spcPts val="800"/>
                        </a:spcAft>
                        <a:buFont typeface="Wingdings" panose="05000000000000000000" pitchFamily="2" charset="2"/>
                        <a:buChar char=""/>
                      </a:pPr>
                      <a:r>
                        <a:rPr lang="en-GB" sz="1600" kern="100" dirty="0">
                          <a:effectLst/>
                        </a:rPr>
                        <a:t>Supporting Grief, Loss and Positive Endings</a:t>
                      </a:r>
                    </a:p>
                    <a:p>
                      <a:pPr>
                        <a:lnSpc>
                          <a:spcPct val="107000"/>
                        </a:lnSpc>
                      </a:pPr>
                      <a:r>
                        <a:rPr lang="en-GB" sz="1100" kern="100" dirty="0">
                          <a:effectLst/>
                        </a:rPr>
                        <a:t> </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02740"/>
                  </a:ext>
                </a:extLst>
              </a:tr>
            </a:tbl>
          </a:graphicData>
        </a:graphic>
      </p:graphicFrame>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498846" y="370990"/>
            <a:ext cx="7186053" cy="1325563"/>
          </a:xfrm>
        </p:spPr>
        <p:txBody>
          <a:bodyPr>
            <a:normAutofit/>
          </a:bodyPr>
          <a:lstStyle/>
          <a:p>
            <a:r>
              <a:rPr lang="en-GB" sz="4000" dirty="0"/>
              <a:t>Look out for the Training Brochure </a:t>
            </a:r>
          </a:p>
        </p:txBody>
      </p:sp>
      <p:pic>
        <p:nvPicPr>
          <p:cNvPr id="6" name="Picture 5">
            <a:extLst>
              <a:ext uri="{FF2B5EF4-FFF2-40B4-BE49-F238E27FC236}">
                <a16:creationId xmlns:a16="http://schemas.microsoft.com/office/drawing/2014/main" id="{C09E57AF-AEAF-760C-8BF4-FDF6913268A9}"/>
              </a:ext>
            </a:extLst>
          </p:cNvPr>
          <p:cNvPicPr>
            <a:picLocks noChangeAspect="1"/>
          </p:cNvPicPr>
          <p:nvPr/>
        </p:nvPicPr>
        <p:blipFill>
          <a:blip r:embed="rId3"/>
          <a:stretch>
            <a:fillRect/>
          </a:stretch>
        </p:blipFill>
        <p:spPr>
          <a:xfrm>
            <a:off x="270055" y="435982"/>
            <a:ext cx="4191031" cy="5095912"/>
          </a:xfrm>
          <a:prstGeom prst="rect">
            <a:avLst/>
          </a:prstGeom>
        </p:spPr>
      </p:pic>
      <p:sp>
        <p:nvSpPr>
          <p:cNvPr id="7" name="Speech Bubble: Oval 6">
            <a:extLst>
              <a:ext uri="{FF2B5EF4-FFF2-40B4-BE49-F238E27FC236}">
                <a16:creationId xmlns:a16="http://schemas.microsoft.com/office/drawing/2014/main" id="{461FA47E-2E3B-1878-0535-D3A01C4F287F}"/>
              </a:ext>
            </a:extLst>
          </p:cNvPr>
          <p:cNvSpPr/>
          <p:nvPr/>
        </p:nvSpPr>
        <p:spPr>
          <a:xfrm>
            <a:off x="5955738" y="1456565"/>
            <a:ext cx="4393975" cy="2338599"/>
          </a:xfrm>
          <a:prstGeom prst="wedgeEllipseCallout">
            <a:avLst>
              <a:gd name="adj1" fmla="val 90585"/>
              <a:gd name="adj2" fmla="val 802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will be saved with the presentations and videos on the Graduated Approach Briefing pages</a:t>
            </a:r>
            <a:endParaRPr lang="en-GB" dirty="0"/>
          </a:p>
        </p:txBody>
      </p:sp>
    </p:spTree>
    <p:extLst>
      <p:ext uri="{BB962C8B-B14F-4D97-AF65-F5344CB8AC3E}">
        <p14:creationId xmlns:p14="http://schemas.microsoft.com/office/powerpoint/2010/main" val="351638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8</a:t>
            </a:r>
            <a:r>
              <a:rPr lang="en-GB" baseline="30000" dirty="0"/>
              <a:t>th</a:t>
            </a:r>
            <a:r>
              <a:rPr lang="en-GB" dirty="0"/>
              <a:t> May</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1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3" name="Title 2"/>
          <p:cNvSpPr>
            <a:spLocks noGrp="1"/>
          </p:cNvSpPr>
          <p:nvPr>
            <p:ph type="title"/>
          </p:nvPr>
        </p:nvSpPr>
        <p:spPr>
          <a:xfrm>
            <a:off x="119270" y="65561"/>
            <a:ext cx="10515600" cy="1325563"/>
          </a:xfrm>
        </p:spPr>
        <p:txBody>
          <a:bodyPr/>
          <a:lstStyle/>
          <a:p>
            <a:r>
              <a:rPr lang="en-GB" dirty="0"/>
              <a:t>Welcome</a:t>
            </a:r>
          </a:p>
        </p:txBody>
      </p:sp>
      <p:sp>
        <p:nvSpPr>
          <p:cNvPr id="7" name="Text Placeholder 2">
            <a:extLst>
              <a:ext uri="{FF2B5EF4-FFF2-40B4-BE49-F238E27FC236}">
                <a16:creationId xmlns:a16="http://schemas.microsoft.com/office/drawing/2014/main" id="{AECA62E0-3932-4DCF-8C61-E37AF424C7DE}"/>
              </a:ext>
            </a:extLst>
          </p:cNvPr>
          <p:cNvSpPr txBox="1">
            <a:spLocks/>
          </p:cNvSpPr>
          <p:nvPr/>
        </p:nvSpPr>
        <p:spPr>
          <a:xfrm>
            <a:off x="376099" y="1126528"/>
            <a:ext cx="6334802" cy="43823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00000"/>
              </a:lnSpc>
              <a:spcBef>
                <a:spcPts val="0"/>
              </a:spcBef>
              <a:buClr>
                <a:schemeClr val="accent1"/>
              </a:buClr>
            </a:pPr>
            <a:r>
              <a:rPr lang="en-GB" sz="1200" b="1" dirty="0">
                <a:cs typeface="Arial" panose="020B0604020202020204" pitchFamily="34" charset="0"/>
              </a:rPr>
              <a:t>Welcome</a:t>
            </a:r>
            <a:r>
              <a:rPr lang="en-GB" sz="1200" dirty="0">
                <a:cs typeface="Arial" panose="020B0604020202020204" pitchFamily="34" charset="0"/>
              </a:rPr>
              <a:t> and </a:t>
            </a:r>
            <a:r>
              <a:rPr lang="en-GB" sz="1200" b="1" dirty="0">
                <a:cs typeface="Arial" panose="020B0604020202020204" pitchFamily="34" charset="0"/>
              </a:rPr>
              <a:t>thank you </a:t>
            </a:r>
            <a:r>
              <a:rPr lang="en-GB" sz="1200" dirty="0">
                <a:cs typeface="Arial" panose="020B0604020202020204" pitchFamily="34" charset="0"/>
              </a:rPr>
              <a:t>for joining us for this virtual training session. </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Please sign in through the Chat to register your attendance.</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As usual, to support everyone to maintain connectivity with so many attendees being here:</a:t>
            </a:r>
          </a:p>
          <a:p>
            <a:pPr marL="257175" indent="-257175">
              <a:lnSpc>
                <a:spcPct val="100000"/>
              </a:lnSpc>
              <a:spcBef>
                <a:spcPts val="0"/>
              </a:spcBef>
              <a:buClr>
                <a:schemeClr val="accent1"/>
              </a:buClr>
            </a:pPr>
            <a:endParaRPr lang="en-GB" sz="1200" dirty="0">
              <a:cs typeface="Arial" panose="020B0604020202020204" pitchFamily="34" charset="0"/>
            </a:endParaRPr>
          </a:p>
          <a:p>
            <a:pPr marL="528525" lvl="1" indent="-257175">
              <a:lnSpc>
                <a:spcPct val="100000"/>
              </a:lnSpc>
              <a:spcBef>
                <a:spcPts val="0"/>
              </a:spcBef>
            </a:pPr>
            <a:r>
              <a:rPr lang="en-GB" sz="1200" dirty="0">
                <a:cs typeface="Arial" panose="020B0604020202020204" pitchFamily="34" charset="0"/>
              </a:rPr>
              <a:t>Please </a:t>
            </a:r>
            <a:r>
              <a:rPr lang="en-GB" sz="1200" b="1" dirty="0">
                <a:cs typeface="Arial" panose="020B0604020202020204" pitchFamily="34" charset="0"/>
              </a:rPr>
              <a:t>Mute</a:t>
            </a:r>
            <a:r>
              <a:rPr lang="en-GB" sz="1200" dirty="0">
                <a:cs typeface="Arial" panose="020B0604020202020204" pitchFamily="34" charset="0"/>
              </a:rPr>
              <a:t> your microphone and turn off your video when not speaking – we have a large number of participants present today and this may mean that we experience feedback or slowing of the network connection if everybody has their microphone and video on. However, we would like to see you if you ask a question, please, so feel free to switch on both your microphone and video in these instances.</a:t>
            </a:r>
          </a:p>
          <a:p>
            <a:pPr marL="528525" lvl="1" indent="-257175">
              <a:lnSpc>
                <a:spcPct val="100000"/>
              </a:lnSpc>
              <a:spcBef>
                <a:spcPts val="0"/>
              </a:spcBef>
            </a:pPr>
            <a:r>
              <a:rPr lang="en-GB" sz="1200" dirty="0">
                <a:cs typeface="Arial" panose="020B0604020202020204" pitchFamily="34" charset="0"/>
              </a:rPr>
              <a:t>Please note that this meeting, or sections of it, will be being recorded</a:t>
            </a:r>
            <a:r>
              <a:rPr lang="en-GB" sz="1200" dirty="0">
                <a:effectLst/>
                <a:ea typeface="Calibri" panose="020F0502020204030204" pitchFamily="34" charset="0"/>
                <a:cs typeface="Arial" panose="020B0604020202020204" pitchFamily="34" charset="0"/>
              </a:rPr>
              <a:t> for use on the council’s professionals’ website. If you do not wish to be recorded, you should leave the meeting and watch it back later. </a:t>
            </a:r>
          </a:p>
          <a:p>
            <a:pPr marL="528525" lvl="1" indent="-257175">
              <a:lnSpc>
                <a:spcPct val="100000"/>
              </a:lnSpc>
              <a:spcBef>
                <a:spcPts val="0"/>
              </a:spcBef>
            </a:pPr>
            <a:r>
              <a:rPr lang="en-GB" sz="1200" dirty="0">
                <a:cs typeface="Arial" panose="020B0604020202020204" pitchFamily="34" charset="0"/>
              </a:rPr>
              <a:t>If you would like to ask questions, please use the </a:t>
            </a:r>
            <a:r>
              <a:rPr lang="en-GB" sz="1200" b="1" dirty="0">
                <a:cs typeface="Arial" panose="020B0604020202020204" pitchFamily="34" charset="0"/>
              </a:rPr>
              <a:t>raise your hand </a:t>
            </a:r>
            <a:r>
              <a:rPr lang="en-GB" sz="1200" dirty="0">
                <a:cs typeface="Arial" panose="020B0604020202020204" pitchFamily="34" charset="0"/>
              </a:rPr>
              <a:t>facility</a:t>
            </a:r>
            <a:r>
              <a:rPr lang="en-GB" sz="1200" b="1" dirty="0">
                <a:cs typeface="Arial" panose="020B0604020202020204" pitchFamily="34" charset="0"/>
              </a:rPr>
              <a:t> </a:t>
            </a:r>
            <a:r>
              <a:rPr lang="en-GB" sz="1200" dirty="0">
                <a:cs typeface="Arial" panose="020B0604020202020204" pitchFamily="34" charset="0"/>
              </a:rPr>
              <a:t>or use the </a:t>
            </a:r>
            <a:r>
              <a:rPr lang="en-GB" sz="1200" b="1" dirty="0">
                <a:cs typeface="Arial" panose="020B0604020202020204" pitchFamily="34" charset="0"/>
              </a:rPr>
              <a:t>chat</a:t>
            </a:r>
            <a:r>
              <a:rPr lang="en-GB" sz="1200" dirty="0">
                <a:cs typeface="Arial" panose="020B0604020202020204" pitchFamily="34" charset="0"/>
              </a:rPr>
              <a:t> function in Teams</a:t>
            </a:r>
          </a:p>
          <a:p>
            <a:pPr marL="528525" lvl="1" indent="-257175">
              <a:lnSpc>
                <a:spcPct val="100000"/>
              </a:lnSpc>
              <a:spcBef>
                <a:spcPts val="0"/>
              </a:spcBef>
            </a:pPr>
            <a:r>
              <a:rPr lang="en-GB" sz="1200" dirty="0">
                <a:cs typeface="Arial" panose="020B0604020202020204" pitchFamily="34" charset="0"/>
              </a:rPr>
              <a:t>Please keep discussion in the ‘chat’ relevant – the person presenting may not be able to see your comments but we will have someone monitoring it in order to make sure all questions are answered.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525"/>
          <a:stretch/>
        </p:blipFill>
        <p:spPr bwMode="auto">
          <a:xfrm>
            <a:off x="7091442" y="2361194"/>
            <a:ext cx="1970400" cy="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25" b="10074"/>
          <a:stretch/>
        </p:blipFill>
        <p:spPr bwMode="auto">
          <a:xfrm>
            <a:off x="7091442" y="3692734"/>
            <a:ext cx="1970400" cy="9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8682302-6B34-4B35-B4CB-B983EBDDEAE7}"/>
              </a:ext>
            </a:extLst>
          </p:cNvPr>
          <p:cNvSpPr txBox="1"/>
          <p:nvPr/>
        </p:nvSpPr>
        <p:spPr>
          <a:xfrm>
            <a:off x="6432508" y="231146"/>
            <a:ext cx="5552102" cy="1384995"/>
          </a:xfrm>
          <a:prstGeom prst="rect">
            <a:avLst/>
          </a:prstGeom>
          <a:solidFill>
            <a:srgbClr val="B6D34D"/>
          </a:solidFill>
        </p:spPr>
        <p:txBody>
          <a:bodyPr wrap="square" rtlCol="0">
            <a:spAutoFit/>
          </a:bodyPr>
          <a:lstStyle/>
          <a:p>
            <a:r>
              <a:rPr lang="en-GB" sz="1200" dirty="0"/>
              <a:t>To locate information about the Graduated Approach Briefings on the Local Offer, go to: </a:t>
            </a:r>
            <a:r>
              <a:rPr lang="en-GB" sz="1200" dirty="0">
                <a:hlinkClick r:id="rId5"/>
              </a:rPr>
              <a:t>https://professionals.lincolnshire.gov.uk/homepage/54/graduated-approach-briefings</a:t>
            </a:r>
            <a:endParaRPr lang="en-GB" sz="1200" dirty="0"/>
          </a:p>
          <a:p>
            <a:r>
              <a:rPr lang="en-GB" sz="1200" dirty="0"/>
              <a:t>Or on the Home Page, click on: Support with Education</a:t>
            </a:r>
          </a:p>
          <a:p>
            <a:endParaRPr lang="en-GB" sz="1200" dirty="0"/>
          </a:p>
          <a:p>
            <a:endParaRPr lang="en-GB" sz="1200" dirty="0"/>
          </a:p>
          <a:p>
            <a:r>
              <a:rPr lang="en-GB" sz="1200" dirty="0"/>
              <a:t>Then scroll down to: Graduated Approach Briefings</a:t>
            </a:r>
          </a:p>
        </p:txBody>
      </p:sp>
      <p:pic>
        <p:nvPicPr>
          <p:cNvPr id="8" name="Picture 7">
            <a:extLst>
              <a:ext uri="{FF2B5EF4-FFF2-40B4-BE49-F238E27FC236}">
                <a16:creationId xmlns:a16="http://schemas.microsoft.com/office/drawing/2014/main" id="{A3A500C6-F33E-419C-BC99-B2707924A186}"/>
              </a:ext>
            </a:extLst>
          </p:cNvPr>
          <p:cNvPicPr>
            <a:picLocks noChangeAspect="1"/>
          </p:cNvPicPr>
          <p:nvPr/>
        </p:nvPicPr>
        <p:blipFill>
          <a:blip r:embed="rId6"/>
          <a:stretch>
            <a:fillRect/>
          </a:stretch>
        </p:blipFill>
        <p:spPr>
          <a:xfrm>
            <a:off x="9941447" y="766909"/>
            <a:ext cx="1900503" cy="719238"/>
          </a:xfrm>
          <a:prstGeom prst="rect">
            <a:avLst/>
          </a:prstGeom>
        </p:spPr>
      </p:pic>
    </p:spTree>
    <p:extLst>
      <p:ext uri="{BB962C8B-B14F-4D97-AF65-F5344CB8AC3E}">
        <p14:creationId xmlns:p14="http://schemas.microsoft.com/office/powerpoint/2010/main" val="7743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r>
              <a:rPr lang="en-GB" dirty="0"/>
              <a:t>Remember to book your places for each briefing throughout the year on the Local Offer</a:t>
            </a:r>
            <a:endParaRPr lang="en-GB" dirty="0">
              <a:solidFill>
                <a:schemeClr val="accent3">
                  <a:lumMod val="75000"/>
                </a:schemeClr>
              </a:solidFill>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642543" y="2232012"/>
            <a:ext cx="10580915" cy="461665"/>
          </a:xfrm>
          <a:prstGeom prst="rect">
            <a:avLst/>
          </a:prstGeom>
          <a:noFill/>
        </p:spPr>
        <p:txBody>
          <a:bodyPr wrap="square" rtlCol="0">
            <a:spAutoFit/>
          </a:bodyPr>
          <a:lstStyle/>
          <a:p>
            <a:r>
              <a:rPr lang="en-US" sz="2400" dirty="0">
                <a:hlinkClick r:id="rId3"/>
              </a:rPr>
              <a:t>Graduated approach briefings – Professional resources (lincolnshire.gov.uk)</a:t>
            </a:r>
            <a:endParaRPr lang="en-GB" sz="2400" dirty="0"/>
          </a:p>
        </p:txBody>
      </p:sp>
      <p:pic>
        <p:nvPicPr>
          <p:cNvPr id="6" name="Picture 5">
            <a:extLst>
              <a:ext uri="{FF2B5EF4-FFF2-40B4-BE49-F238E27FC236}">
                <a16:creationId xmlns:a16="http://schemas.microsoft.com/office/drawing/2014/main" id="{248E2DBC-FB8D-406A-53D9-DF3FF0E659B9}"/>
              </a:ext>
            </a:extLst>
          </p:cNvPr>
          <p:cNvPicPr>
            <a:picLocks noChangeAspect="1"/>
          </p:cNvPicPr>
          <p:nvPr/>
        </p:nvPicPr>
        <p:blipFill rotWithShape="1">
          <a:blip r:embed="rId4"/>
          <a:srcRect t="34989"/>
          <a:stretch/>
        </p:blipFill>
        <p:spPr>
          <a:xfrm>
            <a:off x="374254" y="2944704"/>
            <a:ext cx="5451475" cy="2392254"/>
          </a:xfrm>
          <a:prstGeom prst="rect">
            <a:avLst/>
          </a:prstGeom>
        </p:spPr>
      </p:pic>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9209"/>
            <a:ext cx="12221363" cy="2231643"/>
          </a:xfrm>
          <a:prstGeom prst="rect">
            <a:avLst/>
          </a:prstGeom>
        </p:spPr>
      </p:pic>
      <p:sp>
        <p:nvSpPr>
          <p:cNvPr id="2" name="Title 1"/>
          <p:cNvSpPr>
            <a:spLocks noGrp="1"/>
          </p:cNvSpPr>
          <p:nvPr>
            <p:ph type="title"/>
          </p:nvPr>
        </p:nvSpPr>
        <p:spPr>
          <a:xfrm>
            <a:off x="374254" y="1"/>
            <a:ext cx="11117494" cy="1055536"/>
          </a:xfrm>
        </p:spPr>
        <p:txBody>
          <a:bodyPr>
            <a:normAutofit/>
          </a:bodyPr>
          <a:lstStyle/>
          <a:p>
            <a:r>
              <a:rPr lang="en-US" dirty="0">
                <a:latin typeface="+mn-lt"/>
              </a:rPr>
              <a:t>G</a:t>
            </a:r>
            <a:r>
              <a:rPr lang="en-GB" dirty="0" err="1">
                <a:latin typeface="+mn-lt"/>
              </a:rPr>
              <a:t>raduated</a:t>
            </a:r>
            <a:r>
              <a:rPr lang="en-GB" dirty="0">
                <a:latin typeface="+mn-lt"/>
              </a:rPr>
              <a:t> Approach Briefings for 2024-25 </a:t>
            </a:r>
          </a:p>
        </p:txBody>
      </p:sp>
      <p:sp>
        <p:nvSpPr>
          <p:cNvPr id="3" name="TextBox 2">
            <a:extLst>
              <a:ext uri="{FF2B5EF4-FFF2-40B4-BE49-F238E27FC236}">
                <a16:creationId xmlns:a16="http://schemas.microsoft.com/office/drawing/2014/main" id="{6B34C9AC-6C64-A8C6-8EC5-668008E75AF6}"/>
              </a:ext>
            </a:extLst>
          </p:cNvPr>
          <p:cNvSpPr txBox="1"/>
          <p:nvPr/>
        </p:nvSpPr>
        <p:spPr>
          <a:xfrm>
            <a:off x="113288" y="960368"/>
            <a:ext cx="10503462" cy="4524315"/>
          </a:xfrm>
          <a:prstGeom prst="rect">
            <a:avLst/>
          </a:prstGeom>
          <a:noFill/>
        </p:spPr>
        <p:txBody>
          <a:bodyPr wrap="square" rtlCol="0">
            <a:spAutoFit/>
          </a:bodyPr>
          <a:lstStyle/>
          <a:p>
            <a:r>
              <a:rPr lang="en-US" dirty="0"/>
              <a:t>    The dates are as follows: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Booking will be available on the Local Offer Support for Education pages shortly:                                               	</a:t>
            </a:r>
            <a:r>
              <a:rPr lang="en-GB" dirty="0">
                <a:hlinkClick r:id="rId3"/>
              </a:rPr>
              <a:t>Future briefings – Professional resources (lincolnshire.gov.uk)</a:t>
            </a:r>
            <a:endParaRPr lang="en-GB" dirty="0"/>
          </a:p>
        </p:txBody>
      </p:sp>
      <p:pic>
        <p:nvPicPr>
          <p:cNvPr id="9" name="Picture 8">
            <a:extLst>
              <a:ext uri="{FF2B5EF4-FFF2-40B4-BE49-F238E27FC236}">
                <a16:creationId xmlns:a16="http://schemas.microsoft.com/office/drawing/2014/main" id="{8C3C3D9E-DE0B-7B05-A315-CBCB3B59B008}"/>
              </a:ext>
            </a:extLst>
          </p:cNvPr>
          <p:cNvPicPr>
            <a:picLocks noChangeAspect="1"/>
          </p:cNvPicPr>
          <p:nvPr/>
        </p:nvPicPr>
        <p:blipFill>
          <a:blip r:embed="rId4"/>
          <a:stretch>
            <a:fillRect/>
          </a:stretch>
        </p:blipFill>
        <p:spPr>
          <a:xfrm>
            <a:off x="374254" y="1373317"/>
            <a:ext cx="8570977" cy="3393877"/>
          </a:xfrm>
          <a:prstGeom prst="rect">
            <a:avLst/>
          </a:prstGeom>
        </p:spPr>
      </p:pic>
    </p:spTree>
    <p:extLst>
      <p:ext uri="{BB962C8B-B14F-4D97-AF65-F5344CB8AC3E}">
        <p14:creationId xmlns:p14="http://schemas.microsoft.com/office/powerpoint/2010/main" val="80292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extBox 1">
            <a:extLst>
              <a:ext uri="{FF2B5EF4-FFF2-40B4-BE49-F238E27FC236}">
                <a16:creationId xmlns:a16="http://schemas.microsoft.com/office/drawing/2014/main" id="{76931D5D-2F4A-1D33-82B9-4935BC64A9B1}"/>
              </a:ext>
            </a:extLst>
          </p:cNvPr>
          <p:cNvSpPr txBox="1"/>
          <p:nvPr/>
        </p:nvSpPr>
        <p:spPr>
          <a:xfrm>
            <a:off x="477430" y="550258"/>
            <a:ext cx="11061812" cy="1200329"/>
          </a:xfrm>
          <a:prstGeom prst="rect">
            <a:avLst/>
          </a:prstGeom>
          <a:noFill/>
        </p:spPr>
        <p:txBody>
          <a:bodyPr wrap="square" rtlCol="0">
            <a:spAutoFit/>
          </a:bodyPr>
          <a:lstStyle/>
          <a:p>
            <a:r>
              <a:rPr lang="en-GB" sz="3600" b="1" dirty="0">
                <a:effectLst/>
                <a:latin typeface="Calibri" panose="020F0502020204030204" pitchFamily="34" charset="0"/>
                <a:ea typeface="Calibri" panose="020F0502020204030204" pitchFamily="34" charset="0"/>
              </a:rPr>
              <a:t>Forward notice for July Briefings: </a:t>
            </a:r>
          </a:p>
          <a:p>
            <a:r>
              <a:rPr lang="en-GB" sz="3600" b="1" dirty="0">
                <a:effectLst/>
                <a:latin typeface="Calibri" panose="020F0502020204030204" pitchFamily="34" charset="0"/>
                <a:ea typeface="Calibri" panose="020F0502020204030204" pitchFamily="34" charset="0"/>
              </a:rPr>
              <a:t>Designated Clinical Officer Q &amp; A session</a:t>
            </a:r>
          </a:p>
        </p:txBody>
      </p:sp>
      <p:sp>
        <p:nvSpPr>
          <p:cNvPr id="3" name="TextBox 2">
            <a:extLst>
              <a:ext uri="{FF2B5EF4-FFF2-40B4-BE49-F238E27FC236}">
                <a16:creationId xmlns:a16="http://schemas.microsoft.com/office/drawing/2014/main" id="{2C707268-C101-2F05-A7B2-CA8DAD75D3CC}"/>
              </a:ext>
            </a:extLst>
          </p:cNvPr>
          <p:cNvSpPr txBox="1"/>
          <p:nvPr/>
        </p:nvSpPr>
        <p:spPr>
          <a:xfrm>
            <a:off x="477431" y="1859339"/>
            <a:ext cx="9977480" cy="2862322"/>
          </a:xfrm>
          <a:prstGeom prst="rect">
            <a:avLst/>
          </a:prstGeom>
          <a:noFill/>
        </p:spPr>
        <p:txBody>
          <a:bodyPr wrap="square" rtlCol="0">
            <a:spAutoFit/>
          </a:bodyPr>
          <a:lstStyle/>
          <a:p>
            <a:pPr algn="l"/>
            <a:r>
              <a:rPr lang="en-US" b="0" i="0" dirty="0">
                <a:solidFill>
                  <a:srgbClr val="000000"/>
                </a:solidFill>
                <a:effectLst/>
                <a:latin typeface="Segoe UI" panose="020B0502040204020203" pitchFamily="34" charset="0"/>
              </a:rPr>
              <a:t>In the annual survey, a number of themes around Health arose as being areas you wanted training on.  Russell </a:t>
            </a:r>
            <a:r>
              <a:rPr lang="en-US" b="0" i="0" dirty="0" err="1">
                <a:solidFill>
                  <a:srgbClr val="000000"/>
                </a:solidFill>
                <a:effectLst/>
                <a:latin typeface="Segoe UI" panose="020B0502040204020203" pitchFamily="34" charset="0"/>
              </a:rPr>
              <a:t>Outen</a:t>
            </a:r>
            <a:r>
              <a:rPr lang="en-US" b="0" i="0" dirty="0">
                <a:solidFill>
                  <a:srgbClr val="000000"/>
                </a:solidFill>
                <a:effectLst/>
                <a:latin typeface="Segoe UI" panose="020B0502040204020203" pitchFamily="34" charset="0"/>
              </a:rPr>
              <a:t>-Coe, Designated Clinical Officer, will be coming to our July briefings and will answer prepared questions as part of his session.  The following themes have been identified in the survey: ADHD, PDA, Mental Health and FASD.  If you have any specific questions around these themes that you would like answering, please follow this link:</a:t>
            </a:r>
          </a:p>
          <a:p>
            <a:pPr algn="l"/>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https://forms.office.com/e/P9jZUG82yQ</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b="0" i="0" dirty="0">
              <a:solidFill>
                <a:srgbClr val="000000"/>
              </a:solidFill>
              <a:latin typeface="Calibri" panose="020F0502020204030204" pitchFamily="34" charset="0"/>
              <a:cs typeface="Times New Roman" panose="02020603050405020304" pitchFamily="18" charset="0"/>
            </a:endParaRPr>
          </a:p>
          <a:p>
            <a:pPr algn="l"/>
            <a:r>
              <a:rPr lang="en-US" dirty="0">
                <a:solidFill>
                  <a:srgbClr val="000000"/>
                </a:solidFill>
                <a:effectLst/>
                <a:latin typeface="Calibri" panose="020F0502020204030204" pitchFamily="34" charset="0"/>
                <a:cs typeface="Times New Roman" panose="02020603050405020304" pitchFamily="18" charset="0"/>
              </a:rPr>
              <a:t>There is a final question asking if you have any other questions not related to these themes – we may not be able to answer them in the July briefings but, if there </a:t>
            </a:r>
            <a:r>
              <a:rPr lang="en-US" dirty="0">
                <a:solidFill>
                  <a:srgbClr val="000000"/>
                </a:solidFill>
                <a:latin typeface="Calibri" panose="020F0502020204030204" pitchFamily="34" charset="0"/>
                <a:cs typeface="Times New Roman" panose="02020603050405020304" pitchFamily="18" charset="0"/>
              </a:rPr>
              <a:t>are enough, we can invite Russell back for another session in the Autumn term.</a:t>
            </a:r>
            <a:endParaRPr lang="en-US" b="0" i="0" dirty="0">
              <a:solidFill>
                <a:srgbClr val="000000"/>
              </a:solidFill>
              <a:effectLst/>
              <a:latin typeface="novelsanspro-regular"/>
            </a:endParaRPr>
          </a:p>
        </p:txBody>
      </p:sp>
      <p:sp>
        <p:nvSpPr>
          <p:cNvPr id="6" name="Speech Bubble: Rectangle 5">
            <a:extLst>
              <a:ext uri="{FF2B5EF4-FFF2-40B4-BE49-F238E27FC236}">
                <a16:creationId xmlns:a16="http://schemas.microsoft.com/office/drawing/2014/main" id="{0C29684E-ADD8-9C00-678D-E5F9BE733A36}"/>
              </a:ext>
            </a:extLst>
          </p:cNvPr>
          <p:cNvSpPr/>
          <p:nvPr/>
        </p:nvSpPr>
        <p:spPr>
          <a:xfrm>
            <a:off x="10009848" y="364141"/>
            <a:ext cx="1853076" cy="1642683"/>
          </a:xfrm>
          <a:prstGeom prst="wedgeRectCallout">
            <a:avLst>
              <a:gd name="adj1" fmla="val -32623"/>
              <a:gd name="adj2" fmla="val 758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Closing date: 6</a:t>
            </a:r>
            <a:r>
              <a:rPr lang="en-US" baseline="30000" dirty="0"/>
              <a:t>th</a:t>
            </a:r>
            <a:r>
              <a:rPr lang="en-US" dirty="0"/>
              <a:t> </a:t>
            </a:r>
            <a:r>
              <a:rPr lang="en-US"/>
              <a:t>May.</a:t>
            </a:r>
          </a:p>
          <a:p>
            <a:pPr algn="ctr"/>
            <a:r>
              <a:rPr lang="en-US"/>
              <a:t>Please </a:t>
            </a:r>
            <a:r>
              <a:rPr lang="en-US" dirty="0"/>
              <a:t>make your questions specific!</a:t>
            </a:r>
            <a:endParaRPr lang="en-GB" dirty="0"/>
          </a:p>
        </p:txBody>
      </p:sp>
      <p:sp>
        <p:nvSpPr>
          <p:cNvPr id="5" name="Speech Bubble: Oval 4">
            <a:extLst>
              <a:ext uri="{FF2B5EF4-FFF2-40B4-BE49-F238E27FC236}">
                <a16:creationId xmlns:a16="http://schemas.microsoft.com/office/drawing/2014/main" id="{52102453-B3B2-2D72-CE83-358088E0DBAD}"/>
              </a:ext>
            </a:extLst>
          </p:cNvPr>
          <p:cNvSpPr/>
          <p:nvPr/>
        </p:nvSpPr>
        <p:spPr>
          <a:xfrm>
            <a:off x="1043873" y="5049430"/>
            <a:ext cx="2273862" cy="83348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Only 11 responses so far.</a:t>
            </a:r>
            <a:endParaRPr lang="en-GB" dirty="0"/>
          </a:p>
        </p:txBody>
      </p:sp>
    </p:spTree>
    <p:extLst>
      <p:ext uri="{BB962C8B-B14F-4D97-AF65-F5344CB8AC3E}">
        <p14:creationId xmlns:p14="http://schemas.microsoft.com/office/powerpoint/2010/main" val="29780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147188"/>
            <a:ext cx="11117494" cy="1325563"/>
          </a:xfrm>
        </p:spPr>
        <p:txBody>
          <a:bodyPr>
            <a:normAutofit/>
          </a:bodyPr>
          <a:lstStyle/>
          <a:p>
            <a:r>
              <a:rPr lang="en-GB" dirty="0"/>
              <a:t>We Are With You – name change to Horizon</a:t>
            </a:r>
            <a:endParaRPr lang="en-GB" dirty="0">
              <a:solidFill>
                <a:schemeClr val="accent3">
                  <a:lumMod val="75000"/>
                </a:schemeClr>
              </a:solidFill>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374254" y="1181438"/>
            <a:ext cx="11723339" cy="3139321"/>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Calibri" panose="020F0502020204030204" pitchFamily="34" charset="0"/>
              </a:rPr>
              <a:t>As from 1</a:t>
            </a:r>
            <a:r>
              <a:rPr lang="en-GB" sz="1800" baseline="30000" dirty="0">
                <a:solidFill>
                  <a:srgbClr val="000000"/>
                </a:solidFill>
                <a:effectLst/>
                <a:latin typeface="Aptos" panose="020B0004020202020204" pitchFamily="34" charset="0"/>
                <a:ea typeface="Calibri" panose="020F0502020204030204" pitchFamily="34" charset="0"/>
              </a:rPr>
              <a:t>st</a:t>
            </a:r>
            <a:r>
              <a:rPr lang="en-GB" sz="1800" dirty="0">
                <a:solidFill>
                  <a:srgbClr val="000000"/>
                </a:solidFill>
                <a:effectLst/>
                <a:latin typeface="Aptos" panose="020B0004020202020204" pitchFamily="34" charset="0"/>
                <a:ea typeface="Calibri" panose="020F0502020204030204" pitchFamily="34" charset="0"/>
              </a:rPr>
              <a:t> April 2024, the new Young Persons Service will be known as '</a:t>
            </a:r>
            <a:r>
              <a:rPr lang="en-GB" sz="1800" b="1" dirty="0">
                <a:solidFill>
                  <a:srgbClr val="000000"/>
                </a:solidFill>
                <a:effectLst/>
                <a:latin typeface="Aptos" panose="020B0004020202020204" pitchFamily="34" charset="0"/>
                <a:ea typeface="Calibri" panose="020F0502020204030204" pitchFamily="34" charset="0"/>
              </a:rPr>
              <a:t>Horizon</a:t>
            </a:r>
            <a:r>
              <a:rPr lang="en-GB" sz="1800" dirty="0">
                <a:solidFill>
                  <a:srgbClr val="000000"/>
                </a:solidFill>
                <a:effectLst/>
                <a:latin typeface="Aptos" panose="020B0004020202020204" pitchFamily="34" charset="0"/>
                <a:ea typeface="Calibri" panose="020F0502020204030204" pitchFamily="34" charset="0"/>
              </a:rPr>
              <a:t>’. </a:t>
            </a:r>
          </a:p>
          <a:p>
            <a:r>
              <a:rPr lang="en-GB" sz="18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New 'info' email address </a:t>
            </a:r>
            <a:r>
              <a:rPr lang="en-GB" sz="1800" u="sng" dirty="0">
                <a:solidFill>
                  <a:srgbClr val="0000FF"/>
                </a:solidFill>
                <a:effectLst/>
                <a:latin typeface="Aptos" panose="020B0004020202020204" pitchFamily="34" charset="0"/>
                <a:ea typeface="Calibri" panose="020F0502020204030204" pitchFamily="34" charset="0"/>
                <a:hlinkClick r:id="rId3"/>
              </a:rPr>
              <a:t>lincsyp.info@lincshorizon.co.uk</a:t>
            </a:r>
            <a:r>
              <a:rPr lang="en-GB" sz="1800" dirty="0">
                <a:solidFill>
                  <a:srgbClr val="000000"/>
                </a:solidFill>
                <a:effectLst/>
                <a:latin typeface="Aptos" panose="020B0004020202020204" pitchFamily="34" charset="0"/>
                <a:ea typeface="Calibri" panose="020F0502020204030204" pitchFamily="34" charset="0"/>
              </a:rPr>
              <a:t>. Our main telephone number remains the same:</a:t>
            </a:r>
          </a:p>
          <a:p>
            <a:r>
              <a:rPr lang="en-GB" sz="1800" b="1" dirty="0">
                <a:solidFill>
                  <a:srgbClr val="000000"/>
                </a:solidFill>
                <a:effectLst/>
                <a:latin typeface="Aptos" panose="020B0004020202020204" pitchFamily="34" charset="0"/>
                <a:ea typeface="Calibri" panose="020F0502020204030204" pitchFamily="34" charset="0"/>
              </a:rPr>
              <a:t>0800 304 7021 </a:t>
            </a:r>
            <a:r>
              <a:rPr lang="en-GB" sz="1800" dirty="0">
                <a:solidFill>
                  <a:srgbClr val="000000"/>
                </a:solidFill>
                <a:effectLst/>
                <a:latin typeface="Aptos" panose="020B0004020202020204" pitchFamily="34" charset="0"/>
                <a:ea typeface="Calibri" panose="020F0502020204030204" pitchFamily="34" charset="0"/>
              </a:rPr>
              <a:t>(for both adult and YP services). </a:t>
            </a:r>
          </a:p>
          <a:p>
            <a:r>
              <a:rPr lang="en-GB" sz="18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To make a referral to the Young Persons service, this can be done via the Turning Point website, or via our Horizon dedicated website </a:t>
            </a:r>
            <a:r>
              <a:rPr lang="en-GB" sz="1800" u="sng" dirty="0">
                <a:solidFill>
                  <a:srgbClr val="0000FF"/>
                </a:solidFill>
                <a:effectLst/>
                <a:latin typeface="Aptos" panose="020B0004020202020204" pitchFamily="34" charset="0"/>
                <a:ea typeface="Calibri" panose="020F0502020204030204" pitchFamily="34" charset="0"/>
                <a:hlinkClick r:id="rId4"/>
              </a:rPr>
              <a:t>www.lincshorizon.co.uk</a:t>
            </a:r>
            <a:r>
              <a:rPr lang="en-GB" sz="18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Calibri" panose="020F0502020204030204" pitchFamily="34" charset="0"/>
              </a:rPr>
              <a:t>The service we deliver to the young people of Lincolnshire remains the same, a free and confidential service to support young people with the issues they may face around drugs and alcohol. Whether it's to cut down, quit, gain control or just to learn more about the risks and effects of taking drugs and alcohol, we're here to advise and guide. </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293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147188"/>
            <a:ext cx="11117494" cy="1325563"/>
          </a:xfrm>
        </p:spPr>
        <p:txBody>
          <a:bodyPr>
            <a:normAutofit/>
          </a:bodyPr>
          <a:lstStyle/>
          <a:p>
            <a:r>
              <a:rPr lang="en-US" dirty="0"/>
              <a:t>Lincolnshire Safeguarding Children Partnership Website Launch</a:t>
            </a:r>
            <a:endParaRPr lang="en-GB" dirty="0">
              <a:solidFill>
                <a:schemeClr val="accent3">
                  <a:lumMod val="75000"/>
                </a:schemeClr>
              </a:solidFill>
            </a:endParaRPr>
          </a:p>
        </p:txBody>
      </p:sp>
      <p:pic>
        <p:nvPicPr>
          <p:cNvPr id="5" name="Picture 4">
            <a:extLst>
              <a:ext uri="{FF2B5EF4-FFF2-40B4-BE49-F238E27FC236}">
                <a16:creationId xmlns:a16="http://schemas.microsoft.com/office/drawing/2014/main" id="{328DB0BE-15DB-7CDE-523C-5D402BF70037}"/>
              </a:ext>
            </a:extLst>
          </p:cNvPr>
          <p:cNvPicPr>
            <a:picLocks noChangeAspect="1"/>
          </p:cNvPicPr>
          <p:nvPr/>
        </p:nvPicPr>
        <p:blipFill>
          <a:blip r:embed="rId3"/>
          <a:stretch>
            <a:fillRect/>
          </a:stretch>
        </p:blipFill>
        <p:spPr>
          <a:xfrm>
            <a:off x="312216" y="1472752"/>
            <a:ext cx="6811473" cy="2752316"/>
          </a:xfrm>
          <a:prstGeom prst="rect">
            <a:avLst/>
          </a:prstGeom>
        </p:spPr>
      </p:pic>
      <p:sp>
        <p:nvSpPr>
          <p:cNvPr id="7" name="TextBox 6">
            <a:extLst>
              <a:ext uri="{FF2B5EF4-FFF2-40B4-BE49-F238E27FC236}">
                <a16:creationId xmlns:a16="http://schemas.microsoft.com/office/drawing/2014/main" id="{F225EC4D-1BB3-C9A2-7099-933456F38DE9}"/>
              </a:ext>
            </a:extLst>
          </p:cNvPr>
          <p:cNvSpPr txBox="1"/>
          <p:nvPr/>
        </p:nvSpPr>
        <p:spPr>
          <a:xfrm>
            <a:off x="7123689" y="2756982"/>
            <a:ext cx="4996833" cy="584775"/>
          </a:xfrm>
          <a:prstGeom prst="rect">
            <a:avLst/>
          </a:prstGeom>
          <a:noFill/>
        </p:spPr>
        <p:txBody>
          <a:bodyPr wrap="square">
            <a:spAutoFit/>
          </a:bodyPr>
          <a:lstStyle/>
          <a:p>
            <a:r>
              <a:rPr lang="en-GB"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LSCP (lincolnshirescp.org.uk) </a:t>
            </a:r>
            <a:endParaRPr lang="en-GB" sz="3200" dirty="0"/>
          </a:p>
        </p:txBody>
      </p:sp>
      <p:sp>
        <p:nvSpPr>
          <p:cNvPr id="9" name="TextBox 8">
            <a:extLst>
              <a:ext uri="{FF2B5EF4-FFF2-40B4-BE49-F238E27FC236}">
                <a16:creationId xmlns:a16="http://schemas.microsoft.com/office/drawing/2014/main" id="{13E100C7-1CDB-CB06-EE22-7D730B923D33}"/>
              </a:ext>
            </a:extLst>
          </p:cNvPr>
          <p:cNvSpPr txBox="1"/>
          <p:nvPr/>
        </p:nvSpPr>
        <p:spPr>
          <a:xfrm>
            <a:off x="234670" y="4350301"/>
            <a:ext cx="6133762" cy="1200329"/>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Keep an eye on their social media page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Lincolnshire Safeguarding Children Partnership | Facebook</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the launch of their Supporting Emotional Wellbeing campaign this summer, developed with the views of children in Lincolnshire.</a:t>
            </a:r>
            <a:endParaRPr lang="en-GB" dirty="0"/>
          </a:p>
        </p:txBody>
      </p:sp>
    </p:spTree>
    <p:extLst>
      <p:ext uri="{BB962C8B-B14F-4D97-AF65-F5344CB8AC3E}">
        <p14:creationId xmlns:p14="http://schemas.microsoft.com/office/powerpoint/2010/main" val="260161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207168" y="0"/>
            <a:ext cx="11117494" cy="1325563"/>
          </a:xfrm>
        </p:spPr>
        <p:txBody>
          <a:bodyPr>
            <a:normAutofit/>
          </a:bodyPr>
          <a:lstStyle/>
          <a:p>
            <a:r>
              <a:rPr lang="en-GB" dirty="0"/>
              <a:t>EHCNA Requests</a:t>
            </a:r>
          </a:p>
        </p:txBody>
      </p:sp>
      <p:sp>
        <p:nvSpPr>
          <p:cNvPr id="3" name="TextBox 2">
            <a:extLst>
              <a:ext uri="{FF2B5EF4-FFF2-40B4-BE49-F238E27FC236}">
                <a16:creationId xmlns:a16="http://schemas.microsoft.com/office/drawing/2014/main" id="{D2D56A3B-EFE4-481C-96C8-8ADBB3124AFC}"/>
              </a:ext>
            </a:extLst>
          </p:cNvPr>
          <p:cNvSpPr txBox="1"/>
          <p:nvPr/>
        </p:nvSpPr>
        <p:spPr>
          <a:xfrm>
            <a:off x="0" y="1308135"/>
            <a:ext cx="7235899" cy="3416320"/>
          </a:xfrm>
          <a:prstGeom prst="rect">
            <a:avLst/>
          </a:prstGeom>
          <a:noFill/>
        </p:spPr>
        <p:txBody>
          <a:bodyPr wrap="square" rtlCol="0">
            <a:spAutoFit/>
          </a:bodyPr>
          <a:lstStyle/>
          <a:p>
            <a:pPr marL="285750"/>
            <a:r>
              <a:rPr lang="en-US" sz="2400" dirty="0">
                <a:latin typeface="Calibri" panose="020F0502020204030204" pitchFamily="34" charset="0"/>
              </a:rPr>
              <a:t>Please support us to support you by considering the statutory time frames SEND need to work to when you submit an EHCNA request.  Any requests submitted after 5</a:t>
            </a:r>
            <a:r>
              <a:rPr lang="en-US" sz="2400" baseline="30000" dirty="0">
                <a:latin typeface="Calibri" panose="020F0502020204030204" pitchFamily="34" charset="0"/>
              </a:rPr>
              <a:t>th</a:t>
            </a:r>
            <a:r>
              <a:rPr lang="en-US" sz="2400" dirty="0">
                <a:latin typeface="Calibri" panose="020F0502020204030204" pitchFamily="34" charset="0"/>
              </a:rPr>
              <a:t> June will be heard in the last week of term or during the summer holidays, meaning that the actual assessments will need to be carried out in the summer holidays too (within 4 – 6 weeks of allocation).  Those children will not therefore be seen in school, and you may not be available to provide further information.</a:t>
            </a:r>
            <a:endParaRPr lang="en-GB" sz="2400" dirty="0">
              <a:latin typeface="Calibri" panose="020F0502020204030204" pitchFamily="34" charset="0"/>
            </a:endParaRPr>
          </a:p>
        </p:txBody>
      </p:sp>
      <p:pic>
        <p:nvPicPr>
          <p:cNvPr id="6" name="Picture 5">
            <a:extLst>
              <a:ext uri="{FF2B5EF4-FFF2-40B4-BE49-F238E27FC236}">
                <a16:creationId xmlns:a16="http://schemas.microsoft.com/office/drawing/2014/main" id="{6F46BEB3-8EBA-D775-8663-F65CA6FFDF7E}"/>
              </a:ext>
            </a:extLst>
          </p:cNvPr>
          <p:cNvPicPr>
            <a:picLocks noChangeAspect="1"/>
          </p:cNvPicPr>
          <p:nvPr/>
        </p:nvPicPr>
        <p:blipFill>
          <a:blip r:embed="rId3"/>
          <a:stretch>
            <a:fillRect/>
          </a:stretch>
        </p:blipFill>
        <p:spPr>
          <a:xfrm>
            <a:off x="8132599" y="152232"/>
            <a:ext cx="3192063" cy="4295775"/>
          </a:xfrm>
          <a:prstGeom prst="rect">
            <a:avLst/>
          </a:prstGeom>
          <a:ln>
            <a:solidFill>
              <a:schemeClr val="tx1"/>
            </a:solidFill>
          </a:ln>
        </p:spPr>
      </p:pic>
      <p:sp>
        <p:nvSpPr>
          <p:cNvPr id="7" name="Speech Bubble: Oval 6">
            <a:extLst>
              <a:ext uri="{FF2B5EF4-FFF2-40B4-BE49-F238E27FC236}">
                <a16:creationId xmlns:a16="http://schemas.microsoft.com/office/drawing/2014/main" id="{DAF3A009-33B2-A082-B015-6A1083F9E418}"/>
              </a:ext>
            </a:extLst>
          </p:cNvPr>
          <p:cNvSpPr/>
          <p:nvPr/>
        </p:nvSpPr>
        <p:spPr>
          <a:xfrm>
            <a:off x="207168" y="4724455"/>
            <a:ext cx="2055377" cy="1383738"/>
          </a:xfrm>
          <a:prstGeom prst="wedgeEllipseCallout">
            <a:avLst>
              <a:gd name="adj1" fmla="val -59809"/>
              <a:gd name="adj2" fmla="val 326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Don’t forget to include attainment data too!</a:t>
            </a:r>
            <a:endParaRPr lang="en-GB" dirty="0"/>
          </a:p>
        </p:txBody>
      </p:sp>
    </p:spTree>
    <p:extLst>
      <p:ext uri="{BB962C8B-B14F-4D97-AF65-F5344CB8AC3E}">
        <p14:creationId xmlns:p14="http://schemas.microsoft.com/office/powerpoint/2010/main" val="296276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207168" y="0"/>
            <a:ext cx="11117494" cy="1325563"/>
          </a:xfrm>
        </p:spPr>
        <p:txBody>
          <a:bodyPr>
            <a:normAutofit/>
          </a:bodyPr>
          <a:lstStyle/>
          <a:p>
            <a:r>
              <a:rPr lang="en-GB" dirty="0"/>
              <a:t>Virtual Autism Hub launch</a:t>
            </a:r>
          </a:p>
        </p:txBody>
      </p:sp>
      <p:sp>
        <p:nvSpPr>
          <p:cNvPr id="3" name="TextBox 2">
            <a:extLst>
              <a:ext uri="{FF2B5EF4-FFF2-40B4-BE49-F238E27FC236}">
                <a16:creationId xmlns:a16="http://schemas.microsoft.com/office/drawing/2014/main" id="{D2D56A3B-EFE4-481C-96C8-8ADBB3124AFC}"/>
              </a:ext>
            </a:extLst>
          </p:cNvPr>
          <p:cNvSpPr txBox="1"/>
          <p:nvPr/>
        </p:nvSpPr>
        <p:spPr>
          <a:xfrm>
            <a:off x="0" y="1308135"/>
            <a:ext cx="7235899" cy="461665"/>
          </a:xfrm>
          <a:prstGeom prst="rect">
            <a:avLst/>
          </a:prstGeom>
          <a:noFill/>
        </p:spPr>
        <p:txBody>
          <a:bodyPr wrap="square" rtlCol="0">
            <a:spAutoFit/>
          </a:bodyPr>
          <a:lstStyle/>
          <a:p>
            <a:pPr marL="285750"/>
            <a:r>
              <a:rPr lang="en-GB" sz="2400" dirty="0">
                <a:latin typeface="Calibri" panose="020F0502020204030204" pitchFamily="34" charset="0"/>
                <a:hlinkClick r:id="rId3"/>
              </a:rPr>
              <a:t>www.lpft.nhs.uk/virtual-autism-hub</a:t>
            </a:r>
            <a:r>
              <a:rPr lang="en-GB" sz="2400" dirty="0">
                <a:latin typeface="Calibri" panose="020F0502020204030204" pitchFamily="34" charset="0"/>
              </a:rPr>
              <a:t> </a:t>
            </a:r>
          </a:p>
        </p:txBody>
      </p:sp>
      <p:pic>
        <p:nvPicPr>
          <p:cNvPr id="8" name="Picture 7">
            <a:extLst>
              <a:ext uri="{FF2B5EF4-FFF2-40B4-BE49-F238E27FC236}">
                <a16:creationId xmlns:a16="http://schemas.microsoft.com/office/drawing/2014/main" id="{D300188E-1368-73DD-CD7D-E6F8225FC539}"/>
              </a:ext>
            </a:extLst>
          </p:cNvPr>
          <p:cNvPicPr>
            <a:picLocks noChangeAspect="1"/>
          </p:cNvPicPr>
          <p:nvPr/>
        </p:nvPicPr>
        <p:blipFill>
          <a:blip r:embed="rId4"/>
          <a:stretch>
            <a:fillRect/>
          </a:stretch>
        </p:blipFill>
        <p:spPr>
          <a:xfrm>
            <a:off x="7954923" y="297240"/>
            <a:ext cx="3095648" cy="4143405"/>
          </a:xfrm>
          <a:prstGeom prst="rect">
            <a:avLst/>
          </a:prstGeom>
        </p:spPr>
      </p:pic>
      <p:sp>
        <p:nvSpPr>
          <p:cNvPr id="10" name="TextBox 9">
            <a:extLst>
              <a:ext uri="{FF2B5EF4-FFF2-40B4-BE49-F238E27FC236}">
                <a16:creationId xmlns:a16="http://schemas.microsoft.com/office/drawing/2014/main" id="{D2FF3CCE-F132-24EB-5C0E-5F396E9DFC5E}"/>
              </a:ext>
            </a:extLst>
          </p:cNvPr>
          <p:cNvSpPr txBox="1"/>
          <p:nvPr/>
        </p:nvSpPr>
        <p:spPr>
          <a:xfrm>
            <a:off x="386395" y="2200772"/>
            <a:ext cx="6129716" cy="2308324"/>
          </a:xfrm>
          <a:prstGeom prst="rect">
            <a:avLst/>
          </a:prstGeom>
          <a:noFill/>
        </p:spPr>
        <p:txBody>
          <a:bodyPr wrap="square">
            <a:spAutoFit/>
          </a:bodyPr>
          <a:lstStyle/>
          <a:p>
            <a:r>
              <a:rPr lang="en-US" sz="2400" dirty="0"/>
              <a:t>Lincolnshire’s Virtual Autism Hub is a new</a:t>
            </a:r>
          </a:p>
          <a:p>
            <a:r>
              <a:rPr lang="en-US" sz="2400" dirty="0"/>
              <a:t>source of autism support. Our service is for nonclinical autism enquiries. We’re here to empower autistic people and their parents/carers. We will work closely with community groups and service providers.</a:t>
            </a:r>
            <a:endParaRPr lang="en-GB" sz="2400" dirty="0"/>
          </a:p>
        </p:txBody>
      </p:sp>
    </p:spTree>
    <p:extLst>
      <p:ext uri="{BB962C8B-B14F-4D97-AF65-F5344CB8AC3E}">
        <p14:creationId xmlns:p14="http://schemas.microsoft.com/office/powerpoint/2010/main" val="359404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1617</Words>
  <Application>Microsoft Office PowerPoint</Application>
  <PresentationFormat>Widescreen</PresentationFormat>
  <Paragraphs>164</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Calibri Light</vt:lpstr>
      <vt:lpstr>novelsanspro-regular</vt:lpstr>
      <vt:lpstr>Open Sans</vt:lpstr>
      <vt:lpstr>Segoe UI</vt:lpstr>
      <vt:lpstr>Wingdings</vt:lpstr>
      <vt:lpstr>Office Theme</vt:lpstr>
      <vt:lpstr>Graduated Approach Briefings</vt:lpstr>
      <vt:lpstr>Welcome</vt:lpstr>
      <vt:lpstr>Remember to book your places for each briefing throughout the year on the Local Offer</vt:lpstr>
      <vt:lpstr>Graduated Approach Briefings for 2024-25 </vt:lpstr>
      <vt:lpstr>PowerPoint Presentation</vt:lpstr>
      <vt:lpstr>We Are With You – name change to Horizon</vt:lpstr>
      <vt:lpstr>Lincolnshire Safeguarding Children Partnership Website Launch</vt:lpstr>
      <vt:lpstr>EHCNA Requests</vt:lpstr>
      <vt:lpstr>Virtual Autism Hub launch</vt:lpstr>
      <vt:lpstr>PowerPoint Presentation</vt:lpstr>
      <vt:lpstr>PowerPoint Presentation</vt:lpstr>
      <vt:lpstr>PowerPoint Presentation</vt:lpstr>
      <vt:lpstr>Look out for the Training Brochure </vt:lpstr>
      <vt:lpstr>Presentations and Videos will be available from 8th May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Nicola Carter</cp:lastModifiedBy>
  <cp:revision>36</cp:revision>
  <dcterms:created xsi:type="dcterms:W3CDTF">2021-10-08T08:32:57Z</dcterms:created>
  <dcterms:modified xsi:type="dcterms:W3CDTF">2024-05-01T07:35:32Z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a1be0c-caeb-4e3c-b135-5eaf1d4132de_Enabled">
    <vt:lpwstr>true</vt:lpwstr>
  </property>
  <property fmtid="{D5CDD505-2E9C-101B-9397-08002B2CF9AE}" pid="3" name="MSIP_Label_aca1be0c-caeb-4e3c-b135-5eaf1d4132de_SetDate">
    <vt:lpwstr>2024-04-11T07:31:03Z</vt:lpwstr>
  </property>
  <property fmtid="{D5CDD505-2E9C-101B-9397-08002B2CF9AE}" pid="4" name="MSIP_Label_aca1be0c-caeb-4e3c-b135-5eaf1d4132de_Method">
    <vt:lpwstr>Standard</vt:lpwstr>
  </property>
  <property fmtid="{D5CDD505-2E9C-101B-9397-08002B2CF9AE}" pid="5" name="MSIP_Label_aca1be0c-caeb-4e3c-b135-5eaf1d4132de_Name">
    <vt:lpwstr>defa4170-0d19-0005-0004-bc88714345d2</vt:lpwstr>
  </property>
  <property fmtid="{D5CDD505-2E9C-101B-9397-08002B2CF9AE}" pid="6" name="MSIP_Label_aca1be0c-caeb-4e3c-b135-5eaf1d4132de_SiteId">
    <vt:lpwstr>b4e05b92-f8ce-46b5-9b24-99ba5c11e5e9</vt:lpwstr>
  </property>
  <property fmtid="{D5CDD505-2E9C-101B-9397-08002B2CF9AE}" pid="7" name="MSIP_Label_aca1be0c-caeb-4e3c-b135-5eaf1d4132de_ActionId">
    <vt:lpwstr>a1d9f623-ca2d-4eef-9de3-b139b92f81bc</vt:lpwstr>
  </property>
  <property fmtid="{D5CDD505-2E9C-101B-9397-08002B2CF9AE}" pid="8" name="MSIP_Label_aca1be0c-caeb-4e3c-b135-5eaf1d4132de_ContentBits">
    <vt:lpwstr>0</vt:lpwstr>
  </property>
</Properties>
</file>