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0" r:id="rId2"/>
  </p:sldMasterIdLst>
  <p:notesMasterIdLst>
    <p:notesMasterId r:id="rId11"/>
  </p:notesMasterIdLst>
  <p:sldIdLst>
    <p:sldId id="314" r:id="rId3"/>
    <p:sldId id="335" r:id="rId4"/>
    <p:sldId id="362" r:id="rId5"/>
    <p:sldId id="360" r:id="rId6"/>
    <p:sldId id="357" r:id="rId7"/>
    <p:sldId id="356" r:id="rId8"/>
    <p:sldId id="363" r:id="rId9"/>
    <p:sldId id="340" r:id="rId10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534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EF53E-5394-4F5E-BAB6-CE080ED07280}" type="datetimeFigureOut">
              <a:rPr lang="en-GB" smtClean="0"/>
              <a:t>24/04/2024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3"/>
            <a:ext cx="5681980" cy="355857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318A2-1256-493C-9EE2-9A7BACA2C3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642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FC5-BD3B-0541-BD5C-2403AA003007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6D9B-5007-1240-AD93-EB3D2A23E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68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288" y="-8468"/>
            <a:ext cx="12226405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FC5-BD3B-0541-BD5C-2403AA003007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6D9B-5007-1240-AD93-EB3D2A23E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9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2FC5-BD3B-0541-BD5C-2403AA003007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F6D9B-5007-1240-AD93-EB3D2A23E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4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289" y="-8468"/>
            <a:ext cx="12226407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590"/>
            <a:ext cx="846361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7011" y="6041364"/>
            <a:ext cx="9121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2FC5-BD3B-0541-BD5C-2403AA003007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799" y="6041364"/>
            <a:ext cx="6163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2902" y="6041364"/>
            <a:ext cx="683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6AF6D9B-5007-1240-AD93-EB3D2A23E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05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2FC5-BD3B-0541-BD5C-2403AA003007}" type="datetimeFigureOut">
              <a:rPr lang="en-US" smtClean="0"/>
              <a:t>4/24/2024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6D9B-5007-1240-AD93-EB3D2A23E3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33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colnshire.gov.uk/support-education/emotional-based-school-avoidance-ebsa/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ofessionals.lincolnshire.gov.uk/downloads/download/240/ebsa-toolkit" TargetMode="External"/><Relationship Id="rId4" Type="http://schemas.openxmlformats.org/officeDocument/2006/relationships/hyperlink" Target="https://professionals.lincolnshire.gov.uk/ebsa-pathway/ebsa-toolki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PRT@lincolnshire.gov.u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background superimp_v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3252" r="-200" b="3198"/>
          <a:stretch/>
        </p:blipFill>
        <p:spPr>
          <a:xfrm>
            <a:off x="2532514" y="-127221"/>
            <a:ext cx="9468987" cy="6859716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1A81C3-5F06-5278-B603-AD3009BC94B0}"/>
              </a:ext>
            </a:extLst>
          </p:cNvPr>
          <p:cNvSpPr txBox="1"/>
          <p:nvPr/>
        </p:nvSpPr>
        <p:spPr>
          <a:xfrm>
            <a:off x="264225" y="4717832"/>
            <a:ext cx="384105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Open Sans"/>
                <a:ea typeface="ＭＳ Ｐゴシック" charset="0"/>
                <a:cs typeface="Open Sans"/>
              </a:rPr>
              <a:t>Amanda Smith</a:t>
            </a:r>
            <a:endParaRPr lang="en-US" sz="1800" dirty="0">
              <a:latin typeface="Open Sans"/>
              <a:ea typeface="ＭＳ Ｐゴシック" charset="0"/>
              <a:cs typeface="Open Sans"/>
            </a:endParaRPr>
          </a:p>
          <a:p>
            <a:pPr algn="l"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latin typeface="Open Sans"/>
                <a:ea typeface="ＭＳ Ｐゴシック" charset="0"/>
                <a:cs typeface="Open Sans"/>
              </a:rPr>
              <a:t>Pupil Reintegration Officer - South</a:t>
            </a:r>
            <a:endParaRPr lang="en-US" sz="1800" dirty="0">
              <a:latin typeface="Open Sans"/>
              <a:ea typeface="ＭＳ Ｐゴシック" charset="0"/>
              <a:cs typeface="Open San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EC0D083-2320-DB55-C038-CEE415347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225" y="535161"/>
            <a:ext cx="4373550" cy="41192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Emotional Based School Avoidance (EBSA) updates and next steps</a:t>
            </a:r>
            <a:br>
              <a:rPr lang="en-GB" sz="3200" dirty="0">
                <a:effectLst/>
                <a:latin typeface="Cambria" panose="02040503050406030204" pitchFamily="18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82289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9" name="Group 3078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057275-80C4-99B2-2BCA-A213BBB6494B}"/>
              </a:ext>
            </a:extLst>
          </p:cNvPr>
          <p:cNvSpPr txBox="1"/>
          <p:nvPr/>
        </p:nvSpPr>
        <p:spPr>
          <a:xfrm>
            <a:off x="1268145" y="531445"/>
            <a:ext cx="7687653" cy="605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100" name="Straight Connector 3090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1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A2833-0FA2-A315-1C4A-E191C01E2EC5}"/>
              </a:ext>
            </a:extLst>
          </p:cNvPr>
          <p:cNvSpPr txBox="1"/>
          <p:nvPr/>
        </p:nvSpPr>
        <p:spPr>
          <a:xfrm>
            <a:off x="1111539" y="276225"/>
            <a:ext cx="8051511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Emotional Based School Avoidance</a:t>
            </a:r>
          </a:p>
          <a:p>
            <a:pPr algn="l"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Updates and next steps:</a:t>
            </a:r>
          </a:p>
          <a:p>
            <a:pPr algn="l"/>
            <a:endParaRPr lang="en-GB" sz="3600" b="1" dirty="0"/>
          </a:p>
          <a:p>
            <a:pPr algn="l"/>
            <a:r>
              <a:rPr lang="en-US" sz="2800" b="0" i="0" dirty="0">
                <a:solidFill>
                  <a:srgbClr val="181818"/>
                </a:solidFill>
                <a:effectLst/>
                <a:latin typeface="+mj-lt"/>
              </a:rPr>
              <a:t>“The more healthy relationships a child has, the more likely he will be to recover from trauma and thrive. Relationships are the agents of change, and the most powerful therapy is human love.”</a:t>
            </a:r>
            <a:endParaRPr lang="en-GB" sz="2800" b="1" i="0" dirty="0">
              <a:solidFill>
                <a:srgbClr val="181818"/>
              </a:solidFill>
              <a:effectLst/>
              <a:latin typeface="+mj-lt"/>
            </a:endParaRPr>
          </a:p>
          <a:p>
            <a:pPr algn="l"/>
            <a:endParaRPr lang="en-GB" sz="2800" b="1" dirty="0">
              <a:solidFill>
                <a:srgbClr val="181818"/>
              </a:solidFill>
              <a:latin typeface="+mj-lt"/>
              <a:ea typeface="+mj-ea"/>
              <a:cs typeface="+mj-cs"/>
            </a:endParaRPr>
          </a:p>
          <a:p>
            <a:pPr algn="l"/>
            <a:r>
              <a:rPr lang="en-US" b="1" i="0" dirty="0">
                <a:solidFill>
                  <a:schemeClr val="bg1">
                    <a:lumMod val="65000"/>
                  </a:schemeClr>
                </a:solidFill>
                <a:effectLst/>
              </a:rPr>
              <a:t>Bruce D. Perry, The Boy Who Was Raised as a Dog </a:t>
            </a:r>
          </a:p>
          <a:p>
            <a:pPr algn="l"/>
            <a:endParaRPr lang="en-U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3750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9" name="Group 3078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057275-80C4-99B2-2BCA-A213BBB6494B}"/>
              </a:ext>
            </a:extLst>
          </p:cNvPr>
          <p:cNvSpPr txBox="1"/>
          <p:nvPr/>
        </p:nvSpPr>
        <p:spPr>
          <a:xfrm>
            <a:off x="1268145" y="531445"/>
            <a:ext cx="7687653" cy="605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100" name="Straight Connector 3090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1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A2833-0FA2-A315-1C4A-E191C01E2EC5}"/>
              </a:ext>
            </a:extLst>
          </p:cNvPr>
          <p:cNvSpPr txBox="1"/>
          <p:nvPr/>
        </p:nvSpPr>
        <p:spPr>
          <a:xfrm>
            <a:off x="1111539" y="276225"/>
            <a:ext cx="805151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Emotional Based School Avoidance</a:t>
            </a:r>
          </a:p>
          <a:p>
            <a:pPr algn="l"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Updates and next steps:</a:t>
            </a:r>
          </a:p>
          <a:p>
            <a:pPr algn="l"/>
            <a:endParaRPr lang="en-GB" sz="3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DFE and NHS England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EBSA toolkit – early intervention and effective whole school systems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Whole school approach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Audit tool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Risk screening tool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EBSA interventions document</a:t>
            </a:r>
            <a:endParaRPr lang="en-US" sz="2200" dirty="0">
              <a:latin typeface="+mj-lt"/>
              <a:ea typeface="+mj-ea"/>
              <a:cs typeface="+mj-cs"/>
            </a:endParaRPr>
          </a:p>
          <a:p>
            <a:pPr lvl="1" algn="l"/>
            <a:endParaRPr lang="en-US" sz="2200" dirty="0">
              <a:latin typeface="+mj-lt"/>
              <a:ea typeface="+mj-ea"/>
              <a:cs typeface="+mj-cs"/>
            </a:endParaRPr>
          </a:p>
          <a:p>
            <a:pPr lvl="1"/>
            <a:endParaRPr lang="en-US" sz="2200" dirty="0">
              <a:latin typeface="+mj-lt"/>
              <a:ea typeface="+mj-ea"/>
              <a:cs typeface="+mj-cs"/>
            </a:endParaRPr>
          </a:p>
          <a:p>
            <a:pPr lvl="1" algn="l"/>
            <a:endParaRPr lang="en-US" sz="2200" dirty="0">
              <a:latin typeface="+mj-lt"/>
              <a:ea typeface="+mj-ea"/>
              <a:cs typeface="+mj-cs"/>
            </a:endParaRPr>
          </a:p>
          <a:p>
            <a:pPr lvl="1" algn="l"/>
            <a:endParaRPr lang="en-U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1" algn="l"/>
            <a:endParaRPr lang="en-US" sz="2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379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9" name="Group 3078">
            <a:extLst>
              <a:ext uri="{FF2B5EF4-FFF2-40B4-BE49-F238E27FC236}">
                <a16:creationId xmlns:a16="http://schemas.microsoft.com/office/drawing/2014/main" id="{EB0D40EF-BA14-42F1-9492-D38C59DCA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B2C3A70F-581F-48B1-AD94-04AF9A38D2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13EABD0F-494E-4C0C-8A0C-139AFC428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739811F7-2462-4463-BE69-32CEBED03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D91A6F9F-54F1-461A-A043-E97203A85F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28681C3A-B98D-44BE-8120-45C3F3BA0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37478156-05FD-4D8F-AE53-B3D40AF29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A81F9C83-B446-4703-8B99-C01F0E403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C2F5F0B6-D807-4AAE-852B-7BECE0CF4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0945AE7B-1E9E-491F-976F-1552730887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A38028DA-F87E-4372-9295-BC98DB400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1057275-80C4-99B2-2BCA-A213BBB6494B}"/>
              </a:ext>
            </a:extLst>
          </p:cNvPr>
          <p:cNvSpPr txBox="1"/>
          <p:nvPr/>
        </p:nvSpPr>
        <p:spPr>
          <a:xfrm>
            <a:off x="1268145" y="531445"/>
            <a:ext cx="7687653" cy="60503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Emotional Based School Avoidance</a:t>
            </a: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Updates and next steps:</a:t>
            </a: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marL="571500" indent="-57150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j-ea"/>
                <a:cs typeface="+mj-cs"/>
              </a:rPr>
              <a:t>Training updates</a:t>
            </a:r>
          </a:p>
          <a:p>
            <a:pPr marL="571500" indent="-57150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EBSA Pathway</a:t>
            </a:r>
          </a:p>
          <a:p>
            <a:pPr marL="571500" indent="-57150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Training feedback/ questionnaire</a:t>
            </a:r>
          </a:p>
          <a:p>
            <a:pPr marL="571500" indent="-57150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Bitesize sessions for September 2024 – Phases and tools</a:t>
            </a:r>
          </a:p>
          <a:p>
            <a:pPr marL="571500" indent="-571500" defTabSz="4572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Observing at Medical Support Panel (MSP)</a:t>
            </a:r>
          </a:p>
          <a:p>
            <a:pPr defTabSz="457200">
              <a:spcBef>
                <a:spcPct val="0"/>
              </a:spcBef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100" name="Straight Connector 3090">
            <a:extLst>
              <a:ext uri="{FF2B5EF4-FFF2-40B4-BE49-F238E27FC236}">
                <a16:creationId xmlns:a16="http://schemas.microsoft.com/office/drawing/2014/main" id="{B31FD3CE-CE0A-4FD9-967C-4D340CA37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2012" y="3428999"/>
            <a:ext cx="3251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1" name="Isosceles Triangle 30">
            <a:extLst>
              <a:ext uri="{FF2B5EF4-FFF2-40B4-BE49-F238E27FC236}">
                <a16:creationId xmlns:a16="http://schemas.microsoft.com/office/drawing/2014/main" id="{0663EB55-934F-42EF-80DE-098647DE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281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6A0E121-2D8A-978C-19A4-567C76324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461" y="-476250"/>
            <a:ext cx="8027064" cy="7210425"/>
          </a:xfrm>
        </p:spPr>
        <p:txBody>
          <a:bodyPr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2B2BD1-9E92-3899-9159-025BA328D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969" y="0"/>
            <a:ext cx="7259847" cy="6734175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AFAA0FF-9A4D-A686-F8B5-D8B779DCF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076256"/>
              </p:ext>
            </p:extLst>
          </p:nvPr>
        </p:nvGraphicFramePr>
        <p:xfrm>
          <a:off x="1200150" y="123825"/>
          <a:ext cx="2533650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3650">
                  <a:extLst>
                    <a:ext uri="{9D8B030D-6E8A-4147-A177-3AD203B41FA5}">
                      <a16:colId xmlns:a16="http://schemas.microsoft.com/office/drawing/2014/main" val="2328642112"/>
                    </a:ext>
                  </a:extLst>
                </a:gridCol>
              </a:tblGrid>
              <a:tr h="752475">
                <a:tc>
                  <a:txBody>
                    <a:bodyPr/>
                    <a:lstStyle/>
                    <a:p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EBSA Tools and </a:t>
                      </a:r>
                    </a:p>
                    <a:p>
                      <a:r>
                        <a:rPr lang="en-US" sz="36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Checklist</a:t>
                      </a:r>
                      <a:endParaRPr lang="en-GB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0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61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lincolnshire cc imp">
            <a:extLst>
              <a:ext uri="{FF2B5EF4-FFF2-40B4-BE49-F238E27FC236}">
                <a16:creationId xmlns:a16="http://schemas.microsoft.com/office/drawing/2014/main" id="{E422FD03-9051-D30B-89DA-BEA5FD70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92" y="310102"/>
            <a:ext cx="1452438" cy="1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97B68A-3C8F-F088-77AD-0E1491E39F1D}"/>
              </a:ext>
            </a:extLst>
          </p:cNvPr>
          <p:cNvSpPr txBox="1"/>
          <p:nvPr/>
        </p:nvSpPr>
        <p:spPr>
          <a:xfrm>
            <a:off x="1544393" y="328282"/>
            <a:ext cx="7380454" cy="64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  <a:spcAft>
                <a:spcPts val="600"/>
              </a:spcAft>
            </a:pPr>
            <a:r>
              <a:rPr lang="en-GB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MS Mincho" panose="02020609040205080304" pitchFamily="49" charset="-128"/>
                <a:cs typeface="Arial" panose="020B0604020202020204" pitchFamily="34" charset="0"/>
              </a:rPr>
              <a:t>Other Resources/ Support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57166-B3DC-703B-D080-96B1673EB65B}"/>
              </a:ext>
            </a:extLst>
          </p:cNvPr>
          <p:cNvSpPr txBox="1"/>
          <p:nvPr/>
        </p:nvSpPr>
        <p:spPr>
          <a:xfrm>
            <a:off x="1008262" y="1231067"/>
            <a:ext cx="8723557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400" dirty="0"/>
              <a:t>EBSA Pathway</a:t>
            </a:r>
          </a:p>
          <a:p>
            <a:r>
              <a:rPr lang="en-GB" sz="2400" dirty="0">
                <a:solidFill>
                  <a:srgbClr val="99CA3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https://www.lincolnshire.gov.uk/support-education/emotional-based-school-avoidance-ebsa/4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EBSA Toolkit</a:t>
            </a:r>
          </a:p>
          <a:p>
            <a:r>
              <a:rPr lang="en-GB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https://professionals.lincolnshire.gov.uk/ebsa-pathway/ebsa-toolkit</a:t>
            </a: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Whole School Approach tools</a:t>
            </a:r>
          </a:p>
          <a:p>
            <a:r>
              <a:rPr lang="en-GB" sz="24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https://professionals.lincolnshire.gov.uk/downloads/download/240/ebsa-toolkit</a:t>
            </a:r>
            <a:endParaRPr lang="en-GB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698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6429922-3353-F79D-4C48-0DF9B835C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461" y="771525"/>
            <a:ext cx="7768959" cy="4810125"/>
          </a:xfrm>
        </p:spPr>
        <p:txBody>
          <a:bodyPr/>
          <a:lstStyle/>
          <a:p>
            <a:pPr algn="ctr" defTabSz="457200">
              <a:spcBef>
                <a:spcPct val="0"/>
              </a:spcBef>
              <a:spcAft>
                <a:spcPts val="600"/>
              </a:spcAft>
            </a:pPr>
            <a:endParaRPr lang="en-GB" sz="3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457200">
              <a:spcBef>
                <a:spcPct val="0"/>
              </a:spcBef>
              <a:spcAft>
                <a:spcPts val="600"/>
              </a:spcAft>
            </a:pPr>
            <a:r>
              <a:rPr lang="en-GB" sz="3600" dirty="0">
                <a:solidFill>
                  <a:srgbClr val="92D050"/>
                </a:solidFill>
                <a:ea typeface="Calibri" panose="020F0502020204030204" pitchFamily="34" charset="0"/>
              </a:rPr>
              <a:t>C</a:t>
            </a:r>
            <a:r>
              <a:rPr lang="en-GB" sz="3600" dirty="0">
                <a:solidFill>
                  <a:srgbClr val="92D050"/>
                </a:solidFill>
                <a:effectLst/>
                <a:ea typeface="Calibri" panose="020F0502020204030204" pitchFamily="34" charset="0"/>
              </a:rPr>
              <a:t>ontact PRT </a:t>
            </a:r>
            <a:r>
              <a:rPr lang="en-GB" sz="3600" dirty="0">
                <a:solidFill>
                  <a:srgbClr val="92D050"/>
                </a:solidFill>
                <a:ea typeface="Calibri" panose="020F0502020204030204" pitchFamily="34" charset="0"/>
              </a:rPr>
              <a:t>for training/advice/guidance</a:t>
            </a:r>
          </a:p>
          <a:p>
            <a:pPr marL="0" indent="0" algn="l">
              <a:buNone/>
            </a:pPr>
            <a:r>
              <a:rPr lang="en-GB" sz="3600" dirty="0">
                <a:latin typeface="Calibri" panose="020F0502020204030204" pitchFamily="34" charset="0"/>
                <a:ea typeface="Calibri" panose="020F0502020204030204" pitchFamily="34" charset="0"/>
              </a:rPr>
              <a:t>                            </a:t>
            </a:r>
          </a:p>
          <a:p>
            <a:pPr marL="0" indent="0" algn="ctr">
              <a:buNone/>
            </a:pPr>
            <a:r>
              <a:rPr lang="en-GB" sz="3600" u="sng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PRT@lincolnshire.gov.uk</a:t>
            </a:r>
            <a:endParaRPr lang="en-US" sz="3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89179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71871DA-C8AC-5B23-B8C0-C9B81B5E68C5}"/>
              </a:ext>
            </a:extLst>
          </p:cNvPr>
          <p:cNvSpPr txBox="1"/>
          <p:nvPr/>
        </p:nvSpPr>
        <p:spPr>
          <a:xfrm>
            <a:off x="1757609" y="1124856"/>
            <a:ext cx="7430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Any Questions</a:t>
            </a:r>
          </a:p>
        </p:txBody>
      </p:sp>
      <p:pic>
        <p:nvPicPr>
          <p:cNvPr id="8" name="Picture 2" descr="Image result for lincolnshire cc imp">
            <a:extLst>
              <a:ext uri="{FF2B5EF4-FFF2-40B4-BE49-F238E27FC236}">
                <a16:creationId xmlns:a16="http://schemas.microsoft.com/office/drawing/2014/main" id="{E422FD03-9051-D30B-89DA-BEA5FD70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792" y="310102"/>
            <a:ext cx="1452438" cy="14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3D black question marks with one yellow question mark">
            <a:extLst>
              <a:ext uri="{FF2B5EF4-FFF2-40B4-BE49-F238E27FC236}">
                <a16:creationId xmlns:a16="http://schemas.microsoft.com/office/drawing/2014/main" id="{7038453F-6D0A-6FB8-4FC6-B96C88855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27" y="2341630"/>
            <a:ext cx="8091268" cy="295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0588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226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Cambria</vt:lpstr>
      <vt:lpstr>Open Sans</vt:lpstr>
      <vt:lpstr>Trebuchet MS</vt:lpstr>
      <vt:lpstr>Wingdings 3</vt:lpstr>
      <vt:lpstr>Facet</vt:lpstr>
      <vt:lpstr>Office Theme</vt:lpstr>
      <vt:lpstr>Emotional Based School Avoidance (EBSA) updates and next steps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Lincolnshire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Support is There?</dc:title>
  <dc:creator>Karen Richardson3</dc:creator>
  <cp:lastModifiedBy>Nicola Carter</cp:lastModifiedBy>
  <cp:revision>11</cp:revision>
  <cp:lastPrinted>2023-01-24T18:34:30Z</cp:lastPrinted>
  <dcterms:created xsi:type="dcterms:W3CDTF">2023-01-18T19:10:19Z</dcterms:created>
  <dcterms:modified xsi:type="dcterms:W3CDTF">2024-04-24T16:56:35Z</dcterms:modified>
</cp:coreProperties>
</file>