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4"/>
  </p:sldMasterIdLst>
  <p:sldIdLst>
    <p:sldId id="261" r:id="rId5"/>
    <p:sldId id="258" r:id="rId6"/>
    <p:sldId id="289" r:id="rId7"/>
    <p:sldId id="262" r:id="rId8"/>
    <p:sldId id="264" r:id="rId9"/>
    <p:sldId id="290" r:id="rId10"/>
    <p:sldId id="260" r:id="rId11"/>
    <p:sldId id="265" r:id="rId12"/>
    <p:sldId id="285" r:id="rId1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D24C73-C2B9-4CFE-80E9-C4EBBDF5FF97}" v="2" dt="2024-04-16T07:05:58.76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Watkinson" userId="fb286b4b-ca2c-41a7-90cd-2b4a836a3f65" providerId="ADAL" clId="{D4D24C73-C2B9-4CFE-80E9-C4EBBDF5FF97}"/>
    <pc:docChg chg="custSel modSld">
      <pc:chgData name="Natalie Watkinson" userId="fb286b4b-ca2c-41a7-90cd-2b4a836a3f65" providerId="ADAL" clId="{D4D24C73-C2B9-4CFE-80E9-C4EBBDF5FF97}" dt="2024-04-16T07:08:45.026" v="28" actId="14100"/>
      <pc:docMkLst>
        <pc:docMk/>
      </pc:docMkLst>
      <pc:sldChg chg="addSp delSp modSp mod">
        <pc:chgData name="Natalie Watkinson" userId="fb286b4b-ca2c-41a7-90cd-2b4a836a3f65" providerId="ADAL" clId="{D4D24C73-C2B9-4CFE-80E9-C4EBBDF5FF97}" dt="2024-04-16T07:05:42.171" v="7" actId="14100"/>
        <pc:sldMkLst>
          <pc:docMk/>
          <pc:sldMk cId="3372151650" sldId="258"/>
        </pc:sldMkLst>
        <pc:picChg chg="add mod">
          <ac:chgData name="Natalie Watkinson" userId="fb286b4b-ca2c-41a7-90cd-2b4a836a3f65" providerId="ADAL" clId="{D4D24C73-C2B9-4CFE-80E9-C4EBBDF5FF97}" dt="2024-04-16T07:05:42.171" v="7" actId="14100"/>
          <ac:picMkLst>
            <pc:docMk/>
            <pc:sldMk cId="3372151650" sldId="258"/>
            <ac:picMk id="8" creationId="{51AAC068-68DC-ABCF-A903-AF822ABEA008}"/>
          </ac:picMkLst>
        </pc:picChg>
        <pc:picChg chg="del">
          <ac:chgData name="Natalie Watkinson" userId="fb286b4b-ca2c-41a7-90cd-2b4a836a3f65" providerId="ADAL" clId="{D4D24C73-C2B9-4CFE-80E9-C4EBBDF5FF97}" dt="2024-04-16T07:04:51.180" v="0" actId="478"/>
          <ac:picMkLst>
            <pc:docMk/>
            <pc:sldMk cId="3372151650" sldId="258"/>
            <ac:picMk id="11" creationId="{A94DEB57-2AB8-A629-3C01-358123FB0C4F}"/>
          </ac:picMkLst>
        </pc:picChg>
      </pc:sldChg>
      <pc:sldChg chg="addSp delSp modSp mod">
        <pc:chgData name="Natalie Watkinson" userId="fb286b4b-ca2c-41a7-90cd-2b4a836a3f65" providerId="ADAL" clId="{D4D24C73-C2B9-4CFE-80E9-C4EBBDF5FF97}" dt="2024-04-16T07:08:45.026" v="28" actId="14100"/>
        <pc:sldMkLst>
          <pc:docMk/>
          <pc:sldMk cId="2905831558" sldId="260"/>
        </pc:sldMkLst>
        <pc:picChg chg="add mod">
          <ac:chgData name="Natalie Watkinson" userId="fb286b4b-ca2c-41a7-90cd-2b4a836a3f65" providerId="ADAL" clId="{D4D24C73-C2B9-4CFE-80E9-C4EBBDF5FF97}" dt="2024-04-16T07:08:45.026" v="28" actId="14100"/>
          <ac:picMkLst>
            <pc:docMk/>
            <pc:sldMk cId="2905831558" sldId="260"/>
            <ac:picMk id="10" creationId="{F4BD965B-37A1-BACE-6B39-9A0E7958354F}"/>
          </ac:picMkLst>
        </pc:picChg>
        <pc:picChg chg="del">
          <ac:chgData name="Natalie Watkinson" userId="fb286b4b-ca2c-41a7-90cd-2b4a836a3f65" providerId="ADAL" clId="{D4D24C73-C2B9-4CFE-80E9-C4EBBDF5FF97}" dt="2024-04-16T07:08:13.281" v="21" actId="478"/>
          <ac:picMkLst>
            <pc:docMk/>
            <pc:sldMk cId="2905831558" sldId="260"/>
            <ac:picMk id="12" creationId="{8F3FBA6F-8BEA-1F9D-A2D4-03EB7CBBE281}"/>
          </ac:picMkLst>
        </pc:picChg>
      </pc:sldChg>
      <pc:sldChg chg="addSp delSp modSp mod">
        <pc:chgData name="Natalie Watkinson" userId="fb286b4b-ca2c-41a7-90cd-2b4a836a3f65" providerId="ADAL" clId="{D4D24C73-C2B9-4CFE-80E9-C4EBBDF5FF97}" dt="2024-04-16T07:06:52.751" v="15" actId="14100"/>
        <pc:sldMkLst>
          <pc:docMk/>
          <pc:sldMk cId="469214764" sldId="262"/>
        </pc:sldMkLst>
        <pc:picChg chg="add mod">
          <ac:chgData name="Natalie Watkinson" userId="fb286b4b-ca2c-41a7-90cd-2b4a836a3f65" providerId="ADAL" clId="{D4D24C73-C2B9-4CFE-80E9-C4EBBDF5FF97}" dt="2024-04-16T07:06:52.751" v="15" actId="14100"/>
          <ac:picMkLst>
            <pc:docMk/>
            <pc:sldMk cId="469214764" sldId="262"/>
            <ac:picMk id="8" creationId="{95E1E8F6-445E-EA98-B2FE-34EA07E0E544}"/>
          </ac:picMkLst>
        </pc:picChg>
        <pc:picChg chg="del">
          <ac:chgData name="Natalie Watkinson" userId="fb286b4b-ca2c-41a7-90cd-2b4a836a3f65" providerId="ADAL" clId="{D4D24C73-C2B9-4CFE-80E9-C4EBBDF5FF97}" dt="2024-04-16T07:06:30.820" v="10" actId="478"/>
          <ac:picMkLst>
            <pc:docMk/>
            <pc:sldMk cId="469214764" sldId="262"/>
            <ac:picMk id="9" creationId="{5F39BE34-5023-A448-53A0-B96EE11E1543}"/>
          </ac:picMkLst>
        </pc:picChg>
      </pc:sldChg>
      <pc:sldChg chg="addSp delSp modSp mod">
        <pc:chgData name="Natalie Watkinson" userId="fb286b4b-ca2c-41a7-90cd-2b4a836a3f65" providerId="ADAL" clId="{D4D24C73-C2B9-4CFE-80E9-C4EBBDF5FF97}" dt="2024-04-16T07:05:58.762" v="9"/>
        <pc:sldMkLst>
          <pc:docMk/>
          <pc:sldMk cId="2581361595" sldId="265"/>
        </pc:sldMkLst>
        <pc:picChg chg="add mod">
          <ac:chgData name="Natalie Watkinson" userId="fb286b4b-ca2c-41a7-90cd-2b4a836a3f65" providerId="ADAL" clId="{D4D24C73-C2B9-4CFE-80E9-C4EBBDF5FF97}" dt="2024-04-16T07:05:58.762" v="9"/>
          <ac:picMkLst>
            <pc:docMk/>
            <pc:sldMk cId="2581361595" sldId="265"/>
            <ac:picMk id="5" creationId="{35057C5A-4A5F-852B-1D09-B1BB4F348E24}"/>
          </ac:picMkLst>
        </pc:picChg>
        <pc:picChg chg="del">
          <ac:chgData name="Natalie Watkinson" userId="fb286b4b-ca2c-41a7-90cd-2b4a836a3f65" providerId="ADAL" clId="{D4D24C73-C2B9-4CFE-80E9-C4EBBDF5FF97}" dt="2024-04-16T07:05:58.007" v="8" actId="478"/>
          <ac:picMkLst>
            <pc:docMk/>
            <pc:sldMk cId="2581361595" sldId="265"/>
            <ac:picMk id="10" creationId="{B4883928-D06B-1B62-8C91-79B339B5ACF9}"/>
          </ac:picMkLst>
        </pc:picChg>
      </pc:sldChg>
      <pc:sldChg chg="addSp delSp modSp mod">
        <pc:chgData name="Natalie Watkinson" userId="fb286b4b-ca2c-41a7-90cd-2b4a836a3f65" providerId="ADAL" clId="{D4D24C73-C2B9-4CFE-80E9-C4EBBDF5FF97}" dt="2024-04-16T07:07:39.773" v="20" actId="14100"/>
        <pc:sldMkLst>
          <pc:docMk/>
          <pc:sldMk cId="1901809892" sldId="290"/>
        </pc:sldMkLst>
        <pc:picChg chg="del">
          <ac:chgData name="Natalie Watkinson" userId="fb286b4b-ca2c-41a7-90cd-2b4a836a3f65" providerId="ADAL" clId="{D4D24C73-C2B9-4CFE-80E9-C4EBBDF5FF97}" dt="2024-04-16T07:07:24.684" v="17" actId="478"/>
          <ac:picMkLst>
            <pc:docMk/>
            <pc:sldMk cId="1901809892" sldId="290"/>
            <ac:picMk id="8" creationId="{C244CC52-7DF4-41E1-E28C-11BA55323CF8}"/>
          </ac:picMkLst>
        </pc:picChg>
        <pc:picChg chg="add mod">
          <ac:chgData name="Natalie Watkinson" userId="fb286b4b-ca2c-41a7-90cd-2b4a836a3f65" providerId="ADAL" clId="{D4D24C73-C2B9-4CFE-80E9-C4EBBDF5FF97}" dt="2024-04-16T07:07:39.773" v="20" actId="14100"/>
          <ac:picMkLst>
            <pc:docMk/>
            <pc:sldMk cId="1901809892" sldId="290"/>
            <ac:picMk id="9" creationId="{DCED4D2D-FA08-0A7F-BB72-F1C0C627443F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" y="6334316"/>
            <a:ext cx="12192000" cy="6648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454116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5028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7199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906413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9987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845734"/>
            <a:ext cx="4937760" cy="402335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364052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5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28676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7910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400426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60785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81415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5311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9D5E78E0-7B57-4E9D-8365-C9B870E5B9BC}" type="datetimeFigureOut">
              <a:rPr lang="en-GB" smtClean="0"/>
              <a:t>16/04/2024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70F40278-207F-4279-9042-50B8D8E899F9}" type="slidenum">
              <a:rPr lang="en-GB" smtClean="0"/>
              <a:t>‹#›</a:t>
            </a:fld>
            <a:endParaRPr lang="en-GB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9175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professionals.lincolnshire.gov.uk/downloads/download/209/domestic-abuse-resources" TargetMode="External"/><Relationship Id="rId5" Type="http://schemas.openxmlformats.org/officeDocument/2006/relationships/image" Target="../media/image2.jp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emf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s://professionals.lincolnshire.gov.uk/downloads/download/209/domestic-abuse-resources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emf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4.png"/><Relationship Id="rId5" Type="http://schemas.openxmlformats.org/officeDocument/2006/relationships/hyperlink" Target="https://professionals.lincolnshire.gov.uk/downloads/download/210/dhr-published-reports" TargetMode="External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.emf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professionals.lincolnshire.gov.uk/downloads/download/209/domestic-abuse-resources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4.png"/><Relationship Id="rId5" Type="http://schemas.openxmlformats.org/officeDocument/2006/relationships/image" Target="../media/image2.jpg"/><Relationship Id="rId4" Type="http://schemas.openxmlformats.org/officeDocument/2006/relationships/hyperlink" Target="https://www.lincolnshirescp.org.uk/lscp-trainin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83919" y="2910840"/>
            <a:ext cx="10890069" cy="1036320"/>
          </a:xfrm>
        </p:spPr>
        <p:txBody>
          <a:bodyPr>
            <a:normAutofit fontScale="90000"/>
          </a:bodyPr>
          <a:lstStyle/>
          <a:p>
            <a:br>
              <a:rPr lang="en-GB" sz="2400" dirty="0">
                <a:latin typeface="+mn-lt"/>
              </a:rPr>
            </a:br>
            <a:r>
              <a:rPr lang="en-GB" sz="5300" b="1" dirty="0">
                <a:solidFill>
                  <a:srgbClr val="7030A0"/>
                </a:solidFill>
              </a:rPr>
              <a:t>DASH/S-DASH – Best Practice for Completing</a:t>
            </a:r>
            <a:r>
              <a:rPr lang="en-GB" dirty="0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9F8E1EC-4BFF-67ED-CA29-54964D3CDE8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5673" y="710181"/>
            <a:ext cx="3810007" cy="1682499"/>
          </a:xfrm>
          <a:prstGeom prst="rect">
            <a:avLst/>
          </a:prstGeom>
        </p:spPr>
      </p:pic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C30DC590-C9D0-8536-DB1E-EB86A536894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20" y="710181"/>
            <a:ext cx="4690252" cy="153898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D25CDB8-8A51-0CA7-45C3-DBBE8F89C0BB}"/>
              </a:ext>
            </a:extLst>
          </p:cNvPr>
          <p:cNvSpPr txBox="1"/>
          <p:nvPr/>
        </p:nvSpPr>
        <p:spPr>
          <a:xfrm>
            <a:off x="883920" y="491744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To access the DASH Risk Assessment form and all associated documents click </a:t>
            </a:r>
            <a:r>
              <a:rPr lang="en-GB" sz="2400" dirty="0">
                <a:hlinkClick r:id="rId6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1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F9F37D9-0863-3366-303A-9294968975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3520" y="6451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661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8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A23795-6B34-AAE0-D411-C2FD122B07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7014" y="841070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DASH Risk Assessment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3375" y="2035572"/>
            <a:ext cx="6251786" cy="3813491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spcBef>
                <a:spcPct val="50000"/>
              </a:spcBef>
              <a:buNone/>
              <a:defRPr/>
            </a:pPr>
            <a:r>
              <a:rPr lang="en-GB" sz="32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Basic principles:</a:t>
            </a:r>
            <a:endParaRPr lang="en-GB" altLang="en-US" sz="16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Appropriate time and place 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Explain why you are asking the questions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do you know about the person’s background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is the context of the behaviour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Who is at risk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Victim’s perception of the risk/s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Don’t make assumptions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C3C86570-9C5D-67AA-22D7-4DC93B88E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5BCB4621-859B-CA04-78C8-585D8C68F71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4" name="Slide 2">
            <a:hlinkClick r:id="" action="ppaction://media"/>
            <a:extLst>
              <a:ext uri="{FF2B5EF4-FFF2-40B4-BE49-F238E27FC236}">
                <a16:creationId xmlns:a16="http://schemas.microsoft.com/office/drawing/2014/main" id="{81F2BD88-67C8-B20A-7DE1-A409E42981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2372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AAC068-68DC-ABCF-A903-AF822ABEA0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4240" y="65059"/>
            <a:ext cx="4836160" cy="6702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72151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684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5548" y="909320"/>
            <a:ext cx="10003426" cy="706120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does a good DASH look like?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EF52889-1829-FD4C-45B3-98EB92204E07}"/>
              </a:ext>
            </a:extLst>
          </p:cNvPr>
          <p:cNvSpPr txBox="1">
            <a:spLocks/>
          </p:cNvSpPr>
          <p:nvPr/>
        </p:nvSpPr>
        <p:spPr>
          <a:xfrm>
            <a:off x="677334" y="2160589"/>
            <a:ext cx="3457786" cy="451453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60159FBA-E5B8-7E41-1449-FD6AE64FA3C7}"/>
              </a:ext>
            </a:extLst>
          </p:cNvPr>
          <p:cNvSpPr txBox="1">
            <a:spLocks/>
          </p:cNvSpPr>
          <p:nvPr/>
        </p:nvSpPr>
        <p:spPr>
          <a:xfrm>
            <a:off x="765854" y="2036207"/>
            <a:ext cx="4862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Full of context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JUST A TICK LIST EXERCISE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Relevant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Succinct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endParaRPr lang="en-GB" altLang="en-US" sz="2400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533522E8-605D-3906-17F7-7BB064902B97}"/>
              </a:ext>
            </a:extLst>
          </p:cNvPr>
          <p:cNvSpPr txBox="1">
            <a:spLocks/>
          </p:cNvSpPr>
          <p:nvPr/>
        </p:nvSpPr>
        <p:spPr>
          <a:xfrm>
            <a:off x="6386494" y="2160589"/>
            <a:ext cx="3457786" cy="2785586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NOTE: The DASH should be used as a conversation with the person. </a:t>
            </a:r>
          </a:p>
          <a:p>
            <a:pPr marL="0" indent="0">
              <a:spcBef>
                <a:spcPct val="50000"/>
              </a:spcBef>
              <a:buNone/>
              <a:defRPr/>
            </a:pPr>
            <a:r>
              <a:rPr lang="en-GB" sz="2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DASH is looking at current risk and not historical risk.</a:t>
            </a:r>
          </a:p>
          <a:p>
            <a:pPr marL="0" indent="0">
              <a:spcBef>
                <a:spcPct val="50000"/>
              </a:spcBef>
              <a:buNone/>
              <a:defRPr/>
            </a:pPr>
            <a:endParaRPr lang="en-GB" altLang="en-US" dirty="0">
              <a:solidFill>
                <a:schemeClr val="tx1"/>
              </a:solidFill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269E2A20-E441-65E0-5C78-E5C0B1C46C0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3" name="  Slide 3">
            <a:hlinkClick r:id="" action="ppaction://media"/>
            <a:extLst>
              <a:ext uri="{FF2B5EF4-FFF2-40B4-BE49-F238E27FC236}">
                <a16:creationId xmlns:a16="http://schemas.microsoft.com/office/drawing/2014/main" id="{BD31DA63-B554-9149-D917-C318489A46B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0134" y="639185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93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1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6343" y="1926063"/>
            <a:ext cx="4280746" cy="4148771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Use the comment sections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Remember the conversation and capture the context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While remembering to be: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Factual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Relevant to the hear and now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And remaining in context with the current incident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Historical information can paint a picture, however, only if relevant.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GB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4" y="783166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Context: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3DA0A18-64AF-2BE4-B80C-D296716335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0846E522-5D96-D2C6-97B7-70DEB055AB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409036"/>
            <a:ext cx="406400" cy="406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5E1E8F6-445E-EA98-B2FE-34EA07E0E54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98807" y="97262"/>
            <a:ext cx="4691593" cy="66184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69214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1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14" y="1961321"/>
            <a:ext cx="8937788" cy="4080041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Stalking 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Question 8 – if a yes complete the S-DASH, attached at the end of the DASH.</a:t>
            </a:r>
          </a:p>
          <a:p>
            <a:pPr marL="457200" lvl="1" indent="0">
              <a:buNone/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Non Fatal Strangulation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Question 18 – consider the answers to this question and follow up of any medical treatment required.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New resource available on the Professionals Hub called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Non-Fatal Strangulation Awareness</a:t>
            </a: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1" indent="0">
              <a:buNone/>
            </a:pPr>
            <a:endParaRPr lang="en-GB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Homicide Timeline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Always have in mind the 8 Stage Homicide Timeline when completing a DASH or refer back to it afterwards for a sense check when assessing the risk and looking at next steps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A resource called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8 Stage Homicide Timeline Resource </a:t>
            </a:r>
            <a:r>
              <a:rPr lang="en-GB" sz="1800" dirty="0">
                <a:latin typeface="Calibri" panose="020F0502020204030204" pitchFamily="34" charset="0"/>
                <a:cs typeface="Calibri" panose="020F0502020204030204" pitchFamily="34" charset="0"/>
              </a:rPr>
              <a:t>is available on the Professionals Hub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en-GB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4" y="783166"/>
            <a:ext cx="9854708" cy="72051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What to consider while completing a DASH: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CFFE2D61-DB91-8C9E-1B5F-B81EFDF9751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4">
            <a:hlinkClick r:id="" action="ppaction://media"/>
            <a:extLst>
              <a:ext uri="{FF2B5EF4-FFF2-40B4-BE49-F238E27FC236}">
                <a16:creationId xmlns:a16="http://schemas.microsoft.com/office/drawing/2014/main" id="{334BD230-BC73-DAA6-1324-92FE04C0B1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3014" y="64160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93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580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214" y="1990000"/>
            <a:ext cx="3986106" cy="3612196"/>
          </a:xfrm>
        </p:spPr>
        <p:txBody>
          <a:bodyPr>
            <a:normAutofit lnSpcReduction="10000"/>
          </a:bodyPr>
          <a:lstStyle/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Disability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Perpetrator’s occupation / interests – ex-military, police, pest control, Pharmacist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Threats to leave the country with any children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Arson attempts</a:t>
            </a:r>
          </a:p>
          <a:p>
            <a:pPr eaLnBrk="1" hangingPunct="1">
              <a:spcBef>
                <a:spcPct val="50000"/>
              </a:spcBef>
              <a:buFont typeface="Wingdings" panose="05000000000000000000" pitchFamily="2" charset="2"/>
              <a:buChar char="Ø"/>
              <a:defRPr/>
            </a:pPr>
            <a:r>
              <a:rPr lang="en-GB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Substance misuse by the person being abused etc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14" y="783166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Additional Risk Factors</a:t>
            </a: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022C1842-0629-D528-B3CE-E367A29B4F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6">
            <a:hlinkClick r:id="" action="ppaction://media"/>
            <a:extLst>
              <a:ext uri="{FF2B5EF4-FFF2-40B4-BE49-F238E27FC236}">
                <a16:creationId xmlns:a16="http://schemas.microsoft.com/office/drawing/2014/main" id="{5B69D502-4CE8-78FE-91A7-16EF71557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33014" y="6422338"/>
            <a:ext cx="406400" cy="4064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CED4D2D-FA08-0A7F-BB72-F1C0C627443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27387" y="126923"/>
            <a:ext cx="4663013" cy="6598997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901809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6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4388" y="2121300"/>
            <a:ext cx="4614332" cy="226777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Professional Curiosity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isn’t being said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are observing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What you already know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932" y="789480"/>
            <a:ext cx="8596668" cy="720514"/>
          </a:xfrm>
        </p:spPr>
        <p:txBody>
          <a:bodyPr/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Professional Judgement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0C23B63-F3BB-3E5E-5A0B-5940017E978A}"/>
              </a:ext>
            </a:extLst>
          </p:cNvPr>
          <p:cNvSpPr txBox="1">
            <a:spLocks/>
          </p:cNvSpPr>
          <p:nvPr/>
        </p:nvSpPr>
        <p:spPr>
          <a:xfrm>
            <a:off x="995680" y="5567680"/>
            <a:ext cx="7741920" cy="100446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>
                  <a:lumMod val="75000"/>
                </a:schemeClr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F61D1E-EAF8-5510-1836-A8602DFFC2FC}"/>
              </a:ext>
            </a:extLst>
          </p:cNvPr>
          <p:cNvSpPr txBox="1"/>
          <p:nvPr/>
        </p:nvSpPr>
        <p:spPr>
          <a:xfrm>
            <a:off x="535388" y="5000377"/>
            <a:ext cx="86625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000" i="1" dirty="0">
                <a:solidFill>
                  <a:srgbClr val="7030A0"/>
                </a:solidFill>
              </a:rPr>
              <a:t>“Need for professional curiosity by all professionals when looking at past behaviour, charges and convictions when making a thorough risk assessment.”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7FD3CE-8DD9-9125-833F-4C83E2449F1B}"/>
              </a:ext>
            </a:extLst>
          </p:cNvPr>
          <p:cNvSpPr txBox="1"/>
          <p:nvPr/>
        </p:nvSpPr>
        <p:spPr>
          <a:xfrm>
            <a:off x="1670644" y="5986313"/>
            <a:ext cx="610108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1400" i="1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Recommendation from Lincolnshire DHR Holly</a:t>
            </a:r>
            <a:endParaRPr lang="en-GB" sz="1400" i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11C169D8-B217-7AD3-7E33-ED12412D8D4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5" name="Slide 7">
            <a:hlinkClick r:id="" action="ppaction://media"/>
            <a:extLst>
              <a:ext uri="{FF2B5EF4-FFF2-40B4-BE49-F238E27FC236}">
                <a16:creationId xmlns:a16="http://schemas.microsoft.com/office/drawing/2014/main" id="{A8DB8C96-947D-B90F-BBA4-F77C9A8897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0932" y="6402018"/>
            <a:ext cx="406400" cy="406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BD965B-37A1-BACE-6B39-9A0E795835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17397" y="1515401"/>
            <a:ext cx="6530466" cy="320692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905831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77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4E8F9E-DB14-C654-CDBD-2CD15C7593E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8134" y="1851114"/>
            <a:ext cx="4931816" cy="2634932"/>
          </a:xfrm>
        </p:spPr>
        <p:txBody>
          <a:bodyPr>
            <a:normAutofit lnSpcReduction="1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Refer back to page 1 of the DASH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Reflect on all 3 elements of risk: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Escalation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Visible risk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en-GB" sz="2000" dirty="0">
                <a:latin typeface="Calibri" panose="020F0502020204030204" pitchFamily="34" charset="0"/>
                <a:cs typeface="Calibri" panose="020F0502020204030204" pitchFamily="34" charset="0"/>
              </a:rPr>
              <a:t>Professional judgement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GB" sz="2400" dirty="0">
                <a:latin typeface="Calibri" panose="020F0502020204030204" pitchFamily="34" charset="0"/>
                <a:cs typeface="Calibri" panose="020F0502020204030204" pitchFamily="34" charset="0"/>
              </a:rPr>
              <a:t>Then consider what level you assess the person/persons to be at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84CA2BC-DD2C-DD4E-3C73-19F6705A2F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4591219F-315D-C9D7-DDA6-A146A3CED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600" y="783166"/>
            <a:ext cx="5994400" cy="730674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alibri" panose="020F0502020204030204" pitchFamily="34" charset="0"/>
                <a:cs typeface="Calibri" panose="020F0502020204030204" pitchFamily="34" charset="0"/>
              </a:rPr>
              <a:t>Assessing the level of Risk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6330C-7074-BE68-9BEA-CE13C89D6E38}"/>
              </a:ext>
            </a:extLst>
          </p:cNvPr>
          <p:cNvSpPr txBox="1"/>
          <p:nvPr/>
        </p:nvSpPr>
        <p:spPr>
          <a:xfrm>
            <a:off x="782112" y="4610587"/>
            <a:ext cx="516169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Remember a DASH is assessing the risk for that incident/disclosure.</a:t>
            </a:r>
          </a:p>
          <a:p>
            <a:pPr marL="0" indent="0" algn="ctr">
              <a:buNone/>
            </a:pPr>
            <a:r>
              <a:rPr lang="en-GB" sz="2400" b="1" dirty="0">
                <a:latin typeface="Calibri" panose="020F0502020204030204" pitchFamily="34" charset="0"/>
                <a:cs typeface="Calibri" panose="020F0502020204030204" pitchFamily="34" charset="0"/>
              </a:rPr>
              <a:t>If there is another incident/disclosure please complete another DASH.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B281BB56-2C78-36F8-7037-356400F47A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pic>
        <p:nvPicPr>
          <p:cNvPr id="2" name="Slide 8">
            <a:hlinkClick r:id="" action="ppaction://media"/>
            <a:extLst>
              <a:ext uri="{FF2B5EF4-FFF2-40B4-BE49-F238E27FC236}">
                <a16:creationId xmlns:a16="http://schemas.microsoft.com/office/drawing/2014/main" id="{B8A191BF-FE05-95C7-D1C3-45C107C151B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1600" y="6382052"/>
            <a:ext cx="406400" cy="40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5057C5A-4A5F-852B-1D09-B1BB4F348E2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4240" y="65059"/>
            <a:ext cx="4836160" cy="670274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581361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8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405D45-EB57-AF03-F10F-21CD4DA2B0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6800" y="1297094"/>
            <a:ext cx="10058400" cy="4023360"/>
          </a:xfrm>
        </p:spPr>
        <p:txBody>
          <a:bodyPr>
            <a:normAutofit/>
          </a:bodyPr>
          <a:lstStyle/>
          <a:p>
            <a:pPr algn="ctr"/>
            <a:endParaRPr lang="en-GB" sz="5400" dirty="0"/>
          </a:p>
          <a:p>
            <a:pPr algn="ctr"/>
            <a:r>
              <a:rPr lang="en-GB" sz="5400" dirty="0"/>
              <a:t>Training on the DASH is available on the Lincolnshire Safeguarding platform ENABLE by clicking </a:t>
            </a:r>
            <a:r>
              <a:rPr lang="en-GB" sz="5400" dirty="0">
                <a:hlinkClick r:id="rId4"/>
              </a:rPr>
              <a:t>here</a:t>
            </a:r>
            <a:r>
              <a:rPr lang="en-GB" sz="5400" dirty="0"/>
              <a:t>.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BB334724-1047-9D96-DAEE-856FB0DA24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600" y="54662"/>
            <a:ext cx="1788160" cy="586740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3C8EACB1-65B4-4F1C-381C-F831018E0C9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6983" y="65059"/>
            <a:ext cx="1225977" cy="5413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28ED06C-2AE3-39E0-4D86-C725E499E6E7}"/>
              </a:ext>
            </a:extLst>
          </p:cNvPr>
          <p:cNvSpPr txBox="1"/>
          <p:nvPr/>
        </p:nvSpPr>
        <p:spPr>
          <a:xfrm>
            <a:off x="1066800" y="5242560"/>
            <a:ext cx="109524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/>
              <a:t>For Professionals Hub click </a:t>
            </a:r>
            <a:r>
              <a:rPr lang="en-GB" sz="2400" dirty="0">
                <a:hlinkClick r:id="rId7"/>
              </a:rPr>
              <a:t>here</a:t>
            </a:r>
            <a:r>
              <a:rPr lang="en-GB" sz="2400" dirty="0"/>
              <a:t>.</a:t>
            </a:r>
          </a:p>
        </p:txBody>
      </p:sp>
      <p:pic>
        <p:nvPicPr>
          <p:cNvPr id="6" name="Slide 9">
            <a:hlinkClick r:id="" action="ppaction://media"/>
            <a:extLst>
              <a:ext uri="{FF2B5EF4-FFF2-40B4-BE49-F238E27FC236}">
                <a16:creationId xmlns:a16="http://schemas.microsoft.com/office/drawing/2014/main" id="{369612B6-1623-139D-1717-72DCACB0BC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03200" y="6396938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796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73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344068"/>
      </a:dk2>
      <a:lt2>
        <a:srgbClr val="D9E0E6"/>
      </a:lt2>
      <a:accent1>
        <a:srgbClr val="1CADE4"/>
      </a:accent1>
      <a:accent2>
        <a:srgbClr val="2683C6"/>
      </a:accent2>
      <a:accent3>
        <a:srgbClr val="28C4CC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9CC26709-368C-4D72-9060-94E5B3FF3CD6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7eead5b9-0bbe-4f38-937b-fe8dba477cbb" xsi:nil="true"/>
    <lcf76f155ced4ddcb4097134ff3c332f xmlns="3fb04d24-36f1-45a3-b7a2-504738e7024c">
      <Terms xmlns="http://schemas.microsoft.com/office/infopath/2007/PartnerControls"/>
    </lcf76f155ced4ddcb4097134ff3c332f>
    <SharedWithUsers xmlns="7eead5b9-0bbe-4f38-937b-fe8dba477cbb">
      <UserInfo>
        <DisplayName/>
        <AccountId xsi:nil="true"/>
        <AccountType/>
      </UserInfo>
    </SharedWithUsers>
    <MediaLengthInSeconds xmlns="3fb04d24-36f1-45a3-b7a2-504738e7024c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8A7FB4E78AD4042836A4B7B3B1F1D2F" ma:contentTypeVersion="16" ma:contentTypeDescription="Create a new document." ma:contentTypeScope="" ma:versionID="2d886518c140fff2e1482ae70a07ec11">
  <xsd:schema xmlns:xsd="http://www.w3.org/2001/XMLSchema" xmlns:xs="http://www.w3.org/2001/XMLSchema" xmlns:p="http://schemas.microsoft.com/office/2006/metadata/properties" xmlns:ns2="3fb04d24-36f1-45a3-b7a2-504738e7024c" xmlns:ns3="7eead5b9-0bbe-4f38-937b-fe8dba477cbb" targetNamespace="http://schemas.microsoft.com/office/2006/metadata/properties" ma:root="true" ma:fieldsID="41a4fb4a0b3c96e8e0bf74ce55df16ff" ns2:_="" ns3:_="">
    <xsd:import namespace="3fb04d24-36f1-45a3-b7a2-504738e7024c"/>
    <xsd:import namespace="7eead5b9-0bbe-4f38-937b-fe8dba477cb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fb04d24-36f1-45a3-b7a2-504738e7024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abb3a8e3-4770-4c76-8c36-04c2245221d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eead5b9-0bbe-4f38-937b-fe8dba477cbb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d06bf813-8364-4bde-901a-c61993886f70}" ma:internalName="TaxCatchAll" ma:showField="CatchAllData" ma:web="7eead5b9-0bbe-4f38-937b-fe8dba477cb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3B62308C-8FD8-44C8-8A2F-313941ED0C7D}">
  <ds:schemaRefs>
    <ds:schemaRef ds:uri="http://purl.org/dc/elements/1.1/"/>
    <ds:schemaRef ds:uri="7eead5b9-0bbe-4f38-937b-fe8dba477cbb"/>
    <ds:schemaRef ds:uri="http://purl.org/dc/terms/"/>
    <ds:schemaRef ds:uri="http://schemas.microsoft.com/office/infopath/2007/PartnerControls"/>
    <ds:schemaRef ds:uri="http://www.w3.org/XML/1998/namespace"/>
    <ds:schemaRef ds:uri="http://schemas.microsoft.com/office/2006/documentManagement/types"/>
    <ds:schemaRef ds:uri="http://schemas.microsoft.com/office/2006/metadata/properties"/>
    <ds:schemaRef ds:uri="http://purl.org/dc/dcmitype/"/>
    <ds:schemaRef ds:uri="http://schemas.openxmlformats.org/package/2006/metadata/core-properties"/>
    <ds:schemaRef ds:uri="3fb04d24-36f1-45a3-b7a2-504738e7024c"/>
  </ds:schemaRefs>
</ds:datastoreItem>
</file>

<file path=customXml/itemProps2.xml><?xml version="1.0" encoding="utf-8"?>
<ds:datastoreItem xmlns:ds="http://schemas.openxmlformats.org/officeDocument/2006/customXml" ds:itemID="{080E5663-7D42-4D03-8096-C32418C05D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5E47640-9FC7-4919-90F6-E1DDC3A8D6E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fb04d24-36f1-45a3-b7a2-504738e7024c"/>
    <ds:schemaRef ds:uri="7eead5b9-0bbe-4f38-937b-fe8dba477cb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Retrospect</Template>
  <TotalTime>3960</TotalTime>
  <Words>434</Words>
  <Application>Microsoft Office PowerPoint</Application>
  <PresentationFormat>Widescreen</PresentationFormat>
  <Paragraphs>63</Paragraphs>
  <Slides>9</Slides>
  <Notes>0</Notes>
  <HiddenSlides>0</HiddenSlides>
  <MMClips>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Calibri</vt:lpstr>
      <vt:lpstr>Calibri Light</vt:lpstr>
      <vt:lpstr>Wingdings</vt:lpstr>
      <vt:lpstr>Retrospect</vt:lpstr>
      <vt:lpstr> DASH/S-DASH – Best Practice for Completing </vt:lpstr>
      <vt:lpstr>DASH Risk Assessment</vt:lpstr>
      <vt:lpstr>What does a good DASH look like?</vt:lpstr>
      <vt:lpstr>Context:</vt:lpstr>
      <vt:lpstr>What to consider while completing a DASH:</vt:lpstr>
      <vt:lpstr>Additional Risk Factors</vt:lpstr>
      <vt:lpstr>Professional Judgement</vt:lpstr>
      <vt:lpstr>Assessing the level of Risk</vt:lpstr>
      <vt:lpstr>PowerPoint Presentation</vt:lpstr>
    </vt:vector>
  </TitlesOfParts>
  <Company>LCS IT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Lincolnshire Domestic Abuse Specialist Services    (LDASS)</dc:title>
  <dc:creator>Leanna Y</dc:creator>
  <cp:lastModifiedBy>Natalie Watkinson</cp:lastModifiedBy>
  <cp:revision>83</cp:revision>
  <dcterms:created xsi:type="dcterms:W3CDTF">2023-02-06T14:25:13Z</dcterms:created>
  <dcterms:modified xsi:type="dcterms:W3CDTF">2024-04-16T07:08:50Z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0x010100D8A7FB4E78AD4042836A4B7B3B1F1D2F</vt:lpwstr>
  </property>
  <property fmtid="{D5CDD505-2E9C-101B-9397-08002B2CF9AE}" pid="3" name="Order">
    <vt:r8>468400</vt:r8>
  </property>
  <property fmtid="{D5CDD505-2E9C-101B-9397-08002B2CF9AE}" pid="4" name="_ExtendedDescription">
    <vt:lpwstr/>
  </property>
  <property fmtid="{D5CDD505-2E9C-101B-9397-08002B2CF9AE}" pid="5" name="TriggerFlowInfo">
    <vt:lpwstr/>
  </property>
  <property fmtid="{D5CDD505-2E9C-101B-9397-08002B2CF9AE}" pid="6" name="ComplianceAssetId">
    <vt:lpwstr/>
  </property>
  <property fmtid="{D5CDD505-2E9C-101B-9397-08002B2CF9AE}" pid="7" name="MediaServiceImageTags">
    <vt:lpwstr/>
  </property>
</Properties>
</file>