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60" r:id="rId3"/>
    <p:sldId id="258" r:id="rId4"/>
    <p:sldId id="259" r:id="rId5"/>
    <p:sldId id="284" r:id="rId6"/>
    <p:sldId id="281" r:id="rId7"/>
    <p:sldId id="292" r:id="rId8"/>
    <p:sldId id="289" r:id="rId9"/>
    <p:sldId id="290" r:id="rId10"/>
    <p:sldId id="291" r:id="rId11"/>
    <p:sldId id="285" r:id="rId12"/>
    <p:sldId id="286" r:id="rId13"/>
    <p:sldId id="276" r:id="rId14"/>
    <p:sldId id="26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253" autoAdjust="0"/>
    <p:restoredTop sz="88921" autoAdjust="0"/>
  </p:normalViewPr>
  <p:slideViewPr>
    <p:cSldViewPr snapToGrid="0">
      <p:cViewPr varScale="1">
        <p:scale>
          <a:sx n="112" d="100"/>
          <a:sy n="112" d="100"/>
        </p:scale>
        <p:origin x="342"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9FCD1A0-26B7-4274-A80B-65A5FE2644EC}" type="doc">
      <dgm:prSet loTypeId="urn:microsoft.com/office/officeart/2016/7/layout/HorizontalActionList" loCatId="List" qsTypeId="urn:microsoft.com/office/officeart/2005/8/quickstyle/simple1" qsCatId="simple" csTypeId="urn:microsoft.com/office/officeart/2005/8/colors/accent1_2" csCatId="accent1"/>
      <dgm:spPr/>
      <dgm:t>
        <a:bodyPr/>
        <a:lstStyle/>
        <a:p>
          <a:endParaRPr lang="en-US"/>
        </a:p>
      </dgm:t>
    </dgm:pt>
    <dgm:pt modelId="{94AED50E-3CC4-4E7D-95D5-0C950782CC13}">
      <dgm:prSet/>
      <dgm:spPr/>
      <dgm:t>
        <a:bodyPr/>
        <a:lstStyle/>
        <a:p>
          <a:r>
            <a:rPr lang="en-US"/>
            <a:t>Work</a:t>
          </a:r>
        </a:p>
      </dgm:t>
    </dgm:pt>
    <dgm:pt modelId="{33AFC37C-C777-40D4-8D6F-ED01CCCCE1DB}" type="parTrans" cxnId="{3CF5CDF7-8C3F-4BE6-AC77-B1EEA76946C1}">
      <dgm:prSet/>
      <dgm:spPr/>
      <dgm:t>
        <a:bodyPr/>
        <a:lstStyle/>
        <a:p>
          <a:endParaRPr lang="en-US"/>
        </a:p>
      </dgm:t>
    </dgm:pt>
    <dgm:pt modelId="{1DED974C-1B69-48E3-A8CC-FAD5288D8C04}" type="sibTrans" cxnId="{3CF5CDF7-8C3F-4BE6-AC77-B1EEA76946C1}">
      <dgm:prSet/>
      <dgm:spPr/>
      <dgm:t>
        <a:bodyPr/>
        <a:lstStyle/>
        <a:p>
          <a:endParaRPr lang="en-US"/>
        </a:p>
      </dgm:t>
    </dgm:pt>
    <dgm:pt modelId="{F91CE107-FB03-4145-A77A-5064DACBD28C}">
      <dgm:prSet/>
      <dgm:spPr/>
      <dgm:t>
        <a:bodyPr/>
        <a:lstStyle/>
        <a:p>
          <a:r>
            <a:rPr lang="en-US"/>
            <a:t>Work at relationships with families. </a:t>
          </a:r>
        </a:p>
      </dgm:t>
    </dgm:pt>
    <dgm:pt modelId="{87A62A3E-67EC-48C8-908F-C65444485BAD}" type="parTrans" cxnId="{CE5C1BAC-C7B8-4438-8C2D-9107515AC7D9}">
      <dgm:prSet/>
      <dgm:spPr/>
      <dgm:t>
        <a:bodyPr/>
        <a:lstStyle/>
        <a:p>
          <a:endParaRPr lang="en-US"/>
        </a:p>
      </dgm:t>
    </dgm:pt>
    <dgm:pt modelId="{46AF3732-094C-40BF-8CA6-2A07F306C318}" type="sibTrans" cxnId="{CE5C1BAC-C7B8-4438-8C2D-9107515AC7D9}">
      <dgm:prSet/>
      <dgm:spPr/>
      <dgm:t>
        <a:bodyPr/>
        <a:lstStyle/>
        <a:p>
          <a:endParaRPr lang="en-US"/>
        </a:p>
      </dgm:t>
    </dgm:pt>
    <dgm:pt modelId="{0E04A42E-8603-45E0-A78F-9E9E195A1F51}">
      <dgm:prSet/>
      <dgm:spPr/>
      <dgm:t>
        <a:bodyPr/>
        <a:lstStyle/>
        <a:p>
          <a:r>
            <a:rPr lang="en-US"/>
            <a:t>Be</a:t>
          </a:r>
        </a:p>
      </dgm:t>
    </dgm:pt>
    <dgm:pt modelId="{D76BC467-E92B-4D98-95C4-CD9A5D6B2CA2}" type="parTrans" cxnId="{74D989F5-5949-44BD-9C53-9689649D906C}">
      <dgm:prSet/>
      <dgm:spPr/>
      <dgm:t>
        <a:bodyPr/>
        <a:lstStyle/>
        <a:p>
          <a:endParaRPr lang="en-US"/>
        </a:p>
      </dgm:t>
    </dgm:pt>
    <dgm:pt modelId="{82ADCA59-5DB0-44E9-B266-E217A576555C}" type="sibTrans" cxnId="{74D989F5-5949-44BD-9C53-9689649D906C}">
      <dgm:prSet/>
      <dgm:spPr/>
      <dgm:t>
        <a:bodyPr/>
        <a:lstStyle/>
        <a:p>
          <a:endParaRPr lang="en-US"/>
        </a:p>
      </dgm:t>
    </dgm:pt>
    <dgm:pt modelId="{3E120BD4-B193-448B-92E3-CCAF2B0B4D54}">
      <dgm:prSet/>
      <dgm:spPr/>
      <dgm:t>
        <a:bodyPr/>
        <a:lstStyle/>
        <a:p>
          <a:r>
            <a:rPr lang="en-US"/>
            <a:t>Be curious and prepared to admit when we are wrong. </a:t>
          </a:r>
        </a:p>
      </dgm:t>
    </dgm:pt>
    <dgm:pt modelId="{3FD6354A-ACCE-47D8-B8CF-74BA87B15B90}" type="parTrans" cxnId="{80FB814E-CAB6-4724-9DBC-C6DE133F5ABE}">
      <dgm:prSet/>
      <dgm:spPr/>
      <dgm:t>
        <a:bodyPr/>
        <a:lstStyle/>
        <a:p>
          <a:endParaRPr lang="en-US"/>
        </a:p>
      </dgm:t>
    </dgm:pt>
    <dgm:pt modelId="{0569C861-BA1F-463F-9D1E-E7F22E982FF1}" type="sibTrans" cxnId="{80FB814E-CAB6-4724-9DBC-C6DE133F5ABE}">
      <dgm:prSet/>
      <dgm:spPr/>
      <dgm:t>
        <a:bodyPr/>
        <a:lstStyle/>
        <a:p>
          <a:endParaRPr lang="en-US"/>
        </a:p>
      </dgm:t>
    </dgm:pt>
    <dgm:pt modelId="{892FE782-04C5-4D23-86BE-89AA2839FB97}">
      <dgm:prSet/>
      <dgm:spPr/>
      <dgm:t>
        <a:bodyPr/>
        <a:lstStyle/>
        <a:p>
          <a:r>
            <a:rPr lang="en-US"/>
            <a:t>Listen</a:t>
          </a:r>
        </a:p>
      </dgm:t>
    </dgm:pt>
    <dgm:pt modelId="{4F9E9EA2-ED4F-4A8A-90C6-64F131228486}" type="parTrans" cxnId="{719B073B-9C97-4127-9583-1F3CF9F4D626}">
      <dgm:prSet/>
      <dgm:spPr/>
      <dgm:t>
        <a:bodyPr/>
        <a:lstStyle/>
        <a:p>
          <a:endParaRPr lang="en-US"/>
        </a:p>
      </dgm:t>
    </dgm:pt>
    <dgm:pt modelId="{EC4E6A07-A6F3-408E-AB1B-30B5687A5437}" type="sibTrans" cxnId="{719B073B-9C97-4127-9583-1F3CF9F4D626}">
      <dgm:prSet/>
      <dgm:spPr/>
      <dgm:t>
        <a:bodyPr/>
        <a:lstStyle/>
        <a:p>
          <a:endParaRPr lang="en-US"/>
        </a:p>
      </dgm:t>
    </dgm:pt>
    <dgm:pt modelId="{B51ED03E-B8C7-444F-976E-9276FA829743}">
      <dgm:prSet/>
      <dgm:spPr/>
      <dgm:t>
        <a:bodyPr/>
        <a:lstStyle/>
        <a:p>
          <a:r>
            <a:rPr lang="en-US"/>
            <a:t>Listen to our families and use this to inform how we do things. Use the family’s language and say it in a way that children can understand. </a:t>
          </a:r>
        </a:p>
      </dgm:t>
    </dgm:pt>
    <dgm:pt modelId="{854A9C28-3136-47FB-808F-52083545DA9C}" type="parTrans" cxnId="{E93D7249-F6B9-459E-86B4-A5042234EA3E}">
      <dgm:prSet/>
      <dgm:spPr/>
      <dgm:t>
        <a:bodyPr/>
        <a:lstStyle/>
        <a:p>
          <a:endParaRPr lang="en-US"/>
        </a:p>
      </dgm:t>
    </dgm:pt>
    <dgm:pt modelId="{E1B33496-D9B6-4ABD-929C-774EA3F7E35D}" type="sibTrans" cxnId="{E93D7249-F6B9-459E-86B4-A5042234EA3E}">
      <dgm:prSet/>
      <dgm:spPr/>
      <dgm:t>
        <a:bodyPr/>
        <a:lstStyle/>
        <a:p>
          <a:endParaRPr lang="en-US"/>
        </a:p>
      </dgm:t>
    </dgm:pt>
    <dgm:pt modelId="{7F72B80D-6905-4805-B07B-B094C801CB76}">
      <dgm:prSet/>
      <dgm:spPr/>
      <dgm:t>
        <a:bodyPr/>
        <a:lstStyle/>
        <a:p>
          <a:r>
            <a:rPr lang="en-US"/>
            <a:t>Be</a:t>
          </a:r>
        </a:p>
      </dgm:t>
    </dgm:pt>
    <dgm:pt modelId="{CD31E27B-A8DE-48B9-870B-051F0852DF16}" type="parTrans" cxnId="{BA70EB43-136F-4146-91C3-DD8C08AEB6E0}">
      <dgm:prSet/>
      <dgm:spPr/>
      <dgm:t>
        <a:bodyPr/>
        <a:lstStyle/>
        <a:p>
          <a:endParaRPr lang="en-US"/>
        </a:p>
      </dgm:t>
    </dgm:pt>
    <dgm:pt modelId="{62F07A06-8060-42D1-9859-FAD1ACCE5984}" type="sibTrans" cxnId="{BA70EB43-136F-4146-91C3-DD8C08AEB6E0}">
      <dgm:prSet/>
      <dgm:spPr/>
      <dgm:t>
        <a:bodyPr/>
        <a:lstStyle/>
        <a:p>
          <a:endParaRPr lang="en-US"/>
        </a:p>
      </dgm:t>
    </dgm:pt>
    <dgm:pt modelId="{5B9E001E-3572-4D75-BE0F-B8BF8D7CAB6B}">
      <dgm:prSet/>
      <dgm:spPr/>
      <dgm:t>
        <a:bodyPr/>
        <a:lstStyle/>
        <a:p>
          <a:r>
            <a:rPr lang="en-US"/>
            <a:t>Be open and honest with our worries and work together to find solutions. </a:t>
          </a:r>
        </a:p>
      </dgm:t>
    </dgm:pt>
    <dgm:pt modelId="{87DA852C-7684-4940-8BB1-9E213114782D}" type="parTrans" cxnId="{38B445CB-5FC7-4460-B465-9A7FD835FCDE}">
      <dgm:prSet/>
      <dgm:spPr/>
      <dgm:t>
        <a:bodyPr/>
        <a:lstStyle/>
        <a:p>
          <a:endParaRPr lang="en-US"/>
        </a:p>
      </dgm:t>
    </dgm:pt>
    <dgm:pt modelId="{A148A8F8-2349-4016-94BB-15895C88FD63}" type="sibTrans" cxnId="{38B445CB-5FC7-4460-B465-9A7FD835FCDE}">
      <dgm:prSet/>
      <dgm:spPr/>
      <dgm:t>
        <a:bodyPr/>
        <a:lstStyle/>
        <a:p>
          <a:endParaRPr lang="en-US"/>
        </a:p>
      </dgm:t>
    </dgm:pt>
    <dgm:pt modelId="{A9DC98B6-9801-4F19-84DE-CB279D92B0AB}">
      <dgm:prSet/>
      <dgm:spPr/>
      <dgm:t>
        <a:bodyPr/>
        <a:lstStyle/>
        <a:p>
          <a:r>
            <a:rPr lang="en-US"/>
            <a:t>Focus on</a:t>
          </a:r>
        </a:p>
      </dgm:t>
    </dgm:pt>
    <dgm:pt modelId="{3BD3D659-CBA7-4DF8-8A4D-6C46CDD6AAC0}" type="parTrans" cxnId="{0AAC09F7-89B9-4BF6-B12A-E77802AA10E5}">
      <dgm:prSet/>
      <dgm:spPr/>
      <dgm:t>
        <a:bodyPr/>
        <a:lstStyle/>
        <a:p>
          <a:endParaRPr lang="en-US"/>
        </a:p>
      </dgm:t>
    </dgm:pt>
    <dgm:pt modelId="{D91C4AF8-9B4A-4D09-8EC8-B85E5BA06B43}" type="sibTrans" cxnId="{0AAC09F7-89B9-4BF6-B12A-E77802AA10E5}">
      <dgm:prSet/>
      <dgm:spPr/>
      <dgm:t>
        <a:bodyPr/>
        <a:lstStyle/>
        <a:p>
          <a:endParaRPr lang="en-US"/>
        </a:p>
      </dgm:t>
    </dgm:pt>
    <dgm:pt modelId="{DA4C5185-B0CB-4DCD-90A3-9E5486337DF4}">
      <dgm:prSet/>
      <dgm:spPr/>
      <dgm:t>
        <a:bodyPr/>
        <a:lstStyle/>
        <a:p>
          <a:r>
            <a:rPr lang="en-US"/>
            <a:t>Focus on </a:t>
          </a:r>
          <a:r>
            <a:rPr lang="en-US" err="1"/>
            <a:t>behaviours</a:t>
          </a:r>
          <a:r>
            <a:rPr lang="en-US"/>
            <a:t> not the person. </a:t>
          </a:r>
        </a:p>
      </dgm:t>
    </dgm:pt>
    <dgm:pt modelId="{1E2E220F-07B8-4D4D-8940-8F18CB81D16B}" type="parTrans" cxnId="{E53B44D9-FD32-48CA-B393-26C169B61656}">
      <dgm:prSet/>
      <dgm:spPr/>
      <dgm:t>
        <a:bodyPr/>
        <a:lstStyle/>
        <a:p>
          <a:endParaRPr lang="en-US"/>
        </a:p>
      </dgm:t>
    </dgm:pt>
    <dgm:pt modelId="{A96E5437-51F6-4D61-86D5-31CB0C1E7468}" type="sibTrans" cxnId="{E53B44D9-FD32-48CA-B393-26C169B61656}">
      <dgm:prSet/>
      <dgm:spPr/>
      <dgm:t>
        <a:bodyPr/>
        <a:lstStyle/>
        <a:p>
          <a:endParaRPr lang="en-US"/>
        </a:p>
      </dgm:t>
    </dgm:pt>
    <dgm:pt modelId="{417CCB9A-75DA-4741-B02A-8EDA84C1DB8F}">
      <dgm:prSet/>
      <dgm:spPr/>
      <dgm:t>
        <a:bodyPr/>
        <a:lstStyle/>
        <a:p>
          <a:r>
            <a:rPr lang="en-US"/>
            <a:t>Respect</a:t>
          </a:r>
        </a:p>
      </dgm:t>
    </dgm:pt>
    <dgm:pt modelId="{37B11386-C281-447A-BA56-A126C1C8241B}" type="parTrans" cxnId="{E7EB8411-7335-40D0-A27A-3D1D9E1452AF}">
      <dgm:prSet/>
      <dgm:spPr/>
      <dgm:t>
        <a:bodyPr/>
        <a:lstStyle/>
        <a:p>
          <a:endParaRPr lang="en-US"/>
        </a:p>
      </dgm:t>
    </dgm:pt>
    <dgm:pt modelId="{179D6CBE-8BC3-4D9C-A134-291159A2E22A}" type="sibTrans" cxnId="{E7EB8411-7335-40D0-A27A-3D1D9E1452AF}">
      <dgm:prSet/>
      <dgm:spPr/>
      <dgm:t>
        <a:bodyPr/>
        <a:lstStyle/>
        <a:p>
          <a:endParaRPr lang="en-US"/>
        </a:p>
      </dgm:t>
    </dgm:pt>
    <dgm:pt modelId="{AA4EB181-E1E9-4FF6-8317-4DB86519A745}">
      <dgm:prSet/>
      <dgm:spPr/>
      <dgm:t>
        <a:bodyPr/>
        <a:lstStyle/>
        <a:p>
          <a:r>
            <a:rPr lang="en-US"/>
            <a:t>Respect for family culture - ask questions that seek to understand and to empower families to find their own solutions.</a:t>
          </a:r>
        </a:p>
      </dgm:t>
    </dgm:pt>
    <dgm:pt modelId="{09BDC72E-E467-4AD0-859C-6A81CD3CA079}" type="parTrans" cxnId="{D2CEE90D-D0F7-4FDE-B7DE-C386EBDEC04E}">
      <dgm:prSet/>
      <dgm:spPr/>
      <dgm:t>
        <a:bodyPr/>
        <a:lstStyle/>
        <a:p>
          <a:endParaRPr lang="en-US"/>
        </a:p>
      </dgm:t>
    </dgm:pt>
    <dgm:pt modelId="{8676E6C5-3DAA-4ADE-A52F-70B5870F95B9}" type="sibTrans" cxnId="{D2CEE90D-D0F7-4FDE-B7DE-C386EBDEC04E}">
      <dgm:prSet/>
      <dgm:spPr/>
      <dgm:t>
        <a:bodyPr/>
        <a:lstStyle/>
        <a:p>
          <a:endParaRPr lang="en-US"/>
        </a:p>
      </dgm:t>
    </dgm:pt>
    <dgm:pt modelId="{4268B6D1-94FC-475E-9A3D-30D76F7807D6}" type="pres">
      <dgm:prSet presAssocID="{39FCD1A0-26B7-4274-A80B-65A5FE2644EC}" presName="Name0" presStyleCnt="0">
        <dgm:presLayoutVars>
          <dgm:dir/>
          <dgm:animLvl val="lvl"/>
          <dgm:resizeHandles val="exact"/>
        </dgm:presLayoutVars>
      </dgm:prSet>
      <dgm:spPr/>
    </dgm:pt>
    <dgm:pt modelId="{8092DAC7-1A88-4D39-914B-27695560A088}" type="pres">
      <dgm:prSet presAssocID="{94AED50E-3CC4-4E7D-95D5-0C950782CC13}" presName="composite" presStyleCnt="0"/>
      <dgm:spPr/>
    </dgm:pt>
    <dgm:pt modelId="{18C45427-485A-498D-BF9A-CA55094EEB31}" type="pres">
      <dgm:prSet presAssocID="{94AED50E-3CC4-4E7D-95D5-0C950782CC13}" presName="parTx" presStyleLbl="alignNode1" presStyleIdx="0" presStyleCnt="6">
        <dgm:presLayoutVars>
          <dgm:chMax val="0"/>
          <dgm:chPref val="0"/>
        </dgm:presLayoutVars>
      </dgm:prSet>
      <dgm:spPr/>
    </dgm:pt>
    <dgm:pt modelId="{C2A1F6A8-7824-4048-95FA-E9FE4750EDEE}" type="pres">
      <dgm:prSet presAssocID="{94AED50E-3CC4-4E7D-95D5-0C950782CC13}" presName="desTx" presStyleLbl="alignAccFollowNode1" presStyleIdx="0" presStyleCnt="6">
        <dgm:presLayoutVars/>
      </dgm:prSet>
      <dgm:spPr/>
    </dgm:pt>
    <dgm:pt modelId="{4208B087-2C78-4D85-AAEA-5C592147F5A8}" type="pres">
      <dgm:prSet presAssocID="{1DED974C-1B69-48E3-A8CC-FAD5288D8C04}" presName="space" presStyleCnt="0"/>
      <dgm:spPr/>
    </dgm:pt>
    <dgm:pt modelId="{05EE4F31-35D2-4FF2-B763-066F88FB876E}" type="pres">
      <dgm:prSet presAssocID="{0E04A42E-8603-45E0-A78F-9E9E195A1F51}" presName="composite" presStyleCnt="0"/>
      <dgm:spPr/>
    </dgm:pt>
    <dgm:pt modelId="{A84E71D3-1D69-481A-AFE1-A756C2596460}" type="pres">
      <dgm:prSet presAssocID="{0E04A42E-8603-45E0-A78F-9E9E195A1F51}" presName="parTx" presStyleLbl="alignNode1" presStyleIdx="1" presStyleCnt="6">
        <dgm:presLayoutVars>
          <dgm:chMax val="0"/>
          <dgm:chPref val="0"/>
        </dgm:presLayoutVars>
      </dgm:prSet>
      <dgm:spPr/>
    </dgm:pt>
    <dgm:pt modelId="{06A666F1-4914-4910-B544-4417CD463FD1}" type="pres">
      <dgm:prSet presAssocID="{0E04A42E-8603-45E0-A78F-9E9E195A1F51}" presName="desTx" presStyleLbl="alignAccFollowNode1" presStyleIdx="1" presStyleCnt="6">
        <dgm:presLayoutVars/>
      </dgm:prSet>
      <dgm:spPr/>
    </dgm:pt>
    <dgm:pt modelId="{9E3F701B-41C6-423D-8C3A-C884F7715E4C}" type="pres">
      <dgm:prSet presAssocID="{82ADCA59-5DB0-44E9-B266-E217A576555C}" presName="space" presStyleCnt="0"/>
      <dgm:spPr/>
    </dgm:pt>
    <dgm:pt modelId="{1B059960-2C46-484C-9CDE-FB8A19205103}" type="pres">
      <dgm:prSet presAssocID="{892FE782-04C5-4D23-86BE-89AA2839FB97}" presName="composite" presStyleCnt="0"/>
      <dgm:spPr/>
    </dgm:pt>
    <dgm:pt modelId="{7CFD2290-27B1-4299-84B3-A45ADD0246E1}" type="pres">
      <dgm:prSet presAssocID="{892FE782-04C5-4D23-86BE-89AA2839FB97}" presName="parTx" presStyleLbl="alignNode1" presStyleIdx="2" presStyleCnt="6">
        <dgm:presLayoutVars>
          <dgm:chMax val="0"/>
          <dgm:chPref val="0"/>
        </dgm:presLayoutVars>
      </dgm:prSet>
      <dgm:spPr/>
    </dgm:pt>
    <dgm:pt modelId="{209651D5-A8B3-4B80-84A3-8DF2230F4FDD}" type="pres">
      <dgm:prSet presAssocID="{892FE782-04C5-4D23-86BE-89AA2839FB97}" presName="desTx" presStyleLbl="alignAccFollowNode1" presStyleIdx="2" presStyleCnt="6">
        <dgm:presLayoutVars/>
      </dgm:prSet>
      <dgm:spPr/>
    </dgm:pt>
    <dgm:pt modelId="{1A1FB162-E7B4-40E6-94EE-D4EAAF76776E}" type="pres">
      <dgm:prSet presAssocID="{EC4E6A07-A6F3-408E-AB1B-30B5687A5437}" presName="space" presStyleCnt="0"/>
      <dgm:spPr/>
    </dgm:pt>
    <dgm:pt modelId="{41E1B31E-9ABB-4672-A1C9-5F92E55407A2}" type="pres">
      <dgm:prSet presAssocID="{7F72B80D-6905-4805-B07B-B094C801CB76}" presName="composite" presStyleCnt="0"/>
      <dgm:spPr/>
    </dgm:pt>
    <dgm:pt modelId="{F0BA86E5-BDBC-46F9-AA13-6A4F692F12EC}" type="pres">
      <dgm:prSet presAssocID="{7F72B80D-6905-4805-B07B-B094C801CB76}" presName="parTx" presStyleLbl="alignNode1" presStyleIdx="3" presStyleCnt="6">
        <dgm:presLayoutVars>
          <dgm:chMax val="0"/>
          <dgm:chPref val="0"/>
        </dgm:presLayoutVars>
      </dgm:prSet>
      <dgm:spPr/>
    </dgm:pt>
    <dgm:pt modelId="{5625AB70-3CEB-4DE7-A773-151CF23BC9C7}" type="pres">
      <dgm:prSet presAssocID="{7F72B80D-6905-4805-B07B-B094C801CB76}" presName="desTx" presStyleLbl="alignAccFollowNode1" presStyleIdx="3" presStyleCnt="6">
        <dgm:presLayoutVars/>
      </dgm:prSet>
      <dgm:spPr/>
    </dgm:pt>
    <dgm:pt modelId="{F1326D93-D905-4DF5-AC65-1A10DA39D183}" type="pres">
      <dgm:prSet presAssocID="{62F07A06-8060-42D1-9859-FAD1ACCE5984}" presName="space" presStyleCnt="0"/>
      <dgm:spPr/>
    </dgm:pt>
    <dgm:pt modelId="{856FC3F6-E8D7-4DC9-B9C9-4BF02F3EFC77}" type="pres">
      <dgm:prSet presAssocID="{A9DC98B6-9801-4F19-84DE-CB279D92B0AB}" presName="composite" presStyleCnt="0"/>
      <dgm:spPr/>
    </dgm:pt>
    <dgm:pt modelId="{BC0CBE93-CA74-4C2A-AD0A-7875CE3CBE69}" type="pres">
      <dgm:prSet presAssocID="{A9DC98B6-9801-4F19-84DE-CB279D92B0AB}" presName="parTx" presStyleLbl="alignNode1" presStyleIdx="4" presStyleCnt="6">
        <dgm:presLayoutVars>
          <dgm:chMax val="0"/>
          <dgm:chPref val="0"/>
        </dgm:presLayoutVars>
      </dgm:prSet>
      <dgm:spPr/>
    </dgm:pt>
    <dgm:pt modelId="{21C9810B-83FB-4276-9C99-E6B210DAFB7B}" type="pres">
      <dgm:prSet presAssocID="{A9DC98B6-9801-4F19-84DE-CB279D92B0AB}" presName="desTx" presStyleLbl="alignAccFollowNode1" presStyleIdx="4" presStyleCnt="6">
        <dgm:presLayoutVars/>
      </dgm:prSet>
      <dgm:spPr/>
    </dgm:pt>
    <dgm:pt modelId="{7ECB45A9-88CE-46B3-B6AB-C835BD8E03CC}" type="pres">
      <dgm:prSet presAssocID="{D91C4AF8-9B4A-4D09-8EC8-B85E5BA06B43}" presName="space" presStyleCnt="0"/>
      <dgm:spPr/>
    </dgm:pt>
    <dgm:pt modelId="{43F7460A-78E9-4869-A999-CAFA1C6450E7}" type="pres">
      <dgm:prSet presAssocID="{417CCB9A-75DA-4741-B02A-8EDA84C1DB8F}" presName="composite" presStyleCnt="0"/>
      <dgm:spPr/>
    </dgm:pt>
    <dgm:pt modelId="{1E549A37-953A-4158-9CA4-2E0D3EAB481E}" type="pres">
      <dgm:prSet presAssocID="{417CCB9A-75DA-4741-B02A-8EDA84C1DB8F}" presName="parTx" presStyleLbl="alignNode1" presStyleIdx="5" presStyleCnt="6">
        <dgm:presLayoutVars>
          <dgm:chMax val="0"/>
          <dgm:chPref val="0"/>
        </dgm:presLayoutVars>
      </dgm:prSet>
      <dgm:spPr/>
    </dgm:pt>
    <dgm:pt modelId="{962713FF-51D4-4EB2-A898-25034F2C853D}" type="pres">
      <dgm:prSet presAssocID="{417CCB9A-75DA-4741-B02A-8EDA84C1DB8F}" presName="desTx" presStyleLbl="alignAccFollowNode1" presStyleIdx="5" presStyleCnt="6">
        <dgm:presLayoutVars/>
      </dgm:prSet>
      <dgm:spPr/>
    </dgm:pt>
  </dgm:ptLst>
  <dgm:cxnLst>
    <dgm:cxn modelId="{D2CEE90D-D0F7-4FDE-B7DE-C386EBDEC04E}" srcId="{417CCB9A-75DA-4741-B02A-8EDA84C1DB8F}" destId="{AA4EB181-E1E9-4FF6-8317-4DB86519A745}" srcOrd="0" destOrd="0" parTransId="{09BDC72E-E467-4AD0-859C-6A81CD3CA079}" sibTransId="{8676E6C5-3DAA-4ADE-A52F-70B5870F95B9}"/>
    <dgm:cxn modelId="{58765B0F-78B0-4159-94D3-16A57F5708E5}" type="presOf" srcId="{0E04A42E-8603-45E0-A78F-9E9E195A1F51}" destId="{A84E71D3-1D69-481A-AFE1-A756C2596460}" srcOrd="0" destOrd="0" presId="urn:microsoft.com/office/officeart/2016/7/layout/HorizontalActionList"/>
    <dgm:cxn modelId="{E7EB8411-7335-40D0-A27A-3D1D9E1452AF}" srcId="{39FCD1A0-26B7-4274-A80B-65A5FE2644EC}" destId="{417CCB9A-75DA-4741-B02A-8EDA84C1DB8F}" srcOrd="5" destOrd="0" parTransId="{37B11386-C281-447A-BA56-A126C1C8241B}" sibTransId="{179D6CBE-8BC3-4D9C-A134-291159A2E22A}"/>
    <dgm:cxn modelId="{71C06333-11D1-45F8-96DA-52F49E63D506}" type="presOf" srcId="{AA4EB181-E1E9-4FF6-8317-4DB86519A745}" destId="{962713FF-51D4-4EB2-A898-25034F2C853D}" srcOrd="0" destOrd="0" presId="urn:microsoft.com/office/officeart/2016/7/layout/HorizontalActionList"/>
    <dgm:cxn modelId="{4EAF0234-27F5-4471-BD0D-64FE9F216D82}" type="presOf" srcId="{5B9E001E-3572-4D75-BE0F-B8BF8D7CAB6B}" destId="{5625AB70-3CEB-4DE7-A773-151CF23BC9C7}" srcOrd="0" destOrd="0" presId="urn:microsoft.com/office/officeart/2016/7/layout/HorizontalActionList"/>
    <dgm:cxn modelId="{719B073B-9C97-4127-9583-1F3CF9F4D626}" srcId="{39FCD1A0-26B7-4274-A80B-65A5FE2644EC}" destId="{892FE782-04C5-4D23-86BE-89AA2839FB97}" srcOrd="2" destOrd="0" parTransId="{4F9E9EA2-ED4F-4A8A-90C6-64F131228486}" sibTransId="{EC4E6A07-A6F3-408E-AB1B-30B5687A5437}"/>
    <dgm:cxn modelId="{D62AEA5B-779B-4F49-800D-6C36424D2179}" type="presOf" srcId="{39FCD1A0-26B7-4274-A80B-65A5FE2644EC}" destId="{4268B6D1-94FC-475E-9A3D-30D76F7807D6}" srcOrd="0" destOrd="0" presId="urn:microsoft.com/office/officeart/2016/7/layout/HorizontalActionList"/>
    <dgm:cxn modelId="{BA70EB43-136F-4146-91C3-DD8C08AEB6E0}" srcId="{39FCD1A0-26B7-4274-A80B-65A5FE2644EC}" destId="{7F72B80D-6905-4805-B07B-B094C801CB76}" srcOrd="3" destOrd="0" parTransId="{CD31E27B-A8DE-48B9-870B-051F0852DF16}" sibTransId="{62F07A06-8060-42D1-9859-FAD1ACCE5984}"/>
    <dgm:cxn modelId="{E5662567-A8FC-4E41-8BA6-B8DCC0AA8997}" type="presOf" srcId="{892FE782-04C5-4D23-86BE-89AA2839FB97}" destId="{7CFD2290-27B1-4299-84B3-A45ADD0246E1}" srcOrd="0" destOrd="0" presId="urn:microsoft.com/office/officeart/2016/7/layout/HorizontalActionList"/>
    <dgm:cxn modelId="{E93D7249-F6B9-459E-86B4-A5042234EA3E}" srcId="{892FE782-04C5-4D23-86BE-89AA2839FB97}" destId="{B51ED03E-B8C7-444F-976E-9276FA829743}" srcOrd="0" destOrd="0" parTransId="{854A9C28-3136-47FB-808F-52083545DA9C}" sibTransId="{E1B33496-D9B6-4ABD-929C-774EA3F7E35D}"/>
    <dgm:cxn modelId="{7869DA69-E336-4E10-8C8C-295DF4A4DBFD}" type="presOf" srcId="{3E120BD4-B193-448B-92E3-CCAF2B0B4D54}" destId="{06A666F1-4914-4910-B544-4417CD463FD1}" srcOrd="0" destOrd="0" presId="urn:microsoft.com/office/officeart/2016/7/layout/HorizontalActionList"/>
    <dgm:cxn modelId="{80FB814E-CAB6-4724-9DBC-C6DE133F5ABE}" srcId="{0E04A42E-8603-45E0-A78F-9E9E195A1F51}" destId="{3E120BD4-B193-448B-92E3-CCAF2B0B4D54}" srcOrd="0" destOrd="0" parTransId="{3FD6354A-ACCE-47D8-B8CF-74BA87B15B90}" sibTransId="{0569C861-BA1F-463F-9D1E-E7F22E982FF1}"/>
    <dgm:cxn modelId="{AA90D256-A747-4B99-9B81-094EEBC48C91}" type="presOf" srcId="{7F72B80D-6905-4805-B07B-B094C801CB76}" destId="{F0BA86E5-BDBC-46F9-AA13-6A4F692F12EC}" srcOrd="0" destOrd="0" presId="urn:microsoft.com/office/officeart/2016/7/layout/HorizontalActionList"/>
    <dgm:cxn modelId="{A6292579-E190-477D-BA52-D99179065A53}" type="presOf" srcId="{417CCB9A-75DA-4741-B02A-8EDA84C1DB8F}" destId="{1E549A37-953A-4158-9CA4-2E0D3EAB481E}" srcOrd="0" destOrd="0" presId="urn:microsoft.com/office/officeart/2016/7/layout/HorizontalActionList"/>
    <dgm:cxn modelId="{8B39BE82-C65A-4832-B45D-17C326393767}" type="presOf" srcId="{DA4C5185-B0CB-4DCD-90A3-9E5486337DF4}" destId="{21C9810B-83FB-4276-9C99-E6B210DAFB7B}" srcOrd="0" destOrd="0" presId="urn:microsoft.com/office/officeart/2016/7/layout/HorizontalActionList"/>
    <dgm:cxn modelId="{952CD083-92A9-4C32-9900-FBEF76F1097B}" type="presOf" srcId="{F91CE107-FB03-4145-A77A-5064DACBD28C}" destId="{C2A1F6A8-7824-4048-95FA-E9FE4750EDEE}" srcOrd="0" destOrd="0" presId="urn:microsoft.com/office/officeart/2016/7/layout/HorizontalActionList"/>
    <dgm:cxn modelId="{26E0B684-A83C-4403-9DCA-67A5C198EEF2}" type="presOf" srcId="{B51ED03E-B8C7-444F-976E-9276FA829743}" destId="{209651D5-A8B3-4B80-84A3-8DF2230F4FDD}" srcOrd="0" destOrd="0" presId="urn:microsoft.com/office/officeart/2016/7/layout/HorizontalActionList"/>
    <dgm:cxn modelId="{CE5C1BAC-C7B8-4438-8C2D-9107515AC7D9}" srcId="{94AED50E-3CC4-4E7D-95D5-0C950782CC13}" destId="{F91CE107-FB03-4145-A77A-5064DACBD28C}" srcOrd="0" destOrd="0" parTransId="{87A62A3E-67EC-48C8-908F-C65444485BAD}" sibTransId="{46AF3732-094C-40BF-8CA6-2A07F306C318}"/>
    <dgm:cxn modelId="{6C1200B4-D483-4D5D-B308-68ADFE282987}" type="presOf" srcId="{A9DC98B6-9801-4F19-84DE-CB279D92B0AB}" destId="{BC0CBE93-CA74-4C2A-AD0A-7875CE3CBE69}" srcOrd="0" destOrd="0" presId="urn:microsoft.com/office/officeart/2016/7/layout/HorizontalActionList"/>
    <dgm:cxn modelId="{060E8FB9-783F-4FBB-A06D-341651AB6AFA}" type="presOf" srcId="{94AED50E-3CC4-4E7D-95D5-0C950782CC13}" destId="{18C45427-485A-498D-BF9A-CA55094EEB31}" srcOrd="0" destOrd="0" presId="urn:microsoft.com/office/officeart/2016/7/layout/HorizontalActionList"/>
    <dgm:cxn modelId="{38B445CB-5FC7-4460-B465-9A7FD835FCDE}" srcId="{7F72B80D-6905-4805-B07B-B094C801CB76}" destId="{5B9E001E-3572-4D75-BE0F-B8BF8D7CAB6B}" srcOrd="0" destOrd="0" parTransId="{87DA852C-7684-4940-8BB1-9E213114782D}" sibTransId="{A148A8F8-2349-4016-94BB-15895C88FD63}"/>
    <dgm:cxn modelId="{E53B44D9-FD32-48CA-B393-26C169B61656}" srcId="{A9DC98B6-9801-4F19-84DE-CB279D92B0AB}" destId="{DA4C5185-B0CB-4DCD-90A3-9E5486337DF4}" srcOrd="0" destOrd="0" parTransId="{1E2E220F-07B8-4D4D-8940-8F18CB81D16B}" sibTransId="{A96E5437-51F6-4D61-86D5-31CB0C1E7468}"/>
    <dgm:cxn modelId="{74D989F5-5949-44BD-9C53-9689649D906C}" srcId="{39FCD1A0-26B7-4274-A80B-65A5FE2644EC}" destId="{0E04A42E-8603-45E0-A78F-9E9E195A1F51}" srcOrd="1" destOrd="0" parTransId="{D76BC467-E92B-4D98-95C4-CD9A5D6B2CA2}" sibTransId="{82ADCA59-5DB0-44E9-B266-E217A576555C}"/>
    <dgm:cxn modelId="{0AAC09F7-89B9-4BF6-B12A-E77802AA10E5}" srcId="{39FCD1A0-26B7-4274-A80B-65A5FE2644EC}" destId="{A9DC98B6-9801-4F19-84DE-CB279D92B0AB}" srcOrd="4" destOrd="0" parTransId="{3BD3D659-CBA7-4DF8-8A4D-6C46CDD6AAC0}" sibTransId="{D91C4AF8-9B4A-4D09-8EC8-B85E5BA06B43}"/>
    <dgm:cxn modelId="{3CF5CDF7-8C3F-4BE6-AC77-B1EEA76946C1}" srcId="{39FCD1A0-26B7-4274-A80B-65A5FE2644EC}" destId="{94AED50E-3CC4-4E7D-95D5-0C950782CC13}" srcOrd="0" destOrd="0" parTransId="{33AFC37C-C777-40D4-8D6F-ED01CCCCE1DB}" sibTransId="{1DED974C-1B69-48E3-A8CC-FAD5288D8C04}"/>
    <dgm:cxn modelId="{928BF734-E5D2-4568-B248-0D3BA4B9411D}" type="presParOf" srcId="{4268B6D1-94FC-475E-9A3D-30D76F7807D6}" destId="{8092DAC7-1A88-4D39-914B-27695560A088}" srcOrd="0" destOrd="0" presId="urn:microsoft.com/office/officeart/2016/7/layout/HorizontalActionList"/>
    <dgm:cxn modelId="{D96D7C4C-7B7C-4B0B-97AD-865383926B8B}" type="presParOf" srcId="{8092DAC7-1A88-4D39-914B-27695560A088}" destId="{18C45427-485A-498D-BF9A-CA55094EEB31}" srcOrd="0" destOrd="0" presId="urn:microsoft.com/office/officeart/2016/7/layout/HorizontalActionList"/>
    <dgm:cxn modelId="{BE3153ED-72E2-4736-B7BF-060CE190BF81}" type="presParOf" srcId="{8092DAC7-1A88-4D39-914B-27695560A088}" destId="{C2A1F6A8-7824-4048-95FA-E9FE4750EDEE}" srcOrd="1" destOrd="0" presId="urn:microsoft.com/office/officeart/2016/7/layout/HorizontalActionList"/>
    <dgm:cxn modelId="{0FBA78A9-F6DB-40DE-8DFA-CBFC332B318E}" type="presParOf" srcId="{4268B6D1-94FC-475E-9A3D-30D76F7807D6}" destId="{4208B087-2C78-4D85-AAEA-5C592147F5A8}" srcOrd="1" destOrd="0" presId="urn:microsoft.com/office/officeart/2016/7/layout/HorizontalActionList"/>
    <dgm:cxn modelId="{04A2B582-0647-4D83-97CC-9DB95D08378E}" type="presParOf" srcId="{4268B6D1-94FC-475E-9A3D-30D76F7807D6}" destId="{05EE4F31-35D2-4FF2-B763-066F88FB876E}" srcOrd="2" destOrd="0" presId="urn:microsoft.com/office/officeart/2016/7/layout/HorizontalActionList"/>
    <dgm:cxn modelId="{16394835-155E-4DA3-9CE5-6F03D7575C80}" type="presParOf" srcId="{05EE4F31-35D2-4FF2-B763-066F88FB876E}" destId="{A84E71D3-1D69-481A-AFE1-A756C2596460}" srcOrd="0" destOrd="0" presId="urn:microsoft.com/office/officeart/2016/7/layout/HorizontalActionList"/>
    <dgm:cxn modelId="{3E352A5E-CC98-499A-ABA2-BF24BED077E9}" type="presParOf" srcId="{05EE4F31-35D2-4FF2-B763-066F88FB876E}" destId="{06A666F1-4914-4910-B544-4417CD463FD1}" srcOrd="1" destOrd="0" presId="urn:microsoft.com/office/officeart/2016/7/layout/HorizontalActionList"/>
    <dgm:cxn modelId="{6EA1C723-3A34-4A4F-84F5-6DC1A1EB15C7}" type="presParOf" srcId="{4268B6D1-94FC-475E-9A3D-30D76F7807D6}" destId="{9E3F701B-41C6-423D-8C3A-C884F7715E4C}" srcOrd="3" destOrd="0" presId="urn:microsoft.com/office/officeart/2016/7/layout/HorizontalActionList"/>
    <dgm:cxn modelId="{CFD05D7F-8C5D-4F7B-A57C-40B90D9EEB3E}" type="presParOf" srcId="{4268B6D1-94FC-475E-9A3D-30D76F7807D6}" destId="{1B059960-2C46-484C-9CDE-FB8A19205103}" srcOrd="4" destOrd="0" presId="urn:microsoft.com/office/officeart/2016/7/layout/HorizontalActionList"/>
    <dgm:cxn modelId="{C677D70B-2CE7-4348-97D3-E9A7EC8C3DF7}" type="presParOf" srcId="{1B059960-2C46-484C-9CDE-FB8A19205103}" destId="{7CFD2290-27B1-4299-84B3-A45ADD0246E1}" srcOrd="0" destOrd="0" presId="urn:microsoft.com/office/officeart/2016/7/layout/HorizontalActionList"/>
    <dgm:cxn modelId="{B127238C-056A-4963-9470-1C027F150D94}" type="presParOf" srcId="{1B059960-2C46-484C-9CDE-FB8A19205103}" destId="{209651D5-A8B3-4B80-84A3-8DF2230F4FDD}" srcOrd="1" destOrd="0" presId="urn:microsoft.com/office/officeart/2016/7/layout/HorizontalActionList"/>
    <dgm:cxn modelId="{E9244E04-1098-4887-BEC7-9188FFA77BDD}" type="presParOf" srcId="{4268B6D1-94FC-475E-9A3D-30D76F7807D6}" destId="{1A1FB162-E7B4-40E6-94EE-D4EAAF76776E}" srcOrd="5" destOrd="0" presId="urn:microsoft.com/office/officeart/2016/7/layout/HorizontalActionList"/>
    <dgm:cxn modelId="{8B2846C2-5A39-422C-B287-BFCB529E0188}" type="presParOf" srcId="{4268B6D1-94FC-475E-9A3D-30D76F7807D6}" destId="{41E1B31E-9ABB-4672-A1C9-5F92E55407A2}" srcOrd="6" destOrd="0" presId="urn:microsoft.com/office/officeart/2016/7/layout/HorizontalActionList"/>
    <dgm:cxn modelId="{BA781DFF-A5E5-4D2D-B189-86728EE5922E}" type="presParOf" srcId="{41E1B31E-9ABB-4672-A1C9-5F92E55407A2}" destId="{F0BA86E5-BDBC-46F9-AA13-6A4F692F12EC}" srcOrd="0" destOrd="0" presId="urn:microsoft.com/office/officeart/2016/7/layout/HorizontalActionList"/>
    <dgm:cxn modelId="{0BF8C1DB-CBF4-45B0-9C23-74AB8905D3FC}" type="presParOf" srcId="{41E1B31E-9ABB-4672-A1C9-5F92E55407A2}" destId="{5625AB70-3CEB-4DE7-A773-151CF23BC9C7}" srcOrd="1" destOrd="0" presId="urn:microsoft.com/office/officeart/2016/7/layout/HorizontalActionList"/>
    <dgm:cxn modelId="{BDAC5015-FD2A-4472-88B6-302D31BA0A57}" type="presParOf" srcId="{4268B6D1-94FC-475E-9A3D-30D76F7807D6}" destId="{F1326D93-D905-4DF5-AC65-1A10DA39D183}" srcOrd="7" destOrd="0" presId="urn:microsoft.com/office/officeart/2016/7/layout/HorizontalActionList"/>
    <dgm:cxn modelId="{D6720E6A-B874-4302-8DC7-DB11A98A9677}" type="presParOf" srcId="{4268B6D1-94FC-475E-9A3D-30D76F7807D6}" destId="{856FC3F6-E8D7-4DC9-B9C9-4BF02F3EFC77}" srcOrd="8" destOrd="0" presId="urn:microsoft.com/office/officeart/2016/7/layout/HorizontalActionList"/>
    <dgm:cxn modelId="{72D492A5-33B4-45FB-86D0-981762BEDAC7}" type="presParOf" srcId="{856FC3F6-E8D7-4DC9-B9C9-4BF02F3EFC77}" destId="{BC0CBE93-CA74-4C2A-AD0A-7875CE3CBE69}" srcOrd="0" destOrd="0" presId="urn:microsoft.com/office/officeart/2016/7/layout/HorizontalActionList"/>
    <dgm:cxn modelId="{D11BEB2C-F0A5-451D-B648-C27A6A5F308E}" type="presParOf" srcId="{856FC3F6-E8D7-4DC9-B9C9-4BF02F3EFC77}" destId="{21C9810B-83FB-4276-9C99-E6B210DAFB7B}" srcOrd="1" destOrd="0" presId="urn:microsoft.com/office/officeart/2016/7/layout/HorizontalActionList"/>
    <dgm:cxn modelId="{C8F4FA7E-A8DB-4392-B41F-5A5F15012A0C}" type="presParOf" srcId="{4268B6D1-94FC-475E-9A3D-30D76F7807D6}" destId="{7ECB45A9-88CE-46B3-B6AB-C835BD8E03CC}" srcOrd="9" destOrd="0" presId="urn:microsoft.com/office/officeart/2016/7/layout/HorizontalActionList"/>
    <dgm:cxn modelId="{46150EB2-9762-4009-A1F8-7320453AAF5B}" type="presParOf" srcId="{4268B6D1-94FC-475E-9A3D-30D76F7807D6}" destId="{43F7460A-78E9-4869-A999-CAFA1C6450E7}" srcOrd="10" destOrd="0" presId="urn:microsoft.com/office/officeart/2016/7/layout/HorizontalActionList"/>
    <dgm:cxn modelId="{48BE2AE0-FEA7-4E71-8AF9-0C285036538F}" type="presParOf" srcId="{43F7460A-78E9-4869-A999-CAFA1C6450E7}" destId="{1E549A37-953A-4158-9CA4-2E0D3EAB481E}" srcOrd="0" destOrd="0" presId="urn:microsoft.com/office/officeart/2016/7/layout/HorizontalActionList"/>
    <dgm:cxn modelId="{E41AB882-1805-44BD-BD40-83935C9ACAC1}" type="presParOf" srcId="{43F7460A-78E9-4869-A999-CAFA1C6450E7}" destId="{962713FF-51D4-4EB2-A898-25034F2C853D}" srcOrd="1" destOrd="0" presId="urn:microsoft.com/office/officeart/2016/7/layout/HorizontalAc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C45427-485A-498D-BF9A-CA55094EEB31}">
      <dsp:nvSpPr>
        <dsp:cNvPr id="0" name=""/>
        <dsp:cNvSpPr/>
      </dsp:nvSpPr>
      <dsp:spPr>
        <a:xfrm>
          <a:off x="4613" y="832960"/>
          <a:ext cx="1384691" cy="415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21" tIns="109421" rIns="109421" bIns="109421" numCol="1" spcCol="1270" anchor="ctr" anchorCtr="0">
          <a:noAutofit/>
        </a:bodyPr>
        <a:lstStyle/>
        <a:p>
          <a:pPr marL="0" lvl="0" indent="0" algn="ctr" defTabSz="622300">
            <a:lnSpc>
              <a:spcPct val="90000"/>
            </a:lnSpc>
            <a:spcBef>
              <a:spcPct val="0"/>
            </a:spcBef>
            <a:spcAft>
              <a:spcPct val="35000"/>
            </a:spcAft>
            <a:buNone/>
          </a:pPr>
          <a:r>
            <a:rPr lang="en-US" sz="1400" kern="1200"/>
            <a:t>Work</a:t>
          </a:r>
        </a:p>
      </dsp:txBody>
      <dsp:txXfrm>
        <a:off x="4613" y="832960"/>
        <a:ext cx="1384691" cy="415407"/>
      </dsp:txXfrm>
    </dsp:sp>
    <dsp:sp modelId="{C2A1F6A8-7824-4048-95FA-E9FE4750EDEE}">
      <dsp:nvSpPr>
        <dsp:cNvPr id="0" name=""/>
        <dsp:cNvSpPr/>
      </dsp:nvSpPr>
      <dsp:spPr>
        <a:xfrm>
          <a:off x="4613" y="1248367"/>
          <a:ext cx="1384691" cy="20834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6777" tIns="136777" rIns="136777" bIns="136777" numCol="1" spcCol="1270" anchor="t" anchorCtr="0">
          <a:noAutofit/>
        </a:bodyPr>
        <a:lstStyle/>
        <a:p>
          <a:pPr marL="0" lvl="0" indent="0" algn="l" defTabSz="488950">
            <a:lnSpc>
              <a:spcPct val="90000"/>
            </a:lnSpc>
            <a:spcBef>
              <a:spcPct val="0"/>
            </a:spcBef>
            <a:spcAft>
              <a:spcPct val="35000"/>
            </a:spcAft>
            <a:buNone/>
          </a:pPr>
          <a:r>
            <a:rPr lang="en-US" sz="1100" kern="1200"/>
            <a:t>Work at relationships with families. </a:t>
          </a:r>
        </a:p>
      </dsp:txBody>
      <dsp:txXfrm>
        <a:off x="4613" y="1248367"/>
        <a:ext cx="1384691" cy="2083473"/>
      </dsp:txXfrm>
    </dsp:sp>
    <dsp:sp modelId="{A84E71D3-1D69-481A-AFE1-A756C2596460}">
      <dsp:nvSpPr>
        <dsp:cNvPr id="0" name=""/>
        <dsp:cNvSpPr/>
      </dsp:nvSpPr>
      <dsp:spPr>
        <a:xfrm>
          <a:off x="1497199" y="832960"/>
          <a:ext cx="1384691" cy="415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21" tIns="109421" rIns="109421" bIns="109421"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1497199" y="832960"/>
        <a:ext cx="1384691" cy="415407"/>
      </dsp:txXfrm>
    </dsp:sp>
    <dsp:sp modelId="{06A666F1-4914-4910-B544-4417CD463FD1}">
      <dsp:nvSpPr>
        <dsp:cNvPr id="0" name=""/>
        <dsp:cNvSpPr/>
      </dsp:nvSpPr>
      <dsp:spPr>
        <a:xfrm>
          <a:off x="1497199" y="1248367"/>
          <a:ext cx="1384691" cy="20834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6777" tIns="136777" rIns="136777" bIns="136777" numCol="1" spcCol="1270" anchor="t" anchorCtr="0">
          <a:noAutofit/>
        </a:bodyPr>
        <a:lstStyle/>
        <a:p>
          <a:pPr marL="0" lvl="0" indent="0" algn="l" defTabSz="488950">
            <a:lnSpc>
              <a:spcPct val="90000"/>
            </a:lnSpc>
            <a:spcBef>
              <a:spcPct val="0"/>
            </a:spcBef>
            <a:spcAft>
              <a:spcPct val="35000"/>
            </a:spcAft>
            <a:buNone/>
          </a:pPr>
          <a:r>
            <a:rPr lang="en-US" sz="1100" kern="1200"/>
            <a:t>Be curious and prepared to admit when we are wrong. </a:t>
          </a:r>
        </a:p>
      </dsp:txBody>
      <dsp:txXfrm>
        <a:off x="1497199" y="1248367"/>
        <a:ext cx="1384691" cy="2083473"/>
      </dsp:txXfrm>
    </dsp:sp>
    <dsp:sp modelId="{7CFD2290-27B1-4299-84B3-A45ADD0246E1}">
      <dsp:nvSpPr>
        <dsp:cNvPr id="0" name=""/>
        <dsp:cNvSpPr/>
      </dsp:nvSpPr>
      <dsp:spPr>
        <a:xfrm>
          <a:off x="2989785" y="832960"/>
          <a:ext cx="1384691" cy="415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21" tIns="109421" rIns="109421" bIns="109421" numCol="1" spcCol="1270" anchor="ctr" anchorCtr="0">
          <a:noAutofit/>
        </a:bodyPr>
        <a:lstStyle/>
        <a:p>
          <a:pPr marL="0" lvl="0" indent="0" algn="ctr" defTabSz="622300">
            <a:lnSpc>
              <a:spcPct val="90000"/>
            </a:lnSpc>
            <a:spcBef>
              <a:spcPct val="0"/>
            </a:spcBef>
            <a:spcAft>
              <a:spcPct val="35000"/>
            </a:spcAft>
            <a:buNone/>
          </a:pPr>
          <a:r>
            <a:rPr lang="en-US" sz="1400" kern="1200"/>
            <a:t>Listen</a:t>
          </a:r>
        </a:p>
      </dsp:txBody>
      <dsp:txXfrm>
        <a:off x="2989785" y="832960"/>
        <a:ext cx="1384691" cy="415407"/>
      </dsp:txXfrm>
    </dsp:sp>
    <dsp:sp modelId="{209651D5-A8B3-4B80-84A3-8DF2230F4FDD}">
      <dsp:nvSpPr>
        <dsp:cNvPr id="0" name=""/>
        <dsp:cNvSpPr/>
      </dsp:nvSpPr>
      <dsp:spPr>
        <a:xfrm>
          <a:off x="2989785" y="1248367"/>
          <a:ext cx="1384691" cy="20834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6777" tIns="136777" rIns="136777" bIns="136777" numCol="1" spcCol="1270" anchor="t" anchorCtr="0">
          <a:noAutofit/>
        </a:bodyPr>
        <a:lstStyle/>
        <a:p>
          <a:pPr marL="0" lvl="0" indent="0" algn="l" defTabSz="488950">
            <a:lnSpc>
              <a:spcPct val="90000"/>
            </a:lnSpc>
            <a:spcBef>
              <a:spcPct val="0"/>
            </a:spcBef>
            <a:spcAft>
              <a:spcPct val="35000"/>
            </a:spcAft>
            <a:buNone/>
          </a:pPr>
          <a:r>
            <a:rPr lang="en-US" sz="1100" kern="1200"/>
            <a:t>Listen to our families and use this to inform how we do things. Use the family’s language and say it in a way that children can understand. </a:t>
          </a:r>
        </a:p>
      </dsp:txBody>
      <dsp:txXfrm>
        <a:off x="2989785" y="1248367"/>
        <a:ext cx="1384691" cy="2083473"/>
      </dsp:txXfrm>
    </dsp:sp>
    <dsp:sp modelId="{F0BA86E5-BDBC-46F9-AA13-6A4F692F12EC}">
      <dsp:nvSpPr>
        <dsp:cNvPr id="0" name=""/>
        <dsp:cNvSpPr/>
      </dsp:nvSpPr>
      <dsp:spPr>
        <a:xfrm>
          <a:off x="4482371" y="832960"/>
          <a:ext cx="1384691" cy="415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21" tIns="109421" rIns="109421" bIns="109421" numCol="1" spcCol="1270" anchor="ctr" anchorCtr="0">
          <a:noAutofit/>
        </a:bodyPr>
        <a:lstStyle/>
        <a:p>
          <a:pPr marL="0" lvl="0" indent="0" algn="ctr" defTabSz="622300">
            <a:lnSpc>
              <a:spcPct val="90000"/>
            </a:lnSpc>
            <a:spcBef>
              <a:spcPct val="0"/>
            </a:spcBef>
            <a:spcAft>
              <a:spcPct val="35000"/>
            </a:spcAft>
            <a:buNone/>
          </a:pPr>
          <a:r>
            <a:rPr lang="en-US" sz="1400" kern="1200"/>
            <a:t>Be</a:t>
          </a:r>
        </a:p>
      </dsp:txBody>
      <dsp:txXfrm>
        <a:off x="4482371" y="832960"/>
        <a:ext cx="1384691" cy="415407"/>
      </dsp:txXfrm>
    </dsp:sp>
    <dsp:sp modelId="{5625AB70-3CEB-4DE7-A773-151CF23BC9C7}">
      <dsp:nvSpPr>
        <dsp:cNvPr id="0" name=""/>
        <dsp:cNvSpPr/>
      </dsp:nvSpPr>
      <dsp:spPr>
        <a:xfrm>
          <a:off x="4482371" y="1248367"/>
          <a:ext cx="1384691" cy="20834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6777" tIns="136777" rIns="136777" bIns="136777" numCol="1" spcCol="1270" anchor="t" anchorCtr="0">
          <a:noAutofit/>
        </a:bodyPr>
        <a:lstStyle/>
        <a:p>
          <a:pPr marL="0" lvl="0" indent="0" algn="l" defTabSz="488950">
            <a:lnSpc>
              <a:spcPct val="90000"/>
            </a:lnSpc>
            <a:spcBef>
              <a:spcPct val="0"/>
            </a:spcBef>
            <a:spcAft>
              <a:spcPct val="35000"/>
            </a:spcAft>
            <a:buNone/>
          </a:pPr>
          <a:r>
            <a:rPr lang="en-US" sz="1100" kern="1200"/>
            <a:t>Be open and honest with our worries and work together to find solutions. </a:t>
          </a:r>
        </a:p>
      </dsp:txBody>
      <dsp:txXfrm>
        <a:off x="4482371" y="1248367"/>
        <a:ext cx="1384691" cy="2083473"/>
      </dsp:txXfrm>
    </dsp:sp>
    <dsp:sp modelId="{BC0CBE93-CA74-4C2A-AD0A-7875CE3CBE69}">
      <dsp:nvSpPr>
        <dsp:cNvPr id="0" name=""/>
        <dsp:cNvSpPr/>
      </dsp:nvSpPr>
      <dsp:spPr>
        <a:xfrm>
          <a:off x="5974957" y="832960"/>
          <a:ext cx="1384691" cy="415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21" tIns="109421" rIns="109421" bIns="109421" numCol="1" spcCol="1270" anchor="ctr" anchorCtr="0">
          <a:noAutofit/>
        </a:bodyPr>
        <a:lstStyle/>
        <a:p>
          <a:pPr marL="0" lvl="0" indent="0" algn="ctr" defTabSz="622300">
            <a:lnSpc>
              <a:spcPct val="90000"/>
            </a:lnSpc>
            <a:spcBef>
              <a:spcPct val="0"/>
            </a:spcBef>
            <a:spcAft>
              <a:spcPct val="35000"/>
            </a:spcAft>
            <a:buNone/>
          </a:pPr>
          <a:r>
            <a:rPr lang="en-US" sz="1400" kern="1200"/>
            <a:t>Focus on</a:t>
          </a:r>
        </a:p>
      </dsp:txBody>
      <dsp:txXfrm>
        <a:off x="5974957" y="832960"/>
        <a:ext cx="1384691" cy="415407"/>
      </dsp:txXfrm>
    </dsp:sp>
    <dsp:sp modelId="{21C9810B-83FB-4276-9C99-E6B210DAFB7B}">
      <dsp:nvSpPr>
        <dsp:cNvPr id="0" name=""/>
        <dsp:cNvSpPr/>
      </dsp:nvSpPr>
      <dsp:spPr>
        <a:xfrm>
          <a:off x="5974957" y="1248367"/>
          <a:ext cx="1384691" cy="20834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6777" tIns="136777" rIns="136777" bIns="136777" numCol="1" spcCol="1270" anchor="t" anchorCtr="0">
          <a:noAutofit/>
        </a:bodyPr>
        <a:lstStyle/>
        <a:p>
          <a:pPr marL="0" lvl="0" indent="0" algn="l" defTabSz="488950">
            <a:lnSpc>
              <a:spcPct val="90000"/>
            </a:lnSpc>
            <a:spcBef>
              <a:spcPct val="0"/>
            </a:spcBef>
            <a:spcAft>
              <a:spcPct val="35000"/>
            </a:spcAft>
            <a:buNone/>
          </a:pPr>
          <a:r>
            <a:rPr lang="en-US" sz="1100" kern="1200"/>
            <a:t>Focus on </a:t>
          </a:r>
          <a:r>
            <a:rPr lang="en-US" sz="1100" kern="1200" err="1"/>
            <a:t>behaviours</a:t>
          </a:r>
          <a:r>
            <a:rPr lang="en-US" sz="1100" kern="1200"/>
            <a:t> not the person. </a:t>
          </a:r>
        </a:p>
      </dsp:txBody>
      <dsp:txXfrm>
        <a:off x="5974957" y="1248367"/>
        <a:ext cx="1384691" cy="2083473"/>
      </dsp:txXfrm>
    </dsp:sp>
    <dsp:sp modelId="{1E549A37-953A-4158-9CA4-2E0D3EAB481E}">
      <dsp:nvSpPr>
        <dsp:cNvPr id="0" name=""/>
        <dsp:cNvSpPr/>
      </dsp:nvSpPr>
      <dsp:spPr>
        <a:xfrm>
          <a:off x="7467542" y="832960"/>
          <a:ext cx="1384691" cy="415407"/>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9421" tIns="109421" rIns="109421" bIns="109421" numCol="1" spcCol="1270" anchor="ctr" anchorCtr="0">
          <a:noAutofit/>
        </a:bodyPr>
        <a:lstStyle/>
        <a:p>
          <a:pPr marL="0" lvl="0" indent="0" algn="ctr" defTabSz="622300">
            <a:lnSpc>
              <a:spcPct val="90000"/>
            </a:lnSpc>
            <a:spcBef>
              <a:spcPct val="0"/>
            </a:spcBef>
            <a:spcAft>
              <a:spcPct val="35000"/>
            </a:spcAft>
            <a:buNone/>
          </a:pPr>
          <a:r>
            <a:rPr lang="en-US" sz="1400" kern="1200"/>
            <a:t>Respect</a:t>
          </a:r>
        </a:p>
      </dsp:txBody>
      <dsp:txXfrm>
        <a:off x="7467542" y="832960"/>
        <a:ext cx="1384691" cy="415407"/>
      </dsp:txXfrm>
    </dsp:sp>
    <dsp:sp modelId="{962713FF-51D4-4EB2-A898-25034F2C853D}">
      <dsp:nvSpPr>
        <dsp:cNvPr id="0" name=""/>
        <dsp:cNvSpPr/>
      </dsp:nvSpPr>
      <dsp:spPr>
        <a:xfrm>
          <a:off x="7467542" y="1248367"/>
          <a:ext cx="1384691" cy="2083473"/>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6777" tIns="136777" rIns="136777" bIns="136777" numCol="1" spcCol="1270" anchor="t" anchorCtr="0">
          <a:noAutofit/>
        </a:bodyPr>
        <a:lstStyle/>
        <a:p>
          <a:pPr marL="0" lvl="0" indent="0" algn="l" defTabSz="488950">
            <a:lnSpc>
              <a:spcPct val="90000"/>
            </a:lnSpc>
            <a:spcBef>
              <a:spcPct val="0"/>
            </a:spcBef>
            <a:spcAft>
              <a:spcPct val="35000"/>
            </a:spcAft>
            <a:buNone/>
          </a:pPr>
          <a:r>
            <a:rPr lang="en-US" sz="1100" kern="1200"/>
            <a:t>Respect for family culture - ask questions that seek to understand and to empower families to find their own solutions.</a:t>
          </a:r>
        </a:p>
      </dsp:txBody>
      <dsp:txXfrm>
        <a:off x="7467542" y="1248367"/>
        <a:ext cx="1384691" cy="2083473"/>
      </dsp:txXfrm>
    </dsp:sp>
  </dsp:spTree>
</dsp:drawing>
</file>

<file path=ppt/diagrams/layout1.xml><?xml version="1.0" encoding="utf-8"?>
<dgm:layoutDef xmlns:dgm="http://schemas.openxmlformats.org/drawingml/2006/diagram" xmlns:a="http://schemas.openxmlformats.org/drawingml/2006/main" uniqueId="urn:microsoft.com/office/officeart/2016/7/layout/HorizontalActionList">
  <dgm:title val="Horizontal Action List"/>
  <dgm:desc val="Used to show non-sequential or grouped lists of information. Works well with large amounts of text. All text has the same level of emphasis, and direction is not implied."/>
  <dgm:catLst>
    <dgm:cat type="list"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54"/>
      <dgm:constr type="primFontSz" for="des" forName="desTx" refType="primFontSz" refFor="des" refForName="parTx" op="lte" fact="0.75"/>
      <dgm:constr type="h" for="des" forName="desTx" op="equ"/>
      <dgm:constr type="w" for="ch" forName="space" op="equ" val="3"/>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varLst>
          <dgm:alg type="tx"/>
          <dgm:shape xmlns:r="http://schemas.openxmlformats.org/officeDocument/2006/relationships" type="rect" r:blip="">
            <dgm:adjLst/>
          </dgm:shape>
          <dgm:presOf axis="self" ptType="node"/>
          <dgm:constrLst>
            <dgm:constr type="h" refType="w" op="lte" fact="0.3"/>
            <dgm:constr type="h"/>
            <dgm:constr type="tMarg" refType="w" fact="0.224"/>
            <dgm:constr type="bMarg" refType="w" fact="0.224"/>
            <dgm:constr type="lMarg" refType="w" fact="0.224"/>
            <dgm:constr type="rMarg" refType="w" fact="0.224"/>
          </dgm:constrLst>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8"/>
            <dgm:constr type="tMarg" refType="w" fact="0.28"/>
            <dgm:constr type="bMarg" refType="w" fact="0.28"/>
            <dgm:constr type="lMarg" refType="w" fact="0.28"/>
            <dgm:constr type="rMarg" refType="w" fact="0.28"/>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678A649-71BC-431C-BDDB-2C17D88F7F15}" type="datetimeFigureOut">
              <a:rPr lang="en-GB" smtClean="0"/>
              <a:t>01/03/2024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0A4A4C-77D6-4209-8AC4-88EDE7EB52D7}" type="slidenum">
              <a:rPr lang="en-GB" smtClean="0"/>
              <a:t>‹#›</a:t>
            </a:fld>
            <a:endParaRPr lang="en-GB"/>
          </a:p>
        </p:txBody>
      </p:sp>
    </p:spTree>
    <p:extLst>
      <p:ext uri="{BB962C8B-B14F-4D97-AF65-F5344CB8AC3E}">
        <p14:creationId xmlns:p14="http://schemas.microsoft.com/office/powerpoint/2010/main" val="975238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Asked to come along and speak more about this, Expel myths, explain the similarities and differences and also answer any questions!</a:t>
            </a:r>
          </a:p>
        </p:txBody>
      </p:sp>
      <p:sp>
        <p:nvSpPr>
          <p:cNvPr id="4" name="Slide Number Placeholder 3"/>
          <p:cNvSpPr>
            <a:spLocks noGrp="1"/>
          </p:cNvSpPr>
          <p:nvPr>
            <p:ph type="sldNum" sz="quarter" idx="5"/>
          </p:nvPr>
        </p:nvSpPr>
        <p:spPr/>
        <p:txBody>
          <a:bodyPr/>
          <a:lstStyle/>
          <a:p>
            <a:fld id="{7F43934E-41E0-41B6-9E3F-80BB98ED6D1C}" type="slidenum">
              <a:rPr lang="en-GB" smtClean="0"/>
              <a:t>1</a:t>
            </a:fld>
            <a:endParaRPr lang="en-GB"/>
          </a:p>
        </p:txBody>
      </p:sp>
    </p:spTree>
    <p:extLst>
      <p:ext uri="{BB962C8B-B14F-4D97-AF65-F5344CB8AC3E}">
        <p14:creationId xmlns:p14="http://schemas.microsoft.com/office/powerpoint/2010/main" val="1185855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 other suggestions as to what you all do well? Why do you think the statements above are so important? What would happen if you didn't do those things?</a:t>
            </a:r>
            <a:endParaRPr lang="en-GB" dirty="0"/>
          </a:p>
        </p:txBody>
      </p:sp>
      <p:sp>
        <p:nvSpPr>
          <p:cNvPr id="4" name="Slide Number Placeholder 3"/>
          <p:cNvSpPr>
            <a:spLocks noGrp="1"/>
          </p:cNvSpPr>
          <p:nvPr>
            <p:ph type="sldNum" sz="quarter" idx="5"/>
          </p:nvPr>
        </p:nvSpPr>
        <p:spPr/>
        <p:txBody>
          <a:bodyPr/>
          <a:lstStyle/>
          <a:p>
            <a:fld id="{7F43934E-41E0-41B6-9E3F-80BB98ED6D1C}" type="slidenum">
              <a:rPr lang="en-GB" smtClean="0"/>
              <a:t>2</a:t>
            </a:fld>
            <a:endParaRPr lang="en-GB"/>
          </a:p>
        </p:txBody>
      </p:sp>
    </p:spTree>
    <p:extLst>
      <p:ext uri="{BB962C8B-B14F-4D97-AF65-F5344CB8AC3E}">
        <p14:creationId xmlns:p14="http://schemas.microsoft.com/office/powerpoint/2010/main" val="443648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a:t>
            </a:r>
            <a:r>
              <a:rPr lang="en-US" dirty="0" err="1"/>
              <a:t>Sall</a:t>
            </a:r>
            <a:r>
              <a:rPr lang="en-US" dirty="0"/>
              <a:t> would really appreciate you having all of the information so they can gain a holistic picture of the child and offer the right support.</a:t>
            </a:r>
          </a:p>
          <a:p>
            <a:r>
              <a:rPr lang="en-US" dirty="0"/>
              <a:t>Both can and should run alongside each other. What are the parents trying, how is the environment the child is living in and the parenting support they have available to them impacting on the child? It is important to explore these things first so that the children going through for assessment are ones where all the questions have already been asked.</a:t>
            </a:r>
            <a:endParaRPr lang="en-GB" dirty="0"/>
          </a:p>
        </p:txBody>
      </p:sp>
      <p:sp>
        <p:nvSpPr>
          <p:cNvPr id="4" name="Slide Number Placeholder 3"/>
          <p:cNvSpPr>
            <a:spLocks noGrp="1"/>
          </p:cNvSpPr>
          <p:nvPr>
            <p:ph type="sldNum" sz="quarter" idx="5"/>
          </p:nvPr>
        </p:nvSpPr>
        <p:spPr/>
        <p:txBody>
          <a:bodyPr/>
          <a:lstStyle/>
          <a:p>
            <a:fld id="{7F43934E-41E0-41B6-9E3F-80BB98ED6D1C}" type="slidenum">
              <a:rPr lang="en-GB" smtClean="0"/>
              <a:t>3</a:t>
            </a:fld>
            <a:endParaRPr lang="en-GB"/>
          </a:p>
        </p:txBody>
      </p:sp>
    </p:spTree>
    <p:extLst>
      <p:ext uri="{BB962C8B-B14F-4D97-AF65-F5344CB8AC3E}">
        <p14:creationId xmlns:p14="http://schemas.microsoft.com/office/powerpoint/2010/main" val="2251343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Parents are the child’s first educators they know them the best however it doesn’t mean that we don’t need to ask them questions to explore home life. TED questions. Patterns of </a:t>
            </a:r>
            <a:r>
              <a:rPr lang="en-US" err="1"/>
              <a:t>behaviour</a:t>
            </a:r>
            <a:r>
              <a:rPr lang="en-US"/>
              <a:t>, when, who with, what are the parents trying, what is working, what support do the family have around them? Easy to make assumptions based on what you see. Parents often think you have the magic wand, some parents push for a diagnosis but always explore what difference the family think this will make as the </a:t>
            </a:r>
            <a:r>
              <a:rPr lang="en-US" err="1"/>
              <a:t>behaviours</a:t>
            </a:r>
            <a:r>
              <a:rPr lang="en-US"/>
              <a:t> will remain. Have they accessed an ESCO drop in appointment?</a:t>
            </a:r>
            <a:endParaRPr lang="en-GB"/>
          </a:p>
        </p:txBody>
      </p:sp>
      <p:sp>
        <p:nvSpPr>
          <p:cNvPr id="4" name="Slide Number Placeholder 3"/>
          <p:cNvSpPr>
            <a:spLocks noGrp="1"/>
          </p:cNvSpPr>
          <p:nvPr>
            <p:ph type="sldNum" sz="quarter" idx="5"/>
          </p:nvPr>
        </p:nvSpPr>
        <p:spPr/>
        <p:txBody>
          <a:bodyPr/>
          <a:lstStyle/>
          <a:p>
            <a:fld id="{C554D866-9C8C-45CF-9071-0436D73F080E}" type="slidenum">
              <a:rPr lang="en-GB" smtClean="0"/>
              <a:t>5</a:t>
            </a:fld>
            <a:endParaRPr lang="en-GB"/>
          </a:p>
        </p:txBody>
      </p:sp>
    </p:spTree>
    <p:extLst>
      <p:ext uri="{BB962C8B-B14F-4D97-AF65-F5344CB8AC3E}">
        <p14:creationId xmlns:p14="http://schemas.microsoft.com/office/powerpoint/2010/main" val="39362231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Use it in what ever way works best for the family. It is there to help focus the discussion so you gain a true picture of what is happening in/to the family right now. Useful to aid transitions as you can then share with the school/another setting what support you have been providing so that this continues and supports the child and family moving forward.</a:t>
            </a:r>
          </a:p>
          <a:p>
            <a:r>
              <a:rPr lang="en-GB"/>
              <a:t>Initially you may just complete the 3 columns of the assessment and possibly scale this is fine and then can be reviewed with the child and family. This gives good evidence of the discussions you have had and what has already been tried and tested. The picture can be built up over time to review progress.</a:t>
            </a:r>
          </a:p>
        </p:txBody>
      </p:sp>
      <p:sp>
        <p:nvSpPr>
          <p:cNvPr id="4" name="Slide Number Placeholder 3"/>
          <p:cNvSpPr>
            <a:spLocks noGrp="1"/>
          </p:cNvSpPr>
          <p:nvPr>
            <p:ph type="sldNum" sz="quarter" idx="5"/>
          </p:nvPr>
        </p:nvSpPr>
        <p:spPr/>
        <p:txBody>
          <a:bodyPr/>
          <a:lstStyle/>
          <a:p>
            <a:fld id="{C554D866-9C8C-45CF-9071-0436D73F080E}" type="slidenum">
              <a:rPr lang="en-GB" smtClean="0"/>
              <a:t>6</a:t>
            </a:fld>
            <a:endParaRPr lang="en-GB"/>
          </a:p>
        </p:txBody>
      </p:sp>
    </p:spTree>
    <p:extLst>
      <p:ext uri="{BB962C8B-B14F-4D97-AF65-F5344CB8AC3E}">
        <p14:creationId xmlns:p14="http://schemas.microsoft.com/office/powerpoint/2010/main" val="3808212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Remember to stay in the with box as much as possible. It is easy to slip into the for box, but we are disempowering them then not empowering! The statements are taken from the updated Early Help Strategy which was launched in November last year.</a:t>
            </a:r>
            <a:endParaRPr lang="en-GB"/>
          </a:p>
        </p:txBody>
      </p:sp>
      <p:sp>
        <p:nvSpPr>
          <p:cNvPr id="4" name="Slide Number Placeholder 3"/>
          <p:cNvSpPr>
            <a:spLocks noGrp="1"/>
          </p:cNvSpPr>
          <p:nvPr>
            <p:ph type="sldNum" sz="quarter" idx="5"/>
          </p:nvPr>
        </p:nvSpPr>
        <p:spPr/>
        <p:txBody>
          <a:bodyPr/>
          <a:lstStyle/>
          <a:p>
            <a:fld id="{7F43934E-41E0-41B6-9E3F-80BB98ED6D1C}" type="slidenum">
              <a:rPr lang="en-GB" smtClean="0"/>
              <a:t>11</a:t>
            </a:fld>
            <a:endParaRPr lang="en-GB"/>
          </a:p>
        </p:txBody>
      </p:sp>
    </p:spTree>
    <p:extLst>
      <p:ext uri="{BB962C8B-B14F-4D97-AF65-F5344CB8AC3E}">
        <p14:creationId xmlns:p14="http://schemas.microsoft.com/office/powerpoint/2010/main" val="3093354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351A41DB-1E93-4DF9-8C1A-C0103F8B718A}" type="slidenum">
              <a:rPr lang="en-GB" smtClean="0"/>
              <a:t>13</a:t>
            </a:fld>
            <a:endParaRPr lang="en-GB"/>
          </a:p>
        </p:txBody>
      </p:sp>
    </p:spTree>
    <p:extLst>
      <p:ext uri="{BB962C8B-B14F-4D97-AF65-F5344CB8AC3E}">
        <p14:creationId xmlns:p14="http://schemas.microsoft.com/office/powerpoint/2010/main" val="2590559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49C4-E490-122F-B016-0B2917CF55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4F08FE0-952E-879D-2EF1-3E6434A0599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349D02-91BF-C8F1-89EC-534A6757AD2A}"/>
              </a:ext>
            </a:extLst>
          </p:cNvPr>
          <p:cNvSpPr>
            <a:spLocks noGrp="1"/>
          </p:cNvSpPr>
          <p:nvPr>
            <p:ph type="dt" sz="half" idx="10"/>
          </p:nvPr>
        </p:nvSpPr>
        <p:spPr/>
        <p:txBody>
          <a:bodyPr/>
          <a:lstStyle/>
          <a:p>
            <a:fld id="{2A53F918-9D41-45F5-80B9-9E7FA7DCCBC6}" type="datetimeFigureOut">
              <a:rPr lang="en-GB" smtClean="0"/>
              <a:t>01/03/2024</a:t>
            </a:fld>
            <a:endParaRPr lang="en-GB"/>
          </a:p>
        </p:txBody>
      </p:sp>
      <p:sp>
        <p:nvSpPr>
          <p:cNvPr id="5" name="Footer Placeholder 4">
            <a:extLst>
              <a:ext uri="{FF2B5EF4-FFF2-40B4-BE49-F238E27FC236}">
                <a16:creationId xmlns:a16="http://schemas.microsoft.com/office/drawing/2014/main" id="{4360F12C-505F-CEB6-B3DB-69E68A10499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35B1EF-F618-BB62-DE8F-A9F79DA9EC85}"/>
              </a:ext>
            </a:extLst>
          </p:cNvPr>
          <p:cNvSpPr>
            <a:spLocks noGrp="1"/>
          </p:cNvSpPr>
          <p:nvPr>
            <p:ph type="sldNum" sz="quarter" idx="12"/>
          </p:nvPr>
        </p:nvSpPr>
        <p:spPr/>
        <p:txBody>
          <a:bodyPr/>
          <a:lstStyle/>
          <a:p>
            <a:fld id="{D54B745E-C0B7-4711-852B-FB9DDA35C988}" type="slidenum">
              <a:rPr lang="en-GB" smtClean="0"/>
              <a:t>‹#›</a:t>
            </a:fld>
            <a:endParaRPr lang="en-GB"/>
          </a:p>
        </p:txBody>
      </p:sp>
    </p:spTree>
    <p:extLst>
      <p:ext uri="{BB962C8B-B14F-4D97-AF65-F5344CB8AC3E}">
        <p14:creationId xmlns:p14="http://schemas.microsoft.com/office/powerpoint/2010/main" val="39109055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98BBA3-0E77-0A65-BE0C-BC262380124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A9F7F7D-9C2E-3264-4977-D1B692C7F2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6AC9F0-8679-A625-A965-E58069C42243}"/>
              </a:ext>
            </a:extLst>
          </p:cNvPr>
          <p:cNvSpPr>
            <a:spLocks noGrp="1"/>
          </p:cNvSpPr>
          <p:nvPr>
            <p:ph type="dt" sz="half" idx="10"/>
          </p:nvPr>
        </p:nvSpPr>
        <p:spPr/>
        <p:txBody>
          <a:bodyPr/>
          <a:lstStyle/>
          <a:p>
            <a:fld id="{2A53F918-9D41-45F5-80B9-9E7FA7DCCBC6}" type="datetimeFigureOut">
              <a:rPr lang="en-GB" smtClean="0"/>
              <a:t>01/03/2024</a:t>
            </a:fld>
            <a:endParaRPr lang="en-GB"/>
          </a:p>
        </p:txBody>
      </p:sp>
      <p:sp>
        <p:nvSpPr>
          <p:cNvPr id="5" name="Footer Placeholder 4">
            <a:extLst>
              <a:ext uri="{FF2B5EF4-FFF2-40B4-BE49-F238E27FC236}">
                <a16:creationId xmlns:a16="http://schemas.microsoft.com/office/drawing/2014/main" id="{B4A79658-03BB-8FC6-5A24-F2D7A84357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A29F393-F588-10E3-C90B-FFB0096EF5F2}"/>
              </a:ext>
            </a:extLst>
          </p:cNvPr>
          <p:cNvSpPr>
            <a:spLocks noGrp="1"/>
          </p:cNvSpPr>
          <p:nvPr>
            <p:ph type="sldNum" sz="quarter" idx="12"/>
          </p:nvPr>
        </p:nvSpPr>
        <p:spPr/>
        <p:txBody>
          <a:bodyPr/>
          <a:lstStyle/>
          <a:p>
            <a:fld id="{D54B745E-C0B7-4711-852B-FB9DDA35C988}" type="slidenum">
              <a:rPr lang="en-GB" smtClean="0"/>
              <a:t>‹#›</a:t>
            </a:fld>
            <a:endParaRPr lang="en-GB"/>
          </a:p>
        </p:txBody>
      </p:sp>
    </p:spTree>
    <p:extLst>
      <p:ext uri="{BB962C8B-B14F-4D97-AF65-F5344CB8AC3E}">
        <p14:creationId xmlns:p14="http://schemas.microsoft.com/office/powerpoint/2010/main" val="300635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DDCE341-ADEA-F6E4-692A-61344F9A2B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0802F8E-CA74-E2A8-A898-7C26CF5EE73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7A843C1-C7CC-D675-8062-3F82C6005460}"/>
              </a:ext>
            </a:extLst>
          </p:cNvPr>
          <p:cNvSpPr>
            <a:spLocks noGrp="1"/>
          </p:cNvSpPr>
          <p:nvPr>
            <p:ph type="dt" sz="half" idx="10"/>
          </p:nvPr>
        </p:nvSpPr>
        <p:spPr/>
        <p:txBody>
          <a:bodyPr/>
          <a:lstStyle/>
          <a:p>
            <a:fld id="{2A53F918-9D41-45F5-80B9-9E7FA7DCCBC6}" type="datetimeFigureOut">
              <a:rPr lang="en-GB" smtClean="0"/>
              <a:t>01/03/2024</a:t>
            </a:fld>
            <a:endParaRPr lang="en-GB"/>
          </a:p>
        </p:txBody>
      </p:sp>
      <p:sp>
        <p:nvSpPr>
          <p:cNvPr id="5" name="Footer Placeholder 4">
            <a:extLst>
              <a:ext uri="{FF2B5EF4-FFF2-40B4-BE49-F238E27FC236}">
                <a16:creationId xmlns:a16="http://schemas.microsoft.com/office/drawing/2014/main" id="{132EFF2A-C9F3-5E1A-5E5C-9CC1F91CEA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4F79A6-E1A9-74D3-1C84-813C6D210E86}"/>
              </a:ext>
            </a:extLst>
          </p:cNvPr>
          <p:cNvSpPr>
            <a:spLocks noGrp="1"/>
          </p:cNvSpPr>
          <p:nvPr>
            <p:ph type="sldNum" sz="quarter" idx="12"/>
          </p:nvPr>
        </p:nvSpPr>
        <p:spPr/>
        <p:txBody>
          <a:bodyPr/>
          <a:lstStyle/>
          <a:p>
            <a:fld id="{D54B745E-C0B7-4711-852B-FB9DDA35C988}" type="slidenum">
              <a:rPr lang="en-GB" smtClean="0"/>
              <a:t>‹#›</a:t>
            </a:fld>
            <a:endParaRPr lang="en-GB"/>
          </a:p>
        </p:txBody>
      </p:sp>
    </p:spTree>
    <p:extLst>
      <p:ext uri="{BB962C8B-B14F-4D97-AF65-F5344CB8AC3E}">
        <p14:creationId xmlns:p14="http://schemas.microsoft.com/office/powerpoint/2010/main" val="7082661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4C95B-ED94-08CB-1874-C4B84F59263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1AE9CE8-5D97-E243-3EC4-D1774314A7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2C39FF6-5C8D-4947-6A2E-EEA845BCA2FB}"/>
              </a:ext>
            </a:extLst>
          </p:cNvPr>
          <p:cNvSpPr>
            <a:spLocks noGrp="1"/>
          </p:cNvSpPr>
          <p:nvPr>
            <p:ph type="dt" sz="half" idx="10"/>
          </p:nvPr>
        </p:nvSpPr>
        <p:spPr/>
        <p:txBody>
          <a:bodyPr/>
          <a:lstStyle/>
          <a:p>
            <a:fld id="{2A53F918-9D41-45F5-80B9-9E7FA7DCCBC6}" type="datetimeFigureOut">
              <a:rPr lang="en-GB" smtClean="0"/>
              <a:t>01/03/2024</a:t>
            </a:fld>
            <a:endParaRPr lang="en-GB"/>
          </a:p>
        </p:txBody>
      </p:sp>
      <p:sp>
        <p:nvSpPr>
          <p:cNvPr id="5" name="Footer Placeholder 4">
            <a:extLst>
              <a:ext uri="{FF2B5EF4-FFF2-40B4-BE49-F238E27FC236}">
                <a16:creationId xmlns:a16="http://schemas.microsoft.com/office/drawing/2014/main" id="{E514D805-928D-CA88-A91D-2E15DE42F7C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2C6036-0DFB-430F-CC03-6A7C930FCE81}"/>
              </a:ext>
            </a:extLst>
          </p:cNvPr>
          <p:cNvSpPr>
            <a:spLocks noGrp="1"/>
          </p:cNvSpPr>
          <p:nvPr>
            <p:ph type="sldNum" sz="quarter" idx="12"/>
          </p:nvPr>
        </p:nvSpPr>
        <p:spPr/>
        <p:txBody>
          <a:bodyPr/>
          <a:lstStyle/>
          <a:p>
            <a:fld id="{D54B745E-C0B7-4711-852B-FB9DDA35C988}" type="slidenum">
              <a:rPr lang="en-GB" smtClean="0"/>
              <a:t>‹#›</a:t>
            </a:fld>
            <a:endParaRPr lang="en-GB"/>
          </a:p>
        </p:txBody>
      </p:sp>
    </p:spTree>
    <p:extLst>
      <p:ext uri="{BB962C8B-B14F-4D97-AF65-F5344CB8AC3E}">
        <p14:creationId xmlns:p14="http://schemas.microsoft.com/office/powerpoint/2010/main" val="4227700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381427-E64B-A6AE-88D4-25A0C26980B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B685897-9D51-F741-406D-BBB7043B08B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5FC0F9D-F406-1972-9237-4FA8DDBB172F}"/>
              </a:ext>
            </a:extLst>
          </p:cNvPr>
          <p:cNvSpPr>
            <a:spLocks noGrp="1"/>
          </p:cNvSpPr>
          <p:nvPr>
            <p:ph type="dt" sz="half" idx="10"/>
          </p:nvPr>
        </p:nvSpPr>
        <p:spPr/>
        <p:txBody>
          <a:bodyPr/>
          <a:lstStyle/>
          <a:p>
            <a:fld id="{2A53F918-9D41-45F5-80B9-9E7FA7DCCBC6}" type="datetimeFigureOut">
              <a:rPr lang="en-GB" smtClean="0"/>
              <a:t>01/03/2024</a:t>
            </a:fld>
            <a:endParaRPr lang="en-GB"/>
          </a:p>
        </p:txBody>
      </p:sp>
      <p:sp>
        <p:nvSpPr>
          <p:cNvPr id="5" name="Footer Placeholder 4">
            <a:extLst>
              <a:ext uri="{FF2B5EF4-FFF2-40B4-BE49-F238E27FC236}">
                <a16:creationId xmlns:a16="http://schemas.microsoft.com/office/drawing/2014/main" id="{74A4DC76-6B33-D862-056F-DAF3C5C45F2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9CF52F-31C2-6F47-857C-5060B407C34C}"/>
              </a:ext>
            </a:extLst>
          </p:cNvPr>
          <p:cNvSpPr>
            <a:spLocks noGrp="1"/>
          </p:cNvSpPr>
          <p:nvPr>
            <p:ph type="sldNum" sz="quarter" idx="12"/>
          </p:nvPr>
        </p:nvSpPr>
        <p:spPr/>
        <p:txBody>
          <a:bodyPr/>
          <a:lstStyle/>
          <a:p>
            <a:fld id="{D54B745E-C0B7-4711-852B-FB9DDA35C988}" type="slidenum">
              <a:rPr lang="en-GB" smtClean="0"/>
              <a:t>‹#›</a:t>
            </a:fld>
            <a:endParaRPr lang="en-GB"/>
          </a:p>
        </p:txBody>
      </p:sp>
    </p:spTree>
    <p:extLst>
      <p:ext uri="{BB962C8B-B14F-4D97-AF65-F5344CB8AC3E}">
        <p14:creationId xmlns:p14="http://schemas.microsoft.com/office/powerpoint/2010/main" val="3741633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65A45-52A0-FF12-6902-DA1FE5259F77}"/>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C568F89-A6CD-4A8F-6215-90616EED0FF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E57D3F8-D3BB-2E1F-12DF-0D87989B4C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8BA7288-D758-B40B-DB51-FC1D84F17756}"/>
              </a:ext>
            </a:extLst>
          </p:cNvPr>
          <p:cNvSpPr>
            <a:spLocks noGrp="1"/>
          </p:cNvSpPr>
          <p:nvPr>
            <p:ph type="dt" sz="half" idx="10"/>
          </p:nvPr>
        </p:nvSpPr>
        <p:spPr/>
        <p:txBody>
          <a:bodyPr/>
          <a:lstStyle/>
          <a:p>
            <a:fld id="{2A53F918-9D41-45F5-80B9-9E7FA7DCCBC6}" type="datetimeFigureOut">
              <a:rPr lang="en-GB" smtClean="0"/>
              <a:t>01/03/2024</a:t>
            </a:fld>
            <a:endParaRPr lang="en-GB"/>
          </a:p>
        </p:txBody>
      </p:sp>
      <p:sp>
        <p:nvSpPr>
          <p:cNvPr id="6" name="Footer Placeholder 5">
            <a:extLst>
              <a:ext uri="{FF2B5EF4-FFF2-40B4-BE49-F238E27FC236}">
                <a16:creationId xmlns:a16="http://schemas.microsoft.com/office/drawing/2014/main" id="{D75A806D-C06D-BEA9-547E-C5537B9F384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297D2F3-23CD-A51E-9C93-2FD00A267E07}"/>
              </a:ext>
            </a:extLst>
          </p:cNvPr>
          <p:cNvSpPr>
            <a:spLocks noGrp="1"/>
          </p:cNvSpPr>
          <p:nvPr>
            <p:ph type="sldNum" sz="quarter" idx="12"/>
          </p:nvPr>
        </p:nvSpPr>
        <p:spPr/>
        <p:txBody>
          <a:bodyPr/>
          <a:lstStyle/>
          <a:p>
            <a:fld id="{D54B745E-C0B7-4711-852B-FB9DDA35C988}" type="slidenum">
              <a:rPr lang="en-GB" smtClean="0"/>
              <a:t>‹#›</a:t>
            </a:fld>
            <a:endParaRPr lang="en-GB"/>
          </a:p>
        </p:txBody>
      </p:sp>
    </p:spTree>
    <p:extLst>
      <p:ext uri="{BB962C8B-B14F-4D97-AF65-F5344CB8AC3E}">
        <p14:creationId xmlns:p14="http://schemas.microsoft.com/office/powerpoint/2010/main" val="8070237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3CAB1-2880-2D86-3379-1910E38838EC}"/>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9B3D88-F85F-44CB-3FE7-C5B4A7587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799D25-7F7F-C53A-2CFF-42D6E66E714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835A574-4776-E725-CB29-A8207803552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5DA061E-1079-F492-4602-D2DC2DA3E4C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BD7AD46-CBF0-7674-6B1D-6DA9ED242087}"/>
              </a:ext>
            </a:extLst>
          </p:cNvPr>
          <p:cNvSpPr>
            <a:spLocks noGrp="1"/>
          </p:cNvSpPr>
          <p:nvPr>
            <p:ph type="dt" sz="half" idx="10"/>
          </p:nvPr>
        </p:nvSpPr>
        <p:spPr/>
        <p:txBody>
          <a:bodyPr/>
          <a:lstStyle/>
          <a:p>
            <a:fld id="{2A53F918-9D41-45F5-80B9-9E7FA7DCCBC6}" type="datetimeFigureOut">
              <a:rPr lang="en-GB" smtClean="0"/>
              <a:t>01/03/2024</a:t>
            </a:fld>
            <a:endParaRPr lang="en-GB"/>
          </a:p>
        </p:txBody>
      </p:sp>
      <p:sp>
        <p:nvSpPr>
          <p:cNvPr id="8" name="Footer Placeholder 7">
            <a:extLst>
              <a:ext uri="{FF2B5EF4-FFF2-40B4-BE49-F238E27FC236}">
                <a16:creationId xmlns:a16="http://schemas.microsoft.com/office/drawing/2014/main" id="{D2E3F70C-D821-2411-CEC8-DF4F114F795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5BC03C-9ACB-2FB9-15D0-DABAE703BBAD}"/>
              </a:ext>
            </a:extLst>
          </p:cNvPr>
          <p:cNvSpPr>
            <a:spLocks noGrp="1"/>
          </p:cNvSpPr>
          <p:nvPr>
            <p:ph type="sldNum" sz="quarter" idx="12"/>
          </p:nvPr>
        </p:nvSpPr>
        <p:spPr/>
        <p:txBody>
          <a:bodyPr/>
          <a:lstStyle/>
          <a:p>
            <a:fld id="{D54B745E-C0B7-4711-852B-FB9DDA35C988}" type="slidenum">
              <a:rPr lang="en-GB" smtClean="0"/>
              <a:t>‹#›</a:t>
            </a:fld>
            <a:endParaRPr lang="en-GB"/>
          </a:p>
        </p:txBody>
      </p:sp>
    </p:spTree>
    <p:extLst>
      <p:ext uri="{BB962C8B-B14F-4D97-AF65-F5344CB8AC3E}">
        <p14:creationId xmlns:p14="http://schemas.microsoft.com/office/powerpoint/2010/main" val="3593620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DF3EF-F3E3-9944-7D86-F5A79E051A4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F768FD41-CA67-F26D-87F9-CD1CA5152FF2}"/>
              </a:ext>
            </a:extLst>
          </p:cNvPr>
          <p:cNvSpPr>
            <a:spLocks noGrp="1"/>
          </p:cNvSpPr>
          <p:nvPr>
            <p:ph type="dt" sz="half" idx="10"/>
          </p:nvPr>
        </p:nvSpPr>
        <p:spPr/>
        <p:txBody>
          <a:bodyPr/>
          <a:lstStyle/>
          <a:p>
            <a:fld id="{2A53F918-9D41-45F5-80B9-9E7FA7DCCBC6}" type="datetimeFigureOut">
              <a:rPr lang="en-GB" smtClean="0"/>
              <a:t>01/03/2024</a:t>
            </a:fld>
            <a:endParaRPr lang="en-GB"/>
          </a:p>
        </p:txBody>
      </p:sp>
      <p:sp>
        <p:nvSpPr>
          <p:cNvPr id="4" name="Footer Placeholder 3">
            <a:extLst>
              <a:ext uri="{FF2B5EF4-FFF2-40B4-BE49-F238E27FC236}">
                <a16:creationId xmlns:a16="http://schemas.microsoft.com/office/drawing/2014/main" id="{945C5DBA-73F2-86BB-D35F-1D7693CC7C7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CCD5D13-97DB-1DC3-8CA7-CE8EDEDD57AF}"/>
              </a:ext>
            </a:extLst>
          </p:cNvPr>
          <p:cNvSpPr>
            <a:spLocks noGrp="1"/>
          </p:cNvSpPr>
          <p:nvPr>
            <p:ph type="sldNum" sz="quarter" idx="12"/>
          </p:nvPr>
        </p:nvSpPr>
        <p:spPr/>
        <p:txBody>
          <a:bodyPr/>
          <a:lstStyle/>
          <a:p>
            <a:fld id="{D54B745E-C0B7-4711-852B-FB9DDA35C988}" type="slidenum">
              <a:rPr lang="en-GB" smtClean="0"/>
              <a:t>‹#›</a:t>
            </a:fld>
            <a:endParaRPr lang="en-GB"/>
          </a:p>
        </p:txBody>
      </p:sp>
    </p:spTree>
    <p:extLst>
      <p:ext uri="{BB962C8B-B14F-4D97-AF65-F5344CB8AC3E}">
        <p14:creationId xmlns:p14="http://schemas.microsoft.com/office/powerpoint/2010/main" val="42678841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C261CF-EA77-75EE-5E13-21CE6410D122}"/>
              </a:ext>
            </a:extLst>
          </p:cNvPr>
          <p:cNvSpPr>
            <a:spLocks noGrp="1"/>
          </p:cNvSpPr>
          <p:nvPr>
            <p:ph type="dt" sz="half" idx="10"/>
          </p:nvPr>
        </p:nvSpPr>
        <p:spPr/>
        <p:txBody>
          <a:bodyPr/>
          <a:lstStyle/>
          <a:p>
            <a:fld id="{2A53F918-9D41-45F5-80B9-9E7FA7DCCBC6}" type="datetimeFigureOut">
              <a:rPr lang="en-GB" smtClean="0"/>
              <a:t>01/03/2024</a:t>
            </a:fld>
            <a:endParaRPr lang="en-GB"/>
          </a:p>
        </p:txBody>
      </p:sp>
      <p:sp>
        <p:nvSpPr>
          <p:cNvPr id="3" name="Footer Placeholder 2">
            <a:extLst>
              <a:ext uri="{FF2B5EF4-FFF2-40B4-BE49-F238E27FC236}">
                <a16:creationId xmlns:a16="http://schemas.microsoft.com/office/drawing/2014/main" id="{C4CCC7CC-95EF-BA98-36F8-49462F6C89C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4C0FAF0-EB3C-EE12-1B59-3451C13CB773}"/>
              </a:ext>
            </a:extLst>
          </p:cNvPr>
          <p:cNvSpPr>
            <a:spLocks noGrp="1"/>
          </p:cNvSpPr>
          <p:nvPr>
            <p:ph type="sldNum" sz="quarter" idx="12"/>
          </p:nvPr>
        </p:nvSpPr>
        <p:spPr/>
        <p:txBody>
          <a:bodyPr/>
          <a:lstStyle/>
          <a:p>
            <a:fld id="{D54B745E-C0B7-4711-852B-FB9DDA35C988}" type="slidenum">
              <a:rPr lang="en-GB" smtClean="0"/>
              <a:t>‹#›</a:t>
            </a:fld>
            <a:endParaRPr lang="en-GB"/>
          </a:p>
        </p:txBody>
      </p:sp>
    </p:spTree>
    <p:extLst>
      <p:ext uri="{BB962C8B-B14F-4D97-AF65-F5344CB8AC3E}">
        <p14:creationId xmlns:p14="http://schemas.microsoft.com/office/powerpoint/2010/main" val="34271515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78F01-D4CD-B87E-BDF6-78D8F2EC8B0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E57BA89-1396-AE87-91C7-A8A4B7DE00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FF8B5714-2298-1D45-9033-8AFEEF729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1FECC29-9A14-2A78-4AB0-F6A6D0D7F1C2}"/>
              </a:ext>
            </a:extLst>
          </p:cNvPr>
          <p:cNvSpPr>
            <a:spLocks noGrp="1"/>
          </p:cNvSpPr>
          <p:nvPr>
            <p:ph type="dt" sz="half" idx="10"/>
          </p:nvPr>
        </p:nvSpPr>
        <p:spPr/>
        <p:txBody>
          <a:bodyPr/>
          <a:lstStyle/>
          <a:p>
            <a:fld id="{2A53F918-9D41-45F5-80B9-9E7FA7DCCBC6}" type="datetimeFigureOut">
              <a:rPr lang="en-GB" smtClean="0"/>
              <a:t>01/03/2024</a:t>
            </a:fld>
            <a:endParaRPr lang="en-GB"/>
          </a:p>
        </p:txBody>
      </p:sp>
      <p:sp>
        <p:nvSpPr>
          <p:cNvPr id="6" name="Footer Placeholder 5">
            <a:extLst>
              <a:ext uri="{FF2B5EF4-FFF2-40B4-BE49-F238E27FC236}">
                <a16:creationId xmlns:a16="http://schemas.microsoft.com/office/drawing/2014/main" id="{5E422657-BE45-CE0E-A6A8-1A2FB4D1661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9D7C96-AE06-15B1-C76B-07659C29F82B}"/>
              </a:ext>
            </a:extLst>
          </p:cNvPr>
          <p:cNvSpPr>
            <a:spLocks noGrp="1"/>
          </p:cNvSpPr>
          <p:nvPr>
            <p:ph type="sldNum" sz="quarter" idx="12"/>
          </p:nvPr>
        </p:nvSpPr>
        <p:spPr/>
        <p:txBody>
          <a:bodyPr/>
          <a:lstStyle/>
          <a:p>
            <a:fld id="{D54B745E-C0B7-4711-852B-FB9DDA35C988}" type="slidenum">
              <a:rPr lang="en-GB" smtClean="0"/>
              <a:t>‹#›</a:t>
            </a:fld>
            <a:endParaRPr lang="en-GB"/>
          </a:p>
        </p:txBody>
      </p:sp>
    </p:spTree>
    <p:extLst>
      <p:ext uri="{BB962C8B-B14F-4D97-AF65-F5344CB8AC3E}">
        <p14:creationId xmlns:p14="http://schemas.microsoft.com/office/powerpoint/2010/main" val="4021213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143F-91DD-8735-7B65-380613F1EE0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02F9A261-91E9-35F0-A0BC-DC9EBB4F67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12E5593D-5B1D-A5E9-2A70-E29A5F4EC0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CCD594A-EC4F-5D08-F50E-4E729B3C7AB0}"/>
              </a:ext>
            </a:extLst>
          </p:cNvPr>
          <p:cNvSpPr>
            <a:spLocks noGrp="1"/>
          </p:cNvSpPr>
          <p:nvPr>
            <p:ph type="dt" sz="half" idx="10"/>
          </p:nvPr>
        </p:nvSpPr>
        <p:spPr/>
        <p:txBody>
          <a:bodyPr/>
          <a:lstStyle/>
          <a:p>
            <a:fld id="{2A53F918-9D41-45F5-80B9-9E7FA7DCCBC6}" type="datetimeFigureOut">
              <a:rPr lang="en-GB" smtClean="0"/>
              <a:t>01/03/2024</a:t>
            </a:fld>
            <a:endParaRPr lang="en-GB"/>
          </a:p>
        </p:txBody>
      </p:sp>
      <p:sp>
        <p:nvSpPr>
          <p:cNvPr id="6" name="Footer Placeholder 5">
            <a:extLst>
              <a:ext uri="{FF2B5EF4-FFF2-40B4-BE49-F238E27FC236}">
                <a16:creationId xmlns:a16="http://schemas.microsoft.com/office/drawing/2014/main" id="{4948743D-8428-3E37-9891-2B522997FD0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A1B7BE2-EC03-8E0B-7470-826215082A2C}"/>
              </a:ext>
            </a:extLst>
          </p:cNvPr>
          <p:cNvSpPr>
            <a:spLocks noGrp="1"/>
          </p:cNvSpPr>
          <p:nvPr>
            <p:ph type="sldNum" sz="quarter" idx="12"/>
          </p:nvPr>
        </p:nvSpPr>
        <p:spPr/>
        <p:txBody>
          <a:bodyPr/>
          <a:lstStyle/>
          <a:p>
            <a:fld id="{D54B745E-C0B7-4711-852B-FB9DDA35C988}" type="slidenum">
              <a:rPr lang="en-GB" smtClean="0"/>
              <a:t>‹#›</a:t>
            </a:fld>
            <a:endParaRPr lang="en-GB"/>
          </a:p>
        </p:txBody>
      </p:sp>
    </p:spTree>
    <p:extLst>
      <p:ext uri="{BB962C8B-B14F-4D97-AF65-F5344CB8AC3E}">
        <p14:creationId xmlns:p14="http://schemas.microsoft.com/office/powerpoint/2010/main" val="335393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D3B3F04-6C84-36E9-6FA2-8CE67C329C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17C89A-EB79-807A-3983-9D6F13D077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44FC078-62F1-A2F3-76CD-11DD1F5FF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53F918-9D41-45F5-80B9-9E7FA7DCCBC6}" type="datetimeFigureOut">
              <a:rPr lang="en-GB" smtClean="0"/>
              <a:t>01/03/2024</a:t>
            </a:fld>
            <a:endParaRPr lang="en-GB"/>
          </a:p>
        </p:txBody>
      </p:sp>
      <p:sp>
        <p:nvSpPr>
          <p:cNvPr id="5" name="Footer Placeholder 4">
            <a:extLst>
              <a:ext uri="{FF2B5EF4-FFF2-40B4-BE49-F238E27FC236}">
                <a16:creationId xmlns:a16="http://schemas.microsoft.com/office/drawing/2014/main" id="{6CD4D206-1B93-2157-565D-91401E4D1C5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5125215-C56D-26F6-ECAA-FC5417D0B0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54B745E-C0B7-4711-852B-FB9DDA35C988}" type="slidenum">
              <a:rPr lang="en-GB" smtClean="0"/>
              <a:t>‹#›</a:t>
            </a:fld>
            <a:endParaRPr lang="en-GB"/>
          </a:p>
        </p:txBody>
      </p:sp>
    </p:spTree>
    <p:extLst>
      <p:ext uri="{BB962C8B-B14F-4D97-AF65-F5344CB8AC3E}">
        <p14:creationId xmlns:p14="http://schemas.microsoft.com/office/powerpoint/2010/main" val="33281166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2.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hyperlink" Target="mailto:earlyhelpconsultants@lincolnshire.gov.uk" TargetMode="External"/><Relationship Id="rId7" Type="http://schemas.openxmlformats.org/officeDocument/2006/relationships/hyperlink" Target="http://www.lincolnshire.gov.uk/safeguarding/lscp"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www.lincolnshire.gov.uk/fsd" TargetMode="External"/><Relationship Id="rId5" Type="http://schemas.openxmlformats.org/officeDocument/2006/relationships/hyperlink" Target="http://www.lincolnshire.gov.uk/professionals/team-around-child" TargetMode="External"/><Relationship Id="rId4" Type="http://schemas.openxmlformats.org/officeDocument/2006/relationships/hyperlink" Target="mailto:tacadmin@lincolnshire.gov.uk" TargetMode="Externa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owl.excelsior.edu/educator-resources/owl-across-disciplines/owl-across-the-disciplines-grammar-and-usage/" TargetMode="External"/><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hyperlink" Target="https://owl.excelsior.edu/educator-resources/owl-across-disciplines/owl-across-the-disciplines-grammar-and-usage/" TargetMode="External"/><Relationship Id="rId4" Type="http://schemas.openxmlformats.org/officeDocument/2006/relationships/image" Target="../media/image3.jpeg"/></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lide background superimp_v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10298906" cy="6858000"/>
          </a:xfrm>
          <a:prstGeom prst="rect">
            <a:avLst/>
          </a:prstGeom>
        </p:spPr>
      </p:pic>
      <p:sp>
        <p:nvSpPr>
          <p:cNvPr id="2" name="Title 1"/>
          <p:cNvSpPr>
            <a:spLocks noGrp="1"/>
          </p:cNvSpPr>
          <p:nvPr>
            <p:ph type="ctrTitle"/>
          </p:nvPr>
        </p:nvSpPr>
        <p:spPr>
          <a:xfrm>
            <a:off x="2190847" y="978694"/>
            <a:ext cx="4792070" cy="3109491"/>
          </a:xfrm>
        </p:spPr>
        <p:txBody>
          <a:bodyPr>
            <a:normAutofit/>
          </a:bodyPr>
          <a:lstStyle/>
          <a:p>
            <a:pPr algn="l"/>
            <a:r>
              <a:rPr lang="en-US" b="1">
                <a:solidFill>
                  <a:srgbClr val="000000"/>
                </a:solidFill>
                <a:latin typeface="Open Sans"/>
                <a:ea typeface="ＭＳ Ｐゴシック" charset="0"/>
                <a:cs typeface="Open Sans"/>
              </a:rPr>
              <a:t>Early Help and SEND</a:t>
            </a:r>
            <a:br>
              <a:rPr lang="en-US" b="1">
                <a:solidFill>
                  <a:srgbClr val="000000"/>
                </a:solidFill>
                <a:latin typeface="Open Sans"/>
                <a:ea typeface="ＭＳ Ｐゴシック" charset="0"/>
                <a:cs typeface="Open Sans"/>
              </a:rPr>
            </a:br>
            <a:endParaRPr lang="en-US" b="1">
              <a:solidFill>
                <a:srgbClr val="000000"/>
              </a:solidFill>
              <a:latin typeface="Open Sans"/>
              <a:cs typeface="Open Sans"/>
            </a:endParaRPr>
          </a:p>
        </p:txBody>
      </p:sp>
      <p:sp>
        <p:nvSpPr>
          <p:cNvPr id="3" name="Subtitle 2"/>
          <p:cNvSpPr>
            <a:spLocks noGrp="1"/>
          </p:cNvSpPr>
          <p:nvPr>
            <p:ph type="subTitle" idx="1"/>
          </p:nvPr>
        </p:nvSpPr>
        <p:spPr>
          <a:xfrm>
            <a:off x="2213240" y="4258981"/>
            <a:ext cx="4655952" cy="1752600"/>
          </a:xfrm>
        </p:spPr>
        <p:txBody>
          <a:bodyPr>
            <a:normAutofit/>
          </a:bodyPr>
          <a:lstStyle/>
          <a:p>
            <a:pPr algn="l"/>
            <a:r>
              <a:rPr lang="en-US" dirty="0">
                <a:latin typeface="Open Sans"/>
                <a:ea typeface="ＭＳ Ｐゴシック" charset="0"/>
                <a:cs typeface="Open Sans"/>
              </a:rPr>
              <a:t>Sally Stanfield</a:t>
            </a:r>
          </a:p>
          <a:p>
            <a:pPr algn="l"/>
            <a:r>
              <a:rPr lang="en-US" dirty="0">
                <a:latin typeface="Open Sans"/>
                <a:ea typeface="ＭＳ Ｐゴシック" charset="0"/>
                <a:cs typeface="Open Sans"/>
              </a:rPr>
              <a:t>Early Help Consultant</a:t>
            </a:r>
          </a:p>
          <a:p>
            <a:pPr algn="l"/>
            <a:br>
              <a:rPr lang="en-US" dirty="0">
                <a:latin typeface="Open Sans"/>
                <a:ea typeface="ＭＳ Ｐゴシック" charset="0"/>
                <a:cs typeface="Open Sans"/>
              </a:rPr>
            </a:br>
            <a:endParaRPr lang="en-US" dirty="0">
              <a:latin typeface="Open Sans"/>
              <a:cs typeface="Open Sans"/>
            </a:endParaRPr>
          </a:p>
        </p:txBody>
      </p:sp>
    </p:spTree>
    <p:extLst>
      <p:ext uri="{BB962C8B-B14F-4D97-AF65-F5344CB8AC3E}">
        <p14:creationId xmlns:p14="http://schemas.microsoft.com/office/powerpoint/2010/main" val="357314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49AD69A5-0CF9-8E8A-2CD5-184884699F52}"/>
              </a:ext>
            </a:extLst>
          </p:cNvPr>
          <p:cNvPicPr>
            <a:picLocks noGrp="1" noChangeAspect="1"/>
          </p:cNvPicPr>
          <p:nvPr>
            <p:ph idx="1"/>
          </p:nvPr>
        </p:nvPicPr>
        <p:blipFill>
          <a:blip r:embed="rId2"/>
          <a:stretch>
            <a:fillRect/>
          </a:stretch>
        </p:blipFill>
        <p:spPr>
          <a:xfrm>
            <a:off x="970979" y="477838"/>
            <a:ext cx="10342118" cy="5699125"/>
          </a:xfrm>
          <a:prstGeom prst="rect">
            <a:avLst/>
          </a:prstGeom>
        </p:spPr>
      </p:pic>
    </p:spTree>
    <p:extLst>
      <p:ext uri="{BB962C8B-B14F-4D97-AF65-F5344CB8AC3E}">
        <p14:creationId xmlns:p14="http://schemas.microsoft.com/office/powerpoint/2010/main" val="3004418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46655-06DE-46C9-AE09-F6384BAF083E}"/>
              </a:ext>
            </a:extLst>
          </p:cNvPr>
          <p:cNvSpPr>
            <a:spLocks noGrp="1"/>
          </p:cNvSpPr>
          <p:nvPr>
            <p:ph type="title"/>
          </p:nvPr>
        </p:nvSpPr>
        <p:spPr/>
        <p:txBody>
          <a:bodyPr/>
          <a:lstStyle/>
          <a:p>
            <a:r>
              <a:rPr lang="en-US"/>
              <a:t>Restorative Practice</a:t>
            </a:r>
            <a:endParaRPr lang="en-GB"/>
          </a:p>
        </p:txBody>
      </p:sp>
      <p:sp>
        <p:nvSpPr>
          <p:cNvPr id="3" name="Content Placeholder 2">
            <a:extLst>
              <a:ext uri="{FF2B5EF4-FFF2-40B4-BE49-F238E27FC236}">
                <a16:creationId xmlns:a16="http://schemas.microsoft.com/office/drawing/2014/main" id="{5AB0018B-244A-4274-A55B-DFD4761610AA}"/>
              </a:ext>
            </a:extLst>
          </p:cNvPr>
          <p:cNvSpPr>
            <a:spLocks noGrp="1"/>
          </p:cNvSpPr>
          <p:nvPr>
            <p:ph idx="1"/>
          </p:nvPr>
        </p:nvSpPr>
        <p:spPr>
          <a:xfrm>
            <a:off x="285750" y="3128963"/>
            <a:ext cx="11068050" cy="3048000"/>
          </a:xfrm>
        </p:spPr>
        <p:txBody>
          <a:bodyPr/>
          <a:lstStyle/>
          <a:p>
            <a:endParaRPr lang="en-US"/>
          </a:p>
          <a:p>
            <a:endParaRPr lang="en-GB"/>
          </a:p>
          <a:p>
            <a:endParaRPr lang="en-GB"/>
          </a:p>
        </p:txBody>
      </p:sp>
      <p:pic>
        <p:nvPicPr>
          <p:cNvPr id="6" name="Picture 2">
            <a:extLst>
              <a:ext uri="{FF2B5EF4-FFF2-40B4-BE49-F238E27FC236}">
                <a16:creationId xmlns:a16="http://schemas.microsoft.com/office/drawing/2014/main" id="{D69F9F2F-F52B-4AB2-9541-A906C24AC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27897" y="-31154"/>
            <a:ext cx="3175156"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8" name="TextBox 4">
            <a:extLst>
              <a:ext uri="{FF2B5EF4-FFF2-40B4-BE49-F238E27FC236}">
                <a16:creationId xmlns:a16="http://schemas.microsoft.com/office/drawing/2014/main" id="{29332AC1-82C8-7F3A-5C2E-A3D48C922D6C}"/>
              </a:ext>
            </a:extLst>
          </p:cNvPr>
          <p:cNvGraphicFramePr/>
          <p:nvPr/>
        </p:nvGraphicFramePr>
        <p:xfrm>
          <a:off x="285750" y="2328074"/>
          <a:ext cx="8856848" cy="416480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Picture 34">
            <a:extLst>
              <a:ext uri="{FF2B5EF4-FFF2-40B4-BE49-F238E27FC236}">
                <a16:creationId xmlns:a16="http://schemas.microsoft.com/office/drawing/2014/main" id="{52BFA235-3AA7-40FD-988C-0A6C875C291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67850" y="5692775"/>
            <a:ext cx="2438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635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400" fill="hold"/>
                                        <p:tgtEl>
                                          <p:spTgt spid="6"/>
                                        </p:tgtEl>
                                        <p:attrNameLst>
                                          <p:attrName>ppt_x</p:attrName>
                                        </p:attrNameLst>
                                      </p:cBhvr>
                                      <p:tavLst>
                                        <p:tav tm="0">
                                          <p:val>
                                            <p:strVal val="#ppt_x"/>
                                          </p:val>
                                        </p:tav>
                                        <p:tav tm="100000">
                                          <p:val>
                                            <p:strVal val="#ppt_x"/>
                                          </p:val>
                                        </p:tav>
                                      </p:tavLst>
                                    </p:anim>
                                    <p:anim calcmode="lin" valueType="num">
                                      <p:cBhvr additive="base">
                                        <p:cTn id="8" dur="14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4D7A62-BF1D-47EA-B2D0-956650B0C2CE}"/>
              </a:ext>
            </a:extLst>
          </p:cNvPr>
          <p:cNvSpPr>
            <a:spLocks noGrp="1"/>
          </p:cNvSpPr>
          <p:nvPr>
            <p:ph type="title"/>
          </p:nvPr>
        </p:nvSpPr>
        <p:spPr>
          <a:xfrm>
            <a:off x="796594" y="365124"/>
            <a:ext cx="10557206" cy="5164932"/>
          </a:xfrm>
        </p:spPr>
        <p:txBody>
          <a:bodyPr>
            <a:normAutofit fontScale="90000"/>
          </a:bodyPr>
          <a:lstStyle/>
          <a:p>
            <a:br>
              <a:rPr lang="en-US"/>
            </a:br>
            <a:r>
              <a:rPr lang="en-US"/>
              <a:t>Take Home Messages</a:t>
            </a:r>
            <a:br>
              <a:rPr lang="en-US"/>
            </a:br>
            <a:br>
              <a:rPr lang="en-US"/>
            </a:br>
            <a:br>
              <a:rPr lang="en-US"/>
            </a:br>
            <a:br>
              <a:rPr lang="en-US" sz="2700"/>
            </a:br>
            <a:r>
              <a:rPr lang="en-US" sz="3100"/>
              <a:t>The assessment can be used as a tool to find out information.</a:t>
            </a:r>
            <a:br>
              <a:rPr lang="en-US" sz="3100"/>
            </a:br>
            <a:r>
              <a:rPr lang="en-US" sz="3100"/>
              <a:t>It should be the first thing you complete with the family when you or the family have a worry for a child.</a:t>
            </a:r>
            <a:br>
              <a:rPr lang="en-US" sz="3100"/>
            </a:br>
            <a:r>
              <a:rPr lang="en-US" sz="3100"/>
              <a:t>You don’t need to be trained to complete the tool.</a:t>
            </a:r>
            <a:br>
              <a:rPr lang="en-US" sz="3100"/>
            </a:br>
            <a:r>
              <a:rPr lang="en-US" sz="3100"/>
              <a:t>Support is available.</a:t>
            </a:r>
            <a:br>
              <a:rPr lang="en-US" sz="3100"/>
            </a:br>
            <a:r>
              <a:rPr lang="en-US" sz="3100"/>
              <a:t>The assessment will support any referral you may need to make.</a:t>
            </a:r>
            <a:br>
              <a:rPr lang="en-US" sz="3100"/>
            </a:br>
            <a:br>
              <a:rPr lang="en-US"/>
            </a:br>
            <a:endParaRPr lang="en-GB"/>
          </a:p>
        </p:txBody>
      </p:sp>
      <p:pic>
        <p:nvPicPr>
          <p:cNvPr id="4" name="Picture 34">
            <a:extLst>
              <a:ext uri="{FF2B5EF4-FFF2-40B4-BE49-F238E27FC236}">
                <a16:creationId xmlns:a16="http://schemas.microsoft.com/office/drawing/2014/main" id="{52A16E54-2D80-4320-B7D1-A04900F58FA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213056" y="5530056"/>
            <a:ext cx="2438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Empty speech bubbles">
            <a:extLst>
              <a:ext uri="{FF2B5EF4-FFF2-40B4-BE49-F238E27FC236}">
                <a16:creationId xmlns:a16="http://schemas.microsoft.com/office/drawing/2014/main" id="{58070F19-6CD9-4EA5-9408-2D96CE4EFC7B}"/>
              </a:ext>
            </a:extLst>
          </p:cNvPr>
          <p:cNvPicPr>
            <a:picLocks noChangeAspect="1"/>
          </p:cNvPicPr>
          <p:nvPr/>
        </p:nvPicPr>
        <p:blipFill>
          <a:blip r:embed="rId3"/>
          <a:stretch>
            <a:fillRect/>
          </a:stretch>
        </p:blipFill>
        <p:spPr>
          <a:xfrm>
            <a:off x="7578862" y="422665"/>
            <a:ext cx="3444296" cy="2092298"/>
          </a:xfrm>
          <a:prstGeom prst="rect">
            <a:avLst/>
          </a:prstGeom>
        </p:spPr>
      </p:pic>
    </p:spTree>
    <p:extLst>
      <p:ext uri="{BB962C8B-B14F-4D97-AF65-F5344CB8AC3E}">
        <p14:creationId xmlns:p14="http://schemas.microsoft.com/office/powerpoint/2010/main" val="18299944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a:latin typeface="Arial" panose="020B0604020202020204" pitchFamily="34" charset="0"/>
                <a:cs typeface="Arial" panose="020B0604020202020204" pitchFamily="34" charset="0"/>
              </a:rPr>
              <a:t>SUPPORT &amp; RESOURCES</a:t>
            </a:r>
          </a:p>
        </p:txBody>
      </p:sp>
      <p:sp>
        <p:nvSpPr>
          <p:cNvPr id="3" name="Slide Number Placeholder 2"/>
          <p:cNvSpPr>
            <a:spLocks noGrp="1"/>
          </p:cNvSpPr>
          <p:nvPr>
            <p:ph type="sldNum" sz="quarter" idx="12"/>
          </p:nvPr>
        </p:nvSpPr>
        <p:spPr/>
        <p:txBody>
          <a:bodyPr/>
          <a:lstStyle/>
          <a:p>
            <a:fld id="{C2EBA944-8DDB-47FF-89C3-A180426096FA}" type="slidenum">
              <a:rPr lang="en-GB" smtClean="0"/>
              <a:t>13</a:t>
            </a:fld>
            <a:endParaRPr lang="en-GB"/>
          </a:p>
        </p:txBody>
      </p:sp>
      <p:sp>
        <p:nvSpPr>
          <p:cNvPr id="5" name="TextBox 4"/>
          <p:cNvSpPr txBox="1"/>
          <p:nvPr/>
        </p:nvSpPr>
        <p:spPr>
          <a:xfrm>
            <a:off x="3887119" y="1492786"/>
            <a:ext cx="161365" cy="369332"/>
          </a:xfrm>
          <a:prstGeom prst="rect">
            <a:avLst/>
          </a:prstGeom>
          <a:noFill/>
        </p:spPr>
        <p:txBody>
          <a:bodyPr wrap="square" rtlCol="0">
            <a:spAutoFit/>
          </a:bodyPr>
          <a:lstStyle/>
          <a:p>
            <a:endParaRPr lang="en-GB"/>
          </a:p>
        </p:txBody>
      </p:sp>
      <p:sp>
        <p:nvSpPr>
          <p:cNvPr id="8" name="TextBox 7"/>
          <p:cNvSpPr txBox="1"/>
          <p:nvPr/>
        </p:nvSpPr>
        <p:spPr>
          <a:xfrm>
            <a:off x="1775520" y="1412776"/>
            <a:ext cx="8568952" cy="4801314"/>
          </a:xfrm>
          <a:prstGeom prst="rect">
            <a:avLst/>
          </a:prstGeom>
          <a:noFill/>
        </p:spPr>
        <p:txBody>
          <a:bodyPr wrap="square" rtlCol="0">
            <a:spAutoFit/>
          </a:bodyPr>
          <a:lstStyle/>
          <a:p>
            <a:r>
              <a:rPr lang="en-GB" u="sng">
                <a:latin typeface="Arial" panose="020B0604020202020204" pitchFamily="34" charset="0"/>
                <a:cs typeface="Arial" panose="020B0604020202020204" pitchFamily="34" charset="0"/>
              </a:rPr>
              <a:t>Support:</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Early Help Consultants - </a:t>
            </a:r>
            <a:r>
              <a:rPr lang="en-GB">
                <a:latin typeface="Arial" panose="020B0604020202020204" pitchFamily="34" charset="0"/>
                <a:cs typeface="Arial" panose="020B0604020202020204" pitchFamily="34" charset="0"/>
                <a:hlinkClick r:id="rId3"/>
              </a:rPr>
              <a:t>earlyhelpconsultants@lincolnshire.gov.uk</a:t>
            </a:r>
            <a:endParaRPr lang="en-GB">
              <a:latin typeface="Arial" panose="020B0604020202020204" pitchFamily="34" charset="0"/>
              <a:cs typeface="Arial" panose="020B0604020202020204" pitchFamily="34" charset="0"/>
            </a:endParaRPr>
          </a:p>
          <a:p>
            <a:r>
              <a:rPr lang="en-GB">
                <a:latin typeface="Arial" panose="020B0604020202020204" pitchFamily="34" charset="0"/>
                <a:cs typeface="Arial" panose="020B0604020202020204" pitchFamily="34" charset="0"/>
              </a:rPr>
              <a:t>     TAC workshops and forums , support and advice and group supervision </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TAC Admin - </a:t>
            </a:r>
            <a:r>
              <a:rPr lang="en-GB">
                <a:latin typeface="Arial" panose="020B0604020202020204" pitchFamily="34" charset="0"/>
                <a:cs typeface="Arial" panose="020B0604020202020204" pitchFamily="34" charset="0"/>
                <a:hlinkClick r:id="rId4"/>
              </a:rPr>
              <a:t>tacadmin@lincolnshire.gov.uk</a:t>
            </a:r>
            <a:r>
              <a:rPr lang="en-GB">
                <a:latin typeface="Arial" panose="020B0604020202020204" pitchFamily="34" charset="0"/>
                <a:cs typeface="Arial" panose="020B0604020202020204" pitchFamily="34" charset="0"/>
              </a:rPr>
              <a:t> or 01522 555828</a:t>
            </a: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Early Help Advisors - 01522 782111 - Customer Service Centre for those cases not open to TAC and you are unsure what to do next or whether it is safeguarding.</a:t>
            </a:r>
          </a:p>
          <a:p>
            <a:endParaRPr lang="en-GB" b="1" u="sng">
              <a:latin typeface="Arial" panose="020B0604020202020204" pitchFamily="34" charset="0"/>
              <a:cs typeface="Arial" panose="020B0604020202020204" pitchFamily="34" charset="0"/>
            </a:endParaRPr>
          </a:p>
          <a:p>
            <a:r>
              <a:rPr lang="en-GB" u="sng">
                <a:latin typeface="Arial" panose="020B0604020202020204" pitchFamily="34" charset="0"/>
                <a:cs typeface="Arial" panose="020B0604020202020204" pitchFamily="34" charset="0"/>
              </a:rPr>
              <a:t>Resources: </a:t>
            </a:r>
          </a:p>
          <a:p>
            <a:pPr marL="285750" indent="-285750">
              <a:buFont typeface="Arial" panose="020B0604020202020204" pitchFamily="34" charset="0"/>
              <a:buChar char="•"/>
            </a:pPr>
            <a:r>
              <a:rPr lang="en-US">
                <a:latin typeface="Arial" panose="020B0604020202020204" pitchFamily="34" charset="0"/>
                <a:cs typeface="Arial" panose="020B0604020202020204" pitchFamily="34" charset="0"/>
              </a:rPr>
              <a:t>Information and Guidance: Team Around the Child including the assessment tool </a:t>
            </a:r>
            <a:r>
              <a:rPr lang="en-US">
                <a:latin typeface="Arial" panose="020B0604020202020204" pitchFamily="34" charset="0"/>
                <a:cs typeface="Arial" panose="020B0604020202020204" pitchFamily="34" charset="0"/>
                <a:hlinkClick r:id="rId5"/>
              </a:rPr>
              <a:t>www.lincolnshire.gov.uk/professionals/team-around-child</a:t>
            </a:r>
            <a:endParaRPr lang="en-GB">
              <a:latin typeface="Arial" panose="020B0604020202020204" pitchFamily="34" charset="0"/>
              <a:cs typeface="Arial" panose="020B0604020202020204" pitchFamily="34" charset="0"/>
              <a:hlinkClick r:id="rId6"/>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The Family Services Directory for initial support and advice for the family or a professional  </a:t>
            </a:r>
            <a:r>
              <a:rPr lang="en-GB">
                <a:latin typeface="Arial" panose="020B0604020202020204" pitchFamily="34" charset="0"/>
                <a:cs typeface="Arial" panose="020B0604020202020204" pitchFamily="34" charset="0"/>
                <a:hlinkClick r:id="rId6"/>
              </a:rPr>
              <a:t>www.lincolnshire.gov.uk/fsd</a:t>
            </a:r>
            <a:endParaRPr lang="en-GB">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a:latin typeface="Arial" panose="020B0604020202020204" pitchFamily="34" charset="0"/>
                <a:cs typeface="Arial" panose="020B0604020202020204" pitchFamily="34" charset="0"/>
              </a:rPr>
              <a:t>Lincolnshire Safeguarding Children Partnership. </a:t>
            </a:r>
            <a:r>
              <a:rPr lang="en-GB">
                <a:latin typeface="Arial" panose="020B0604020202020204" pitchFamily="34" charset="0"/>
                <a:cs typeface="Arial" panose="020B0604020202020204" pitchFamily="34" charset="0"/>
                <a:hlinkClick r:id="rId7"/>
              </a:rPr>
              <a:t>www.lincolnshire.gov.uk/safeguarding/lscp</a:t>
            </a:r>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a:p>
            <a:endParaRPr lang="en-GB">
              <a:latin typeface="Arial" panose="020B0604020202020204" pitchFamily="34" charset="0"/>
              <a:cs typeface="Arial" panose="020B0604020202020204" pitchFamily="34" charset="0"/>
            </a:endParaRPr>
          </a:p>
        </p:txBody>
      </p:sp>
      <p:pic>
        <p:nvPicPr>
          <p:cNvPr id="9" name="Picture 34">
            <a:extLst>
              <a:ext uri="{FF2B5EF4-FFF2-40B4-BE49-F238E27FC236}">
                <a16:creationId xmlns:a16="http://schemas.microsoft.com/office/drawing/2014/main" id="{2B167E27-8F2F-4185-9484-A6A8E79E5C4C}"/>
              </a:ext>
            </a:extLst>
          </p:cNvPr>
          <p:cNvPicPr>
            <a:picLocks noGrp="1" noChangeAspect="1" noChangeArrowheads="1"/>
          </p:cNvPicPr>
          <p:nvPr>
            <p:ph idx="1"/>
          </p:nvPr>
        </p:nvPicPr>
        <p:blipFill>
          <a:blip r:embed="rId8">
            <a:extLst>
              <a:ext uri="{28A0092B-C50C-407E-A947-70E740481C1C}">
                <a14:useLocalDpi xmlns:a14="http://schemas.microsoft.com/office/drawing/2010/main" val="0"/>
              </a:ext>
            </a:extLst>
          </a:blip>
          <a:srcRect/>
          <a:stretch>
            <a:fillRect/>
          </a:stretch>
        </p:blipFill>
        <p:spPr bwMode="auto">
          <a:xfrm>
            <a:off x="9470912" y="5692775"/>
            <a:ext cx="2438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63323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656DF19-7755-0986-DB6A-9F7E79A23E52}"/>
              </a:ext>
            </a:extLst>
          </p:cNvPr>
          <p:cNvPicPr>
            <a:picLocks noGrp="1" noChangeAspect="1"/>
          </p:cNvPicPr>
          <p:nvPr>
            <p:ph idx="1"/>
          </p:nvPr>
        </p:nvPicPr>
        <p:blipFill>
          <a:blip r:embed="rId2"/>
          <a:stretch>
            <a:fillRect/>
          </a:stretch>
        </p:blipFill>
        <p:spPr>
          <a:xfrm>
            <a:off x="685801" y="569913"/>
            <a:ext cx="9661304" cy="5607050"/>
          </a:xfrm>
          <a:prstGeom prst="rect">
            <a:avLst/>
          </a:prstGeom>
        </p:spPr>
      </p:pic>
    </p:spTree>
    <p:extLst>
      <p:ext uri="{BB962C8B-B14F-4D97-AF65-F5344CB8AC3E}">
        <p14:creationId xmlns:p14="http://schemas.microsoft.com/office/powerpoint/2010/main" val="7744150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668D9-1F45-4D01-8FC2-768123507FE4}"/>
              </a:ext>
            </a:extLst>
          </p:cNvPr>
          <p:cNvSpPr>
            <a:spLocks noGrp="1"/>
          </p:cNvSpPr>
          <p:nvPr>
            <p:ph type="title"/>
          </p:nvPr>
        </p:nvSpPr>
        <p:spPr/>
        <p:txBody>
          <a:bodyPr/>
          <a:lstStyle/>
          <a:p>
            <a:r>
              <a:rPr lang="en-GB" dirty="0"/>
              <a:t>What are settings good at when thinking about Early Help and SEND?</a:t>
            </a:r>
          </a:p>
        </p:txBody>
      </p:sp>
      <p:sp>
        <p:nvSpPr>
          <p:cNvPr id="3" name="Content Placeholder 2">
            <a:extLst>
              <a:ext uri="{FF2B5EF4-FFF2-40B4-BE49-F238E27FC236}">
                <a16:creationId xmlns:a16="http://schemas.microsoft.com/office/drawing/2014/main" id="{20F54521-6910-4D0A-A97C-9E15456B2050}"/>
              </a:ext>
            </a:extLst>
          </p:cNvPr>
          <p:cNvSpPr>
            <a:spLocks noGrp="1"/>
          </p:cNvSpPr>
          <p:nvPr>
            <p:ph idx="1"/>
          </p:nvPr>
        </p:nvSpPr>
        <p:spPr>
          <a:xfrm>
            <a:off x="838200" y="2271975"/>
            <a:ext cx="10515600" cy="3904988"/>
          </a:xfrm>
        </p:spPr>
        <p:txBody>
          <a:bodyPr/>
          <a:lstStyle/>
          <a:p>
            <a:r>
              <a:rPr lang="en-GB" dirty="0"/>
              <a:t>Putting the child first.</a:t>
            </a:r>
          </a:p>
          <a:p>
            <a:r>
              <a:rPr lang="en-GB" dirty="0"/>
              <a:t>Building a good relationship with the family.</a:t>
            </a:r>
          </a:p>
          <a:p>
            <a:r>
              <a:rPr lang="en-GB" dirty="0"/>
              <a:t>Wanting to help and offer support.</a:t>
            </a:r>
          </a:p>
          <a:p>
            <a:r>
              <a:rPr lang="en-GB" dirty="0"/>
              <a:t>Doing what is needed in the best interests of the child.</a:t>
            </a:r>
          </a:p>
          <a:p>
            <a:r>
              <a:rPr lang="en-GB" dirty="0"/>
              <a:t>Speaking with other professionals.</a:t>
            </a:r>
          </a:p>
        </p:txBody>
      </p:sp>
      <p:pic>
        <p:nvPicPr>
          <p:cNvPr id="4" name="Picture 34">
            <a:extLst>
              <a:ext uri="{FF2B5EF4-FFF2-40B4-BE49-F238E27FC236}">
                <a16:creationId xmlns:a16="http://schemas.microsoft.com/office/drawing/2014/main" id="{39610674-2E1D-462E-88A1-52F011D996F1}"/>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28147" y="5071274"/>
            <a:ext cx="2036012" cy="84824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Icon&#10;&#10;Description automatically generated">
            <a:extLst>
              <a:ext uri="{FF2B5EF4-FFF2-40B4-BE49-F238E27FC236}">
                <a16:creationId xmlns:a16="http://schemas.microsoft.com/office/drawing/2014/main" id="{4DF38094-C61F-4115-AFF9-9CCA1C0A82C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228147" y="1160825"/>
            <a:ext cx="2520044" cy="1874085"/>
          </a:xfrm>
          <a:prstGeom prst="rect">
            <a:avLst/>
          </a:prstGeom>
        </p:spPr>
      </p:pic>
    </p:spTree>
    <p:extLst>
      <p:ext uri="{BB962C8B-B14F-4D97-AF65-F5344CB8AC3E}">
        <p14:creationId xmlns:p14="http://schemas.microsoft.com/office/powerpoint/2010/main" val="357607293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AE87F-3F5F-49B9-9005-86A6AD2BCC15}"/>
              </a:ext>
            </a:extLst>
          </p:cNvPr>
          <p:cNvSpPr>
            <a:spLocks noGrp="1"/>
          </p:cNvSpPr>
          <p:nvPr>
            <p:ph type="title"/>
          </p:nvPr>
        </p:nvSpPr>
        <p:spPr>
          <a:xfrm>
            <a:off x="1136428" y="627564"/>
            <a:ext cx="7474172" cy="1325563"/>
          </a:xfrm>
        </p:spPr>
        <p:txBody>
          <a:bodyPr>
            <a:normAutofit/>
          </a:bodyPr>
          <a:lstStyle/>
          <a:p>
            <a:r>
              <a:rPr lang="en-GB"/>
              <a:t>True or false?</a:t>
            </a:r>
          </a:p>
        </p:txBody>
      </p:sp>
      <p:sp>
        <p:nvSpPr>
          <p:cNvPr id="3" name="Content Placeholder 2">
            <a:extLst>
              <a:ext uri="{FF2B5EF4-FFF2-40B4-BE49-F238E27FC236}">
                <a16:creationId xmlns:a16="http://schemas.microsoft.com/office/drawing/2014/main" id="{6E49D149-5B65-48FC-B067-444801B9AE30}"/>
              </a:ext>
            </a:extLst>
          </p:cNvPr>
          <p:cNvSpPr>
            <a:spLocks noGrp="1"/>
          </p:cNvSpPr>
          <p:nvPr>
            <p:ph idx="1"/>
          </p:nvPr>
        </p:nvSpPr>
        <p:spPr>
          <a:xfrm>
            <a:off x="1136429" y="2278173"/>
            <a:ext cx="6467867" cy="3450613"/>
          </a:xfrm>
        </p:spPr>
        <p:txBody>
          <a:bodyPr anchor="ctr">
            <a:noAutofit/>
          </a:bodyPr>
          <a:lstStyle/>
          <a:p>
            <a:r>
              <a:rPr lang="en-GB" sz="2000" dirty="0"/>
              <a:t>Early Help Assessments are not needed if you are following the SEND Graduated Approach?</a:t>
            </a:r>
          </a:p>
          <a:p>
            <a:r>
              <a:rPr lang="en-GB" sz="2000" dirty="0"/>
              <a:t>Team Around the Child and SEND can both run alongside each other?</a:t>
            </a:r>
          </a:p>
          <a:p>
            <a:r>
              <a:rPr lang="en-GB" sz="2000" dirty="0"/>
              <a:t>SEND and Early Help are two different things?</a:t>
            </a:r>
          </a:p>
          <a:p>
            <a:r>
              <a:rPr lang="en-GB" sz="2000" dirty="0"/>
              <a:t>Paediatricians are requesting an Early Help Assessment as part of the referral?</a:t>
            </a:r>
          </a:p>
          <a:p>
            <a:r>
              <a:rPr lang="en-GB" sz="2000" dirty="0"/>
              <a:t>Ask SALL can signpost you to support, so there is no need to complete an Early Help Assessment?</a:t>
            </a:r>
          </a:p>
        </p:txBody>
      </p:sp>
      <p:pic>
        <p:nvPicPr>
          <p:cNvPr id="4" name="Picture 34">
            <a:extLst>
              <a:ext uri="{FF2B5EF4-FFF2-40B4-BE49-F238E27FC236}">
                <a16:creationId xmlns:a16="http://schemas.microsoft.com/office/drawing/2014/main" id="{2093BE2E-C66E-4FB7-B428-4370A3FFA73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9254442" y="3189583"/>
            <a:ext cx="1462088" cy="4788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549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C971F-E69D-41B8-9D06-46A4815C852D}"/>
              </a:ext>
            </a:extLst>
          </p:cNvPr>
          <p:cNvSpPr>
            <a:spLocks noGrp="1"/>
          </p:cNvSpPr>
          <p:nvPr>
            <p:ph type="title"/>
          </p:nvPr>
        </p:nvSpPr>
        <p:spPr>
          <a:xfrm>
            <a:off x="1136428" y="627564"/>
            <a:ext cx="7474172" cy="1325563"/>
          </a:xfrm>
        </p:spPr>
        <p:txBody>
          <a:bodyPr>
            <a:normAutofit/>
          </a:bodyPr>
          <a:lstStyle/>
          <a:p>
            <a:pPr algn="ctr"/>
            <a:r>
              <a:rPr lang="en-GB"/>
              <a:t>Case Study</a:t>
            </a:r>
          </a:p>
        </p:txBody>
      </p:sp>
      <p:sp>
        <p:nvSpPr>
          <p:cNvPr id="3" name="Content Placeholder 2">
            <a:extLst>
              <a:ext uri="{FF2B5EF4-FFF2-40B4-BE49-F238E27FC236}">
                <a16:creationId xmlns:a16="http://schemas.microsoft.com/office/drawing/2014/main" id="{854A8617-C064-4EB1-A2BD-9AEA1DBF4C75}"/>
              </a:ext>
            </a:extLst>
          </p:cNvPr>
          <p:cNvSpPr>
            <a:spLocks noGrp="1"/>
          </p:cNvSpPr>
          <p:nvPr>
            <p:ph idx="1"/>
          </p:nvPr>
        </p:nvSpPr>
        <p:spPr>
          <a:xfrm>
            <a:off x="1136429" y="1714501"/>
            <a:ext cx="7043165" cy="4014286"/>
          </a:xfrm>
        </p:spPr>
        <p:txBody>
          <a:bodyPr anchor="ctr">
            <a:noAutofit/>
          </a:bodyPr>
          <a:lstStyle/>
          <a:p>
            <a:r>
              <a:rPr lang="en-GB" sz="2400" dirty="0"/>
              <a:t>Ben has been attending your setting for 8 months. You have noticed that he finds breaktime really difficult, trying to avoid going outside and prefers to be on his own.</a:t>
            </a:r>
          </a:p>
          <a:p>
            <a:endParaRPr lang="en-GB" sz="2400" dirty="0"/>
          </a:p>
          <a:p>
            <a:r>
              <a:rPr lang="en-GB" sz="2400" dirty="0"/>
              <a:t>He struggles to follow instructions and doesn’t seem comfortable making eye contact. </a:t>
            </a:r>
          </a:p>
          <a:p>
            <a:endParaRPr lang="en-GB" sz="2400" dirty="0"/>
          </a:p>
          <a:p>
            <a:r>
              <a:rPr lang="en-GB" sz="2400" dirty="0"/>
              <a:t>Ben has a keen interest in gaming and will talk to anyone in great depth  about Minecraft.</a:t>
            </a:r>
          </a:p>
        </p:txBody>
      </p:sp>
      <p:pic>
        <p:nvPicPr>
          <p:cNvPr id="4" name="Picture 34">
            <a:extLst>
              <a:ext uri="{FF2B5EF4-FFF2-40B4-BE49-F238E27FC236}">
                <a16:creationId xmlns:a16="http://schemas.microsoft.com/office/drawing/2014/main" id="{42999E2E-7032-4B51-AF84-E33D38F6624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54442" y="3189583"/>
            <a:ext cx="1462088" cy="47883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80996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27BFC-AE06-4B21-B9C9-6394A0A4683F}"/>
              </a:ext>
            </a:extLst>
          </p:cNvPr>
          <p:cNvSpPr>
            <a:spLocks noGrp="1"/>
          </p:cNvSpPr>
          <p:nvPr>
            <p:ph type="title"/>
          </p:nvPr>
        </p:nvSpPr>
        <p:spPr>
          <a:xfrm>
            <a:off x="640080" y="329184"/>
            <a:ext cx="6894576" cy="1783080"/>
          </a:xfrm>
        </p:spPr>
        <p:txBody>
          <a:bodyPr vert="horz" lIns="91440" tIns="45720" rIns="91440" bIns="45720" rtlCol="0" anchor="b">
            <a:normAutofit/>
          </a:bodyPr>
          <a:lstStyle/>
          <a:p>
            <a:r>
              <a:rPr lang="en-US" sz="5400"/>
              <a:t>Early Help or SEND how do we really know?</a:t>
            </a:r>
          </a:p>
        </p:txBody>
      </p:sp>
      <p:sp>
        <p:nvSpPr>
          <p:cNvPr id="9" name="TextBox 8">
            <a:extLst>
              <a:ext uri="{FF2B5EF4-FFF2-40B4-BE49-F238E27FC236}">
                <a16:creationId xmlns:a16="http://schemas.microsoft.com/office/drawing/2014/main" id="{F11C9B78-E48B-45CF-A347-64B6E8E62589}"/>
              </a:ext>
            </a:extLst>
          </p:cNvPr>
          <p:cNvSpPr txBox="1"/>
          <p:nvPr/>
        </p:nvSpPr>
        <p:spPr>
          <a:xfrm>
            <a:off x="640080" y="2706624"/>
            <a:ext cx="6894576" cy="3483864"/>
          </a:xfrm>
          <a:prstGeom prst="rect">
            <a:avLst/>
          </a:prstGeom>
        </p:spPr>
        <p:txBody>
          <a:bodyPr vert="horz" lIns="91440" tIns="45720" rIns="91440" bIns="45720" rtlCol="0">
            <a:normAutofit lnSpcReduction="10000"/>
          </a:bodyPr>
          <a:lstStyle/>
          <a:p>
            <a:pPr indent="-228600">
              <a:lnSpc>
                <a:spcPct val="90000"/>
              </a:lnSpc>
              <a:spcAft>
                <a:spcPts val="600"/>
              </a:spcAft>
              <a:buFont typeface="Arial" panose="020B0604020202020204" pitchFamily="34" charset="0"/>
              <a:buChar char="•"/>
            </a:pPr>
            <a:r>
              <a:rPr lang="en-US" sz="2200" dirty="0"/>
              <a:t>What are your first thoughts about Ben? Are you worried or not? Why?</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Would you be considering an Early Help Assessment?</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Who would you speak to? What would you ask?</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How would you keep a record of the conversation?</a:t>
            </a:r>
          </a:p>
          <a:p>
            <a:pPr indent="-228600">
              <a:lnSpc>
                <a:spcPct val="90000"/>
              </a:lnSpc>
              <a:spcAft>
                <a:spcPts val="600"/>
              </a:spcAft>
              <a:buFont typeface="Arial" panose="020B0604020202020204" pitchFamily="34" charset="0"/>
              <a:buChar char="•"/>
            </a:pPr>
            <a:endParaRPr lang="en-US" sz="2200" dirty="0"/>
          </a:p>
          <a:p>
            <a:pPr indent="-228600">
              <a:lnSpc>
                <a:spcPct val="90000"/>
              </a:lnSpc>
              <a:spcAft>
                <a:spcPts val="600"/>
              </a:spcAft>
              <a:buFont typeface="Arial" panose="020B0604020202020204" pitchFamily="34" charset="0"/>
              <a:buChar char="•"/>
            </a:pPr>
            <a:r>
              <a:rPr lang="en-US" sz="2200" dirty="0"/>
              <a:t>What support would you offer to Ben and his family?</a:t>
            </a:r>
          </a:p>
        </p:txBody>
      </p:sp>
      <p:pic>
        <p:nvPicPr>
          <p:cNvPr id="8" name="Picture 7" descr="Close-up of baby standing on parent’s feet on hardwood floor">
            <a:extLst>
              <a:ext uri="{FF2B5EF4-FFF2-40B4-BE49-F238E27FC236}">
                <a16:creationId xmlns:a16="http://schemas.microsoft.com/office/drawing/2014/main" id="{B7EAE8E5-61C6-4DDB-8907-6090C1999687}"/>
              </a:ext>
            </a:extLst>
          </p:cNvPr>
          <p:cNvPicPr>
            <a:picLocks noChangeAspect="1"/>
          </p:cNvPicPr>
          <p:nvPr/>
        </p:nvPicPr>
        <p:blipFill>
          <a:blip r:embed="rId3"/>
          <a:stretch>
            <a:fillRect/>
          </a:stretch>
        </p:blipFill>
        <p:spPr>
          <a:xfrm>
            <a:off x="7863840" y="704423"/>
            <a:ext cx="4014216" cy="2679489"/>
          </a:xfrm>
          <a:prstGeom prst="rect">
            <a:avLst/>
          </a:prstGeom>
        </p:spPr>
      </p:pic>
      <p:pic>
        <p:nvPicPr>
          <p:cNvPr id="4" name="Picture 34">
            <a:extLst>
              <a:ext uri="{FF2B5EF4-FFF2-40B4-BE49-F238E27FC236}">
                <a16:creationId xmlns:a16="http://schemas.microsoft.com/office/drawing/2014/main" id="{77FB01D4-0AD2-4B3F-BE4E-2C12DC8BC075}"/>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7863840" y="4512995"/>
            <a:ext cx="3995928" cy="13086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9645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B72D-9022-49B9-9E68-13EE27520347}"/>
              </a:ext>
            </a:extLst>
          </p:cNvPr>
          <p:cNvSpPr>
            <a:spLocks noGrp="1"/>
          </p:cNvSpPr>
          <p:nvPr>
            <p:ph type="title"/>
          </p:nvPr>
        </p:nvSpPr>
        <p:spPr/>
        <p:txBody>
          <a:bodyPr>
            <a:normAutofit/>
          </a:bodyPr>
          <a:lstStyle/>
          <a:p>
            <a:r>
              <a:rPr lang="en-GB"/>
              <a:t>How does the Early Help Assessment fit into this?</a:t>
            </a:r>
          </a:p>
        </p:txBody>
      </p:sp>
      <p:pic>
        <p:nvPicPr>
          <p:cNvPr id="4" name="Picture 34">
            <a:extLst>
              <a:ext uri="{FF2B5EF4-FFF2-40B4-BE49-F238E27FC236}">
                <a16:creationId xmlns:a16="http://schemas.microsoft.com/office/drawing/2014/main" id="{8A954DB6-8015-4322-B1E7-1FC96DD93EB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892143" y="5743687"/>
            <a:ext cx="24384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Icon&#10;&#10;Description automatically generated">
            <a:extLst>
              <a:ext uri="{FF2B5EF4-FFF2-40B4-BE49-F238E27FC236}">
                <a16:creationId xmlns:a16="http://schemas.microsoft.com/office/drawing/2014/main" id="{8DCB8C86-E8DA-4DB7-B844-D6663D340886}"/>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4566557" y="1295401"/>
            <a:ext cx="2520044" cy="1317171"/>
          </a:xfrm>
          <a:prstGeom prst="rect">
            <a:avLst/>
          </a:prstGeom>
        </p:spPr>
      </p:pic>
      <p:pic>
        <p:nvPicPr>
          <p:cNvPr id="9" name="Picture 8" descr="D-I-Y tools and crafts">
            <a:extLst>
              <a:ext uri="{FF2B5EF4-FFF2-40B4-BE49-F238E27FC236}">
                <a16:creationId xmlns:a16="http://schemas.microsoft.com/office/drawing/2014/main" id="{6497811E-5F1D-40CC-A12B-B2ACE2AC5B8F}"/>
              </a:ext>
            </a:extLst>
          </p:cNvPr>
          <p:cNvPicPr>
            <a:picLocks noChangeAspect="1"/>
          </p:cNvPicPr>
          <p:nvPr/>
        </p:nvPicPr>
        <p:blipFill>
          <a:blip r:embed="rId6"/>
          <a:stretch>
            <a:fillRect/>
          </a:stretch>
        </p:blipFill>
        <p:spPr>
          <a:xfrm>
            <a:off x="2318657" y="3088087"/>
            <a:ext cx="2830286" cy="2314687"/>
          </a:xfrm>
          <a:prstGeom prst="rect">
            <a:avLst/>
          </a:prstGeom>
        </p:spPr>
      </p:pic>
      <p:sp>
        <p:nvSpPr>
          <p:cNvPr id="10" name="TextBox 9">
            <a:extLst>
              <a:ext uri="{FF2B5EF4-FFF2-40B4-BE49-F238E27FC236}">
                <a16:creationId xmlns:a16="http://schemas.microsoft.com/office/drawing/2014/main" id="{315CCD51-31A0-4A49-9EC3-04886AB65B26}"/>
              </a:ext>
            </a:extLst>
          </p:cNvPr>
          <p:cNvSpPr txBox="1"/>
          <p:nvPr/>
        </p:nvSpPr>
        <p:spPr>
          <a:xfrm>
            <a:off x="6373587" y="3265714"/>
            <a:ext cx="3243942" cy="2492990"/>
          </a:xfrm>
          <a:prstGeom prst="rect">
            <a:avLst/>
          </a:prstGeom>
          <a:noFill/>
        </p:spPr>
        <p:txBody>
          <a:bodyPr wrap="square" lIns="91440" tIns="45720" rIns="91440" bIns="45720" rtlCol="0" anchor="t">
            <a:spAutoFit/>
          </a:bodyPr>
          <a:lstStyle/>
          <a:p>
            <a:r>
              <a:rPr lang="en-GB" sz="2000"/>
              <a:t>A tool to help you gain a holistic picture of what life looks like for the child and family and what support if any is needed. It is NOT a referral form.</a:t>
            </a:r>
          </a:p>
          <a:p>
            <a:endParaRPr lang="en-GB"/>
          </a:p>
          <a:p>
            <a:endParaRPr lang="en-GB"/>
          </a:p>
        </p:txBody>
      </p:sp>
    </p:spTree>
    <p:extLst>
      <p:ext uri="{BB962C8B-B14F-4D97-AF65-F5344CB8AC3E}">
        <p14:creationId xmlns:p14="http://schemas.microsoft.com/office/powerpoint/2010/main" val="20073125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43A0CA5-4B85-B867-FB51-F56813C9AC9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5641" y="512286"/>
            <a:ext cx="10546080" cy="5577840"/>
          </a:xfrm>
          <a:prstGeom prst="rect">
            <a:avLst/>
          </a:prstGeom>
          <a:noFill/>
          <a:ln>
            <a:noFill/>
          </a:ln>
        </p:spPr>
      </p:pic>
    </p:spTree>
    <p:extLst>
      <p:ext uri="{BB962C8B-B14F-4D97-AF65-F5344CB8AC3E}">
        <p14:creationId xmlns:p14="http://schemas.microsoft.com/office/powerpoint/2010/main" val="5533720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84C0813B-7DD7-2F7F-1E7B-E7C30BDB2C24}"/>
              </a:ext>
            </a:extLst>
          </p:cNvPr>
          <p:cNvPicPr>
            <a:picLocks noGrp="1" noChangeAspect="1"/>
          </p:cNvPicPr>
          <p:nvPr>
            <p:ph idx="1"/>
          </p:nvPr>
        </p:nvPicPr>
        <p:blipFill>
          <a:blip r:embed="rId2"/>
          <a:stretch>
            <a:fillRect/>
          </a:stretch>
        </p:blipFill>
        <p:spPr>
          <a:xfrm>
            <a:off x="897630" y="477838"/>
            <a:ext cx="10488815" cy="5699125"/>
          </a:xfrm>
          <a:prstGeom prst="rect">
            <a:avLst/>
          </a:prstGeom>
        </p:spPr>
      </p:pic>
    </p:spTree>
    <p:extLst>
      <p:ext uri="{BB962C8B-B14F-4D97-AF65-F5344CB8AC3E}">
        <p14:creationId xmlns:p14="http://schemas.microsoft.com/office/powerpoint/2010/main" val="6823121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a:extLst>
              <a:ext uri="{FF2B5EF4-FFF2-40B4-BE49-F238E27FC236}">
                <a16:creationId xmlns:a16="http://schemas.microsoft.com/office/drawing/2014/main" id="{064000DF-8FE4-657D-3F29-6DEA585DCE4B}"/>
              </a:ext>
            </a:extLst>
          </p:cNvPr>
          <p:cNvPicPr>
            <a:picLocks noGrp="1" noChangeAspect="1"/>
          </p:cNvPicPr>
          <p:nvPr>
            <p:ph idx="1"/>
          </p:nvPr>
        </p:nvPicPr>
        <p:blipFill>
          <a:blip r:embed="rId2"/>
          <a:stretch>
            <a:fillRect/>
          </a:stretch>
        </p:blipFill>
        <p:spPr>
          <a:xfrm>
            <a:off x="952835" y="477838"/>
            <a:ext cx="10378406" cy="5699125"/>
          </a:xfrm>
          <a:prstGeom prst="rect">
            <a:avLst/>
          </a:prstGeom>
        </p:spPr>
      </p:pic>
    </p:spTree>
    <p:extLst>
      <p:ext uri="{BB962C8B-B14F-4D97-AF65-F5344CB8AC3E}">
        <p14:creationId xmlns:p14="http://schemas.microsoft.com/office/powerpoint/2010/main" val="30972919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1069</Words>
  <Application>Microsoft Office PowerPoint</Application>
  <PresentationFormat>Widescreen</PresentationFormat>
  <Paragraphs>76</Paragraphs>
  <Slides>14</Slides>
  <Notes>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Open Sans</vt:lpstr>
      <vt:lpstr>Office Theme</vt:lpstr>
      <vt:lpstr>Early Help and SEND </vt:lpstr>
      <vt:lpstr>What are settings good at when thinking about Early Help and SEND?</vt:lpstr>
      <vt:lpstr>True or false?</vt:lpstr>
      <vt:lpstr>Case Study</vt:lpstr>
      <vt:lpstr>Early Help or SEND how do we really know?</vt:lpstr>
      <vt:lpstr>How does the Early Help Assessment fit into this?</vt:lpstr>
      <vt:lpstr>PowerPoint Presentation</vt:lpstr>
      <vt:lpstr>PowerPoint Presentation</vt:lpstr>
      <vt:lpstr>PowerPoint Presentation</vt:lpstr>
      <vt:lpstr>PowerPoint Presentation</vt:lpstr>
      <vt:lpstr>Restorative Practice</vt:lpstr>
      <vt:lpstr> Take Home Messages    The assessment can be used as a tool to find out information. It should be the first thing you complete with the family when you or the family have a worry for a child. You don’t need to be trained to complete the tool. Support is available. The assessment will support any referral you may need to make.  </vt:lpstr>
      <vt:lpstr>SUPPORT &amp; RESOURCES</vt:lpstr>
      <vt:lpstr>PowerPoint Presentation</vt:lpstr>
    </vt:vector>
  </TitlesOfParts>
  <Company>Lincolnshire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Early Help and SEND</dc:title>
  <dc:creator>Sally Stanfield</dc:creator>
  <cp:lastModifiedBy>Nicola Carter</cp:lastModifiedBy>
  <cp:revision>2</cp:revision>
  <dcterms:created xsi:type="dcterms:W3CDTF">2024-01-22T15:36:30Z</dcterms:created>
  <dcterms:modified xsi:type="dcterms:W3CDTF">2024-03-01T10:40:17Z</dcterms:modified>
</cp:coreProperties>
</file>