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7" r:id="rId7"/>
  </p:sldMasterIdLst>
  <p:notesMasterIdLst>
    <p:notesMasterId r:id="rId25"/>
  </p:notesMasterIdLst>
  <p:sldIdLst>
    <p:sldId id="260" r:id="rId8"/>
    <p:sldId id="271" r:id="rId9"/>
    <p:sldId id="264" r:id="rId10"/>
    <p:sldId id="272" r:id="rId11"/>
    <p:sldId id="268" r:id="rId12"/>
    <p:sldId id="3965" r:id="rId13"/>
    <p:sldId id="3969" r:id="rId14"/>
    <p:sldId id="3968" r:id="rId15"/>
    <p:sldId id="273" r:id="rId16"/>
    <p:sldId id="275" r:id="rId17"/>
    <p:sldId id="276" r:id="rId18"/>
    <p:sldId id="261" r:id="rId19"/>
    <p:sldId id="262" r:id="rId20"/>
    <p:sldId id="455" r:id="rId21"/>
    <p:sldId id="755" r:id="rId22"/>
    <p:sldId id="757" r:id="rId23"/>
    <p:sldId id="75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68" autoAdjust="0"/>
    <p:restoredTop sz="62226" autoAdjust="0"/>
  </p:normalViewPr>
  <p:slideViewPr>
    <p:cSldViewPr>
      <p:cViewPr varScale="1">
        <p:scale>
          <a:sx n="55" d="100"/>
          <a:sy n="55" d="100"/>
        </p:scale>
        <p:origin x="1992" y="2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83FD8-ED50-4FE7-89FD-5F27D8E090B5}" type="datetimeFigureOut">
              <a:rPr lang="en-GB" smtClean="0"/>
              <a:t>28/02/2024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4BFAE-FCC8-4DC5-AD50-30A385AF3881}" type="slidenum">
              <a:rPr lang="en-GB" smtClean="0"/>
              <a:t>‹#›</a:t>
            </a:fld>
            <a:endParaRPr lang="en-GB"/>
          </a:p>
        </p:txBody>
      </p:sp>
    </p:spTree>
    <p:extLst>
      <p:ext uri="{BB962C8B-B14F-4D97-AF65-F5344CB8AC3E}">
        <p14:creationId xmlns:p14="http://schemas.microsoft.com/office/powerpoint/2010/main" val="341391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25" y="557213"/>
            <a:ext cx="3716338" cy="2786062"/>
          </a:xfrm>
        </p:spPr>
      </p:sp>
      <p:sp>
        <p:nvSpPr>
          <p:cNvPr id="3" name="Notes Placeholder 2"/>
          <p:cNvSpPr>
            <a:spLocks noGrp="1"/>
          </p:cNvSpPr>
          <p:nvPr>
            <p:ph type="body" idx="1"/>
          </p:nvPr>
        </p:nvSpPr>
        <p:spPr/>
        <p:txBody>
          <a:bodyPr/>
          <a:lstStyle/>
          <a:p>
            <a:r>
              <a:rPr lang="en-GB" dirty="0"/>
              <a:t>Welcome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7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modules in black are live.</a:t>
            </a:r>
            <a:r>
              <a:rPr lang="en-US" baseline="0" dirty="0"/>
              <a:t> The three green modules will be going live soon so keep your eyes peeled for these. A reminder that any member of staff who has an account on the Lincolnshire Safeguarding Children Partnership platform, should be able to see and access all of the modules that have gone live when they sign into the platform. If any staff need support, they can contact us through the QR code and a member of the team will get in touch.</a:t>
            </a:r>
          </a:p>
          <a:p>
            <a:r>
              <a:rPr lang="en-US" baseline="0" dirty="0"/>
              <a:t>Finally, our first Induction Tier modules have been completed by parents. If you would like a flyer about the content that you can send to parents and </a:t>
            </a:r>
            <a:r>
              <a:rPr lang="en-US" baseline="0" dirty="0" err="1"/>
              <a:t>carers</a:t>
            </a:r>
            <a:r>
              <a:rPr lang="en-US" baseline="0" dirty="0"/>
              <a:t>, please contact Chris on the email address at the bottom of the slide. We are really looking to promote this content to as many parents as possible.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74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Parent flyer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6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Teacher </a:t>
            </a:r>
            <a:r>
              <a:rPr lang="en-GB" dirty="0" err="1"/>
              <a:t>Handbook:SEND</a:t>
            </a:r>
            <a:r>
              <a:rPr lang="en-GB" dirty="0"/>
              <a:t> continuers to be a helpful resource.  This has just been updated with chapter five have new subjects added.  The humanities subjects have support and content like the previous released sections.  </a:t>
            </a:r>
          </a:p>
          <a:p>
            <a:endParaRPr lang="en-GB" dirty="0"/>
          </a:p>
        </p:txBody>
      </p:sp>
      <p:sp>
        <p:nvSpPr>
          <p:cNvPr id="4" name="Slide Number Placeholder 3"/>
          <p:cNvSpPr>
            <a:spLocks noGrp="1"/>
          </p:cNvSpPr>
          <p:nvPr>
            <p:ph type="sldNum" sz="quarter" idx="5"/>
          </p:nvPr>
        </p:nvSpPr>
        <p:spPr/>
        <p:txBody>
          <a:bodyPr/>
          <a:lstStyle/>
          <a:p>
            <a:fld id="{2434BFAE-FCC8-4DC5-AD50-30A385AF3881}" type="slidenum">
              <a:rPr lang="en-GB" smtClean="0"/>
              <a:t>15</a:t>
            </a:fld>
            <a:endParaRPr lang="en-GB"/>
          </a:p>
        </p:txBody>
      </p:sp>
    </p:spTree>
    <p:extLst>
      <p:ext uri="{BB962C8B-B14F-4D97-AF65-F5344CB8AC3E}">
        <p14:creationId xmlns:p14="http://schemas.microsoft.com/office/powerpoint/2010/main" val="104627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9ED0-9542-1AAD-07AE-9F84D301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AAB3F-C1F8-E76E-DCF6-2DF3F41E4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77C65-30D3-79B7-569F-C0B58D878144}"/>
              </a:ext>
            </a:extLst>
          </p:cNvPr>
          <p:cNvSpPr>
            <a:spLocks noGrp="1"/>
          </p:cNvSpPr>
          <p:nvPr>
            <p:ph type="body" idx="1"/>
          </p:nvPr>
        </p:nvSpPr>
        <p:spPr/>
        <p:txBody>
          <a:bodyPr/>
          <a:lstStyle/>
          <a:p>
            <a:r>
              <a:rPr lang="en-GB" dirty="0"/>
              <a:t>The Whole School SEND professional development groups for the next project year and now open for recruitment.  There is a </a:t>
            </a:r>
            <a:r>
              <a:rPr lang="en-GB" dirty="0" err="1"/>
              <a:t>loink</a:t>
            </a:r>
            <a:r>
              <a:rPr lang="en-GB" dirty="0"/>
              <a:t> to a previous group member at the bottom of the slide so you can get an idea about how these groups work and the experience of a group member.</a:t>
            </a:r>
          </a:p>
          <a:p>
            <a:endParaRPr lang="en-GB" dirty="0"/>
          </a:p>
          <a:p>
            <a:r>
              <a:rPr lang="en-GB" dirty="0"/>
              <a:t>The link about is a link to the sign up page on the WSS website.</a:t>
            </a:r>
          </a:p>
          <a:p>
            <a:endParaRPr lang="en-GB" dirty="0"/>
          </a:p>
        </p:txBody>
      </p:sp>
      <p:sp>
        <p:nvSpPr>
          <p:cNvPr id="4" name="Slide Number Placeholder 3">
            <a:extLst>
              <a:ext uri="{FF2B5EF4-FFF2-40B4-BE49-F238E27FC236}">
                <a16:creationId xmlns:a16="http://schemas.microsoft.com/office/drawing/2014/main" id="{CB829837-29AF-F1E6-03E7-B20B423A16C5}"/>
              </a:ext>
            </a:extLst>
          </p:cNvPr>
          <p:cNvSpPr>
            <a:spLocks noGrp="1"/>
          </p:cNvSpPr>
          <p:nvPr>
            <p:ph type="sldNum" sz="quarter" idx="5"/>
          </p:nvPr>
        </p:nvSpPr>
        <p:spPr/>
        <p:txBody>
          <a:bodyPr/>
          <a:lstStyle/>
          <a:p>
            <a:fld id="{2434BFAE-FCC8-4DC5-AD50-30A385AF3881}" type="slidenum">
              <a:rPr lang="en-GB" smtClean="0"/>
              <a:t>16</a:t>
            </a:fld>
            <a:endParaRPr lang="en-GB"/>
          </a:p>
        </p:txBody>
      </p:sp>
    </p:spTree>
    <p:extLst>
      <p:ext uri="{BB962C8B-B14F-4D97-AF65-F5344CB8AC3E}">
        <p14:creationId xmlns:p14="http://schemas.microsoft.com/office/powerpoint/2010/main" val="159052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AF70D-F7CC-7AE7-EBC4-EFCD6D183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A848A-04B9-E596-BCCC-5F65149CE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00582-8D1B-7B8C-0FD6-A1E4CB492E74}"/>
              </a:ext>
            </a:extLst>
          </p:cNvPr>
          <p:cNvSpPr>
            <a:spLocks noGrp="1"/>
          </p:cNvSpPr>
          <p:nvPr>
            <p:ph type="body" idx="1"/>
          </p:nvPr>
        </p:nvSpPr>
        <p:spPr/>
        <p:txBody>
          <a:bodyPr/>
          <a:lstStyle/>
          <a:p>
            <a:r>
              <a:rPr lang="en-GB" dirty="0"/>
              <a:t>Whole school SEND offers a range of online learning opportu8nities.  The two highlighted hear are </a:t>
            </a:r>
          </a:p>
          <a:p>
            <a:endParaRPr lang="en-GB" dirty="0"/>
          </a:p>
          <a:p>
            <a:r>
              <a:rPr lang="en-GB" b="0" i="0" dirty="0">
                <a:solidFill>
                  <a:srgbClr val="212529"/>
                </a:solidFill>
                <a:effectLst/>
                <a:latin typeface="Open Sans" panose="020B0606030504020204" pitchFamily="34" charset="0"/>
              </a:rPr>
              <a:t>Ambitious About Inclusion provides a role-specific foundation for all practitioners who are seeking to develop their whole school approach to inclusion at all stages of the learning journey to further education,  Click the link to go directly to this page on the website.</a:t>
            </a:r>
          </a:p>
          <a:p>
            <a:endParaRPr lang="en-GB" b="0" i="0" dirty="0">
              <a:solidFill>
                <a:srgbClr val="21252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Open Sans" panose="020B0606030504020204" pitchFamily="34" charset="0"/>
              </a:rPr>
              <a:t>SEND CPD units - a series of 20 minute units available now  </a:t>
            </a:r>
            <a:r>
              <a:rPr lang="en-GB" dirty="0"/>
              <a:t>If you enjoy the units or want to take your learning further you can sign up for the contextualising sessions once the unit has been completed.  Again click the link to take you directly to the page.</a:t>
            </a:r>
            <a:endParaRPr lang="en-GB" b="0" i="0" dirty="0">
              <a:solidFill>
                <a:srgbClr val="212529"/>
              </a:solidFill>
              <a:effectLst/>
              <a:latin typeface="Open Sans" panose="020B0606030504020204" pitchFamily="34" charset="0"/>
            </a:endParaRPr>
          </a:p>
          <a:p>
            <a:endParaRPr lang="en-GB" dirty="0"/>
          </a:p>
        </p:txBody>
      </p:sp>
      <p:sp>
        <p:nvSpPr>
          <p:cNvPr id="4" name="Slide Number Placeholder 3">
            <a:extLst>
              <a:ext uri="{FF2B5EF4-FFF2-40B4-BE49-F238E27FC236}">
                <a16:creationId xmlns:a16="http://schemas.microsoft.com/office/drawing/2014/main" id="{4847A573-1751-28DF-10F1-ACCC14CCEFA1}"/>
              </a:ext>
            </a:extLst>
          </p:cNvPr>
          <p:cNvSpPr>
            <a:spLocks noGrp="1"/>
          </p:cNvSpPr>
          <p:nvPr>
            <p:ph type="sldNum" sz="quarter" idx="5"/>
          </p:nvPr>
        </p:nvSpPr>
        <p:spPr/>
        <p:txBody>
          <a:bodyPr/>
          <a:lstStyle/>
          <a:p>
            <a:fld id="{2434BFAE-FCC8-4DC5-AD50-30A385AF3881}" type="slidenum">
              <a:rPr lang="en-GB" smtClean="0"/>
              <a:t>17</a:t>
            </a:fld>
            <a:endParaRPr lang="en-GB"/>
          </a:p>
        </p:txBody>
      </p:sp>
    </p:spTree>
    <p:extLst>
      <p:ext uri="{BB962C8B-B14F-4D97-AF65-F5344CB8AC3E}">
        <p14:creationId xmlns:p14="http://schemas.microsoft.com/office/powerpoint/2010/main" val="355946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2249"/>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37323" y="0"/>
            <a:ext cx="3853251" cy="372249"/>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587625" y="557213"/>
            <a:ext cx="3716338"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r>
              <a:rPr lang="en-US" baseline="0" dirty="0"/>
              <a:t>As you Are all aware we have been busy working with LEARN who are delivering The SEND Tiered Approach this year – This is a 4 tier approach to the leadership of SEND – with sessions for Leaders / SENCOs / Middle Leaders and Teachers</a:t>
            </a:r>
          </a:p>
          <a:p>
            <a:endParaRPr lang="en-US" dirty="0"/>
          </a:p>
        </p:txBody>
      </p:sp>
      <p:sp>
        <p:nvSpPr>
          <p:cNvPr id="6" name="Footer Placeholder 5"/>
          <p:cNvSpPr>
            <a:spLocks noGrp="1"/>
          </p:cNvSpPr>
          <p:nvPr>
            <p:ph type="ftr" sz="quarter" idx="4"/>
          </p:nvPr>
        </p:nvSpPr>
        <p:spPr>
          <a:xfrm>
            <a:off x="0" y="7058943"/>
            <a:ext cx="3853251" cy="370526"/>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37323" y="7058943"/>
            <a:ext cx="3853251" cy="370526"/>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0583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2249"/>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37323" y="0"/>
            <a:ext cx="3853251" cy="372249"/>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587625" y="557213"/>
            <a:ext cx="3716338"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r>
              <a:rPr lang="en-US" baseline="0" dirty="0"/>
              <a:t>We have had requests from schools to buy individual modules – Within Tier 4 for Teachers -  these are normally priced at 6 modules for £90 = £15 a session</a:t>
            </a:r>
          </a:p>
          <a:p>
            <a:r>
              <a:rPr lang="en-US" baseline="0" dirty="0"/>
              <a:t>Individual modules will be charged at £20.</a:t>
            </a:r>
          </a:p>
          <a:p>
            <a:endParaRPr lang="en-US" baseline="0" dirty="0"/>
          </a:p>
          <a:p>
            <a:endParaRPr lang="en-US" dirty="0"/>
          </a:p>
        </p:txBody>
      </p:sp>
      <p:sp>
        <p:nvSpPr>
          <p:cNvPr id="6" name="Footer Placeholder 5"/>
          <p:cNvSpPr>
            <a:spLocks noGrp="1"/>
          </p:cNvSpPr>
          <p:nvPr>
            <p:ph type="ftr" sz="quarter" idx="4"/>
          </p:nvPr>
        </p:nvSpPr>
        <p:spPr>
          <a:xfrm>
            <a:off x="0" y="7058943"/>
            <a:ext cx="3853251" cy="370526"/>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37323" y="7058943"/>
            <a:ext cx="3853251" cy="370526"/>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58864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2249"/>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37323" y="0"/>
            <a:ext cx="3853251" cy="372249"/>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587625" y="557213"/>
            <a:ext cx="3716338"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r>
              <a:rPr lang="en-US" dirty="0"/>
              <a:t>Equally the Teaching Assistant modules are available – these are recorded sessions so can be accessed at  a time that suits both the school and the member of staff. These have been hugely popular.</a:t>
            </a:r>
          </a:p>
          <a:p>
            <a:r>
              <a:rPr lang="en-US" dirty="0"/>
              <a:t>Again there is a package available - £60 for 6 modules - £10 a module but these can also be purchased separately at £15 each</a:t>
            </a:r>
          </a:p>
        </p:txBody>
      </p:sp>
      <p:sp>
        <p:nvSpPr>
          <p:cNvPr id="6" name="Footer Placeholder 5"/>
          <p:cNvSpPr>
            <a:spLocks noGrp="1"/>
          </p:cNvSpPr>
          <p:nvPr>
            <p:ph type="ftr" sz="quarter" idx="4"/>
          </p:nvPr>
        </p:nvSpPr>
        <p:spPr>
          <a:xfrm>
            <a:off x="0" y="7058943"/>
            <a:ext cx="3853251" cy="370526"/>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37323" y="7058943"/>
            <a:ext cx="3853251" cy="370526"/>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97213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251" cy="372249"/>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37323" y="0"/>
            <a:ext cx="3853251" cy="372249"/>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587625" y="557213"/>
            <a:ext cx="3716338"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endParaRPr lang="en-US" dirty="0"/>
          </a:p>
          <a:p>
            <a:r>
              <a:rPr lang="en-US" dirty="0"/>
              <a:t>NPQSEND – Oct 2024</a:t>
            </a:r>
          </a:p>
          <a:p>
            <a:r>
              <a:rPr lang="en-US" dirty="0"/>
              <a:t>Sign up via following link: https://www.leadtshublincs.co.uk/page/?title=Sign+up+for+an+NPQ&amp;pid=47</a:t>
            </a:r>
          </a:p>
          <a:p>
            <a:r>
              <a:rPr lang="en-US" dirty="0"/>
              <a:t>ADD LINK TO CHAT</a:t>
            </a:r>
          </a:p>
        </p:txBody>
      </p:sp>
      <p:sp>
        <p:nvSpPr>
          <p:cNvPr id="6" name="Footer Placeholder 5"/>
          <p:cNvSpPr>
            <a:spLocks noGrp="1"/>
          </p:cNvSpPr>
          <p:nvPr>
            <p:ph type="ftr" sz="quarter" idx="4"/>
          </p:nvPr>
        </p:nvSpPr>
        <p:spPr>
          <a:xfrm>
            <a:off x="0" y="7058943"/>
            <a:ext cx="3853251" cy="370526"/>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37323" y="7058943"/>
            <a:ext cx="3853251" cy="370526"/>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4294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Mandatory for SENCOs / </a:t>
            </a:r>
            <a:r>
              <a:rPr lang="en-GB"/>
              <a:t>Valuable for all</a:t>
            </a:r>
          </a:p>
        </p:txBody>
      </p:sp>
      <p:sp>
        <p:nvSpPr>
          <p:cNvPr id="4" name="Slide Number Placeholder 3"/>
          <p:cNvSpPr>
            <a:spLocks noGrp="1"/>
          </p:cNvSpPr>
          <p:nvPr>
            <p:ph type="sldNum" sz="quarter" idx="5"/>
          </p:nvPr>
        </p:nvSpPr>
        <p:spPr/>
        <p:txBody>
          <a:bodyPr/>
          <a:lstStyle/>
          <a:p>
            <a:fld id="{2434BFAE-FCC8-4DC5-AD50-30A385AF3881}" type="slidenum">
              <a:rPr lang="en-GB" smtClean="0"/>
              <a:t>6</a:t>
            </a:fld>
            <a:endParaRPr lang="en-GB"/>
          </a:p>
        </p:txBody>
      </p:sp>
    </p:spTree>
    <p:extLst>
      <p:ext uri="{BB962C8B-B14F-4D97-AF65-F5344CB8AC3E}">
        <p14:creationId xmlns:p14="http://schemas.microsoft.com/office/powerpoint/2010/main" val="166878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English Hub are now able to work with Special schools in so far as we are able to fund phonics provision if you are using one of the DfE validated programmes and you have primary aged pupils in your setting – don’t have to be sitting PSC in Yr1</a:t>
            </a:r>
          </a:p>
          <a:p>
            <a:r>
              <a:rPr lang="en-GB" dirty="0"/>
              <a:t>If you are a special school we might be able to support with the purchase of phonics resources linked to an accredited programme</a:t>
            </a:r>
          </a:p>
          <a:p>
            <a:endParaRPr lang="en-GB" dirty="0"/>
          </a:p>
          <a:p>
            <a:r>
              <a:rPr lang="en-GB" dirty="0"/>
              <a:t>Also remember the FREE support days – specialists can come in to look at book provision / organisation / effective interventions / well matched </a:t>
            </a:r>
            <a:r>
              <a:rPr lang="en-GB" dirty="0" err="1"/>
              <a:t>decoable</a:t>
            </a:r>
            <a:r>
              <a:rPr lang="en-GB" dirty="0"/>
              <a:t> reading books / school’s approach to early reading. Also @£100 backfill.</a:t>
            </a:r>
          </a:p>
          <a:p>
            <a:endParaRPr lang="en-GB" dirty="0"/>
          </a:p>
          <a:p>
            <a:r>
              <a:rPr lang="en-GB" dirty="0"/>
              <a:t>Even if confident and teaching with fidelity there are always aspects that we can support with and make those “tweaks” to ensure that all children become fluent readers and eventually fluent writers.</a:t>
            </a:r>
          </a:p>
        </p:txBody>
      </p:sp>
      <p:sp>
        <p:nvSpPr>
          <p:cNvPr id="4" name="Slide Number Placeholder 3"/>
          <p:cNvSpPr>
            <a:spLocks noGrp="1"/>
          </p:cNvSpPr>
          <p:nvPr>
            <p:ph type="sldNum" sz="quarter" idx="5"/>
          </p:nvPr>
        </p:nvSpPr>
        <p:spPr/>
        <p:txBody>
          <a:bodyPr/>
          <a:lstStyle/>
          <a:p>
            <a:fld id="{2434BFAE-FCC8-4DC5-AD50-30A385AF3881}" type="slidenum">
              <a:rPr lang="en-GB" smtClean="0"/>
              <a:t>9</a:t>
            </a:fld>
            <a:endParaRPr lang="en-GB"/>
          </a:p>
        </p:txBody>
      </p:sp>
    </p:spTree>
    <p:extLst>
      <p:ext uri="{BB962C8B-B14F-4D97-AF65-F5344CB8AC3E}">
        <p14:creationId xmlns:p14="http://schemas.microsoft.com/office/powerpoint/2010/main" val="137895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1265C-01A0-C632-45F0-5BD630F6F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FA131-AF0E-4B6F-33AA-427D494D0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74307-7B0F-A003-DA58-3F7D63F64C78}"/>
              </a:ext>
            </a:extLst>
          </p:cNvPr>
          <p:cNvSpPr>
            <a:spLocks noGrp="1"/>
          </p:cNvSpPr>
          <p:nvPr>
            <p:ph type="body" idx="1"/>
          </p:nvPr>
        </p:nvSpPr>
        <p:spPr/>
        <p:txBody>
          <a:bodyPr/>
          <a:lstStyle/>
          <a:p>
            <a:r>
              <a:rPr lang="en-GB" dirty="0"/>
              <a:t>https://www.pengreen.org/wp-content/uploads/2024/01/SEND-Toolkit-2024.pdf</a:t>
            </a:r>
          </a:p>
        </p:txBody>
      </p:sp>
      <p:sp>
        <p:nvSpPr>
          <p:cNvPr id="4" name="Slide Number Placeholder 3">
            <a:extLst>
              <a:ext uri="{FF2B5EF4-FFF2-40B4-BE49-F238E27FC236}">
                <a16:creationId xmlns:a16="http://schemas.microsoft.com/office/drawing/2014/main" id="{42B69643-C8EE-0BD8-C4BE-7DF41D5AA575}"/>
              </a:ext>
            </a:extLst>
          </p:cNvPr>
          <p:cNvSpPr>
            <a:spLocks noGrp="1"/>
          </p:cNvSpPr>
          <p:nvPr>
            <p:ph type="sldNum" sz="quarter" idx="5"/>
          </p:nvPr>
        </p:nvSpPr>
        <p:spPr/>
        <p:txBody>
          <a:bodyPr/>
          <a:lstStyle/>
          <a:p>
            <a:fld id="{2434BFAE-FCC8-4DC5-AD50-30A385AF3881}" type="slidenum">
              <a:rPr lang="en-GB" smtClean="0"/>
              <a:t>10</a:t>
            </a:fld>
            <a:endParaRPr lang="en-GB"/>
          </a:p>
        </p:txBody>
      </p:sp>
    </p:spTree>
    <p:extLst>
      <p:ext uri="{BB962C8B-B14F-4D97-AF65-F5344CB8AC3E}">
        <p14:creationId xmlns:p14="http://schemas.microsoft.com/office/powerpoint/2010/main" val="2049556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SEND Workforce Development project continues to be accessed by staff in schools across Lincolnshire. </a:t>
            </a:r>
          </a:p>
          <a:p>
            <a:r>
              <a:rPr lang="en-US" baseline="0" dirty="0"/>
              <a:t>The figures in yellow show what has changed since the last briefing.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2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40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5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093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1C9F-1957-6B4E-BEAC-BED1D479E94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5ED10C-6B75-AE42-849A-3EC020B99D2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8F7A38-B077-AB4E-8348-85D3EB13F842}"/>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5" name="Footer Placeholder 4">
            <a:extLst>
              <a:ext uri="{FF2B5EF4-FFF2-40B4-BE49-F238E27FC236}">
                <a16:creationId xmlns:a16="http://schemas.microsoft.com/office/drawing/2014/main" id="{75488C42-6C71-BC49-8F3E-281DA12AE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87D5F-AEEA-1443-B3BD-CDB48CAC15DB}"/>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34462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731C-CABA-CD4A-9844-6BEC16767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AE269-CC97-AC40-B968-80FBD281A5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755F-D942-9D46-A6E4-9F131A80D575}"/>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5" name="Footer Placeholder 4">
            <a:extLst>
              <a:ext uri="{FF2B5EF4-FFF2-40B4-BE49-F238E27FC236}">
                <a16:creationId xmlns:a16="http://schemas.microsoft.com/office/drawing/2014/main" id="{9EA63B98-EA09-9C4C-889D-854AC5A4D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9104B-23C5-264D-A8BB-CE023973E6F0}"/>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38278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20F6-895E-9347-9209-CEF84B7EE0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948C3F-0FFA-2049-A8BC-94C1DB8BDD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A43A5-AE97-F54F-8736-4F6A0EA501B2}"/>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5" name="Footer Placeholder 4">
            <a:extLst>
              <a:ext uri="{FF2B5EF4-FFF2-40B4-BE49-F238E27FC236}">
                <a16:creationId xmlns:a16="http://schemas.microsoft.com/office/drawing/2014/main" id="{9E723F29-DBED-3141-A76F-74B07C653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FA2A5-9C54-164F-AD9C-190C774DC65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04699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D056-8CE5-044A-886B-C5A6F4699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92DAE-E7F1-C441-80E5-0102A00736E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09393-2054-D545-807B-2BC218CB877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23B10-4FCA-E449-B6FA-37E013AB74F0}"/>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6" name="Footer Placeholder 5">
            <a:extLst>
              <a:ext uri="{FF2B5EF4-FFF2-40B4-BE49-F238E27FC236}">
                <a16:creationId xmlns:a16="http://schemas.microsoft.com/office/drawing/2014/main" id="{C1B46073-BB6D-AA45-BEAA-CF8BD3255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9CDE1-41A9-C843-AA73-BDBD983B0D4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414875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852-2A95-3E4C-A3E6-4B9270583F8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D282D-28A8-6941-9355-207425DAC9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F9384B9-E58D-274E-B498-5A7235BAE39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31F9D-3C54-0B48-A8AE-7CA43515C6B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E73C0CD-7795-5C40-A769-F59E2F46199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EE03B-DDB8-5648-9D67-067C0398A386}"/>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8" name="Footer Placeholder 7">
            <a:extLst>
              <a:ext uri="{FF2B5EF4-FFF2-40B4-BE49-F238E27FC236}">
                <a16:creationId xmlns:a16="http://schemas.microsoft.com/office/drawing/2014/main" id="{98509128-831A-B04C-9A0C-24F55084F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9AF-F201-B54C-99E2-712EBB22C8F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60201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8089-DA19-4A4B-AB45-04AA49E6A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38AD3-057D-7247-9A8C-7B70955966A3}"/>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4" name="Footer Placeholder 3">
            <a:extLst>
              <a:ext uri="{FF2B5EF4-FFF2-40B4-BE49-F238E27FC236}">
                <a16:creationId xmlns:a16="http://schemas.microsoft.com/office/drawing/2014/main" id="{DD06C835-2BA9-9B45-8942-A9CC6A00A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841DF7-95B3-8F4B-A384-63DCB99A2ECD}"/>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09514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88994-EAEC-7249-8E85-CE2F803ECE1B}"/>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3" name="Footer Placeholder 2">
            <a:extLst>
              <a:ext uri="{FF2B5EF4-FFF2-40B4-BE49-F238E27FC236}">
                <a16:creationId xmlns:a16="http://schemas.microsoft.com/office/drawing/2014/main" id="{9EDD3760-553C-BC44-8CC7-05C620719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3ABD-3EA8-2B40-9700-A36F3DD32086}"/>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61109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DEDD-5A5C-6042-97AB-8008FD147D4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CBAB34-668D-0D4D-A0BC-FEEE5C21C32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4B6D6-8CE0-2F43-9FC3-DB033382BB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F1495F-DD35-7E43-BEB7-9247C0735384}"/>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6" name="Footer Placeholder 5">
            <a:extLst>
              <a:ext uri="{FF2B5EF4-FFF2-40B4-BE49-F238E27FC236}">
                <a16:creationId xmlns:a16="http://schemas.microsoft.com/office/drawing/2014/main" id="{AED76BF0-47C9-484B-9818-58E7BDA87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10E25-6FFA-8A4E-9788-448DCFF983FE}"/>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46578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253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B025-ACF1-A945-BAC6-D3EB7BF288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4B238F-18D3-8C4F-9436-E6DD8821FE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AD780B-BC82-8F47-A462-01227C3A5C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4BD1390-1592-7F4E-9895-262F248A3DD9}"/>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6" name="Footer Placeholder 5">
            <a:extLst>
              <a:ext uri="{FF2B5EF4-FFF2-40B4-BE49-F238E27FC236}">
                <a16:creationId xmlns:a16="http://schemas.microsoft.com/office/drawing/2014/main" id="{2A100521-FEB5-0A47-81F3-0F3E2813D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7CE7D-E40E-E14A-9A39-77B8153B891C}"/>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766171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8903-466B-8E43-8A0C-E64E04F760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0E00A6-1118-6549-89AD-A222D59B07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CD25F-EFAF-7446-9EE7-EEC21DA34932}"/>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5" name="Footer Placeholder 4">
            <a:extLst>
              <a:ext uri="{FF2B5EF4-FFF2-40B4-BE49-F238E27FC236}">
                <a16:creationId xmlns:a16="http://schemas.microsoft.com/office/drawing/2014/main" id="{94E14A63-2005-9647-AD96-216176C3E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FCA25-220A-FA42-B291-AADD82F40D64}"/>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415176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4EB09-1AC2-E348-84AE-57E34F9EF5C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0C733-D3A0-7846-89FF-2D476ECF6BC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81275-623B-A241-85E5-D7EAF309D199}"/>
              </a:ext>
            </a:extLst>
          </p:cNvPr>
          <p:cNvSpPr>
            <a:spLocks noGrp="1"/>
          </p:cNvSpPr>
          <p:nvPr>
            <p:ph type="dt" sz="half" idx="10"/>
          </p:nvPr>
        </p:nvSpPr>
        <p:spPr/>
        <p:txBody>
          <a:bodyPr/>
          <a:lstStyle/>
          <a:p>
            <a:fld id="{61003019-3CAA-3E4E-A7F3-2F915E438735}" type="datetimeFigureOut">
              <a:rPr lang="en-US" smtClean="0"/>
              <a:t>2/28/2024</a:t>
            </a:fld>
            <a:endParaRPr lang="en-US"/>
          </a:p>
        </p:txBody>
      </p:sp>
      <p:sp>
        <p:nvSpPr>
          <p:cNvPr id="5" name="Footer Placeholder 4">
            <a:extLst>
              <a:ext uri="{FF2B5EF4-FFF2-40B4-BE49-F238E27FC236}">
                <a16:creationId xmlns:a16="http://schemas.microsoft.com/office/drawing/2014/main" id="{BF17C168-7379-3549-82C1-DB936E753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DF47-4FB1-5C46-9438-EFC0F2D096E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737705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108E-45E2-8FB8-9FDE-1E6776D8AF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4EBC466-2CCE-3CD1-2BE1-2677CAD5F93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7" name="Rectangle 6">
            <a:extLst>
              <a:ext uri="{FF2B5EF4-FFF2-40B4-BE49-F238E27FC236}">
                <a16:creationId xmlns:a16="http://schemas.microsoft.com/office/drawing/2014/main" id="{B66B6F8C-C500-304B-2A0A-11B4FB33A0E6}"/>
              </a:ext>
            </a:extLst>
          </p:cNvPr>
          <p:cNvSpPr/>
          <p:nvPr userDrawn="1"/>
        </p:nvSpPr>
        <p:spPr>
          <a:xfrm>
            <a:off x="0" y="0"/>
            <a:ext cx="143975"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3529B8F2-833A-556D-095C-E950A5D72097}"/>
              </a:ext>
            </a:extLst>
          </p:cNvPr>
          <p:cNvSpPr/>
          <p:nvPr userDrawn="1"/>
        </p:nvSpPr>
        <p:spPr>
          <a:xfrm>
            <a:off x="287949" y="2"/>
            <a:ext cx="143975"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0D447B4B-89D4-C215-71CC-97AB1BB5A463}"/>
              </a:ext>
            </a:extLst>
          </p:cNvPr>
          <p:cNvSpPr/>
          <p:nvPr userDrawn="1"/>
        </p:nvSpPr>
        <p:spPr>
          <a:xfrm>
            <a:off x="143974" y="2"/>
            <a:ext cx="143975"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descr="A close up of a sign&#10;&#10;Description automatically generated">
            <a:extLst>
              <a:ext uri="{FF2B5EF4-FFF2-40B4-BE49-F238E27FC236}">
                <a16:creationId xmlns:a16="http://schemas.microsoft.com/office/drawing/2014/main" id="{7405D6ED-4A9E-F5F1-9307-7D5992D74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801" y="6174748"/>
            <a:ext cx="1180399" cy="535114"/>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82ABDA1C-0E16-9765-B6F2-7F1FC2451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6047000"/>
            <a:ext cx="642861" cy="662862"/>
          </a:xfrm>
          <a:prstGeom prst="rect">
            <a:avLst/>
          </a:prstGeom>
        </p:spPr>
      </p:pic>
      <p:pic>
        <p:nvPicPr>
          <p:cNvPr id="12" name="Picture 11" descr="A close up of a logo&#10;&#10;Description automatically generated">
            <a:extLst>
              <a:ext uri="{FF2B5EF4-FFF2-40B4-BE49-F238E27FC236}">
                <a16:creationId xmlns:a16="http://schemas.microsoft.com/office/drawing/2014/main" id="{5393AE3D-AA11-B100-C03D-7F0274C5AD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2260" y="6246304"/>
            <a:ext cx="1093792" cy="463559"/>
          </a:xfrm>
          <a:prstGeom prst="rect">
            <a:avLst/>
          </a:prstGeom>
        </p:spPr>
      </p:pic>
    </p:spTree>
    <p:extLst>
      <p:ext uri="{BB962C8B-B14F-4D97-AF65-F5344CB8AC3E}">
        <p14:creationId xmlns:p14="http://schemas.microsoft.com/office/powerpoint/2010/main" val="1653363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47B0-8570-689D-9831-A6321DAA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CE70C2-DB07-7E46-3C39-9B9E66F42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sign&#10;&#10;Description automatically generated">
            <a:extLst>
              <a:ext uri="{FF2B5EF4-FFF2-40B4-BE49-F238E27FC236}">
                <a16:creationId xmlns:a16="http://schemas.microsoft.com/office/drawing/2014/main" id="{F9EB2FD4-E676-68D8-4A6E-B784FED71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801" y="6266774"/>
            <a:ext cx="9774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0254910E-B1A8-A5DD-C757-3C26A7203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6160996"/>
            <a:ext cx="532305"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437D0BC4-0ED8-8C6F-D783-66DAFC4DDD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2260" y="6326024"/>
            <a:ext cx="905687" cy="383839"/>
          </a:xfrm>
          <a:prstGeom prst="rect">
            <a:avLst/>
          </a:prstGeom>
        </p:spPr>
      </p:pic>
      <p:sp>
        <p:nvSpPr>
          <p:cNvPr id="10" name="Rectangle 9">
            <a:extLst>
              <a:ext uri="{FF2B5EF4-FFF2-40B4-BE49-F238E27FC236}">
                <a16:creationId xmlns:a16="http://schemas.microsoft.com/office/drawing/2014/main" id="{A2743CB7-4917-240E-DE0A-8712104E842E}"/>
              </a:ext>
            </a:extLst>
          </p:cNvPr>
          <p:cNvSpPr/>
          <p:nvPr userDrawn="1"/>
        </p:nvSpPr>
        <p:spPr>
          <a:xfrm>
            <a:off x="0" y="0"/>
            <a:ext cx="143975"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F62A878E-FA8E-C8E7-76D3-B206A5639EEB}"/>
              </a:ext>
            </a:extLst>
          </p:cNvPr>
          <p:cNvSpPr/>
          <p:nvPr userDrawn="1"/>
        </p:nvSpPr>
        <p:spPr>
          <a:xfrm>
            <a:off x="287949" y="2"/>
            <a:ext cx="143975"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a:extLst>
              <a:ext uri="{FF2B5EF4-FFF2-40B4-BE49-F238E27FC236}">
                <a16:creationId xmlns:a16="http://schemas.microsoft.com/office/drawing/2014/main" id="{7A297FF9-FAB7-4FCA-93F4-1DAD1BBD31B4}"/>
              </a:ext>
            </a:extLst>
          </p:cNvPr>
          <p:cNvSpPr/>
          <p:nvPr userDrawn="1"/>
        </p:nvSpPr>
        <p:spPr>
          <a:xfrm>
            <a:off x="143974" y="2"/>
            <a:ext cx="143975"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1718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DB7A-C2F5-B6EB-8CAD-83F1C9230EC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B6269-CA41-0A2D-3B7A-084794B050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descr="A close up of a sign&#10;&#10;Description automatically generated">
            <a:extLst>
              <a:ext uri="{FF2B5EF4-FFF2-40B4-BE49-F238E27FC236}">
                <a16:creationId xmlns:a16="http://schemas.microsoft.com/office/drawing/2014/main" id="{4641D98D-7FDF-6D68-C47E-3380E65C6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801" y="6266774"/>
            <a:ext cx="9774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3F5462B7-B63E-8807-A82C-FEA01F353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6160996"/>
            <a:ext cx="532305"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210AEBDB-562A-AC53-B5A9-D98EEEF7C1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2260" y="6326024"/>
            <a:ext cx="905687" cy="383839"/>
          </a:xfrm>
          <a:prstGeom prst="rect">
            <a:avLst/>
          </a:prstGeom>
        </p:spPr>
      </p:pic>
      <p:sp>
        <p:nvSpPr>
          <p:cNvPr id="10" name="Rectangle 9">
            <a:extLst>
              <a:ext uri="{FF2B5EF4-FFF2-40B4-BE49-F238E27FC236}">
                <a16:creationId xmlns:a16="http://schemas.microsoft.com/office/drawing/2014/main" id="{EBB53572-882B-19E3-5A3E-32026BD893B3}"/>
              </a:ext>
            </a:extLst>
          </p:cNvPr>
          <p:cNvSpPr/>
          <p:nvPr userDrawn="1"/>
        </p:nvSpPr>
        <p:spPr>
          <a:xfrm>
            <a:off x="0" y="0"/>
            <a:ext cx="143975"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5E79D162-AB3F-26B4-11CF-5ECB1F50DDC7}"/>
              </a:ext>
            </a:extLst>
          </p:cNvPr>
          <p:cNvSpPr/>
          <p:nvPr userDrawn="1"/>
        </p:nvSpPr>
        <p:spPr>
          <a:xfrm>
            <a:off x="287949" y="2"/>
            <a:ext cx="143975"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a:extLst>
              <a:ext uri="{FF2B5EF4-FFF2-40B4-BE49-F238E27FC236}">
                <a16:creationId xmlns:a16="http://schemas.microsoft.com/office/drawing/2014/main" id="{51A2F9DB-4667-FBBD-4CB7-DC516F9F3044}"/>
              </a:ext>
            </a:extLst>
          </p:cNvPr>
          <p:cNvSpPr/>
          <p:nvPr userDrawn="1"/>
        </p:nvSpPr>
        <p:spPr>
          <a:xfrm>
            <a:off x="143974" y="2"/>
            <a:ext cx="143975"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38507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0C04-91E3-2CF8-E0EA-41889522E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7E877B-D4D9-B9A7-89B3-14D4CA22C9E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4B3968-8BA7-4A4B-0CF1-3AB2317042B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close up of a sign&#10;&#10;Description automatically generated">
            <a:extLst>
              <a:ext uri="{FF2B5EF4-FFF2-40B4-BE49-F238E27FC236}">
                <a16:creationId xmlns:a16="http://schemas.microsoft.com/office/drawing/2014/main" id="{6D97BA7C-53F1-A5D5-57FA-E671AB053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801" y="6266774"/>
            <a:ext cx="977400" cy="443088"/>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916E4A7E-57E8-C45C-7498-083A6F764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6160996"/>
            <a:ext cx="532305" cy="548866"/>
          </a:xfrm>
          <a:prstGeom prst="rect">
            <a:avLst/>
          </a:prstGeom>
        </p:spPr>
      </p:pic>
      <p:pic>
        <p:nvPicPr>
          <p:cNvPr id="10" name="Picture 9" descr="A close up of a logo&#10;&#10;Description automatically generated">
            <a:extLst>
              <a:ext uri="{FF2B5EF4-FFF2-40B4-BE49-F238E27FC236}">
                <a16:creationId xmlns:a16="http://schemas.microsoft.com/office/drawing/2014/main" id="{9AEAC44E-EC9A-AC6B-6703-E17A9D76F3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2260" y="6326024"/>
            <a:ext cx="905687" cy="383839"/>
          </a:xfrm>
          <a:prstGeom prst="rect">
            <a:avLst/>
          </a:prstGeom>
        </p:spPr>
      </p:pic>
      <p:sp>
        <p:nvSpPr>
          <p:cNvPr id="11" name="Rectangle 10">
            <a:extLst>
              <a:ext uri="{FF2B5EF4-FFF2-40B4-BE49-F238E27FC236}">
                <a16:creationId xmlns:a16="http://schemas.microsoft.com/office/drawing/2014/main" id="{7063D1A9-C42D-3D59-A38D-1D4CAFA59F39}"/>
              </a:ext>
            </a:extLst>
          </p:cNvPr>
          <p:cNvSpPr/>
          <p:nvPr userDrawn="1"/>
        </p:nvSpPr>
        <p:spPr>
          <a:xfrm>
            <a:off x="0" y="0"/>
            <a:ext cx="143975"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a:extLst>
              <a:ext uri="{FF2B5EF4-FFF2-40B4-BE49-F238E27FC236}">
                <a16:creationId xmlns:a16="http://schemas.microsoft.com/office/drawing/2014/main" id="{AF38CCEB-AFF4-152F-2DE7-2467A596455A}"/>
              </a:ext>
            </a:extLst>
          </p:cNvPr>
          <p:cNvSpPr/>
          <p:nvPr userDrawn="1"/>
        </p:nvSpPr>
        <p:spPr>
          <a:xfrm>
            <a:off x="287949" y="2"/>
            <a:ext cx="143975"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a:extLst>
              <a:ext uri="{FF2B5EF4-FFF2-40B4-BE49-F238E27FC236}">
                <a16:creationId xmlns:a16="http://schemas.microsoft.com/office/drawing/2014/main" id="{80E5925E-3DA3-3142-D9E8-35BA945D1D01}"/>
              </a:ext>
            </a:extLst>
          </p:cNvPr>
          <p:cNvSpPr/>
          <p:nvPr userDrawn="1"/>
        </p:nvSpPr>
        <p:spPr>
          <a:xfrm>
            <a:off x="143974" y="2"/>
            <a:ext cx="143975"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19690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23A2-9A33-13DD-9E00-D398B0EF1DA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1DE3B-74D7-E616-79F8-AA71DF1F81F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145D2-616F-E341-9CFA-175E49FFF6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3EDEF4-6BEC-5E92-3695-F2AA240935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8C96A-D369-CA26-EB37-32AF488422A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close up of a sign&#10;&#10;Description automatically generated">
            <a:extLst>
              <a:ext uri="{FF2B5EF4-FFF2-40B4-BE49-F238E27FC236}">
                <a16:creationId xmlns:a16="http://schemas.microsoft.com/office/drawing/2014/main" id="{272F1F92-DD18-2FF2-CC48-83B0929519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801" y="6266774"/>
            <a:ext cx="977400" cy="443088"/>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FEDE800B-3BA2-A85B-6A7E-04338BCDA0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6160996"/>
            <a:ext cx="532305" cy="548866"/>
          </a:xfrm>
          <a:prstGeom prst="rect">
            <a:avLst/>
          </a:prstGeom>
        </p:spPr>
      </p:pic>
      <p:pic>
        <p:nvPicPr>
          <p:cNvPr id="12" name="Picture 11" descr="A close up of a logo&#10;&#10;Description automatically generated">
            <a:extLst>
              <a:ext uri="{FF2B5EF4-FFF2-40B4-BE49-F238E27FC236}">
                <a16:creationId xmlns:a16="http://schemas.microsoft.com/office/drawing/2014/main" id="{4F74DFDC-E021-9F36-FC58-DABB5AD14D9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2260" y="6326024"/>
            <a:ext cx="905687" cy="383839"/>
          </a:xfrm>
          <a:prstGeom prst="rect">
            <a:avLst/>
          </a:prstGeom>
        </p:spPr>
      </p:pic>
      <p:sp>
        <p:nvSpPr>
          <p:cNvPr id="13" name="Rectangle 12">
            <a:extLst>
              <a:ext uri="{FF2B5EF4-FFF2-40B4-BE49-F238E27FC236}">
                <a16:creationId xmlns:a16="http://schemas.microsoft.com/office/drawing/2014/main" id="{0AA16D88-EF97-A766-019C-5398139A1E79}"/>
              </a:ext>
            </a:extLst>
          </p:cNvPr>
          <p:cNvSpPr/>
          <p:nvPr userDrawn="1"/>
        </p:nvSpPr>
        <p:spPr>
          <a:xfrm>
            <a:off x="0" y="0"/>
            <a:ext cx="143975"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953EF4C9-26D2-DCCC-7CAB-AD6EA558E08A}"/>
              </a:ext>
            </a:extLst>
          </p:cNvPr>
          <p:cNvSpPr/>
          <p:nvPr userDrawn="1"/>
        </p:nvSpPr>
        <p:spPr>
          <a:xfrm>
            <a:off x="287949" y="2"/>
            <a:ext cx="143975"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a:extLst>
              <a:ext uri="{FF2B5EF4-FFF2-40B4-BE49-F238E27FC236}">
                <a16:creationId xmlns:a16="http://schemas.microsoft.com/office/drawing/2014/main" id="{05B1140D-DF20-2A26-8905-534BB694A676}"/>
              </a:ext>
            </a:extLst>
          </p:cNvPr>
          <p:cNvSpPr/>
          <p:nvPr userDrawn="1"/>
        </p:nvSpPr>
        <p:spPr>
          <a:xfrm>
            <a:off x="143974" y="2"/>
            <a:ext cx="143975"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3828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28B7-B4EB-5E74-1FF1-0A405C75E112}"/>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B32BFA6-97CF-76C9-48ED-123DD3B02210}"/>
              </a:ext>
            </a:extLst>
          </p:cNvPr>
          <p:cNvSpPr/>
          <p:nvPr userDrawn="1"/>
        </p:nvSpPr>
        <p:spPr>
          <a:xfrm>
            <a:off x="0" y="0"/>
            <a:ext cx="143975"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B5FEF59B-7FB9-4415-70D9-6F81EF10C6A3}"/>
              </a:ext>
            </a:extLst>
          </p:cNvPr>
          <p:cNvSpPr/>
          <p:nvPr userDrawn="1"/>
        </p:nvSpPr>
        <p:spPr>
          <a:xfrm>
            <a:off x="287949" y="2"/>
            <a:ext cx="143975"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D9DAEBC9-8BB1-D2A9-4B38-685A2E48A3F3}"/>
              </a:ext>
            </a:extLst>
          </p:cNvPr>
          <p:cNvSpPr/>
          <p:nvPr userDrawn="1"/>
        </p:nvSpPr>
        <p:spPr>
          <a:xfrm>
            <a:off x="143974" y="2"/>
            <a:ext cx="143975"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9734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0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038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930C-544E-6DBB-FB39-486886F22C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AC784-34BA-9BB9-294B-D0051490422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B07358-D38C-7407-5A22-316207E1D6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76780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54A0-0D5F-5987-1A72-E908E298E7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CF6AB2-A088-457D-BBDF-F4CAC6A4D66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20D29990-059E-12C3-F0D9-7C65C01F58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08581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A887-FF2F-C034-FE62-0BBC40918E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9A1CF7-9A69-8077-4334-9F72EB235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7529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90EE7-53C1-5987-0C36-7553F21A9F5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40566-BBE4-7875-DCC8-B85F9F69000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1342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0662-CE2E-4B45-9F20-8DBF4BC42CA8}"/>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grpSp>
        <p:nvGrpSpPr>
          <p:cNvPr id="6" name="Group 5">
            <a:extLst>
              <a:ext uri="{FF2B5EF4-FFF2-40B4-BE49-F238E27FC236}">
                <a16:creationId xmlns:a16="http://schemas.microsoft.com/office/drawing/2014/main" id="{7E1BF609-858D-6814-6397-A003428EBFD8}"/>
              </a:ext>
            </a:extLst>
          </p:cNvPr>
          <p:cNvGrpSpPr/>
          <p:nvPr userDrawn="1"/>
        </p:nvGrpSpPr>
        <p:grpSpPr>
          <a:xfrm>
            <a:off x="0" y="-1204760"/>
            <a:ext cx="305519" cy="8466647"/>
            <a:chOff x="0" y="-1204760"/>
            <a:chExt cx="407358" cy="8466647"/>
          </a:xfrm>
        </p:grpSpPr>
        <p:sp>
          <p:nvSpPr>
            <p:cNvPr id="7" name="Rectangle 6">
              <a:extLst>
                <a:ext uri="{FF2B5EF4-FFF2-40B4-BE49-F238E27FC236}">
                  <a16:creationId xmlns:a16="http://schemas.microsoft.com/office/drawing/2014/main" id="{B9674816-2FC8-1B56-D346-C14CD27F592C}"/>
                </a:ext>
              </a:extLst>
            </p:cNvPr>
            <p:cNvSpPr/>
            <p:nvPr/>
          </p:nvSpPr>
          <p:spPr>
            <a:xfrm rot="5400000">
              <a:off x="-4010091" y="2805331"/>
              <a:ext cx="8161849" cy="141668"/>
            </a:xfrm>
            <a:prstGeom prst="rect">
              <a:avLst/>
            </a:prstGeom>
            <a:solidFill>
              <a:srgbClr val="016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E0C547B8-6DB6-18E0-56FC-3F1502E4BED9}"/>
                </a:ext>
              </a:extLst>
            </p:cNvPr>
            <p:cNvSpPr/>
            <p:nvPr/>
          </p:nvSpPr>
          <p:spPr>
            <a:xfrm rot="5400000">
              <a:off x="-3886068" y="2957731"/>
              <a:ext cx="8161849" cy="1416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A6BCA81E-CE41-EDB1-53FE-1A5556A211DA}"/>
                </a:ext>
              </a:extLst>
            </p:cNvPr>
            <p:cNvSpPr/>
            <p:nvPr/>
          </p:nvSpPr>
          <p:spPr>
            <a:xfrm rot="5400000">
              <a:off x="-3744401" y="3110129"/>
              <a:ext cx="8161849" cy="141668"/>
            </a:xfrm>
            <a:prstGeom prst="rect">
              <a:avLst/>
            </a:prstGeom>
            <a:solidFill>
              <a:srgbClr val="057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1" name="Content Placeholder 10">
            <a:extLst>
              <a:ext uri="{FF2B5EF4-FFF2-40B4-BE49-F238E27FC236}">
                <a16:creationId xmlns:a16="http://schemas.microsoft.com/office/drawing/2014/main" id="{63A3C331-A632-7D8F-163C-7965CCE9B695}"/>
              </a:ext>
            </a:extLst>
          </p:cNvPr>
          <p:cNvSpPr>
            <a:spLocks noGrp="1"/>
          </p:cNvSpPr>
          <p:nvPr>
            <p:ph sz="quarter" idx="13"/>
          </p:nvPr>
        </p:nvSpPr>
        <p:spPr>
          <a:xfrm>
            <a:off x="628650" y="1842869"/>
            <a:ext cx="7886700" cy="379827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4129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1029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7" name="Google Shape;37;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41999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3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37299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0" name="Google Shape;50;p3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1" name="Google Shape;51;p3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2" name="Google Shape;52;p3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3" name="Google Shape;53;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12727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4" name="Google Shape;64;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583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764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a:spLocks noGrp="1"/>
          </p:cNvSpPr>
          <p:nvPr>
            <p:ph type="pic" idx="2"/>
          </p:nvPr>
        </p:nvSpPr>
        <p:spPr>
          <a:xfrm>
            <a:off x="3887391" y="987426"/>
            <a:ext cx="4629150" cy="4873625"/>
          </a:xfrm>
          <a:prstGeom prst="rect">
            <a:avLst/>
          </a:prstGeom>
          <a:noFill/>
          <a:ln>
            <a:noFill/>
          </a:ln>
        </p:spPr>
      </p:sp>
      <p:sp>
        <p:nvSpPr>
          <p:cNvPr id="71" name="Google Shape;71;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2" name="Google Shape;72;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51420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75"/>
        <p:cNvGrpSpPr/>
        <p:nvPr/>
      </p:nvGrpSpPr>
      <p:grpSpPr>
        <a:xfrm>
          <a:off x="0" y="0"/>
          <a:ext cx="0" cy="0"/>
          <a:chOff x="0" y="0"/>
          <a:chExt cx="0" cy="0"/>
        </a:xfrm>
      </p:grpSpPr>
      <p:sp>
        <p:nvSpPr>
          <p:cNvPr id="76" name="Google Shape;76;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69181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4" name="Google Shape;84;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00043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 + 2 columns">
    <p:spTree>
      <p:nvGrpSpPr>
        <p:cNvPr id="1" name="Shape 40"/>
        <p:cNvGrpSpPr/>
        <p:nvPr/>
      </p:nvGrpSpPr>
      <p:grpSpPr>
        <a:xfrm>
          <a:off x="0" y="0"/>
          <a:ext cx="0" cy="0"/>
          <a:chOff x="0" y="0"/>
          <a:chExt cx="0" cy="0"/>
        </a:xfrm>
      </p:grpSpPr>
      <p:sp>
        <p:nvSpPr>
          <p:cNvPr id="47" name="Shape 47"/>
          <p:cNvSpPr txBox="1">
            <a:spLocks noGrp="1"/>
          </p:cNvSpPr>
          <p:nvPr>
            <p:ph type="title"/>
          </p:nvPr>
        </p:nvSpPr>
        <p:spPr>
          <a:xfrm>
            <a:off x="1101385" y="363800"/>
            <a:ext cx="7574400" cy="998800"/>
          </a:xfrm>
          <a:prstGeom prst="rect">
            <a:avLst/>
          </a:prstGeom>
        </p:spPr>
        <p:txBody>
          <a:bodyPr spcFirstLastPara="1" lIns="91425" tIns="91425" rIns="91425" bIns="91425"/>
          <a:lstStyle>
            <a:lvl1pPr lvl="0">
              <a:spcBef>
                <a:spcPts val="0"/>
              </a:spcBef>
              <a:spcAft>
                <a:spcPts val="0"/>
              </a:spcAft>
              <a:buSzPts val="2400"/>
              <a:buNone/>
              <a:defRPr sz="1350" b="0"/>
            </a:lvl1pPr>
            <a:lvl2pPr lvl="1">
              <a:spcBef>
                <a:spcPts val="0"/>
              </a:spcBef>
              <a:spcAft>
                <a:spcPts val="0"/>
              </a:spcAft>
              <a:buSzPts val="2400"/>
              <a:buNone/>
              <a:defRPr sz="1350" b="0"/>
            </a:lvl2pPr>
            <a:lvl3pPr lvl="2">
              <a:spcBef>
                <a:spcPts val="0"/>
              </a:spcBef>
              <a:spcAft>
                <a:spcPts val="0"/>
              </a:spcAft>
              <a:buSzPts val="2400"/>
              <a:buNone/>
              <a:defRPr sz="1350" b="0"/>
            </a:lvl3pPr>
            <a:lvl4pPr lvl="3">
              <a:spcBef>
                <a:spcPts val="0"/>
              </a:spcBef>
              <a:spcAft>
                <a:spcPts val="0"/>
              </a:spcAft>
              <a:buSzPts val="2400"/>
              <a:buNone/>
              <a:defRPr sz="1350" b="0"/>
            </a:lvl4pPr>
            <a:lvl5pPr lvl="4">
              <a:spcBef>
                <a:spcPts val="0"/>
              </a:spcBef>
              <a:spcAft>
                <a:spcPts val="0"/>
              </a:spcAft>
              <a:buSzPts val="2400"/>
              <a:buNone/>
              <a:defRPr sz="1350" b="0"/>
            </a:lvl5pPr>
            <a:lvl6pPr lvl="5">
              <a:spcBef>
                <a:spcPts val="0"/>
              </a:spcBef>
              <a:spcAft>
                <a:spcPts val="0"/>
              </a:spcAft>
              <a:buSzPts val="2400"/>
              <a:buNone/>
              <a:defRPr sz="1350" b="0"/>
            </a:lvl6pPr>
            <a:lvl7pPr lvl="6">
              <a:spcBef>
                <a:spcPts val="0"/>
              </a:spcBef>
              <a:spcAft>
                <a:spcPts val="0"/>
              </a:spcAft>
              <a:buSzPts val="2400"/>
              <a:buNone/>
              <a:defRPr sz="1350" b="0"/>
            </a:lvl7pPr>
            <a:lvl8pPr lvl="7">
              <a:spcBef>
                <a:spcPts val="0"/>
              </a:spcBef>
              <a:spcAft>
                <a:spcPts val="0"/>
              </a:spcAft>
              <a:buSzPts val="2400"/>
              <a:buNone/>
              <a:defRPr sz="1350" b="0"/>
            </a:lvl8pPr>
            <a:lvl9pPr lvl="8">
              <a:spcBef>
                <a:spcPts val="0"/>
              </a:spcBef>
              <a:spcAft>
                <a:spcPts val="0"/>
              </a:spcAft>
              <a:buSzPts val="2400"/>
              <a:buNone/>
              <a:defRPr sz="1350" b="0"/>
            </a:lvl9pPr>
          </a:lstStyle>
          <a:p>
            <a:endParaRPr/>
          </a:p>
        </p:txBody>
      </p:sp>
      <p:sp>
        <p:nvSpPr>
          <p:cNvPr id="48" name="Shape 48"/>
          <p:cNvSpPr txBox="1">
            <a:spLocks noGrp="1"/>
          </p:cNvSpPr>
          <p:nvPr>
            <p:ph type="body" idx="1"/>
          </p:nvPr>
        </p:nvSpPr>
        <p:spPr>
          <a:xfrm>
            <a:off x="1101375" y="1748733"/>
            <a:ext cx="3681900" cy="4717200"/>
          </a:xfrm>
          <a:prstGeom prst="rect">
            <a:avLst/>
          </a:prstGeom>
        </p:spPr>
        <p:txBody>
          <a:bodyPr spcFirstLastPara="1" lIns="91425" tIns="91425" rIns="91425" bIns="91425"/>
          <a:lstStyle>
            <a:lvl1pPr marL="257175" lvl="0" indent="-221456">
              <a:spcBef>
                <a:spcPts val="338"/>
              </a:spcBef>
              <a:spcAft>
                <a:spcPts val="0"/>
              </a:spcAft>
              <a:buSzPts val="2600"/>
              <a:buChar char="▸"/>
              <a:defRPr sz="1463"/>
            </a:lvl1pPr>
            <a:lvl2pPr marL="514350" lvl="1" indent="-221456">
              <a:spcBef>
                <a:spcPts val="0"/>
              </a:spcBef>
              <a:spcAft>
                <a:spcPts val="0"/>
              </a:spcAft>
              <a:buSzPts val="2600"/>
              <a:buChar char="▹"/>
              <a:defRPr sz="1463"/>
            </a:lvl2pPr>
            <a:lvl3pPr marL="771525" lvl="2" indent="-221456">
              <a:spcBef>
                <a:spcPts val="0"/>
              </a:spcBef>
              <a:spcAft>
                <a:spcPts val="0"/>
              </a:spcAft>
              <a:buSzPts val="2600"/>
              <a:buChar char="▹"/>
              <a:defRPr sz="1463"/>
            </a:lvl3pPr>
            <a:lvl4pPr marL="1028700" lvl="3" indent="-221456">
              <a:spcBef>
                <a:spcPts val="0"/>
              </a:spcBef>
              <a:spcAft>
                <a:spcPts val="0"/>
              </a:spcAft>
              <a:buSzPts val="2600"/>
              <a:buChar char="▹"/>
              <a:defRPr sz="1463"/>
            </a:lvl4pPr>
            <a:lvl5pPr marL="1285875" lvl="4" indent="-221456">
              <a:spcBef>
                <a:spcPts val="0"/>
              </a:spcBef>
              <a:spcAft>
                <a:spcPts val="0"/>
              </a:spcAft>
              <a:buSzPts val="2600"/>
              <a:buChar char="▹"/>
              <a:defRPr sz="1463"/>
            </a:lvl5pPr>
            <a:lvl6pPr marL="1543050" lvl="5" indent="-221456">
              <a:spcBef>
                <a:spcPts val="0"/>
              </a:spcBef>
              <a:spcAft>
                <a:spcPts val="0"/>
              </a:spcAft>
              <a:buSzPts val="2600"/>
              <a:buChar char="▹"/>
              <a:defRPr sz="1463"/>
            </a:lvl6pPr>
            <a:lvl7pPr marL="1800225" lvl="6" indent="-221456">
              <a:spcBef>
                <a:spcPts val="0"/>
              </a:spcBef>
              <a:spcAft>
                <a:spcPts val="0"/>
              </a:spcAft>
              <a:buSzPts val="2600"/>
              <a:buChar char="▹"/>
              <a:defRPr sz="1463"/>
            </a:lvl7pPr>
            <a:lvl8pPr marL="2057400" lvl="7" indent="-221456">
              <a:spcBef>
                <a:spcPts val="0"/>
              </a:spcBef>
              <a:spcAft>
                <a:spcPts val="0"/>
              </a:spcAft>
              <a:buSzPts val="2600"/>
              <a:buChar char="▹"/>
              <a:defRPr sz="1463"/>
            </a:lvl8pPr>
            <a:lvl9pPr marL="2314575" lvl="8" indent="-221456">
              <a:spcBef>
                <a:spcPts val="0"/>
              </a:spcBef>
              <a:spcAft>
                <a:spcPts val="0"/>
              </a:spcAft>
              <a:buSzPts val="2600"/>
              <a:buChar char="▹"/>
              <a:defRPr sz="1463"/>
            </a:lvl9pPr>
          </a:lstStyle>
          <a:p>
            <a:endParaRPr/>
          </a:p>
        </p:txBody>
      </p:sp>
      <p:sp>
        <p:nvSpPr>
          <p:cNvPr id="49" name="Shape 49"/>
          <p:cNvSpPr txBox="1">
            <a:spLocks noGrp="1"/>
          </p:cNvSpPr>
          <p:nvPr>
            <p:ph type="body" idx="2"/>
          </p:nvPr>
        </p:nvSpPr>
        <p:spPr>
          <a:xfrm>
            <a:off x="5004951" y="1748733"/>
            <a:ext cx="3681900" cy="4717200"/>
          </a:xfrm>
          <a:prstGeom prst="rect">
            <a:avLst/>
          </a:prstGeom>
        </p:spPr>
        <p:txBody>
          <a:bodyPr spcFirstLastPara="1" lIns="91425" tIns="91425" rIns="91425" bIns="91425"/>
          <a:lstStyle>
            <a:lvl1pPr marL="257175" lvl="0" indent="-221456">
              <a:spcBef>
                <a:spcPts val="338"/>
              </a:spcBef>
              <a:spcAft>
                <a:spcPts val="0"/>
              </a:spcAft>
              <a:buSzPts val="2600"/>
              <a:buChar char="▸"/>
              <a:defRPr sz="1463"/>
            </a:lvl1pPr>
            <a:lvl2pPr marL="514350" lvl="1" indent="-221456">
              <a:spcBef>
                <a:spcPts val="0"/>
              </a:spcBef>
              <a:spcAft>
                <a:spcPts val="0"/>
              </a:spcAft>
              <a:buSzPts val="2600"/>
              <a:buChar char="▹"/>
              <a:defRPr sz="1463"/>
            </a:lvl2pPr>
            <a:lvl3pPr marL="771525" lvl="2" indent="-221456">
              <a:spcBef>
                <a:spcPts val="0"/>
              </a:spcBef>
              <a:spcAft>
                <a:spcPts val="0"/>
              </a:spcAft>
              <a:buSzPts val="2600"/>
              <a:buChar char="▹"/>
              <a:defRPr sz="1463"/>
            </a:lvl3pPr>
            <a:lvl4pPr marL="1028700" lvl="3" indent="-221456">
              <a:spcBef>
                <a:spcPts val="0"/>
              </a:spcBef>
              <a:spcAft>
                <a:spcPts val="0"/>
              </a:spcAft>
              <a:buSzPts val="2600"/>
              <a:buChar char="▹"/>
              <a:defRPr sz="1463"/>
            </a:lvl4pPr>
            <a:lvl5pPr marL="1285875" lvl="4" indent="-221456">
              <a:spcBef>
                <a:spcPts val="0"/>
              </a:spcBef>
              <a:spcAft>
                <a:spcPts val="0"/>
              </a:spcAft>
              <a:buSzPts val="2600"/>
              <a:buChar char="▹"/>
              <a:defRPr sz="1463"/>
            </a:lvl5pPr>
            <a:lvl6pPr marL="1543050" lvl="5" indent="-221456">
              <a:spcBef>
                <a:spcPts val="0"/>
              </a:spcBef>
              <a:spcAft>
                <a:spcPts val="0"/>
              </a:spcAft>
              <a:buSzPts val="2600"/>
              <a:buChar char="▹"/>
              <a:defRPr sz="1463"/>
            </a:lvl6pPr>
            <a:lvl7pPr marL="1800225" lvl="6" indent="-221456">
              <a:spcBef>
                <a:spcPts val="0"/>
              </a:spcBef>
              <a:spcAft>
                <a:spcPts val="0"/>
              </a:spcAft>
              <a:buSzPts val="2600"/>
              <a:buChar char="▹"/>
              <a:defRPr sz="1463"/>
            </a:lvl7pPr>
            <a:lvl8pPr marL="2057400" lvl="7" indent="-221456">
              <a:spcBef>
                <a:spcPts val="0"/>
              </a:spcBef>
              <a:spcAft>
                <a:spcPts val="0"/>
              </a:spcAft>
              <a:buSzPts val="2600"/>
              <a:buChar char="▹"/>
              <a:defRPr sz="1463"/>
            </a:lvl8pPr>
            <a:lvl9pPr marL="2314575" lvl="8" indent="-221456">
              <a:spcBef>
                <a:spcPts val="0"/>
              </a:spcBef>
              <a:spcAft>
                <a:spcPts val="0"/>
              </a:spcAft>
              <a:buSzPts val="2600"/>
              <a:buChar char="▹"/>
              <a:defRPr sz="1463"/>
            </a:lvl9pPr>
          </a:lstStyle>
          <a:p>
            <a:endParaRPr/>
          </a:p>
        </p:txBody>
      </p:sp>
      <p:sp>
        <p:nvSpPr>
          <p:cNvPr id="5" name="Shape 50">
            <a:extLst>
              <a:ext uri="{FF2B5EF4-FFF2-40B4-BE49-F238E27FC236}">
                <a16:creationId xmlns:a16="http://schemas.microsoft.com/office/drawing/2014/main" id="{C9F7BF63-6DC0-5145-80E3-16B8BD7545A7}"/>
              </a:ext>
            </a:extLst>
          </p:cNvPr>
          <p:cNvSpPr txBox="1">
            <a:spLocks noGrp="1"/>
          </p:cNvSpPr>
          <p:nvPr>
            <p:ph type="sldNum" idx="10"/>
          </p:nvPr>
        </p:nvSpPr>
        <p:spPr>
          <a:xfrm>
            <a:off x="1" y="2"/>
            <a:ext cx="595313" cy="976313"/>
          </a:xfrm>
        </p:spPr>
        <p:txBody>
          <a:bodyPr lIns="91425" tIns="91425" rIns="91425" bIns="91425" anchor="ctr">
            <a:noAutofit/>
          </a:bodyPr>
          <a:lstStyle>
            <a:lvl1pPr>
              <a:defRPr/>
            </a:lvl1pPr>
          </a:lstStyle>
          <a:p>
            <a:fld id="{345F9AE7-3CBC-1748-97A0-E846F2E99872}" type="slidenum">
              <a:rPr lang="en-US" altLang="en-US"/>
              <a:pPr/>
              <a:t>‹#›</a:t>
            </a:fld>
            <a:endParaRPr lang="en-US" altLang="en-US"/>
          </a:p>
        </p:txBody>
      </p:sp>
    </p:spTree>
    <p:extLst>
      <p:ext uri="{BB962C8B-B14F-4D97-AF65-F5344CB8AC3E}">
        <p14:creationId xmlns:p14="http://schemas.microsoft.com/office/powerpoint/2010/main" val="1184719165"/>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53BB17-6E00-1ECF-CA3E-9AC4CAE28FA9}"/>
              </a:ext>
            </a:extLst>
          </p:cNvPr>
          <p:cNvSpPr>
            <a:spLocks noGrp="1"/>
          </p:cNvSpPr>
          <p:nvPr>
            <p:ph type="ftr" sz="quarter" idx="11"/>
          </p:nvPr>
        </p:nvSpPr>
        <p:spPr>
          <a:xfrm>
            <a:off x="1698914" y="6300933"/>
            <a:ext cx="6115050" cy="365125"/>
          </a:xfrm>
        </p:spPr>
        <p:txBody>
          <a:bodyPr/>
          <a:lstStyle>
            <a:lvl1pPr>
              <a:defRPr sz="1800">
                <a:solidFill>
                  <a:schemeClr val="tx1"/>
                </a:solidFill>
              </a:defRPr>
            </a:lvl1pPr>
          </a:lstStyle>
          <a:p>
            <a:r>
              <a:rPr lang="en-GB"/>
              <a:t>LEARN Teaching Centre      LEARN Inclusion &amp; SEND Hub </a:t>
            </a:r>
          </a:p>
        </p:txBody>
      </p:sp>
      <p:pic>
        <p:nvPicPr>
          <p:cNvPr id="10" name="Picture 9" descr="A picture containing text, clipart&#10;&#10;Description automatically generated">
            <a:extLst>
              <a:ext uri="{FF2B5EF4-FFF2-40B4-BE49-F238E27FC236}">
                <a16:creationId xmlns:a16="http://schemas.microsoft.com/office/drawing/2014/main" id="{68C7E4E4-10A9-96BA-B7F4-3A7A40CBBD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55196">
            <a:off x="35650" y="5113220"/>
            <a:ext cx="1084430" cy="2233370"/>
          </a:xfrm>
          <a:prstGeom prst="rect">
            <a:avLst/>
          </a:prstGeom>
        </p:spPr>
      </p:pic>
      <p:sp>
        <p:nvSpPr>
          <p:cNvPr id="11" name="Rectangle 10">
            <a:extLst>
              <a:ext uri="{FF2B5EF4-FFF2-40B4-BE49-F238E27FC236}">
                <a16:creationId xmlns:a16="http://schemas.microsoft.com/office/drawing/2014/main" id="{438E68DD-CC7B-D8BE-C0A3-ABDBF2AD2D49}"/>
              </a:ext>
            </a:extLst>
          </p:cNvPr>
          <p:cNvSpPr/>
          <p:nvPr userDrawn="1"/>
        </p:nvSpPr>
        <p:spPr>
          <a:xfrm>
            <a:off x="0" y="1"/>
            <a:ext cx="9144000" cy="591127"/>
          </a:xfrm>
          <a:prstGeom prst="rect">
            <a:avLst/>
          </a:prstGeom>
          <a:solidFill>
            <a:srgbClr val="2B2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Logo&#10;&#10;Description automatically generated">
            <a:extLst>
              <a:ext uri="{FF2B5EF4-FFF2-40B4-BE49-F238E27FC236}">
                <a16:creationId xmlns:a16="http://schemas.microsoft.com/office/drawing/2014/main" id="{74BD43C1-4D4A-55FD-FE40-396CE37F1A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273" y="0"/>
            <a:ext cx="1073727" cy="1416990"/>
          </a:xfrm>
          <a:prstGeom prst="rect">
            <a:avLst/>
          </a:prstGeom>
        </p:spPr>
      </p:pic>
    </p:spTree>
    <p:extLst>
      <p:ext uri="{BB962C8B-B14F-4D97-AF65-F5344CB8AC3E}">
        <p14:creationId xmlns:p14="http://schemas.microsoft.com/office/powerpoint/2010/main" val="3700057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1" name="Google Shape;31;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85502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56"/>
        <p:cNvGrpSpPr/>
        <p:nvPr/>
      </p:nvGrpSpPr>
      <p:grpSpPr>
        <a:xfrm>
          <a:off x="0" y="0"/>
          <a:ext cx="0" cy="0"/>
          <a:chOff x="0" y="0"/>
          <a:chExt cx="0" cy="0"/>
        </a:xfrm>
      </p:grpSpPr>
      <p:sp>
        <p:nvSpPr>
          <p:cNvPr id="57" name="Google Shape;57;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55063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2"/>
        <p:cNvGrpSpPr/>
        <p:nvPr/>
      </p:nvGrpSpPr>
      <p:grpSpPr>
        <a:xfrm>
          <a:off x="0" y="0"/>
          <a:ext cx="0" cy="0"/>
          <a:chOff x="0" y="0"/>
          <a:chExt cx="0" cy="0"/>
        </a:xfrm>
      </p:grpSpPr>
      <p:sp>
        <p:nvSpPr>
          <p:cNvPr id="23" name="Google Shape;23;p3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5" name="Google Shape;25;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3001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924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784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712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95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594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6.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5897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9BF72-4032-A44F-8537-B65947D72B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64ACB-0D54-CB42-81E9-AD5AFE860A5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995BE-D678-DD48-8DAE-418C5F3AB8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003019-3CAA-3E4E-A7F3-2F915E438735}" type="datetimeFigureOut">
              <a:rPr lang="en-US" smtClean="0"/>
              <a:t>2/28/2024</a:t>
            </a:fld>
            <a:endParaRPr lang="en-US"/>
          </a:p>
        </p:txBody>
      </p:sp>
      <p:sp>
        <p:nvSpPr>
          <p:cNvPr id="5" name="Footer Placeholder 4">
            <a:extLst>
              <a:ext uri="{FF2B5EF4-FFF2-40B4-BE49-F238E27FC236}">
                <a16:creationId xmlns:a16="http://schemas.microsoft.com/office/drawing/2014/main" id="{C301BEB7-4ECB-E342-A3A9-9252BC1065C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2FFEC-FC7D-434F-9138-41B1087563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9AA398-7739-5B44-9E9A-131B3F53E007}" type="slidenum">
              <a:rPr lang="en-US" smtClean="0"/>
              <a:t>‹#›</a:t>
            </a:fld>
            <a:endParaRPr lang="en-US"/>
          </a:p>
        </p:txBody>
      </p:sp>
    </p:spTree>
    <p:extLst>
      <p:ext uri="{BB962C8B-B14F-4D97-AF65-F5344CB8AC3E}">
        <p14:creationId xmlns:p14="http://schemas.microsoft.com/office/powerpoint/2010/main" val="90331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FA917-556B-09E0-99B1-48757A789B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3B159-853E-0708-F8AE-7E545DD93C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B00F30D-0881-C0B2-1588-6446BF8B388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ADE00E-8745-4564-857B-A06E93E44804}" type="slidenum">
              <a:rPr lang="en-GB" smtClean="0"/>
              <a:t>‹#›</a:t>
            </a:fld>
            <a:endParaRPr lang="en-GB"/>
          </a:p>
        </p:txBody>
      </p:sp>
    </p:spTree>
    <p:extLst>
      <p:ext uri="{BB962C8B-B14F-4D97-AF65-F5344CB8AC3E}">
        <p14:creationId xmlns:p14="http://schemas.microsoft.com/office/powerpoint/2010/main" val="32538699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0772413"/>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hyperlink" Target="https://www.wholeschoolsend.org.uk/resources/teacher-handbook-sen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1.dotdigital-pages.com/p/2F68-6YV/regional-professional-development-groups"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www.wholeschoolsend.org.uk/school-improvement-send" TargetMode="External"/><Relationship Id="rId4" Type="http://schemas.openxmlformats.org/officeDocument/2006/relationships/hyperlink" Target="https://r1.dotdigital-pages.com/p/2F68-6YV/regional-professional-development-groups?pfredir=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wholeschoolsend.org.uk/ambitious-about-inclusion-online-learning"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www.wholeschoolsend.org.uk/page/online-cpd-uni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special-educational-needs-co-ordinators-national-professional-qualification" TargetMode="External"/><Relationship Id="rId2" Type="http://schemas.openxmlformats.org/officeDocument/2006/relationships/hyperlink" Target="https://assets.publishing.service.gov.uk/media/6501d758702634001389b7d5/National_professional_qualification_for_special_educational_needs_coordinators.pdf" TargetMode="External"/><Relationship Id="rId1" Type="http://schemas.openxmlformats.org/officeDocument/2006/relationships/slideLayout" Target="../slideLayouts/slideLayout45.xml"/><Relationship Id="rId4" Type="http://schemas.openxmlformats.org/officeDocument/2006/relationships/hyperlink" Target="https://www.gov.uk/government/publications/mandatory-qualification-for-sencos/transition-to-national-professional-qualification-for-special-educational-needs-co-ordinato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42747" y="-27704"/>
            <a:ext cx="1769908" cy="1769908"/>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0144D"/>
            </a:solidFill>
          </p:spPr>
          <p:txBody>
            <a:bodyPr/>
            <a:lstStyle/>
            <a:p>
              <a:endParaRPr lang="en-GB"/>
            </a:p>
          </p:txBody>
        </p:sp>
        <p:sp>
          <p:nvSpPr>
            <p:cNvPr id="4" name="TextBox 4"/>
            <p:cNvSpPr txBox="1"/>
            <p:nvPr/>
          </p:nvSpPr>
          <p:spPr>
            <a:xfrm>
              <a:off x="76200" y="66675"/>
              <a:ext cx="660400" cy="669925"/>
            </a:xfrm>
            <a:prstGeom prst="rect">
              <a:avLst/>
            </a:prstGeom>
          </p:spPr>
          <p:txBody>
            <a:bodyPr lIns="35719" tIns="35719" rIns="35719" bIns="35719" rtlCol="0" anchor="ctr"/>
            <a:lstStyle/>
            <a:p>
              <a:pPr algn="ctr" defTabSz="457200">
                <a:lnSpc>
                  <a:spcPts val="1170"/>
                </a:lnSpc>
              </a:pPr>
              <a:endParaRPr sz="900">
                <a:solidFill>
                  <a:prstClr val="black"/>
                </a:solidFill>
                <a:latin typeface="Calibri"/>
              </a:endParaRPr>
            </a:p>
          </p:txBody>
        </p:sp>
      </p:grpSp>
      <p:grpSp>
        <p:nvGrpSpPr>
          <p:cNvPr id="5" name="Group 5"/>
          <p:cNvGrpSpPr/>
          <p:nvPr/>
        </p:nvGrpSpPr>
        <p:grpSpPr>
          <a:xfrm>
            <a:off x="4368058" y="3760163"/>
            <a:ext cx="7349378" cy="734937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AD0"/>
            </a:solidFill>
          </p:spPr>
          <p:txBody>
            <a:bodyPr/>
            <a:lstStyle/>
            <a:p>
              <a:endParaRPr lang="en-GB"/>
            </a:p>
          </p:txBody>
        </p:sp>
        <p:sp>
          <p:nvSpPr>
            <p:cNvPr id="7" name="TextBox 7"/>
            <p:cNvSpPr txBox="1"/>
            <p:nvPr/>
          </p:nvSpPr>
          <p:spPr>
            <a:xfrm>
              <a:off x="76200" y="66675"/>
              <a:ext cx="660400" cy="669925"/>
            </a:xfrm>
            <a:prstGeom prst="rect">
              <a:avLst/>
            </a:prstGeom>
          </p:spPr>
          <p:txBody>
            <a:bodyPr lIns="35719" tIns="35719" rIns="35719" bIns="35719" rtlCol="0" anchor="ctr"/>
            <a:lstStyle/>
            <a:p>
              <a:pPr algn="ctr" defTabSz="457200">
                <a:lnSpc>
                  <a:spcPts val="1170"/>
                </a:lnSpc>
              </a:pPr>
              <a:endParaRPr sz="900">
                <a:solidFill>
                  <a:prstClr val="black"/>
                </a:solidFill>
                <a:latin typeface="Calibri"/>
              </a:endParaRPr>
            </a:p>
          </p:txBody>
        </p:sp>
      </p:grpSp>
      <p:grpSp>
        <p:nvGrpSpPr>
          <p:cNvPr id="8" name="Group 8"/>
          <p:cNvGrpSpPr/>
          <p:nvPr/>
        </p:nvGrpSpPr>
        <p:grpSpPr>
          <a:xfrm>
            <a:off x="5469018" y="2474884"/>
            <a:ext cx="3160632" cy="3160632"/>
            <a:chOff x="0" y="0"/>
            <a:chExt cx="8428351" cy="8428351"/>
          </a:xfrm>
        </p:grpSpPr>
        <p:grpSp>
          <p:nvGrpSpPr>
            <p:cNvPr id="9" name="Group 9"/>
            <p:cNvGrpSpPr/>
            <p:nvPr/>
          </p:nvGrpSpPr>
          <p:grpSpPr>
            <a:xfrm>
              <a:off x="0" y="0"/>
              <a:ext cx="8428351" cy="842835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GB"/>
              </a:p>
            </p:txBody>
          </p:sp>
          <p:sp>
            <p:nvSpPr>
              <p:cNvPr id="11" name="TextBox 11"/>
              <p:cNvSpPr txBox="1"/>
              <p:nvPr/>
            </p:nvSpPr>
            <p:spPr>
              <a:xfrm>
                <a:off x="76200" y="66675"/>
                <a:ext cx="660400" cy="669925"/>
              </a:xfrm>
              <a:prstGeom prst="rect">
                <a:avLst/>
              </a:prstGeom>
            </p:spPr>
            <p:txBody>
              <a:bodyPr lIns="25791" tIns="25791" rIns="25791" bIns="25791" rtlCol="0" anchor="ctr"/>
              <a:lstStyle/>
              <a:p>
                <a:pPr algn="ctr" defTabSz="457200">
                  <a:lnSpc>
                    <a:spcPts val="1170"/>
                  </a:lnSpc>
                </a:pPr>
                <a:endParaRPr sz="900">
                  <a:solidFill>
                    <a:prstClr val="black"/>
                  </a:solidFill>
                  <a:latin typeface="Calibri"/>
                </a:endParaRPr>
              </a:p>
            </p:txBody>
          </p:sp>
        </p:grpSp>
        <p:grpSp>
          <p:nvGrpSpPr>
            <p:cNvPr id="12" name="Group 12"/>
            <p:cNvGrpSpPr>
              <a:grpSpLocks noChangeAspect="1"/>
            </p:cNvGrpSpPr>
            <p:nvPr/>
          </p:nvGrpSpPr>
          <p:grpSpPr>
            <a:xfrm>
              <a:off x="219498" y="219514"/>
              <a:ext cx="7989355" cy="7989323"/>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txBody>
              <a:bodyPr/>
              <a:lstStyle/>
              <a:p>
                <a:endParaRPr lang="en-GB"/>
              </a:p>
            </p:txBody>
          </p:sp>
        </p:grpSp>
      </p:grpSp>
      <p:pic>
        <p:nvPicPr>
          <p:cNvPr id="14" name="Picture 14"/>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602" b="23628"/>
          <a:stretch/>
        </p:blipFill>
        <p:spPr>
          <a:xfrm>
            <a:off x="179512" y="2631195"/>
            <a:ext cx="4706309" cy="2177981"/>
          </a:xfrm>
          <a:prstGeom prst="rect">
            <a:avLst/>
          </a:prstGeom>
        </p:spPr>
      </p:pic>
      <p:sp>
        <p:nvSpPr>
          <p:cNvPr id="15" name="TextBox 15"/>
          <p:cNvSpPr txBox="1"/>
          <p:nvPr/>
        </p:nvSpPr>
        <p:spPr>
          <a:xfrm>
            <a:off x="280201" y="557545"/>
            <a:ext cx="7274267" cy="602729"/>
          </a:xfrm>
          <a:prstGeom prst="rect">
            <a:avLst/>
          </a:prstGeom>
        </p:spPr>
        <p:txBody>
          <a:bodyPr wrap="square" lIns="0" tIns="0" rIns="0" bIns="0" rtlCol="0" anchor="t">
            <a:spAutoFit/>
          </a:bodyPr>
          <a:lstStyle/>
          <a:p>
            <a:pPr defTabSz="457200">
              <a:lnSpc>
                <a:spcPts val="4665"/>
              </a:lnSpc>
            </a:pPr>
            <a:r>
              <a:rPr lang="en-US" sz="4529" spc="-181" dirty="0">
                <a:solidFill>
                  <a:srgbClr val="002060"/>
                </a:solidFill>
                <a:latin typeface="Calibri 1"/>
              </a:rPr>
              <a:t>L.E.A.D. Teaching School Hub</a:t>
            </a:r>
          </a:p>
        </p:txBody>
      </p:sp>
      <p:sp>
        <p:nvSpPr>
          <p:cNvPr id="16" name="TextBox 16"/>
          <p:cNvSpPr txBox="1"/>
          <p:nvPr/>
        </p:nvSpPr>
        <p:spPr>
          <a:xfrm>
            <a:off x="179512" y="5858190"/>
            <a:ext cx="5940767" cy="243656"/>
          </a:xfrm>
          <a:prstGeom prst="rect">
            <a:avLst/>
          </a:prstGeom>
        </p:spPr>
        <p:txBody>
          <a:bodyPr wrap="square" lIns="0" tIns="0" rIns="0" bIns="0" rtlCol="0" anchor="t">
            <a:spAutoFit/>
          </a:bodyPr>
          <a:lstStyle/>
          <a:p>
            <a:pPr defTabSz="457200">
              <a:lnSpc>
                <a:spcPts val="1902"/>
              </a:lnSpc>
            </a:pPr>
            <a:r>
              <a:rPr lang="en-US" sz="1585" dirty="0">
                <a:solidFill>
                  <a:srgbClr val="00AAD0"/>
                </a:solidFill>
                <a:latin typeface="Calibri 2"/>
              </a:rPr>
              <a:t>‘</a:t>
            </a:r>
            <a:r>
              <a:rPr lang="en-US" sz="1585" i="1" dirty="0">
                <a:latin typeface="Calibri 2"/>
              </a:rPr>
              <a:t>Working in Partnership, Achieving the Highest Outcomes for All’ </a:t>
            </a:r>
          </a:p>
        </p:txBody>
      </p:sp>
      <p:sp>
        <p:nvSpPr>
          <p:cNvPr id="17" name="TextBox 17"/>
          <p:cNvSpPr txBox="1"/>
          <p:nvPr/>
        </p:nvSpPr>
        <p:spPr>
          <a:xfrm>
            <a:off x="266917" y="1231722"/>
            <a:ext cx="5033198" cy="307777"/>
          </a:xfrm>
          <a:prstGeom prst="rect">
            <a:avLst/>
          </a:prstGeom>
        </p:spPr>
        <p:txBody>
          <a:bodyPr lIns="0" tIns="0" rIns="0" bIns="0" rtlCol="0" anchor="t">
            <a:spAutoFit/>
          </a:bodyPr>
          <a:lstStyle/>
          <a:p>
            <a:pPr defTabSz="457200">
              <a:lnSpc>
                <a:spcPts val="2355"/>
              </a:lnSpc>
              <a:spcBef>
                <a:spcPct val="0"/>
              </a:spcBef>
            </a:pPr>
            <a:r>
              <a:rPr lang="en-US" sz="1962" spc="-78" dirty="0">
                <a:solidFill>
                  <a:srgbClr val="A0144D"/>
                </a:solidFill>
                <a:latin typeface="Calibri 3"/>
              </a:rPr>
              <a:t>Updates and Headlines</a:t>
            </a:r>
          </a:p>
        </p:txBody>
      </p:sp>
      <p:pic>
        <p:nvPicPr>
          <p:cNvPr id="18" name="Picture 17"/>
          <p:cNvPicPr>
            <a:picLocks noChangeAspect="1"/>
          </p:cNvPicPr>
          <p:nvPr/>
        </p:nvPicPr>
        <p:blipFill rotWithShape="1">
          <a:blip r:embed="rId6"/>
          <a:srcRect l="36666" t="26296" r="40416" b="33705"/>
          <a:stretch/>
        </p:blipFill>
        <p:spPr>
          <a:xfrm>
            <a:off x="5414408" y="2510652"/>
            <a:ext cx="3269847" cy="3203734"/>
          </a:xfrm>
          <a:prstGeom prst="ellipse">
            <a:avLst/>
          </a:prstGeom>
        </p:spPr>
      </p:pic>
      <p:sp>
        <p:nvSpPr>
          <p:cNvPr id="19" name="TextBox 18">
            <a:extLst>
              <a:ext uri="{FF2B5EF4-FFF2-40B4-BE49-F238E27FC236}">
                <a16:creationId xmlns:a16="http://schemas.microsoft.com/office/drawing/2014/main" id="{B989B161-06B4-80D1-085E-C52B109D15BB}"/>
              </a:ext>
            </a:extLst>
          </p:cNvPr>
          <p:cNvSpPr txBox="1"/>
          <p:nvPr/>
        </p:nvSpPr>
        <p:spPr>
          <a:xfrm>
            <a:off x="683568" y="1539499"/>
            <a:ext cx="7525108" cy="830997"/>
          </a:xfrm>
          <a:prstGeom prst="rect">
            <a:avLst/>
          </a:prstGeom>
          <a:noFill/>
        </p:spPr>
        <p:txBody>
          <a:bodyPr wrap="square" rtlCol="0">
            <a:spAutoFit/>
          </a:bodyPr>
          <a:lstStyle/>
          <a:p>
            <a:pPr algn="ctr"/>
            <a:r>
              <a:rPr lang="en-GB" sz="4800" dirty="0">
                <a:solidFill>
                  <a:schemeClr val="accent1">
                    <a:lumMod val="75000"/>
                  </a:schemeClr>
                </a:solidFill>
              </a:rPr>
              <a:t>Graduated Approach</a:t>
            </a:r>
          </a:p>
        </p:txBody>
      </p:sp>
    </p:spTree>
    <p:extLst>
      <p:ext uri="{BB962C8B-B14F-4D97-AF65-F5344CB8AC3E}">
        <p14:creationId xmlns:p14="http://schemas.microsoft.com/office/powerpoint/2010/main" val="163621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FB3002-57F1-3167-4835-A60E47074D53}"/>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9A8EE85-F505-A09F-576C-B0C082F2C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5">
            <a:extLst>
              <a:ext uri="{FF2B5EF4-FFF2-40B4-BE49-F238E27FC236}">
                <a16:creationId xmlns:a16="http://schemas.microsoft.com/office/drawing/2014/main" id="{D6AA90CD-4F03-AD01-9BED-EB1AD62F0343}"/>
              </a:ext>
            </a:extLst>
          </p:cNvPr>
          <p:cNvSpPr txBox="1"/>
          <p:nvPr/>
        </p:nvSpPr>
        <p:spPr>
          <a:xfrm>
            <a:off x="479160" y="457200"/>
            <a:ext cx="818223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spc="-181" dirty="0">
                <a:latin typeface="+mj-lt"/>
                <a:ea typeface="+mj-ea"/>
                <a:cs typeface="+mj-cs"/>
              </a:rPr>
              <a:t>Toolkit for SEND in Early Years</a:t>
            </a:r>
          </a:p>
        </p:txBody>
      </p:sp>
      <p:sp>
        <p:nvSpPr>
          <p:cNvPr id="22" name="sketch line">
            <a:extLst>
              <a:ext uri="{FF2B5EF4-FFF2-40B4-BE49-F238E27FC236}">
                <a16:creationId xmlns:a16="http://schemas.microsoft.com/office/drawing/2014/main" id="{E89510A1-2991-96D7-AE50-7A055FD7D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1F9A03A-1F26-5815-79AB-ADE2A0F69E31}"/>
              </a:ext>
            </a:extLst>
          </p:cNvPr>
          <p:cNvPicPr>
            <a:picLocks noChangeAspect="1"/>
          </p:cNvPicPr>
          <p:nvPr/>
        </p:nvPicPr>
        <p:blipFill>
          <a:blip r:embed="rId3"/>
          <a:stretch>
            <a:fillRect/>
          </a:stretch>
        </p:blipFill>
        <p:spPr>
          <a:xfrm>
            <a:off x="2284275" y="1422402"/>
            <a:ext cx="4572000" cy="1721224"/>
          </a:xfrm>
          <a:prstGeom prst="rect">
            <a:avLst/>
          </a:prstGeom>
        </p:spPr>
      </p:pic>
      <p:pic>
        <p:nvPicPr>
          <p:cNvPr id="7" name="Picture 6">
            <a:extLst>
              <a:ext uri="{FF2B5EF4-FFF2-40B4-BE49-F238E27FC236}">
                <a16:creationId xmlns:a16="http://schemas.microsoft.com/office/drawing/2014/main" id="{72334C9B-5447-8C63-3EBB-9CC1FA1B2CD8}"/>
              </a:ext>
            </a:extLst>
          </p:cNvPr>
          <p:cNvPicPr>
            <a:picLocks noChangeAspect="1"/>
          </p:cNvPicPr>
          <p:nvPr/>
        </p:nvPicPr>
        <p:blipFill>
          <a:blip r:embed="rId4"/>
          <a:stretch>
            <a:fillRect/>
          </a:stretch>
        </p:blipFill>
        <p:spPr>
          <a:xfrm>
            <a:off x="1965187" y="3196694"/>
            <a:ext cx="5210175" cy="36861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2996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757" y="1070676"/>
            <a:ext cx="8903243" cy="923330"/>
          </a:xfrm>
          <a:prstGeom prst="rect">
            <a:avLst/>
          </a:prstGeom>
          <a:noFill/>
        </p:spPr>
        <p:txBody>
          <a:bodyPr wrap="square" rtlCol="0">
            <a:spAutoFit/>
          </a:bodyPr>
          <a:lstStyle/>
          <a:p>
            <a:pPr defTabSz="685800"/>
            <a:r>
              <a:rPr lang="en-US" sz="2700" b="1" dirty="0">
                <a:solidFill>
                  <a:prstClr val="black"/>
                </a:solidFill>
                <a:latin typeface="Gill Sans" charset="0"/>
                <a:ea typeface="Gill Sans" charset="0"/>
                <a:cs typeface="Gill Sans" charset="0"/>
              </a:rPr>
              <a:t>SEND Workforce Development</a:t>
            </a:r>
          </a:p>
          <a:p>
            <a:pPr defTabSz="685800"/>
            <a:r>
              <a:rPr lang="en-US" sz="2700" i="1" dirty="0">
                <a:solidFill>
                  <a:prstClr val="black"/>
                </a:solidFill>
                <a:latin typeface="Gill Sans" charset="0"/>
                <a:ea typeface="Gill Sans" charset="0"/>
                <a:cs typeface="Gill Sans" charset="0"/>
              </a:rPr>
              <a:t>Scan the QR code to register for FREE!</a:t>
            </a:r>
          </a:p>
        </p:txBody>
      </p:sp>
      <p:sp>
        <p:nvSpPr>
          <p:cNvPr id="14" name="Oval 13"/>
          <p:cNvSpPr/>
          <p:nvPr/>
        </p:nvSpPr>
        <p:spPr>
          <a:xfrm>
            <a:off x="4802803" y="3956562"/>
            <a:ext cx="1755183" cy="167041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Oval 14"/>
          <p:cNvSpPr/>
          <p:nvPr/>
        </p:nvSpPr>
        <p:spPr>
          <a:xfrm>
            <a:off x="6973401" y="2073446"/>
            <a:ext cx="1755183" cy="169706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6728830" y="877110"/>
            <a:ext cx="2110918" cy="11173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5730808"/>
            <a:ext cx="9144000" cy="2699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Oval 2"/>
          <p:cNvSpPr/>
          <p:nvPr/>
        </p:nvSpPr>
        <p:spPr>
          <a:xfrm>
            <a:off x="4802803" y="2037918"/>
            <a:ext cx="1755183" cy="172507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p:cNvSpPr txBox="1"/>
          <p:nvPr/>
        </p:nvSpPr>
        <p:spPr>
          <a:xfrm>
            <a:off x="4711617" y="2333356"/>
            <a:ext cx="1937555" cy="1200329"/>
          </a:xfrm>
          <a:prstGeom prst="rect">
            <a:avLst/>
          </a:prstGeom>
          <a:noFill/>
        </p:spPr>
        <p:txBody>
          <a:bodyPr wrap="square" rtlCol="0">
            <a:spAutoFit/>
          </a:bodyPr>
          <a:lstStyle/>
          <a:p>
            <a:pPr algn="ctr" defTabSz="685800"/>
            <a:r>
              <a:rPr lang="en-US" sz="4500" b="1" dirty="0">
                <a:solidFill>
                  <a:srgbClr val="FFFF00"/>
                </a:solidFill>
                <a:latin typeface="Gill Sans MT" charset="0"/>
                <a:ea typeface="Gill Sans MT" charset="0"/>
                <a:cs typeface="Gill Sans MT" charset="0"/>
              </a:rPr>
              <a:t>6400+</a:t>
            </a:r>
          </a:p>
          <a:p>
            <a:pPr algn="ctr" defTabSz="685800"/>
            <a:r>
              <a:rPr lang="en-US" sz="1350" dirty="0">
                <a:solidFill>
                  <a:srgbClr val="FFFF00"/>
                </a:solidFill>
                <a:latin typeface="Gill Sans MT" charset="0"/>
                <a:ea typeface="Gill Sans MT" charset="0"/>
                <a:cs typeface="Gill Sans MT" charset="0"/>
              </a:rPr>
              <a:t>Modules</a:t>
            </a:r>
          </a:p>
          <a:p>
            <a:pPr algn="ctr" defTabSz="685800"/>
            <a:r>
              <a:rPr lang="en-US" sz="1350" dirty="0">
                <a:solidFill>
                  <a:srgbClr val="FFFF00"/>
                </a:solidFill>
                <a:latin typeface="Gill Sans MT" charset="0"/>
                <a:ea typeface="Gill Sans MT" charset="0"/>
                <a:cs typeface="Gill Sans MT" charset="0"/>
              </a:rPr>
              <a:t>completed</a:t>
            </a:r>
          </a:p>
        </p:txBody>
      </p:sp>
      <p:sp>
        <p:nvSpPr>
          <p:cNvPr id="9" name="TextBox 8"/>
          <p:cNvSpPr txBox="1"/>
          <p:nvPr/>
        </p:nvSpPr>
        <p:spPr>
          <a:xfrm>
            <a:off x="7278524" y="2333356"/>
            <a:ext cx="1144937" cy="1200329"/>
          </a:xfrm>
          <a:prstGeom prst="rect">
            <a:avLst/>
          </a:prstGeom>
          <a:noFill/>
        </p:spPr>
        <p:txBody>
          <a:bodyPr wrap="square" rtlCol="0">
            <a:spAutoFit/>
          </a:bodyPr>
          <a:lstStyle/>
          <a:p>
            <a:pPr algn="ctr" defTabSz="685800"/>
            <a:r>
              <a:rPr lang="en-US" sz="4500" b="1" dirty="0">
                <a:solidFill>
                  <a:srgbClr val="FFFF00"/>
                </a:solidFill>
                <a:latin typeface="Gill Sans MT" charset="0"/>
                <a:ea typeface="Gill Sans MT" charset="0"/>
                <a:cs typeface="Gill Sans MT" charset="0"/>
              </a:rPr>
              <a:t>299</a:t>
            </a:r>
          </a:p>
          <a:p>
            <a:pPr algn="ctr" defTabSz="685800"/>
            <a:r>
              <a:rPr lang="en-US" sz="1350" dirty="0">
                <a:solidFill>
                  <a:srgbClr val="FFFF00"/>
                </a:solidFill>
                <a:latin typeface="Gill Sans MT" charset="0"/>
                <a:ea typeface="Gill Sans MT" charset="0"/>
                <a:cs typeface="Gill Sans MT" charset="0"/>
              </a:rPr>
              <a:t>Lincs schools</a:t>
            </a:r>
          </a:p>
          <a:p>
            <a:pPr algn="ctr" defTabSz="685800"/>
            <a:r>
              <a:rPr lang="en-US" sz="1350" dirty="0">
                <a:solidFill>
                  <a:srgbClr val="FFFF00"/>
                </a:solidFill>
                <a:latin typeface="Gill Sans MT" charset="0"/>
                <a:ea typeface="Gill Sans MT" charset="0"/>
                <a:cs typeface="Gill Sans MT" charset="0"/>
              </a:rPr>
              <a:t>engaged</a:t>
            </a:r>
          </a:p>
        </p:txBody>
      </p:sp>
      <p:sp>
        <p:nvSpPr>
          <p:cNvPr id="11" name="TextBox 10"/>
          <p:cNvSpPr txBox="1"/>
          <p:nvPr/>
        </p:nvSpPr>
        <p:spPr>
          <a:xfrm>
            <a:off x="4997500" y="4203146"/>
            <a:ext cx="1365788" cy="1200329"/>
          </a:xfrm>
          <a:prstGeom prst="rect">
            <a:avLst/>
          </a:prstGeom>
          <a:noFill/>
        </p:spPr>
        <p:txBody>
          <a:bodyPr wrap="square" rtlCol="0">
            <a:spAutoFit/>
          </a:bodyPr>
          <a:lstStyle/>
          <a:p>
            <a:pPr algn="ctr" defTabSz="685800"/>
            <a:r>
              <a:rPr lang="en-US" sz="4500" b="1" dirty="0">
                <a:solidFill>
                  <a:prstClr val="black"/>
                </a:solidFill>
                <a:latin typeface="Gill Sans MT" charset="0"/>
                <a:ea typeface="Gill Sans MT" charset="0"/>
                <a:cs typeface="Gill Sans MT" charset="0"/>
              </a:rPr>
              <a:t>99%</a:t>
            </a:r>
          </a:p>
          <a:p>
            <a:pPr algn="ctr" defTabSz="685800"/>
            <a:r>
              <a:rPr lang="en-US" sz="1350" dirty="0">
                <a:solidFill>
                  <a:prstClr val="black"/>
                </a:solidFill>
                <a:latin typeface="Gill Sans MT" charset="0"/>
                <a:ea typeface="Gill Sans MT" charset="0"/>
                <a:cs typeface="Gill Sans MT" charset="0"/>
              </a:rPr>
              <a:t>Satisfaction</a:t>
            </a:r>
          </a:p>
          <a:p>
            <a:pPr algn="ctr" defTabSz="685800"/>
            <a:r>
              <a:rPr lang="en-US" sz="1350" dirty="0">
                <a:solidFill>
                  <a:prstClr val="black"/>
                </a:solidFill>
                <a:latin typeface="Gill Sans MT" charset="0"/>
                <a:ea typeface="Gill Sans MT" charset="0"/>
                <a:cs typeface="Gill Sans MT" charset="0"/>
              </a:rPr>
              <a:t>rate</a:t>
            </a:r>
          </a:p>
        </p:txBody>
      </p:sp>
      <p:sp>
        <p:nvSpPr>
          <p:cNvPr id="16" name="Oval 15"/>
          <p:cNvSpPr/>
          <p:nvPr/>
        </p:nvSpPr>
        <p:spPr>
          <a:xfrm>
            <a:off x="6973401" y="3956562"/>
            <a:ext cx="1755183" cy="167041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TextBox 16"/>
          <p:cNvSpPr txBox="1"/>
          <p:nvPr/>
        </p:nvSpPr>
        <p:spPr>
          <a:xfrm>
            <a:off x="7278524" y="4203145"/>
            <a:ext cx="1144937" cy="1200329"/>
          </a:xfrm>
          <a:prstGeom prst="rect">
            <a:avLst/>
          </a:prstGeom>
          <a:noFill/>
        </p:spPr>
        <p:txBody>
          <a:bodyPr wrap="square" rtlCol="0">
            <a:spAutoFit/>
          </a:bodyPr>
          <a:lstStyle/>
          <a:p>
            <a:pPr algn="ctr" defTabSz="685800"/>
            <a:r>
              <a:rPr lang="en-US" sz="4500" b="1" dirty="0">
                <a:solidFill>
                  <a:prstClr val="black"/>
                </a:solidFill>
                <a:latin typeface="Gill Sans MT" charset="0"/>
                <a:ea typeface="Gill Sans MT" charset="0"/>
                <a:cs typeface="Gill Sans MT" charset="0"/>
              </a:rPr>
              <a:t>25</a:t>
            </a:r>
          </a:p>
          <a:p>
            <a:pPr algn="ctr" defTabSz="685800"/>
            <a:r>
              <a:rPr lang="en-US" sz="1350" dirty="0">
                <a:solidFill>
                  <a:prstClr val="black"/>
                </a:solidFill>
                <a:latin typeface="Gill Sans MT" charset="0"/>
                <a:ea typeface="Gill Sans MT" charset="0"/>
                <a:cs typeface="Gill Sans MT" charset="0"/>
              </a:rPr>
              <a:t>Average mins per module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33" y="2248624"/>
            <a:ext cx="3204482" cy="3204482"/>
          </a:xfrm>
          <a:prstGeom prst="rect">
            <a:avLst/>
          </a:prstGeom>
        </p:spPr>
      </p:pic>
      <p:sp>
        <p:nvSpPr>
          <p:cNvPr id="18" name="TextBox 17"/>
          <p:cNvSpPr txBox="1"/>
          <p:nvPr/>
        </p:nvSpPr>
        <p:spPr>
          <a:xfrm>
            <a:off x="120379" y="5693319"/>
            <a:ext cx="8903243" cy="323165"/>
          </a:xfrm>
          <a:prstGeom prst="rect">
            <a:avLst/>
          </a:prstGeom>
          <a:noFill/>
        </p:spPr>
        <p:txBody>
          <a:bodyPr wrap="square" rtlCol="0">
            <a:spAutoFit/>
          </a:bodyPr>
          <a:lstStyle/>
          <a:p>
            <a:pPr algn="ctr" defTabSz="685800"/>
            <a:r>
              <a:rPr lang="en-US" sz="1500" dirty="0">
                <a:solidFill>
                  <a:prstClr val="white"/>
                </a:solidFill>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13231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6728830" y="877110"/>
            <a:ext cx="2110918" cy="11173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5730808"/>
            <a:ext cx="9144000" cy="2699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p:cNvSpPr txBox="1"/>
          <p:nvPr/>
        </p:nvSpPr>
        <p:spPr>
          <a:xfrm>
            <a:off x="120379" y="5693319"/>
            <a:ext cx="8903243" cy="323165"/>
          </a:xfrm>
          <a:prstGeom prst="rect">
            <a:avLst/>
          </a:prstGeom>
          <a:noFill/>
        </p:spPr>
        <p:txBody>
          <a:bodyPr wrap="square" rtlCol="0">
            <a:spAutoFit/>
          </a:bodyPr>
          <a:lstStyle/>
          <a:p>
            <a:pPr algn="ctr" defTabSz="685800"/>
            <a:r>
              <a:rPr lang="en-US" sz="1500" dirty="0">
                <a:solidFill>
                  <a:prstClr val="white"/>
                </a:solidFill>
                <a:latin typeface="Gill Sans" charset="0"/>
                <a:ea typeface="Gill Sans" charset="0"/>
                <a:cs typeface="Gill Sans" charset="0"/>
              </a:rPr>
              <a:t>chris.lincoln@learnsendhub.co.uk</a:t>
            </a:r>
          </a:p>
        </p:txBody>
      </p:sp>
      <p:sp>
        <p:nvSpPr>
          <p:cNvPr id="8" name="TextBox 7"/>
          <p:cNvSpPr txBox="1"/>
          <p:nvPr/>
        </p:nvSpPr>
        <p:spPr>
          <a:xfrm>
            <a:off x="6874241" y="2289085"/>
            <a:ext cx="2149380" cy="3554819"/>
          </a:xfrm>
          <a:prstGeom prst="rect">
            <a:avLst/>
          </a:prstGeom>
          <a:noFill/>
        </p:spPr>
        <p:txBody>
          <a:bodyPr wrap="square" rtlCol="0">
            <a:spAutoFit/>
          </a:bodyPr>
          <a:lstStyle/>
          <a:p>
            <a:pPr algn="ctr" defTabSz="685800"/>
            <a:r>
              <a:rPr lang="en-US" sz="2100" i="1" dirty="0">
                <a:solidFill>
                  <a:srgbClr val="7030A0"/>
                </a:solidFill>
                <a:latin typeface="Gill Sans" charset="0"/>
                <a:ea typeface="Gill Sans" charset="0"/>
                <a:cs typeface="Gill Sans" charset="0"/>
              </a:rPr>
              <a:t>Scan the QR code to register for free:</a:t>
            </a: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r>
              <a:rPr lang="en-US" b="1" i="1" dirty="0">
                <a:solidFill>
                  <a:prstClr val="black"/>
                </a:solidFill>
                <a:latin typeface="Gill Sans" charset="0"/>
                <a:ea typeface="Gill Sans" charset="0"/>
                <a:cs typeface="Gill Sans" charset="0"/>
              </a:rPr>
              <a:t>@SENDworkforce</a:t>
            </a:r>
          </a:p>
        </p:txBody>
      </p:sp>
      <p:sp>
        <p:nvSpPr>
          <p:cNvPr id="11" name="TextBox 10"/>
          <p:cNvSpPr txBox="1"/>
          <p:nvPr/>
        </p:nvSpPr>
        <p:spPr>
          <a:xfrm>
            <a:off x="240757" y="1070676"/>
            <a:ext cx="8903243" cy="923330"/>
          </a:xfrm>
          <a:prstGeom prst="rect">
            <a:avLst/>
          </a:prstGeom>
          <a:noFill/>
        </p:spPr>
        <p:txBody>
          <a:bodyPr wrap="square" rtlCol="0">
            <a:spAutoFit/>
          </a:bodyPr>
          <a:lstStyle/>
          <a:p>
            <a:pPr defTabSz="685800"/>
            <a:r>
              <a:rPr lang="en-US" sz="2700" b="1" dirty="0">
                <a:solidFill>
                  <a:prstClr val="black"/>
                </a:solidFill>
                <a:latin typeface="Gill Sans" charset="0"/>
                <a:ea typeface="Gill Sans" charset="0"/>
                <a:cs typeface="Gill Sans" charset="0"/>
              </a:rPr>
              <a:t>SEND Workforce Development</a:t>
            </a:r>
          </a:p>
          <a:p>
            <a:pPr defTabSz="685800"/>
            <a:r>
              <a:rPr lang="en-US" sz="2700" i="1" dirty="0">
                <a:solidFill>
                  <a:prstClr val="black"/>
                </a:solidFill>
                <a:latin typeface="Gill Sans" charset="0"/>
                <a:ea typeface="Gill Sans" charset="0"/>
                <a:cs typeface="Gill Sans" charset="0"/>
              </a:rPr>
              <a:t>Modules available include:</a:t>
            </a:r>
          </a:p>
        </p:txBody>
      </p:sp>
      <p:sp>
        <p:nvSpPr>
          <p:cNvPr id="12" name="TextBox 11"/>
          <p:cNvSpPr txBox="1"/>
          <p:nvPr/>
        </p:nvSpPr>
        <p:spPr>
          <a:xfrm>
            <a:off x="240757" y="1939667"/>
            <a:ext cx="3212110" cy="2446824"/>
          </a:xfrm>
          <a:prstGeom prst="rect">
            <a:avLst/>
          </a:prstGeom>
          <a:noFill/>
        </p:spPr>
        <p:txBody>
          <a:bodyPr wrap="square" rtlCol="0">
            <a:spAutoFit/>
          </a:bodyPr>
          <a:lstStyle/>
          <a:p>
            <a:pPr defTabSz="685800"/>
            <a:r>
              <a:rPr lang="en-US" sz="2700" dirty="0">
                <a:solidFill>
                  <a:srgbClr val="70AD47"/>
                </a:solidFill>
                <a:latin typeface="Gill Sans" charset="0"/>
                <a:ea typeface="Gill Sans" charset="0"/>
                <a:cs typeface="Gill Sans" charset="0"/>
              </a:rPr>
              <a:t>Induction Tier:</a:t>
            </a:r>
          </a:p>
          <a:p>
            <a:pPr defTabSz="685800"/>
            <a:r>
              <a:rPr lang="en-US" i="1" dirty="0">
                <a:solidFill>
                  <a:prstClr val="black"/>
                </a:solidFill>
                <a:latin typeface="Gill Sans" charset="0"/>
                <a:ea typeface="Gill Sans" charset="0"/>
                <a:cs typeface="Gill Sans" charset="0"/>
              </a:rPr>
              <a:t>(Now also available to parents)</a:t>
            </a:r>
          </a:p>
          <a:p>
            <a:pPr defTabSz="685800"/>
            <a:endParaRPr lang="en-US" i="1" dirty="0">
              <a:solidFill>
                <a:prstClr val="black"/>
              </a:solidFill>
              <a:latin typeface="Gill Sans" charset="0"/>
              <a:ea typeface="Gill Sans" charset="0"/>
              <a:cs typeface="Gill Sans" charset="0"/>
            </a:endParaRPr>
          </a:p>
          <a:p>
            <a:pPr marL="257175" indent="-257175" defTabSz="685800">
              <a:buFont typeface="Arial" charset="0"/>
              <a:buChar char="•"/>
            </a:pPr>
            <a:r>
              <a:rPr lang="en-US" sz="1500" dirty="0">
                <a:solidFill>
                  <a:prstClr val="black"/>
                </a:solidFill>
                <a:latin typeface="Gill Sans" charset="0"/>
                <a:ea typeface="Gill Sans" charset="0"/>
                <a:cs typeface="Gill Sans" charset="0"/>
              </a:rPr>
              <a:t>Types of SEND</a:t>
            </a:r>
          </a:p>
          <a:p>
            <a:pPr marL="257175" indent="-257175" defTabSz="685800">
              <a:buFont typeface="Arial" charset="0"/>
              <a:buChar char="•"/>
            </a:pPr>
            <a:r>
              <a:rPr lang="en-US" sz="1500" dirty="0">
                <a:solidFill>
                  <a:prstClr val="black"/>
                </a:solidFill>
                <a:latin typeface="Gill Sans" charset="0"/>
                <a:ea typeface="Gill Sans" charset="0"/>
                <a:cs typeface="Gill Sans" charset="0"/>
              </a:rPr>
              <a:t>Awareness of a Neuro-Typical Child</a:t>
            </a:r>
          </a:p>
          <a:p>
            <a:pPr marL="257175" indent="-257175" defTabSz="685800">
              <a:buFont typeface="Arial" charset="0"/>
              <a:buChar char="•"/>
            </a:pPr>
            <a:r>
              <a:rPr lang="en-US" sz="1500" dirty="0">
                <a:solidFill>
                  <a:prstClr val="black"/>
                </a:solidFill>
                <a:latin typeface="Gill Sans" charset="0"/>
                <a:ea typeface="Gill Sans" charset="0"/>
                <a:cs typeface="Gill Sans" charset="0"/>
              </a:rPr>
              <a:t>What is Inclusion?</a:t>
            </a:r>
          </a:p>
          <a:p>
            <a:pPr marL="257175" indent="-257175" defTabSz="685800">
              <a:buFont typeface="Arial" charset="0"/>
              <a:buChar char="•"/>
            </a:pPr>
            <a:r>
              <a:rPr lang="en-US" sz="1500" dirty="0">
                <a:solidFill>
                  <a:prstClr val="black"/>
                </a:solidFill>
                <a:latin typeface="Gill Sans" charset="0"/>
                <a:ea typeface="Gill Sans" charset="0"/>
                <a:cs typeface="Gill Sans" charset="0"/>
              </a:rPr>
              <a:t>SEND Code of Practice</a:t>
            </a:r>
          </a:p>
          <a:p>
            <a:pPr marL="257175" indent="-257175" defTabSz="685800">
              <a:buFont typeface="Arial" charset="0"/>
              <a:buChar char="•"/>
            </a:pPr>
            <a:r>
              <a:rPr lang="en-US" sz="1500" dirty="0">
                <a:solidFill>
                  <a:prstClr val="black"/>
                </a:solidFill>
                <a:latin typeface="Gill Sans" charset="0"/>
                <a:ea typeface="Gill Sans" charset="0"/>
                <a:cs typeface="Gill Sans" charset="0"/>
              </a:rPr>
              <a:t>Respecting Individuals</a:t>
            </a:r>
          </a:p>
          <a:p>
            <a:pPr marL="257175" indent="-257175" defTabSz="685800">
              <a:buFont typeface="Arial" charset="0"/>
              <a:buChar char="•"/>
            </a:pPr>
            <a:r>
              <a:rPr lang="en-US" sz="1500" dirty="0">
                <a:solidFill>
                  <a:prstClr val="black"/>
                </a:solidFill>
                <a:latin typeface="Gill Sans" charset="0"/>
                <a:ea typeface="Gill Sans" charset="0"/>
                <a:cs typeface="Gill Sans" charset="0"/>
              </a:rPr>
              <a:t>Working with Professionals</a:t>
            </a:r>
          </a:p>
        </p:txBody>
      </p:sp>
      <p:sp>
        <p:nvSpPr>
          <p:cNvPr id="13" name="TextBox 12"/>
          <p:cNvSpPr txBox="1"/>
          <p:nvPr/>
        </p:nvSpPr>
        <p:spPr>
          <a:xfrm>
            <a:off x="3527342" y="1939668"/>
            <a:ext cx="3346899" cy="3323987"/>
          </a:xfrm>
          <a:prstGeom prst="rect">
            <a:avLst/>
          </a:prstGeom>
          <a:noFill/>
        </p:spPr>
        <p:txBody>
          <a:bodyPr wrap="square" rtlCol="0">
            <a:spAutoFit/>
          </a:bodyPr>
          <a:lstStyle/>
          <a:p>
            <a:pPr defTabSz="685800"/>
            <a:r>
              <a:rPr lang="en-US" sz="2700" dirty="0">
                <a:solidFill>
                  <a:srgbClr val="70AD47"/>
                </a:solidFill>
                <a:latin typeface="Gill Sans" charset="0"/>
                <a:ea typeface="Gill Sans" charset="0"/>
                <a:cs typeface="Gill Sans" charset="0"/>
              </a:rPr>
              <a:t>Tier 1:</a:t>
            </a:r>
          </a:p>
          <a:p>
            <a:pPr defTabSz="685800"/>
            <a:endParaRPr lang="en-US" i="1" dirty="0">
              <a:solidFill>
                <a:prstClr val="black"/>
              </a:solidFill>
              <a:latin typeface="Gill Sans" charset="0"/>
              <a:ea typeface="Gill Sans" charset="0"/>
              <a:cs typeface="Gill Sans" charset="0"/>
            </a:endParaRPr>
          </a:p>
          <a:p>
            <a:pPr marL="257175" indent="-257175" defTabSz="685800">
              <a:buFont typeface="Arial" charset="0"/>
              <a:buChar char="•"/>
            </a:pPr>
            <a:r>
              <a:rPr lang="en-US" sz="1500" dirty="0">
                <a:solidFill>
                  <a:prstClr val="black"/>
                </a:solidFill>
                <a:latin typeface="Gill Sans" charset="0"/>
                <a:ea typeface="Gill Sans" charset="0"/>
                <a:cs typeface="Gill Sans" charset="0"/>
              </a:rPr>
              <a:t>Sensory Processing and Integration</a:t>
            </a:r>
          </a:p>
          <a:p>
            <a:pPr marL="257175" indent="-257175" defTabSz="685800">
              <a:buFont typeface="Arial" charset="0"/>
              <a:buChar char="•"/>
            </a:pPr>
            <a:r>
              <a:rPr lang="en-US" sz="1500" dirty="0">
                <a:solidFill>
                  <a:prstClr val="black"/>
                </a:solidFill>
                <a:latin typeface="Gill Sans" charset="0"/>
                <a:ea typeface="Gill Sans" charset="0"/>
                <a:cs typeface="Gill Sans" charset="0"/>
              </a:rPr>
              <a:t>Supporting Transitions</a:t>
            </a:r>
          </a:p>
          <a:p>
            <a:pPr marL="257175" indent="-257175" defTabSz="685800">
              <a:buFont typeface="Arial" charset="0"/>
              <a:buChar char="•"/>
            </a:pPr>
            <a:r>
              <a:rPr lang="en-US" sz="1500" dirty="0">
                <a:solidFill>
                  <a:prstClr val="black"/>
                </a:solidFill>
                <a:latin typeface="Gill Sans" charset="0"/>
                <a:ea typeface="Gill Sans" charset="0"/>
                <a:cs typeface="Gill Sans" charset="0"/>
              </a:rPr>
              <a:t>Support Interventions</a:t>
            </a:r>
          </a:p>
          <a:p>
            <a:pPr marL="257175" indent="-257175" defTabSz="685800">
              <a:buFont typeface="Arial" charset="0"/>
              <a:buChar char="•"/>
            </a:pPr>
            <a:r>
              <a:rPr lang="en-US" sz="1500" dirty="0">
                <a:solidFill>
                  <a:prstClr val="black"/>
                </a:solidFill>
                <a:latin typeface="Gill Sans" charset="0"/>
                <a:ea typeface="Gill Sans" charset="0"/>
                <a:cs typeface="Gill Sans" charset="0"/>
              </a:rPr>
              <a:t>Restorative Practice</a:t>
            </a:r>
          </a:p>
          <a:p>
            <a:pPr marL="257175" indent="-257175" defTabSz="685800">
              <a:buFont typeface="Arial" charset="0"/>
              <a:buChar char="•"/>
            </a:pPr>
            <a:r>
              <a:rPr lang="en-US" sz="1500" dirty="0">
                <a:solidFill>
                  <a:prstClr val="black"/>
                </a:solidFill>
                <a:latin typeface="Gill Sans" charset="0"/>
                <a:ea typeface="Gill Sans" charset="0"/>
                <a:cs typeface="Gill Sans" charset="0"/>
              </a:rPr>
              <a:t>Four Areas of Need</a:t>
            </a:r>
          </a:p>
          <a:p>
            <a:pPr marL="257175" indent="-257175" defTabSz="685800">
              <a:buFont typeface="Arial" charset="0"/>
              <a:buChar char="•"/>
            </a:pPr>
            <a:r>
              <a:rPr lang="en-US" sz="1500" dirty="0">
                <a:solidFill>
                  <a:prstClr val="black"/>
                </a:solidFill>
                <a:latin typeface="Gill Sans" charset="0"/>
                <a:ea typeface="Gill Sans" charset="0"/>
                <a:cs typeface="Gill Sans" charset="0"/>
              </a:rPr>
              <a:t>Nurture Principles</a:t>
            </a:r>
          </a:p>
          <a:p>
            <a:pPr marL="257175" indent="-257175" defTabSz="685800">
              <a:buFont typeface="Arial" charset="0"/>
              <a:buChar char="•"/>
            </a:pPr>
            <a:r>
              <a:rPr lang="en-US" sz="1500" dirty="0">
                <a:solidFill>
                  <a:prstClr val="black"/>
                </a:solidFill>
                <a:latin typeface="Gill Sans" charset="0"/>
                <a:ea typeface="Gill Sans" charset="0"/>
                <a:cs typeface="Gill Sans" charset="0"/>
              </a:rPr>
              <a:t>Personal Care and Dignity</a:t>
            </a:r>
          </a:p>
          <a:p>
            <a:pPr marL="257175" indent="-257175" defTabSz="685800">
              <a:buFont typeface="Arial" charset="0"/>
              <a:buChar char="•"/>
            </a:pPr>
            <a:r>
              <a:rPr lang="en-US" sz="1500" dirty="0">
                <a:solidFill>
                  <a:prstClr val="black"/>
                </a:solidFill>
                <a:latin typeface="Gill Sans" charset="0"/>
                <a:ea typeface="Gill Sans" charset="0"/>
                <a:cs typeface="Gill Sans" charset="0"/>
              </a:rPr>
              <a:t>Introduction to Attachment</a:t>
            </a:r>
          </a:p>
          <a:p>
            <a:pPr marL="257175" indent="-257175" defTabSz="685800">
              <a:buFont typeface="Arial" charset="0"/>
              <a:buChar char="•"/>
            </a:pPr>
            <a:r>
              <a:rPr lang="en-US" sz="1500" dirty="0">
                <a:solidFill>
                  <a:srgbClr val="00B050"/>
                </a:solidFill>
                <a:latin typeface="Gill Sans" charset="0"/>
                <a:ea typeface="Gill Sans" charset="0"/>
                <a:cs typeface="Gill Sans" charset="0"/>
              </a:rPr>
              <a:t>Trauma </a:t>
            </a:r>
          </a:p>
          <a:p>
            <a:pPr marL="257175" indent="-257175" defTabSz="685800">
              <a:buFont typeface="Arial" charset="0"/>
              <a:buChar char="•"/>
            </a:pPr>
            <a:r>
              <a:rPr lang="en-US" sz="1500" dirty="0">
                <a:solidFill>
                  <a:srgbClr val="00B050"/>
                </a:solidFill>
                <a:latin typeface="Gill Sans" charset="0"/>
                <a:ea typeface="Gill Sans" charset="0"/>
                <a:cs typeface="Gill Sans" charset="0"/>
              </a:rPr>
              <a:t>Intensive Interaction </a:t>
            </a:r>
          </a:p>
          <a:p>
            <a:pPr marL="257175" indent="-257175" defTabSz="685800">
              <a:buFont typeface="Arial" charset="0"/>
              <a:buChar char="•"/>
            </a:pPr>
            <a:r>
              <a:rPr lang="en-US" sz="1500" dirty="0">
                <a:solidFill>
                  <a:srgbClr val="00B050"/>
                </a:solidFill>
                <a:latin typeface="Gill Sans" charset="0"/>
                <a:ea typeface="Gill Sans" charset="0"/>
                <a:cs typeface="Gill Sans" charset="0"/>
              </a:rPr>
              <a:t>Communication</a:t>
            </a:r>
          </a:p>
        </p:txBody>
      </p:sp>
      <p:sp>
        <p:nvSpPr>
          <p:cNvPr id="15" name="Oval Callout 14"/>
          <p:cNvSpPr/>
          <p:nvPr/>
        </p:nvSpPr>
        <p:spPr>
          <a:xfrm>
            <a:off x="240757" y="4435893"/>
            <a:ext cx="2733040" cy="142988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TextBox 15"/>
          <p:cNvSpPr txBox="1"/>
          <p:nvPr/>
        </p:nvSpPr>
        <p:spPr>
          <a:xfrm>
            <a:off x="278538" y="4734963"/>
            <a:ext cx="2657476" cy="923330"/>
          </a:xfrm>
          <a:prstGeom prst="rect">
            <a:avLst/>
          </a:prstGeom>
          <a:noFill/>
        </p:spPr>
        <p:txBody>
          <a:bodyPr wrap="square" rtlCol="0">
            <a:spAutoFit/>
          </a:bodyPr>
          <a:lstStyle/>
          <a:p>
            <a:pPr algn="ctr" defTabSz="685800"/>
            <a:r>
              <a:rPr lang="en-US" sz="1350" i="1" dirty="0">
                <a:solidFill>
                  <a:prstClr val="black"/>
                </a:solidFill>
                <a:latin typeface="Calibri" panose="020F0502020204030204"/>
              </a:rPr>
              <a:t>“A very clear and concise </a:t>
            </a:r>
            <a:r>
              <a:rPr lang="en-US" sz="1350" i="1">
                <a:solidFill>
                  <a:prstClr val="black"/>
                </a:solidFill>
                <a:latin typeface="Calibri" panose="020F0502020204030204"/>
              </a:rPr>
              <a:t>toolkit </a:t>
            </a:r>
          </a:p>
          <a:p>
            <a:pPr algn="ctr" defTabSz="685800"/>
            <a:r>
              <a:rPr lang="en-US" sz="1350" i="1" dirty="0">
                <a:solidFill>
                  <a:prstClr val="black"/>
                </a:solidFill>
                <a:latin typeface="Calibri" panose="020F0502020204030204"/>
              </a:rPr>
              <a:t>of strategies. I enjoyed working through the scenarios and the downloadable content”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336" y="3065352"/>
            <a:ext cx="1889191" cy="1889191"/>
          </a:xfrm>
          <a:prstGeom prst="rect">
            <a:avLst/>
          </a:prstGeom>
        </p:spPr>
      </p:pic>
    </p:spTree>
    <p:extLst>
      <p:ext uri="{BB962C8B-B14F-4D97-AF65-F5344CB8AC3E}">
        <p14:creationId xmlns:p14="http://schemas.microsoft.com/office/powerpoint/2010/main" val="213435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6728830" y="877110"/>
            <a:ext cx="2110918" cy="11173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5730808"/>
            <a:ext cx="9144000" cy="2699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p:cNvSpPr txBox="1"/>
          <p:nvPr/>
        </p:nvSpPr>
        <p:spPr>
          <a:xfrm>
            <a:off x="120379" y="5693319"/>
            <a:ext cx="8903243" cy="323165"/>
          </a:xfrm>
          <a:prstGeom prst="rect">
            <a:avLst/>
          </a:prstGeom>
          <a:noFill/>
        </p:spPr>
        <p:txBody>
          <a:bodyPr wrap="square" rtlCol="0">
            <a:spAutoFit/>
          </a:bodyPr>
          <a:lstStyle/>
          <a:p>
            <a:pPr algn="ctr" defTabSz="685800"/>
            <a:r>
              <a:rPr lang="en-US" sz="1500" dirty="0">
                <a:solidFill>
                  <a:prstClr val="white"/>
                </a:solidFill>
                <a:latin typeface="Gill Sans" charset="0"/>
                <a:ea typeface="Gill Sans" charset="0"/>
                <a:cs typeface="Gill Sans" charset="0"/>
              </a:rPr>
              <a:t>chris.lincoln@learnsendhub.co.uk</a:t>
            </a:r>
          </a:p>
        </p:txBody>
      </p:sp>
      <p:sp>
        <p:nvSpPr>
          <p:cNvPr id="8" name="TextBox 7"/>
          <p:cNvSpPr txBox="1"/>
          <p:nvPr/>
        </p:nvSpPr>
        <p:spPr>
          <a:xfrm>
            <a:off x="6874241" y="2289085"/>
            <a:ext cx="2149380" cy="3554819"/>
          </a:xfrm>
          <a:prstGeom prst="rect">
            <a:avLst/>
          </a:prstGeom>
          <a:noFill/>
        </p:spPr>
        <p:txBody>
          <a:bodyPr wrap="square" rtlCol="0">
            <a:spAutoFit/>
          </a:bodyPr>
          <a:lstStyle/>
          <a:p>
            <a:pPr algn="ctr" defTabSz="685800"/>
            <a:r>
              <a:rPr lang="en-US" sz="2100" i="1" dirty="0">
                <a:solidFill>
                  <a:srgbClr val="7030A0"/>
                </a:solidFill>
                <a:latin typeface="Gill Sans" charset="0"/>
                <a:ea typeface="Gill Sans" charset="0"/>
                <a:cs typeface="Gill Sans" charset="0"/>
              </a:rPr>
              <a:t>Scan the QR code to register for free:</a:t>
            </a: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endParaRPr lang="en-US" b="1" i="1" dirty="0">
              <a:solidFill>
                <a:prstClr val="black"/>
              </a:solidFill>
              <a:latin typeface="Gill Sans" charset="0"/>
              <a:ea typeface="Gill Sans" charset="0"/>
              <a:cs typeface="Gill Sans" charset="0"/>
            </a:endParaRPr>
          </a:p>
          <a:p>
            <a:pPr algn="ctr" defTabSz="685800"/>
            <a:r>
              <a:rPr lang="en-US" b="1" i="1" dirty="0">
                <a:solidFill>
                  <a:prstClr val="black"/>
                </a:solidFill>
                <a:latin typeface="Gill Sans" charset="0"/>
                <a:ea typeface="Gill Sans" charset="0"/>
                <a:cs typeface="Gill Sans" charset="0"/>
              </a:rPr>
              <a:t>@SENDworkforce</a:t>
            </a:r>
          </a:p>
        </p:txBody>
      </p:sp>
      <p:sp>
        <p:nvSpPr>
          <p:cNvPr id="11" name="TextBox 10"/>
          <p:cNvSpPr txBox="1"/>
          <p:nvPr/>
        </p:nvSpPr>
        <p:spPr>
          <a:xfrm>
            <a:off x="240757" y="1070677"/>
            <a:ext cx="8903243" cy="507831"/>
          </a:xfrm>
          <a:prstGeom prst="rect">
            <a:avLst/>
          </a:prstGeom>
          <a:noFill/>
        </p:spPr>
        <p:txBody>
          <a:bodyPr wrap="square" rtlCol="0">
            <a:spAutoFit/>
          </a:bodyPr>
          <a:lstStyle/>
          <a:p>
            <a:pPr defTabSz="685800"/>
            <a:r>
              <a:rPr lang="en-US" sz="2700" b="1" dirty="0">
                <a:solidFill>
                  <a:prstClr val="black"/>
                </a:solidFill>
                <a:latin typeface="Gill Sans" charset="0"/>
                <a:ea typeface="Gill Sans" charset="0"/>
                <a:cs typeface="Gill Sans" charset="0"/>
              </a:rPr>
              <a:t>SEND Workforce Development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336" y="3065352"/>
            <a:ext cx="1889191" cy="188919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604" y="1574630"/>
            <a:ext cx="2917371" cy="4136972"/>
          </a:xfrm>
          <a:prstGeom prst="rect">
            <a:avLst/>
          </a:prstGeom>
        </p:spPr>
      </p:pic>
    </p:spTree>
    <p:extLst>
      <p:ext uri="{BB962C8B-B14F-4D97-AF65-F5344CB8AC3E}">
        <p14:creationId xmlns:p14="http://schemas.microsoft.com/office/powerpoint/2010/main" val="60795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BD1D-6590-447F-854C-DB79BF9B6193}"/>
              </a:ext>
            </a:extLst>
          </p:cNvPr>
          <p:cNvSpPr>
            <a:spLocks noGrp="1"/>
          </p:cNvSpPr>
          <p:nvPr>
            <p:ph type="ctrTitle"/>
          </p:nvPr>
        </p:nvSpPr>
        <p:spPr>
          <a:xfrm>
            <a:off x="1114425" y="2696441"/>
            <a:ext cx="7339579" cy="1917980"/>
          </a:xfrm>
        </p:spPr>
        <p:txBody>
          <a:bodyPr>
            <a:normAutofit fontScale="90000"/>
          </a:bodyPr>
          <a:lstStyle/>
          <a:p>
            <a:pPr algn="ctr"/>
            <a:r>
              <a:rPr lang="en-GB" dirty="0">
                <a:solidFill>
                  <a:srgbClr val="03646F"/>
                </a:solidFill>
                <a:latin typeface="Arial"/>
                <a:cs typeface="Arial"/>
              </a:rPr>
              <a:t>Whole School SEND Update:</a:t>
            </a:r>
            <a:br>
              <a:rPr lang="en-GB" dirty="0">
                <a:solidFill>
                  <a:srgbClr val="03646F"/>
                </a:solidFill>
                <a:latin typeface="Arial"/>
                <a:cs typeface="Arial"/>
              </a:rPr>
            </a:br>
            <a:r>
              <a:rPr lang="en-GB" dirty="0">
                <a:solidFill>
                  <a:srgbClr val="03646F"/>
                </a:solidFill>
                <a:latin typeface="Arial"/>
                <a:cs typeface="Arial"/>
              </a:rPr>
              <a:t>Lincolnshire Graduated Approach Briefing: Feb 24</a:t>
            </a:r>
            <a:br>
              <a:rPr lang="en-GB" dirty="0">
                <a:latin typeface="Arial" panose="020B0604020202020204" pitchFamily="34" charset="0"/>
                <a:cs typeface="Arial" panose="020B0604020202020204" pitchFamily="34" charset="0"/>
              </a:rPr>
            </a:br>
            <a:endParaRPr lang="en-GB" dirty="0">
              <a:solidFill>
                <a:srgbClr val="0364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98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4A95759E-5646-6E9A-803E-6EF17E1E25CC}"/>
              </a:ext>
            </a:extLst>
          </p:cNvPr>
          <p:cNvSpPr>
            <a:spLocks noGrp="1" noChangeArrowheads="1"/>
          </p:cNvSpPr>
          <p:nvPr>
            <p:ph idx="1"/>
          </p:nvPr>
        </p:nvSpPr>
        <p:spPr bwMode="auto">
          <a:xfrm>
            <a:off x="427369" y="1462809"/>
            <a:ext cx="4432663" cy="3381760"/>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p>
            <a:pPr marL="0" marR="0" lvl="0" indent="0" fontAlgn="base">
              <a:lnSpc>
                <a:spcPct val="80000"/>
              </a:lnSpc>
              <a:spcAft>
                <a:spcPct val="0"/>
              </a:spcAft>
              <a:buClrTx/>
              <a:buSzTx/>
              <a:buNone/>
              <a:tabLst/>
            </a:pPr>
            <a:endParaRPr lang="en-US" altLang="en-US" sz="1900" dirty="0">
              <a:solidFill>
                <a:srgbClr val="212529"/>
              </a:solidFill>
              <a:latin typeface="Open Sans" panose="020B0606030504020204" pitchFamily="34" charset="0"/>
            </a:endParaRPr>
          </a:p>
          <a:p>
            <a:pPr marR="0" lvl="0" fontAlgn="base">
              <a:lnSpc>
                <a:spcPct val="80000"/>
              </a:lnSpc>
              <a:spcAft>
                <a:spcPct val="0"/>
              </a:spcAft>
              <a:buClrTx/>
              <a:buSzTx/>
              <a:tabLst/>
            </a:pPr>
            <a:r>
              <a:rPr lang="en-US" altLang="en-US" sz="1900" dirty="0">
                <a:solidFill>
                  <a:srgbClr val="212529"/>
                </a:solidFill>
                <a:latin typeface="Open Sans" panose="020B0606030504020204" pitchFamily="34" charset="0"/>
              </a:rPr>
              <a:t>This handbook has been developed as a resource for teachers to use over time as they embed inclusive practice in their classrooms: it is not intended that it is read cover-to-cover. It has been written for both primary, secondary and specialist colleagues: teaching assistants, teachers, senior leaders and headteachers. The handbook includes whole-school and whole-class approaches as well as subject-specific and condition-specific guidance.</a:t>
            </a:r>
          </a:p>
        </p:txBody>
      </p:sp>
      <p:pic>
        <p:nvPicPr>
          <p:cNvPr id="12" name="Google Shape;236;p11">
            <a:extLst>
              <a:ext uri="{FF2B5EF4-FFF2-40B4-BE49-F238E27FC236}">
                <a16:creationId xmlns:a16="http://schemas.microsoft.com/office/drawing/2014/main" id="{19768B2A-6662-EF3E-6AFC-42D154A2650C}"/>
              </a:ext>
            </a:extLst>
          </p:cNvPr>
          <p:cNvPicPr preferRelativeResize="0"/>
          <p:nvPr/>
        </p:nvPicPr>
        <p:blipFill rotWithShape="1">
          <a:blip r:embed="rId3">
            <a:alphaModFix/>
          </a:blip>
          <a:srcRect/>
          <a:stretch/>
        </p:blipFill>
        <p:spPr>
          <a:xfrm>
            <a:off x="5197019" y="2072499"/>
            <a:ext cx="3444156" cy="2499041"/>
          </a:xfrm>
          <a:prstGeom prst="rect">
            <a:avLst/>
          </a:prstGeom>
          <a:noFill/>
          <a:ln w="9525" cap="flat" cmpd="sng">
            <a:solidFill>
              <a:schemeClr val="dk2"/>
            </a:solidFill>
            <a:prstDash val="solid"/>
            <a:round/>
            <a:headEnd type="none" w="sm" len="sm"/>
            <a:tailEnd type="none" w="sm" len="sm"/>
          </a:ln>
        </p:spPr>
      </p:pic>
      <p:sp>
        <p:nvSpPr>
          <p:cNvPr id="13" name="TextBox 12">
            <a:extLst>
              <a:ext uri="{FF2B5EF4-FFF2-40B4-BE49-F238E27FC236}">
                <a16:creationId xmlns:a16="http://schemas.microsoft.com/office/drawing/2014/main" id="{8589431A-5E71-AF57-6F0B-7694F7B903A9}"/>
              </a:ext>
            </a:extLst>
          </p:cNvPr>
          <p:cNvSpPr txBox="1"/>
          <p:nvPr/>
        </p:nvSpPr>
        <p:spPr>
          <a:xfrm>
            <a:off x="427369" y="5117597"/>
            <a:ext cx="7039694" cy="384721"/>
          </a:xfrm>
          <a:prstGeom prst="rect">
            <a:avLst/>
          </a:prstGeom>
          <a:noFill/>
        </p:spPr>
        <p:txBody>
          <a:bodyPr wrap="square" rtlCol="0">
            <a:spAutoFit/>
          </a:bodyPr>
          <a:lstStyle/>
          <a:p>
            <a:r>
              <a:rPr lang="en-GB" sz="1900" dirty="0">
                <a:solidFill>
                  <a:srgbClr val="212529"/>
                </a:solidFill>
                <a:latin typeface="Open Sans" panose="020B0606030504020204" pitchFamily="34" charset="0"/>
              </a:rPr>
              <a:t>The Humanities sections have now been release.  </a:t>
            </a:r>
          </a:p>
        </p:txBody>
      </p:sp>
      <p:sp>
        <p:nvSpPr>
          <p:cNvPr id="14" name="TextBox 13">
            <a:extLst>
              <a:ext uri="{FF2B5EF4-FFF2-40B4-BE49-F238E27FC236}">
                <a16:creationId xmlns:a16="http://schemas.microsoft.com/office/drawing/2014/main" id="{47BE848E-B4DB-0355-C72D-F2A0DB668BF9}"/>
              </a:ext>
            </a:extLst>
          </p:cNvPr>
          <p:cNvSpPr txBox="1"/>
          <p:nvPr/>
        </p:nvSpPr>
        <p:spPr>
          <a:xfrm>
            <a:off x="427369" y="5651956"/>
            <a:ext cx="7687766" cy="369332"/>
          </a:xfrm>
          <a:prstGeom prst="rect">
            <a:avLst/>
          </a:prstGeom>
          <a:noFill/>
        </p:spPr>
        <p:txBody>
          <a:bodyPr wrap="square">
            <a:spAutoFit/>
          </a:bodyPr>
          <a:lstStyle/>
          <a:p>
            <a:r>
              <a:rPr lang="en-GB" dirty="0">
                <a:hlinkClick r:id="rId4"/>
              </a:rPr>
              <a:t>Teacher Handbook: SEND | Whole School SEND</a:t>
            </a:r>
            <a:endParaRPr lang="en-GB" dirty="0"/>
          </a:p>
        </p:txBody>
      </p:sp>
      <p:sp>
        <p:nvSpPr>
          <p:cNvPr id="15" name="Title 1">
            <a:extLst>
              <a:ext uri="{FF2B5EF4-FFF2-40B4-BE49-F238E27FC236}">
                <a16:creationId xmlns:a16="http://schemas.microsoft.com/office/drawing/2014/main" id="{F56E1712-CBA5-D53C-DF36-EB39D4DA44B6}"/>
              </a:ext>
            </a:extLst>
          </p:cNvPr>
          <p:cNvSpPr>
            <a:spLocks noGrp="1"/>
          </p:cNvSpPr>
          <p:nvPr>
            <p:ph type="title"/>
          </p:nvPr>
        </p:nvSpPr>
        <p:spPr>
          <a:xfrm>
            <a:off x="628650" y="365126"/>
            <a:ext cx="7886700" cy="1325563"/>
          </a:xfrm>
        </p:spPr>
        <p:txBody>
          <a:bodyPr/>
          <a:lstStyle/>
          <a:p>
            <a:r>
              <a:rPr kumimoji="0" lang="en-US" altLang="en-US" sz="3600" b="0" i="0" u="none" strike="noStrike" cap="none" normalizeH="0" baseline="0" dirty="0">
                <a:ln>
                  <a:noFill/>
                </a:ln>
                <a:solidFill>
                  <a:srgbClr val="01454C"/>
                </a:solidFill>
                <a:effectLst/>
                <a:latin typeface="futura-pt"/>
              </a:rPr>
              <a:t>Teacher Handbook: SEND</a:t>
            </a:r>
            <a:br>
              <a:rPr kumimoji="0" lang="en-US" altLang="en-US" sz="3600" b="0" i="0" u="none" strike="noStrike" cap="none" normalizeH="0" baseline="0" dirty="0">
                <a:ln>
                  <a:noFill/>
                </a:ln>
                <a:solidFill>
                  <a:srgbClr val="01454C"/>
                </a:solidFill>
                <a:effectLst/>
                <a:latin typeface="futura-pt"/>
              </a:rPr>
            </a:br>
            <a:endParaRPr lang="en-GB" dirty="0"/>
          </a:p>
        </p:txBody>
      </p:sp>
    </p:spTree>
    <p:extLst>
      <p:ext uri="{BB962C8B-B14F-4D97-AF65-F5344CB8AC3E}">
        <p14:creationId xmlns:p14="http://schemas.microsoft.com/office/powerpoint/2010/main" val="37922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1807B-218A-3DD4-7F2B-41C690ADC522}"/>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447C8CB-DC98-6E6C-25B2-0F8E43002E06}"/>
              </a:ext>
            </a:extLst>
          </p:cNvPr>
          <p:cNvSpPr>
            <a:spLocks noGrp="1"/>
          </p:cNvSpPr>
          <p:nvPr>
            <p:ph idx="1"/>
          </p:nvPr>
        </p:nvSpPr>
        <p:spPr>
          <a:xfrm>
            <a:off x="628649" y="1825625"/>
            <a:ext cx="7543749" cy="3331567"/>
          </a:xfrm>
        </p:spPr>
        <p:txBody>
          <a:bodyPr>
            <a:normAutofit fontScale="92500" lnSpcReduction="10000"/>
          </a:bodyPr>
          <a:lstStyle/>
          <a:p>
            <a:pPr algn="l"/>
            <a:r>
              <a:rPr lang="en-GB" b="0" i="0" dirty="0">
                <a:solidFill>
                  <a:srgbClr val="212529"/>
                </a:solidFill>
                <a:effectLst/>
                <a:latin typeface="Open Sans" panose="020B0606030504020204" pitchFamily="34" charset="0"/>
              </a:rPr>
              <a:t>Our Professional Development Groups offer an unrivalled space for teachers and school and college leaders to provide peer to peer reflection, challenge and support with facilitation from a WSS Regional SEND Lead.</a:t>
            </a:r>
          </a:p>
          <a:p>
            <a:pPr algn="l"/>
            <a:r>
              <a:rPr lang="en-GB" b="0" i="0" dirty="0">
                <a:solidFill>
                  <a:srgbClr val="212529"/>
                </a:solidFill>
                <a:effectLst/>
                <a:latin typeface="Open Sans" panose="020B0606030504020204" pitchFamily="34" charset="0"/>
              </a:rPr>
              <a:t>100% of the first cohort of PD Group participants reported that SEND was prioritised within school improvement planning as a result. Current plans for this year's themes include exploration of a number of key areas linked to the SEND and AP Improvement Plan, such as inclusive classroom practice and effective transitions, as well as role specific groups, for example for those new to SEND leadership.</a:t>
            </a:r>
          </a:p>
          <a:p>
            <a:pPr algn="l"/>
            <a:r>
              <a:rPr lang="en-GB" b="0" i="0" dirty="0">
                <a:solidFill>
                  <a:srgbClr val="212529"/>
                </a:solidFill>
                <a:effectLst/>
                <a:latin typeface="Open Sans" panose="020B0606030504020204" pitchFamily="34" charset="0"/>
              </a:rPr>
              <a:t>Download the presentation to find out more, and </a:t>
            </a:r>
            <a:r>
              <a:rPr lang="en-GB" b="0" i="0" u="sng" dirty="0">
                <a:solidFill>
                  <a:srgbClr val="0065D1"/>
                </a:solidFill>
                <a:effectLst/>
                <a:latin typeface="Open Sans" panose="020B0606030504020204" pitchFamily="34" charset="0"/>
                <a:hlinkClick r:id="rId3" tooltip="Register interest in taking part"/>
              </a:rPr>
              <a:t>register interest for future cohorts</a:t>
            </a:r>
            <a:r>
              <a:rPr lang="en-GB" b="0" i="0" dirty="0">
                <a:solidFill>
                  <a:srgbClr val="212529"/>
                </a:solidFill>
                <a:effectLst/>
                <a:latin typeface="Open Sans" panose="020B0606030504020204" pitchFamily="34" charset="0"/>
              </a:rPr>
              <a:t>.</a:t>
            </a:r>
          </a:p>
          <a:p>
            <a:endParaRPr lang="en-GB" dirty="0"/>
          </a:p>
        </p:txBody>
      </p:sp>
      <p:sp>
        <p:nvSpPr>
          <p:cNvPr id="9" name="Title 1">
            <a:extLst>
              <a:ext uri="{FF2B5EF4-FFF2-40B4-BE49-F238E27FC236}">
                <a16:creationId xmlns:a16="http://schemas.microsoft.com/office/drawing/2014/main" id="{53573806-6191-334E-A35E-7DD0D4C71A2A}"/>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a:solidFill>
                  <a:srgbClr val="01454C"/>
                </a:solidFill>
                <a:latin typeface="futura-pt"/>
              </a:rPr>
              <a:t>Whole School SEND Professional Development Groups</a:t>
            </a:r>
            <a:endParaRPr lang="en-GB" dirty="0">
              <a:solidFill>
                <a:srgbClr val="01454C"/>
              </a:solidFill>
              <a:latin typeface="futura-pt"/>
            </a:endParaRPr>
          </a:p>
        </p:txBody>
      </p:sp>
      <p:sp>
        <p:nvSpPr>
          <p:cNvPr id="10" name="TextBox 9">
            <a:extLst>
              <a:ext uri="{FF2B5EF4-FFF2-40B4-BE49-F238E27FC236}">
                <a16:creationId xmlns:a16="http://schemas.microsoft.com/office/drawing/2014/main" id="{1392F353-2933-1E8F-2CBD-04038E3C1B9E}"/>
              </a:ext>
            </a:extLst>
          </p:cNvPr>
          <p:cNvSpPr txBox="1"/>
          <p:nvPr/>
        </p:nvSpPr>
        <p:spPr>
          <a:xfrm>
            <a:off x="745366" y="5296901"/>
            <a:ext cx="7548287" cy="369332"/>
          </a:xfrm>
          <a:prstGeom prst="rect">
            <a:avLst/>
          </a:prstGeom>
          <a:noFill/>
        </p:spPr>
        <p:txBody>
          <a:bodyPr wrap="square">
            <a:spAutoFit/>
          </a:bodyPr>
          <a:lstStyle/>
          <a:p>
            <a:r>
              <a:rPr lang="fr-FR" dirty="0">
                <a:hlinkClick r:id="rId4"/>
              </a:rPr>
              <a:t>Professional </a:t>
            </a:r>
            <a:r>
              <a:rPr lang="fr-FR" dirty="0" err="1">
                <a:hlinkClick r:id="rId4"/>
              </a:rPr>
              <a:t>Development</a:t>
            </a:r>
            <a:r>
              <a:rPr lang="fr-FR" dirty="0">
                <a:hlinkClick r:id="rId4"/>
              </a:rPr>
              <a:t> Groups (dotdigital-pages.com)</a:t>
            </a:r>
            <a:endParaRPr lang="en-GB" dirty="0"/>
          </a:p>
        </p:txBody>
      </p:sp>
      <p:sp>
        <p:nvSpPr>
          <p:cNvPr id="16" name="TextBox 15">
            <a:extLst>
              <a:ext uri="{FF2B5EF4-FFF2-40B4-BE49-F238E27FC236}">
                <a16:creationId xmlns:a16="http://schemas.microsoft.com/office/drawing/2014/main" id="{5F8A88AD-4E97-0FA8-9172-9E4EBE4F9AC7}"/>
              </a:ext>
            </a:extLst>
          </p:cNvPr>
          <p:cNvSpPr txBox="1"/>
          <p:nvPr/>
        </p:nvSpPr>
        <p:spPr>
          <a:xfrm>
            <a:off x="745366" y="5670982"/>
            <a:ext cx="6684192" cy="369332"/>
          </a:xfrm>
          <a:prstGeom prst="rect">
            <a:avLst/>
          </a:prstGeom>
          <a:noFill/>
        </p:spPr>
        <p:txBody>
          <a:bodyPr wrap="square">
            <a:spAutoFit/>
          </a:bodyPr>
          <a:lstStyle/>
          <a:p>
            <a:r>
              <a:rPr lang="en-GB" dirty="0">
                <a:hlinkClick r:id="rId5"/>
              </a:rPr>
              <a:t>School improvement for SEND | Whole School SEND</a:t>
            </a:r>
            <a:endParaRPr lang="en-GB" dirty="0"/>
          </a:p>
        </p:txBody>
      </p:sp>
    </p:spTree>
    <p:extLst>
      <p:ext uri="{BB962C8B-B14F-4D97-AF65-F5344CB8AC3E}">
        <p14:creationId xmlns:p14="http://schemas.microsoft.com/office/powerpoint/2010/main" val="259640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E4F48-F9AC-9851-5EAC-9235E15ABBC9}"/>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9CFE4B6-8BB8-9DE7-99BE-688FA80E315D}"/>
              </a:ext>
            </a:extLst>
          </p:cNvPr>
          <p:cNvSpPr>
            <a:spLocks noGrp="1"/>
          </p:cNvSpPr>
          <p:nvPr>
            <p:ph idx="1"/>
          </p:nvPr>
        </p:nvSpPr>
        <p:spPr>
          <a:xfrm>
            <a:off x="628650" y="1825625"/>
            <a:ext cx="7886700" cy="3742612"/>
          </a:xfrm>
        </p:spPr>
        <p:txBody>
          <a:bodyPr>
            <a:normAutofit fontScale="92500" lnSpcReduction="20000"/>
          </a:bodyPr>
          <a:lstStyle/>
          <a:p>
            <a:pPr algn="l"/>
            <a:r>
              <a:rPr lang="en-GB" b="0" i="0" dirty="0">
                <a:solidFill>
                  <a:srgbClr val="212529"/>
                </a:solidFill>
                <a:effectLst/>
                <a:latin typeface="Open Sans" panose="020B0606030504020204" pitchFamily="34" charset="0"/>
              </a:rPr>
              <a:t>We can now offer two online learning options through our Ambitious About Inclusion modules, and our SEND CPD units, all designed to support your professional development whenever and wherever it suits you.</a:t>
            </a:r>
          </a:p>
          <a:p>
            <a:pPr algn="l"/>
            <a:r>
              <a:rPr lang="en-GB" b="0" i="0" dirty="0">
                <a:solidFill>
                  <a:srgbClr val="212529"/>
                </a:solidFill>
                <a:effectLst/>
                <a:latin typeface="Open Sans" panose="020B0606030504020204" pitchFamily="34" charset="0"/>
              </a:rPr>
              <a:t>Ambitious About Inclusion provides a role-specific foundation for all practitioners who are seeking to develop their whole school approach to inclusion at all stages of the learning journey to further education. </a:t>
            </a:r>
            <a:r>
              <a:rPr lang="en-GB" dirty="0">
                <a:hlinkClick r:id="rId3"/>
              </a:rPr>
              <a:t>Ambitious About Inclusion - Online Learning | Whole School SEND</a:t>
            </a:r>
            <a:endParaRPr lang="en-GB" b="0" i="0" dirty="0">
              <a:solidFill>
                <a:srgbClr val="212529"/>
              </a:solidFill>
              <a:effectLst/>
              <a:latin typeface="Open Sans" panose="020B0606030504020204" pitchFamily="34" charset="0"/>
            </a:endParaRPr>
          </a:p>
          <a:p>
            <a:pPr algn="l"/>
            <a:r>
              <a:rPr lang="en-GB" b="0" i="0" dirty="0">
                <a:solidFill>
                  <a:srgbClr val="212529"/>
                </a:solidFill>
                <a:effectLst/>
                <a:latin typeface="Open Sans" panose="020B0606030504020204" pitchFamily="34" charset="0"/>
              </a:rPr>
              <a:t>Understanding is further enhanced by the SEND CPD units - a series of 20 minute units that will be released over the next two years, with the first eight units available now. </a:t>
            </a:r>
            <a:r>
              <a:rPr lang="en-GB" dirty="0">
                <a:hlinkClick r:id="rId4"/>
              </a:rPr>
              <a:t>Online CPD Units | Whole School SEND</a:t>
            </a:r>
            <a:endParaRPr lang="en-GB" b="0" i="0" dirty="0">
              <a:solidFill>
                <a:srgbClr val="212529"/>
              </a:solidFill>
              <a:effectLst/>
              <a:latin typeface="Open Sans" panose="020B0606030504020204" pitchFamily="34" charset="0"/>
            </a:endParaRPr>
          </a:p>
          <a:p>
            <a:pPr algn="l"/>
            <a:r>
              <a:rPr lang="en-GB" b="0" i="0" dirty="0">
                <a:solidFill>
                  <a:srgbClr val="212529"/>
                </a:solidFill>
                <a:effectLst/>
                <a:latin typeface="Open Sans" panose="020B0606030504020204" pitchFamily="34" charset="0"/>
              </a:rPr>
              <a:t>All online learning is free-to-access for members, thanks to funding from the Department for Education.</a:t>
            </a:r>
          </a:p>
          <a:p>
            <a:endParaRPr lang="en-GB" dirty="0"/>
          </a:p>
        </p:txBody>
      </p:sp>
      <p:sp>
        <p:nvSpPr>
          <p:cNvPr id="7" name="Title 1">
            <a:extLst>
              <a:ext uri="{FF2B5EF4-FFF2-40B4-BE49-F238E27FC236}">
                <a16:creationId xmlns:a16="http://schemas.microsoft.com/office/drawing/2014/main" id="{4CE863FD-0F0F-984D-FAA5-4C1F7CBEC89F}"/>
              </a:ext>
            </a:extLst>
          </p:cNvPr>
          <p:cNvSpPr>
            <a:spLocks noGrp="1"/>
          </p:cNvSpPr>
          <p:nvPr>
            <p:ph type="title"/>
          </p:nvPr>
        </p:nvSpPr>
        <p:spPr>
          <a:xfrm>
            <a:off x="628650" y="365126"/>
            <a:ext cx="7886700" cy="1325563"/>
          </a:xfrm>
        </p:spPr>
        <p:txBody>
          <a:bodyPr/>
          <a:lstStyle/>
          <a:p>
            <a:r>
              <a:rPr lang="en-GB" b="0" i="0" dirty="0">
                <a:solidFill>
                  <a:srgbClr val="01454C"/>
                </a:solidFill>
                <a:effectLst/>
                <a:latin typeface="futura-pt"/>
              </a:rPr>
              <a:t>Online Learning</a:t>
            </a:r>
            <a:endParaRPr lang="en-GB" dirty="0"/>
          </a:p>
        </p:txBody>
      </p:sp>
    </p:spTree>
    <p:extLst>
      <p:ext uri="{BB962C8B-B14F-4D97-AF65-F5344CB8AC3E}">
        <p14:creationId xmlns:p14="http://schemas.microsoft.com/office/powerpoint/2010/main" val="277703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9"/>
          <p:cNvSpPr txBox="1"/>
          <p:nvPr/>
        </p:nvSpPr>
        <p:spPr>
          <a:xfrm>
            <a:off x="495031" y="891652"/>
            <a:ext cx="3309016" cy="303072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500" kern="1200" spc="-120">
                <a:solidFill>
                  <a:srgbClr val="FFFFFF"/>
                </a:solidFill>
                <a:latin typeface="+mj-lt"/>
                <a:ea typeface="+mj-ea"/>
                <a:cs typeface="+mj-cs"/>
              </a:rPr>
              <a:t>DfE accredited SEND Tiered Approach</a:t>
            </a:r>
          </a:p>
        </p:txBody>
      </p:sp>
      <p:pic>
        <p:nvPicPr>
          <p:cNvPr id="2" name="Picture 1"/>
          <p:cNvPicPr>
            <a:picLocks noChangeAspect="1"/>
          </p:cNvPicPr>
          <p:nvPr/>
        </p:nvPicPr>
        <p:blipFill>
          <a:blip r:embed="rId3"/>
          <a:stretch>
            <a:fillRect/>
          </a:stretch>
        </p:blipFill>
        <p:spPr>
          <a:xfrm>
            <a:off x="4572000" y="545387"/>
            <a:ext cx="4206240" cy="572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4"/>
          <a:srcRect l="26666" t="25645" r="65001" b="58518"/>
          <a:stretch/>
        </p:blipFill>
        <p:spPr>
          <a:xfrm>
            <a:off x="251520" y="188640"/>
            <a:ext cx="838200" cy="814578"/>
          </a:xfrm>
          <a:prstGeom prst="ellipse">
            <a:avLst/>
          </a:prstGeom>
        </p:spPr>
      </p:pic>
      <p:sp>
        <p:nvSpPr>
          <p:cNvPr id="4" name="AutoShape 2" descr="C:\Users\AmandaGriffiths\Downloads\Jaz Ampaw-Farr Headshot.jpg"/>
          <p:cNvSpPr>
            <a:spLocks noChangeAspect="1" noChangeArrowheads="1"/>
          </p:cNvSpPr>
          <p:nvPr/>
        </p:nvSpPr>
        <p:spPr bwMode="auto">
          <a:xfrm>
            <a:off x="9410700" y="1575626"/>
            <a:ext cx="661988" cy="9953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457200"/>
            <a:endParaRPr lang="en-GB" sz="900">
              <a:solidFill>
                <a:prstClr val="black"/>
              </a:solidFill>
              <a:latin typeface="Calibri"/>
            </a:endParaRPr>
          </a:p>
        </p:txBody>
      </p:sp>
    </p:spTree>
    <p:extLst>
      <p:ext uri="{BB962C8B-B14F-4D97-AF65-F5344CB8AC3E}">
        <p14:creationId xmlns:p14="http://schemas.microsoft.com/office/powerpoint/2010/main" val="85570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C:\Users\AmandaGriffiths\Downloads\Jaz Ampaw-Farr Headshot.jpg"/>
          <p:cNvSpPr>
            <a:spLocks noChangeAspect="1" noChangeArrowheads="1"/>
          </p:cNvSpPr>
          <p:nvPr/>
        </p:nvSpPr>
        <p:spPr bwMode="auto">
          <a:xfrm>
            <a:off x="9410700" y="1575626"/>
            <a:ext cx="661988" cy="9953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457200"/>
            <a:endParaRPr lang="en-GB" sz="900">
              <a:solidFill>
                <a:prstClr val="black"/>
              </a:solidFill>
              <a:latin typeface="Calibri"/>
            </a:endParaRPr>
          </a:p>
        </p:txBody>
      </p:sp>
      <p:pic>
        <p:nvPicPr>
          <p:cNvPr id="5" name="Picture 4">
            <a:extLst>
              <a:ext uri="{FF2B5EF4-FFF2-40B4-BE49-F238E27FC236}">
                <a16:creationId xmlns:a16="http://schemas.microsoft.com/office/drawing/2014/main" id="{4A4999CB-2C72-D4EF-867E-F4AE3A884849}"/>
              </a:ext>
            </a:extLst>
          </p:cNvPr>
          <p:cNvPicPr>
            <a:picLocks noChangeAspect="1"/>
          </p:cNvPicPr>
          <p:nvPr/>
        </p:nvPicPr>
        <p:blipFill>
          <a:blip r:embed="rId3"/>
          <a:stretch>
            <a:fillRect/>
          </a:stretch>
        </p:blipFill>
        <p:spPr>
          <a:xfrm>
            <a:off x="370755" y="1049383"/>
            <a:ext cx="1994917" cy="1371506"/>
          </a:xfrm>
          <a:prstGeom prst="rect">
            <a:avLst/>
          </a:prstGeom>
        </p:spPr>
      </p:pic>
      <p:pic>
        <p:nvPicPr>
          <p:cNvPr id="3" name="Picture 2"/>
          <p:cNvPicPr>
            <a:picLocks noChangeAspect="1"/>
          </p:cNvPicPr>
          <p:nvPr/>
        </p:nvPicPr>
        <p:blipFill rotWithShape="1">
          <a:blip r:embed="rId4"/>
          <a:srcRect l="26666" t="25645" r="65001" b="58518"/>
          <a:stretch/>
        </p:blipFill>
        <p:spPr>
          <a:xfrm>
            <a:off x="204097" y="148787"/>
            <a:ext cx="774050" cy="752236"/>
          </a:xfrm>
          <a:prstGeom prst="ellipse">
            <a:avLst/>
          </a:prstGeom>
        </p:spPr>
      </p:pic>
      <p:pic>
        <p:nvPicPr>
          <p:cNvPr id="18" name="Picture 17">
            <a:extLst>
              <a:ext uri="{FF2B5EF4-FFF2-40B4-BE49-F238E27FC236}">
                <a16:creationId xmlns:a16="http://schemas.microsoft.com/office/drawing/2014/main" id="{FBF7ED46-8EF7-A900-4B45-CCED3E831587}"/>
              </a:ext>
            </a:extLst>
          </p:cNvPr>
          <p:cNvPicPr>
            <a:picLocks noChangeAspect="1"/>
          </p:cNvPicPr>
          <p:nvPr/>
        </p:nvPicPr>
        <p:blipFill>
          <a:blip r:embed="rId5"/>
          <a:stretch>
            <a:fillRect/>
          </a:stretch>
        </p:blipFill>
        <p:spPr>
          <a:xfrm>
            <a:off x="1975972" y="1962553"/>
            <a:ext cx="6587650" cy="4546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C714C4B0-850E-F93D-B677-C58220B88A13}"/>
              </a:ext>
            </a:extLst>
          </p:cNvPr>
          <p:cNvSpPr/>
          <p:nvPr/>
        </p:nvSpPr>
        <p:spPr>
          <a:xfrm>
            <a:off x="204098" y="1309630"/>
            <a:ext cx="9480470" cy="55483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97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E7DE82-A5EE-8B58-C258-99209B486DD9}"/>
              </a:ext>
            </a:extLst>
          </p:cNvPr>
          <p:cNvPicPr>
            <a:picLocks noChangeAspect="1"/>
          </p:cNvPicPr>
          <p:nvPr/>
        </p:nvPicPr>
        <p:blipFill>
          <a:blip r:embed="rId3"/>
          <a:stretch>
            <a:fillRect/>
          </a:stretch>
        </p:blipFill>
        <p:spPr>
          <a:xfrm>
            <a:off x="670620" y="939995"/>
            <a:ext cx="4029075" cy="5100095"/>
          </a:xfrm>
          <a:prstGeom prst="rect">
            <a:avLst/>
          </a:prstGeom>
        </p:spPr>
      </p:pic>
      <p:sp>
        <p:nvSpPr>
          <p:cNvPr id="21"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C5BFFE-63C9-735E-92AA-BCD79BCC9E1F}"/>
              </a:ext>
            </a:extLst>
          </p:cNvPr>
          <p:cNvPicPr>
            <a:picLocks noChangeAspect="1"/>
          </p:cNvPicPr>
          <p:nvPr/>
        </p:nvPicPr>
        <p:blipFill>
          <a:blip r:embed="rId4"/>
          <a:stretch>
            <a:fillRect/>
          </a:stretch>
        </p:blipFill>
        <p:spPr>
          <a:xfrm>
            <a:off x="4757167" y="939995"/>
            <a:ext cx="4029074" cy="5111858"/>
          </a:xfrm>
          <a:prstGeom prst="rect">
            <a:avLst/>
          </a:prstGeom>
        </p:spPr>
      </p:pic>
      <p:pic>
        <p:nvPicPr>
          <p:cNvPr id="3" name="Picture 2"/>
          <p:cNvPicPr>
            <a:picLocks noChangeAspect="1"/>
          </p:cNvPicPr>
          <p:nvPr/>
        </p:nvPicPr>
        <p:blipFill rotWithShape="1">
          <a:blip r:embed="rId5"/>
          <a:srcRect l="26666" t="25645" r="65001" b="58518"/>
          <a:stretch/>
        </p:blipFill>
        <p:spPr>
          <a:xfrm>
            <a:off x="251520" y="69308"/>
            <a:ext cx="838200" cy="814578"/>
          </a:xfrm>
          <a:prstGeom prst="ellipse">
            <a:avLst/>
          </a:prstGeom>
        </p:spPr>
      </p:pic>
      <p:sp>
        <p:nvSpPr>
          <p:cNvPr id="4" name="AutoShape 2" descr="C:\Users\AmandaGriffiths\Downloads\Jaz Ampaw-Farr Headshot.jpg"/>
          <p:cNvSpPr>
            <a:spLocks noChangeAspect="1" noChangeArrowheads="1"/>
          </p:cNvSpPr>
          <p:nvPr/>
        </p:nvSpPr>
        <p:spPr bwMode="auto">
          <a:xfrm>
            <a:off x="9410700" y="1575626"/>
            <a:ext cx="661988" cy="9953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457200"/>
            <a:endParaRPr lang="en-GB" sz="900">
              <a:solidFill>
                <a:prstClr val="black"/>
              </a:solidFill>
              <a:latin typeface="Calibri"/>
            </a:endParaRPr>
          </a:p>
        </p:txBody>
      </p:sp>
    </p:spTree>
    <p:extLst>
      <p:ext uri="{BB962C8B-B14F-4D97-AF65-F5344CB8AC3E}">
        <p14:creationId xmlns:p14="http://schemas.microsoft.com/office/powerpoint/2010/main" val="405051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8500813" y="5522602"/>
            <a:ext cx="257675" cy="257675"/>
            <a:chOff x="0" y="0"/>
            <a:chExt cx="687134" cy="687134"/>
          </a:xfrm>
        </p:grpSpPr>
        <p:grpSp>
          <p:nvGrpSpPr>
            <p:cNvPr id="17" name="Group 17"/>
            <p:cNvGrpSpPr/>
            <p:nvPr/>
          </p:nvGrpSpPr>
          <p:grpSpPr>
            <a:xfrm>
              <a:off x="0" y="0"/>
              <a:ext cx="687134" cy="687134"/>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19050">
                <a:solidFill>
                  <a:srgbClr val="1E3462"/>
                </a:solidFill>
              </a:ln>
            </p:spPr>
            <p:txBody>
              <a:bodyPr/>
              <a:lstStyle/>
              <a:p>
                <a:endParaRPr lang="en-GB"/>
              </a:p>
            </p:txBody>
          </p:sp>
          <p:sp>
            <p:nvSpPr>
              <p:cNvPr id="19" name="TextBox 19"/>
              <p:cNvSpPr txBox="1"/>
              <p:nvPr/>
            </p:nvSpPr>
            <p:spPr>
              <a:xfrm>
                <a:off x="76200" y="66675"/>
                <a:ext cx="660400" cy="669925"/>
              </a:xfrm>
              <a:prstGeom prst="rect">
                <a:avLst/>
              </a:prstGeom>
            </p:spPr>
            <p:txBody>
              <a:bodyPr lIns="25400" tIns="25400" rIns="25400" bIns="25400" rtlCol="0" anchor="ctr"/>
              <a:lstStyle/>
              <a:p>
                <a:pPr algn="ctr" defTabSz="457200">
                  <a:lnSpc>
                    <a:spcPts val="1170"/>
                  </a:lnSpc>
                </a:pPr>
                <a:endParaRPr sz="900">
                  <a:solidFill>
                    <a:prstClr val="black"/>
                  </a:solidFill>
                  <a:latin typeface="Calibri"/>
                </a:endParaRPr>
              </a:p>
            </p:txBody>
          </p:sp>
        </p:grpSp>
        <p:sp>
          <p:nvSpPr>
            <p:cNvPr id="20" name="TextBox 20"/>
            <p:cNvSpPr txBox="1"/>
            <p:nvPr/>
          </p:nvSpPr>
          <p:spPr>
            <a:xfrm>
              <a:off x="268152" y="146227"/>
              <a:ext cx="150832" cy="410368"/>
            </a:xfrm>
            <a:prstGeom prst="rect">
              <a:avLst/>
            </a:prstGeom>
          </p:spPr>
          <p:txBody>
            <a:bodyPr lIns="0" tIns="0" rIns="0" bIns="0" rtlCol="0" anchor="t">
              <a:spAutoFit/>
            </a:bodyPr>
            <a:lstStyle/>
            <a:p>
              <a:pPr algn="ctr" defTabSz="457200">
                <a:lnSpc>
                  <a:spcPts val="1230"/>
                </a:lnSpc>
              </a:pPr>
              <a:r>
                <a:rPr lang="en-US" sz="879">
                  <a:solidFill>
                    <a:srgbClr val="1E3462"/>
                  </a:solidFill>
                  <a:latin typeface="Calibri 1"/>
                </a:rPr>
                <a:t>1</a:t>
              </a:r>
            </a:p>
          </p:txBody>
        </p:sp>
      </p:grpSp>
      <p:pic>
        <p:nvPicPr>
          <p:cNvPr id="3" name="Picture 2"/>
          <p:cNvPicPr>
            <a:picLocks noChangeAspect="1"/>
          </p:cNvPicPr>
          <p:nvPr/>
        </p:nvPicPr>
        <p:blipFill rotWithShape="1">
          <a:blip r:embed="rId3"/>
          <a:srcRect l="26250" t="46296" r="26249" b="24815"/>
          <a:stretch/>
        </p:blipFill>
        <p:spPr>
          <a:xfrm>
            <a:off x="186600" y="1683514"/>
            <a:ext cx="5170361" cy="1768808"/>
          </a:xfrm>
          <a:prstGeom prst="rect">
            <a:avLst/>
          </a:prstGeom>
        </p:spPr>
      </p:pic>
      <p:pic>
        <p:nvPicPr>
          <p:cNvPr id="4" name="Picture 3"/>
          <p:cNvPicPr>
            <a:picLocks noChangeAspect="1"/>
          </p:cNvPicPr>
          <p:nvPr/>
        </p:nvPicPr>
        <p:blipFill rotWithShape="1">
          <a:blip r:embed="rId4"/>
          <a:srcRect l="25833" t="35926" r="26667" b="33704"/>
          <a:stretch/>
        </p:blipFill>
        <p:spPr>
          <a:xfrm>
            <a:off x="319590" y="3314151"/>
            <a:ext cx="5037372" cy="1811687"/>
          </a:xfrm>
          <a:prstGeom prst="rect">
            <a:avLst/>
          </a:prstGeom>
        </p:spPr>
      </p:pic>
      <p:sp>
        <p:nvSpPr>
          <p:cNvPr id="12" name="Rectangle 11"/>
          <p:cNvSpPr/>
          <p:nvPr/>
        </p:nvSpPr>
        <p:spPr>
          <a:xfrm>
            <a:off x="3709502" y="159557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900">
              <a:solidFill>
                <a:prstClr val="white"/>
              </a:solidFill>
              <a:latin typeface="Calibri"/>
            </a:endParaRPr>
          </a:p>
        </p:txBody>
      </p:sp>
      <p:pic>
        <p:nvPicPr>
          <p:cNvPr id="6" name="Picture 5"/>
          <p:cNvPicPr>
            <a:picLocks noChangeAspect="1"/>
          </p:cNvPicPr>
          <p:nvPr/>
        </p:nvPicPr>
        <p:blipFill rotWithShape="1">
          <a:blip r:embed="rId5"/>
          <a:srcRect l="25833" t="38148" r="60834" b="52963"/>
          <a:stretch/>
        </p:blipFill>
        <p:spPr>
          <a:xfrm>
            <a:off x="3967705" y="846499"/>
            <a:ext cx="1828800" cy="685800"/>
          </a:xfrm>
          <a:prstGeom prst="rect">
            <a:avLst/>
          </a:prstGeom>
        </p:spPr>
      </p:pic>
      <p:sp>
        <p:nvSpPr>
          <p:cNvPr id="8" name="Rounded Rectangle 7"/>
          <p:cNvSpPr/>
          <p:nvPr/>
        </p:nvSpPr>
        <p:spPr>
          <a:xfrm>
            <a:off x="5960024" y="857250"/>
            <a:ext cx="2801477" cy="544046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800" dirty="0">
                <a:solidFill>
                  <a:prstClr val="white"/>
                </a:solidFill>
                <a:latin typeface="Calibri"/>
              </a:rPr>
              <a:t>New  NPQ SENDCO</a:t>
            </a:r>
          </a:p>
          <a:p>
            <a:pPr algn="ctr" defTabSz="457200"/>
            <a:r>
              <a:rPr lang="en-GB" sz="1600" dirty="0">
                <a:solidFill>
                  <a:prstClr val="white"/>
                </a:solidFill>
                <a:latin typeface="Calibri"/>
              </a:rPr>
              <a:t> to be launched  October 2024</a:t>
            </a:r>
          </a:p>
          <a:p>
            <a:pPr algn="ctr" defTabSz="457200"/>
            <a:endParaRPr lang="en-GB" sz="1600" dirty="0">
              <a:solidFill>
                <a:prstClr val="white"/>
              </a:solidFill>
              <a:latin typeface="Calibri"/>
            </a:endParaRPr>
          </a:p>
          <a:p>
            <a:pPr algn="ctr" defTabSz="457200"/>
            <a:r>
              <a:rPr lang="en-GB" sz="1600" dirty="0">
                <a:solidFill>
                  <a:prstClr val="white"/>
                </a:solidFill>
                <a:latin typeface="Calibri"/>
              </a:rPr>
              <a:t>Mandatory for SENCOS</a:t>
            </a:r>
          </a:p>
          <a:p>
            <a:pPr algn="ctr" defTabSz="457200"/>
            <a:r>
              <a:rPr lang="en-GB" sz="1600" dirty="0">
                <a:solidFill>
                  <a:prstClr val="white"/>
                </a:solidFill>
                <a:latin typeface="Calibri"/>
              </a:rPr>
              <a:t>Valuable for other leaders/teachers</a:t>
            </a:r>
          </a:p>
        </p:txBody>
      </p:sp>
      <p:pic>
        <p:nvPicPr>
          <p:cNvPr id="7" name="Picture 6"/>
          <p:cNvPicPr>
            <a:picLocks noChangeAspect="1"/>
          </p:cNvPicPr>
          <p:nvPr/>
        </p:nvPicPr>
        <p:blipFill rotWithShape="1">
          <a:blip r:embed="rId6"/>
          <a:srcRect l="26750" t="35863" r="64917" b="49259"/>
          <a:stretch/>
        </p:blipFill>
        <p:spPr>
          <a:xfrm>
            <a:off x="251519" y="205555"/>
            <a:ext cx="1236995" cy="1242246"/>
          </a:xfrm>
          <a:prstGeom prst="ellipse">
            <a:avLst/>
          </a:prstGeom>
        </p:spPr>
      </p:pic>
      <p:sp>
        <p:nvSpPr>
          <p:cNvPr id="22" name="Oval 21"/>
          <p:cNvSpPr/>
          <p:nvPr/>
        </p:nvSpPr>
        <p:spPr>
          <a:xfrm>
            <a:off x="1858875" y="77110"/>
            <a:ext cx="1805813" cy="139877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dirty="0">
                <a:solidFill>
                  <a:prstClr val="white"/>
                </a:solidFill>
                <a:latin typeface="Calibri"/>
              </a:rPr>
              <a:t>Recruiting for Oct 2024 soon</a:t>
            </a:r>
          </a:p>
        </p:txBody>
      </p:sp>
      <p:sp>
        <p:nvSpPr>
          <p:cNvPr id="2" name="Rounded Rectangle 7">
            <a:extLst>
              <a:ext uri="{FF2B5EF4-FFF2-40B4-BE49-F238E27FC236}">
                <a16:creationId xmlns:a16="http://schemas.microsoft.com/office/drawing/2014/main" id="{92EC3EDB-CD20-A698-27AF-C9689E359DD8}"/>
              </a:ext>
            </a:extLst>
          </p:cNvPr>
          <p:cNvSpPr/>
          <p:nvPr/>
        </p:nvSpPr>
        <p:spPr>
          <a:xfrm>
            <a:off x="1619251" y="5180690"/>
            <a:ext cx="3223350" cy="16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600" dirty="0">
                <a:solidFill>
                  <a:prstClr val="white"/>
                </a:solidFill>
                <a:latin typeface="Calibri"/>
              </a:rPr>
              <a:t>NPQ Leading Primary Maths</a:t>
            </a:r>
          </a:p>
          <a:p>
            <a:pPr algn="ctr" defTabSz="457200"/>
            <a:r>
              <a:rPr lang="en-GB" sz="1600" dirty="0">
                <a:solidFill>
                  <a:prstClr val="white"/>
                </a:solidFill>
                <a:latin typeface="Calibri"/>
              </a:rPr>
              <a:t>underway from March 2024</a:t>
            </a:r>
          </a:p>
          <a:p>
            <a:pPr algn="ctr" defTabSz="457200"/>
            <a:r>
              <a:rPr lang="en-GB" sz="1600" dirty="0">
                <a:solidFill>
                  <a:prstClr val="white"/>
                </a:solidFill>
                <a:latin typeface="Calibri"/>
              </a:rPr>
              <a:t>In Partnership with Redhill T S Hub and East Midlands Maths Hub</a:t>
            </a:r>
          </a:p>
        </p:txBody>
      </p:sp>
      <p:sp>
        <p:nvSpPr>
          <p:cNvPr id="10" name="Rectangle 9">
            <a:extLst>
              <a:ext uri="{FF2B5EF4-FFF2-40B4-BE49-F238E27FC236}">
                <a16:creationId xmlns:a16="http://schemas.microsoft.com/office/drawing/2014/main" id="{C715D1C7-FA2D-0DB7-7049-444F3EB5A309}"/>
              </a:ext>
            </a:extLst>
          </p:cNvPr>
          <p:cNvSpPr/>
          <p:nvPr/>
        </p:nvSpPr>
        <p:spPr>
          <a:xfrm>
            <a:off x="3059832" y="1711600"/>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9BC65F-A63A-29C1-4D66-DEEA54AE7527}"/>
              </a:ext>
            </a:extLst>
          </p:cNvPr>
          <p:cNvSpPr/>
          <p:nvPr/>
        </p:nvSpPr>
        <p:spPr>
          <a:xfrm>
            <a:off x="3064233" y="3328928"/>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076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6C26-8AFB-671A-69B0-8E8B676B4B80}"/>
              </a:ext>
            </a:extLst>
          </p:cNvPr>
          <p:cNvSpPr>
            <a:spLocks noGrp="1"/>
          </p:cNvSpPr>
          <p:nvPr>
            <p:ph type="title"/>
          </p:nvPr>
        </p:nvSpPr>
        <p:spPr/>
        <p:txBody>
          <a:bodyPr/>
          <a:lstStyle/>
          <a:p>
            <a:r>
              <a:rPr lang="en-GB" b="1">
                <a:solidFill>
                  <a:srgbClr val="002060"/>
                </a:solidFill>
              </a:rPr>
              <a:t>NPQ for SEN</a:t>
            </a:r>
            <a:r>
              <a:rPr lang="en-GB" b="1">
                <a:solidFill>
                  <a:srgbClr val="9C1653"/>
                </a:solidFill>
              </a:rPr>
              <a:t>Cos</a:t>
            </a:r>
          </a:p>
        </p:txBody>
      </p:sp>
      <p:sp>
        <p:nvSpPr>
          <p:cNvPr id="3" name="Text Placeholder 2">
            <a:extLst>
              <a:ext uri="{FF2B5EF4-FFF2-40B4-BE49-F238E27FC236}">
                <a16:creationId xmlns:a16="http://schemas.microsoft.com/office/drawing/2014/main" id="{C9D67997-F674-CC72-8158-7141732E40C5}"/>
              </a:ext>
            </a:extLst>
          </p:cNvPr>
          <p:cNvSpPr>
            <a:spLocks noGrp="1"/>
          </p:cNvSpPr>
          <p:nvPr>
            <p:ph type="body" idx="1"/>
          </p:nvPr>
        </p:nvSpPr>
        <p:spPr>
          <a:xfrm>
            <a:off x="628651" y="2226469"/>
            <a:ext cx="5114399" cy="3263504"/>
          </a:xfrm>
        </p:spPr>
        <p:txBody>
          <a:bodyPr>
            <a:normAutofit fontScale="92500" lnSpcReduction="10000"/>
          </a:bodyPr>
          <a:lstStyle/>
          <a:p>
            <a:pPr marL="85725" indent="0">
              <a:buNone/>
            </a:pPr>
            <a:r>
              <a:rPr lang="en-GB">
                <a:solidFill>
                  <a:srgbClr val="002060"/>
                </a:solidFill>
              </a:rPr>
              <a:t>This NPQ will be the mandatory qualification for SENCOs from </a:t>
            </a:r>
            <a:r>
              <a:rPr lang="en-GB" b="1">
                <a:solidFill>
                  <a:srgbClr val="002060"/>
                </a:solidFill>
              </a:rPr>
              <a:t>September 2024, </a:t>
            </a:r>
            <a:r>
              <a:rPr lang="en-GB">
                <a:solidFill>
                  <a:srgbClr val="002060"/>
                </a:solidFill>
              </a:rPr>
              <a:t>with teaching beginning in autumn 2024. </a:t>
            </a:r>
          </a:p>
          <a:p>
            <a:pPr marL="85725" indent="0">
              <a:buNone/>
            </a:pPr>
            <a:r>
              <a:rPr lang="en-GB">
                <a:solidFill>
                  <a:srgbClr val="002060"/>
                </a:solidFill>
              </a:rPr>
              <a:t>The </a:t>
            </a:r>
            <a:r>
              <a:rPr lang="en-GB" b="1">
                <a:solidFill>
                  <a:srgbClr val="002060"/>
                </a:solidFill>
              </a:rPr>
              <a:t>3-year window </a:t>
            </a:r>
            <a:r>
              <a:rPr lang="en-GB">
                <a:solidFill>
                  <a:srgbClr val="002060"/>
                </a:solidFill>
              </a:rPr>
              <a:t>to complete the mandatory qualification on taking up a SENCO post will remain following the introduction of the NPQ for SENCOs. </a:t>
            </a:r>
          </a:p>
        </p:txBody>
      </p:sp>
      <p:pic>
        <p:nvPicPr>
          <p:cNvPr id="5" name="Picture 4">
            <a:extLst>
              <a:ext uri="{FF2B5EF4-FFF2-40B4-BE49-F238E27FC236}">
                <a16:creationId xmlns:a16="http://schemas.microsoft.com/office/drawing/2014/main" id="{A1E6EB9C-3363-6B6E-C4EA-AE3E48B3F6FA}"/>
              </a:ext>
            </a:extLst>
          </p:cNvPr>
          <p:cNvPicPr>
            <a:picLocks noChangeAspect="1"/>
          </p:cNvPicPr>
          <p:nvPr/>
        </p:nvPicPr>
        <p:blipFill>
          <a:blip r:embed="rId3"/>
          <a:stretch>
            <a:fillRect/>
          </a:stretch>
        </p:blipFill>
        <p:spPr>
          <a:xfrm>
            <a:off x="6058065" y="1251417"/>
            <a:ext cx="2382287" cy="3421499"/>
          </a:xfrm>
          <a:prstGeom prst="rect">
            <a:avLst/>
          </a:prstGeom>
          <a:ln>
            <a:solidFill>
              <a:srgbClr val="9C1653"/>
            </a:solidFill>
          </a:ln>
        </p:spPr>
      </p:pic>
    </p:spTree>
    <p:extLst>
      <p:ext uri="{BB962C8B-B14F-4D97-AF65-F5344CB8AC3E}">
        <p14:creationId xmlns:p14="http://schemas.microsoft.com/office/powerpoint/2010/main" val="130751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9DE1-0DE7-11BC-7ADB-BD80D8C82ACF}"/>
              </a:ext>
            </a:extLst>
          </p:cNvPr>
          <p:cNvSpPr>
            <a:spLocks noGrp="1"/>
          </p:cNvSpPr>
          <p:nvPr>
            <p:ph type="title"/>
          </p:nvPr>
        </p:nvSpPr>
        <p:spPr/>
        <p:txBody>
          <a:bodyPr/>
          <a:lstStyle/>
          <a:p>
            <a:r>
              <a:rPr lang="en-GB" b="1">
                <a:solidFill>
                  <a:srgbClr val="9C1653"/>
                </a:solidFill>
              </a:rPr>
              <a:t>Requirements for SENCos</a:t>
            </a:r>
          </a:p>
        </p:txBody>
      </p:sp>
      <p:sp>
        <p:nvSpPr>
          <p:cNvPr id="4" name="Rectangle 1">
            <a:extLst>
              <a:ext uri="{FF2B5EF4-FFF2-40B4-BE49-F238E27FC236}">
                <a16:creationId xmlns:a16="http://schemas.microsoft.com/office/drawing/2014/main" id="{B86F3D10-C189-CC09-684E-AEF3900CBA6F}"/>
              </a:ext>
            </a:extLst>
          </p:cNvPr>
          <p:cNvSpPr>
            <a:spLocks noGrp="1" noChangeArrowheads="1"/>
          </p:cNvSpPr>
          <p:nvPr>
            <p:ph type="body" idx="1"/>
          </p:nvPr>
        </p:nvSpPr>
        <p:spPr bwMode="auto">
          <a:xfrm>
            <a:off x="683345" y="1949949"/>
            <a:ext cx="7920711" cy="288296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66654" tIns="55942" rIns="68580" bIns="5594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indent="0" defTabSz="685800">
              <a:lnSpc>
                <a:spcPct val="100000"/>
              </a:lnSpc>
              <a:buClrTx/>
              <a:buSzTx/>
              <a:buNone/>
            </a:pPr>
            <a:r>
              <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rPr>
              <a:t>SENCOs who have already obtained the NASENCO </a:t>
            </a:r>
            <a:r>
              <a:rPr lang="en-US" altLang="en-US" sz="1800" b="1" u="sng">
                <a:solidFill>
                  <a:srgbClr val="002060"/>
                </a:solidFill>
                <a:latin typeface="Calibri" panose="020F0502020204030204" pitchFamily="34" charset="0"/>
                <a:ea typeface="Calibri" panose="020F0502020204030204" pitchFamily="34" charset="0"/>
                <a:cs typeface="Calibri" panose="020F0502020204030204" pitchFamily="34" charset="0"/>
              </a:rPr>
              <a:t>do not need </a:t>
            </a:r>
            <a:r>
              <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rPr>
              <a:t>to complete the SENCO NPQ.</a:t>
            </a:r>
          </a:p>
          <a:p>
            <a:pPr marL="0" indent="0" defTabSz="685800">
              <a:lnSpc>
                <a:spcPct val="100000"/>
              </a:lnSpc>
              <a:buClrTx/>
              <a:buSzTx/>
              <a:buNone/>
            </a:pPr>
            <a:endPar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defTabSz="685800">
              <a:lnSpc>
                <a:spcPct val="100000"/>
              </a:lnSpc>
              <a:buClrTx/>
              <a:buSzTx/>
              <a:buNone/>
            </a:pPr>
            <a:r>
              <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rPr>
              <a:t>From September 2024, all SENCOs and aspiring SENCOs will need to:</a:t>
            </a:r>
          </a:p>
          <a:p>
            <a:pPr marL="0" indent="0" defTabSz="685800">
              <a:lnSpc>
                <a:spcPct val="100000"/>
              </a:lnSpc>
              <a:buClrTx/>
              <a:buSzTx/>
              <a:buFontTx/>
              <a:buChar char="•"/>
            </a:pPr>
            <a:r>
              <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rPr>
              <a:t> take the NPQ if they have not completed or started the NASENCO</a:t>
            </a:r>
          </a:p>
          <a:p>
            <a:pPr marL="0" indent="0" defTabSz="685800">
              <a:lnSpc>
                <a:spcPct val="100000"/>
              </a:lnSpc>
              <a:buClrTx/>
              <a:buSzTx/>
              <a:buFontTx/>
              <a:buChar char="•"/>
            </a:pPr>
            <a:r>
              <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rPr>
              <a:t> complete training within 3 years of appointment – schools and SENCOs must make sure they enrol on training that will meet this requirement</a:t>
            </a:r>
          </a:p>
          <a:p>
            <a:pPr marL="0" indent="0" defTabSz="685800">
              <a:lnSpc>
                <a:spcPct val="100000"/>
              </a:lnSpc>
              <a:buClrTx/>
              <a:buSzTx/>
              <a:buNone/>
            </a:pPr>
            <a:endPar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defTabSz="685800">
              <a:lnSpc>
                <a:spcPct val="100000"/>
              </a:lnSpc>
              <a:buClrTx/>
              <a:buSzTx/>
              <a:buNone/>
            </a:pPr>
            <a:r>
              <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rPr>
              <a:t>SENCOs appointed before 1 September 2009 </a:t>
            </a:r>
            <a:r>
              <a:rPr lang="en-US" altLang="en-US" sz="1800" b="1" u="sng">
                <a:solidFill>
                  <a:srgbClr val="002060"/>
                </a:solidFill>
                <a:latin typeface="Calibri" panose="020F0502020204030204" pitchFamily="34" charset="0"/>
                <a:ea typeface="Calibri" panose="020F0502020204030204" pitchFamily="34" charset="0"/>
                <a:cs typeface="Calibri" panose="020F0502020204030204" pitchFamily="34" charset="0"/>
              </a:rPr>
              <a:t>are not required </a:t>
            </a:r>
            <a:r>
              <a:rPr lang="en-US" altLang="en-US" sz="1800">
                <a:solidFill>
                  <a:srgbClr val="002060"/>
                </a:solidFill>
                <a:latin typeface="Calibri" panose="020F0502020204030204" pitchFamily="34" charset="0"/>
                <a:ea typeface="Calibri" panose="020F0502020204030204" pitchFamily="34" charset="0"/>
                <a:cs typeface="Calibri" panose="020F0502020204030204" pitchFamily="34" charset="0"/>
              </a:rPr>
              <a:t>to take the NPQ, but will be expected to ensure compliance with the regulations.</a:t>
            </a:r>
          </a:p>
        </p:txBody>
      </p:sp>
    </p:spTree>
    <p:extLst>
      <p:ext uri="{BB962C8B-B14F-4D97-AF65-F5344CB8AC3E}">
        <p14:creationId xmlns:p14="http://schemas.microsoft.com/office/powerpoint/2010/main" val="53357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0E59-35C2-C173-C9F3-3C0CCD80016F}"/>
              </a:ext>
            </a:extLst>
          </p:cNvPr>
          <p:cNvSpPr>
            <a:spLocks noGrp="1"/>
          </p:cNvSpPr>
          <p:nvPr>
            <p:ph type="title"/>
          </p:nvPr>
        </p:nvSpPr>
        <p:spPr>
          <a:xfrm>
            <a:off x="662309" y="979629"/>
            <a:ext cx="7886700" cy="994172"/>
          </a:xfrm>
        </p:spPr>
        <p:txBody>
          <a:bodyPr/>
          <a:lstStyle/>
          <a:p>
            <a:r>
              <a:rPr lang="en-GB" b="1">
                <a:solidFill>
                  <a:srgbClr val="9C1653"/>
                </a:solidFill>
              </a:rPr>
              <a:t>Course content </a:t>
            </a:r>
          </a:p>
        </p:txBody>
      </p:sp>
      <p:sp>
        <p:nvSpPr>
          <p:cNvPr id="3" name="Text Placeholder 2">
            <a:extLst>
              <a:ext uri="{FF2B5EF4-FFF2-40B4-BE49-F238E27FC236}">
                <a16:creationId xmlns:a16="http://schemas.microsoft.com/office/drawing/2014/main" id="{E92AF6A5-27A3-BEB1-6B12-684D9F16FB80}"/>
              </a:ext>
            </a:extLst>
          </p:cNvPr>
          <p:cNvSpPr>
            <a:spLocks noGrp="1"/>
          </p:cNvSpPr>
          <p:nvPr>
            <p:ph type="body" idx="1"/>
          </p:nvPr>
        </p:nvSpPr>
        <p:spPr>
          <a:xfrm>
            <a:off x="594992" y="1797248"/>
            <a:ext cx="7886700" cy="3263504"/>
          </a:xfrm>
        </p:spPr>
        <p:txBody>
          <a:bodyPr>
            <a:normAutofit fontScale="92500" lnSpcReduction="20000"/>
          </a:bodyPr>
          <a:lstStyle/>
          <a:p>
            <a:pPr algn="l">
              <a:buFont typeface="Arial" panose="020B0604020202020204" pitchFamily="34" charset="0"/>
              <a:buChar char="•"/>
            </a:pPr>
            <a:r>
              <a:rPr lang="en-GB" b="0" i="0">
                <a:solidFill>
                  <a:srgbClr val="002060"/>
                </a:solidFill>
                <a:effectLst/>
                <a:latin typeface="GDS Transport"/>
              </a:rPr>
              <a:t>school culture</a:t>
            </a:r>
          </a:p>
          <a:p>
            <a:pPr algn="l">
              <a:buFont typeface="Arial" panose="020B0604020202020204" pitchFamily="34" charset="0"/>
              <a:buChar char="•"/>
            </a:pPr>
            <a:r>
              <a:rPr lang="en-GB" b="0" i="0">
                <a:solidFill>
                  <a:srgbClr val="002060"/>
                </a:solidFill>
                <a:effectLst/>
                <a:latin typeface="GDS Transport"/>
              </a:rPr>
              <a:t>statutory framework</a:t>
            </a:r>
          </a:p>
          <a:p>
            <a:pPr algn="l">
              <a:buFont typeface="Arial" panose="020B0604020202020204" pitchFamily="34" charset="0"/>
              <a:buChar char="•"/>
            </a:pPr>
            <a:r>
              <a:rPr lang="en-GB" b="0" i="0">
                <a:solidFill>
                  <a:srgbClr val="002060"/>
                </a:solidFill>
                <a:effectLst/>
                <a:latin typeface="GDS Transport"/>
              </a:rPr>
              <a:t>identification of need</a:t>
            </a:r>
          </a:p>
          <a:p>
            <a:pPr algn="l">
              <a:buFont typeface="Arial" panose="020B0604020202020204" pitchFamily="34" charset="0"/>
              <a:buChar char="•"/>
            </a:pPr>
            <a:r>
              <a:rPr lang="en-GB" b="0" i="0">
                <a:solidFill>
                  <a:srgbClr val="002060"/>
                </a:solidFill>
                <a:effectLst/>
                <a:latin typeface="GDS Transport"/>
              </a:rPr>
              <a:t>teaching</a:t>
            </a:r>
          </a:p>
          <a:p>
            <a:pPr algn="l">
              <a:buFont typeface="Arial" panose="020B0604020202020204" pitchFamily="34" charset="0"/>
              <a:buChar char="•"/>
            </a:pPr>
            <a:r>
              <a:rPr lang="en-GB" b="0" i="0">
                <a:solidFill>
                  <a:srgbClr val="002060"/>
                </a:solidFill>
                <a:effectLst/>
                <a:latin typeface="GDS Transport"/>
              </a:rPr>
              <a:t>behaviour</a:t>
            </a:r>
          </a:p>
          <a:p>
            <a:pPr algn="l">
              <a:buFont typeface="Arial" panose="020B0604020202020204" pitchFamily="34" charset="0"/>
              <a:buChar char="•"/>
            </a:pPr>
            <a:r>
              <a:rPr lang="en-GB" b="0" i="0">
                <a:solidFill>
                  <a:srgbClr val="002060"/>
                </a:solidFill>
                <a:effectLst/>
                <a:latin typeface="GDS Transport"/>
              </a:rPr>
              <a:t>leading and managing provision</a:t>
            </a:r>
          </a:p>
          <a:p>
            <a:pPr algn="l">
              <a:buFont typeface="Arial" panose="020B0604020202020204" pitchFamily="34" charset="0"/>
              <a:buChar char="•"/>
            </a:pPr>
            <a:r>
              <a:rPr lang="en-GB" b="0" i="0">
                <a:solidFill>
                  <a:srgbClr val="002060"/>
                </a:solidFill>
                <a:effectLst/>
                <a:latin typeface="GDS Transport"/>
              </a:rPr>
              <a:t>professional development</a:t>
            </a:r>
          </a:p>
          <a:p>
            <a:pPr algn="l">
              <a:buFont typeface="Arial" panose="020B0604020202020204" pitchFamily="34" charset="0"/>
              <a:buChar char="•"/>
            </a:pPr>
            <a:r>
              <a:rPr lang="en-GB" b="0" i="0">
                <a:solidFill>
                  <a:srgbClr val="002060"/>
                </a:solidFill>
                <a:effectLst/>
                <a:latin typeface="GDS Transport"/>
              </a:rPr>
              <a:t>implementation</a:t>
            </a:r>
          </a:p>
          <a:p>
            <a:endParaRPr lang="en-GB"/>
          </a:p>
        </p:txBody>
      </p:sp>
      <p:sp>
        <p:nvSpPr>
          <p:cNvPr id="4" name="TextBox 3">
            <a:extLst>
              <a:ext uri="{FF2B5EF4-FFF2-40B4-BE49-F238E27FC236}">
                <a16:creationId xmlns:a16="http://schemas.microsoft.com/office/drawing/2014/main" id="{CE884B5B-FA7F-7A02-9C2E-2D661CCDCF14}"/>
              </a:ext>
            </a:extLst>
          </p:cNvPr>
          <p:cNvSpPr txBox="1"/>
          <p:nvPr/>
        </p:nvSpPr>
        <p:spPr>
          <a:xfrm>
            <a:off x="5095115" y="1576354"/>
            <a:ext cx="2983020" cy="3000821"/>
          </a:xfrm>
          <a:prstGeom prst="rect">
            <a:avLst/>
          </a:prstGeom>
          <a:solidFill>
            <a:schemeClr val="bg1"/>
          </a:solidFill>
          <a:ln>
            <a:solidFill>
              <a:srgbClr val="9C1653"/>
            </a:solidFill>
          </a:ln>
        </p:spPr>
        <p:txBody>
          <a:bodyPr wrap="square" rtlCol="0">
            <a:spAutoFit/>
          </a:bodyPr>
          <a:lstStyle/>
          <a:p>
            <a:pPr defTabSz="685800">
              <a:buClr>
                <a:srgbClr val="000000"/>
              </a:buClr>
              <a:defRPr/>
            </a:pPr>
            <a:r>
              <a:rPr lang="en-GB" sz="1050" b="1" kern="0" dirty="0">
                <a:solidFill>
                  <a:srgbClr val="002060"/>
                </a:solidFill>
                <a:latin typeface="Arial"/>
                <a:cs typeface="Arial"/>
                <a:sym typeface="Arial"/>
              </a:rPr>
              <a:t>Useful documents: </a:t>
            </a:r>
          </a:p>
          <a:p>
            <a:pPr defTabSz="685800">
              <a:buClr>
                <a:srgbClr val="000000"/>
              </a:buClr>
              <a:defRPr/>
            </a:pPr>
            <a:endParaRPr lang="en-GB" sz="1050" kern="0" dirty="0">
              <a:solidFill>
                <a:srgbClr val="002060"/>
              </a:solidFill>
              <a:latin typeface="Arial"/>
              <a:cs typeface="Arial"/>
              <a:sym typeface="Arial"/>
            </a:endParaRPr>
          </a:p>
          <a:p>
            <a:pPr defTabSz="685800">
              <a:buClr>
                <a:srgbClr val="000000"/>
              </a:buClr>
              <a:defRPr/>
            </a:pPr>
            <a:r>
              <a:rPr lang="en-GB" sz="1050" kern="0" dirty="0">
                <a:solidFill>
                  <a:srgbClr val="002060"/>
                </a:solidFill>
                <a:latin typeface="Arial"/>
                <a:cs typeface="Arial"/>
                <a:sym typeface="Arial"/>
              </a:rPr>
              <a:t>- NPQ for SENCos Framework </a:t>
            </a:r>
          </a:p>
          <a:p>
            <a:pPr defTabSz="685800">
              <a:buClr>
                <a:srgbClr val="000000"/>
              </a:buClr>
              <a:defRPr/>
            </a:pPr>
            <a:r>
              <a:rPr lang="en-GB" sz="1050" kern="0" dirty="0">
                <a:solidFill>
                  <a:srgbClr val="002060"/>
                </a:solidFill>
                <a:latin typeface="Arial"/>
                <a:cs typeface="Arial"/>
                <a:sym typeface="Arial"/>
                <a:hlinkClick r:id="rId2">
                  <a:extLst>
                    <a:ext uri="{A12FA001-AC4F-418D-AE19-62706E023703}">
                      <ahyp:hlinkClr xmlns:ahyp="http://schemas.microsoft.com/office/drawing/2018/hyperlinkcolor" val="tx"/>
                    </a:ext>
                  </a:extLst>
                </a:hlinkClick>
              </a:rPr>
              <a:t>National professional qualification for special educational needs co-ordinators (publishing.service.gov.uk)</a:t>
            </a:r>
            <a:endParaRPr lang="en-GB" sz="1050" kern="0" dirty="0">
              <a:solidFill>
                <a:srgbClr val="002060"/>
              </a:solidFill>
              <a:latin typeface="Arial"/>
              <a:cs typeface="Arial"/>
              <a:sym typeface="Arial"/>
            </a:endParaRPr>
          </a:p>
          <a:p>
            <a:pPr defTabSz="685800">
              <a:buClr>
                <a:srgbClr val="000000"/>
              </a:buClr>
              <a:defRPr/>
            </a:pPr>
            <a:endParaRPr lang="en-GB" sz="1050" kern="0" dirty="0">
              <a:solidFill>
                <a:srgbClr val="002060"/>
              </a:solidFill>
              <a:latin typeface="Arial"/>
              <a:cs typeface="Arial"/>
              <a:sym typeface="Arial"/>
            </a:endParaRPr>
          </a:p>
          <a:p>
            <a:pPr defTabSz="685800">
              <a:buClr>
                <a:srgbClr val="000000"/>
              </a:buClr>
              <a:defRPr/>
            </a:pPr>
            <a:r>
              <a:rPr lang="en-GB" sz="1050" kern="0" dirty="0">
                <a:solidFill>
                  <a:srgbClr val="002060"/>
                </a:solidFill>
                <a:latin typeface="Arial"/>
                <a:cs typeface="Arial"/>
                <a:sym typeface="Arial"/>
              </a:rPr>
              <a:t>- DfE Page with the most up to date information</a:t>
            </a:r>
          </a:p>
          <a:p>
            <a:pPr defTabSz="685800">
              <a:buClr>
                <a:srgbClr val="000000"/>
              </a:buClr>
              <a:defRPr/>
            </a:pPr>
            <a:r>
              <a:rPr lang="en-GB" sz="1050" kern="0" dirty="0">
                <a:solidFill>
                  <a:srgbClr val="002060"/>
                </a:solidFill>
                <a:latin typeface="Arial"/>
                <a:cs typeface="Arial"/>
                <a:sym typeface="Arial"/>
              </a:rPr>
              <a:t> </a:t>
            </a:r>
            <a:r>
              <a:rPr lang="en-GB" sz="1050" kern="0" dirty="0">
                <a:solidFill>
                  <a:srgbClr val="002060"/>
                </a:solidFill>
                <a:latin typeface="Arial"/>
                <a:cs typeface="Arial"/>
                <a:sym typeface="Arial"/>
                <a:hlinkClick r:id="rId3">
                  <a:extLst>
                    <a:ext uri="{A12FA001-AC4F-418D-AE19-62706E023703}">
                      <ahyp:hlinkClr xmlns:ahyp="http://schemas.microsoft.com/office/drawing/2018/hyperlinkcolor" val="tx"/>
                    </a:ext>
                  </a:extLst>
                </a:hlinkClick>
              </a:rPr>
              <a:t>Special educational needs co-ordinator's national professional qualification - GOV.UK (www.gov.uk)</a:t>
            </a:r>
            <a:endParaRPr lang="en-GB" sz="1050" kern="0" dirty="0">
              <a:solidFill>
                <a:srgbClr val="002060"/>
              </a:solidFill>
              <a:latin typeface="Arial"/>
              <a:cs typeface="Arial"/>
              <a:sym typeface="Arial"/>
            </a:endParaRPr>
          </a:p>
          <a:p>
            <a:pPr defTabSz="685800">
              <a:buClr>
                <a:srgbClr val="000000"/>
              </a:buClr>
              <a:defRPr/>
            </a:pPr>
            <a:endParaRPr lang="en-GB" sz="1050" kern="0" dirty="0">
              <a:solidFill>
                <a:srgbClr val="002060"/>
              </a:solidFill>
              <a:latin typeface="Arial"/>
              <a:cs typeface="Arial"/>
              <a:sym typeface="Arial"/>
            </a:endParaRPr>
          </a:p>
          <a:p>
            <a:pPr defTabSz="685800">
              <a:buClr>
                <a:srgbClr val="000000"/>
              </a:buClr>
              <a:defRPr/>
            </a:pPr>
            <a:r>
              <a:rPr lang="en-GB" sz="1050" kern="0" dirty="0">
                <a:solidFill>
                  <a:srgbClr val="002060"/>
                </a:solidFill>
                <a:latin typeface="Arial"/>
                <a:cs typeface="Arial"/>
                <a:sym typeface="Arial"/>
              </a:rPr>
              <a:t>- Transition from </a:t>
            </a:r>
            <a:r>
              <a:rPr lang="en-GB" sz="1050" kern="0" dirty="0" err="1">
                <a:solidFill>
                  <a:srgbClr val="002060"/>
                </a:solidFill>
                <a:latin typeface="Arial"/>
                <a:cs typeface="Arial"/>
                <a:sym typeface="Arial"/>
              </a:rPr>
              <a:t>NaSENCO</a:t>
            </a:r>
            <a:r>
              <a:rPr lang="en-GB" sz="1050" kern="0" dirty="0">
                <a:solidFill>
                  <a:srgbClr val="002060"/>
                </a:solidFill>
                <a:latin typeface="Arial"/>
                <a:cs typeface="Arial"/>
                <a:sym typeface="Arial"/>
              </a:rPr>
              <a:t> to NPQ for SENCos</a:t>
            </a:r>
          </a:p>
          <a:p>
            <a:pPr defTabSz="685800">
              <a:buClr>
                <a:srgbClr val="000000"/>
              </a:buClr>
              <a:defRPr/>
            </a:pPr>
            <a:r>
              <a:rPr lang="en-GB" sz="1050" kern="0" dirty="0">
                <a:solidFill>
                  <a:srgbClr val="002060"/>
                </a:solidFill>
                <a:latin typeface="Arial"/>
                <a:cs typeface="Arial"/>
                <a:sym typeface="Arial"/>
                <a:hlinkClick r:id="rId4">
                  <a:extLst>
                    <a:ext uri="{A12FA001-AC4F-418D-AE19-62706E023703}">
                      <ahyp:hlinkClr xmlns:ahyp="http://schemas.microsoft.com/office/drawing/2018/hyperlinkcolor" val="tx"/>
                    </a:ext>
                  </a:extLst>
                </a:hlinkClick>
              </a:rPr>
              <a:t>Transition to national professional qualification for special educational needs co-ordinators - GOV.UK (www.gov.uk)</a:t>
            </a:r>
            <a:endParaRPr lang="en-GB" sz="1050" kern="0" dirty="0">
              <a:solidFill>
                <a:srgbClr val="002060"/>
              </a:solidFill>
              <a:latin typeface="Arial"/>
              <a:cs typeface="Arial"/>
              <a:sym typeface="Arial"/>
            </a:endParaRPr>
          </a:p>
        </p:txBody>
      </p:sp>
    </p:spTree>
    <p:extLst>
      <p:ext uri="{BB962C8B-B14F-4D97-AF65-F5344CB8AC3E}">
        <p14:creationId xmlns:p14="http://schemas.microsoft.com/office/powerpoint/2010/main" val="163647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5">
            <a:extLst>
              <a:ext uri="{FF2B5EF4-FFF2-40B4-BE49-F238E27FC236}">
                <a16:creationId xmlns:a16="http://schemas.microsoft.com/office/drawing/2014/main" id="{E3CCB0F3-D99E-40F3-A929-C7EB666A6D30}"/>
              </a:ext>
            </a:extLst>
          </p:cNvPr>
          <p:cNvSpPr txBox="1"/>
          <p:nvPr/>
        </p:nvSpPr>
        <p:spPr>
          <a:xfrm>
            <a:off x="479160" y="457200"/>
            <a:ext cx="818223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spc="-181">
                <a:latin typeface="+mj-lt"/>
                <a:ea typeface="+mj-ea"/>
                <a:cs typeface="+mj-cs"/>
              </a:rPr>
              <a:t>Funding available for Phonics </a:t>
            </a:r>
          </a:p>
          <a:p>
            <a:pPr algn="ctr">
              <a:lnSpc>
                <a:spcPct val="90000"/>
              </a:lnSpc>
              <a:spcBef>
                <a:spcPct val="0"/>
              </a:spcBef>
              <a:spcAft>
                <a:spcPts val="600"/>
              </a:spcAft>
            </a:pPr>
            <a:r>
              <a:rPr lang="en-US" sz="4000" spc="-181">
                <a:latin typeface="+mj-lt"/>
                <a:ea typeface="+mj-ea"/>
                <a:cs typeface="+mj-cs"/>
              </a:rPr>
              <a:t>including Special schools</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A51E17-D126-7EEC-47B7-791E798EAC9E}"/>
              </a:ext>
            </a:extLst>
          </p:cNvPr>
          <p:cNvPicPr>
            <a:picLocks noChangeAspect="1"/>
          </p:cNvPicPr>
          <p:nvPr/>
        </p:nvPicPr>
        <p:blipFill>
          <a:blip r:embed="rId3"/>
          <a:stretch>
            <a:fillRect/>
          </a:stretch>
        </p:blipFill>
        <p:spPr>
          <a:xfrm>
            <a:off x="755576" y="2283014"/>
            <a:ext cx="3117374" cy="4317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A black and orange text&#10;&#10;Description automatically generated">
            <a:extLst>
              <a:ext uri="{FF2B5EF4-FFF2-40B4-BE49-F238E27FC236}">
                <a16:creationId xmlns:a16="http://schemas.microsoft.com/office/drawing/2014/main" id="{F04A999A-35FA-AAD3-6990-F786B351E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872" y="3677034"/>
            <a:ext cx="4210812" cy="1536947"/>
          </a:xfrm>
          <a:prstGeom prst="rect">
            <a:avLst/>
          </a:prstGeom>
        </p:spPr>
      </p:pic>
    </p:spTree>
    <p:extLst>
      <p:ext uri="{BB962C8B-B14F-4D97-AF65-F5344CB8AC3E}">
        <p14:creationId xmlns:p14="http://schemas.microsoft.com/office/powerpoint/2010/main" val="19166124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SS theme">
  <a:themeElements>
    <a:clrScheme name="WSS 1">
      <a:dk1>
        <a:sysClr val="windowText" lastClr="000000"/>
      </a:dk1>
      <a:lt1>
        <a:sysClr val="window" lastClr="FFFFFF"/>
      </a:lt1>
      <a:dk2>
        <a:srgbClr val="44546A"/>
      </a:dk2>
      <a:lt2>
        <a:srgbClr val="E7E6E6"/>
      </a:lt2>
      <a:accent1>
        <a:srgbClr val="2A8C96"/>
      </a:accent1>
      <a:accent2>
        <a:srgbClr val="DB3535"/>
      </a:accent2>
      <a:accent3>
        <a:srgbClr val="4ABE7E"/>
      </a:accent3>
      <a:accent4>
        <a:srgbClr val="61C1CB"/>
      </a:accent4>
      <a:accent5>
        <a:srgbClr val="5CB60A"/>
      </a:accent5>
      <a:accent6>
        <a:srgbClr val="F0AB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S 2022 PPT template v1" id="{9BB899FC-82F9-4EAF-A48B-0B7549714EEB}" vid="{EFDEE028-E427-4824-9FEF-0E120C67EC08}"/>
    </a:ext>
  </a:ext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8" ma:contentTypeDescription="Create a new document." ma:contentTypeScope="" ma:versionID="1ce0027e4debe49d6adecfc132773043">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8d3ad8da2111b4bd9ca2b89e5efb2172"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da33-df78-43eb-aeae-47f7c35e74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ee7fd1-c6d8-4513-aae9-cda2130646e6}" ma:internalName="TaxCatchAll" ma:showField="CatchAllData" ma:web="6285ff97-8c00-4afd-898e-c92605ca5b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cd32bd-fdff-43ba-97da-66b7b0d1e724">
      <Terms xmlns="http://schemas.microsoft.com/office/infopath/2007/PartnerControls"/>
    </lcf76f155ced4ddcb4097134ff3c332f>
    <TaxCatchAll xmlns="6285ff97-8c00-4afd-898e-c92605ca5b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93F094-E328-43DF-BC41-02E533D07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3E331-E0D2-43C2-9688-23F7D73E05F5}">
  <ds:schemaRefs>
    <ds:schemaRef ds:uri="8acd32bd-fdff-43ba-97da-66b7b0d1e724"/>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6285ff97-8c00-4afd-898e-c92605ca5b53"/>
    <ds:schemaRef ds:uri="http://purl.org/dc/elements/1.1/"/>
  </ds:schemaRefs>
</ds:datastoreItem>
</file>

<file path=customXml/itemProps3.xml><?xml version="1.0" encoding="utf-8"?>
<ds:datastoreItem xmlns:ds="http://schemas.openxmlformats.org/officeDocument/2006/customXml" ds:itemID="{E73BFA17-EE63-4F8F-B02D-5E82A41676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364</TotalTime>
  <Words>1670</Words>
  <Application>Microsoft Office PowerPoint</Application>
  <PresentationFormat>On-screen Show (4:3)</PresentationFormat>
  <Paragraphs>178</Paragraphs>
  <Slides>17</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Arial</vt:lpstr>
      <vt:lpstr>Calibri</vt:lpstr>
      <vt:lpstr>Calibri 1</vt:lpstr>
      <vt:lpstr>Calibri 2</vt:lpstr>
      <vt:lpstr>Calibri 3</vt:lpstr>
      <vt:lpstr>Calibri Light</vt:lpstr>
      <vt:lpstr>futura-pt</vt:lpstr>
      <vt:lpstr>GDS Transport</vt:lpstr>
      <vt:lpstr>Gill Sans</vt:lpstr>
      <vt:lpstr>Gill Sans MT</vt:lpstr>
      <vt:lpstr>Open Sans</vt:lpstr>
      <vt:lpstr>1_Office Theme</vt:lpstr>
      <vt:lpstr>Office Theme</vt:lpstr>
      <vt:lpstr>WSS theme</vt:lpstr>
      <vt:lpstr>2_Office Theme</vt:lpstr>
      <vt:lpstr>PowerPoint Presentation</vt:lpstr>
      <vt:lpstr>PowerPoint Presentation</vt:lpstr>
      <vt:lpstr>PowerPoint Presentation</vt:lpstr>
      <vt:lpstr>PowerPoint Presentation</vt:lpstr>
      <vt:lpstr>PowerPoint Presentation</vt:lpstr>
      <vt:lpstr>NPQ for SENCos</vt:lpstr>
      <vt:lpstr>Requirements for SENCos</vt:lpstr>
      <vt:lpstr>Course content </vt:lpstr>
      <vt:lpstr>PowerPoint Presentation</vt:lpstr>
      <vt:lpstr>PowerPoint Presentation</vt:lpstr>
      <vt:lpstr>PowerPoint Presentation</vt:lpstr>
      <vt:lpstr>PowerPoint Presentation</vt:lpstr>
      <vt:lpstr>PowerPoint Presentation</vt:lpstr>
      <vt:lpstr>Whole School SEND Update: Lincolnshire Graduated Approach Briefing: Feb 24 </vt:lpstr>
      <vt:lpstr>Teacher Handbook: SEND </vt:lpstr>
      <vt:lpstr>PowerPoint Presentation</vt:lpstr>
      <vt:lpstr>Online Learning</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Parker</dc:creator>
  <cp:lastModifiedBy>Nicola Carter</cp:lastModifiedBy>
  <cp:revision>25</cp:revision>
  <dcterms:created xsi:type="dcterms:W3CDTF">2021-05-11T11:48:08Z</dcterms:created>
  <dcterms:modified xsi:type="dcterms:W3CDTF">2024-02-28T08:45:24Z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y fmtid="{D5CDD505-2E9C-101B-9397-08002B2CF9AE}" pid="3" name="MediaServiceImageTags">
    <vt:lpwstr/>
  </property>
</Properties>
</file>