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82" r:id="rId5"/>
    <p:sldId id="273" r:id="rId6"/>
    <p:sldId id="284" r:id="rId7"/>
    <p:sldId id="285" r:id="rId8"/>
    <p:sldId id="286"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21" d="100"/>
          <a:sy n="121" d="100"/>
        </p:scale>
        <p:origin x="12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79C713-242A-413A-AC72-7BB975A9AD20}"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86438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9C713-242A-413A-AC72-7BB975A9AD20}"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19752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9C713-242A-413A-AC72-7BB975A9AD20}"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51778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9C713-242A-413A-AC72-7BB975A9AD20}"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22683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9C713-242A-413A-AC72-7BB975A9AD20}"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267103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79C713-242A-413A-AC72-7BB975A9AD20}"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388005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79C713-242A-413A-AC72-7BB975A9AD20}" type="datetimeFigureOut">
              <a:rPr lang="en-GB" smtClean="0"/>
              <a:t>28/02/2024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197577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79C713-242A-413A-AC72-7BB975A9AD20}" type="datetimeFigureOut">
              <a:rPr lang="en-GB" smtClean="0"/>
              <a:t>28/02/2024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74624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9C713-242A-413A-AC72-7BB975A9AD20}" type="datetimeFigureOut">
              <a:rPr lang="en-GB" smtClean="0"/>
              <a:t>28/02/2024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420506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9C713-242A-413A-AC72-7BB975A9AD20}"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391814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9C713-242A-413A-AC72-7BB975A9AD20}"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85EB0-5CBA-4900-9E85-A3B93422CC3B}" type="slidenum">
              <a:rPr lang="en-GB" smtClean="0"/>
              <a:t>‹#›</a:t>
            </a:fld>
            <a:endParaRPr lang="en-GB"/>
          </a:p>
        </p:txBody>
      </p:sp>
    </p:spTree>
    <p:extLst>
      <p:ext uri="{BB962C8B-B14F-4D97-AF65-F5344CB8AC3E}">
        <p14:creationId xmlns:p14="http://schemas.microsoft.com/office/powerpoint/2010/main" val="188446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9C713-242A-413A-AC72-7BB975A9AD20}" type="datetimeFigureOut">
              <a:rPr lang="en-GB" smtClean="0"/>
              <a:t>28/02/2024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85EB0-5CBA-4900-9E85-A3B93422CC3B}" type="slidenum">
              <a:rPr lang="en-GB" smtClean="0"/>
              <a:t>‹#›</a:t>
            </a:fld>
            <a:endParaRPr lang="en-GB"/>
          </a:p>
        </p:txBody>
      </p:sp>
    </p:spTree>
    <p:extLst>
      <p:ext uri="{BB962C8B-B14F-4D97-AF65-F5344CB8AC3E}">
        <p14:creationId xmlns:p14="http://schemas.microsoft.com/office/powerpoint/2010/main" val="3943044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colnshire.gov.uk/directory/16/stay-safe-partnership"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fif"/><Relationship Id="rId7" Type="http://schemas.openxmlformats.org/officeDocument/2006/relationships/image" Target="../media/image15.jfif"/><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4.jfif"/><Relationship Id="rId5" Type="http://schemas.openxmlformats.org/officeDocument/2006/relationships/image" Target="../media/image13.jf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fif"/><Relationship Id="rId1" Type="http://schemas.openxmlformats.org/officeDocument/2006/relationships/slideLayout" Target="../slideLayouts/slideLayout4.xml"/><Relationship Id="rId5" Type="http://schemas.openxmlformats.org/officeDocument/2006/relationships/hyperlink" Target="https://www.lincolnshire.gov.uk/directory-record/74982/knife-crime-intervention-the-happening-key-stages-3-and-4" TargetMode="External"/><Relationship Id="rId4" Type="http://schemas.openxmlformats.org/officeDocument/2006/relationships/hyperlink" Target="https://www.lincolnshire.gov.uk/directory-record/74981/knife-crime-intervention-the-happening-years-5-and-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F4MInterventions@lincolnshire.gov.uk"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saferlincs" TargetMode="External"/><Relationship Id="rId7" Type="http://schemas.openxmlformats.org/officeDocument/2006/relationships/image" Target="../media/image20.png"/><Relationship Id="rId2" Type="http://schemas.openxmlformats.org/officeDocument/2006/relationships/hyperlink" Target="mailto:Kathryn.smith@Lincolnshire.gov.uk"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7.jpeg"/><Relationship Id="rId4" Type="http://schemas.openxmlformats.org/officeDocument/2006/relationships/hyperlink" Target="https://www.lincolnshire.gov.uk/school-pupil-support/stay-safe-partn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Lincolnshire Fire and Rescue Service - Wikipedia">
            <a:extLst>
              <a:ext uri="{FF2B5EF4-FFF2-40B4-BE49-F238E27FC236}">
                <a16:creationId xmlns:a16="http://schemas.microsoft.com/office/drawing/2014/main" id="{639CC39B-3525-32B4-7569-66469B7D1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06388"/>
            <a:ext cx="2287588" cy="2287588"/>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with medium confidence">
            <a:extLst>
              <a:ext uri="{FF2B5EF4-FFF2-40B4-BE49-F238E27FC236}">
                <a16:creationId xmlns:a16="http://schemas.microsoft.com/office/drawing/2014/main" id="{1F9DD181-D3BF-6F27-53E7-D6A48FB61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671763"/>
            <a:ext cx="2287588" cy="1631950"/>
          </a:xfrm>
          <a:prstGeom prst="rect">
            <a:avLst/>
          </a:prstGeom>
        </p:spPr>
      </p:pic>
      <p:pic>
        <p:nvPicPr>
          <p:cNvPr id="5" name="Picture 4" descr="A picture containing text, metalware, gear&#10;&#10;Description automatically generated">
            <a:extLst>
              <a:ext uri="{FF2B5EF4-FFF2-40B4-BE49-F238E27FC236}">
                <a16:creationId xmlns:a16="http://schemas.microsoft.com/office/drawing/2014/main" id="{C92437C0-7FED-F6C6-A51E-23DDA6039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994" y="1001713"/>
            <a:ext cx="2287588" cy="2709382"/>
          </a:xfrm>
          <a:prstGeom prst="rect">
            <a:avLst/>
          </a:prstGeom>
        </p:spPr>
      </p:pic>
      <p:pic>
        <p:nvPicPr>
          <p:cNvPr id="1028" name="Picture 4" descr="WithYou Lincolnshire - Home | Facebook">
            <a:extLst>
              <a:ext uri="{FF2B5EF4-FFF2-40B4-BE49-F238E27FC236}">
                <a16:creationId xmlns:a16="http://schemas.microsoft.com/office/drawing/2014/main" id="{396BF079-1366-2D54-F718-B7140AAF0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088" y="380197"/>
            <a:ext cx="1916113" cy="1916113"/>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South Lincolnshire Domestic Abuse Service given Co-op donation">
            <a:extLst>
              <a:ext uri="{FF2B5EF4-FFF2-40B4-BE49-F238E27FC236}">
                <a16:creationId xmlns:a16="http://schemas.microsoft.com/office/drawing/2014/main" id="{BDFFC3CF-71E5-4225-3308-89179A43FF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1088" y="2717800"/>
            <a:ext cx="2333625" cy="1585913"/>
          </a:xfrm>
          <a:prstGeom prst="rect">
            <a:avLst/>
          </a:prstGeom>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75B2D7B-1FDA-EEF5-C5D6-0B6B3BF276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0" y="306388"/>
            <a:ext cx="3219450" cy="13906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DD566414-DE9E-2F49-61E6-9A7E5CB5885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818" t="1679" b="7412"/>
          <a:stretch/>
        </p:blipFill>
        <p:spPr bwMode="auto">
          <a:xfrm>
            <a:off x="8572500" y="1774825"/>
            <a:ext cx="3219450" cy="252888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BCCE17-DB7A-FF1C-E649-8F17765B6ED5}"/>
              </a:ext>
            </a:extLst>
          </p:cNvPr>
          <p:cNvSpPr>
            <a:spLocks noGrp="1"/>
          </p:cNvSpPr>
          <p:nvPr>
            <p:ph type="ctrTitle"/>
          </p:nvPr>
        </p:nvSpPr>
        <p:spPr>
          <a:xfrm>
            <a:off x="526073" y="4756638"/>
            <a:ext cx="11139854" cy="930447"/>
          </a:xfrm>
        </p:spPr>
        <p:txBody>
          <a:bodyPr>
            <a:normAutofit/>
          </a:bodyPr>
          <a:lstStyle/>
          <a:p>
            <a:r>
              <a:rPr lang="en-US" sz="5400" dirty="0">
                <a:solidFill>
                  <a:schemeClr val="bg1"/>
                </a:solidFill>
              </a:rPr>
              <a:t>Stay Safe Partnership</a:t>
            </a:r>
            <a:endParaRPr lang="en-GB" sz="5400" dirty="0">
              <a:solidFill>
                <a:schemeClr val="bg1"/>
              </a:solidFill>
            </a:endParaRPr>
          </a:p>
        </p:txBody>
      </p:sp>
      <p:sp>
        <p:nvSpPr>
          <p:cNvPr id="4" name="Rectangle: Rounded Corners 3">
            <a:extLst>
              <a:ext uri="{FF2B5EF4-FFF2-40B4-BE49-F238E27FC236}">
                <a16:creationId xmlns:a16="http://schemas.microsoft.com/office/drawing/2014/main" id="{9C3423F0-0A0E-1A3A-5C48-5E6F79C96867}"/>
              </a:ext>
            </a:extLst>
          </p:cNvPr>
          <p:cNvSpPr/>
          <p:nvPr/>
        </p:nvSpPr>
        <p:spPr>
          <a:xfrm>
            <a:off x="1518834" y="5075695"/>
            <a:ext cx="9422969" cy="1475917"/>
          </a:xfrm>
          <a:prstGeom prst="roundRect">
            <a:avLst/>
          </a:prstGeom>
          <a:gradFill flip="none" rotWithShape="1">
            <a:gsLst>
              <a:gs pos="0">
                <a:srgbClr val="93E258">
                  <a:tint val="66000"/>
                  <a:satMod val="160000"/>
                </a:srgbClr>
              </a:gs>
              <a:gs pos="50000">
                <a:srgbClr val="93E258">
                  <a:tint val="44500"/>
                  <a:satMod val="160000"/>
                </a:srgbClr>
              </a:gs>
              <a:gs pos="100000">
                <a:srgbClr val="93E258">
                  <a:tint val="23500"/>
                  <a:satMod val="160000"/>
                </a:srgb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61B16670-6D21-2AA3-2881-F6057E0173C4}"/>
              </a:ext>
            </a:extLst>
          </p:cNvPr>
          <p:cNvSpPr>
            <a:spLocks noGrp="1"/>
          </p:cNvSpPr>
          <p:nvPr>
            <p:ph type="subTitle" idx="1"/>
          </p:nvPr>
        </p:nvSpPr>
        <p:spPr>
          <a:xfrm>
            <a:off x="1524000" y="5054304"/>
            <a:ext cx="9144000" cy="1181395"/>
          </a:xfrm>
        </p:spPr>
        <p:txBody>
          <a:bodyPr>
            <a:normAutofit fontScale="92500" lnSpcReduction="20000"/>
          </a:bodyPr>
          <a:lstStyle/>
          <a:p>
            <a:endParaRPr lang="en-US" sz="2000" dirty="0">
              <a:solidFill>
                <a:schemeClr val="tx1">
                  <a:lumMod val="95000"/>
                  <a:lumOff val="5000"/>
                </a:schemeClr>
              </a:solidFill>
            </a:endParaRPr>
          </a:p>
          <a:p>
            <a:r>
              <a:rPr lang="en-US" sz="3200" dirty="0">
                <a:solidFill>
                  <a:schemeClr val="tx1">
                    <a:lumMod val="95000"/>
                    <a:lumOff val="5000"/>
                  </a:schemeClr>
                </a:solidFill>
              </a:rPr>
              <a:t>Lincolnshire’s Stay Safe Partnership </a:t>
            </a:r>
          </a:p>
          <a:p>
            <a:r>
              <a:rPr lang="en-US" sz="2600" dirty="0">
                <a:solidFill>
                  <a:schemeClr val="tx1">
                    <a:lumMod val="95000"/>
                    <a:lumOff val="5000"/>
                  </a:schemeClr>
                </a:solidFill>
              </a:rPr>
              <a:t>Preventative Education in Collaboration </a:t>
            </a:r>
            <a:endParaRPr lang="en-GB" sz="2600" dirty="0">
              <a:solidFill>
                <a:schemeClr val="tx1">
                  <a:lumMod val="95000"/>
                  <a:lumOff val="5000"/>
                </a:schemeClr>
              </a:solidFill>
            </a:endParaRPr>
          </a:p>
        </p:txBody>
      </p:sp>
    </p:spTree>
    <p:extLst>
      <p:ext uri="{BB962C8B-B14F-4D97-AF65-F5344CB8AC3E}">
        <p14:creationId xmlns:p14="http://schemas.microsoft.com/office/powerpoint/2010/main" val="413158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par>
                                <p:cTn id="11" presetID="10" presetClass="entr" presetSubtype="0" fill="hold" grpId="0" nodeType="withEffect">
                                  <p:stCondLst>
                                    <p:cond delay="5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58749B-F380-AFB0-3E52-FCE16AEF8F5C}"/>
              </a:ext>
            </a:extLst>
          </p:cNvPr>
          <p:cNvSpPr>
            <a:spLocks noGrp="1"/>
          </p:cNvSpPr>
          <p:nvPr>
            <p:ph type="title"/>
          </p:nvPr>
        </p:nvSpPr>
        <p:spPr>
          <a:xfrm>
            <a:off x="838200" y="365125"/>
            <a:ext cx="10515600" cy="1325563"/>
          </a:xfrm>
        </p:spPr>
        <p:txBody>
          <a:bodyPr>
            <a:normAutofit/>
          </a:bodyPr>
          <a:lstStyle/>
          <a:p>
            <a:r>
              <a:rPr lang="en-US" b="1"/>
              <a:t>Background </a:t>
            </a:r>
            <a:endParaRPr lang="en-GB" b="1"/>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F81B7C-7678-F2C0-B8AE-7A1E661B2007}"/>
              </a:ext>
            </a:extLst>
          </p:cNvPr>
          <p:cNvSpPr>
            <a:spLocks noGrp="1"/>
          </p:cNvSpPr>
          <p:nvPr>
            <p:ph idx="1"/>
          </p:nvPr>
        </p:nvSpPr>
        <p:spPr>
          <a:xfrm>
            <a:off x="838200" y="1825625"/>
            <a:ext cx="10515600" cy="4351338"/>
          </a:xfrm>
        </p:spPr>
        <p:txBody>
          <a:bodyPr>
            <a:normAutofit/>
          </a:bodyPr>
          <a:lstStyle/>
          <a:p>
            <a:pPr marL="0" indent="0">
              <a:buNone/>
            </a:pPr>
            <a:r>
              <a:rPr lang="en-GB" sz="2200" dirty="0">
                <a:latin typeface="Calibri" panose="020F0502020204030204" pitchFamily="34" charset="0"/>
                <a:ea typeface="Calibri" panose="020F0502020204030204" pitchFamily="34" charset="0"/>
                <a:cs typeface="Calibri" panose="020F0502020204030204" pitchFamily="34" charset="0"/>
              </a:rPr>
              <a:t>Established in 2015. the Stay Safe Partnership was created to ensure every secondary school aged child within Lincolnshire received preventative education to enable them to make informed decisions and keep themselves safe. </a:t>
            </a:r>
          </a:p>
          <a:p>
            <a:pPr marL="0" indent="0">
              <a:buNone/>
            </a:pPr>
            <a:r>
              <a:rPr lang="en-GB" sz="2200" dirty="0">
                <a:effectLst/>
                <a:latin typeface="Calibri" panose="020F0502020204030204" pitchFamily="34" charset="0"/>
                <a:ea typeface="Calibri" panose="020F0502020204030204" pitchFamily="34" charset="0"/>
                <a:cs typeface="Calibri" panose="020F0502020204030204" pitchFamily="34" charset="0"/>
              </a:rPr>
              <a:t>Objectives: </a:t>
            </a:r>
          </a:p>
          <a:p>
            <a:r>
              <a:rPr lang="en-GB" sz="2200" dirty="0">
                <a:effectLst/>
                <a:latin typeface="Calibri" panose="020F0502020204030204" pitchFamily="34" charset="0"/>
                <a:ea typeface="Calibri" panose="020F0502020204030204" pitchFamily="34" charset="0"/>
                <a:cs typeface="Calibri" panose="020F0502020204030204" pitchFamily="34" charset="0"/>
              </a:rPr>
              <a:t>To address existing and developing priorities effecting young people.</a:t>
            </a:r>
          </a:p>
          <a:p>
            <a:r>
              <a:rPr lang="en-GB" sz="2200" dirty="0">
                <a:effectLst/>
                <a:latin typeface="Calibri" panose="020F0502020204030204" pitchFamily="34" charset="0"/>
                <a:ea typeface="Calibri" panose="020F0502020204030204" pitchFamily="34" charset="0"/>
                <a:cs typeface="Calibri" panose="020F0502020204030204" pitchFamily="34" charset="0"/>
              </a:rPr>
              <a:t>To deliver preventative education in a more coordinated way.  </a:t>
            </a:r>
          </a:p>
          <a:p>
            <a:r>
              <a:rPr lang="en-GB" sz="2200" dirty="0">
                <a:latin typeface="Calibri" panose="020F0502020204030204" pitchFamily="34" charset="0"/>
                <a:ea typeface="Calibri" panose="020F0502020204030204" pitchFamily="34" charset="0"/>
                <a:cs typeface="Calibri" panose="020F0502020204030204" pitchFamily="34" charset="0"/>
              </a:rPr>
              <a:t>To ensure consistency in messaging and quality of delivery.</a:t>
            </a:r>
          </a:p>
          <a:p>
            <a:r>
              <a:rPr lang="en-GB" sz="2200" dirty="0">
                <a:effectLst/>
                <a:latin typeface="Calibri" panose="020F0502020204030204" pitchFamily="34" charset="0"/>
                <a:ea typeface="Calibri" panose="020F0502020204030204" pitchFamily="34" charset="0"/>
                <a:cs typeface="Calibri" panose="020F0502020204030204" pitchFamily="34" charset="0"/>
              </a:rPr>
              <a:t>To make the most effective and efficient use of public resources.</a:t>
            </a:r>
          </a:p>
          <a:p>
            <a:pPr marL="0" indent="0">
              <a:buNone/>
            </a:pPr>
            <a:r>
              <a:rPr lang="en-GB" sz="2200" dirty="0">
                <a:effectLst/>
                <a:latin typeface="Calibri" panose="020F0502020204030204" pitchFamily="34" charset="0"/>
                <a:ea typeface="Calibri" panose="020F0502020204030204" pitchFamily="34" charset="0"/>
                <a:cs typeface="Calibri" panose="020F0502020204030204" pitchFamily="34" charset="0"/>
              </a:rPr>
              <a:t>The need to engage with a younger audience on relevant safety issues became apparent. </a:t>
            </a:r>
            <a:r>
              <a:rPr lang="en-GB" sz="2200" dirty="0">
                <a:latin typeface="Calibri" panose="020F0502020204030204" pitchFamily="34" charset="0"/>
                <a:ea typeface="Calibri" panose="020F0502020204030204" pitchFamily="34" charset="0"/>
                <a:cs typeface="Calibri" panose="020F0502020204030204" pitchFamily="34" charset="0"/>
              </a:rPr>
              <a:t>A</a:t>
            </a:r>
            <a:r>
              <a:rPr lang="en-GB" sz="2200" dirty="0">
                <a:effectLst/>
                <a:latin typeface="Calibri" panose="020F0502020204030204" pitchFamily="34" charset="0"/>
                <a:ea typeface="Calibri" panose="020F0502020204030204" pitchFamily="34" charset="0"/>
                <a:cs typeface="Calibri" panose="020F0502020204030204" pitchFamily="34" charset="0"/>
              </a:rPr>
              <a:t>ge-appropriate workshops and on-line resources for primary school children and teachers were developed.</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78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8749B-F380-AFB0-3E52-FCE16AEF8F5C}"/>
              </a:ext>
            </a:extLst>
          </p:cNvPr>
          <p:cNvSpPr>
            <a:spLocks noGrp="1"/>
          </p:cNvSpPr>
          <p:nvPr>
            <p:ph type="title"/>
          </p:nvPr>
        </p:nvSpPr>
        <p:spPr>
          <a:xfrm>
            <a:off x="1137033" y="670559"/>
            <a:ext cx="4683321" cy="2148841"/>
          </a:xfrm>
        </p:spPr>
        <p:txBody>
          <a:bodyPr anchor="t">
            <a:normAutofit/>
          </a:bodyPr>
          <a:lstStyle/>
          <a:p>
            <a:r>
              <a:rPr lang="en-US" b="1"/>
              <a:t>Stay Safe Directory</a:t>
            </a:r>
            <a:endParaRPr lang="en-GB" b="1"/>
          </a:p>
        </p:txBody>
      </p:sp>
      <p:pic>
        <p:nvPicPr>
          <p:cNvPr id="4" name="Picture 3">
            <a:extLst>
              <a:ext uri="{FF2B5EF4-FFF2-40B4-BE49-F238E27FC236}">
                <a16:creationId xmlns:a16="http://schemas.microsoft.com/office/drawing/2014/main" id="{94461CF0-94DB-2D3D-75BB-9E2EE8989C42}"/>
              </a:ext>
            </a:extLst>
          </p:cNvPr>
          <p:cNvPicPr>
            <a:picLocks noChangeAspect="1"/>
          </p:cNvPicPr>
          <p:nvPr/>
        </p:nvPicPr>
        <p:blipFill rotWithShape="1">
          <a:blip r:embed="rId2"/>
          <a:srcRect l="-1830" t="14451" r="-1" b="7036"/>
          <a:stretch/>
        </p:blipFill>
        <p:spPr>
          <a:xfrm>
            <a:off x="-233680" y="3083560"/>
            <a:ext cx="8703175" cy="3774440"/>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Content Placeholder 8">
            <a:extLst>
              <a:ext uri="{FF2B5EF4-FFF2-40B4-BE49-F238E27FC236}">
                <a16:creationId xmlns:a16="http://schemas.microsoft.com/office/drawing/2014/main" id="{222EC08B-DF03-643A-62AD-5B4FBAFC1714}"/>
              </a:ext>
            </a:extLst>
          </p:cNvPr>
          <p:cNvSpPr>
            <a:spLocks noGrp="1"/>
          </p:cNvSpPr>
          <p:nvPr>
            <p:ph idx="1"/>
          </p:nvPr>
        </p:nvSpPr>
        <p:spPr>
          <a:xfrm>
            <a:off x="6797004" y="670559"/>
            <a:ext cx="4555782" cy="5445076"/>
          </a:xfrm>
        </p:spPr>
        <p:txBody>
          <a:bodyPr anchor="t">
            <a:normAutofit/>
          </a:bodyPr>
          <a:lstStyle/>
          <a:p>
            <a:pPr marL="0" indent="0">
              <a:buNone/>
            </a:pPr>
            <a:r>
              <a:rPr lang="en-US" sz="2000" dirty="0"/>
              <a:t>Serves as a ‘one-stop shop’ resource for schools on preventative education, as well as </a:t>
            </a:r>
            <a:r>
              <a:rPr lang="en-GB" sz="2000" dirty="0">
                <a:effectLst/>
                <a:latin typeface="Calibri" panose="020F0502020204030204" pitchFamily="34" charset="0"/>
                <a:ea typeface="Calibri" panose="020F0502020204030204" pitchFamily="34" charset="0"/>
              </a:rPr>
              <a:t>a single booking system for agencies. </a:t>
            </a:r>
            <a:r>
              <a:rPr lang="en-US" sz="2000" dirty="0"/>
              <a:t> </a:t>
            </a:r>
          </a:p>
          <a:p>
            <a:pPr marL="0" indent="0">
              <a:buNone/>
            </a:pPr>
            <a:r>
              <a:rPr lang="en-US" sz="2000" b="1" dirty="0"/>
              <a:t>Infant, Primary and Junior School Offer:</a:t>
            </a:r>
          </a:p>
          <a:p>
            <a:pPr marL="0" indent="0">
              <a:buNone/>
            </a:pPr>
            <a:r>
              <a:rPr lang="en-US" sz="2000" dirty="0"/>
              <a:t>71 workshops/resources/training packages available </a:t>
            </a:r>
          </a:p>
          <a:p>
            <a:pPr marL="0" indent="0">
              <a:buNone/>
            </a:pPr>
            <a:r>
              <a:rPr lang="en-US" sz="2000" b="1" dirty="0"/>
              <a:t>Secondary School and College Offer:</a:t>
            </a:r>
          </a:p>
          <a:p>
            <a:pPr marL="0" indent="0">
              <a:buNone/>
            </a:pPr>
            <a:r>
              <a:rPr lang="en-US" sz="2000" dirty="0"/>
              <a:t>82 workshops/resources/training packages available</a:t>
            </a:r>
          </a:p>
          <a:p>
            <a:pPr lvl="1"/>
            <a:r>
              <a:rPr lang="en-US" sz="2000" dirty="0">
                <a:hlinkClick r:id="rId3"/>
              </a:rPr>
              <a:t>https://www.lincolnshire.gov.uk/directory/16/stay-safe-partnership</a:t>
            </a:r>
            <a:r>
              <a:rPr lang="en-US" sz="2000" dirty="0"/>
              <a:t> </a:t>
            </a:r>
          </a:p>
        </p:txBody>
      </p:sp>
    </p:spTree>
    <p:extLst>
      <p:ext uri="{BB962C8B-B14F-4D97-AF65-F5344CB8AC3E}">
        <p14:creationId xmlns:p14="http://schemas.microsoft.com/office/powerpoint/2010/main" val="32530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62CA6C-B12E-5032-5182-67F86BC68D10}"/>
              </a:ext>
            </a:extLst>
          </p:cNvPr>
          <p:cNvSpPr>
            <a:spLocks/>
          </p:cNvSpPr>
          <p:nvPr/>
        </p:nvSpPr>
        <p:spPr>
          <a:xfrm>
            <a:off x="640080" y="325369"/>
            <a:ext cx="4368602" cy="195684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b="1">
                <a:latin typeface="+mj-lt"/>
                <a:ea typeface="+mj-ea"/>
                <a:cs typeface="+mj-cs"/>
              </a:rPr>
              <a:t>Stay Safe Offer</a:t>
            </a:r>
          </a:p>
          <a:p>
            <a:pPr marL="0" indent="0" defTabSz="914400">
              <a:lnSpc>
                <a:spcPct val="90000"/>
              </a:lnSpc>
              <a:spcBef>
                <a:spcPct val="0"/>
              </a:spcBef>
              <a:spcAft>
                <a:spcPts val="600"/>
              </a:spcAft>
            </a:pPr>
            <a:endParaRPr lang="en-US" sz="5400" b="1">
              <a:latin typeface="+mj-lt"/>
              <a:ea typeface="+mj-ea"/>
              <a:cs typeface="+mj-cs"/>
            </a:endParaRP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87296A3-4B4E-B625-20AA-1679EC2BCD88}"/>
              </a:ext>
            </a:extLst>
          </p:cNvPr>
          <p:cNvSpPr>
            <a:spLocks/>
          </p:cNvSpPr>
          <p:nvPr/>
        </p:nvSpPr>
        <p:spPr>
          <a:xfrm>
            <a:off x="193965" y="2724358"/>
            <a:ext cx="5117738" cy="4526187"/>
          </a:xfrm>
          <a:prstGeom prst="rect">
            <a:avLst/>
          </a:prstGeom>
        </p:spPr>
        <p:txBody>
          <a:bodyPr vert="horz" lIns="91440" tIns="45720" rIns="91440" bIns="45720" rtlCol="0">
            <a:normAutofit/>
          </a:bodyPr>
          <a:lstStyle/>
          <a:p>
            <a:pPr defTabSz="914400">
              <a:lnSpc>
                <a:spcPct val="90000"/>
              </a:lnSpc>
              <a:spcAft>
                <a:spcPts val="600"/>
              </a:spcAft>
            </a:pPr>
            <a:r>
              <a:rPr lang="en-US" sz="1600" b="1" dirty="0"/>
              <a:t>'Stay Safe' Days </a:t>
            </a:r>
          </a:p>
          <a:p>
            <a:pPr indent="-228600" defTabSz="914400">
              <a:lnSpc>
                <a:spcPct val="90000"/>
              </a:lnSpc>
              <a:spcAft>
                <a:spcPts val="600"/>
              </a:spcAft>
              <a:buFont typeface="Arial" panose="020B0604020202020204" pitchFamily="34" charset="0"/>
              <a:buChar char="•"/>
            </a:pPr>
            <a:r>
              <a:rPr lang="en-US" sz="1600" dirty="0"/>
              <a:t>Multi agency workshops delivered on the same day in key safety areas (dependent on year group): </a:t>
            </a:r>
          </a:p>
          <a:p>
            <a:pPr indent="-228600" defTabSz="914400">
              <a:lnSpc>
                <a:spcPct val="90000"/>
              </a:lnSpc>
              <a:spcAft>
                <a:spcPts val="600"/>
              </a:spcAft>
              <a:buFont typeface="Arial" panose="020B0604020202020204" pitchFamily="34" charset="0"/>
              <a:buChar char="•"/>
            </a:pPr>
            <a:r>
              <a:rPr lang="en-US" sz="1600" dirty="0"/>
              <a:t>Online safety, Anti-social </a:t>
            </a:r>
            <a:r>
              <a:rPr lang="en-US" sz="1600" dirty="0" err="1"/>
              <a:t>behaviour</a:t>
            </a:r>
            <a:r>
              <a:rPr lang="en-US" sz="1600" dirty="0"/>
              <a:t>, Healthy relationships, Alcohol awareness, Drug awareness, Fire safety, Road safety, County Lines and Knife Crime </a:t>
            </a:r>
          </a:p>
          <a:p>
            <a:pPr indent="-228600" defTabSz="914400">
              <a:lnSpc>
                <a:spcPct val="90000"/>
              </a:lnSpc>
              <a:spcAft>
                <a:spcPts val="600"/>
              </a:spcAft>
              <a:buFont typeface="Arial" panose="020B0604020202020204" pitchFamily="34" charset="0"/>
              <a:buChar char="•"/>
            </a:pPr>
            <a:r>
              <a:rPr lang="en-US" sz="1600" dirty="0"/>
              <a:t>Two Stay Safe Days in every academic year, at no cost.</a:t>
            </a:r>
          </a:p>
          <a:p>
            <a:pPr indent="-228600" defTabSz="914400">
              <a:lnSpc>
                <a:spcPct val="90000"/>
              </a:lnSpc>
              <a:spcAft>
                <a:spcPts val="600"/>
              </a:spcAft>
              <a:buFont typeface="Arial" panose="020B0604020202020204" pitchFamily="34" charset="0"/>
              <a:buChar char="•"/>
            </a:pPr>
            <a:r>
              <a:rPr lang="en-GB" sz="1600" dirty="0">
                <a:effectLst/>
                <a:ea typeface="Times New Roman" panose="02020603050405020304" pitchFamily="18" charset="0"/>
                <a:cs typeface="Calibri" panose="020F0502020204030204" pitchFamily="34" charset="0"/>
              </a:rPr>
              <a:t>Delivered to </a:t>
            </a:r>
            <a:r>
              <a:rPr lang="en-GB" sz="1600" b="1" dirty="0">
                <a:effectLst/>
                <a:ea typeface="Times New Roman" panose="02020603050405020304" pitchFamily="18" charset="0"/>
                <a:cs typeface="Calibri" panose="020F0502020204030204" pitchFamily="34" charset="0"/>
              </a:rPr>
              <a:t>20,978 </a:t>
            </a:r>
            <a:r>
              <a:rPr lang="en-GB" sz="1600" dirty="0">
                <a:effectLst/>
                <a:ea typeface="Times New Roman" panose="02020603050405020304" pitchFamily="18" charset="0"/>
                <a:cs typeface="Calibri" panose="020F0502020204030204" pitchFamily="34" charset="0"/>
              </a:rPr>
              <a:t>pupils in 2022/2023</a:t>
            </a:r>
            <a:endParaRPr lang="en-US" sz="1600" dirty="0"/>
          </a:p>
          <a:p>
            <a:pPr indent="-228600" defTabSz="914400">
              <a:lnSpc>
                <a:spcPct val="90000"/>
              </a:lnSpc>
              <a:spcAft>
                <a:spcPts val="600"/>
              </a:spcAft>
              <a:buFont typeface="Arial" panose="020B0604020202020204" pitchFamily="34" charset="0"/>
              <a:buChar char="•"/>
            </a:pPr>
            <a:r>
              <a:rPr lang="en-US" sz="1600" dirty="0"/>
              <a:t>Deconstructed days for Pupil Referral Units, some SEND provisions and colleges. </a:t>
            </a:r>
          </a:p>
          <a:p>
            <a:pPr indent="-228600" defTabSz="914400">
              <a:lnSpc>
                <a:spcPct val="90000"/>
              </a:lnSpc>
              <a:spcAft>
                <a:spcPts val="600"/>
              </a:spcAft>
              <a:buFont typeface="Arial" panose="020B0604020202020204" pitchFamily="34" charset="0"/>
              <a:buChar char="•"/>
            </a:pPr>
            <a:r>
              <a:rPr lang="en-US" sz="1600" b="1" dirty="0"/>
              <a:t>Individual sessions </a:t>
            </a:r>
          </a:p>
          <a:p>
            <a:pPr indent="-228600" defTabSz="914400">
              <a:lnSpc>
                <a:spcPct val="90000"/>
              </a:lnSpc>
              <a:spcAft>
                <a:spcPts val="600"/>
              </a:spcAft>
              <a:buFont typeface="Arial" panose="020B0604020202020204" pitchFamily="34" charset="0"/>
              <a:buChar char="•"/>
            </a:pPr>
            <a:r>
              <a:rPr lang="en-US" sz="1600" dirty="0"/>
              <a:t>Available to Primary and Secondary schools and colleges through the Stay Safe Directory. Sessions range from e-safety to Prevent awareness, modern slavery to mental health and knife crime to hate crime.</a:t>
            </a:r>
          </a:p>
          <a:p>
            <a:pPr indent="-228600" defTabSz="914400">
              <a:lnSpc>
                <a:spcPct val="90000"/>
              </a:lnSpc>
              <a:spcAft>
                <a:spcPts val="600"/>
              </a:spcAft>
              <a:buFont typeface="Arial" panose="020B0604020202020204" pitchFamily="34" charset="0"/>
              <a:buChar char="•"/>
            </a:pPr>
            <a:endParaRPr lang="en-US" sz="1200" dirty="0"/>
          </a:p>
          <a:p>
            <a:pPr indent="-228600" defTabSz="914400">
              <a:lnSpc>
                <a:spcPct val="90000"/>
              </a:lnSpc>
              <a:spcAft>
                <a:spcPts val="600"/>
              </a:spcAft>
              <a:buFont typeface="Arial" panose="020B0604020202020204" pitchFamily="34" charset="0"/>
              <a:buChar char="•"/>
            </a:pPr>
            <a:endParaRPr lang="en-US" sz="1200" dirty="0"/>
          </a:p>
        </p:txBody>
      </p:sp>
      <p:pic>
        <p:nvPicPr>
          <p:cNvPr id="9" name="Picture 8" descr="A group of people posing for a photo&#10;&#10;Description automatically generated">
            <a:extLst>
              <a:ext uri="{FF2B5EF4-FFF2-40B4-BE49-F238E27FC236}">
                <a16:creationId xmlns:a16="http://schemas.microsoft.com/office/drawing/2014/main" id="{12374F23-F07F-4423-D137-CCBC0AF789EE}"/>
              </a:ext>
            </a:extLst>
          </p:cNvPr>
          <p:cNvPicPr>
            <a:picLocks noChangeAspect="1"/>
          </p:cNvPicPr>
          <p:nvPr/>
        </p:nvPicPr>
        <p:blipFill rotWithShape="1">
          <a:blip r:embed="rId2">
            <a:extLst>
              <a:ext uri="{28A0092B-C50C-407E-A947-70E740481C1C}">
                <a14:useLocalDpi xmlns:a14="http://schemas.microsoft.com/office/drawing/2010/main" val="0"/>
              </a:ext>
            </a:extLst>
          </a:blip>
          <a:srcRect r="2602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4030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0739-DD28-45EB-B5D8-3CF9A9BC60A9}"/>
              </a:ext>
            </a:extLst>
          </p:cNvPr>
          <p:cNvSpPr>
            <a:spLocks noGrp="1"/>
          </p:cNvSpPr>
          <p:nvPr>
            <p:ph type="title"/>
          </p:nvPr>
        </p:nvSpPr>
        <p:spPr>
          <a:xfrm>
            <a:off x="0" y="271184"/>
            <a:ext cx="11482416" cy="733202"/>
          </a:xfrm>
        </p:spPr>
        <p:txBody>
          <a:bodyPr vert="horz" lIns="91440" tIns="45720" rIns="91440" bIns="45720" rtlCol="0" anchor="b">
            <a:noAutofit/>
          </a:bodyPr>
          <a:lstStyle/>
          <a:p>
            <a:pPr defTabSz="740664"/>
            <a:r>
              <a:rPr lang="en-US" sz="3600" dirty="0"/>
              <a:t>  </a:t>
            </a:r>
            <a:r>
              <a:rPr lang="en-US" sz="3600" dirty="0">
                <a:solidFill>
                  <a:schemeClr val="accent1">
                    <a:lumMod val="50000"/>
                  </a:schemeClr>
                </a:solidFill>
              </a:rPr>
              <a:t>O</a:t>
            </a:r>
            <a:r>
              <a:rPr lang="en-US" sz="3600" kern="1200" dirty="0">
                <a:solidFill>
                  <a:schemeClr val="accent1">
                    <a:lumMod val="50000"/>
                  </a:schemeClr>
                </a:solidFill>
                <a:latin typeface="+mj-lt"/>
                <a:ea typeface="+mj-ea"/>
                <a:cs typeface="+mj-cs"/>
              </a:rPr>
              <a:t>ne session can leave a lasting impression…</a:t>
            </a:r>
            <a:endParaRPr lang="en-US" sz="4800" kern="1200" dirty="0">
              <a:solidFill>
                <a:schemeClr val="accent1">
                  <a:lumMod val="50000"/>
                </a:schemeClr>
              </a:solidFill>
              <a:latin typeface="+mj-lt"/>
              <a:ea typeface="+mj-ea"/>
              <a:cs typeface="+mj-cs"/>
            </a:endParaRPr>
          </a:p>
        </p:txBody>
      </p:sp>
      <p:sp>
        <p:nvSpPr>
          <p:cNvPr id="10" name="Content Placeholder 2">
            <a:extLst>
              <a:ext uri="{FF2B5EF4-FFF2-40B4-BE49-F238E27FC236}">
                <a16:creationId xmlns:a16="http://schemas.microsoft.com/office/drawing/2014/main" id="{36EE8D11-99D4-3A59-FEFF-00DCEDA0C237}"/>
              </a:ext>
            </a:extLst>
          </p:cNvPr>
          <p:cNvSpPr>
            <a:spLocks noGrp="1"/>
          </p:cNvSpPr>
          <p:nvPr>
            <p:ph sz="half" idx="1"/>
          </p:nvPr>
        </p:nvSpPr>
        <p:spPr>
          <a:xfrm>
            <a:off x="104243" y="1181616"/>
            <a:ext cx="3792519" cy="5269984"/>
          </a:xfrm>
        </p:spPr>
        <p:txBody>
          <a:bodyPr vert="horz" lIns="91440" tIns="45720" rIns="91440" bIns="45720" rtlCol="0" anchor="t">
            <a:normAutofit/>
          </a:bodyPr>
          <a:lstStyle/>
          <a:p>
            <a:pPr marL="0" indent="0" algn="just">
              <a:lnSpc>
                <a:spcPct val="115000"/>
              </a:lnSpc>
              <a:spcAft>
                <a:spcPts val="1000"/>
              </a:spcAft>
              <a:buNone/>
            </a:pPr>
            <a:r>
              <a:rPr lang="en-GB" sz="2000" dirty="0">
                <a:solidFill>
                  <a:schemeClr val="accent1">
                    <a:lumMod val="50000"/>
                  </a:schemeClr>
                </a:solidFill>
                <a:effectLst/>
                <a:latin typeface="Calibri" panose="020F0502020204030204" pitchFamily="34" charset="0"/>
                <a:ea typeface="Calibri" panose="020F0502020204030204" pitchFamily="34" charset="0"/>
              </a:rPr>
              <a:t>Qualitative and quantitative data collated to monitor impact thinking and decision-making. </a:t>
            </a:r>
          </a:p>
          <a:p>
            <a:pPr marL="0" indent="0" algn="just">
              <a:lnSpc>
                <a:spcPct val="115000"/>
              </a:lnSpc>
              <a:spcAft>
                <a:spcPts val="1000"/>
              </a:spcAft>
              <a:buNone/>
            </a:pPr>
            <a:r>
              <a:rPr lang="en-GB" sz="2400" b="1" dirty="0">
                <a:solidFill>
                  <a:schemeClr val="accent1">
                    <a:lumMod val="50000"/>
                  </a:schemeClr>
                </a:solidFill>
                <a:effectLst/>
                <a:latin typeface="Calibri" panose="020F0502020204030204" pitchFamily="34" charset="0"/>
                <a:ea typeface="Calibri" panose="020F0502020204030204" pitchFamily="34" charset="0"/>
              </a:rPr>
              <a:t>11,868</a:t>
            </a:r>
            <a:r>
              <a:rPr lang="en-GB" sz="2000" dirty="0">
                <a:solidFill>
                  <a:schemeClr val="accent1">
                    <a:lumMod val="50000"/>
                  </a:schemeClr>
                </a:solidFill>
                <a:effectLst/>
                <a:latin typeface="Calibri" panose="020F0502020204030204" pitchFamily="34" charset="0"/>
                <a:ea typeface="Calibri" panose="020F0502020204030204" pitchFamily="34" charset="0"/>
              </a:rPr>
              <a:t> responses received from Year 7 to 11 students in 2022/23:</a:t>
            </a:r>
          </a:p>
          <a:p>
            <a:pPr algn="just">
              <a:lnSpc>
                <a:spcPct val="110000"/>
              </a:lnSpc>
              <a:spcAft>
                <a:spcPts val="1000"/>
              </a:spcAft>
            </a:pPr>
            <a:r>
              <a:rPr lang="en-GB" sz="2000" dirty="0">
                <a:solidFill>
                  <a:schemeClr val="accent1">
                    <a:lumMod val="50000"/>
                  </a:schemeClr>
                </a:solidFill>
                <a:effectLst/>
                <a:latin typeface="Calibri" panose="020F0502020204030204" pitchFamily="34" charset="0"/>
                <a:ea typeface="Calibri" panose="020F0502020204030204" pitchFamily="34" charset="0"/>
              </a:rPr>
              <a:t>97.4% said information would help with their future decisions.</a:t>
            </a:r>
          </a:p>
          <a:p>
            <a:pPr algn="just">
              <a:lnSpc>
                <a:spcPct val="110000"/>
              </a:lnSpc>
              <a:spcAft>
                <a:spcPts val="1000"/>
              </a:spcAft>
            </a:pPr>
            <a:r>
              <a:rPr lang="en-GB" sz="2000" dirty="0">
                <a:solidFill>
                  <a:schemeClr val="accent1">
                    <a:lumMod val="50000"/>
                  </a:schemeClr>
                </a:solidFill>
                <a:effectLst/>
                <a:latin typeface="Calibri" panose="020F0502020204030204" pitchFamily="34" charset="0"/>
                <a:ea typeface="Calibri" panose="020F0502020204030204" pitchFamily="34" charset="0"/>
              </a:rPr>
              <a:t>97.7% found information within sessions helpful.</a:t>
            </a:r>
          </a:p>
          <a:p>
            <a:pPr algn="just">
              <a:lnSpc>
                <a:spcPct val="110000"/>
              </a:lnSpc>
              <a:spcAft>
                <a:spcPts val="1000"/>
              </a:spcAft>
            </a:pPr>
            <a:r>
              <a:rPr lang="en-GB" sz="2000" dirty="0">
                <a:solidFill>
                  <a:schemeClr val="accent1">
                    <a:lumMod val="50000"/>
                  </a:schemeClr>
                </a:solidFill>
                <a:effectLst/>
                <a:latin typeface="Calibri" panose="020F0502020204030204" pitchFamily="34" charset="0"/>
                <a:ea typeface="Calibri" panose="020F0502020204030204" pitchFamily="34" charset="0"/>
              </a:rPr>
              <a:t>98% found the sessions well presented and explained. </a:t>
            </a:r>
            <a:endParaRPr lang="en-GB" sz="2000" dirty="0">
              <a:solidFill>
                <a:schemeClr val="accent1">
                  <a:lumMod val="50000"/>
                </a:schemeClr>
              </a:solidFill>
              <a:effectLst/>
              <a:latin typeface="Times New Roman" panose="02020603050405020304" pitchFamily="18" charset="0"/>
              <a:ea typeface="Times New Roman" panose="02020603050405020304" pitchFamily="18" charset="0"/>
            </a:endParaRPr>
          </a:p>
          <a:p>
            <a:endParaRPr lang="en-US" sz="1900" dirty="0"/>
          </a:p>
        </p:txBody>
      </p:sp>
      <p:sp>
        <p:nvSpPr>
          <p:cNvPr id="3" name="Speech Bubble: Oval 2">
            <a:extLst>
              <a:ext uri="{FF2B5EF4-FFF2-40B4-BE49-F238E27FC236}">
                <a16:creationId xmlns:a16="http://schemas.microsoft.com/office/drawing/2014/main" id="{BE288D8B-5422-756B-4960-1B9FE00DA3BD}"/>
              </a:ext>
            </a:extLst>
          </p:cNvPr>
          <p:cNvSpPr/>
          <p:nvPr/>
        </p:nvSpPr>
        <p:spPr>
          <a:xfrm>
            <a:off x="7374167" y="4617809"/>
            <a:ext cx="2633434" cy="1969007"/>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740664">
              <a:spcAft>
                <a:spcPts val="600"/>
              </a:spcAft>
            </a:pPr>
            <a:endParaRPr lang="en-GB" sz="1600" kern="1200" dirty="0">
              <a:solidFill>
                <a:srgbClr val="000000"/>
              </a:solidFill>
              <a:latin typeface="Calibri" panose="020F0502020204030204" pitchFamily="34" charset="0"/>
              <a:ea typeface="+mn-ea"/>
              <a:cs typeface="+mn-cs"/>
            </a:endParaRPr>
          </a:p>
          <a:p>
            <a:pPr algn="ctr" defTabSz="740664">
              <a:spcAft>
                <a:spcPts val="600"/>
              </a:spcAft>
            </a:pPr>
            <a:r>
              <a:rPr lang="en-GB" sz="1600" kern="1200" dirty="0">
                <a:solidFill>
                  <a:srgbClr val="000000"/>
                </a:solidFill>
                <a:latin typeface="Calibri" panose="020F0502020204030204" pitchFamily="34" charset="0"/>
                <a:ea typeface="+mn-ea"/>
                <a:cs typeface="+mn-cs"/>
              </a:rPr>
              <a:t>“That even small things can have a big impact” ASB Year 8 Student</a:t>
            </a:r>
            <a:endParaRPr lang="en-GB" sz="1600" kern="1200" dirty="0">
              <a:solidFill>
                <a:srgbClr val="000000"/>
              </a:solidFill>
              <a:latin typeface="Times New Roman" panose="02020603050405020304" pitchFamily="18" charset="0"/>
              <a:ea typeface="+mn-ea"/>
              <a:cs typeface="+mn-cs"/>
            </a:endParaRPr>
          </a:p>
          <a:p>
            <a:pPr algn="ctr">
              <a:spcAft>
                <a:spcPts val="600"/>
              </a:spcAft>
            </a:pPr>
            <a:endParaRPr lang="en-GB" dirty="0"/>
          </a:p>
        </p:txBody>
      </p:sp>
      <p:sp>
        <p:nvSpPr>
          <p:cNvPr id="4" name="Speech Bubble: Oval 3">
            <a:extLst>
              <a:ext uri="{FF2B5EF4-FFF2-40B4-BE49-F238E27FC236}">
                <a16:creationId xmlns:a16="http://schemas.microsoft.com/office/drawing/2014/main" id="{5FF26AFD-34C5-1E42-F2B8-D970790A5BC1}"/>
              </a:ext>
            </a:extLst>
          </p:cNvPr>
          <p:cNvSpPr/>
          <p:nvPr/>
        </p:nvSpPr>
        <p:spPr>
          <a:xfrm flipH="1">
            <a:off x="9267369" y="261901"/>
            <a:ext cx="2820387" cy="23977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GB" sz="1600" kern="1200" dirty="0">
                <a:solidFill>
                  <a:schemeClr val="bg1"/>
                </a:solidFill>
                <a:latin typeface="Calibri" panose="020F0502020204030204" pitchFamily="34" charset="0"/>
                <a:ea typeface="+mn-ea"/>
                <a:cs typeface="+mn-cs"/>
              </a:rPr>
              <a:t>"I liked how it talked about how the topics play out in real life.“ Healthy Relationships Year 9 Student</a:t>
            </a:r>
            <a:endParaRPr lang="en-GB" sz="1600" kern="1200" dirty="0">
              <a:solidFill>
                <a:schemeClr val="bg1"/>
              </a:solidFill>
              <a:latin typeface="Times New Roman" panose="02020603050405020304" pitchFamily="18" charset="0"/>
              <a:ea typeface="+mn-ea"/>
              <a:cs typeface="+mn-cs"/>
            </a:endParaRPr>
          </a:p>
          <a:p>
            <a:pPr algn="ctr">
              <a:spcAft>
                <a:spcPts val="600"/>
              </a:spcAft>
            </a:pPr>
            <a:endParaRPr lang="en-GB" dirty="0"/>
          </a:p>
        </p:txBody>
      </p:sp>
      <p:sp>
        <p:nvSpPr>
          <p:cNvPr id="5" name="Speech Bubble: Oval 4">
            <a:extLst>
              <a:ext uri="{FF2B5EF4-FFF2-40B4-BE49-F238E27FC236}">
                <a16:creationId xmlns:a16="http://schemas.microsoft.com/office/drawing/2014/main" id="{AF543C85-D05E-705B-21B6-0B3CB28DE2F7}"/>
              </a:ext>
            </a:extLst>
          </p:cNvPr>
          <p:cNvSpPr/>
          <p:nvPr/>
        </p:nvSpPr>
        <p:spPr>
          <a:xfrm flipH="1">
            <a:off x="8831943" y="2836872"/>
            <a:ext cx="3255812" cy="26432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0664">
              <a:spcAft>
                <a:spcPts val="810"/>
              </a:spcAft>
            </a:pPr>
            <a:endParaRPr lang="en-GB" sz="1296" kern="1200" dirty="0">
              <a:solidFill>
                <a:schemeClr val="bg1"/>
              </a:solidFill>
              <a:latin typeface="Calibri" panose="020F0502020204030204" pitchFamily="34" charset="0"/>
              <a:ea typeface="+mn-ea"/>
              <a:cs typeface="+mn-cs"/>
            </a:endParaRPr>
          </a:p>
          <a:p>
            <a:pPr defTabSz="740664">
              <a:spcAft>
                <a:spcPts val="810"/>
              </a:spcAft>
            </a:pPr>
            <a:r>
              <a:rPr lang="en-GB" sz="1296" kern="1200" dirty="0">
                <a:solidFill>
                  <a:schemeClr val="bg1"/>
                </a:solidFill>
                <a:latin typeface="Calibri" panose="020F0502020204030204" pitchFamily="34" charset="0"/>
                <a:ea typeface="+mn-ea"/>
                <a:cs typeface="+mn-cs"/>
              </a:rPr>
              <a:t>"</a:t>
            </a:r>
            <a:r>
              <a:rPr lang="en-GB" sz="1600" kern="1200" dirty="0">
                <a:solidFill>
                  <a:schemeClr val="bg1"/>
                </a:solidFill>
                <a:latin typeface="Calibri" panose="020F0502020204030204" pitchFamily="34" charset="0"/>
                <a:ea typeface="+mn-ea"/>
                <a:cs typeface="+mn-cs"/>
              </a:rPr>
              <a:t>Each time we have a SSD day it gets better…topics covered are relevant. We have had a significant reduction in the amount of sexting". Teacher</a:t>
            </a:r>
            <a:endParaRPr lang="en-GB" sz="1600" kern="1200" dirty="0">
              <a:solidFill>
                <a:schemeClr val="bg1"/>
              </a:solidFill>
              <a:latin typeface="Times New Roman" panose="02020603050405020304" pitchFamily="18" charset="0"/>
              <a:ea typeface="+mn-ea"/>
              <a:cs typeface="+mn-cs"/>
            </a:endParaRPr>
          </a:p>
          <a:p>
            <a:pPr algn="ctr"/>
            <a:endParaRPr lang="en-GB" sz="1600" dirty="0"/>
          </a:p>
        </p:txBody>
      </p:sp>
      <p:sp>
        <p:nvSpPr>
          <p:cNvPr id="6" name="Speech Bubble: Oval 5">
            <a:extLst>
              <a:ext uri="{FF2B5EF4-FFF2-40B4-BE49-F238E27FC236}">
                <a16:creationId xmlns:a16="http://schemas.microsoft.com/office/drawing/2014/main" id="{DCF4EBD5-625B-04C4-8EFF-99A1EDB95086}"/>
              </a:ext>
            </a:extLst>
          </p:cNvPr>
          <p:cNvSpPr/>
          <p:nvPr/>
        </p:nvSpPr>
        <p:spPr>
          <a:xfrm>
            <a:off x="3809999" y="3778810"/>
            <a:ext cx="4136572" cy="2850019"/>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defTabSz="740664">
              <a:lnSpc>
                <a:spcPct val="115000"/>
              </a:lnSpc>
              <a:spcAft>
                <a:spcPts val="600"/>
              </a:spcAft>
            </a:pPr>
            <a:endParaRPr lang="en-GB" sz="1400" kern="1200" spc="12" dirty="0">
              <a:solidFill>
                <a:srgbClr val="202124"/>
              </a:solidFill>
              <a:latin typeface="Calibri" panose="020F0502020204030204" pitchFamily="34" charset="0"/>
              <a:ea typeface="+mn-ea"/>
              <a:cs typeface="+mn-cs"/>
            </a:endParaRPr>
          </a:p>
          <a:p>
            <a:pPr algn="just" defTabSz="740664">
              <a:lnSpc>
                <a:spcPct val="115000"/>
              </a:lnSpc>
              <a:spcAft>
                <a:spcPts val="600"/>
              </a:spcAft>
            </a:pPr>
            <a:r>
              <a:rPr lang="en-GB" sz="1400" kern="1200" spc="12" dirty="0">
                <a:solidFill>
                  <a:srgbClr val="202124"/>
                </a:solidFill>
                <a:latin typeface="Calibri" panose="020F0502020204030204" pitchFamily="34" charset="0"/>
                <a:ea typeface="+mn-ea"/>
                <a:cs typeface="+mn-cs"/>
              </a:rPr>
              <a:t>“I have learned so much about the topics. I was unsure about it at the start of the day. After period 1, I was so excited to learn more. I really hope we have another safety day soon. I liked how relaxed everything was and enjoyed it. I loved today and thank you!” Year 7 Student</a:t>
            </a:r>
            <a:endParaRPr lang="en-GB" sz="1400" kern="1200" dirty="0">
              <a:solidFill>
                <a:schemeClr val="dk1"/>
              </a:solidFill>
              <a:latin typeface="Times New Roman" panose="02020603050405020304" pitchFamily="18" charset="0"/>
              <a:ea typeface="+mn-ea"/>
              <a:cs typeface="+mn-cs"/>
            </a:endParaRPr>
          </a:p>
          <a:p>
            <a:pPr algn="ctr">
              <a:spcAft>
                <a:spcPts val="600"/>
              </a:spcAft>
            </a:pPr>
            <a:endParaRPr lang="en-GB" sz="1400" dirty="0"/>
          </a:p>
        </p:txBody>
      </p:sp>
      <p:sp>
        <p:nvSpPr>
          <p:cNvPr id="7" name="Speech Bubble: Oval 6">
            <a:extLst>
              <a:ext uri="{FF2B5EF4-FFF2-40B4-BE49-F238E27FC236}">
                <a16:creationId xmlns:a16="http://schemas.microsoft.com/office/drawing/2014/main" id="{7BB5E302-6317-C63F-006F-198A0C07A021}"/>
              </a:ext>
            </a:extLst>
          </p:cNvPr>
          <p:cNvSpPr/>
          <p:nvPr/>
        </p:nvSpPr>
        <p:spPr>
          <a:xfrm>
            <a:off x="6901543" y="1181616"/>
            <a:ext cx="2735943" cy="2697131"/>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740664">
              <a:spcAft>
                <a:spcPts val="600"/>
              </a:spcAft>
            </a:pPr>
            <a:r>
              <a:rPr lang="en-GB" sz="1458" kern="1200" dirty="0">
                <a:solidFill>
                  <a:srgbClr val="000000"/>
                </a:solidFill>
                <a:latin typeface="Calibri" panose="020F0502020204030204" pitchFamily="34" charset="0"/>
                <a:ea typeface="+mn-ea"/>
                <a:cs typeface="+mn-cs"/>
              </a:rPr>
              <a:t>"</a:t>
            </a:r>
            <a:r>
              <a:rPr lang="en-GB" sz="1600" kern="1200" dirty="0">
                <a:solidFill>
                  <a:srgbClr val="000000"/>
                </a:solidFill>
                <a:latin typeface="Calibri" panose="020F0502020204030204" pitchFamily="34" charset="0"/>
                <a:ea typeface="+mn-ea"/>
                <a:cs typeface="+mn-cs"/>
              </a:rPr>
              <a:t>This was very fun and the information will definitely stick to me and make me think about my safety“ Student</a:t>
            </a:r>
            <a:endParaRPr lang="en-GB" sz="1600" kern="1200" dirty="0">
              <a:solidFill>
                <a:srgbClr val="000000"/>
              </a:solidFill>
              <a:latin typeface="Times New Roman" panose="02020603050405020304" pitchFamily="18" charset="0"/>
              <a:ea typeface="+mn-ea"/>
              <a:cs typeface="+mn-cs"/>
            </a:endParaRPr>
          </a:p>
          <a:p>
            <a:pPr algn="ctr">
              <a:spcAft>
                <a:spcPts val="600"/>
              </a:spcAft>
            </a:pPr>
            <a:endParaRPr lang="en-GB" dirty="0"/>
          </a:p>
        </p:txBody>
      </p:sp>
      <p:sp>
        <p:nvSpPr>
          <p:cNvPr id="9" name="Speech Bubble: Oval 8">
            <a:extLst>
              <a:ext uri="{FF2B5EF4-FFF2-40B4-BE49-F238E27FC236}">
                <a16:creationId xmlns:a16="http://schemas.microsoft.com/office/drawing/2014/main" id="{63B91586-4075-0339-A7EB-5FED2B1B70AA}"/>
              </a:ext>
            </a:extLst>
          </p:cNvPr>
          <p:cNvSpPr/>
          <p:nvPr/>
        </p:nvSpPr>
        <p:spPr>
          <a:xfrm>
            <a:off x="3896762" y="1004386"/>
            <a:ext cx="3311933" cy="2774425"/>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740664">
              <a:spcAft>
                <a:spcPts val="600"/>
              </a:spcAft>
            </a:pPr>
            <a:r>
              <a:rPr lang="en-GB" sz="1458" kern="1200" dirty="0">
                <a:solidFill>
                  <a:srgbClr val="000000"/>
                </a:solidFill>
                <a:latin typeface="Calibri" panose="020F0502020204030204" pitchFamily="34" charset="0"/>
                <a:ea typeface="+mn-ea"/>
                <a:cs typeface="+mn-cs"/>
              </a:rPr>
              <a:t>“</a:t>
            </a:r>
            <a:r>
              <a:rPr lang="en-US" dirty="0"/>
              <a:t>I liked how instead of overloading us with information we did a Mario Game and we learnt information along with the game!” </a:t>
            </a:r>
            <a:r>
              <a:rPr lang="en-GB" sz="1458" kern="1200" dirty="0">
                <a:solidFill>
                  <a:srgbClr val="000000"/>
                </a:solidFill>
                <a:latin typeface="Calibri" panose="020F0502020204030204" pitchFamily="34" charset="0"/>
                <a:ea typeface="+mn-ea"/>
                <a:cs typeface="+mn-cs"/>
              </a:rPr>
              <a:t>Year 7 Student</a:t>
            </a:r>
            <a:endParaRPr lang="en-GB" sz="1458" kern="1200" dirty="0">
              <a:solidFill>
                <a:srgbClr val="000000"/>
              </a:solidFill>
              <a:latin typeface="Times New Roman" panose="02020603050405020304" pitchFamily="18" charset="0"/>
              <a:ea typeface="+mn-ea"/>
              <a:cs typeface="+mn-cs"/>
            </a:endParaRPr>
          </a:p>
          <a:p>
            <a:pPr algn="ctr">
              <a:spcAft>
                <a:spcPts val="600"/>
              </a:spcAft>
            </a:pPr>
            <a:endParaRPr lang="en-GB" dirty="0"/>
          </a:p>
        </p:txBody>
      </p:sp>
    </p:spTree>
    <p:extLst>
      <p:ext uri="{BB962C8B-B14F-4D97-AF65-F5344CB8AC3E}">
        <p14:creationId xmlns:p14="http://schemas.microsoft.com/office/powerpoint/2010/main" val="4355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BD494B-53B7-8255-ABE6-956C4D211B62}"/>
              </a:ext>
            </a:extLst>
          </p:cNvPr>
          <p:cNvSpPr>
            <a:spLocks noGrp="1"/>
          </p:cNvSpPr>
          <p:nvPr>
            <p:ph type="title"/>
          </p:nvPr>
        </p:nvSpPr>
        <p:spPr>
          <a:xfrm>
            <a:off x="838201" y="549249"/>
            <a:ext cx="4802249" cy="1671570"/>
          </a:xfrm>
        </p:spPr>
        <p:txBody>
          <a:bodyPr vert="horz" lIns="91440" tIns="45720" rIns="91440" bIns="45720" rtlCol="0" anchor="ctr">
            <a:normAutofit/>
          </a:bodyPr>
          <a:lstStyle/>
          <a:p>
            <a:r>
              <a:rPr lang="en-US" sz="4000" b="1" kern="1200">
                <a:solidFill>
                  <a:schemeClr val="tx1"/>
                </a:solidFill>
                <a:latin typeface="+mj-lt"/>
                <a:ea typeface="+mj-ea"/>
                <a:cs typeface="+mj-cs"/>
              </a:rPr>
              <a:t>Primary Delivery </a:t>
            </a:r>
            <a:endParaRPr lang="en-US" sz="4000" b="1" kern="1200" dirty="0">
              <a:solidFill>
                <a:schemeClr val="tx1"/>
              </a:solidFill>
              <a:latin typeface="+mj-lt"/>
              <a:ea typeface="+mj-ea"/>
              <a:cs typeface="+mj-cs"/>
            </a:endParaRPr>
          </a:p>
        </p:txBody>
      </p:sp>
      <p:pic>
        <p:nvPicPr>
          <p:cNvPr id="14" name="Picture 13" descr="A person standing in front of a whiteboard&#10;&#10;Description automatically generated">
            <a:extLst>
              <a:ext uri="{FF2B5EF4-FFF2-40B4-BE49-F238E27FC236}">
                <a16:creationId xmlns:a16="http://schemas.microsoft.com/office/drawing/2014/main" id="{C977E7D3-655E-773D-DF03-43BA0226FBFA}"/>
              </a:ext>
            </a:extLst>
          </p:cNvPr>
          <p:cNvPicPr>
            <a:picLocks noChangeAspect="1"/>
          </p:cNvPicPr>
          <p:nvPr/>
        </p:nvPicPr>
        <p:blipFill rotWithShape="1">
          <a:blip r:embed="rId2">
            <a:extLst>
              <a:ext uri="{28A0092B-C50C-407E-A947-70E740481C1C}">
                <a14:useLocalDpi xmlns:a14="http://schemas.microsoft.com/office/drawing/2010/main" val="0"/>
              </a:ext>
            </a:extLst>
          </a:blip>
          <a:srcRect r="3" b="2049"/>
          <a:stretch/>
        </p:blipFill>
        <p:spPr>
          <a:xfrm>
            <a:off x="5995436" y="1"/>
            <a:ext cx="3016307" cy="2223338"/>
          </a:xfrm>
          <a:prstGeom prst="rect">
            <a:avLst/>
          </a:prstGeom>
        </p:spPr>
      </p:pic>
      <p:pic>
        <p:nvPicPr>
          <p:cNvPr id="5" name="Picture 4" descr="A group of people walking in a street&#10;&#10;Description automatically generated">
            <a:extLst>
              <a:ext uri="{FF2B5EF4-FFF2-40B4-BE49-F238E27FC236}">
                <a16:creationId xmlns:a16="http://schemas.microsoft.com/office/drawing/2014/main" id="{C9585E9C-0A81-D319-DDC3-42E7655C67E4}"/>
              </a:ext>
            </a:extLst>
          </p:cNvPr>
          <p:cNvPicPr>
            <a:picLocks noChangeAspect="1"/>
          </p:cNvPicPr>
          <p:nvPr/>
        </p:nvPicPr>
        <p:blipFill rotWithShape="1">
          <a:blip r:embed="rId3">
            <a:extLst>
              <a:ext uri="{28A0092B-C50C-407E-A947-70E740481C1C}">
                <a14:useLocalDpi xmlns:a14="http://schemas.microsoft.com/office/drawing/2010/main" val="0"/>
              </a:ext>
            </a:extLst>
          </a:blip>
          <a:srcRect t="7973" r="3" b="22985"/>
          <a:stretch/>
        </p:blipFill>
        <p:spPr>
          <a:xfrm>
            <a:off x="9188878" y="10"/>
            <a:ext cx="3003123" cy="1679499"/>
          </a:xfrm>
          <a:prstGeom prst="rect">
            <a:avLst/>
          </a:prstGeom>
        </p:spPr>
      </p:pic>
      <p:sp>
        <p:nvSpPr>
          <p:cNvPr id="4" name="Content Placeholder 3">
            <a:extLst>
              <a:ext uri="{FF2B5EF4-FFF2-40B4-BE49-F238E27FC236}">
                <a16:creationId xmlns:a16="http://schemas.microsoft.com/office/drawing/2014/main" id="{0D5B9B82-E92B-DCA9-A51D-94854B299D3B}"/>
              </a:ext>
            </a:extLst>
          </p:cNvPr>
          <p:cNvSpPr>
            <a:spLocks noGrp="1"/>
          </p:cNvSpPr>
          <p:nvPr>
            <p:ph sz="half" idx="2"/>
          </p:nvPr>
        </p:nvSpPr>
        <p:spPr>
          <a:xfrm>
            <a:off x="309967" y="1843285"/>
            <a:ext cx="5330484" cy="4285801"/>
          </a:xfrm>
        </p:spPr>
        <p:txBody>
          <a:bodyPr vert="horz" lIns="91440" tIns="45720" rIns="91440" bIns="45720" rtlCol="0">
            <a:normAutofit lnSpcReduction="10000"/>
          </a:bodyPr>
          <a:lstStyle/>
          <a:p>
            <a:r>
              <a:rPr lang="en-US" sz="1400" dirty="0"/>
              <a:t>Full ‘Online Safety’ curriculum available for Year 2 to College covering critical thinking skills, getting support from trusted adult, grooming techniques, false information, cyberbullying and image sharing. </a:t>
            </a:r>
          </a:p>
          <a:p>
            <a:r>
              <a:rPr lang="en-US" sz="1400" dirty="0"/>
              <a:t>Domestic Abuse Team deliver Full Year 2 to College curriculum new for 2023/2024. Primary Package</a:t>
            </a:r>
            <a:r>
              <a:rPr lang="en-US" sz="1400" b="0" i="0" dirty="0">
                <a:effectLst/>
              </a:rPr>
              <a:t> aims to embed skills needed to have a healthy relationship, like managing our emotions, negotiating boundaries, conflict management, respectful communication and identity</a:t>
            </a:r>
            <a:r>
              <a:rPr lang="en-US" sz="1400" dirty="0"/>
              <a:t>. </a:t>
            </a:r>
          </a:p>
          <a:p>
            <a:r>
              <a:rPr lang="en-US" sz="1400" dirty="0"/>
              <a:t>Bi-annual online Parent Engagement workshops from both LCC and LDAP.</a:t>
            </a:r>
          </a:p>
          <a:p>
            <a:r>
              <a:rPr lang="en-US" sz="1400" dirty="0"/>
              <a:t>Road Safety full package teaching road skills, road safety walks, in car safety, helmet safety, JRSO program and transition workshop</a:t>
            </a:r>
          </a:p>
          <a:p>
            <a:r>
              <a:rPr lang="en-US" sz="1400" dirty="0"/>
              <a:t>Year 2 and Year 6 Fire Safety Workshops from LFR</a:t>
            </a:r>
          </a:p>
          <a:p>
            <a:r>
              <a:rPr lang="en-US" sz="1400" dirty="0"/>
              <a:t>We Are With You deliver Substance Misuse workshops What’s in the Box to Year 6 </a:t>
            </a:r>
          </a:p>
          <a:p>
            <a:r>
              <a:rPr lang="en-US" sz="1400" dirty="0"/>
              <a:t>Lincs Police have their Mini Police Program and can deliver reactive workshops where there is required need. VAWG coordinator delivering Realities of Pornography to all year 6 students. </a:t>
            </a:r>
          </a:p>
          <a:p>
            <a:endParaRPr lang="en-US" sz="1400" dirty="0"/>
          </a:p>
          <a:p>
            <a:endParaRPr lang="en-US" sz="1400" dirty="0"/>
          </a:p>
        </p:txBody>
      </p:sp>
      <p:pic>
        <p:nvPicPr>
          <p:cNvPr id="1026" name="Picture 2" descr="Image">
            <a:extLst>
              <a:ext uri="{FF2B5EF4-FFF2-40B4-BE49-F238E27FC236}">
                <a16:creationId xmlns:a16="http://schemas.microsoft.com/office/drawing/2014/main" id="{811773FB-FE96-061C-16C7-E78F69E26A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1243"/>
          <a:stretch/>
        </p:blipFill>
        <p:spPr bwMode="auto">
          <a:xfrm>
            <a:off x="5995437" y="2384215"/>
            <a:ext cx="3016307" cy="22341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group of children in a classroom&#10;&#10;Description automatically generated">
            <a:extLst>
              <a:ext uri="{FF2B5EF4-FFF2-40B4-BE49-F238E27FC236}">
                <a16:creationId xmlns:a16="http://schemas.microsoft.com/office/drawing/2014/main" id="{316FF61C-DA29-EA88-4031-F33B9A50BE6A}"/>
              </a:ext>
            </a:extLst>
          </p:cNvPr>
          <p:cNvPicPr>
            <a:picLocks noChangeAspect="1"/>
          </p:cNvPicPr>
          <p:nvPr/>
        </p:nvPicPr>
        <p:blipFill rotWithShape="1">
          <a:blip r:embed="rId5">
            <a:extLst>
              <a:ext uri="{28A0092B-C50C-407E-A947-70E740481C1C}">
                <a14:useLocalDpi xmlns:a14="http://schemas.microsoft.com/office/drawing/2010/main" val="0"/>
              </a:ext>
            </a:extLst>
          </a:blip>
          <a:srcRect t="40365" r="-4" b="8062"/>
          <a:stretch/>
        </p:blipFill>
        <p:spPr>
          <a:xfrm>
            <a:off x="9188877" y="1843285"/>
            <a:ext cx="3003123" cy="2064985"/>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529B759C-3ADE-2D60-5F05-29FA896A9184}"/>
              </a:ext>
            </a:extLst>
          </p:cNvPr>
          <p:cNvPicPr>
            <a:picLocks noChangeAspect="1"/>
          </p:cNvPicPr>
          <p:nvPr/>
        </p:nvPicPr>
        <p:blipFill rotWithShape="1">
          <a:blip r:embed="rId6">
            <a:extLst>
              <a:ext uri="{28A0092B-C50C-407E-A947-70E740481C1C}">
                <a14:useLocalDpi xmlns:a14="http://schemas.microsoft.com/office/drawing/2010/main" val="0"/>
              </a:ext>
            </a:extLst>
          </a:blip>
          <a:srcRect t="5261" r="3" b="3333"/>
          <a:stretch/>
        </p:blipFill>
        <p:spPr>
          <a:xfrm>
            <a:off x="6034975" y="4687126"/>
            <a:ext cx="2976767" cy="2040779"/>
          </a:xfrm>
          <a:prstGeom prst="rect">
            <a:avLst/>
          </a:prstGeom>
        </p:spPr>
      </p:pic>
      <p:pic>
        <p:nvPicPr>
          <p:cNvPr id="19" name="Content Placeholder 11" descr="A computer with a screen showing the text&#10;&#10;Description automatically generated with medium confidence">
            <a:extLst>
              <a:ext uri="{FF2B5EF4-FFF2-40B4-BE49-F238E27FC236}">
                <a16:creationId xmlns:a16="http://schemas.microsoft.com/office/drawing/2014/main" id="{29BF159D-7B3E-B625-BAC1-5526A0CA570B}"/>
              </a:ext>
            </a:extLst>
          </p:cNvPr>
          <p:cNvPicPr>
            <a:picLocks noChangeAspect="1"/>
          </p:cNvPicPr>
          <p:nvPr/>
        </p:nvPicPr>
        <p:blipFill rotWithShape="1">
          <a:blip r:embed="rId7">
            <a:extLst>
              <a:ext uri="{28A0092B-C50C-407E-A947-70E740481C1C}">
                <a14:useLocalDpi xmlns:a14="http://schemas.microsoft.com/office/drawing/2010/main" val="0"/>
              </a:ext>
            </a:extLst>
          </a:blip>
          <a:srcRect r="3" b="9451"/>
          <a:stretch/>
        </p:blipFill>
        <p:spPr>
          <a:xfrm>
            <a:off x="9093718" y="4355472"/>
            <a:ext cx="3016307" cy="2055326"/>
          </a:xfrm>
          <a:prstGeom prst="rect">
            <a:avLst/>
          </a:prstGeom>
        </p:spPr>
      </p:pic>
    </p:spTree>
    <p:extLst>
      <p:ext uri="{BB962C8B-B14F-4D97-AF65-F5344CB8AC3E}">
        <p14:creationId xmlns:p14="http://schemas.microsoft.com/office/powerpoint/2010/main" val="18858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descr="A collage of different rooms&#10;&#10;Description automatically generated">
            <a:extLst>
              <a:ext uri="{FF2B5EF4-FFF2-40B4-BE49-F238E27FC236}">
                <a16:creationId xmlns:a16="http://schemas.microsoft.com/office/drawing/2014/main" id="{18A8FE32-E3A4-6DE9-6C54-1EBE978E57A8}"/>
              </a:ext>
            </a:extLst>
          </p:cNvPr>
          <p:cNvPicPr>
            <a:picLocks noChangeAspect="1"/>
          </p:cNvPicPr>
          <p:nvPr/>
        </p:nvPicPr>
        <p:blipFill rotWithShape="1">
          <a:blip r:embed="rId2">
            <a:extLst>
              <a:ext uri="{28A0092B-C50C-407E-A947-70E740481C1C}">
                <a14:useLocalDpi xmlns:a14="http://schemas.microsoft.com/office/drawing/2010/main" val="0"/>
              </a:ext>
            </a:extLst>
          </a:blip>
          <a:srcRect t="13749" r="-2" b="1374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7" name="Content Placeholder 36" descr="A logo with blue and orange triangles&#10;&#10;Description automatically generated">
            <a:extLst>
              <a:ext uri="{FF2B5EF4-FFF2-40B4-BE49-F238E27FC236}">
                <a16:creationId xmlns:a16="http://schemas.microsoft.com/office/drawing/2014/main" id="{511DF0DA-D0FE-B260-111A-F2DE72F20A2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661" r="-2" b="1756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53" name="Freeform: Shape 5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5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CBD494B-53B7-8255-ABE6-956C4D211B62}"/>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2600" b="1" kern="1200">
                <a:solidFill>
                  <a:schemeClr val="tx1"/>
                </a:solidFill>
                <a:latin typeface="+mj-lt"/>
                <a:ea typeface="+mj-ea"/>
                <a:cs typeface="+mj-cs"/>
              </a:rPr>
              <a:t>The Happening – Immersive Knife Crime Prevention Experience </a:t>
            </a:r>
          </a:p>
        </p:txBody>
      </p:sp>
      <p:sp>
        <p:nvSpPr>
          <p:cNvPr id="57" name="Rectangle 5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9" name="Rectangle 5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Content Placeholder 46">
            <a:extLst>
              <a:ext uri="{FF2B5EF4-FFF2-40B4-BE49-F238E27FC236}">
                <a16:creationId xmlns:a16="http://schemas.microsoft.com/office/drawing/2014/main" id="{A9B4C508-153A-C47F-2FCE-95C667559C06}"/>
              </a:ext>
            </a:extLst>
          </p:cNvPr>
          <p:cNvSpPr>
            <a:spLocks noGrp="1"/>
          </p:cNvSpPr>
          <p:nvPr>
            <p:ph sz="half" idx="2"/>
          </p:nvPr>
        </p:nvSpPr>
        <p:spPr>
          <a:xfrm>
            <a:off x="448056" y="2512611"/>
            <a:ext cx="4832803" cy="3664351"/>
          </a:xfrm>
        </p:spPr>
        <p:txBody>
          <a:bodyPr vert="horz" lIns="91440" tIns="45720" rIns="91440" bIns="45720" rtlCol="0">
            <a:normAutofit/>
          </a:bodyPr>
          <a:lstStyle/>
          <a:p>
            <a:r>
              <a:rPr lang="en-US" sz="1400" dirty="0"/>
              <a:t>Available to book for age 10–18-year-olds.</a:t>
            </a:r>
          </a:p>
          <a:p>
            <a:r>
              <a:rPr lang="en-US" sz="1400" dirty="0"/>
              <a:t>Located Sleaford Police Station – Schools need to be able to transport students to the </a:t>
            </a:r>
            <a:r>
              <a:rPr lang="en-US" sz="1400" dirty="0" err="1"/>
              <a:t>centre</a:t>
            </a:r>
            <a:r>
              <a:rPr lang="en-US" sz="1400" dirty="0"/>
              <a:t> but once there workshop is free. </a:t>
            </a:r>
          </a:p>
          <a:p>
            <a:r>
              <a:rPr lang="en-US" sz="1400" dirty="0"/>
              <a:t>Small groups of 6-8 students. 120-minute sessions Ran twice a day on Tuesdays and Thursdays.</a:t>
            </a:r>
          </a:p>
          <a:p>
            <a:r>
              <a:rPr lang="en-US" sz="1400" dirty="0"/>
              <a:t>12 rooms exploring issues of knife enabled crime. Group discussions, interactive activities and first aid skills. </a:t>
            </a:r>
          </a:p>
          <a:p>
            <a:r>
              <a:rPr lang="en-US" sz="1400" dirty="0">
                <a:hlinkClick r:id="rId4"/>
              </a:rPr>
              <a:t>https://www.lincolnshire.gov.uk/directory-record/74981/knife-crime-intervention-the-happening-years-5-and-6</a:t>
            </a:r>
            <a:r>
              <a:rPr lang="en-US" sz="1400" dirty="0"/>
              <a:t> </a:t>
            </a:r>
          </a:p>
          <a:p>
            <a:r>
              <a:rPr lang="en-US" sz="1400" dirty="0">
                <a:hlinkClick r:id="rId5"/>
              </a:rPr>
              <a:t>https://www.lincolnshire.gov.uk/directory-record/74982/knife-crime-intervention-the-happening-key-stages-3-and-4</a:t>
            </a:r>
            <a:r>
              <a:rPr lang="en-US" sz="1400" dirty="0"/>
              <a:t> </a:t>
            </a:r>
          </a:p>
          <a:p>
            <a:endParaRPr lang="en-US" sz="1400" dirty="0"/>
          </a:p>
        </p:txBody>
      </p:sp>
    </p:spTree>
    <p:extLst>
      <p:ext uri="{BB962C8B-B14F-4D97-AF65-F5344CB8AC3E}">
        <p14:creationId xmlns:p14="http://schemas.microsoft.com/office/powerpoint/2010/main" val="225652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494B-53B7-8255-ABE6-956C4D211B62}"/>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2600" b="1" kern="1200" dirty="0">
                <a:solidFill>
                  <a:schemeClr val="tx1"/>
                </a:solidFill>
                <a:latin typeface="+mj-lt"/>
                <a:ea typeface="+mj-ea"/>
                <a:cs typeface="+mj-cs"/>
              </a:rPr>
              <a:t>TRENDING Sessions </a:t>
            </a:r>
          </a:p>
        </p:txBody>
      </p:sp>
      <p:sp>
        <p:nvSpPr>
          <p:cNvPr id="46" name="Content Placeholder 46">
            <a:extLst>
              <a:ext uri="{FF2B5EF4-FFF2-40B4-BE49-F238E27FC236}">
                <a16:creationId xmlns:a16="http://schemas.microsoft.com/office/drawing/2014/main" id="{A9B4C508-153A-C47F-2FCE-95C667559C06}"/>
              </a:ext>
            </a:extLst>
          </p:cNvPr>
          <p:cNvSpPr>
            <a:spLocks noGrp="1"/>
          </p:cNvSpPr>
          <p:nvPr>
            <p:ph sz="half" idx="2"/>
          </p:nvPr>
        </p:nvSpPr>
        <p:spPr>
          <a:xfrm>
            <a:off x="448056" y="2022529"/>
            <a:ext cx="4832803" cy="4154433"/>
          </a:xfrm>
        </p:spPr>
        <p:txBody>
          <a:bodyPr vert="horz" lIns="91440" tIns="45720" rIns="91440" bIns="45720" rtlCol="0">
            <a:normAutofit/>
          </a:bodyPr>
          <a:lstStyle/>
          <a:p>
            <a:r>
              <a:rPr lang="en-US" sz="1400" dirty="0"/>
              <a:t>Available to book for age 13–18-year-olds.</a:t>
            </a:r>
          </a:p>
          <a:p>
            <a:r>
              <a:rPr lang="en-US" sz="1400" dirty="0"/>
              <a:t>Must be open to Social Care / Early Help or Futures for Me.</a:t>
            </a:r>
          </a:p>
          <a:p>
            <a:r>
              <a:rPr lang="en-US" sz="1400" dirty="0"/>
              <a:t>Programs circulate around the County currently running in Lincoln and Grantham. Next 6-week program will run in Skegness and Gainsborough beginning in March/April</a:t>
            </a:r>
          </a:p>
          <a:p>
            <a:r>
              <a:rPr lang="en-US" sz="1400" dirty="0"/>
              <a:t>Small groups delivered in youth center environment after school 5-7pm. Young person needs to be able to get to the center and be picked up. </a:t>
            </a:r>
          </a:p>
          <a:p>
            <a:r>
              <a:rPr lang="en-US" sz="1400" dirty="0"/>
              <a:t>Can be referred to the full program or just specific session applicable to their needs. Sessions include Alcohol and drug awareness, malicious communications, health and sleep hygiene, knife crime and ASB.</a:t>
            </a:r>
          </a:p>
          <a:p>
            <a:r>
              <a:rPr lang="en-US" sz="1400" dirty="0"/>
              <a:t>Referral form needs to be completed and sent to </a:t>
            </a:r>
            <a:r>
              <a:rPr lang="en-GB" sz="1400" u="sng" dirty="0">
                <a:solidFill>
                  <a:srgbClr val="0563C1"/>
                </a:solidFill>
                <a:effectLst/>
                <a:latin typeface="Calibri" panose="020F0502020204030204" pitchFamily="34" charset="0"/>
                <a:ea typeface="Calibri" panose="020F0502020204030204" pitchFamily="34" charset="0"/>
                <a:hlinkClick r:id="rId2"/>
              </a:rPr>
              <a:t>F4MInterventions@lincolnshire.gov.uk</a:t>
            </a:r>
            <a:r>
              <a:rPr lang="en-GB" sz="1400" u="sng" dirty="0">
                <a:solidFill>
                  <a:srgbClr val="0563C1"/>
                </a:solidFill>
                <a:effectLst/>
                <a:latin typeface="Calibri" panose="020F0502020204030204" pitchFamily="34" charset="0"/>
                <a:ea typeface="Calibri" panose="020F0502020204030204" pitchFamily="34" charset="0"/>
              </a:rPr>
              <a:t> </a:t>
            </a:r>
            <a:endParaRPr lang="en-US" sz="1100" dirty="0"/>
          </a:p>
          <a:p>
            <a:endParaRPr lang="en-US" sz="1400" dirty="0"/>
          </a:p>
        </p:txBody>
      </p:sp>
      <p:pic>
        <p:nvPicPr>
          <p:cNvPr id="2050" name="Picture 1">
            <a:extLst>
              <a:ext uri="{FF2B5EF4-FFF2-40B4-BE49-F238E27FC236}">
                <a16:creationId xmlns:a16="http://schemas.microsoft.com/office/drawing/2014/main" id="{15298DFA-2EC5-1AA5-49D9-CE6BABA9A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944" y="15384"/>
            <a:ext cx="5518688" cy="684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79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227D-01D6-A092-C9B6-FA681CDB8702}"/>
              </a:ext>
            </a:extLst>
          </p:cNvPr>
          <p:cNvSpPr>
            <a:spLocks noGrp="1"/>
          </p:cNvSpPr>
          <p:nvPr>
            <p:ph type="title"/>
          </p:nvPr>
        </p:nvSpPr>
        <p:spPr>
          <a:xfrm>
            <a:off x="804672" y="802955"/>
            <a:ext cx="4766330" cy="1454051"/>
          </a:xfrm>
        </p:spPr>
        <p:txBody>
          <a:bodyPr vert="horz" lIns="91440" tIns="45720" rIns="91440" bIns="45720" rtlCol="0" anchor="ctr">
            <a:normAutofit/>
          </a:bodyPr>
          <a:lstStyle/>
          <a:p>
            <a:r>
              <a:rPr lang="en-US" sz="3600" kern="1200">
                <a:solidFill>
                  <a:schemeClr val="tx2"/>
                </a:solidFill>
                <a:latin typeface="+mj-lt"/>
                <a:ea typeface="+mj-ea"/>
                <a:cs typeface="+mj-cs"/>
              </a:rPr>
              <a:t> For Information:</a:t>
            </a:r>
          </a:p>
        </p:txBody>
      </p:sp>
      <p:sp>
        <p:nvSpPr>
          <p:cNvPr id="3" name="Content Placeholder 2">
            <a:extLst>
              <a:ext uri="{FF2B5EF4-FFF2-40B4-BE49-F238E27FC236}">
                <a16:creationId xmlns:a16="http://schemas.microsoft.com/office/drawing/2014/main" id="{5C7F850F-F8E8-36F0-5328-D7AB6B6953BA}"/>
              </a:ext>
            </a:extLst>
          </p:cNvPr>
          <p:cNvSpPr>
            <a:spLocks noGrp="1"/>
          </p:cNvSpPr>
          <p:nvPr>
            <p:ph sz="half" idx="1"/>
          </p:nvPr>
        </p:nvSpPr>
        <p:spPr>
          <a:xfrm>
            <a:off x="804672" y="2421683"/>
            <a:ext cx="4765949" cy="3353476"/>
          </a:xfrm>
        </p:spPr>
        <p:txBody>
          <a:bodyPr vert="horz" lIns="91440" tIns="45720" rIns="91440" bIns="45720" rtlCol="0" anchor="t">
            <a:normAutofit fontScale="92500" lnSpcReduction="10000"/>
          </a:bodyPr>
          <a:lstStyle/>
          <a:p>
            <a:pPr marL="0" indent="0">
              <a:buNone/>
            </a:pPr>
            <a:r>
              <a:rPr lang="en-US" sz="1800" dirty="0">
                <a:solidFill>
                  <a:schemeClr val="tx2"/>
                </a:solidFill>
              </a:rPr>
              <a:t>Kathryn Smith </a:t>
            </a:r>
          </a:p>
          <a:p>
            <a:pPr marL="0" indent="0">
              <a:buNone/>
            </a:pPr>
            <a:r>
              <a:rPr lang="en-US" sz="1800" dirty="0">
                <a:solidFill>
                  <a:schemeClr val="tx2"/>
                </a:solidFill>
              </a:rPr>
              <a:t>Community Safety Strategy Coordinator with lead for Preventative Education</a:t>
            </a:r>
          </a:p>
          <a:p>
            <a:pPr marL="0" indent="0">
              <a:buNone/>
            </a:pPr>
            <a:r>
              <a:rPr lang="en-US" sz="1800" dirty="0">
                <a:solidFill>
                  <a:schemeClr val="tx2"/>
                </a:solidFill>
                <a:hlinkClick r:id="rId2"/>
              </a:rPr>
              <a:t>Kathryn.smith@Lincolnshire.gov.uk</a:t>
            </a:r>
            <a:endParaRPr lang="en-US" sz="1800" dirty="0">
              <a:solidFill>
                <a:schemeClr val="tx2"/>
              </a:solidFill>
            </a:endParaRPr>
          </a:p>
          <a:p>
            <a:pPr marL="0"/>
            <a:endParaRPr lang="en-US" sz="1800" dirty="0">
              <a:solidFill>
                <a:schemeClr val="tx2"/>
              </a:solidFill>
            </a:endParaRPr>
          </a:p>
          <a:p>
            <a:pPr marL="0" indent="0">
              <a:buNone/>
            </a:pPr>
            <a:r>
              <a:rPr lang="en-US" sz="1800" dirty="0">
                <a:solidFill>
                  <a:schemeClr val="tx2"/>
                </a:solidFill>
              </a:rPr>
              <a:t> @KathrynSmithSSP</a:t>
            </a:r>
          </a:p>
          <a:p>
            <a:pPr marL="0" indent="0">
              <a:buNone/>
            </a:pPr>
            <a:r>
              <a:rPr lang="en-US" sz="1800" dirty="0">
                <a:solidFill>
                  <a:schemeClr val="tx2"/>
                </a:solidFill>
              </a:rPr>
              <a:t>@SaferLincs</a:t>
            </a:r>
          </a:p>
          <a:p>
            <a:pPr marL="0" indent="0">
              <a:buNone/>
            </a:pPr>
            <a:r>
              <a:rPr lang="en-US" sz="1800" dirty="0">
                <a:solidFill>
                  <a:schemeClr val="tx2"/>
                </a:solidFill>
                <a:hlinkClick r:id="rId3"/>
              </a:rPr>
              <a:t>https://www.facebook.com/saferlincs</a:t>
            </a:r>
            <a:r>
              <a:rPr lang="en-US" sz="1800" dirty="0">
                <a:solidFill>
                  <a:schemeClr val="tx2"/>
                </a:solidFill>
              </a:rPr>
              <a:t> </a:t>
            </a:r>
          </a:p>
          <a:p>
            <a:pPr marL="0" indent="0">
              <a:buNone/>
            </a:pPr>
            <a:endParaRPr lang="en-US" sz="1800" dirty="0">
              <a:solidFill>
                <a:schemeClr val="tx2"/>
              </a:solidFill>
            </a:endParaRPr>
          </a:p>
          <a:p>
            <a:pPr marL="0" indent="0">
              <a:buNone/>
            </a:pPr>
            <a:r>
              <a:rPr lang="en-US" sz="1800" dirty="0">
                <a:solidFill>
                  <a:schemeClr val="tx2"/>
                </a:solidFill>
                <a:hlinkClick r:id="rId4"/>
              </a:rPr>
              <a:t>Stay Safe Partnership – Lincolnshire County Council</a:t>
            </a:r>
            <a:endParaRPr lang="en-US" sz="1800" dirty="0">
              <a:solidFill>
                <a:schemeClr val="tx2"/>
              </a:solidFill>
            </a:endParaRPr>
          </a:p>
        </p:txBody>
      </p:sp>
      <p:pic>
        <p:nvPicPr>
          <p:cNvPr id="5" name="Picture 2">
            <a:extLst>
              <a:ext uri="{FF2B5EF4-FFF2-40B4-BE49-F238E27FC236}">
                <a16:creationId xmlns:a16="http://schemas.microsoft.com/office/drawing/2014/main" id="{42C79C0A-4711-CF80-F155-4ADBD69D3F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18" t="1679" b="7412"/>
          <a:stretch/>
        </p:blipFill>
        <p:spPr bwMode="auto">
          <a:xfrm>
            <a:off x="7708392" y="2252236"/>
            <a:ext cx="4142232" cy="3277071"/>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EA572B4A-7DF9-C03B-647D-CC2E7EC76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296" y="4098421"/>
            <a:ext cx="385762" cy="385762"/>
          </a:xfrm>
          <a:prstGeom prst="rect">
            <a:avLst/>
          </a:prstGeom>
        </p:spPr>
      </p:pic>
      <p:pic>
        <p:nvPicPr>
          <p:cNvPr id="6" name="Picture 5" descr="A blue circle with a white letter f&#10;&#10;Description automatically generated">
            <a:extLst>
              <a:ext uri="{FF2B5EF4-FFF2-40B4-BE49-F238E27FC236}">
                <a16:creationId xmlns:a16="http://schemas.microsoft.com/office/drawing/2014/main" id="{11877F28-83E2-EA39-D684-6A55B5F90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354" y="4672471"/>
            <a:ext cx="304800" cy="304800"/>
          </a:xfrm>
          <a:prstGeom prst="rect">
            <a:avLst/>
          </a:prstGeom>
        </p:spPr>
      </p:pic>
    </p:spTree>
    <p:extLst>
      <p:ext uri="{BB962C8B-B14F-4D97-AF65-F5344CB8AC3E}">
        <p14:creationId xmlns:p14="http://schemas.microsoft.com/office/powerpoint/2010/main" val="466741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391</TotalTime>
  <Words>997</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Stay Safe Partnership</vt:lpstr>
      <vt:lpstr>Background </vt:lpstr>
      <vt:lpstr>Stay Safe Directory</vt:lpstr>
      <vt:lpstr>PowerPoint Presentation</vt:lpstr>
      <vt:lpstr>  One session can leave a lasting impression…</vt:lpstr>
      <vt:lpstr>Primary Delivery </vt:lpstr>
      <vt:lpstr>The Happening – Immersive Knife Crime Prevention Experience </vt:lpstr>
      <vt:lpstr>TRENDING Sessions </vt:lpstr>
      <vt:lpstr> For Information: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Safe Partnership</dc:title>
  <dc:creator>Kathryn Smith</dc:creator>
  <cp:lastModifiedBy>Nicola Carter</cp:lastModifiedBy>
  <cp:revision>13</cp:revision>
  <dcterms:created xsi:type="dcterms:W3CDTF">2022-10-21T11:59:13Z</dcterms:created>
  <dcterms:modified xsi:type="dcterms:W3CDTF">2024-02-28T10:36:17Z</dcterms:modified>
</cp:coreProperties>
</file>