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55" r:id="rId5"/>
    <p:sldId id="371" r:id="rId6"/>
    <p:sldId id="387" r:id="rId7"/>
    <p:sldId id="375" r:id="rId8"/>
    <p:sldId id="370" r:id="rId9"/>
    <p:sldId id="373" r:id="rId10"/>
    <p:sldId id="379" r:id="rId11"/>
    <p:sldId id="372" r:id="rId12"/>
    <p:sldId id="376" r:id="rId13"/>
    <p:sldId id="3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03AA6-AC76-4105-9544-2518D90C7C2A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3ED74A5-D481-4C26-B84E-1CBC64F13B77}">
      <dgm:prSet/>
      <dgm:spPr/>
      <dgm:t>
        <a:bodyPr/>
        <a:lstStyle/>
        <a:p>
          <a:r>
            <a:rPr lang="en-GB" dirty="0"/>
            <a:t>Face-to-face support across the county, in a place that suits the person</a:t>
          </a:r>
          <a:endParaRPr lang="en-US" dirty="0"/>
        </a:p>
      </dgm:t>
    </dgm:pt>
    <dgm:pt modelId="{183E2876-7485-4549-98AA-CA4870F3EB67}" type="parTrans" cxnId="{F68D01E1-6E96-4664-81CD-B830764CEA3E}">
      <dgm:prSet/>
      <dgm:spPr/>
      <dgm:t>
        <a:bodyPr/>
        <a:lstStyle/>
        <a:p>
          <a:endParaRPr lang="en-US"/>
        </a:p>
      </dgm:t>
    </dgm:pt>
    <dgm:pt modelId="{89385C21-1E28-4EB5-932E-CAD98B6EFB0A}" type="sibTrans" cxnId="{F68D01E1-6E96-4664-81CD-B830764CEA3E}">
      <dgm:prSet/>
      <dgm:spPr/>
      <dgm:t>
        <a:bodyPr/>
        <a:lstStyle/>
        <a:p>
          <a:endParaRPr lang="en-US"/>
        </a:p>
      </dgm:t>
    </dgm:pt>
    <dgm:pt modelId="{0CCDD4B7-5E8B-4669-90D7-59D4702C952A}">
      <dgm:prSet/>
      <dgm:spPr/>
      <dgm:t>
        <a:bodyPr/>
        <a:lstStyle/>
        <a:p>
          <a:r>
            <a:rPr lang="en-GB" dirty="0"/>
            <a:t>Support over video calls or on the phone</a:t>
          </a:r>
          <a:endParaRPr lang="en-US" dirty="0"/>
        </a:p>
      </dgm:t>
    </dgm:pt>
    <dgm:pt modelId="{95810BBD-83B1-46C7-AD76-60CED893B62D}" type="parTrans" cxnId="{980F3315-5958-4282-9210-2F9D4093B3CB}">
      <dgm:prSet/>
      <dgm:spPr/>
      <dgm:t>
        <a:bodyPr/>
        <a:lstStyle/>
        <a:p>
          <a:endParaRPr lang="en-US"/>
        </a:p>
      </dgm:t>
    </dgm:pt>
    <dgm:pt modelId="{ADA32D0B-E15D-407E-9F4E-9E73619AF0CA}" type="sibTrans" cxnId="{980F3315-5958-4282-9210-2F9D4093B3CB}">
      <dgm:prSet/>
      <dgm:spPr/>
      <dgm:t>
        <a:bodyPr/>
        <a:lstStyle/>
        <a:p>
          <a:endParaRPr lang="en-US"/>
        </a:p>
      </dgm:t>
    </dgm:pt>
    <dgm:pt modelId="{4CD11FA0-69AB-482F-AB45-159049E5D164}">
      <dgm:prSet/>
      <dgm:spPr/>
      <dgm:t>
        <a:bodyPr/>
        <a:lstStyle/>
        <a:p>
          <a:r>
            <a:rPr lang="en-GB" dirty="0"/>
            <a:t>New website and printed info</a:t>
          </a:r>
          <a:endParaRPr lang="en-US" dirty="0"/>
        </a:p>
      </dgm:t>
    </dgm:pt>
    <dgm:pt modelId="{5FD8E395-7871-400C-9071-9BE786964EC7}" type="parTrans" cxnId="{6B36C20B-7201-46AA-AD14-81363B886AC5}">
      <dgm:prSet/>
      <dgm:spPr/>
      <dgm:t>
        <a:bodyPr/>
        <a:lstStyle/>
        <a:p>
          <a:endParaRPr lang="en-US"/>
        </a:p>
      </dgm:t>
    </dgm:pt>
    <dgm:pt modelId="{0BB5BCFD-9B05-43FB-99DD-287DDDB6508E}" type="sibTrans" cxnId="{6B36C20B-7201-46AA-AD14-81363B886AC5}">
      <dgm:prSet/>
      <dgm:spPr/>
      <dgm:t>
        <a:bodyPr/>
        <a:lstStyle/>
        <a:p>
          <a:endParaRPr lang="en-US"/>
        </a:p>
      </dgm:t>
    </dgm:pt>
    <dgm:pt modelId="{AB0E070A-38D1-4CFF-8F30-A7B14EAE0525}" type="pres">
      <dgm:prSet presAssocID="{0C103AA6-AC76-4105-9544-2518D90C7C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5DD0F9-BBE0-4B17-9D07-70DA03DB912C}" type="pres">
      <dgm:prSet presAssocID="{13ED74A5-D481-4C26-B84E-1CBC64F13B77}" presName="hierRoot1" presStyleCnt="0"/>
      <dgm:spPr/>
    </dgm:pt>
    <dgm:pt modelId="{6660B98A-E418-4CF8-9C00-9CF01CF73AA7}" type="pres">
      <dgm:prSet presAssocID="{13ED74A5-D481-4C26-B84E-1CBC64F13B77}" presName="composite" presStyleCnt="0"/>
      <dgm:spPr/>
    </dgm:pt>
    <dgm:pt modelId="{BE008AFD-C975-490B-920E-3870D1F69BB1}" type="pres">
      <dgm:prSet presAssocID="{13ED74A5-D481-4C26-B84E-1CBC64F13B77}" presName="background" presStyleLbl="node0" presStyleIdx="0" presStyleCnt="3"/>
      <dgm:spPr>
        <a:solidFill>
          <a:schemeClr val="tx2">
            <a:lumMod val="40000"/>
            <a:lumOff val="60000"/>
          </a:schemeClr>
        </a:solidFill>
      </dgm:spPr>
    </dgm:pt>
    <dgm:pt modelId="{3E7C3A1A-1D80-472F-8BC6-E29F64CA03A8}" type="pres">
      <dgm:prSet presAssocID="{13ED74A5-D481-4C26-B84E-1CBC64F13B77}" presName="text" presStyleLbl="fgAcc0" presStyleIdx="0" presStyleCnt="3">
        <dgm:presLayoutVars>
          <dgm:chPref val="3"/>
        </dgm:presLayoutVars>
      </dgm:prSet>
      <dgm:spPr/>
    </dgm:pt>
    <dgm:pt modelId="{E977F094-FA03-48B8-9B95-AD75E0A148E4}" type="pres">
      <dgm:prSet presAssocID="{13ED74A5-D481-4C26-B84E-1CBC64F13B77}" presName="hierChild2" presStyleCnt="0"/>
      <dgm:spPr/>
    </dgm:pt>
    <dgm:pt modelId="{8D55ED51-67AE-462A-82A8-F8EFBDA0FA0C}" type="pres">
      <dgm:prSet presAssocID="{0CCDD4B7-5E8B-4669-90D7-59D4702C952A}" presName="hierRoot1" presStyleCnt="0"/>
      <dgm:spPr/>
    </dgm:pt>
    <dgm:pt modelId="{AE3309D1-80CD-444C-AEB9-36FDBC3A41ED}" type="pres">
      <dgm:prSet presAssocID="{0CCDD4B7-5E8B-4669-90D7-59D4702C952A}" presName="composite" presStyleCnt="0"/>
      <dgm:spPr/>
    </dgm:pt>
    <dgm:pt modelId="{2B2AE806-EF1B-482F-888F-598E5269F487}" type="pres">
      <dgm:prSet presAssocID="{0CCDD4B7-5E8B-4669-90D7-59D4702C952A}" presName="background" presStyleLbl="node0" presStyleIdx="1" presStyleCnt="3"/>
      <dgm:spPr>
        <a:solidFill>
          <a:schemeClr val="tx2">
            <a:lumMod val="40000"/>
            <a:lumOff val="60000"/>
          </a:schemeClr>
        </a:solidFill>
      </dgm:spPr>
    </dgm:pt>
    <dgm:pt modelId="{68A9038E-93DC-4550-967B-6E1EFD2A9351}" type="pres">
      <dgm:prSet presAssocID="{0CCDD4B7-5E8B-4669-90D7-59D4702C952A}" presName="text" presStyleLbl="fgAcc0" presStyleIdx="1" presStyleCnt="3">
        <dgm:presLayoutVars>
          <dgm:chPref val="3"/>
        </dgm:presLayoutVars>
      </dgm:prSet>
      <dgm:spPr/>
    </dgm:pt>
    <dgm:pt modelId="{0D002A8E-9BDA-4BF9-8485-B736638AB632}" type="pres">
      <dgm:prSet presAssocID="{0CCDD4B7-5E8B-4669-90D7-59D4702C952A}" presName="hierChild2" presStyleCnt="0"/>
      <dgm:spPr/>
    </dgm:pt>
    <dgm:pt modelId="{50CA8441-B128-43A2-8F63-125A3C33AEBD}" type="pres">
      <dgm:prSet presAssocID="{4CD11FA0-69AB-482F-AB45-159049E5D164}" presName="hierRoot1" presStyleCnt="0"/>
      <dgm:spPr/>
    </dgm:pt>
    <dgm:pt modelId="{CA6E659F-557E-4441-88E9-D392C29B8E8B}" type="pres">
      <dgm:prSet presAssocID="{4CD11FA0-69AB-482F-AB45-159049E5D164}" presName="composite" presStyleCnt="0"/>
      <dgm:spPr/>
    </dgm:pt>
    <dgm:pt modelId="{0F168B8F-B3F6-4CC9-98B6-8097AD693A72}" type="pres">
      <dgm:prSet presAssocID="{4CD11FA0-69AB-482F-AB45-159049E5D164}" presName="background" presStyleLbl="node0" presStyleIdx="2" presStyleCnt="3"/>
      <dgm:spPr>
        <a:solidFill>
          <a:schemeClr val="tx2">
            <a:lumMod val="40000"/>
            <a:lumOff val="60000"/>
          </a:schemeClr>
        </a:solidFill>
      </dgm:spPr>
    </dgm:pt>
    <dgm:pt modelId="{4D860224-3F2C-4E12-9FB9-C47D14E372F9}" type="pres">
      <dgm:prSet presAssocID="{4CD11FA0-69AB-482F-AB45-159049E5D164}" presName="text" presStyleLbl="fgAcc0" presStyleIdx="2" presStyleCnt="3">
        <dgm:presLayoutVars>
          <dgm:chPref val="3"/>
        </dgm:presLayoutVars>
      </dgm:prSet>
      <dgm:spPr/>
    </dgm:pt>
    <dgm:pt modelId="{EC845566-A876-4A85-BEEF-82174662D410}" type="pres">
      <dgm:prSet presAssocID="{4CD11FA0-69AB-482F-AB45-159049E5D164}" presName="hierChild2" presStyleCnt="0"/>
      <dgm:spPr/>
    </dgm:pt>
  </dgm:ptLst>
  <dgm:cxnLst>
    <dgm:cxn modelId="{6B36C20B-7201-46AA-AD14-81363B886AC5}" srcId="{0C103AA6-AC76-4105-9544-2518D90C7C2A}" destId="{4CD11FA0-69AB-482F-AB45-159049E5D164}" srcOrd="2" destOrd="0" parTransId="{5FD8E395-7871-400C-9071-9BE786964EC7}" sibTransId="{0BB5BCFD-9B05-43FB-99DD-287DDDB6508E}"/>
    <dgm:cxn modelId="{980F3315-5958-4282-9210-2F9D4093B3CB}" srcId="{0C103AA6-AC76-4105-9544-2518D90C7C2A}" destId="{0CCDD4B7-5E8B-4669-90D7-59D4702C952A}" srcOrd="1" destOrd="0" parTransId="{95810BBD-83B1-46C7-AD76-60CED893B62D}" sibTransId="{ADA32D0B-E15D-407E-9F4E-9E73619AF0CA}"/>
    <dgm:cxn modelId="{0AE6FE38-2B4A-4B3D-86F2-055FE4E61994}" type="presOf" srcId="{0CCDD4B7-5E8B-4669-90D7-59D4702C952A}" destId="{68A9038E-93DC-4550-967B-6E1EFD2A9351}" srcOrd="0" destOrd="0" presId="urn:microsoft.com/office/officeart/2005/8/layout/hierarchy1"/>
    <dgm:cxn modelId="{CEC29597-6EB4-4869-8299-787EF999668A}" type="presOf" srcId="{4CD11FA0-69AB-482F-AB45-159049E5D164}" destId="{4D860224-3F2C-4E12-9FB9-C47D14E372F9}" srcOrd="0" destOrd="0" presId="urn:microsoft.com/office/officeart/2005/8/layout/hierarchy1"/>
    <dgm:cxn modelId="{E9B527A5-A190-40AB-B6A7-8E66B5AD163D}" type="presOf" srcId="{13ED74A5-D481-4C26-B84E-1CBC64F13B77}" destId="{3E7C3A1A-1D80-472F-8BC6-E29F64CA03A8}" srcOrd="0" destOrd="0" presId="urn:microsoft.com/office/officeart/2005/8/layout/hierarchy1"/>
    <dgm:cxn modelId="{1D0746CA-2478-4F69-A337-6D819D14C43C}" type="presOf" srcId="{0C103AA6-AC76-4105-9544-2518D90C7C2A}" destId="{AB0E070A-38D1-4CFF-8F30-A7B14EAE0525}" srcOrd="0" destOrd="0" presId="urn:microsoft.com/office/officeart/2005/8/layout/hierarchy1"/>
    <dgm:cxn modelId="{F68D01E1-6E96-4664-81CD-B830764CEA3E}" srcId="{0C103AA6-AC76-4105-9544-2518D90C7C2A}" destId="{13ED74A5-D481-4C26-B84E-1CBC64F13B77}" srcOrd="0" destOrd="0" parTransId="{183E2876-7485-4549-98AA-CA4870F3EB67}" sibTransId="{89385C21-1E28-4EB5-932E-CAD98B6EFB0A}"/>
    <dgm:cxn modelId="{06FCFCBC-30FE-4D92-B895-FC032F4567B6}" type="presParOf" srcId="{AB0E070A-38D1-4CFF-8F30-A7B14EAE0525}" destId="{8A5DD0F9-BBE0-4B17-9D07-70DA03DB912C}" srcOrd="0" destOrd="0" presId="urn:microsoft.com/office/officeart/2005/8/layout/hierarchy1"/>
    <dgm:cxn modelId="{817365F1-C531-4766-A64D-2117F1A3C324}" type="presParOf" srcId="{8A5DD0F9-BBE0-4B17-9D07-70DA03DB912C}" destId="{6660B98A-E418-4CF8-9C00-9CF01CF73AA7}" srcOrd="0" destOrd="0" presId="urn:microsoft.com/office/officeart/2005/8/layout/hierarchy1"/>
    <dgm:cxn modelId="{07BC59AA-CC76-49B1-BC5B-190DDFE24B14}" type="presParOf" srcId="{6660B98A-E418-4CF8-9C00-9CF01CF73AA7}" destId="{BE008AFD-C975-490B-920E-3870D1F69BB1}" srcOrd="0" destOrd="0" presId="urn:microsoft.com/office/officeart/2005/8/layout/hierarchy1"/>
    <dgm:cxn modelId="{0AD50B42-96B2-4373-9226-AE8626F5F866}" type="presParOf" srcId="{6660B98A-E418-4CF8-9C00-9CF01CF73AA7}" destId="{3E7C3A1A-1D80-472F-8BC6-E29F64CA03A8}" srcOrd="1" destOrd="0" presId="urn:microsoft.com/office/officeart/2005/8/layout/hierarchy1"/>
    <dgm:cxn modelId="{E2FDCDD2-0FE1-4AD1-81B5-9BD4BB30E160}" type="presParOf" srcId="{8A5DD0F9-BBE0-4B17-9D07-70DA03DB912C}" destId="{E977F094-FA03-48B8-9B95-AD75E0A148E4}" srcOrd="1" destOrd="0" presId="urn:microsoft.com/office/officeart/2005/8/layout/hierarchy1"/>
    <dgm:cxn modelId="{176CF763-5912-4014-9AD2-E342AFE08255}" type="presParOf" srcId="{AB0E070A-38D1-4CFF-8F30-A7B14EAE0525}" destId="{8D55ED51-67AE-462A-82A8-F8EFBDA0FA0C}" srcOrd="1" destOrd="0" presId="urn:microsoft.com/office/officeart/2005/8/layout/hierarchy1"/>
    <dgm:cxn modelId="{3A11105B-A3EC-433F-A538-41CF6E46F3C2}" type="presParOf" srcId="{8D55ED51-67AE-462A-82A8-F8EFBDA0FA0C}" destId="{AE3309D1-80CD-444C-AEB9-36FDBC3A41ED}" srcOrd="0" destOrd="0" presId="urn:microsoft.com/office/officeart/2005/8/layout/hierarchy1"/>
    <dgm:cxn modelId="{B22E40BA-EE1B-4366-A0A7-8519704D32D4}" type="presParOf" srcId="{AE3309D1-80CD-444C-AEB9-36FDBC3A41ED}" destId="{2B2AE806-EF1B-482F-888F-598E5269F487}" srcOrd="0" destOrd="0" presId="urn:microsoft.com/office/officeart/2005/8/layout/hierarchy1"/>
    <dgm:cxn modelId="{8B532DA9-FAA2-46C6-BB42-566ABB2E4CC6}" type="presParOf" srcId="{AE3309D1-80CD-444C-AEB9-36FDBC3A41ED}" destId="{68A9038E-93DC-4550-967B-6E1EFD2A9351}" srcOrd="1" destOrd="0" presId="urn:microsoft.com/office/officeart/2005/8/layout/hierarchy1"/>
    <dgm:cxn modelId="{FB4D245F-6F65-406D-B548-C9925CFA961F}" type="presParOf" srcId="{8D55ED51-67AE-462A-82A8-F8EFBDA0FA0C}" destId="{0D002A8E-9BDA-4BF9-8485-B736638AB632}" srcOrd="1" destOrd="0" presId="urn:microsoft.com/office/officeart/2005/8/layout/hierarchy1"/>
    <dgm:cxn modelId="{EEC47C55-2C65-4C2B-BC5E-92BF17133CCB}" type="presParOf" srcId="{AB0E070A-38D1-4CFF-8F30-A7B14EAE0525}" destId="{50CA8441-B128-43A2-8F63-125A3C33AEBD}" srcOrd="2" destOrd="0" presId="urn:microsoft.com/office/officeart/2005/8/layout/hierarchy1"/>
    <dgm:cxn modelId="{BC9E993F-B4A2-4441-90C5-2D4B38828A45}" type="presParOf" srcId="{50CA8441-B128-43A2-8F63-125A3C33AEBD}" destId="{CA6E659F-557E-4441-88E9-D392C29B8E8B}" srcOrd="0" destOrd="0" presId="urn:microsoft.com/office/officeart/2005/8/layout/hierarchy1"/>
    <dgm:cxn modelId="{851AC1A9-E295-4773-A0C0-FD1C3444F9C6}" type="presParOf" srcId="{CA6E659F-557E-4441-88E9-D392C29B8E8B}" destId="{0F168B8F-B3F6-4CC9-98B6-8097AD693A72}" srcOrd="0" destOrd="0" presId="urn:microsoft.com/office/officeart/2005/8/layout/hierarchy1"/>
    <dgm:cxn modelId="{DA1400D6-9116-4E44-A4AF-827F714AE92E}" type="presParOf" srcId="{CA6E659F-557E-4441-88E9-D392C29B8E8B}" destId="{4D860224-3F2C-4E12-9FB9-C47D14E372F9}" srcOrd="1" destOrd="0" presId="urn:microsoft.com/office/officeart/2005/8/layout/hierarchy1"/>
    <dgm:cxn modelId="{C851A99F-14D5-47A7-884C-1BE56BECD91E}" type="presParOf" srcId="{50CA8441-B128-43A2-8F63-125A3C33AEBD}" destId="{EC845566-A876-4A85-BEEF-82174662D4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08AFD-C975-490B-920E-3870D1F69BB1}">
      <dsp:nvSpPr>
        <dsp:cNvPr id="0" name=""/>
        <dsp:cNvSpPr/>
      </dsp:nvSpPr>
      <dsp:spPr>
        <a:xfrm>
          <a:off x="0" y="477329"/>
          <a:ext cx="3086099" cy="195967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7C3A1A-1D80-472F-8BC6-E29F64CA03A8}">
      <dsp:nvSpPr>
        <dsp:cNvPr id="0" name=""/>
        <dsp:cNvSpPr/>
      </dsp:nvSpPr>
      <dsp:spPr>
        <a:xfrm>
          <a:off x="342900" y="803084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Face-to-face support across the county, in a place that suits the person</a:t>
          </a:r>
          <a:endParaRPr lang="en-US" sz="2600" kern="1200" dirty="0"/>
        </a:p>
      </dsp:txBody>
      <dsp:txXfrm>
        <a:off x="400297" y="860481"/>
        <a:ext cx="2971305" cy="1844879"/>
      </dsp:txXfrm>
    </dsp:sp>
    <dsp:sp modelId="{2B2AE806-EF1B-482F-888F-598E5269F487}">
      <dsp:nvSpPr>
        <dsp:cNvPr id="0" name=""/>
        <dsp:cNvSpPr/>
      </dsp:nvSpPr>
      <dsp:spPr>
        <a:xfrm>
          <a:off x="3771900" y="477329"/>
          <a:ext cx="3086099" cy="195967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A9038E-93DC-4550-967B-6E1EFD2A9351}">
      <dsp:nvSpPr>
        <dsp:cNvPr id="0" name=""/>
        <dsp:cNvSpPr/>
      </dsp:nvSpPr>
      <dsp:spPr>
        <a:xfrm>
          <a:off x="4114800" y="803084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Support over video calls or on the phone</a:t>
          </a:r>
          <a:endParaRPr lang="en-US" sz="2600" kern="1200" dirty="0"/>
        </a:p>
      </dsp:txBody>
      <dsp:txXfrm>
        <a:off x="4172197" y="860481"/>
        <a:ext cx="2971305" cy="1844879"/>
      </dsp:txXfrm>
    </dsp:sp>
    <dsp:sp modelId="{0F168B8F-B3F6-4CC9-98B6-8097AD693A72}">
      <dsp:nvSpPr>
        <dsp:cNvPr id="0" name=""/>
        <dsp:cNvSpPr/>
      </dsp:nvSpPr>
      <dsp:spPr>
        <a:xfrm>
          <a:off x="7543800" y="477329"/>
          <a:ext cx="3086099" cy="195967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860224-3F2C-4E12-9FB9-C47D14E372F9}">
      <dsp:nvSpPr>
        <dsp:cNvPr id="0" name=""/>
        <dsp:cNvSpPr/>
      </dsp:nvSpPr>
      <dsp:spPr>
        <a:xfrm>
          <a:off x="7886699" y="803084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New website and printed info</a:t>
          </a:r>
          <a:endParaRPr lang="en-US" sz="2600" kern="1200" dirty="0"/>
        </a:p>
      </dsp:txBody>
      <dsp:txXfrm>
        <a:off x="7944096" y="860481"/>
        <a:ext cx="2971305" cy="184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0427D-9ED2-46AD-ADA0-0A044DACA552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DD46B-57D2-43D9-983A-6207FF418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23F7E9-28CF-B8FA-BC46-4099CFE8E292}"/>
              </a:ext>
            </a:extLst>
          </p:cNvPr>
          <p:cNvSpPr/>
          <p:nvPr userDrawn="1"/>
        </p:nvSpPr>
        <p:spPr>
          <a:xfrm>
            <a:off x="8153400" y="142875"/>
            <a:ext cx="3686175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CAB4C994-F2FE-731F-87BF-EDB9E9A3E1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310" y="0"/>
            <a:ext cx="3867690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0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F56B5-DA9F-4F80-AD87-5C5B02E2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858C9D5-005C-473B-9991-B579854C678B}" type="datetimeFigureOut">
              <a:rPr lang="en-GB"/>
              <a:pPr>
                <a:defRPr/>
              </a:pPr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5830E-79D1-47D0-9F78-6A55A56C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B8420-8009-495D-9310-647BDA80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75809B-D3CF-487A-8B58-FC803FEBA4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218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E669D-7E63-4087-8A2C-A6639CD2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A19906A-F91F-4728-99DB-9392AB42EB16}" type="datetimeFigureOut">
              <a:rPr lang="en-GB"/>
              <a:pPr>
                <a:defRPr/>
              </a:pPr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42B0E-A33C-4E99-9504-F4A05EE0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53AA1-5C46-4B12-A562-E0D67740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7F75C-25C2-415D-834D-74D83CB0B2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40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DFAEC-9E1F-4CC1-A008-BB77E3D5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E8A96B7-9FDB-48E4-ACC9-8D3CB0D8577A}" type="datetimeFigureOut">
              <a:rPr lang="en-GB"/>
              <a:pPr>
                <a:defRPr/>
              </a:pPr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941A1-8307-46A2-829C-DA93649F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73703-B7EE-4281-B726-D19A9CCC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4BE7B5-0967-4D84-8CFD-C0FFBC1082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560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354138"/>
            <a:ext cx="10972800" cy="7921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8D611-439C-40E6-8984-6C4FA394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C0A6D4-A26A-44F5-862B-374F7722CBC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49A913-8B21-0DF4-CF17-AB429BDAAEF6}"/>
              </a:ext>
            </a:extLst>
          </p:cNvPr>
          <p:cNvSpPr/>
          <p:nvPr userDrawn="1"/>
        </p:nvSpPr>
        <p:spPr>
          <a:xfrm>
            <a:off x="8220075" y="123825"/>
            <a:ext cx="3657600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80167824-3435-4F52-E149-97FE730AE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30" y="0"/>
            <a:ext cx="3867690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4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532C0-6D2C-4E4C-8EBD-1DF90027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2F69AE7-4BB5-4ED4-847B-67A890FD0ABF}" type="datetimeFigureOut">
              <a:rPr lang="en-GB"/>
              <a:pPr>
                <a:defRPr/>
              </a:pPr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E107-67C4-4010-834E-7C0FD696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123AA-414F-490D-8861-5703C6D5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E74F1D-EAE1-4B03-9BB0-1F1224C2D0A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296B96-ED68-1643-1D43-A18AB420E572}"/>
              </a:ext>
            </a:extLst>
          </p:cNvPr>
          <p:cNvSpPr/>
          <p:nvPr userDrawn="1"/>
        </p:nvSpPr>
        <p:spPr>
          <a:xfrm>
            <a:off x="8199120" y="136524"/>
            <a:ext cx="3718560" cy="1056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EFECC0-9A39-83C2-6F82-7F0416243E87}"/>
              </a:ext>
            </a:extLst>
          </p:cNvPr>
          <p:cNvSpPr/>
          <p:nvPr userDrawn="1"/>
        </p:nvSpPr>
        <p:spPr>
          <a:xfrm>
            <a:off x="8199120" y="136524"/>
            <a:ext cx="3718560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A3D5CA3D-C69E-0E7F-7B02-A1BBB9009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20" y="0"/>
            <a:ext cx="3867690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1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392BAA-EA92-4C31-A433-EA389EF9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C101BAD-0AAB-490C-B4BF-21183F6FD68D}" type="datetimeFigureOut">
              <a:rPr lang="en-GB"/>
              <a:pPr>
                <a:defRPr/>
              </a:pPr>
              <a:t>20/02/2024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69F619-D5C1-4CBC-92B8-1407A944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193440-9F50-4AEA-9636-723CFDD8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1CD848-3D28-484D-99DC-8B57D453936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A14642-4B3C-BD97-BE77-75E302D86056}"/>
              </a:ext>
            </a:extLst>
          </p:cNvPr>
          <p:cNvSpPr/>
          <p:nvPr userDrawn="1"/>
        </p:nvSpPr>
        <p:spPr>
          <a:xfrm>
            <a:off x="8026400" y="202407"/>
            <a:ext cx="393192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A93B3F13-0A5D-78FF-C180-D121F1208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55" y="28357"/>
            <a:ext cx="3867690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3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E8C7009-160E-4CF4-A83A-F648CEAB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B198B0-1400-4A6D-9021-ED2F978F2745}" type="datetimeFigureOut">
              <a:rPr lang="en-GB"/>
              <a:pPr>
                <a:defRPr/>
              </a:pPr>
              <a:t>20/02/2024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6B5F07-132F-438F-B79B-5F8FC797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60E98C-E365-4F1D-95EA-56AE4C41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A6BDEB-4B12-4F03-83DA-46887271B98A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9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FD57C8B7-A729-9BE3-1C87-D40452850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30" y="0"/>
            <a:ext cx="3867690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F00C1C-7B35-4BD1-89C1-CC4677C6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E9B962-43FB-4504-BF94-D77D52804C0B}" type="datetimeFigureOut">
              <a:rPr lang="en-GB"/>
              <a:pPr>
                <a:defRPr/>
              </a:pPr>
              <a:t>20/02/2024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468C9E-6E47-47F6-8394-D4975B4B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051180-19BC-441B-BA0A-CC5F2949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2409C3-33E8-4541-BF47-E5C59670A8E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116E0-9755-2AF6-86AA-A0EC1A1E49C1}"/>
              </a:ext>
            </a:extLst>
          </p:cNvPr>
          <p:cNvSpPr/>
          <p:nvPr userDrawn="1"/>
        </p:nvSpPr>
        <p:spPr>
          <a:xfrm>
            <a:off x="8128000" y="142240"/>
            <a:ext cx="374904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2459F9F3-A0C8-3C18-B2F8-35273EBEDC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80" y="24764"/>
            <a:ext cx="3867690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D502DC-DBFF-4B52-908C-CBFDBECA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4F2880F-2BC4-4FB6-9BFA-5B4D0A262059}" type="datetimeFigureOut">
              <a:rPr lang="en-GB"/>
              <a:pPr>
                <a:defRPr/>
              </a:pPr>
              <a:t>20/02/2024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A9C87D-E3BD-4F10-B370-57339CF2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F1B053-B7CA-483C-916E-6DCD4DDD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7D1244-80CC-428B-9636-A7C8DF3934F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37BC8D-B63B-B31B-5D9A-8842FD5E9076}"/>
              </a:ext>
            </a:extLst>
          </p:cNvPr>
          <p:cNvSpPr/>
          <p:nvPr userDrawn="1"/>
        </p:nvSpPr>
        <p:spPr>
          <a:xfrm>
            <a:off x="8117840" y="142240"/>
            <a:ext cx="3820160" cy="103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332B6160-45F0-C288-AFD9-97C1F2D31C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80" y="0"/>
            <a:ext cx="3867690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8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A4482C-9C2E-46EB-AB28-0D59F6F6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272D73-A823-4E7D-A810-B930ECF6E874}" type="datetimeFigureOut">
              <a:rPr lang="en-GB"/>
              <a:pPr>
                <a:defRPr/>
              </a:pPr>
              <a:t>20/02/2024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9D187F-0FB3-460B-AC3D-20D529A1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3919C7-156C-4A04-9944-D4777382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C1EC137-7795-4D53-BA5A-6662184950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576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01034F-17A7-4DF9-90DC-7AE502D5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425761A-872A-4AA1-A0A3-9185A619B2ED}" type="datetimeFigureOut">
              <a:rPr lang="en-GB"/>
              <a:pPr>
                <a:defRPr/>
              </a:pPr>
              <a:t>20/02/2024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3FE24E-1D2E-44C2-AF39-088F0605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FEF076-6516-4692-8FA6-C263510C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8589E2-E779-4A6F-A179-4DAC083E78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364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>
            <a:extLst>
              <a:ext uri="{FF2B5EF4-FFF2-40B4-BE49-F238E27FC236}">
                <a16:creationId xmlns:a16="http://schemas.microsoft.com/office/drawing/2014/main" id="{940048E8-FBAA-444B-9CAC-952B0A7658B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5894" r="6065" b="12610"/>
          <a:stretch>
            <a:fillRect/>
          </a:stretch>
        </p:blipFill>
        <p:spPr bwMode="auto">
          <a:xfrm>
            <a:off x="7920567" y="188914"/>
            <a:ext cx="396451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50424BD-3345-4CB5-9D76-8CACE7B39C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4417" y="1268413"/>
            <a:ext cx="10972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FC8B557-8EDA-4A3E-ADF3-4835B18511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33600"/>
            <a:ext cx="109728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A3E8627E-0077-4077-913F-882004196DC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5929314"/>
            <a:ext cx="12192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lpft.virtualautismhublincs@nhs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6F76F78-A297-490A-AA77-6E2E49C1C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212" y="2401296"/>
            <a:ext cx="9412287" cy="1470025"/>
          </a:xfrm>
        </p:spPr>
        <p:txBody>
          <a:bodyPr>
            <a:normAutofit/>
          </a:bodyPr>
          <a:lstStyle/>
          <a:p>
            <a:r>
              <a:rPr lang="en-GB" altLang="en-US" dirty="0"/>
              <a:t>Lincolnshire’s Virtual Autism Hub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90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169F-DD27-52C1-A6F6-07DC2954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39756"/>
            <a:ext cx="10972800" cy="792162"/>
          </a:xfrm>
        </p:spPr>
        <p:txBody>
          <a:bodyPr/>
          <a:lstStyle/>
          <a:p>
            <a:r>
              <a:rPr lang="en-GB" dirty="0"/>
              <a:t>Contact details: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E30AE-A684-8E59-54A1-D2D3E5D1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663" y="2468223"/>
            <a:ext cx="10743344" cy="3531525"/>
          </a:xfrm>
        </p:spPr>
        <p:txBody>
          <a:bodyPr/>
          <a:lstStyle/>
          <a:p>
            <a:pPr marL="107315" marR="300990" indent="0">
              <a:lnSpc>
                <a:spcPts val="1260"/>
              </a:lnSpc>
              <a:spcAft>
                <a:spcPts val="1000"/>
              </a:spcAft>
              <a:buNone/>
            </a:pP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  <a:hlinkClick r:id="rId2"/>
              </a:rPr>
              <a:t>l</a:t>
            </a: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hlinkClick r:id="rId2"/>
              </a:rPr>
              <a:t>pft.</a:t>
            </a: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hlinkClick r:id="rId2"/>
              </a:rPr>
              <a:t>virtualautismhublincs@nhs.net</a:t>
            </a:r>
            <a:endParaRPr lang="en-US" sz="2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107315" marR="300990" indent="0">
              <a:lnSpc>
                <a:spcPts val="1260"/>
              </a:lnSpc>
              <a:spcAft>
                <a:spcPts val="100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107315" marR="300990" indent="0">
              <a:lnSpc>
                <a:spcPts val="1240"/>
              </a:lnSpc>
              <a:spcAft>
                <a:spcPts val="100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Tel. 01522 458588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(monitored less frequently than our inbox, e-mail is the primary mans for contacting us)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107315" marR="300990" indent="0">
              <a:lnSpc>
                <a:spcPts val="1240"/>
              </a:lnSpc>
              <a:spcAft>
                <a:spcPts val="1000"/>
              </a:spcAft>
              <a:buNone/>
            </a:pP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ea typeface="Times New Roman" panose="02020603050405020304" pitchFamily="18" charset="0"/>
            </a:endParaRPr>
          </a:p>
          <a:p>
            <a:pPr marL="107315" marR="300990" indent="0">
              <a:lnSpc>
                <a:spcPts val="1240"/>
              </a:lnSpc>
              <a:spcAft>
                <a:spcPts val="1000"/>
              </a:spcAft>
              <a:buNone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Virtual Autism Hub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107315" marR="300990" indent="0">
              <a:lnSpc>
                <a:spcPts val="1260"/>
              </a:lnSpc>
              <a:spcAft>
                <a:spcPts val="1000"/>
              </a:spcAft>
              <a:buNone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Arial" panose="020B0604020202020204" pitchFamily="34" charset="0"/>
              </a:rPr>
              <a:t>LPFT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107315" marR="300990" indent="0">
              <a:lnSpc>
                <a:spcPts val="1260"/>
              </a:lnSpc>
              <a:spcAft>
                <a:spcPts val="1000"/>
              </a:spcAft>
              <a:buNone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Arial" panose="020B0604020202020204" pitchFamily="34" charset="0"/>
              </a:rPr>
              <a:t>Unit 3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ea typeface="Arial" panose="020B0604020202020204" pitchFamily="34" charset="0"/>
              </a:rPr>
              <a:t>,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Arial" panose="020B0604020202020204" pitchFamily="34" charset="0"/>
              </a:rPr>
              <a:t>Trust HQ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107315" marR="300990" indent="0">
              <a:lnSpc>
                <a:spcPts val="1260"/>
              </a:lnSpc>
              <a:spcAft>
                <a:spcPts val="1000"/>
              </a:spcAft>
              <a:buNone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Arial" panose="020B0604020202020204" pitchFamily="34" charset="0"/>
              </a:rPr>
              <a:t>St George’s Site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107315" marR="300990" indent="0">
              <a:lnSpc>
                <a:spcPts val="1260"/>
              </a:lnSpc>
              <a:spcAft>
                <a:spcPts val="1000"/>
              </a:spcAft>
              <a:buNone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Arial" panose="020B0604020202020204" pitchFamily="34" charset="0"/>
              </a:rPr>
              <a:t>Long Leys Road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107315" marR="300990" indent="0">
              <a:lnSpc>
                <a:spcPts val="1260"/>
              </a:lnSpc>
              <a:spcAft>
                <a:spcPts val="1000"/>
              </a:spcAft>
              <a:buNone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Arial" panose="020B0604020202020204" pitchFamily="34" charset="0"/>
              </a:rPr>
              <a:t>Lincoln LN1 1FS</a:t>
            </a:r>
          </a:p>
          <a:p>
            <a:pPr marL="107315" marR="300990" indent="0">
              <a:lnSpc>
                <a:spcPts val="1260"/>
              </a:lnSpc>
              <a:spcAft>
                <a:spcPts val="1000"/>
              </a:spcAft>
              <a:buNone/>
            </a:pPr>
            <a:endParaRPr lang="en-GB" sz="11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5919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CC6E-EABA-53C1-90CC-8AB33C84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1497974"/>
            <a:ext cx="10972800" cy="792162"/>
          </a:xfrm>
        </p:spPr>
        <p:txBody>
          <a:bodyPr/>
          <a:lstStyle/>
          <a:p>
            <a:r>
              <a:rPr lang="en-GB" dirty="0"/>
              <a:t>Virtual Autism Hub: Our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87B1-DFDC-E816-D7EE-F1A460AEA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2616479"/>
            <a:ext cx="10558409" cy="258943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To enhance the non-clinical community support available to autistic people of all ages and their parent/carers.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sz="2400" dirty="0"/>
              <a:t>Our funding comes from Lincolnshire ICB (Integrated Care Board, previously called CCG) whose job is to plan services &amp; allocate the NHS budget i.e. commission services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4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547D8-75FB-E92D-ACC7-CD443372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Our Origins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E9C0-2D04-F4C6-5A99-1A897CF6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33600"/>
            <a:ext cx="11359793" cy="3240088"/>
          </a:xfrm>
        </p:spPr>
        <p:txBody>
          <a:bodyPr/>
          <a:lstStyle/>
          <a:p>
            <a:r>
              <a:rPr lang="en-GB" sz="2400" dirty="0"/>
              <a:t>Lack of support available to the majority of autistic adults &amp; parent/carers who have low-level needs</a:t>
            </a:r>
          </a:p>
          <a:p>
            <a:r>
              <a:rPr lang="en-GB" sz="2400" dirty="0"/>
              <a:t>Lots of people on waiting list of diagnosis, needs might increase while waiting</a:t>
            </a:r>
          </a:p>
          <a:p>
            <a:r>
              <a:rPr lang="en-GB" sz="2400" dirty="0"/>
              <a:t>Little information &amp; advice available after diagnosis aside from a few unfunded, overstretched, volunteer-led support groups</a:t>
            </a:r>
          </a:p>
          <a:p>
            <a:r>
              <a:rPr lang="en-GB" sz="2400" dirty="0"/>
              <a:t>So sometimes problems get worse &amp; family enters crisis unnecessarily</a:t>
            </a:r>
          </a:p>
          <a:p>
            <a:r>
              <a:rPr lang="en-GB" sz="2400" dirty="0"/>
              <a:t>Our services goes beyond statutory requirements</a:t>
            </a:r>
          </a:p>
          <a:p>
            <a:r>
              <a:rPr lang="en-GB" sz="2400" dirty="0"/>
              <a:t>Model co-produced with local autism community e.g. community members gave a strong steer that diagnosis shouldn’t be needed to access Virtual Autism Hub</a:t>
            </a:r>
          </a:p>
        </p:txBody>
      </p:sp>
    </p:spTree>
    <p:extLst>
      <p:ext uri="{BB962C8B-B14F-4D97-AF65-F5344CB8AC3E}">
        <p14:creationId xmlns:p14="http://schemas.microsoft.com/office/powerpoint/2010/main" val="245885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A6C9-9C4C-6A62-CED2-F3F44E5D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17" y="742779"/>
            <a:ext cx="6825528" cy="792162"/>
          </a:xfrm>
        </p:spPr>
        <p:txBody>
          <a:bodyPr/>
          <a:lstStyle/>
          <a:p>
            <a:r>
              <a:rPr lang="en-GB" dirty="0"/>
              <a:t>What it can feel like…</a:t>
            </a:r>
          </a:p>
        </p:txBody>
      </p:sp>
      <p:pic>
        <p:nvPicPr>
          <p:cNvPr id="1026" name="Picture 2" descr="doctors, health, GPs, children, parents, concerns, meningitis, life threatening, missed, ">
            <a:extLst>
              <a:ext uri="{FF2B5EF4-FFF2-40B4-BE49-F238E27FC236}">
                <a16:creationId xmlns:a16="http://schemas.microsoft.com/office/drawing/2014/main" id="{26E3A410-9334-D086-7E5B-B723A2230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2"/>
          <a:stretch/>
        </p:blipFill>
        <p:spPr bwMode="auto">
          <a:xfrm>
            <a:off x="4247814" y="1720403"/>
            <a:ext cx="7493000" cy="42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0839431-0B5D-5D56-5982-0715CA9682C5}"/>
              </a:ext>
            </a:extLst>
          </p:cNvPr>
          <p:cNvSpPr/>
          <p:nvPr/>
        </p:nvSpPr>
        <p:spPr>
          <a:xfrm>
            <a:off x="719191" y="2028624"/>
            <a:ext cx="3573668" cy="1400376"/>
          </a:xfrm>
          <a:prstGeom prst="wedgeRoundRectCallout">
            <a:avLst>
              <a:gd name="adj1" fmla="val 98028"/>
              <a:gd name="adj2" fmla="val 5046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CEDAC-F8B4-AABA-731A-798B125C213C}"/>
              </a:ext>
            </a:extLst>
          </p:cNvPr>
          <p:cNvSpPr txBox="1"/>
          <p:nvPr/>
        </p:nvSpPr>
        <p:spPr>
          <a:xfrm>
            <a:off x="852755" y="2028624"/>
            <a:ext cx="34401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Yes, your child’s autistic. Here’s a leaflet. Now off you go…</a:t>
            </a:r>
          </a:p>
        </p:txBody>
      </p:sp>
    </p:spTree>
    <p:extLst>
      <p:ext uri="{BB962C8B-B14F-4D97-AF65-F5344CB8AC3E}">
        <p14:creationId xmlns:p14="http://schemas.microsoft.com/office/powerpoint/2010/main" val="193829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4133-EB99-5ACA-8F79-5263BB04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8" y="1268413"/>
            <a:ext cx="11969393" cy="792162"/>
          </a:xfrm>
        </p:spPr>
        <p:txBody>
          <a:bodyPr/>
          <a:lstStyle/>
          <a:p>
            <a:r>
              <a:rPr lang="en-GB" sz="3600" dirty="0"/>
              <a:t>Why a ‘virtual’ hub?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7112C-ABB6-AE59-2CE0-11E227078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33600"/>
            <a:ext cx="7003551" cy="3240088"/>
          </a:xfrm>
        </p:spPr>
        <p:txBody>
          <a:bodyPr/>
          <a:lstStyle/>
          <a:p>
            <a:r>
              <a:rPr lang="en-GB" sz="2400" dirty="0"/>
              <a:t>Why not just open a hub building in Lincoln?</a:t>
            </a:r>
          </a:p>
          <a:p>
            <a:r>
              <a:rPr lang="en-GB" sz="2400" dirty="0"/>
              <a:t>The single hub model used by metropolitan areas (Grimsby, Nottingham) is inappropriate</a:t>
            </a:r>
          </a:p>
          <a:p>
            <a:r>
              <a:rPr lang="en-GB" sz="2400" dirty="0"/>
              <a:t>4</a:t>
            </a:r>
            <a:r>
              <a:rPr lang="en-GB" sz="2400" baseline="30000" dirty="0"/>
              <a:t>th</a:t>
            </a:r>
            <a:r>
              <a:rPr lang="en-GB" sz="2400" dirty="0"/>
              <a:t> largest &amp; most sparsely populated county</a:t>
            </a:r>
          </a:p>
          <a:p>
            <a:r>
              <a:rPr lang="en-GB" sz="2400" dirty="0"/>
              <a:t>Only 1 in 5 live in or around Lincoln</a:t>
            </a:r>
          </a:p>
          <a:p>
            <a:r>
              <a:rPr lang="en-GB" sz="2400" dirty="0"/>
              <a:t>If we had our own hub that would undermine local support groups having or wanting their own base in towns across the county</a:t>
            </a:r>
          </a:p>
        </p:txBody>
      </p:sp>
      <p:pic>
        <p:nvPicPr>
          <p:cNvPr id="5" name="Picture 4" descr="A map of a country&#10;&#10;Description automatically generated">
            <a:extLst>
              <a:ext uri="{FF2B5EF4-FFF2-40B4-BE49-F238E27FC236}">
                <a16:creationId xmlns:a16="http://schemas.microsoft.com/office/drawing/2014/main" id="{F1077468-7131-1E66-123D-9525BF1FF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21" y="2060575"/>
            <a:ext cx="3829050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8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9250-92BB-94E8-F88A-1004A8CD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Our offer: Specialist Autism Navigators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00AA8-C458-614D-19B1-4F4D107EB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8512" y="2060575"/>
            <a:ext cx="7988164" cy="44251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We’re just getting started:</a:t>
            </a:r>
          </a:p>
          <a:p>
            <a:r>
              <a:rPr lang="en-GB" dirty="0"/>
              <a:t>2 whole time equivalents (4 part-time staff)</a:t>
            </a:r>
          </a:p>
          <a:p>
            <a:r>
              <a:rPr lang="en-GB" dirty="0"/>
              <a:t>Several have lived experience as parents and professional experience working in SEND</a:t>
            </a:r>
          </a:p>
          <a:p>
            <a:r>
              <a:rPr lang="en-GB" dirty="0"/>
              <a:t>‘Soft’ opening to enquiries end January 2024</a:t>
            </a:r>
          </a:p>
        </p:txBody>
      </p:sp>
      <p:pic>
        <p:nvPicPr>
          <p:cNvPr id="12" name="Picture 11" descr="A group of people standing together with question marks above them&#10;&#10;Description automatically generated">
            <a:extLst>
              <a:ext uri="{FF2B5EF4-FFF2-40B4-BE49-F238E27FC236}">
                <a16:creationId xmlns:a16="http://schemas.microsoft.com/office/drawing/2014/main" id="{3D20A112-55E3-D528-E938-254557E5C4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8" r="38651" b="12216"/>
          <a:stretch/>
        </p:blipFill>
        <p:spPr>
          <a:xfrm>
            <a:off x="8901376" y="2060575"/>
            <a:ext cx="2481273" cy="40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8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9250-92BB-94E8-F88A-1004A8CD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1268413"/>
            <a:ext cx="10972800" cy="792162"/>
          </a:xfrm>
        </p:spPr>
        <p:txBody>
          <a:bodyPr wrap="square" anchor="ctr">
            <a:normAutofit/>
          </a:bodyPr>
          <a:lstStyle/>
          <a:p>
            <a:r>
              <a:rPr lang="en-GB" sz="3600" dirty="0"/>
              <a:t>Specialist Navigators: Empowering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00AA8-C458-614D-19B1-4F4D107EB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067" y="2216650"/>
            <a:ext cx="7948774" cy="3598523"/>
          </a:xfrm>
        </p:spPr>
        <p:txBody>
          <a:bodyPr wrap="square" anchor="t">
            <a:normAutofit fontScale="92500" lnSpcReduction="20000"/>
          </a:bodyPr>
          <a:lstStyle/>
          <a:p>
            <a:r>
              <a:rPr lang="en-GB" sz="2800" dirty="0"/>
              <a:t>Will provide info &amp; advice about statutory services &amp; voluntary sector support</a:t>
            </a:r>
          </a:p>
          <a:p>
            <a:r>
              <a:rPr lang="en-GB" sz="2800" dirty="0"/>
              <a:t>Practical help e.g. accompany people to initial meetings, assist them to fill in forms</a:t>
            </a:r>
          </a:p>
          <a:p>
            <a:r>
              <a:rPr lang="en-GB" dirty="0"/>
              <a:t>Service for autistic adults &amp; parent/carers of autistics of all ages</a:t>
            </a:r>
          </a:p>
          <a:p>
            <a:r>
              <a:rPr lang="en-GB" dirty="0"/>
              <a:t>Open door policy, no referral needed</a:t>
            </a:r>
          </a:p>
          <a:p>
            <a:r>
              <a:rPr lang="en-GB" dirty="0"/>
              <a:t>Step in, step out support as needed. Can return to service with future issues.</a:t>
            </a:r>
          </a:p>
        </p:txBody>
      </p:sp>
      <p:pic>
        <p:nvPicPr>
          <p:cNvPr id="7" name="Picture 6" descr="Close up of open sign on glass door to a bakery">
            <a:extLst>
              <a:ext uri="{FF2B5EF4-FFF2-40B4-BE49-F238E27FC236}">
                <a16:creationId xmlns:a16="http://schemas.microsoft.com/office/drawing/2014/main" id="{F01B3FD6-E1F1-D227-BD37-D39F0A4C4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2" t="8889" r="13203" b="7586"/>
          <a:stretch/>
        </p:blipFill>
        <p:spPr>
          <a:xfrm>
            <a:off x="9144776" y="2216650"/>
            <a:ext cx="2594384" cy="34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2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D034-6947-C0C4-A143-A80B368F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1415782"/>
            <a:ext cx="10972800" cy="792162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3400" dirty="0"/>
              <a:t>Ways to access support from the</a:t>
            </a:r>
            <a:br>
              <a:rPr lang="en-GB" sz="3400" dirty="0"/>
            </a:br>
            <a:r>
              <a:rPr lang="en-GB" sz="3400" dirty="0"/>
              <a:t>Specialist Autism Navigators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A4B88D-0717-4F9B-FDDD-D5F3A72C5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63052"/>
              </p:ext>
            </p:extLst>
          </p:nvPr>
        </p:nvGraphicFramePr>
        <p:xfrm>
          <a:off x="609600" y="2617073"/>
          <a:ext cx="10972800" cy="32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phic 10" descr="Internet with solid fill">
            <a:extLst>
              <a:ext uri="{FF2B5EF4-FFF2-40B4-BE49-F238E27FC236}">
                <a16:creationId xmlns:a16="http://schemas.microsoft.com/office/drawing/2014/main" id="{8A5A3311-38AC-55C2-827F-A848D04F7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9462" y="2627347"/>
            <a:ext cx="914400" cy="914400"/>
          </a:xfrm>
          <a:prstGeom prst="rect">
            <a:avLst/>
          </a:prstGeom>
        </p:spPr>
      </p:pic>
      <p:pic>
        <p:nvPicPr>
          <p:cNvPr id="17" name="Graphic 16" descr="Boardroom with solid fill">
            <a:extLst>
              <a:ext uri="{FF2B5EF4-FFF2-40B4-BE49-F238E27FC236}">
                <a16:creationId xmlns:a16="http://schemas.microsoft.com/office/drawing/2014/main" id="{023B2651-660A-3A6E-E41C-39F4F3EC4D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89538" y="2488794"/>
            <a:ext cx="1143000" cy="1143000"/>
          </a:xfrm>
          <a:prstGeom prst="rect">
            <a:avLst/>
          </a:prstGeom>
        </p:spPr>
      </p:pic>
      <p:pic>
        <p:nvPicPr>
          <p:cNvPr id="21" name="Graphic 20" descr="Telephone with solid fill">
            <a:extLst>
              <a:ext uri="{FF2B5EF4-FFF2-40B4-BE49-F238E27FC236}">
                <a16:creationId xmlns:a16="http://schemas.microsoft.com/office/drawing/2014/main" id="{75E20C6E-826B-313A-6E91-07C203016B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38800" y="2643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2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9250-92BB-94E8-F88A-1004A8CD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00AA8-C458-614D-19B1-4F4D107EB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33600"/>
            <a:ext cx="11339245" cy="3240088"/>
          </a:xfrm>
        </p:spPr>
        <p:txBody>
          <a:bodyPr/>
          <a:lstStyle/>
          <a:p>
            <a:r>
              <a:rPr lang="en-GB" sz="2800" dirty="0"/>
              <a:t>A Specialist Autism Navigator will be on duty Mon-Fri 9am-5pm</a:t>
            </a:r>
          </a:p>
          <a:p>
            <a:r>
              <a:rPr lang="en-GB" sz="2800" dirty="0"/>
              <a:t>Available for appointments if needed weekday evenings &amp; Saturday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0070C0"/>
                </a:solidFill>
                <a:ea typeface="+mj-ea"/>
              </a:rPr>
              <a:t>  </a:t>
            </a:r>
            <a:r>
              <a:rPr lang="en-GB" sz="3600" b="1" dirty="0">
                <a:solidFill>
                  <a:srgbClr val="0070C0"/>
                </a:solidFill>
                <a:ea typeface="+mj-ea"/>
              </a:rPr>
              <a:t>Limits to the service</a:t>
            </a:r>
          </a:p>
          <a:p>
            <a:r>
              <a:rPr lang="en-GB" sz="2800" dirty="0"/>
              <a:t>Support for parent/carers &amp; autistic adults only, not professionals</a:t>
            </a:r>
          </a:p>
          <a:p>
            <a:r>
              <a:rPr lang="en-GB" sz="2800" dirty="0"/>
              <a:t>Not a clinical, emergency or crisis service</a:t>
            </a:r>
          </a:p>
          <a:p>
            <a:r>
              <a:rPr lang="en-GB" sz="2800" dirty="0"/>
              <a:t>Can’t ‘case hold’</a:t>
            </a:r>
          </a:p>
        </p:txBody>
      </p:sp>
    </p:spTree>
    <p:extLst>
      <p:ext uri="{BB962C8B-B14F-4D97-AF65-F5344CB8AC3E}">
        <p14:creationId xmlns:p14="http://schemas.microsoft.com/office/powerpoint/2010/main" val="37250867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9d26129-9ba3-45a3-be27-a5ccf8d100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48687CB9E72409709E05DC3D0EBD7" ma:contentTypeVersion="7" ma:contentTypeDescription="Create a new document." ma:contentTypeScope="" ma:versionID="c886ce3eff329c8480b553bc394cd459">
  <xsd:schema xmlns:xsd="http://www.w3.org/2001/XMLSchema" xmlns:xs="http://www.w3.org/2001/XMLSchema" xmlns:p="http://schemas.microsoft.com/office/2006/metadata/properties" xmlns:ns3="c9d26129-9ba3-45a3-be27-a5ccf8d10011" xmlns:ns4="c47ec402-523a-49f1-9186-0dd58d527d36" targetNamespace="http://schemas.microsoft.com/office/2006/metadata/properties" ma:root="true" ma:fieldsID="436a5c0651a3a20e226c1c92cd759b94" ns3:_="" ns4:_="">
    <xsd:import namespace="c9d26129-9ba3-45a3-be27-a5ccf8d10011"/>
    <xsd:import namespace="c47ec402-523a-49f1-9186-0dd58d527d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26129-9ba3-45a3-be27-a5ccf8d10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ec402-523a-49f1-9186-0dd58d527d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CDFC45-7EB8-4049-ABC8-C42D7C75F191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c47ec402-523a-49f1-9186-0dd58d527d36"/>
    <ds:schemaRef ds:uri="http://schemas.microsoft.com/office/infopath/2007/PartnerControls"/>
    <ds:schemaRef ds:uri="http://schemas.openxmlformats.org/package/2006/metadata/core-properties"/>
    <ds:schemaRef ds:uri="c9d26129-9ba3-45a3-be27-a5ccf8d1001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7AD5848-EE4A-4B43-84FE-96235FF05D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0EF181-1960-4DF0-8740-FA5124C0D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26129-9ba3-45a3-be27-a5ccf8d10011"/>
    <ds:schemaRef ds:uri="c47ec402-523a-49f1-9186-0dd58d527d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13389</TotalTime>
  <Words>496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1_Office Theme</vt:lpstr>
      <vt:lpstr>Lincolnshire’s Virtual Autism Hub</vt:lpstr>
      <vt:lpstr>Virtual Autism Hub: Our Purpose</vt:lpstr>
      <vt:lpstr>Our Origins</vt:lpstr>
      <vt:lpstr>What it can feel like…</vt:lpstr>
      <vt:lpstr>Why a ‘virtual’ hub?</vt:lpstr>
      <vt:lpstr>Our offer: Specialist Autism Navigators</vt:lpstr>
      <vt:lpstr>Specialist Navigators: Empowering People</vt:lpstr>
      <vt:lpstr>Ways to access support from the Specialist Autism Navigators</vt:lpstr>
      <vt:lpstr>Availability</vt:lpstr>
      <vt:lpstr>Contact details: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Lincolnshire’s Virtual Autism Hub</dc:title>
  <dc:creator>Gregory Anne-Marie (LPFT)</dc:creator>
  <cp:lastModifiedBy>Nicola Carter</cp:lastModifiedBy>
  <cp:revision>78</cp:revision>
  <cp:lastPrinted>2023-12-06T09:54:28Z</cp:lastPrinted>
  <dcterms:created xsi:type="dcterms:W3CDTF">2023-09-07T17:37:17Z</dcterms:created>
  <dcterms:modified xsi:type="dcterms:W3CDTF">2024-02-20T13:18:48Z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0x0101004C348687CB9E72409709E05DC3D0EBD7</vt:lpwstr>
  </property>
</Properties>
</file>