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98" r:id="rId2"/>
    <p:sldId id="333" r:id="rId3"/>
    <p:sldId id="311" r:id="rId4"/>
    <p:sldId id="335" r:id="rId5"/>
    <p:sldId id="330" r:id="rId6"/>
    <p:sldId id="326" r:id="rId7"/>
    <p:sldId id="336" r:id="rId8"/>
    <p:sldId id="337" r:id="rId9"/>
    <p:sldId id="338" r:id="rId10"/>
    <p:sldId id="339" r:id="rId11"/>
    <p:sldId id="340" r:id="rId12"/>
    <p:sldId id="34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B7DD493-9C48-418C-B9EC-4E1E99DF0E88}" v="2" dt="2024-02-20T09:02:17.87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01" autoAdjust="0"/>
    <p:restoredTop sz="94660"/>
  </p:normalViewPr>
  <p:slideViewPr>
    <p:cSldViewPr snapToGrid="0">
      <p:cViewPr varScale="1">
        <p:scale>
          <a:sx n="114" d="100"/>
          <a:sy n="114" d="100"/>
        </p:scale>
        <p:origin x="114" y="222"/>
      </p:cViewPr>
      <p:guideLst>
        <p:guide orient="horz" pos="2160"/>
        <p:guide pos="3840"/>
      </p:guideLst>
    </p:cSldViewPr>
  </p:slideViewPr>
  <p:notesTextViewPr>
    <p:cViewPr>
      <p:scale>
        <a:sx n="1" d="1"/>
        <a:sy n="1" d="1"/>
      </p:scale>
      <p:origin x="0" y="0"/>
    </p:cViewPr>
  </p:notesTextViewPr>
  <p:notesViewPr>
    <p:cSldViewPr snapToGrid="0">
      <p:cViewPr varScale="1">
        <p:scale>
          <a:sx n="80" d="100"/>
          <a:sy n="80" d="100"/>
        </p:scale>
        <p:origin x="2331" y="-1365"/>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989A60-03BD-4AB4-82ED-2FE66AAE15F2}" type="datetimeFigureOut">
              <a:rPr lang="en-GB" smtClean="0"/>
              <a:t>20/02/2024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6275F3-63B9-4134-A1BB-D267783B898B}" type="slidenum">
              <a:rPr lang="en-GB" smtClean="0"/>
              <a:t>‹#›</a:t>
            </a:fld>
            <a:endParaRPr lang="en-GB"/>
          </a:p>
        </p:txBody>
      </p:sp>
    </p:spTree>
    <p:extLst>
      <p:ext uri="{BB962C8B-B14F-4D97-AF65-F5344CB8AC3E}">
        <p14:creationId xmlns:p14="http://schemas.microsoft.com/office/powerpoint/2010/main" val="3018613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26275F3-63B9-4134-A1BB-D267783B898B}" type="slidenum">
              <a:rPr lang="en-GB" smtClean="0"/>
              <a:t>2</a:t>
            </a:fld>
            <a:endParaRPr lang="en-GB"/>
          </a:p>
        </p:txBody>
      </p:sp>
    </p:spTree>
    <p:extLst>
      <p:ext uri="{BB962C8B-B14F-4D97-AF65-F5344CB8AC3E}">
        <p14:creationId xmlns:p14="http://schemas.microsoft.com/office/powerpoint/2010/main" val="29318238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26275F3-63B9-4134-A1BB-D267783B898B}" type="slidenum">
              <a:rPr lang="en-GB" smtClean="0"/>
              <a:t>11</a:t>
            </a:fld>
            <a:endParaRPr lang="en-GB"/>
          </a:p>
        </p:txBody>
      </p:sp>
    </p:spTree>
    <p:extLst>
      <p:ext uri="{BB962C8B-B14F-4D97-AF65-F5344CB8AC3E}">
        <p14:creationId xmlns:p14="http://schemas.microsoft.com/office/powerpoint/2010/main" val="12094474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26275F3-63B9-4134-A1BB-D267783B898B}" type="slidenum">
              <a:rPr lang="en-GB" smtClean="0"/>
              <a:t>12</a:t>
            </a:fld>
            <a:endParaRPr lang="en-GB"/>
          </a:p>
        </p:txBody>
      </p:sp>
    </p:spTree>
    <p:extLst>
      <p:ext uri="{BB962C8B-B14F-4D97-AF65-F5344CB8AC3E}">
        <p14:creationId xmlns:p14="http://schemas.microsoft.com/office/powerpoint/2010/main" val="24684405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26275F3-63B9-4134-A1BB-D267783B898B}" type="slidenum">
              <a:rPr lang="en-GB" smtClean="0"/>
              <a:t>3</a:t>
            </a:fld>
            <a:endParaRPr lang="en-GB"/>
          </a:p>
        </p:txBody>
      </p:sp>
    </p:spTree>
    <p:extLst>
      <p:ext uri="{BB962C8B-B14F-4D97-AF65-F5344CB8AC3E}">
        <p14:creationId xmlns:p14="http://schemas.microsoft.com/office/powerpoint/2010/main" val="38550844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26275F3-63B9-4134-A1BB-D267783B898B}" type="slidenum">
              <a:rPr lang="en-GB" smtClean="0"/>
              <a:t>4</a:t>
            </a:fld>
            <a:endParaRPr lang="en-GB"/>
          </a:p>
        </p:txBody>
      </p:sp>
    </p:spTree>
    <p:extLst>
      <p:ext uri="{BB962C8B-B14F-4D97-AF65-F5344CB8AC3E}">
        <p14:creationId xmlns:p14="http://schemas.microsoft.com/office/powerpoint/2010/main" val="472844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26275F3-63B9-4134-A1BB-D267783B898B}" type="slidenum">
              <a:rPr lang="en-GB" smtClean="0"/>
              <a:t>5</a:t>
            </a:fld>
            <a:endParaRPr lang="en-GB"/>
          </a:p>
        </p:txBody>
      </p:sp>
    </p:spTree>
    <p:extLst>
      <p:ext uri="{BB962C8B-B14F-4D97-AF65-F5344CB8AC3E}">
        <p14:creationId xmlns:p14="http://schemas.microsoft.com/office/powerpoint/2010/main" val="36421897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26275F3-63B9-4134-A1BB-D267783B898B}" type="slidenum">
              <a:rPr lang="en-GB" smtClean="0"/>
              <a:t>6</a:t>
            </a:fld>
            <a:endParaRPr lang="en-GB"/>
          </a:p>
        </p:txBody>
      </p:sp>
    </p:spTree>
    <p:extLst>
      <p:ext uri="{BB962C8B-B14F-4D97-AF65-F5344CB8AC3E}">
        <p14:creationId xmlns:p14="http://schemas.microsoft.com/office/powerpoint/2010/main" val="4716778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26275F3-63B9-4134-A1BB-D267783B898B}" type="slidenum">
              <a:rPr lang="en-GB" smtClean="0"/>
              <a:t>7</a:t>
            </a:fld>
            <a:endParaRPr lang="en-GB"/>
          </a:p>
        </p:txBody>
      </p:sp>
    </p:spTree>
    <p:extLst>
      <p:ext uri="{BB962C8B-B14F-4D97-AF65-F5344CB8AC3E}">
        <p14:creationId xmlns:p14="http://schemas.microsoft.com/office/powerpoint/2010/main" val="30570151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26275F3-63B9-4134-A1BB-D267783B898B}" type="slidenum">
              <a:rPr lang="en-GB" smtClean="0"/>
              <a:t>8</a:t>
            </a:fld>
            <a:endParaRPr lang="en-GB"/>
          </a:p>
        </p:txBody>
      </p:sp>
    </p:spTree>
    <p:extLst>
      <p:ext uri="{BB962C8B-B14F-4D97-AF65-F5344CB8AC3E}">
        <p14:creationId xmlns:p14="http://schemas.microsoft.com/office/powerpoint/2010/main" val="34495237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26275F3-63B9-4134-A1BB-D267783B898B}" type="slidenum">
              <a:rPr lang="en-GB" smtClean="0"/>
              <a:t>9</a:t>
            </a:fld>
            <a:endParaRPr lang="en-GB"/>
          </a:p>
        </p:txBody>
      </p:sp>
    </p:spTree>
    <p:extLst>
      <p:ext uri="{BB962C8B-B14F-4D97-AF65-F5344CB8AC3E}">
        <p14:creationId xmlns:p14="http://schemas.microsoft.com/office/powerpoint/2010/main" val="4292073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26275F3-63B9-4134-A1BB-D267783B898B}" type="slidenum">
              <a:rPr lang="en-GB" smtClean="0"/>
              <a:t>10</a:t>
            </a:fld>
            <a:endParaRPr lang="en-GB"/>
          </a:p>
        </p:txBody>
      </p:sp>
    </p:spTree>
    <p:extLst>
      <p:ext uri="{BB962C8B-B14F-4D97-AF65-F5344CB8AC3E}">
        <p14:creationId xmlns:p14="http://schemas.microsoft.com/office/powerpoint/2010/main" val="33290139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2F6E1-ADE6-4587-BB0B-A42F47CC8F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256961F-AF28-40F8-87B9-4C1C13DCA7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B4F1262-D65A-437B-9C19-E1B36D58637F}"/>
              </a:ext>
            </a:extLst>
          </p:cNvPr>
          <p:cNvSpPr>
            <a:spLocks noGrp="1"/>
          </p:cNvSpPr>
          <p:nvPr>
            <p:ph type="dt" sz="half" idx="10"/>
          </p:nvPr>
        </p:nvSpPr>
        <p:spPr/>
        <p:txBody>
          <a:bodyPr/>
          <a:lstStyle/>
          <a:p>
            <a:fld id="{A3F3FD22-8DA5-4A0D-B0C7-5FB75CA198B4}" type="datetimeFigureOut">
              <a:rPr lang="en-GB" smtClean="0"/>
              <a:t>20/02/2024</a:t>
            </a:fld>
            <a:endParaRPr lang="en-GB"/>
          </a:p>
        </p:txBody>
      </p:sp>
      <p:sp>
        <p:nvSpPr>
          <p:cNvPr id="5" name="Footer Placeholder 4">
            <a:extLst>
              <a:ext uri="{FF2B5EF4-FFF2-40B4-BE49-F238E27FC236}">
                <a16:creationId xmlns:a16="http://schemas.microsoft.com/office/drawing/2014/main" id="{1B7218BA-3768-4400-9D45-78636BC020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862D29-035E-400A-B6CD-6EEF7C10300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38877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D8A06-6BEE-4B1C-8008-9E07BDEF2B6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0578C05-74B5-4E67-940C-1FCA0FE958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96A8B9-9FAB-4DA3-BF7F-5890531FAEBD}"/>
              </a:ext>
            </a:extLst>
          </p:cNvPr>
          <p:cNvSpPr>
            <a:spLocks noGrp="1"/>
          </p:cNvSpPr>
          <p:nvPr>
            <p:ph type="dt" sz="half" idx="10"/>
          </p:nvPr>
        </p:nvSpPr>
        <p:spPr/>
        <p:txBody>
          <a:bodyPr/>
          <a:lstStyle/>
          <a:p>
            <a:fld id="{A3F3FD22-8DA5-4A0D-B0C7-5FB75CA198B4}" type="datetimeFigureOut">
              <a:rPr lang="en-GB" smtClean="0"/>
              <a:t>20/02/2024</a:t>
            </a:fld>
            <a:endParaRPr lang="en-GB"/>
          </a:p>
        </p:txBody>
      </p:sp>
      <p:sp>
        <p:nvSpPr>
          <p:cNvPr id="5" name="Footer Placeholder 4">
            <a:extLst>
              <a:ext uri="{FF2B5EF4-FFF2-40B4-BE49-F238E27FC236}">
                <a16:creationId xmlns:a16="http://schemas.microsoft.com/office/drawing/2014/main" id="{76C6A43A-541A-4125-A5BA-AAC069DFDE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8F70EB-42C6-44FA-8C22-8D5E00EDCEC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879164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332607-1920-45AF-856A-2D1465C8FD8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A4CCC7C-599F-4C87-9005-F7E3447AC1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FDBC9A-F908-487E-8097-A70DEEC97052}"/>
              </a:ext>
            </a:extLst>
          </p:cNvPr>
          <p:cNvSpPr>
            <a:spLocks noGrp="1"/>
          </p:cNvSpPr>
          <p:nvPr>
            <p:ph type="dt" sz="half" idx="10"/>
          </p:nvPr>
        </p:nvSpPr>
        <p:spPr/>
        <p:txBody>
          <a:bodyPr/>
          <a:lstStyle/>
          <a:p>
            <a:fld id="{A3F3FD22-8DA5-4A0D-B0C7-5FB75CA198B4}" type="datetimeFigureOut">
              <a:rPr lang="en-GB" smtClean="0"/>
              <a:t>20/02/2024</a:t>
            </a:fld>
            <a:endParaRPr lang="en-GB"/>
          </a:p>
        </p:txBody>
      </p:sp>
      <p:sp>
        <p:nvSpPr>
          <p:cNvPr id="5" name="Footer Placeholder 4">
            <a:extLst>
              <a:ext uri="{FF2B5EF4-FFF2-40B4-BE49-F238E27FC236}">
                <a16:creationId xmlns:a16="http://schemas.microsoft.com/office/drawing/2014/main" id="{ECB33381-F2E8-4666-91CA-B3B2CCA681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8B9637-7F61-4904-AB13-6A0F9D31B971}"/>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574638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A3B14-0593-4FFE-96E7-1936F14BAA5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9E2E840-7395-4089-96C4-6665DDC813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EACF6A-A470-43EE-80D4-6DB0F799A021}"/>
              </a:ext>
            </a:extLst>
          </p:cNvPr>
          <p:cNvSpPr>
            <a:spLocks noGrp="1"/>
          </p:cNvSpPr>
          <p:nvPr>
            <p:ph type="dt" sz="half" idx="10"/>
          </p:nvPr>
        </p:nvSpPr>
        <p:spPr/>
        <p:txBody>
          <a:bodyPr/>
          <a:lstStyle/>
          <a:p>
            <a:fld id="{A3F3FD22-8DA5-4A0D-B0C7-5FB75CA198B4}" type="datetimeFigureOut">
              <a:rPr lang="en-GB" smtClean="0"/>
              <a:t>20/02/2024</a:t>
            </a:fld>
            <a:endParaRPr lang="en-GB"/>
          </a:p>
        </p:txBody>
      </p:sp>
      <p:sp>
        <p:nvSpPr>
          <p:cNvPr id="5" name="Footer Placeholder 4">
            <a:extLst>
              <a:ext uri="{FF2B5EF4-FFF2-40B4-BE49-F238E27FC236}">
                <a16:creationId xmlns:a16="http://schemas.microsoft.com/office/drawing/2014/main" id="{D0F282AD-0654-43FA-AD50-6A8DFABDD1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BE7AA8-A3CB-4F87-BE94-23B60338102D}"/>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93817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4172D-7C8E-4703-B5EE-F6180B39D8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1F8B216-D888-479C-A36D-3EFCA15971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60C4AAA-F41B-4D64-85FC-5BBE773C5A3C}"/>
              </a:ext>
            </a:extLst>
          </p:cNvPr>
          <p:cNvSpPr>
            <a:spLocks noGrp="1"/>
          </p:cNvSpPr>
          <p:nvPr>
            <p:ph type="dt" sz="half" idx="10"/>
          </p:nvPr>
        </p:nvSpPr>
        <p:spPr/>
        <p:txBody>
          <a:bodyPr/>
          <a:lstStyle/>
          <a:p>
            <a:fld id="{A3F3FD22-8DA5-4A0D-B0C7-5FB75CA198B4}" type="datetimeFigureOut">
              <a:rPr lang="en-GB" smtClean="0"/>
              <a:t>20/02/2024</a:t>
            </a:fld>
            <a:endParaRPr lang="en-GB"/>
          </a:p>
        </p:txBody>
      </p:sp>
      <p:sp>
        <p:nvSpPr>
          <p:cNvPr id="5" name="Footer Placeholder 4">
            <a:extLst>
              <a:ext uri="{FF2B5EF4-FFF2-40B4-BE49-F238E27FC236}">
                <a16:creationId xmlns:a16="http://schemas.microsoft.com/office/drawing/2014/main" id="{97D5BC86-1C74-4A33-B6CD-E4255C8C52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E3B3EA-4297-456A-976E-A67081117BE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452300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C5162-1DEC-4475-B204-EDDB04BB780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D41F29A-E03E-4BE4-8CC5-EB0FF9592C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6E407E2-6B36-40E3-9C82-67372E1D138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F7ECA9F-0F21-45E0-97D9-702F8AA122A7}"/>
              </a:ext>
            </a:extLst>
          </p:cNvPr>
          <p:cNvSpPr>
            <a:spLocks noGrp="1"/>
          </p:cNvSpPr>
          <p:nvPr>
            <p:ph type="dt" sz="half" idx="10"/>
          </p:nvPr>
        </p:nvSpPr>
        <p:spPr/>
        <p:txBody>
          <a:bodyPr/>
          <a:lstStyle/>
          <a:p>
            <a:fld id="{A3F3FD22-8DA5-4A0D-B0C7-5FB75CA198B4}" type="datetimeFigureOut">
              <a:rPr lang="en-GB" smtClean="0"/>
              <a:t>20/02/2024</a:t>
            </a:fld>
            <a:endParaRPr lang="en-GB"/>
          </a:p>
        </p:txBody>
      </p:sp>
      <p:sp>
        <p:nvSpPr>
          <p:cNvPr id="6" name="Footer Placeholder 5">
            <a:extLst>
              <a:ext uri="{FF2B5EF4-FFF2-40B4-BE49-F238E27FC236}">
                <a16:creationId xmlns:a16="http://schemas.microsoft.com/office/drawing/2014/main" id="{0EA51CBF-667C-4F2C-904D-D75A2740B9E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9FCEA1-466E-4095-A114-950612639668}"/>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18936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93D5F-8D6B-4C80-835F-BDFD7D5277C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1ED654-7156-45B6-9B65-CF402FDDB8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40646-ADDB-4615-A503-535CA44589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7988355-B63A-4B73-8EC5-E0E5ABFE7E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44B3D4-8541-4E46-889C-4FF00A33CA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0642F0A-184D-43A7-BF76-4C11C1DF9A9B}"/>
              </a:ext>
            </a:extLst>
          </p:cNvPr>
          <p:cNvSpPr>
            <a:spLocks noGrp="1"/>
          </p:cNvSpPr>
          <p:nvPr>
            <p:ph type="dt" sz="half" idx="10"/>
          </p:nvPr>
        </p:nvSpPr>
        <p:spPr/>
        <p:txBody>
          <a:bodyPr/>
          <a:lstStyle/>
          <a:p>
            <a:fld id="{A3F3FD22-8DA5-4A0D-B0C7-5FB75CA198B4}" type="datetimeFigureOut">
              <a:rPr lang="en-GB" smtClean="0"/>
              <a:t>20/02/2024</a:t>
            </a:fld>
            <a:endParaRPr lang="en-GB"/>
          </a:p>
        </p:txBody>
      </p:sp>
      <p:sp>
        <p:nvSpPr>
          <p:cNvPr id="8" name="Footer Placeholder 7">
            <a:extLst>
              <a:ext uri="{FF2B5EF4-FFF2-40B4-BE49-F238E27FC236}">
                <a16:creationId xmlns:a16="http://schemas.microsoft.com/office/drawing/2014/main" id="{E1730737-41E1-4CEF-B41E-B53EE0EB1EA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D5A6359-56E9-4BD5-A520-C477F0B4BE4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771743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75A43-F0A9-4C80-A2FE-D7AF925F81A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684EB9-89A9-466D-8684-89D97D69B072}"/>
              </a:ext>
            </a:extLst>
          </p:cNvPr>
          <p:cNvSpPr>
            <a:spLocks noGrp="1"/>
          </p:cNvSpPr>
          <p:nvPr>
            <p:ph type="dt" sz="half" idx="10"/>
          </p:nvPr>
        </p:nvSpPr>
        <p:spPr/>
        <p:txBody>
          <a:bodyPr/>
          <a:lstStyle/>
          <a:p>
            <a:fld id="{A3F3FD22-8DA5-4A0D-B0C7-5FB75CA198B4}" type="datetimeFigureOut">
              <a:rPr lang="en-GB" smtClean="0"/>
              <a:t>20/02/2024</a:t>
            </a:fld>
            <a:endParaRPr lang="en-GB"/>
          </a:p>
        </p:txBody>
      </p:sp>
      <p:sp>
        <p:nvSpPr>
          <p:cNvPr id="4" name="Footer Placeholder 3">
            <a:extLst>
              <a:ext uri="{FF2B5EF4-FFF2-40B4-BE49-F238E27FC236}">
                <a16:creationId xmlns:a16="http://schemas.microsoft.com/office/drawing/2014/main" id="{D4EAE3F9-140D-4C8C-BCDC-DFFC553FA7A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CF52B3B-ECFC-4C3D-918D-CF8D893D07B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604012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9E8E27-F480-4FCE-BE83-D3458F83ECD5}"/>
              </a:ext>
            </a:extLst>
          </p:cNvPr>
          <p:cNvSpPr>
            <a:spLocks noGrp="1"/>
          </p:cNvSpPr>
          <p:nvPr>
            <p:ph type="dt" sz="half" idx="10"/>
          </p:nvPr>
        </p:nvSpPr>
        <p:spPr/>
        <p:txBody>
          <a:bodyPr/>
          <a:lstStyle/>
          <a:p>
            <a:fld id="{A3F3FD22-8DA5-4A0D-B0C7-5FB75CA198B4}" type="datetimeFigureOut">
              <a:rPr lang="en-GB" smtClean="0"/>
              <a:t>20/02/2024</a:t>
            </a:fld>
            <a:endParaRPr lang="en-GB"/>
          </a:p>
        </p:txBody>
      </p:sp>
      <p:sp>
        <p:nvSpPr>
          <p:cNvPr id="3" name="Footer Placeholder 2">
            <a:extLst>
              <a:ext uri="{FF2B5EF4-FFF2-40B4-BE49-F238E27FC236}">
                <a16:creationId xmlns:a16="http://schemas.microsoft.com/office/drawing/2014/main" id="{4BE7240C-3283-4654-B676-A2F15C61C8A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6D2BC8E-2185-46C6-B69B-F509D44E0A93}"/>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181302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BA114-FC7F-4B25-8808-1E717CCA44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D8513D6-B6DA-4D08-9A56-92A13539EC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11EC032-2EA3-44EC-B70B-B8AA8B9F95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F02AD7-7F36-4E51-AAA4-9D2C875DE68C}"/>
              </a:ext>
            </a:extLst>
          </p:cNvPr>
          <p:cNvSpPr>
            <a:spLocks noGrp="1"/>
          </p:cNvSpPr>
          <p:nvPr>
            <p:ph type="dt" sz="half" idx="10"/>
          </p:nvPr>
        </p:nvSpPr>
        <p:spPr/>
        <p:txBody>
          <a:bodyPr/>
          <a:lstStyle/>
          <a:p>
            <a:fld id="{A3F3FD22-8DA5-4A0D-B0C7-5FB75CA198B4}" type="datetimeFigureOut">
              <a:rPr lang="en-GB" smtClean="0"/>
              <a:t>20/02/2024</a:t>
            </a:fld>
            <a:endParaRPr lang="en-GB"/>
          </a:p>
        </p:txBody>
      </p:sp>
      <p:sp>
        <p:nvSpPr>
          <p:cNvPr id="6" name="Footer Placeholder 5">
            <a:extLst>
              <a:ext uri="{FF2B5EF4-FFF2-40B4-BE49-F238E27FC236}">
                <a16:creationId xmlns:a16="http://schemas.microsoft.com/office/drawing/2014/main" id="{85D23D26-6354-4586-BF4C-5560A54D8E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FBAC9AE-6013-4511-BACF-B1CFCE41C49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994555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8BEF1-C91A-4414-BB57-3381F1C35B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62B6475-9293-4EA3-8A1D-1A5BB6600F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0A4E403-D3CF-47BA-89A7-518A69C04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754A09-DDFE-4534-A338-2EAFA0667671}"/>
              </a:ext>
            </a:extLst>
          </p:cNvPr>
          <p:cNvSpPr>
            <a:spLocks noGrp="1"/>
          </p:cNvSpPr>
          <p:nvPr>
            <p:ph type="dt" sz="half" idx="10"/>
          </p:nvPr>
        </p:nvSpPr>
        <p:spPr/>
        <p:txBody>
          <a:bodyPr/>
          <a:lstStyle/>
          <a:p>
            <a:fld id="{A3F3FD22-8DA5-4A0D-B0C7-5FB75CA198B4}" type="datetimeFigureOut">
              <a:rPr lang="en-GB" smtClean="0"/>
              <a:t>20/02/2024</a:t>
            </a:fld>
            <a:endParaRPr lang="en-GB"/>
          </a:p>
        </p:txBody>
      </p:sp>
      <p:sp>
        <p:nvSpPr>
          <p:cNvPr id="6" name="Footer Placeholder 5">
            <a:extLst>
              <a:ext uri="{FF2B5EF4-FFF2-40B4-BE49-F238E27FC236}">
                <a16:creationId xmlns:a16="http://schemas.microsoft.com/office/drawing/2014/main" id="{3B61DAB4-AE5C-472E-9F41-C804700A9B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3A8FC8-B12A-46F6-9AA4-1F5A530FC7EC}"/>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002125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2F45CB-D1B5-44F8-BD37-9349276CB0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EDC9E5D-E001-43A8-91C5-6B188D494E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1F28A8-A1C9-4967-9CC8-12D0250143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F3FD22-8DA5-4A0D-B0C7-5FB75CA198B4}" type="datetimeFigureOut">
              <a:rPr lang="en-GB" smtClean="0"/>
              <a:t>20/02/2024</a:t>
            </a:fld>
            <a:endParaRPr lang="en-GB"/>
          </a:p>
        </p:txBody>
      </p:sp>
      <p:sp>
        <p:nvSpPr>
          <p:cNvPr id="5" name="Footer Placeholder 4">
            <a:extLst>
              <a:ext uri="{FF2B5EF4-FFF2-40B4-BE49-F238E27FC236}">
                <a16:creationId xmlns:a16="http://schemas.microsoft.com/office/drawing/2014/main" id="{F6396019-C229-45AD-B13C-7F52B514A3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D0C18FE-70C2-4687-8475-1D82CF79D9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160B18-23AC-48F4-9066-F7E55AB97DD2}" type="slidenum">
              <a:rPr lang="en-GB" smtClean="0"/>
              <a:t>‹#›</a:t>
            </a:fld>
            <a:endParaRPr lang="en-GB"/>
          </a:p>
        </p:txBody>
      </p:sp>
    </p:spTree>
    <p:extLst>
      <p:ext uri="{BB962C8B-B14F-4D97-AF65-F5344CB8AC3E}">
        <p14:creationId xmlns:p14="http://schemas.microsoft.com/office/powerpoint/2010/main" val="1968495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2.xml"/><Relationship Id="rId4" Type="http://schemas.openxmlformats.org/officeDocument/2006/relationships/hyperlink" Target="file:///C:\Users\Josie.Pedersen\OneDrive%20-%20Lincolnshire%20County%20Council\Desktop\POLICIES%20AND%20PROCEDURES\Lincolnshire%20Autism%20Strategy%20Final%2014.07.23.pdf"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Josie.Pedersen@lincolnshire.gov.uk"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707FC24-6981-43D9-B525-C7832BA22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11449"/>
            <a:ext cx="4332307" cy="6179552"/>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D36AEAC4-B504-41B4-8AF4-99756CB74536}"/>
              </a:ext>
            </a:extLst>
          </p:cNvPr>
          <p:cNvPicPr>
            <a:picLocks noGrp="1" noChangeAspect="1"/>
          </p:cNvPicPr>
          <p:nvPr>
            <p:ph idx="1"/>
          </p:nvPr>
        </p:nvPicPr>
        <p:blipFill>
          <a:blip r:embed="rId2"/>
          <a:stretch>
            <a:fillRect/>
          </a:stretch>
        </p:blipFill>
        <p:spPr>
          <a:xfrm>
            <a:off x="5153025" y="531813"/>
            <a:ext cx="6553200" cy="4591050"/>
          </a:xfrm>
        </p:spPr>
      </p:pic>
      <p:pic>
        <p:nvPicPr>
          <p:cNvPr id="5" name="Picture 4" descr="LCC green footer with strapline.png">
            <a:extLst>
              <a:ext uri="{FF2B5EF4-FFF2-40B4-BE49-F238E27FC236}">
                <a16:creationId xmlns:a16="http://schemas.microsoft.com/office/drawing/2014/main" id="{E4EFFE59-F125-0553-44C5-B8DCE14401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53025" y="5194300"/>
            <a:ext cx="6553200" cy="1138238"/>
          </a:xfrm>
          <a:prstGeom prst="rect">
            <a:avLst/>
          </a:prstGeom>
        </p:spPr>
      </p:pic>
      <p:sp>
        <p:nvSpPr>
          <p:cNvPr id="2" name="Title 1">
            <a:extLst>
              <a:ext uri="{FF2B5EF4-FFF2-40B4-BE49-F238E27FC236}">
                <a16:creationId xmlns:a16="http://schemas.microsoft.com/office/drawing/2014/main" id="{F4B2D498-BD96-C349-615F-66A54AB04411}"/>
              </a:ext>
            </a:extLst>
          </p:cNvPr>
          <p:cNvSpPr>
            <a:spLocks noGrp="1"/>
          </p:cNvSpPr>
          <p:nvPr>
            <p:ph type="title"/>
          </p:nvPr>
        </p:nvSpPr>
        <p:spPr>
          <a:xfrm>
            <a:off x="742950" y="742951"/>
            <a:ext cx="3476625" cy="4962524"/>
          </a:xfrm>
        </p:spPr>
        <p:txBody>
          <a:bodyPr vert="horz" lIns="91440" tIns="45720" rIns="91440" bIns="45720" rtlCol="0" anchor="ctr">
            <a:normAutofit/>
          </a:bodyPr>
          <a:lstStyle/>
          <a:p>
            <a:pPr algn="ctr"/>
            <a:r>
              <a:rPr lang="en-US" sz="4800" b="1" kern="1200" dirty="0">
                <a:solidFill>
                  <a:srgbClr val="FFFFFF"/>
                </a:solidFill>
                <a:latin typeface="+mj-lt"/>
                <a:ea typeface="+mj-ea"/>
                <a:cs typeface="+mj-cs"/>
                <a:hlinkClick r:id="rId4" action="ppaction://hlinkfile"/>
              </a:rPr>
              <a:t>Lincolnshire’s All-Age Autism Strategy </a:t>
            </a:r>
            <a:br>
              <a:rPr lang="en-US" sz="4800" b="1" kern="1200" dirty="0">
                <a:solidFill>
                  <a:srgbClr val="FFFFFF"/>
                </a:solidFill>
                <a:latin typeface="+mj-lt"/>
                <a:ea typeface="+mj-ea"/>
                <a:cs typeface="+mj-cs"/>
                <a:hlinkClick r:id="rId4" action="ppaction://hlinkfile"/>
              </a:rPr>
            </a:br>
            <a:r>
              <a:rPr lang="en-US" sz="4800" b="1" kern="1200" dirty="0">
                <a:solidFill>
                  <a:srgbClr val="FFFFFF"/>
                </a:solidFill>
                <a:latin typeface="+mj-lt"/>
                <a:ea typeface="+mj-ea"/>
                <a:cs typeface="+mj-cs"/>
                <a:hlinkClick r:id="rId4" action="ppaction://hlinkfile"/>
              </a:rPr>
              <a:t>2023-2028</a:t>
            </a:r>
            <a:endParaRPr lang="en-US" sz="4800" b="1" kern="1200" dirty="0">
              <a:solidFill>
                <a:srgbClr val="FFFFFF"/>
              </a:solidFill>
              <a:latin typeface="+mj-lt"/>
              <a:ea typeface="+mj-ea"/>
              <a:cs typeface="+mj-cs"/>
            </a:endParaRPr>
          </a:p>
        </p:txBody>
      </p:sp>
    </p:spTree>
    <p:extLst>
      <p:ext uri="{BB962C8B-B14F-4D97-AF65-F5344CB8AC3E}">
        <p14:creationId xmlns:p14="http://schemas.microsoft.com/office/powerpoint/2010/main" val="3804091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2D498-BD96-C349-615F-66A54AB04411}"/>
              </a:ext>
            </a:extLst>
          </p:cNvPr>
          <p:cNvSpPr>
            <a:spLocks noGrp="1"/>
          </p:cNvSpPr>
          <p:nvPr>
            <p:ph type="title"/>
          </p:nvPr>
        </p:nvSpPr>
        <p:spPr>
          <a:xfrm>
            <a:off x="271414" y="218661"/>
            <a:ext cx="10515600" cy="1325563"/>
          </a:xfrm>
        </p:spPr>
        <p:txBody>
          <a:bodyPr>
            <a:normAutofit fontScale="90000"/>
          </a:bodyPr>
          <a:lstStyle/>
          <a:p>
            <a:br>
              <a:rPr lang="en-GB" b="1" dirty="0"/>
            </a:br>
            <a:r>
              <a:rPr lang="en-GB" b="1" dirty="0"/>
              <a:t>Priority 5 - Health</a:t>
            </a:r>
            <a:br>
              <a:rPr lang="en-GB" b="1" dirty="0"/>
            </a:br>
            <a:br>
              <a:rPr lang="en-GB" b="1" dirty="0"/>
            </a:br>
            <a:endParaRPr lang="en-GB" b="1" dirty="0"/>
          </a:p>
        </p:txBody>
      </p:sp>
      <p:pic>
        <p:nvPicPr>
          <p:cNvPr id="5" name="Picture 4" descr="LCC green footer with strapline.png">
            <a:extLst>
              <a:ext uri="{FF2B5EF4-FFF2-40B4-BE49-F238E27FC236}">
                <a16:creationId xmlns:a16="http://schemas.microsoft.com/office/drawing/2014/main" id="{E4EFFE59-F125-0553-44C5-B8DCE14401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4626357"/>
            <a:ext cx="12221363" cy="2231643"/>
          </a:xfrm>
          <a:prstGeom prst="rect">
            <a:avLst/>
          </a:prstGeom>
        </p:spPr>
      </p:pic>
      <p:sp>
        <p:nvSpPr>
          <p:cNvPr id="7" name="Content Placeholder 6">
            <a:extLst>
              <a:ext uri="{FF2B5EF4-FFF2-40B4-BE49-F238E27FC236}">
                <a16:creationId xmlns:a16="http://schemas.microsoft.com/office/drawing/2014/main" id="{FB4E4B67-B891-96D4-8AEA-ED8D4D489EC0}"/>
              </a:ext>
            </a:extLst>
          </p:cNvPr>
          <p:cNvSpPr>
            <a:spLocks noGrp="1"/>
          </p:cNvSpPr>
          <p:nvPr>
            <p:ph idx="1"/>
          </p:nvPr>
        </p:nvSpPr>
        <p:spPr>
          <a:xfrm>
            <a:off x="326425" y="905490"/>
            <a:ext cx="10515600" cy="5047019"/>
          </a:xfrm>
        </p:spPr>
        <p:txBody>
          <a:bodyPr>
            <a:normAutofit/>
          </a:bodyPr>
          <a:lstStyle/>
          <a:p>
            <a:pPr marL="0" indent="0">
              <a:buNone/>
            </a:pPr>
            <a:r>
              <a:rPr lang="en-GB" dirty="0"/>
              <a:t>National Priority: Building the right support in the community and supporting people in inpatient care</a:t>
            </a:r>
          </a:p>
          <a:p>
            <a:pPr marL="0" indent="0">
              <a:buNone/>
            </a:pPr>
            <a:endParaRPr lang="en-GB" dirty="0"/>
          </a:p>
          <a:p>
            <a:pPr marL="0" indent="0">
              <a:buNone/>
            </a:pPr>
            <a:r>
              <a:rPr lang="en-GB" dirty="0"/>
              <a:t>Lincolnshire Application of Priority:</a:t>
            </a:r>
          </a:p>
          <a:p>
            <a:pPr marL="0" indent="0">
              <a:buNone/>
            </a:pPr>
            <a:r>
              <a:rPr lang="en-GB" sz="2400" dirty="0"/>
              <a:t>1. Co-design and develop all age community based specific autism support that can be accessed by autistic people, families and carers when they need it.</a:t>
            </a:r>
          </a:p>
          <a:p>
            <a:pPr marL="0" indent="0">
              <a:buNone/>
            </a:pPr>
            <a:r>
              <a:rPr lang="en-GB" sz="2400" dirty="0"/>
              <a:t>2. Ensure access to specialist support offers when needed, within community or inpatient services which can consider the specific needs of autistic people</a:t>
            </a:r>
          </a:p>
          <a:p>
            <a:pPr marL="0" indent="0">
              <a:buNone/>
            </a:pPr>
            <a:r>
              <a:rPr lang="en-GB" sz="2400" dirty="0"/>
              <a:t>3. Easy access to personalised proactive and intensive support for autistic individuals within the community who are in mental health crisis</a:t>
            </a:r>
          </a:p>
        </p:txBody>
      </p:sp>
      <p:pic>
        <p:nvPicPr>
          <p:cNvPr id="3" name="Picture 2">
            <a:extLst>
              <a:ext uri="{FF2B5EF4-FFF2-40B4-BE49-F238E27FC236}">
                <a16:creationId xmlns:a16="http://schemas.microsoft.com/office/drawing/2014/main" id="{91C2030D-2BB4-BFB2-D4FD-A694AECD6290}"/>
              </a:ext>
            </a:extLst>
          </p:cNvPr>
          <p:cNvPicPr>
            <a:picLocks noChangeAspect="1"/>
          </p:cNvPicPr>
          <p:nvPr/>
        </p:nvPicPr>
        <p:blipFill>
          <a:blip r:embed="rId4"/>
          <a:stretch>
            <a:fillRect/>
          </a:stretch>
        </p:blipFill>
        <p:spPr>
          <a:xfrm>
            <a:off x="271414" y="5498853"/>
            <a:ext cx="7736495" cy="1054699"/>
          </a:xfrm>
          <a:prstGeom prst="rect">
            <a:avLst/>
          </a:prstGeom>
        </p:spPr>
      </p:pic>
    </p:spTree>
    <p:extLst>
      <p:ext uri="{BB962C8B-B14F-4D97-AF65-F5344CB8AC3E}">
        <p14:creationId xmlns:p14="http://schemas.microsoft.com/office/powerpoint/2010/main" val="793166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2D498-BD96-C349-615F-66A54AB04411}"/>
              </a:ext>
            </a:extLst>
          </p:cNvPr>
          <p:cNvSpPr>
            <a:spLocks noGrp="1"/>
          </p:cNvSpPr>
          <p:nvPr>
            <p:ph type="title"/>
          </p:nvPr>
        </p:nvSpPr>
        <p:spPr>
          <a:xfrm>
            <a:off x="271414" y="218661"/>
            <a:ext cx="10515600" cy="1325563"/>
          </a:xfrm>
        </p:spPr>
        <p:txBody>
          <a:bodyPr>
            <a:normAutofit fontScale="90000"/>
          </a:bodyPr>
          <a:lstStyle/>
          <a:p>
            <a:br>
              <a:rPr lang="en-GB" b="1" dirty="0"/>
            </a:br>
            <a:r>
              <a:rPr lang="en-GB" b="1" dirty="0"/>
              <a:t>Priority 6 - Police</a:t>
            </a:r>
            <a:br>
              <a:rPr lang="en-GB" b="1" dirty="0"/>
            </a:br>
            <a:br>
              <a:rPr lang="en-GB" b="1" dirty="0"/>
            </a:br>
            <a:endParaRPr lang="en-GB" b="1" dirty="0"/>
          </a:p>
        </p:txBody>
      </p:sp>
      <p:pic>
        <p:nvPicPr>
          <p:cNvPr id="5" name="Picture 4" descr="LCC green footer with strapline.png">
            <a:extLst>
              <a:ext uri="{FF2B5EF4-FFF2-40B4-BE49-F238E27FC236}">
                <a16:creationId xmlns:a16="http://schemas.microsoft.com/office/drawing/2014/main" id="{E4EFFE59-F125-0553-44C5-B8DCE14401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4626357"/>
            <a:ext cx="12221363" cy="2231643"/>
          </a:xfrm>
          <a:prstGeom prst="rect">
            <a:avLst/>
          </a:prstGeom>
        </p:spPr>
      </p:pic>
      <p:sp>
        <p:nvSpPr>
          <p:cNvPr id="7" name="Content Placeholder 6">
            <a:extLst>
              <a:ext uri="{FF2B5EF4-FFF2-40B4-BE49-F238E27FC236}">
                <a16:creationId xmlns:a16="http://schemas.microsoft.com/office/drawing/2014/main" id="{FB4E4B67-B891-96D4-8AEA-ED8D4D489EC0}"/>
              </a:ext>
            </a:extLst>
          </p:cNvPr>
          <p:cNvSpPr>
            <a:spLocks noGrp="1"/>
          </p:cNvSpPr>
          <p:nvPr>
            <p:ph idx="1"/>
          </p:nvPr>
        </p:nvSpPr>
        <p:spPr>
          <a:xfrm>
            <a:off x="326425" y="905490"/>
            <a:ext cx="10515600" cy="5047019"/>
          </a:xfrm>
        </p:spPr>
        <p:txBody>
          <a:bodyPr>
            <a:normAutofit/>
          </a:bodyPr>
          <a:lstStyle/>
          <a:p>
            <a:pPr marL="0" indent="0">
              <a:buNone/>
            </a:pPr>
            <a:r>
              <a:rPr lang="en-GB" dirty="0"/>
              <a:t>National Priority: Improving support within the criminal and youth justice systems</a:t>
            </a:r>
          </a:p>
          <a:p>
            <a:pPr marL="0" indent="0">
              <a:buNone/>
            </a:pPr>
            <a:endParaRPr lang="en-GB" dirty="0"/>
          </a:p>
          <a:p>
            <a:pPr marL="0" indent="0">
              <a:buNone/>
            </a:pPr>
            <a:r>
              <a:rPr lang="en-GB" dirty="0"/>
              <a:t>Lincolnshire Application of Priority:</a:t>
            </a:r>
          </a:p>
          <a:p>
            <a:pPr marL="0" indent="0">
              <a:buNone/>
            </a:pPr>
            <a:r>
              <a:rPr lang="en-GB" dirty="0"/>
              <a:t>1. Support Lincolnshire criminal and youth justice systems to recognise autistic presentations and to provide person centred reasonable adjustments in response to these</a:t>
            </a:r>
          </a:p>
          <a:p>
            <a:pPr marL="0" indent="0">
              <a:buNone/>
            </a:pPr>
            <a:r>
              <a:rPr lang="en-GB" dirty="0"/>
              <a:t>2. Raise awareness within Lincolnshire criminal and youth justice systems of specific vulnerabilities of some autistic people to becoming the victims of crime</a:t>
            </a:r>
          </a:p>
        </p:txBody>
      </p:sp>
      <p:pic>
        <p:nvPicPr>
          <p:cNvPr id="3" name="Picture 2">
            <a:extLst>
              <a:ext uri="{FF2B5EF4-FFF2-40B4-BE49-F238E27FC236}">
                <a16:creationId xmlns:a16="http://schemas.microsoft.com/office/drawing/2014/main" id="{6A5FD5BF-7B0D-F51B-5307-880A61A8AE99}"/>
              </a:ext>
            </a:extLst>
          </p:cNvPr>
          <p:cNvPicPr>
            <a:picLocks noChangeAspect="1"/>
          </p:cNvPicPr>
          <p:nvPr/>
        </p:nvPicPr>
        <p:blipFill>
          <a:blip r:embed="rId4"/>
          <a:stretch>
            <a:fillRect/>
          </a:stretch>
        </p:blipFill>
        <p:spPr>
          <a:xfrm>
            <a:off x="575684" y="5742178"/>
            <a:ext cx="7736495" cy="1054699"/>
          </a:xfrm>
          <a:prstGeom prst="rect">
            <a:avLst/>
          </a:prstGeom>
        </p:spPr>
      </p:pic>
    </p:spTree>
    <p:extLst>
      <p:ext uri="{BB962C8B-B14F-4D97-AF65-F5344CB8AC3E}">
        <p14:creationId xmlns:p14="http://schemas.microsoft.com/office/powerpoint/2010/main" val="1941056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2D498-BD96-C349-615F-66A54AB04411}"/>
              </a:ext>
            </a:extLst>
          </p:cNvPr>
          <p:cNvSpPr>
            <a:spLocks noGrp="1"/>
          </p:cNvSpPr>
          <p:nvPr>
            <p:ph type="title"/>
          </p:nvPr>
        </p:nvSpPr>
        <p:spPr>
          <a:xfrm>
            <a:off x="259303" y="388218"/>
            <a:ext cx="10515600" cy="1325563"/>
          </a:xfrm>
        </p:spPr>
        <p:txBody>
          <a:bodyPr>
            <a:normAutofit fontScale="90000"/>
          </a:bodyPr>
          <a:lstStyle/>
          <a:p>
            <a:br>
              <a:rPr lang="en-GB" b="1" dirty="0"/>
            </a:br>
            <a:r>
              <a:rPr lang="en-GB" b="1" dirty="0"/>
              <a:t>General Feedback</a:t>
            </a:r>
            <a:br>
              <a:rPr lang="en-GB" b="1" dirty="0"/>
            </a:br>
            <a:br>
              <a:rPr lang="en-GB" b="1" dirty="0"/>
            </a:br>
            <a:endParaRPr lang="en-GB" b="1" dirty="0"/>
          </a:p>
        </p:txBody>
      </p:sp>
      <p:pic>
        <p:nvPicPr>
          <p:cNvPr id="5" name="Picture 4" descr="LCC green footer with strapline.png">
            <a:extLst>
              <a:ext uri="{FF2B5EF4-FFF2-40B4-BE49-F238E27FC236}">
                <a16:creationId xmlns:a16="http://schemas.microsoft.com/office/drawing/2014/main" id="{E4EFFE59-F125-0553-44C5-B8DCE14401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4626357"/>
            <a:ext cx="12221363" cy="2231643"/>
          </a:xfrm>
          <a:prstGeom prst="rect">
            <a:avLst/>
          </a:prstGeom>
        </p:spPr>
      </p:pic>
      <p:sp>
        <p:nvSpPr>
          <p:cNvPr id="7" name="Content Placeholder 6">
            <a:extLst>
              <a:ext uri="{FF2B5EF4-FFF2-40B4-BE49-F238E27FC236}">
                <a16:creationId xmlns:a16="http://schemas.microsoft.com/office/drawing/2014/main" id="{FB4E4B67-B891-96D4-8AEA-ED8D4D489EC0}"/>
              </a:ext>
            </a:extLst>
          </p:cNvPr>
          <p:cNvSpPr>
            <a:spLocks noGrp="1"/>
          </p:cNvSpPr>
          <p:nvPr>
            <p:ph idx="1"/>
          </p:nvPr>
        </p:nvSpPr>
        <p:spPr>
          <a:xfrm>
            <a:off x="259303" y="1713781"/>
            <a:ext cx="10515600" cy="5969479"/>
          </a:xfrm>
        </p:spPr>
        <p:txBody>
          <a:bodyPr>
            <a:normAutofit/>
          </a:bodyPr>
          <a:lstStyle/>
          <a:p>
            <a:pPr marL="0" indent="0">
              <a:buNone/>
            </a:pPr>
            <a:r>
              <a:rPr lang="en-GB" dirty="0"/>
              <a:t>Please provide any general feedback on the strategy from an educational perspective.</a:t>
            </a:r>
          </a:p>
          <a:p>
            <a:pPr marL="0" indent="0">
              <a:buNone/>
            </a:pPr>
            <a:endParaRPr lang="en-GB" dirty="0"/>
          </a:p>
          <a:p>
            <a:pPr marL="0" indent="0">
              <a:buNone/>
            </a:pPr>
            <a:r>
              <a:rPr lang="en-GB" dirty="0"/>
              <a:t>Many thanks for </a:t>
            </a:r>
            <a:r>
              <a:rPr lang="en-GB"/>
              <a:t>your participation.</a:t>
            </a:r>
            <a:endParaRPr lang="en-GB" dirty="0"/>
          </a:p>
        </p:txBody>
      </p:sp>
    </p:spTree>
    <p:extLst>
      <p:ext uri="{BB962C8B-B14F-4D97-AF65-F5344CB8AC3E}">
        <p14:creationId xmlns:p14="http://schemas.microsoft.com/office/powerpoint/2010/main" val="1438150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CC green footer with strapline.png">
            <a:extLst>
              <a:ext uri="{FF2B5EF4-FFF2-40B4-BE49-F238E27FC236}">
                <a16:creationId xmlns:a16="http://schemas.microsoft.com/office/drawing/2014/main" id="{E4EFFE59-F125-0553-44C5-B8DCE14401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585340"/>
            <a:ext cx="12221363" cy="2231643"/>
          </a:xfrm>
          <a:prstGeom prst="rect">
            <a:avLst/>
          </a:prstGeom>
        </p:spPr>
      </p:pic>
      <p:pic>
        <p:nvPicPr>
          <p:cNvPr id="3" name="Content Placeholder 2">
            <a:extLst>
              <a:ext uri="{FF2B5EF4-FFF2-40B4-BE49-F238E27FC236}">
                <a16:creationId xmlns:a16="http://schemas.microsoft.com/office/drawing/2014/main" id="{99F13AF9-F200-377E-A3ED-09BC79FE423D}"/>
              </a:ext>
            </a:extLst>
          </p:cNvPr>
          <p:cNvPicPr>
            <a:picLocks noGrp="1" noChangeAspect="1"/>
          </p:cNvPicPr>
          <p:nvPr>
            <p:ph idx="1"/>
          </p:nvPr>
        </p:nvPicPr>
        <p:blipFill>
          <a:blip r:embed="rId4"/>
          <a:stretch>
            <a:fillRect/>
          </a:stretch>
        </p:blipFill>
        <p:spPr>
          <a:xfrm>
            <a:off x="2712463" y="395671"/>
            <a:ext cx="9348908" cy="5318653"/>
          </a:xfrm>
        </p:spPr>
      </p:pic>
      <p:sp>
        <p:nvSpPr>
          <p:cNvPr id="4" name="TextBox 3">
            <a:extLst>
              <a:ext uri="{FF2B5EF4-FFF2-40B4-BE49-F238E27FC236}">
                <a16:creationId xmlns:a16="http://schemas.microsoft.com/office/drawing/2014/main" id="{8B67FD90-95D3-DC6F-E49F-1B5FBF72BC85}"/>
              </a:ext>
            </a:extLst>
          </p:cNvPr>
          <p:cNvSpPr txBox="1"/>
          <p:nvPr/>
        </p:nvSpPr>
        <p:spPr>
          <a:xfrm>
            <a:off x="276625" y="718400"/>
            <a:ext cx="2159214" cy="4154984"/>
          </a:xfrm>
          <a:prstGeom prst="rect">
            <a:avLst/>
          </a:prstGeom>
          <a:noFill/>
        </p:spPr>
        <p:txBody>
          <a:bodyPr wrap="square" rtlCol="0">
            <a:spAutoFit/>
          </a:bodyPr>
          <a:lstStyle/>
          <a:p>
            <a:r>
              <a:rPr lang="en-GB" sz="2400" b="1" dirty="0"/>
              <a:t>Public engagement work informed the strategy: autistic people, carers, families and public sector professionals were all asked their opinions</a:t>
            </a:r>
          </a:p>
        </p:txBody>
      </p:sp>
    </p:spTree>
    <p:extLst>
      <p:ext uri="{BB962C8B-B14F-4D97-AF65-F5344CB8AC3E}">
        <p14:creationId xmlns:p14="http://schemas.microsoft.com/office/powerpoint/2010/main" val="995267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CC green footer with strapline.png">
            <a:extLst>
              <a:ext uri="{FF2B5EF4-FFF2-40B4-BE49-F238E27FC236}">
                <a16:creationId xmlns:a16="http://schemas.microsoft.com/office/drawing/2014/main" id="{E4EFFE59-F125-0553-44C5-B8DCE14401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4626357"/>
            <a:ext cx="12221363" cy="2231643"/>
          </a:xfrm>
          <a:prstGeom prst="rect">
            <a:avLst/>
          </a:prstGeom>
        </p:spPr>
      </p:pic>
      <p:sp>
        <p:nvSpPr>
          <p:cNvPr id="7" name="Content Placeholder 6">
            <a:extLst>
              <a:ext uri="{FF2B5EF4-FFF2-40B4-BE49-F238E27FC236}">
                <a16:creationId xmlns:a16="http://schemas.microsoft.com/office/drawing/2014/main" id="{FB4E4B67-B891-96D4-8AEA-ED8D4D489EC0}"/>
              </a:ext>
            </a:extLst>
          </p:cNvPr>
          <p:cNvSpPr>
            <a:spLocks noGrp="1"/>
          </p:cNvSpPr>
          <p:nvPr>
            <p:ph idx="1"/>
          </p:nvPr>
        </p:nvSpPr>
        <p:spPr>
          <a:xfrm>
            <a:off x="274361" y="230114"/>
            <a:ext cx="10515600" cy="6429479"/>
          </a:xfrm>
        </p:spPr>
        <p:txBody>
          <a:bodyPr>
            <a:normAutofit/>
          </a:bodyPr>
          <a:lstStyle/>
          <a:p>
            <a:pPr marL="0" indent="0">
              <a:buNone/>
            </a:pPr>
            <a:endParaRPr lang="en-GB" sz="3200" b="1" i="1" u="none" strike="noStrike" baseline="0" dirty="0">
              <a:solidFill>
                <a:srgbClr val="000000"/>
              </a:solidFill>
              <a:latin typeface="Arial" panose="020B0604020202020204" pitchFamily="34" charset="0"/>
            </a:endParaRPr>
          </a:p>
          <a:p>
            <a:pPr marL="0" indent="0">
              <a:buNone/>
            </a:pPr>
            <a:r>
              <a:rPr lang="en-GB" sz="3200" b="1" i="1" u="none" strike="noStrike" baseline="0" dirty="0">
                <a:solidFill>
                  <a:srgbClr val="000000"/>
                </a:solidFill>
                <a:latin typeface="Arial" panose="020B0604020202020204" pitchFamily="34" charset="0"/>
              </a:rPr>
              <a:t>‘Together we will value autistic people, enabling them to live healthy, independent, safe and fulfilled lives in our local communities’ </a:t>
            </a:r>
            <a:endParaRPr lang="en-GB" sz="3200" dirty="0"/>
          </a:p>
          <a:p>
            <a:pPr marL="0" indent="0">
              <a:buNone/>
            </a:pPr>
            <a:endParaRPr lang="en-GB" sz="2600" dirty="0"/>
          </a:p>
          <a:p>
            <a:pPr marL="0" indent="0">
              <a:buNone/>
            </a:pPr>
            <a:r>
              <a:rPr lang="en-GB" sz="2600" b="0" i="0" u="none" strike="noStrike" baseline="0" dirty="0">
                <a:solidFill>
                  <a:srgbClr val="000000"/>
                </a:solidFill>
                <a:latin typeface="Arial" panose="020B0604020202020204" pitchFamily="34" charset="0"/>
              </a:rPr>
              <a:t>Statutory guidance produced in 2010 (and updated in 2015) to accompany the National Strategy continues to set out responsibilities and legal duties that Local Authorities and NHS bodies </a:t>
            </a:r>
            <a:r>
              <a:rPr lang="en-GB" sz="2600" b="1" i="0" u="none" strike="noStrike" baseline="0" dirty="0">
                <a:solidFill>
                  <a:srgbClr val="000000"/>
                </a:solidFill>
                <a:latin typeface="Arial" panose="020B0604020202020204" pitchFamily="34" charset="0"/>
              </a:rPr>
              <a:t>have a duty </a:t>
            </a:r>
            <a:r>
              <a:rPr lang="en-GB" sz="2600" b="0" i="0" u="none" strike="noStrike" baseline="0" dirty="0">
                <a:solidFill>
                  <a:srgbClr val="000000"/>
                </a:solidFill>
                <a:latin typeface="Arial" panose="020B0604020202020204" pitchFamily="34" charset="0"/>
              </a:rPr>
              <a:t>to adhere to, in line with the Autism Act 2009. It specifies responsibilities that should be delivered and achieved to ensure autistic people are supported.</a:t>
            </a:r>
          </a:p>
          <a:p>
            <a:pPr marL="0" indent="0">
              <a:buNone/>
            </a:pPr>
            <a:r>
              <a:rPr lang="en-GB" sz="3200" b="0" i="0" u="none" strike="noStrike" baseline="0" dirty="0">
                <a:solidFill>
                  <a:srgbClr val="000000"/>
                </a:solidFill>
                <a:latin typeface="Arial" panose="020B0604020202020204" pitchFamily="34" charset="0"/>
              </a:rPr>
              <a:t> </a:t>
            </a:r>
            <a:endParaRPr lang="en-GB" sz="3200" dirty="0"/>
          </a:p>
        </p:txBody>
      </p:sp>
    </p:spTree>
    <p:extLst>
      <p:ext uri="{BB962C8B-B14F-4D97-AF65-F5344CB8AC3E}">
        <p14:creationId xmlns:p14="http://schemas.microsoft.com/office/powerpoint/2010/main" val="38048660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CC green footer with strapline.png">
            <a:extLst>
              <a:ext uri="{FF2B5EF4-FFF2-40B4-BE49-F238E27FC236}">
                <a16:creationId xmlns:a16="http://schemas.microsoft.com/office/drawing/2014/main" id="{E4EFFE59-F125-0553-44C5-B8DCE14401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4626357"/>
            <a:ext cx="12221363" cy="2231643"/>
          </a:xfrm>
          <a:prstGeom prst="rect">
            <a:avLst/>
          </a:prstGeom>
        </p:spPr>
      </p:pic>
      <p:sp>
        <p:nvSpPr>
          <p:cNvPr id="7" name="Content Placeholder 6">
            <a:extLst>
              <a:ext uri="{FF2B5EF4-FFF2-40B4-BE49-F238E27FC236}">
                <a16:creationId xmlns:a16="http://schemas.microsoft.com/office/drawing/2014/main" id="{FB4E4B67-B891-96D4-8AEA-ED8D4D489EC0}"/>
              </a:ext>
            </a:extLst>
          </p:cNvPr>
          <p:cNvSpPr>
            <a:spLocks noGrp="1"/>
          </p:cNvSpPr>
          <p:nvPr>
            <p:ph idx="1"/>
          </p:nvPr>
        </p:nvSpPr>
        <p:spPr>
          <a:xfrm>
            <a:off x="219861" y="314665"/>
            <a:ext cx="10515600" cy="5969479"/>
          </a:xfrm>
        </p:spPr>
        <p:txBody>
          <a:bodyPr>
            <a:normAutofit/>
          </a:bodyPr>
          <a:lstStyle/>
          <a:p>
            <a:pPr marL="0" indent="0">
              <a:buNone/>
            </a:pPr>
            <a:r>
              <a:rPr lang="en-GB" sz="4000" b="1" dirty="0"/>
              <a:t>Alignment between the national strategy and Lincolnshire’s Autism Strategy</a:t>
            </a:r>
          </a:p>
          <a:p>
            <a:pPr marL="0" indent="0">
              <a:buNone/>
            </a:pPr>
            <a:r>
              <a:rPr lang="en-GB" sz="4000" dirty="0"/>
              <a:t>Our priorities for Autistic communities in Lincolnshire are well aligned with the Government’s vision. The national strategy will help to raise awareness of the needs of Autistic children, young people and adults and support the aims of Lincolnshire’s strategy.</a:t>
            </a:r>
          </a:p>
          <a:p>
            <a:pPr marL="0" indent="0">
              <a:buNone/>
            </a:pPr>
            <a:r>
              <a:rPr lang="en-GB" sz="3200" dirty="0"/>
              <a:t>The following are our priorities for the </a:t>
            </a:r>
          </a:p>
          <a:p>
            <a:pPr marL="0" indent="0">
              <a:buNone/>
            </a:pPr>
            <a:r>
              <a:rPr lang="en-GB" sz="3200" dirty="0"/>
              <a:t>next 5 years.</a:t>
            </a:r>
          </a:p>
        </p:txBody>
      </p:sp>
    </p:spTree>
    <p:extLst>
      <p:ext uri="{BB962C8B-B14F-4D97-AF65-F5344CB8AC3E}">
        <p14:creationId xmlns:p14="http://schemas.microsoft.com/office/powerpoint/2010/main" val="3249966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2D498-BD96-C349-615F-66A54AB04411}"/>
              </a:ext>
            </a:extLst>
          </p:cNvPr>
          <p:cNvSpPr>
            <a:spLocks noGrp="1"/>
          </p:cNvSpPr>
          <p:nvPr>
            <p:ph type="title"/>
          </p:nvPr>
        </p:nvSpPr>
        <p:spPr>
          <a:xfrm>
            <a:off x="259303" y="388218"/>
            <a:ext cx="10515600" cy="1325563"/>
          </a:xfrm>
        </p:spPr>
        <p:txBody>
          <a:bodyPr>
            <a:normAutofit fontScale="9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br>
              <a:rPr lang="en-GB" b="1" dirty="0"/>
            </a:br>
            <a:r>
              <a:rPr lang="en-GB" b="1" dirty="0"/>
              <a:t>Feedback</a:t>
            </a:r>
            <a:br>
              <a:rPr lang="en-GB" b="1" dirty="0"/>
            </a:b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hlinkClick r:id="rId3"/>
              </a:rPr>
              <a:t>Josie.Pedersen@lincolnshire.gov.uk</a:t>
            </a: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 by 18 March 2024.</a:t>
            </a:r>
            <a:b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br>
            <a:br>
              <a:rPr lang="en-GB" b="1" dirty="0"/>
            </a:br>
            <a:endParaRPr lang="en-GB" b="1" dirty="0"/>
          </a:p>
        </p:txBody>
      </p:sp>
      <p:pic>
        <p:nvPicPr>
          <p:cNvPr id="5" name="Picture 4" descr="LCC green footer with strapline.png">
            <a:extLst>
              <a:ext uri="{FF2B5EF4-FFF2-40B4-BE49-F238E27FC236}">
                <a16:creationId xmlns:a16="http://schemas.microsoft.com/office/drawing/2014/main" id="{E4EFFE59-F125-0553-44C5-B8DCE144014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4626357"/>
            <a:ext cx="12221363" cy="2231643"/>
          </a:xfrm>
          <a:prstGeom prst="rect">
            <a:avLst/>
          </a:prstGeom>
        </p:spPr>
      </p:pic>
      <p:sp>
        <p:nvSpPr>
          <p:cNvPr id="7" name="Content Placeholder 6">
            <a:extLst>
              <a:ext uri="{FF2B5EF4-FFF2-40B4-BE49-F238E27FC236}">
                <a16:creationId xmlns:a16="http://schemas.microsoft.com/office/drawing/2014/main" id="{FB4E4B67-B891-96D4-8AEA-ED8D4D489EC0}"/>
              </a:ext>
            </a:extLst>
          </p:cNvPr>
          <p:cNvSpPr>
            <a:spLocks noGrp="1"/>
          </p:cNvSpPr>
          <p:nvPr>
            <p:ph idx="1"/>
          </p:nvPr>
        </p:nvSpPr>
        <p:spPr>
          <a:xfrm>
            <a:off x="259303" y="1713781"/>
            <a:ext cx="10515600" cy="5969479"/>
          </a:xfrm>
        </p:spPr>
        <p:txBody>
          <a:bodyPr>
            <a:normAutofit/>
          </a:bodyPr>
          <a:lstStyle/>
          <a:p>
            <a:pPr marL="0" indent="0" algn="l">
              <a:buNone/>
            </a:pPr>
            <a:r>
              <a:rPr lang="en-GB" dirty="0"/>
              <a:t>The SEND Steering Group would appreciate your thoughts from an education perspective on the strategy priorities and how these can be supported in practice locally. </a:t>
            </a:r>
          </a:p>
          <a:p>
            <a:pPr marL="0" indent="0" algn="l">
              <a:buNone/>
            </a:pPr>
            <a:endParaRPr lang="en-GB" dirty="0"/>
          </a:p>
          <a:p>
            <a:pPr marL="0" indent="0" algn="l">
              <a:buNone/>
            </a:pPr>
            <a:r>
              <a:rPr lang="en-GB" dirty="0"/>
              <a:t>What needs to happen for them to be successful?</a:t>
            </a:r>
          </a:p>
          <a:p>
            <a:pPr marL="0" indent="0" algn="l">
              <a:buNone/>
            </a:pPr>
            <a:r>
              <a:rPr lang="en-GB" dirty="0"/>
              <a:t>What should actions and support look like?</a:t>
            </a:r>
          </a:p>
          <a:p>
            <a:pPr marL="0" indent="0" algn="l">
              <a:buNone/>
            </a:pPr>
            <a:r>
              <a:rPr lang="en-GB" dirty="0"/>
              <a:t>What will be the actions and impact for educational settings?</a:t>
            </a:r>
          </a:p>
          <a:p>
            <a:pPr marL="0" indent="0" algn="l">
              <a:buNone/>
            </a:pPr>
            <a:endParaRPr lang="en-GB" dirty="0"/>
          </a:p>
          <a:p>
            <a:pPr marL="0" indent="0">
              <a:buNone/>
            </a:pPr>
            <a:endParaRPr lang="en-GB" dirty="0"/>
          </a:p>
        </p:txBody>
      </p:sp>
    </p:spTree>
    <p:extLst>
      <p:ext uri="{BB962C8B-B14F-4D97-AF65-F5344CB8AC3E}">
        <p14:creationId xmlns:p14="http://schemas.microsoft.com/office/powerpoint/2010/main" val="3318103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2D498-BD96-C349-615F-66A54AB04411}"/>
              </a:ext>
            </a:extLst>
          </p:cNvPr>
          <p:cNvSpPr>
            <a:spLocks noGrp="1"/>
          </p:cNvSpPr>
          <p:nvPr>
            <p:ph type="title"/>
          </p:nvPr>
        </p:nvSpPr>
        <p:spPr>
          <a:xfrm>
            <a:off x="271414" y="218661"/>
            <a:ext cx="10515600" cy="1325563"/>
          </a:xfrm>
        </p:spPr>
        <p:txBody>
          <a:bodyPr>
            <a:normAutofit fontScale="90000"/>
          </a:bodyPr>
          <a:lstStyle/>
          <a:p>
            <a:br>
              <a:rPr lang="en-GB" b="1" dirty="0"/>
            </a:br>
            <a:r>
              <a:rPr lang="en-GB" b="1" dirty="0"/>
              <a:t>Priority 1 – Understanding and Acceptance</a:t>
            </a:r>
            <a:br>
              <a:rPr lang="en-GB" b="1" dirty="0"/>
            </a:br>
            <a:br>
              <a:rPr lang="en-GB" b="1" dirty="0"/>
            </a:br>
            <a:endParaRPr lang="en-GB" b="1" dirty="0"/>
          </a:p>
        </p:txBody>
      </p:sp>
      <p:pic>
        <p:nvPicPr>
          <p:cNvPr id="5" name="Picture 4" descr="LCC green footer with strapline.png">
            <a:extLst>
              <a:ext uri="{FF2B5EF4-FFF2-40B4-BE49-F238E27FC236}">
                <a16:creationId xmlns:a16="http://schemas.microsoft.com/office/drawing/2014/main" id="{E4EFFE59-F125-0553-44C5-B8DCE14401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4626357"/>
            <a:ext cx="12221363" cy="2231643"/>
          </a:xfrm>
          <a:prstGeom prst="rect">
            <a:avLst/>
          </a:prstGeom>
        </p:spPr>
      </p:pic>
      <p:sp>
        <p:nvSpPr>
          <p:cNvPr id="7" name="Content Placeholder 6">
            <a:extLst>
              <a:ext uri="{FF2B5EF4-FFF2-40B4-BE49-F238E27FC236}">
                <a16:creationId xmlns:a16="http://schemas.microsoft.com/office/drawing/2014/main" id="{FB4E4B67-B891-96D4-8AEA-ED8D4D489EC0}"/>
              </a:ext>
            </a:extLst>
          </p:cNvPr>
          <p:cNvSpPr>
            <a:spLocks noGrp="1"/>
          </p:cNvSpPr>
          <p:nvPr>
            <p:ph idx="1"/>
          </p:nvPr>
        </p:nvSpPr>
        <p:spPr>
          <a:xfrm>
            <a:off x="326425" y="905490"/>
            <a:ext cx="10515600" cy="5047019"/>
          </a:xfrm>
        </p:spPr>
        <p:txBody>
          <a:bodyPr>
            <a:normAutofit/>
          </a:bodyPr>
          <a:lstStyle/>
          <a:p>
            <a:pPr marL="0" indent="0">
              <a:buNone/>
            </a:pPr>
            <a:r>
              <a:rPr lang="en-GB" dirty="0"/>
              <a:t>National Priority: Improving understanding and acceptance of autism within society</a:t>
            </a:r>
          </a:p>
          <a:p>
            <a:pPr marL="0" indent="0">
              <a:buNone/>
            </a:pPr>
            <a:endParaRPr lang="en-GB" dirty="0"/>
          </a:p>
          <a:p>
            <a:pPr marL="0" indent="0">
              <a:buNone/>
            </a:pPr>
            <a:r>
              <a:rPr lang="en-GB" dirty="0"/>
              <a:t>Lincolnshire Application of Priority:</a:t>
            </a:r>
          </a:p>
          <a:p>
            <a:pPr marL="0" indent="0">
              <a:buNone/>
            </a:pPr>
            <a:r>
              <a:rPr lang="en-GB" dirty="0"/>
              <a:t>1. Develop wider understanding of professionals in public services to support recognition and identification of autism at an earlier age</a:t>
            </a:r>
          </a:p>
          <a:p>
            <a:pPr marL="0" indent="0">
              <a:buNone/>
            </a:pPr>
            <a:r>
              <a:rPr lang="en-GB" dirty="0"/>
              <a:t>2. Local communities will further develop Autism friendly spaces</a:t>
            </a:r>
          </a:p>
          <a:p>
            <a:pPr marL="0" indent="0">
              <a:buNone/>
            </a:pPr>
            <a:r>
              <a:rPr lang="en-GB" dirty="0"/>
              <a:t>3. Develop better monitoring of demographics of Lincolnshire autistic community to ensure service provision meets Lincolnshire needs.</a:t>
            </a:r>
          </a:p>
        </p:txBody>
      </p:sp>
      <p:sp>
        <p:nvSpPr>
          <p:cNvPr id="3" name="TextBox 2">
            <a:extLst>
              <a:ext uri="{FF2B5EF4-FFF2-40B4-BE49-F238E27FC236}">
                <a16:creationId xmlns:a16="http://schemas.microsoft.com/office/drawing/2014/main" id="{93E83D64-CBAC-CD9D-16EA-9BCA8A7783EA}"/>
              </a:ext>
            </a:extLst>
          </p:cNvPr>
          <p:cNvSpPr txBox="1"/>
          <p:nvPr/>
        </p:nvSpPr>
        <p:spPr>
          <a:xfrm>
            <a:off x="484450" y="5456121"/>
            <a:ext cx="7230422" cy="461665"/>
          </a:xfrm>
          <a:prstGeom prst="rect">
            <a:avLst/>
          </a:prstGeom>
          <a:solidFill>
            <a:schemeClr val="accent5">
              <a:lumMod val="60000"/>
              <a:lumOff val="4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r>
              <a:rPr lang="en-GB" sz="2400" b="1" dirty="0">
                <a:solidFill>
                  <a:srgbClr val="0070C0"/>
                </a:solidFill>
              </a:rPr>
              <a:t>Q: How will education settings contribute to this?</a:t>
            </a:r>
          </a:p>
        </p:txBody>
      </p:sp>
    </p:spTree>
    <p:extLst>
      <p:ext uri="{BB962C8B-B14F-4D97-AF65-F5344CB8AC3E}">
        <p14:creationId xmlns:p14="http://schemas.microsoft.com/office/powerpoint/2010/main" val="202948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2D498-BD96-C349-615F-66A54AB04411}"/>
              </a:ext>
            </a:extLst>
          </p:cNvPr>
          <p:cNvSpPr>
            <a:spLocks noGrp="1"/>
          </p:cNvSpPr>
          <p:nvPr>
            <p:ph type="title"/>
          </p:nvPr>
        </p:nvSpPr>
        <p:spPr>
          <a:xfrm>
            <a:off x="271414" y="218661"/>
            <a:ext cx="10515600" cy="1325563"/>
          </a:xfrm>
        </p:spPr>
        <p:txBody>
          <a:bodyPr>
            <a:normAutofit fontScale="90000"/>
          </a:bodyPr>
          <a:lstStyle/>
          <a:p>
            <a:br>
              <a:rPr lang="en-GB" b="1" dirty="0"/>
            </a:br>
            <a:r>
              <a:rPr lang="en-GB" b="1" dirty="0"/>
              <a:t>Priority 2 - Education</a:t>
            </a:r>
            <a:br>
              <a:rPr lang="en-GB" b="1" dirty="0"/>
            </a:br>
            <a:br>
              <a:rPr lang="en-GB" b="1" dirty="0"/>
            </a:br>
            <a:endParaRPr lang="en-GB" b="1" dirty="0"/>
          </a:p>
        </p:txBody>
      </p:sp>
      <p:pic>
        <p:nvPicPr>
          <p:cNvPr id="5" name="Picture 4" descr="LCC green footer with strapline.png">
            <a:extLst>
              <a:ext uri="{FF2B5EF4-FFF2-40B4-BE49-F238E27FC236}">
                <a16:creationId xmlns:a16="http://schemas.microsoft.com/office/drawing/2014/main" id="{E4EFFE59-F125-0553-44C5-B8DCE14401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4626357"/>
            <a:ext cx="12221363" cy="2231643"/>
          </a:xfrm>
          <a:prstGeom prst="rect">
            <a:avLst/>
          </a:prstGeom>
        </p:spPr>
      </p:pic>
      <p:sp>
        <p:nvSpPr>
          <p:cNvPr id="7" name="Content Placeholder 6">
            <a:extLst>
              <a:ext uri="{FF2B5EF4-FFF2-40B4-BE49-F238E27FC236}">
                <a16:creationId xmlns:a16="http://schemas.microsoft.com/office/drawing/2014/main" id="{FB4E4B67-B891-96D4-8AEA-ED8D4D489EC0}"/>
              </a:ext>
            </a:extLst>
          </p:cNvPr>
          <p:cNvSpPr>
            <a:spLocks noGrp="1"/>
          </p:cNvSpPr>
          <p:nvPr>
            <p:ph idx="1"/>
          </p:nvPr>
        </p:nvSpPr>
        <p:spPr>
          <a:xfrm>
            <a:off x="326425" y="905490"/>
            <a:ext cx="10515600" cy="5047019"/>
          </a:xfrm>
        </p:spPr>
        <p:txBody>
          <a:bodyPr>
            <a:normAutofit/>
          </a:bodyPr>
          <a:lstStyle/>
          <a:p>
            <a:pPr marL="0" indent="0">
              <a:buNone/>
            </a:pPr>
            <a:r>
              <a:rPr lang="en-GB" dirty="0"/>
              <a:t>National Priority: Improving autistic children and young people’s access to education, and supporting positive transitions into adulthood</a:t>
            </a:r>
          </a:p>
          <a:p>
            <a:pPr marL="0" indent="0">
              <a:buNone/>
            </a:pPr>
            <a:r>
              <a:rPr lang="en-GB" dirty="0"/>
              <a:t>Lincolnshire Application of Priority:</a:t>
            </a:r>
          </a:p>
          <a:p>
            <a:pPr marL="0" indent="0">
              <a:buNone/>
            </a:pPr>
            <a:r>
              <a:rPr lang="en-GB" sz="2400" dirty="0"/>
              <a:t>1. Improve processes for inclusion of the voices of autistic children and young people in wider community developments</a:t>
            </a:r>
          </a:p>
          <a:p>
            <a:pPr marL="0" indent="0">
              <a:buNone/>
            </a:pPr>
            <a:r>
              <a:rPr lang="en-GB" sz="2400" dirty="0"/>
              <a:t>2. Support for parents to understand and navigate the education system and processes related this</a:t>
            </a:r>
          </a:p>
          <a:p>
            <a:pPr marL="0" indent="0">
              <a:buNone/>
            </a:pPr>
            <a:r>
              <a:rPr lang="en-GB" sz="2400" dirty="0"/>
              <a:t>3. Ensure Autistic Children and Young People feel supported in schools</a:t>
            </a:r>
          </a:p>
          <a:p>
            <a:pPr marL="0" indent="0">
              <a:buNone/>
            </a:pPr>
            <a:r>
              <a:rPr lang="en-GB" sz="2400" dirty="0"/>
              <a:t>4. Clear and easy access to support for families and young people where the autistic young person is experiencing difficulties accessing school based learning, including through non-attendance</a:t>
            </a:r>
          </a:p>
        </p:txBody>
      </p:sp>
      <p:sp>
        <p:nvSpPr>
          <p:cNvPr id="4" name="TextBox 3">
            <a:extLst>
              <a:ext uri="{FF2B5EF4-FFF2-40B4-BE49-F238E27FC236}">
                <a16:creationId xmlns:a16="http://schemas.microsoft.com/office/drawing/2014/main" id="{8C8F539C-A4C0-EB6F-5651-FADB45C69EB2}"/>
              </a:ext>
            </a:extLst>
          </p:cNvPr>
          <p:cNvSpPr txBox="1"/>
          <p:nvPr/>
        </p:nvSpPr>
        <p:spPr>
          <a:xfrm>
            <a:off x="271414" y="5555556"/>
            <a:ext cx="7358831" cy="1200329"/>
          </a:xfrm>
          <a:prstGeom prst="rect">
            <a:avLst/>
          </a:prstGeom>
          <a:solidFill>
            <a:schemeClr val="accent5">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r>
              <a:rPr lang="en-GB" b="1" dirty="0">
                <a:solidFill>
                  <a:srgbClr val="0070C0"/>
                </a:solidFill>
              </a:rPr>
              <a:t>Q: what processes need to be improved?</a:t>
            </a:r>
          </a:p>
          <a:p>
            <a:r>
              <a:rPr lang="en-GB" b="1" dirty="0">
                <a:solidFill>
                  <a:srgbClr val="0070C0"/>
                </a:solidFill>
              </a:rPr>
              <a:t>Q: How can parents/carers be supported and by whom?</a:t>
            </a:r>
          </a:p>
          <a:p>
            <a:r>
              <a:rPr lang="en-GB" b="1" dirty="0">
                <a:solidFill>
                  <a:srgbClr val="0070C0"/>
                </a:solidFill>
              </a:rPr>
              <a:t>Q: How do we improve all schools support for autistic children?</a:t>
            </a:r>
          </a:p>
          <a:p>
            <a:r>
              <a:rPr lang="en-GB" b="1" dirty="0">
                <a:solidFill>
                  <a:srgbClr val="0070C0"/>
                </a:solidFill>
              </a:rPr>
              <a:t>Q: How should non-attendance be supported?</a:t>
            </a:r>
          </a:p>
        </p:txBody>
      </p:sp>
    </p:spTree>
    <p:extLst>
      <p:ext uri="{BB962C8B-B14F-4D97-AF65-F5344CB8AC3E}">
        <p14:creationId xmlns:p14="http://schemas.microsoft.com/office/powerpoint/2010/main" val="329867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2D498-BD96-C349-615F-66A54AB04411}"/>
              </a:ext>
            </a:extLst>
          </p:cNvPr>
          <p:cNvSpPr>
            <a:spLocks noGrp="1"/>
          </p:cNvSpPr>
          <p:nvPr>
            <p:ph type="title"/>
          </p:nvPr>
        </p:nvSpPr>
        <p:spPr>
          <a:xfrm>
            <a:off x="271414" y="218661"/>
            <a:ext cx="10515600" cy="1325563"/>
          </a:xfrm>
        </p:spPr>
        <p:txBody>
          <a:bodyPr>
            <a:normAutofit fontScale="90000"/>
          </a:bodyPr>
          <a:lstStyle/>
          <a:p>
            <a:br>
              <a:rPr lang="en-GB" b="1" dirty="0"/>
            </a:br>
            <a:r>
              <a:rPr lang="en-GB" b="1" dirty="0"/>
              <a:t>Priority 3 - Employment</a:t>
            </a:r>
            <a:br>
              <a:rPr lang="en-GB" b="1" dirty="0"/>
            </a:br>
            <a:br>
              <a:rPr lang="en-GB" b="1" dirty="0"/>
            </a:br>
            <a:endParaRPr lang="en-GB" b="1" dirty="0"/>
          </a:p>
        </p:txBody>
      </p:sp>
      <p:pic>
        <p:nvPicPr>
          <p:cNvPr id="5" name="Picture 4" descr="LCC green footer with strapline.png">
            <a:extLst>
              <a:ext uri="{FF2B5EF4-FFF2-40B4-BE49-F238E27FC236}">
                <a16:creationId xmlns:a16="http://schemas.microsoft.com/office/drawing/2014/main" id="{E4EFFE59-F125-0553-44C5-B8DCE14401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4626357"/>
            <a:ext cx="12221363" cy="2231643"/>
          </a:xfrm>
          <a:prstGeom prst="rect">
            <a:avLst/>
          </a:prstGeom>
        </p:spPr>
      </p:pic>
      <p:sp>
        <p:nvSpPr>
          <p:cNvPr id="7" name="Content Placeholder 6">
            <a:extLst>
              <a:ext uri="{FF2B5EF4-FFF2-40B4-BE49-F238E27FC236}">
                <a16:creationId xmlns:a16="http://schemas.microsoft.com/office/drawing/2014/main" id="{FB4E4B67-B891-96D4-8AEA-ED8D4D489EC0}"/>
              </a:ext>
            </a:extLst>
          </p:cNvPr>
          <p:cNvSpPr>
            <a:spLocks noGrp="1"/>
          </p:cNvSpPr>
          <p:nvPr>
            <p:ph idx="1"/>
          </p:nvPr>
        </p:nvSpPr>
        <p:spPr>
          <a:xfrm>
            <a:off x="326425" y="905490"/>
            <a:ext cx="10515600" cy="5047019"/>
          </a:xfrm>
        </p:spPr>
        <p:txBody>
          <a:bodyPr>
            <a:normAutofit/>
          </a:bodyPr>
          <a:lstStyle/>
          <a:p>
            <a:pPr marL="0" indent="0">
              <a:buNone/>
            </a:pPr>
            <a:r>
              <a:rPr lang="en-GB" dirty="0"/>
              <a:t>National Priority: Supporting more autistic people into employment</a:t>
            </a:r>
          </a:p>
          <a:p>
            <a:pPr marL="0" indent="0">
              <a:buNone/>
            </a:pPr>
            <a:endParaRPr lang="en-GB" dirty="0"/>
          </a:p>
          <a:p>
            <a:pPr marL="0" indent="0">
              <a:buNone/>
            </a:pPr>
            <a:r>
              <a:rPr lang="en-GB" dirty="0"/>
              <a:t>Lincolnshire Application of Priority:</a:t>
            </a:r>
          </a:p>
          <a:p>
            <a:pPr marL="0" indent="0">
              <a:buNone/>
            </a:pPr>
            <a:r>
              <a:rPr lang="en-GB" sz="2400" dirty="0"/>
              <a:t>1. Support autistic citizens in Lincolnshire who want to work to have better access to employment opportunities</a:t>
            </a:r>
          </a:p>
          <a:p>
            <a:pPr marL="0" indent="0">
              <a:buNone/>
            </a:pPr>
            <a:r>
              <a:rPr lang="en-GB" sz="2400" dirty="0"/>
              <a:t>2. Support employers to understand the needs of autistic people in the workplace and provide practical examples of how reasonable adjustments can be applied prior to application, at interview and after recruitment</a:t>
            </a:r>
          </a:p>
          <a:p>
            <a:pPr marL="0" indent="0">
              <a:buNone/>
            </a:pPr>
            <a:r>
              <a:rPr lang="en-GB" sz="2400" dirty="0"/>
              <a:t>3. Accessible support and advice around welfare benefits system</a:t>
            </a:r>
          </a:p>
        </p:txBody>
      </p:sp>
      <p:pic>
        <p:nvPicPr>
          <p:cNvPr id="3" name="Picture 2">
            <a:extLst>
              <a:ext uri="{FF2B5EF4-FFF2-40B4-BE49-F238E27FC236}">
                <a16:creationId xmlns:a16="http://schemas.microsoft.com/office/drawing/2014/main" id="{FDE847B2-47BA-4522-1ECE-C97F0470D3CF}"/>
              </a:ext>
            </a:extLst>
          </p:cNvPr>
          <p:cNvPicPr>
            <a:picLocks noChangeAspect="1"/>
          </p:cNvPicPr>
          <p:nvPr/>
        </p:nvPicPr>
        <p:blipFill>
          <a:blip r:embed="rId4"/>
          <a:stretch>
            <a:fillRect/>
          </a:stretch>
        </p:blipFill>
        <p:spPr>
          <a:xfrm>
            <a:off x="405008" y="5265091"/>
            <a:ext cx="7736495" cy="1054699"/>
          </a:xfrm>
          <a:prstGeom prst="rect">
            <a:avLst/>
          </a:prstGeom>
        </p:spPr>
      </p:pic>
    </p:spTree>
    <p:extLst>
      <p:ext uri="{BB962C8B-B14F-4D97-AF65-F5344CB8AC3E}">
        <p14:creationId xmlns:p14="http://schemas.microsoft.com/office/powerpoint/2010/main" val="216887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2D498-BD96-C349-615F-66A54AB04411}"/>
              </a:ext>
            </a:extLst>
          </p:cNvPr>
          <p:cNvSpPr>
            <a:spLocks noGrp="1"/>
          </p:cNvSpPr>
          <p:nvPr>
            <p:ph type="title"/>
          </p:nvPr>
        </p:nvSpPr>
        <p:spPr>
          <a:xfrm>
            <a:off x="271414" y="218661"/>
            <a:ext cx="10515600" cy="1325563"/>
          </a:xfrm>
        </p:spPr>
        <p:txBody>
          <a:bodyPr>
            <a:normAutofit fontScale="90000"/>
          </a:bodyPr>
          <a:lstStyle/>
          <a:p>
            <a:br>
              <a:rPr lang="en-GB" b="1" dirty="0"/>
            </a:br>
            <a:r>
              <a:rPr lang="en-GB" b="1" dirty="0"/>
              <a:t>Priority 4 - Health</a:t>
            </a:r>
            <a:br>
              <a:rPr lang="en-GB" b="1" dirty="0"/>
            </a:br>
            <a:br>
              <a:rPr lang="en-GB" b="1" dirty="0"/>
            </a:br>
            <a:endParaRPr lang="en-GB" b="1" dirty="0"/>
          </a:p>
        </p:txBody>
      </p:sp>
      <p:pic>
        <p:nvPicPr>
          <p:cNvPr id="5" name="Picture 4" descr="LCC green footer with strapline.png">
            <a:extLst>
              <a:ext uri="{FF2B5EF4-FFF2-40B4-BE49-F238E27FC236}">
                <a16:creationId xmlns:a16="http://schemas.microsoft.com/office/drawing/2014/main" id="{E4EFFE59-F125-0553-44C5-B8DCE14401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4626357"/>
            <a:ext cx="12221363" cy="2231643"/>
          </a:xfrm>
          <a:prstGeom prst="rect">
            <a:avLst/>
          </a:prstGeom>
        </p:spPr>
      </p:pic>
      <p:sp>
        <p:nvSpPr>
          <p:cNvPr id="7" name="Content Placeholder 6">
            <a:extLst>
              <a:ext uri="{FF2B5EF4-FFF2-40B4-BE49-F238E27FC236}">
                <a16:creationId xmlns:a16="http://schemas.microsoft.com/office/drawing/2014/main" id="{FB4E4B67-B891-96D4-8AEA-ED8D4D489EC0}"/>
              </a:ext>
            </a:extLst>
          </p:cNvPr>
          <p:cNvSpPr>
            <a:spLocks noGrp="1"/>
          </p:cNvSpPr>
          <p:nvPr>
            <p:ph idx="1"/>
          </p:nvPr>
        </p:nvSpPr>
        <p:spPr>
          <a:xfrm>
            <a:off x="326425" y="905490"/>
            <a:ext cx="10515600" cy="5047019"/>
          </a:xfrm>
        </p:spPr>
        <p:txBody>
          <a:bodyPr>
            <a:normAutofit/>
          </a:bodyPr>
          <a:lstStyle/>
          <a:p>
            <a:pPr marL="0" indent="0">
              <a:buNone/>
            </a:pPr>
            <a:r>
              <a:rPr lang="en-GB" dirty="0"/>
              <a:t>National Priority: Tackling health and care inequalities for autistic people</a:t>
            </a:r>
          </a:p>
          <a:p>
            <a:pPr marL="0" indent="0">
              <a:buNone/>
            </a:pPr>
            <a:endParaRPr lang="en-GB" dirty="0"/>
          </a:p>
          <a:p>
            <a:pPr marL="0" indent="0">
              <a:buNone/>
            </a:pPr>
            <a:r>
              <a:rPr lang="en-GB" dirty="0"/>
              <a:t>Lincolnshire Application of Priority:</a:t>
            </a:r>
          </a:p>
          <a:p>
            <a:pPr marL="0" indent="0">
              <a:buNone/>
            </a:pPr>
            <a:r>
              <a:rPr lang="en-GB" sz="2400" dirty="0"/>
              <a:t>1. Further develop NICE compliant assessment and diagnostic pathways for children, young people and adults, which are simple to access and understand</a:t>
            </a:r>
          </a:p>
          <a:p>
            <a:pPr marL="0" indent="0">
              <a:buNone/>
            </a:pPr>
            <a:r>
              <a:rPr lang="en-GB" sz="2400" dirty="0"/>
              <a:t>2. Support mainstream health and care services to provide person centred reasonable adjustments to enable autistic people to access the care and treatment that they require</a:t>
            </a:r>
          </a:p>
          <a:p>
            <a:pPr marL="0" indent="0">
              <a:buNone/>
            </a:pPr>
            <a:r>
              <a:rPr lang="en-GB" sz="2400" dirty="0"/>
              <a:t>3. Actively challenge mainstream services where autism diagnosis (or lack of diagnosis) is perceived as a barrier to access to prevent </a:t>
            </a:r>
          </a:p>
          <a:p>
            <a:pPr marL="0" indent="0">
              <a:buNone/>
            </a:pPr>
            <a:r>
              <a:rPr lang="en-GB" sz="2400" dirty="0"/>
              <a:t>discriminatory practice</a:t>
            </a:r>
          </a:p>
        </p:txBody>
      </p:sp>
      <p:pic>
        <p:nvPicPr>
          <p:cNvPr id="3" name="Picture 2">
            <a:extLst>
              <a:ext uri="{FF2B5EF4-FFF2-40B4-BE49-F238E27FC236}">
                <a16:creationId xmlns:a16="http://schemas.microsoft.com/office/drawing/2014/main" id="{1B75FAD8-38B8-415B-99AF-ADD8E66BD193}"/>
              </a:ext>
            </a:extLst>
          </p:cNvPr>
          <p:cNvPicPr>
            <a:picLocks noChangeAspect="1"/>
          </p:cNvPicPr>
          <p:nvPr/>
        </p:nvPicPr>
        <p:blipFill>
          <a:blip r:embed="rId4"/>
          <a:stretch>
            <a:fillRect/>
          </a:stretch>
        </p:blipFill>
        <p:spPr>
          <a:xfrm>
            <a:off x="460424" y="5952509"/>
            <a:ext cx="7736495" cy="1054699"/>
          </a:xfrm>
          <a:prstGeom prst="rect">
            <a:avLst/>
          </a:prstGeom>
        </p:spPr>
      </p:pic>
    </p:spTree>
    <p:extLst>
      <p:ext uri="{BB962C8B-B14F-4D97-AF65-F5344CB8AC3E}">
        <p14:creationId xmlns:p14="http://schemas.microsoft.com/office/powerpoint/2010/main" val="5013852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880</Words>
  <Application>Microsoft Office PowerPoint</Application>
  <PresentationFormat>Widescreen</PresentationFormat>
  <Paragraphs>79</Paragraphs>
  <Slides>12</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Lincolnshire’s All-Age Autism Strategy  2023-2028</vt:lpstr>
      <vt:lpstr>PowerPoint Presentation</vt:lpstr>
      <vt:lpstr>PowerPoint Presentation</vt:lpstr>
      <vt:lpstr>PowerPoint Presentation</vt:lpstr>
      <vt:lpstr> Feedback Josie.Pedersen@lincolnshire.gov.uk by 18 March 2024.  </vt:lpstr>
      <vt:lpstr> Priority 1 – Understanding and Acceptance  </vt:lpstr>
      <vt:lpstr> Priority 2 - Education  </vt:lpstr>
      <vt:lpstr> Priority 3 - Employment  </vt:lpstr>
      <vt:lpstr> Priority 4 - Health  </vt:lpstr>
      <vt:lpstr> Priority 5 - Health  </vt:lpstr>
      <vt:lpstr> Priority 6 - Police  </vt:lpstr>
      <vt:lpstr> General Feedback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Review change for Special Schools</dc:title>
  <dc:creator>Josie Pedersen</dc:creator>
  <cp:lastModifiedBy>Nicola Carter</cp:lastModifiedBy>
  <cp:revision>21</cp:revision>
  <dcterms:created xsi:type="dcterms:W3CDTF">2021-10-08T08:32:57Z</dcterms:created>
  <dcterms:modified xsi:type="dcterms:W3CDTF">2024-02-20T13:18:01Z</dcterms:modified>
</cp:coreProperties>
</file>