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63" r:id="rId3"/>
    <p:sldId id="268" r:id="rId4"/>
    <p:sldId id="258" r:id="rId5"/>
    <p:sldId id="273" r:id="rId6"/>
    <p:sldId id="262" r:id="rId7"/>
    <p:sldId id="272" r:id="rId8"/>
    <p:sldId id="274" r:id="rId9"/>
    <p:sldId id="275" r:id="rId10"/>
    <p:sldId id="271"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D3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C4224C-5245-4AB8-992E-0D9EF5707E8C}" v="7" dt="2024-02-28T09:40:03.1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8" d="100"/>
          <a:sy n="118" d="100"/>
        </p:scale>
        <p:origin x="84" y="288"/>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Carter" userId="1cd2a96b-80ed-4a7c-bfb2-d5956a69b663" providerId="ADAL" clId="{E3C4224C-5245-4AB8-992E-0D9EF5707E8C}"/>
    <pc:docChg chg="custSel addSld delSld modSld">
      <pc:chgData name="Nicola Carter" userId="1cd2a96b-80ed-4a7c-bfb2-d5956a69b663" providerId="ADAL" clId="{E3C4224C-5245-4AB8-992E-0D9EF5707E8C}" dt="2024-02-28T09:39:17.941" v="562" actId="1076"/>
      <pc:docMkLst>
        <pc:docMk/>
      </pc:docMkLst>
      <pc:sldChg chg="modSp mod">
        <pc:chgData name="Nicola Carter" userId="1cd2a96b-80ed-4a7c-bfb2-d5956a69b663" providerId="ADAL" clId="{E3C4224C-5245-4AB8-992E-0D9EF5707E8C}" dt="2024-02-13T11:18:24.934" v="0" actId="1076"/>
        <pc:sldMkLst>
          <pc:docMk/>
          <pc:sldMk cId="1592504831" sldId="258"/>
        </pc:sldMkLst>
        <pc:picChg chg="mod">
          <ac:chgData name="Nicola Carter" userId="1cd2a96b-80ed-4a7c-bfb2-d5956a69b663" providerId="ADAL" clId="{E3C4224C-5245-4AB8-992E-0D9EF5707E8C}" dt="2024-02-13T11:18:24.934" v="0" actId="1076"/>
          <ac:picMkLst>
            <pc:docMk/>
            <pc:sldMk cId="1592504831" sldId="258"/>
            <ac:picMk id="7" creationId="{00000000-0000-0000-0000-000000000000}"/>
          </ac:picMkLst>
        </pc:picChg>
      </pc:sldChg>
      <pc:sldChg chg="addSp delSp modSp mod">
        <pc:chgData name="Nicola Carter" userId="1cd2a96b-80ed-4a7c-bfb2-d5956a69b663" providerId="ADAL" clId="{E3C4224C-5245-4AB8-992E-0D9EF5707E8C}" dt="2024-02-13T11:21:59.841" v="10" actId="1076"/>
        <pc:sldMkLst>
          <pc:docMk/>
          <pc:sldMk cId="1959864885" sldId="262"/>
        </pc:sldMkLst>
        <pc:spChg chg="add mod">
          <ac:chgData name="Nicola Carter" userId="1cd2a96b-80ed-4a7c-bfb2-d5956a69b663" providerId="ADAL" clId="{E3C4224C-5245-4AB8-992E-0D9EF5707E8C}" dt="2024-02-13T11:21:59.841" v="10" actId="1076"/>
          <ac:spMkLst>
            <pc:docMk/>
            <pc:sldMk cId="1959864885" sldId="262"/>
            <ac:spMk id="2" creationId="{73EC9820-9472-61F3-7C40-5ACFADA945ED}"/>
          </ac:spMkLst>
        </pc:spChg>
        <pc:spChg chg="del mod">
          <ac:chgData name="Nicola Carter" userId="1cd2a96b-80ed-4a7c-bfb2-d5956a69b663" providerId="ADAL" clId="{E3C4224C-5245-4AB8-992E-0D9EF5707E8C}" dt="2024-02-13T11:21:42.107" v="7" actId="21"/>
          <ac:spMkLst>
            <pc:docMk/>
            <pc:sldMk cId="1959864885" sldId="262"/>
            <ac:spMk id="5" creationId="{00000000-0000-0000-0000-000000000000}"/>
          </ac:spMkLst>
        </pc:spChg>
        <pc:picChg chg="mod">
          <ac:chgData name="Nicola Carter" userId="1cd2a96b-80ed-4a7c-bfb2-d5956a69b663" providerId="ADAL" clId="{E3C4224C-5245-4AB8-992E-0D9EF5707E8C}" dt="2024-02-13T11:21:48.875" v="8" actId="14100"/>
          <ac:picMkLst>
            <pc:docMk/>
            <pc:sldMk cId="1959864885" sldId="262"/>
            <ac:picMk id="7" creationId="{00000000-0000-0000-0000-000000000000}"/>
          </ac:picMkLst>
        </pc:picChg>
      </pc:sldChg>
      <pc:sldChg chg="modSp mod">
        <pc:chgData name="Nicola Carter" userId="1cd2a96b-80ed-4a7c-bfb2-d5956a69b663" providerId="ADAL" clId="{E3C4224C-5245-4AB8-992E-0D9EF5707E8C}" dt="2024-02-28T09:39:17.941" v="562" actId="1076"/>
        <pc:sldMkLst>
          <pc:docMk/>
          <pc:sldMk cId="3871086878" sldId="268"/>
        </pc:sldMkLst>
        <pc:spChg chg="mod">
          <ac:chgData name="Nicola Carter" userId="1cd2a96b-80ed-4a7c-bfb2-d5956a69b663" providerId="ADAL" clId="{E3C4224C-5245-4AB8-992E-0D9EF5707E8C}" dt="2024-02-28T09:39:17.941" v="562" actId="1076"/>
          <ac:spMkLst>
            <pc:docMk/>
            <pc:sldMk cId="3871086878" sldId="268"/>
            <ac:spMk id="3" creationId="{42C9DE70-903A-4A24-92CD-DB66C5833DB7}"/>
          </ac:spMkLst>
        </pc:spChg>
      </pc:sldChg>
      <pc:sldChg chg="addSp delSp modSp mod">
        <pc:chgData name="Nicola Carter" userId="1cd2a96b-80ed-4a7c-bfb2-d5956a69b663" providerId="ADAL" clId="{E3C4224C-5245-4AB8-992E-0D9EF5707E8C}" dt="2024-02-13T11:22:37.945" v="15" actId="1076"/>
        <pc:sldMkLst>
          <pc:docMk/>
          <pc:sldMk cId="3156184262" sldId="273"/>
        </pc:sldMkLst>
        <pc:spChg chg="add mod">
          <ac:chgData name="Nicola Carter" userId="1cd2a96b-80ed-4a7c-bfb2-d5956a69b663" providerId="ADAL" clId="{E3C4224C-5245-4AB8-992E-0D9EF5707E8C}" dt="2024-02-13T11:22:37.945" v="15" actId="1076"/>
          <ac:spMkLst>
            <pc:docMk/>
            <pc:sldMk cId="3156184262" sldId="273"/>
            <ac:spMk id="3" creationId="{2E1D986A-C450-9FE9-7B17-08DA6EE5AE94}"/>
          </ac:spMkLst>
        </pc:spChg>
        <pc:spChg chg="del mod">
          <ac:chgData name="Nicola Carter" userId="1cd2a96b-80ed-4a7c-bfb2-d5956a69b663" providerId="ADAL" clId="{E3C4224C-5245-4AB8-992E-0D9EF5707E8C}" dt="2024-02-13T11:22:10.990" v="11" actId="21"/>
          <ac:spMkLst>
            <pc:docMk/>
            <pc:sldMk cId="3156184262" sldId="273"/>
            <ac:spMk id="5" creationId="{00000000-0000-0000-0000-000000000000}"/>
          </ac:spMkLst>
        </pc:spChg>
        <pc:picChg chg="mod">
          <ac:chgData name="Nicola Carter" userId="1cd2a96b-80ed-4a7c-bfb2-d5956a69b663" providerId="ADAL" clId="{E3C4224C-5245-4AB8-992E-0D9EF5707E8C}" dt="2024-02-13T11:22:21.857" v="13" actId="1076"/>
          <ac:picMkLst>
            <pc:docMk/>
            <pc:sldMk cId="3156184262" sldId="273"/>
            <ac:picMk id="7" creationId="{00000000-0000-0000-0000-000000000000}"/>
          </ac:picMkLst>
        </pc:picChg>
      </pc:sldChg>
      <pc:sldChg chg="modSp add mod">
        <pc:chgData name="Nicola Carter" userId="1cd2a96b-80ed-4a7c-bfb2-d5956a69b663" providerId="ADAL" clId="{E3C4224C-5245-4AB8-992E-0D9EF5707E8C}" dt="2024-02-20T10:24:06.723" v="67" actId="1076"/>
        <pc:sldMkLst>
          <pc:docMk/>
          <pc:sldMk cId="802921039" sldId="274"/>
        </pc:sldMkLst>
        <pc:spChg chg="mod">
          <ac:chgData name="Nicola Carter" userId="1cd2a96b-80ed-4a7c-bfb2-d5956a69b663" providerId="ADAL" clId="{E3C4224C-5245-4AB8-992E-0D9EF5707E8C}" dt="2024-02-20T10:23:50.376" v="65" actId="1076"/>
          <ac:spMkLst>
            <pc:docMk/>
            <pc:sldMk cId="802921039" sldId="274"/>
            <ac:spMk id="2" creationId="{00000000-0000-0000-0000-000000000000}"/>
          </ac:spMkLst>
        </pc:spChg>
        <pc:spChg chg="mod">
          <ac:chgData name="Nicola Carter" userId="1cd2a96b-80ed-4a7c-bfb2-d5956a69b663" providerId="ADAL" clId="{E3C4224C-5245-4AB8-992E-0D9EF5707E8C}" dt="2024-02-20T10:23:54.124" v="66" actId="1076"/>
          <ac:spMkLst>
            <pc:docMk/>
            <pc:sldMk cId="802921039" sldId="274"/>
            <ac:spMk id="3" creationId="{42C9DE70-903A-4A24-92CD-DB66C5833DB7}"/>
          </ac:spMkLst>
        </pc:spChg>
        <pc:picChg chg="mod">
          <ac:chgData name="Nicola Carter" userId="1cd2a96b-80ed-4a7c-bfb2-d5956a69b663" providerId="ADAL" clId="{E3C4224C-5245-4AB8-992E-0D9EF5707E8C}" dt="2024-02-20T10:24:06.723" v="67" actId="1076"/>
          <ac:picMkLst>
            <pc:docMk/>
            <pc:sldMk cId="802921039" sldId="274"/>
            <ac:picMk id="4" creationId="{00000000-0000-0000-0000-000000000000}"/>
          </ac:picMkLst>
        </pc:picChg>
      </pc:sldChg>
      <pc:sldChg chg="del">
        <pc:chgData name="Nicola Carter" userId="1cd2a96b-80ed-4a7c-bfb2-d5956a69b663" providerId="ADAL" clId="{E3C4224C-5245-4AB8-992E-0D9EF5707E8C}" dt="2024-02-13T11:19:36.737" v="2" actId="47"/>
        <pc:sldMkLst>
          <pc:docMk/>
          <pc:sldMk cId="950015277" sldId="274"/>
        </pc:sldMkLst>
      </pc:sldChg>
      <pc:sldChg chg="modSp add mod">
        <pc:chgData name="Nicola Carter" userId="1cd2a96b-80ed-4a7c-bfb2-d5956a69b663" providerId="ADAL" clId="{E3C4224C-5245-4AB8-992E-0D9EF5707E8C}" dt="2024-02-27T17:12:46.100" v="560" actId="404"/>
        <pc:sldMkLst>
          <pc:docMk/>
          <pc:sldMk cId="4233171424" sldId="275"/>
        </pc:sldMkLst>
        <pc:spChg chg="mod">
          <ac:chgData name="Nicola Carter" userId="1cd2a96b-80ed-4a7c-bfb2-d5956a69b663" providerId="ADAL" clId="{E3C4224C-5245-4AB8-992E-0D9EF5707E8C}" dt="2024-02-27T17:11:14.931" v="349" actId="113"/>
          <ac:spMkLst>
            <pc:docMk/>
            <pc:sldMk cId="4233171424" sldId="275"/>
            <ac:spMk id="2" creationId="{00000000-0000-0000-0000-000000000000}"/>
          </ac:spMkLst>
        </pc:spChg>
        <pc:spChg chg="mod">
          <ac:chgData name="Nicola Carter" userId="1cd2a96b-80ed-4a7c-bfb2-d5956a69b663" providerId="ADAL" clId="{E3C4224C-5245-4AB8-992E-0D9EF5707E8C}" dt="2024-02-27T17:12:46.100" v="560" actId="404"/>
          <ac:spMkLst>
            <pc:docMk/>
            <pc:sldMk cId="4233171424" sldId="275"/>
            <ac:spMk id="3" creationId="{42C9DE70-903A-4A24-92CD-DB66C5833DB7}"/>
          </ac:spMkLst>
        </pc:spChg>
      </pc:sldChg>
    </pc:docChg>
  </pc:docChgLst>
  <pc:docChgLst>
    <pc:chgData name="Nicola Carter" userId="1cd2a96b-80ed-4a7c-bfb2-d5956a69b663" providerId="ADAL" clId="{F1BCDDD2-3F54-423A-A7DD-8F90FF61C608}"/>
    <pc:docChg chg="custSel addSld delSld modSld">
      <pc:chgData name="Nicola Carter" userId="1cd2a96b-80ed-4a7c-bfb2-d5956a69b663" providerId="ADAL" clId="{F1BCDDD2-3F54-423A-A7DD-8F90FF61C608}" dt="2024-01-15T15:04:51.842" v="533" actId="404"/>
      <pc:docMkLst>
        <pc:docMk/>
      </pc:docMkLst>
      <pc:sldChg chg="modSp mod">
        <pc:chgData name="Nicola Carter" userId="1cd2a96b-80ed-4a7c-bfb2-d5956a69b663" providerId="ADAL" clId="{F1BCDDD2-3F54-423A-A7DD-8F90FF61C608}" dt="2024-01-04T16:18:12.116" v="12" actId="20577"/>
        <pc:sldMkLst>
          <pc:docMk/>
          <pc:sldMk cId="3689779586" sldId="257"/>
        </pc:sldMkLst>
        <pc:spChg chg="mod">
          <ac:chgData name="Nicola Carter" userId="1cd2a96b-80ed-4a7c-bfb2-d5956a69b663" providerId="ADAL" clId="{F1BCDDD2-3F54-423A-A7DD-8F90FF61C608}" dt="2024-01-04T16:18:12.116" v="12" actId="20577"/>
          <ac:spMkLst>
            <pc:docMk/>
            <pc:sldMk cId="3689779586" sldId="257"/>
            <ac:spMk id="8" creationId="{00000000-0000-0000-0000-000000000000}"/>
          </ac:spMkLst>
        </pc:spChg>
      </pc:sldChg>
      <pc:sldChg chg="modSp mod">
        <pc:chgData name="Nicola Carter" userId="1cd2a96b-80ed-4a7c-bfb2-d5956a69b663" providerId="ADAL" clId="{F1BCDDD2-3F54-423A-A7DD-8F90FF61C608}" dt="2024-01-04T16:26:05.235" v="490" actId="20577"/>
        <pc:sldMkLst>
          <pc:docMk/>
          <pc:sldMk cId="2962766433" sldId="266"/>
        </pc:sldMkLst>
        <pc:spChg chg="mod">
          <ac:chgData name="Nicola Carter" userId="1cd2a96b-80ed-4a7c-bfb2-d5956a69b663" providerId="ADAL" clId="{F1BCDDD2-3F54-423A-A7DD-8F90FF61C608}" dt="2024-01-04T16:26:05.235" v="490" actId="20577"/>
          <ac:spMkLst>
            <pc:docMk/>
            <pc:sldMk cId="2962766433" sldId="266"/>
            <ac:spMk id="2" creationId="{00000000-0000-0000-0000-000000000000}"/>
          </ac:spMkLst>
        </pc:spChg>
      </pc:sldChg>
      <pc:sldChg chg="del">
        <pc:chgData name="Nicola Carter" userId="1cd2a96b-80ed-4a7c-bfb2-d5956a69b663" providerId="ADAL" clId="{F1BCDDD2-3F54-423A-A7DD-8F90FF61C608}" dt="2024-01-04T16:25:38.478" v="484" actId="47"/>
        <pc:sldMkLst>
          <pc:docMk/>
          <pc:sldMk cId="976626330" sldId="270"/>
        </pc:sldMkLst>
      </pc:sldChg>
      <pc:sldChg chg="addSp delSp modSp mod">
        <pc:chgData name="Nicola Carter" userId="1cd2a96b-80ed-4a7c-bfb2-d5956a69b663" providerId="ADAL" clId="{F1BCDDD2-3F54-423A-A7DD-8F90FF61C608}" dt="2024-01-04T16:25:17.711" v="482" actId="14100"/>
        <pc:sldMkLst>
          <pc:docMk/>
          <pc:sldMk cId="297805472" sldId="271"/>
        </pc:sldMkLst>
        <pc:spChg chg="mod">
          <ac:chgData name="Nicola Carter" userId="1cd2a96b-80ed-4a7c-bfb2-d5956a69b663" providerId="ADAL" clId="{F1BCDDD2-3F54-423A-A7DD-8F90FF61C608}" dt="2024-01-04T16:23:38.209" v="439" actId="20577"/>
          <ac:spMkLst>
            <pc:docMk/>
            <pc:sldMk cId="297805472" sldId="271"/>
            <ac:spMk id="2" creationId="{76931D5D-2F4A-1D33-82B9-4935BC64A9B1}"/>
          </ac:spMkLst>
        </pc:spChg>
        <pc:spChg chg="mod">
          <ac:chgData name="Nicola Carter" userId="1cd2a96b-80ed-4a7c-bfb2-d5956a69b663" providerId="ADAL" clId="{F1BCDDD2-3F54-423A-A7DD-8F90FF61C608}" dt="2024-01-04T16:22:26.590" v="417" actId="20577"/>
          <ac:spMkLst>
            <pc:docMk/>
            <pc:sldMk cId="297805472" sldId="271"/>
            <ac:spMk id="3" creationId="{2C707268-C101-2F05-A7B2-CA8DAD75D3CC}"/>
          </ac:spMkLst>
        </pc:spChg>
        <pc:spChg chg="add del mod">
          <ac:chgData name="Nicola Carter" userId="1cd2a96b-80ed-4a7c-bfb2-d5956a69b663" providerId="ADAL" clId="{F1BCDDD2-3F54-423A-A7DD-8F90FF61C608}" dt="2024-01-04T16:24:55.377" v="444" actId="478"/>
          <ac:spMkLst>
            <pc:docMk/>
            <pc:sldMk cId="297805472" sldId="271"/>
            <ac:spMk id="5" creationId="{59659E7C-10FD-DBC1-7105-3F7BBC45AA58}"/>
          </ac:spMkLst>
        </pc:spChg>
        <pc:spChg chg="add mod">
          <ac:chgData name="Nicola Carter" userId="1cd2a96b-80ed-4a7c-bfb2-d5956a69b663" providerId="ADAL" clId="{F1BCDDD2-3F54-423A-A7DD-8F90FF61C608}" dt="2024-01-04T16:25:17.711" v="482" actId="14100"/>
          <ac:spMkLst>
            <pc:docMk/>
            <pc:sldMk cId="297805472" sldId="271"/>
            <ac:spMk id="6" creationId="{0C29684E-ADD8-9C00-678D-E5F9BE733A36}"/>
          </ac:spMkLst>
        </pc:spChg>
      </pc:sldChg>
      <pc:sldChg chg="delSp modSp add mod">
        <pc:chgData name="Nicola Carter" userId="1cd2a96b-80ed-4a7c-bfb2-d5956a69b663" providerId="ADAL" clId="{F1BCDDD2-3F54-423A-A7DD-8F90FF61C608}" dt="2024-01-15T15:04:51.842" v="533" actId="404"/>
        <pc:sldMkLst>
          <pc:docMk/>
          <pc:sldMk cId="1152938772" sldId="272"/>
        </pc:sldMkLst>
        <pc:spChg chg="mod">
          <ac:chgData name="Nicola Carter" userId="1cd2a96b-80ed-4a7c-bfb2-d5956a69b663" providerId="ADAL" clId="{F1BCDDD2-3F54-423A-A7DD-8F90FF61C608}" dt="2024-01-15T15:04:10.332" v="530" actId="1076"/>
          <ac:spMkLst>
            <pc:docMk/>
            <pc:sldMk cId="1152938772" sldId="272"/>
            <ac:spMk id="2" creationId="{00000000-0000-0000-0000-000000000000}"/>
          </ac:spMkLst>
        </pc:spChg>
        <pc:spChg chg="mod">
          <ac:chgData name="Nicola Carter" userId="1cd2a96b-80ed-4a7c-bfb2-d5956a69b663" providerId="ADAL" clId="{F1BCDDD2-3F54-423A-A7DD-8F90FF61C608}" dt="2024-01-15T15:04:51.842" v="533" actId="404"/>
          <ac:spMkLst>
            <pc:docMk/>
            <pc:sldMk cId="1152938772" sldId="272"/>
            <ac:spMk id="3" creationId="{42C9DE70-903A-4A24-92CD-DB66C5833DB7}"/>
          </ac:spMkLst>
        </pc:spChg>
        <pc:picChg chg="del">
          <ac:chgData name="Nicola Carter" userId="1cd2a96b-80ed-4a7c-bfb2-d5956a69b663" providerId="ADAL" clId="{F1BCDDD2-3F54-423A-A7DD-8F90FF61C608}" dt="2024-01-15T15:03:36.708" v="494" actId="478"/>
          <ac:picMkLst>
            <pc:docMk/>
            <pc:sldMk cId="1152938772" sldId="272"/>
            <ac:picMk id="6" creationId="{248E2DBC-FB8D-406A-53D9-DF3FF0E659B9}"/>
          </ac:picMkLst>
        </pc:picChg>
      </pc:sldChg>
      <pc:sldChg chg="del">
        <pc:chgData name="Nicola Carter" userId="1cd2a96b-80ed-4a7c-bfb2-d5956a69b663" providerId="ADAL" clId="{F1BCDDD2-3F54-423A-A7DD-8F90FF61C608}" dt="2024-01-04T16:25:36.384" v="483" actId="47"/>
        <pc:sldMkLst>
          <pc:docMk/>
          <pc:sldMk cId="1080945681" sldId="273"/>
        </pc:sldMkLst>
      </pc:sldChg>
      <pc:sldChg chg="del">
        <pc:chgData name="Nicola Carter" userId="1cd2a96b-80ed-4a7c-bfb2-d5956a69b663" providerId="ADAL" clId="{F1BCDDD2-3F54-423A-A7DD-8F90FF61C608}" dt="2024-01-04T16:25:41.395" v="485" actId="47"/>
        <pc:sldMkLst>
          <pc:docMk/>
          <pc:sldMk cId="2672129148" sldId="27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D40A7-371D-4413-BB19-F1FE4975DE63}" type="datetimeFigureOut">
              <a:rPr lang="en-GB" smtClean="0"/>
              <a:t>28/02/2024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2E42F5-5278-472E-B083-8FF2798502B3}" type="slidenum">
              <a:rPr lang="en-GB" smtClean="0"/>
              <a:t>‹#›</a:t>
            </a:fld>
            <a:endParaRPr lang="en-GB"/>
          </a:p>
        </p:txBody>
      </p:sp>
    </p:spTree>
    <p:extLst>
      <p:ext uri="{BB962C8B-B14F-4D97-AF65-F5344CB8AC3E}">
        <p14:creationId xmlns:p14="http://schemas.microsoft.com/office/powerpoint/2010/main" val="3578587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Jen</a:t>
            </a:r>
          </a:p>
        </p:txBody>
      </p:sp>
      <p:sp>
        <p:nvSpPr>
          <p:cNvPr id="4" name="Slide Number Placeholder 3"/>
          <p:cNvSpPr>
            <a:spLocks noGrp="1"/>
          </p:cNvSpPr>
          <p:nvPr>
            <p:ph type="sldNum" sz="quarter" idx="5"/>
          </p:nvPr>
        </p:nvSpPr>
        <p:spPr/>
        <p:txBody>
          <a:bodyPr/>
          <a:lstStyle/>
          <a:p>
            <a:fld id="{64E75FF6-780B-4621-8D84-964FD5B423AE}" type="slidenum">
              <a:rPr lang="en-GB" smtClean="0"/>
              <a:t>4</a:t>
            </a:fld>
            <a:endParaRPr lang="en-GB"/>
          </a:p>
        </p:txBody>
      </p:sp>
    </p:spTree>
    <p:extLst>
      <p:ext uri="{BB962C8B-B14F-4D97-AF65-F5344CB8AC3E}">
        <p14:creationId xmlns:p14="http://schemas.microsoft.com/office/powerpoint/2010/main" val="3014671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Jen</a:t>
            </a:r>
          </a:p>
        </p:txBody>
      </p:sp>
      <p:sp>
        <p:nvSpPr>
          <p:cNvPr id="4" name="Slide Number Placeholder 3"/>
          <p:cNvSpPr>
            <a:spLocks noGrp="1"/>
          </p:cNvSpPr>
          <p:nvPr>
            <p:ph type="sldNum" sz="quarter" idx="5"/>
          </p:nvPr>
        </p:nvSpPr>
        <p:spPr/>
        <p:txBody>
          <a:bodyPr/>
          <a:lstStyle/>
          <a:p>
            <a:fld id="{64E75FF6-780B-4621-8D84-964FD5B423AE}" type="slidenum">
              <a:rPr lang="en-GB" smtClean="0"/>
              <a:t>5</a:t>
            </a:fld>
            <a:endParaRPr lang="en-GB"/>
          </a:p>
        </p:txBody>
      </p:sp>
    </p:spTree>
    <p:extLst>
      <p:ext uri="{BB962C8B-B14F-4D97-AF65-F5344CB8AC3E}">
        <p14:creationId xmlns:p14="http://schemas.microsoft.com/office/powerpoint/2010/main" val="474328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Jen</a:t>
            </a:r>
          </a:p>
        </p:txBody>
      </p:sp>
      <p:sp>
        <p:nvSpPr>
          <p:cNvPr id="4" name="Slide Number Placeholder 3"/>
          <p:cNvSpPr>
            <a:spLocks noGrp="1"/>
          </p:cNvSpPr>
          <p:nvPr>
            <p:ph type="sldNum" sz="quarter" idx="5"/>
          </p:nvPr>
        </p:nvSpPr>
        <p:spPr/>
        <p:txBody>
          <a:bodyPr/>
          <a:lstStyle/>
          <a:p>
            <a:fld id="{64E75FF6-780B-4621-8D84-964FD5B423AE}" type="slidenum">
              <a:rPr lang="en-GB" smtClean="0"/>
              <a:t>6</a:t>
            </a:fld>
            <a:endParaRPr lang="en-GB"/>
          </a:p>
        </p:txBody>
      </p:sp>
    </p:spTree>
    <p:extLst>
      <p:ext uri="{BB962C8B-B14F-4D97-AF65-F5344CB8AC3E}">
        <p14:creationId xmlns:p14="http://schemas.microsoft.com/office/powerpoint/2010/main" val="2199331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F6E1-ADE6-4587-BB0B-A42F47CC8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56961F-AF28-40F8-87B9-4C1C13DCA7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4F1262-D65A-437B-9C19-E1B36D58637F}"/>
              </a:ext>
            </a:extLst>
          </p:cNvPr>
          <p:cNvSpPr>
            <a:spLocks noGrp="1"/>
          </p:cNvSpPr>
          <p:nvPr>
            <p:ph type="dt" sz="half" idx="10"/>
          </p:nvPr>
        </p:nvSpPr>
        <p:spPr/>
        <p:txBody>
          <a:bodyPr/>
          <a:lstStyle/>
          <a:p>
            <a:fld id="{A3F3FD22-8DA5-4A0D-B0C7-5FB75CA198B4}" type="datetimeFigureOut">
              <a:rPr lang="en-GB" smtClean="0"/>
              <a:t>28/02/2024</a:t>
            </a:fld>
            <a:endParaRPr lang="en-GB"/>
          </a:p>
        </p:txBody>
      </p:sp>
      <p:sp>
        <p:nvSpPr>
          <p:cNvPr id="5" name="Footer Placeholder 4">
            <a:extLst>
              <a:ext uri="{FF2B5EF4-FFF2-40B4-BE49-F238E27FC236}">
                <a16:creationId xmlns:a16="http://schemas.microsoft.com/office/drawing/2014/main" id="{1B7218BA-3768-4400-9D45-78636BC020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862D29-035E-400A-B6CD-6EEF7C10300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3887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D8A06-6BEE-4B1C-8008-9E07BDEF2B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578C05-74B5-4E67-940C-1FCA0FE95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96A8B9-9FAB-4DA3-BF7F-5890531FAEBD}"/>
              </a:ext>
            </a:extLst>
          </p:cNvPr>
          <p:cNvSpPr>
            <a:spLocks noGrp="1"/>
          </p:cNvSpPr>
          <p:nvPr>
            <p:ph type="dt" sz="half" idx="10"/>
          </p:nvPr>
        </p:nvSpPr>
        <p:spPr/>
        <p:txBody>
          <a:bodyPr/>
          <a:lstStyle/>
          <a:p>
            <a:fld id="{A3F3FD22-8DA5-4A0D-B0C7-5FB75CA198B4}" type="datetimeFigureOut">
              <a:rPr lang="en-GB" smtClean="0"/>
              <a:t>28/02/2024</a:t>
            </a:fld>
            <a:endParaRPr lang="en-GB"/>
          </a:p>
        </p:txBody>
      </p:sp>
      <p:sp>
        <p:nvSpPr>
          <p:cNvPr id="5" name="Footer Placeholder 4">
            <a:extLst>
              <a:ext uri="{FF2B5EF4-FFF2-40B4-BE49-F238E27FC236}">
                <a16:creationId xmlns:a16="http://schemas.microsoft.com/office/drawing/2014/main" id="{76C6A43A-541A-4125-A5BA-AAC069DFD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8F70EB-42C6-44FA-8C22-8D5E00EDCEC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879164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2607-1920-45AF-856A-2D1465C8FD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4CCC7C-599F-4C87-9005-F7E3447AC1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FDBC9A-F908-487E-8097-A70DEEC97052}"/>
              </a:ext>
            </a:extLst>
          </p:cNvPr>
          <p:cNvSpPr>
            <a:spLocks noGrp="1"/>
          </p:cNvSpPr>
          <p:nvPr>
            <p:ph type="dt" sz="half" idx="10"/>
          </p:nvPr>
        </p:nvSpPr>
        <p:spPr/>
        <p:txBody>
          <a:bodyPr/>
          <a:lstStyle/>
          <a:p>
            <a:fld id="{A3F3FD22-8DA5-4A0D-B0C7-5FB75CA198B4}" type="datetimeFigureOut">
              <a:rPr lang="en-GB" smtClean="0"/>
              <a:t>28/02/2024</a:t>
            </a:fld>
            <a:endParaRPr lang="en-GB"/>
          </a:p>
        </p:txBody>
      </p:sp>
      <p:sp>
        <p:nvSpPr>
          <p:cNvPr id="5" name="Footer Placeholder 4">
            <a:extLst>
              <a:ext uri="{FF2B5EF4-FFF2-40B4-BE49-F238E27FC236}">
                <a16:creationId xmlns:a16="http://schemas.microsoft.com/office/drawing/2014/main" id="{ECB33381-F2E8-4666-91CA-B3B2CCA681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8B9637-7F61-4904-AB13-6A0F9D31B971}"/>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57463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3B14-0593-4FFE-96E7-1936F14BAA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2E840-7395-4089-96C4-6665DDC81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EACF6A-A470-43EE-80D4-6DB0F799A021}"/>
              </a:ext>
            </a:extLst>
          </p:cNvPr>
          <p:cNvSpPr>
            <a:spLocks noGrp="1"/>
          </p:cNvSpPr>
          <p:nvPr>
            <p:ph type="dt" sz="half" idx="10"/>
          </p:nvPr>
        </p:nvSpPr>
        <p:spPr/>
        <p:txBody>
          <a:bodyPr/>
          <a:lstStyle/>
          <a:p>
            <a:fld id="{A3F3FD22-8DA5-4A0D-B0C7-5FB75CA198B4}" type="datetimeFigureOut">
              <a:rPr lang="en-GB" smtClean="0"/>
              <a:t>28/02/2024</a:t>
            </a:fld>
            <a:endParaRPr lang="en-GB"/>
          </a:p>
        </p:txBody>
      </p:sp>
      <p:sp>
        <p:nvSpPr>
          <p:cNvPr id="5" name="Footer Placeholder 4">
            <a:extLst>
              <a:ext uri="{FF2B5EF4-FFF2-40B4-BE49-F238E27FC236}">
                <a16:creationId xmlns:a16="http://schemas.microsoft.com/office/drawing/2014/main" id="{D0F282AD-0654-43FA-AD50-6A8DFABD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E7AA8-A3CB-4F87-BE94-23B60338102D}"/>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9381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4172D-7C8E-4703-B5EE-F6180B39D8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F8B216-D888-479C-A36D-3EFCA15971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0C4AAA-F41B-4D64-85FC-5BBE773C5A3C}"/>
              </a:ext>
            </a:extLst>
          </p:cNvPr>
          <p:cNvSpPr>
            <a:spLocks noGrp="1"/>
          </p:cNvSpPr>
          <p:nvPr>
            <p:ph type="dt" sz="half" idx="10"/>
          </p:nvPr>
        </p:nvSpPr>
        <p:spPr/>
        <p:txBody>
          <a:bodyPr/>
          <a:lstStyle/>
          <a:p>
            <a:fld id="{A3F3FD22-8DA5-4A0D-B0C7-5FB75CA198B4}" type="datetimeFigureOut">
              <a:rPr lang="en-GB" smtClean="0"/>
              <a:t>28/02/2024</a:t>
            </a:fld>
            <a:endParaRPr lang="en-GB"/>
          </a:p>
        </p:txBody>
      </p:sp>
      <p:sp>
        <p:nvSpPr>
          <p:cNvPr id="5" name="Footer Placeholder 4">
            <a:extLst>
              <a:ext uri="{FF2B5EF4-FFF2-40B4-BE49-F238E27FC236}">
                <a16:creationId xmlns:a16="http://schemas.microsoft.com/office/drawing/2014/main" id="{97D5BC86-1C74-4A33-B6CD-E4255C8C5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E3B3EA-4297-456A-976E-A67081117BE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45230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C5162-1DEC-4475-B204-EDDB04BB78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41F29A-E03E-4BE4-8CC5-EB0FF9592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E407E2-6B36-40E3-9C82-67372E1D13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7ECA9F-0F21-45E0-97D9-702F8AA122A7}"/>
              </a:ext>
            </a:extLst>
          </p:cNvPr>
          <p:cNvSpPr>
            <a:spLocks noGrp="1"/>
          </p:cNvSpPr>
          <p:nvPr>
            <p:ph type="dt" sz="half" idx="10"/>
          </p:nvPr>
        </p:nvSpPr>
        <p:spPr/>
        <p:txBody>
          <a:bodyPr/>
          <a:lstStyle/>
          <a:p>
            <a:fld id="{A3F3FD22-8DA5-4A0D-B0C7-5FB75CA198B4}" type="datetimeFigureOut">
              <a:rPr lang="en-GB" smtClean="0"/>
              <a:t>28/02/2024</a:t>
            </a:fld>
            <a:endParaRPr lang="en-GB"/>
          </a:p>
        </p:txBody>
      </p:sp>
      <p:sp>
        <p:nvSpPr>
          <p:cNvPr id="6" name="Footer Placeholder 5">
            <a:extLst>
              <a:ext uri="{FF2B5EF4-FFF2-40B4-BE49-F238E27FC236}">
                <a16:creationId xmlns:a16="http://schemas.microsoft.com/office/drawing/2014/main" id="{0EA51CBF-667C-4F2C-904D-D75A2740B9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9FCEA1-466E-4095-A114-950612639668}"/>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1893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3D5F-8D6B-4C80-835F-BDFD7D5277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ED654-7156-45B6-9B65-CF402FDDB8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40646-ADDB-4615-A503-535CA44589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988355-B63A-4B73-8EC5-E0E5ABFE7E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4B3D4-8541-4E46-889C-4FF00A33CA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642F0A-184D-43A7-BF76-4C11C1DF9A9B}"/>
              </a:ext>
            </a:extLst>
          </p:cNvPr>
          <p:cNvSpPr>
            <a:spLocks noGrp="1"/>
          </p:cNvSpPr>
          <p:nvPr>
            <p:ph type="dt" sz="half" idx="10"/>
          </p:nvPr>
        </p:nvSpPr>
        <p:spPr/>
        <p:txBody>
          <a:bodyPr/>
          <a:lstStyle/>
          <a:p>
            <a:fld id="{A3F3FD22-8DA5-4A0D-B0C7-5FB75CA198B4}" type="datetimeFigureOut">
              <a:rPr lang="en-GB" smtClean="0"/>
              <a:t>28/02/2024</a:t>
            </a:fld>
            <a:endParaRPr lang="en-GB"/>
          </a:p>
        </p:txBody>
      </p:sp>
      <p:sp>
        <p:nvSpPr>
          <p:cNvPr id="8" name="Footer Placeholder 7">
            <a:extLst>
              <a:ext uri="{FF2B5EF4-FFF2-40B4-BE49-F238E27FC236}">
                <a16:creationId xmlns:a16="http://schemas.microsoft.com/office/drawing/2014/main" id="{E1730737-41E1-4CEF-B41E-B53EE0EB1E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5A6359-56E9-4BD5-A520-C477F0B4BE4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77174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5A43-F0A9-4C80-A2FE-D7AF925F8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684EB9-89A9-466D-8684-89D97D69B072}"/>
              </a:ext>
            </a:extLst>
          </p:cNvPr>
          <p:cNvSpPr>
            <a:spLocks noGrp="1"/>
          </p:cNvSpPr>
          <p:nvPr>
            <p:ph type="dt" sz="half" idx="10"/>
          </p:nvPr>
        </p:nvSpPr>
        <p:spPr/>
        <p:txBody>
          <a:bodyPr/>
          <a:lstStyle/>
          <a:p>
            <a:fld id="{A3F3FD22-8DA5-4A0D-B0C7-5FB75CA198B4}" type="datetimeFigureOut">
              <a:rPr lang="en-GB" smtClean="0"/>
              <a:t>28/02/2024</a:t>
            </a:fld>
            <a:endParaRPr lang="en-GB"/>
          </a:p>
        </p:txBody>
      </p:sp>
      <p:sp>
        <p:nvSpPr>
          <p:cNvPr id="4" name="Footer Placeholder 3">
            <a:extLst>
              <a:ext uri="{FF2B5EF4-FFF2-40B4-BE49-F238E27FC236}">
                <a16:creationId xmlns:a16="http://schemas.microsoft.com/office/drawing/2014/main" id="{D4EAE3F9-140D-4C8C-BCDC-DFFC553FA7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CF52B3B-ECFC-4C3D-918D-CF8D893D07B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60401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9E8E27-F480-4FCE-BE83-D3458F83ECD5}"/>
              </a:ext>
            </a:extLst>
          </p:cNvPr>
          <p:cNvSpPr>
            <a:spLocks noGrp="1"/>
          </p:cNvSpPr>
          <p:nvPr>
            <p:ph type="dt" sz="half" idx="10"/>
          </p:nvPr>
        </p:nvSpPr>
        <p:spPr/>
        <p:txBody>
          <a:bodyPr/>
          <a:lstStyle/>
          <a:p>
            <a:fld id="{A3F3FD22-8DA5-4A0D-B0C7-5FB75CA198B4}" type="datetimeFigureOut">
              <a:rPr lang="en-GB" smtClean="0"/>
              <a:t>28/02/2024</a:t>
            </a:fld>
            <a:endParaRPr lang="en-GB"/>
          </a:p>
        </p:txBody>
      </p:sp>
      <p:sp>
        <p:nvSpPr>
          <p:cNvPr id="3" name="Footer Placeholder 2">
            <a:extLst>
              <a:ext uri="{FF2B5EF4-FFF2-40B4-BE49-F238E27FC236}">
                <a16:creationId xmlns:a16="http://schemas.microsoft.com/office/drawing/2014/main" id="{4BE7240C-3283-4654-B676-A2F15C61C8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D2BC8E-2185-46C6-B69B-F509D44E0A93}"/>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18130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A114-FC7F-4B25-8808-1E717CCA44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8513D6-B6DA-4D08-9A56-92A13539EC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1EC032-2EA3-44EC-B70B-B8AA8B9F9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F02AD7-7F36-4E51-AAA4-9D2C875DE68C}"/>
              </a:ext>
            </a:extLst>
          </p:cNvPr>
          <p:cNvSpPr>
            <a:spLocks noGrp="1"/>
          </p:cNvSpPr>
          <p:nvPr>
            <p:ph type="dt" sz="half" idx="10"/>
          </p:nvPr>
        </p:nvSpPr>
        <p:spPr/>
        <p:txBody>
          <a:bodyPr/>
          <a:lstStyle/>
          <a:p>
            <a:fld id="{A3F3FD22-8DA5-4A0D-B0C7-5FB75CA198B4}" type="datetimeFigureOut">
              <a:rPr lang="en-GB" smtClean="0"/>
              <a:t>28/02/2024</a:t>
            </a:fld>
            <a:endParaRPr lang="en-GB"/>
          </a:p>
        </p:txBody>
      </p:sp>
      <p:sp>
        <p:nvSpPr>
          <p:cNvPr id="6" name="Footer Placeholder 5">
            <a:extLst>
              <a:ext uri="{FF2B5EF4-FFF2-40B4-BE49-F238E27FC236}">
                <a16:creationId xmlns:a16="http://schemas.microsoft.com/office/drawing/2014/main" id="{85D23D26-6354-4586-BF4C-5560A54D8E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BAC9AE-6013-4511-BACF-B1CFCE41C49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99455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BEF1-C91A-4414-BB57-3381F1C35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2B6475-9293-4EA3-8A1D-1A5BB6600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A4E403-D3CF-47BA-89A7-518A69C04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754A09-DDFE-4534-A338-2EAFA0667671}"/>
              </a:ext>
            </a:extLst>
          </p:cNvPr>
          <p:cNvSpPr>
            <a:spLocks noGrp="1"/>
          </p:cNvSpPr>
          <p:nvPr>
            <p:ph type="dt" sz="half" idx="10"/>
          </p:nvPr>
        </p:nvSpPr>
        <p:spPr/>
        <p:txBody>
          <a:bodyPr/>
          <a:lstStyle/>
          <a:p>
            <a:fld id="{A3F3FD22-8DA5-4A0D-B0C7-5FB75CA198B4}" type="datetimeFigureOut">
              <a:rPr lang="en-GB" smtClean="0"/>
              <a:t>28/02/2024</a:t>
            </a:fld>
            <a:endParaRPr lang="en-GB"/>
          </a:p>
        </p:txBody>
      </p:sp>
      <p:sp>
        <p:nvSpPr>
          <p:cNvPr id="6" name="Footer Placeholder 5">
            <a:extLst>
              <a:ext uri="{FF2B5EF4-FFF2-40B4-BE49-F238E27FC236}">
                <a16:creationId xmlns:a16="http://schemas.microsoft.com/office/drawing/2014/main" id="{3B61DAB4-AE5C-472E-9F41-C804700A9B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3A8FC8-B12A-46F6-9AA4-1F5A530FC7EC}"/>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00212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2F45CB-D1B5-44F8-BD37-9349276CB0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DC9E5D-E001-43A8-91C5-6B188D494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1F28A8-A1C9-4967-9CC8-12D0250143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3FD22-8DA5-4A0D-B0C7-5FB75CA198B4}" type="datetimeFigureOut">
              <a:rPr lang="en-GB" smtClean="0"/>
              <a:t>28/02/2024</a:t>
            </a:fld>
            <a:endParaRPr lang="en-GB"/>
          </a:p>
        </p:txBody>
      </p:sp>
      <p:sp>
        <p:nvSpPr>
          <p:cNvPr id="5" name="Footer Placeholder 4">
            <a:extLst>
              <a:ext uri="{FF2B5EF4-FFF2-40B4-BE49-F238E27FC236}">
                <a16:creationId xmlns:a16="http://schemas.microsoft.com/office/drawing/2014/main" id="{F6396019-C229-45AD-B13C-7F52B514A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0C18FE-70C2-4687-8475-1D82CF79D9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60B18-23AC-48F4-9066-F7E55AB97DD2}" type="slidenum">
              <a:rPr lang="en-GB" smtClean="0"/>
              <a:t>‹#›</a:t>
            </a:fld>
            <a:endParaRPr lang="en-GB"/>
          </a:p>
        </p:txBody>
      </p:sp>
    </p:spTree>
    <p:extLst>
      <p:ext uri="{BB962C8B-B14F-4D97-AF65-F5344CB8AC3E}">
        <p14:creationId xmlns:p14="http://schemas.microsoft.com/office/powerpoint/2010/main" val="196849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forms.office.com/e/P9jZUG82yQ"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professionals.lincolnshire.gov.uk/homepage/54/graduated-approach-briefings"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hyperlink" Target="mailto:VirtualSchoolTraining@lincolnshire.gov.u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mailto:VirtualSchoolTraining@lincolnshire.gov.uk" TargetMode="Externa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hyperlink" Target="https://gbr01.safelinks.protection.outlook.com/?url=https%3A%2F%2Fwww.lincolnshire.gov.uk%2Fhealth-wellbeing%2Fhealth-visitors&amp;data=05%7C02%7CNicola.Carter%40lincolnshire.gov.uk%7Caf3add3c3ba64e5f153708dc137d9ed8%7Cb4e05b92f8ce46b59b2499ba5c11e5e9%7C0%7C0%7C638406677617868478%7CUnknown%7CTWFpbGZsb3d8eyJWIjoiMC4wLjAwMDAiLCJQIjoiV2luMzIiLCJBTiI6Ik1haWwiLCJXVCI6Mn0%3D%7C3000%7C%7C%7C&amp;sdata=vBczuhXbBoKcPMIO7DhnJPVsN30tej3zmTG3Pewv7uk%3D&amp;reserved=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gbr01.safelinks.protection.outlook.com/?url=https%3A%2F%2Fwww.neurodiversityweek.com%2Fget-involved-schools&amp;data=05%7C02%7CNicola.Carter%40lincolnshire.gov.uk%7Ce6589755024841e75f7b08dc31fb173b%7Cb4e05b92f8ce46b59b2499ba5c11e5e9%7C0%7C0%7C638440201872588714%7CUnknown%7CTWFpbGZsb3d8eyJWIjoiMC4wLjAwMDAiLCJQIjoiV2luMzIiLCJBTiI6Ik1haWwiLCJXVCI6Mn0%3D%7C0%7C%7C%7C&amp;sdata=KsunVUenanEDPrDEia8%2BCX02SVR3GsbwCryD4Xh4yRg%3D&amp;reserved=0"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gbr01.safelinks.protection.outlook.com/?url=https%3A%2F%2Fwww.coram.org.uk%2Fnews%2Fcoram-launches-free-wellbeing-toolkit-for-primary-school-children%2F&amp;data=05%7C02%7CNicola.Carter%40lincolnshire.gov.uk%7Ce6589755024841e75f7b08dc31fb173b%7Cb4e05b92f8ce46b59b2499ba5c11e5e9%7C0%7C0%7C638440201872598790%7CUnknown%7CTWFpbGZsb3d8eyJWIjoiMC4wLjAwMDAiLCJQIjoiV2luMzIiLCJBTiI6Ik1haWwiLCJXVCI6Mn0%3D%7C0%7C%7C%7C&amp;sdata=dCX7FUP23GsoBnJKTpZFiQPCRKY8CPctBbCqX30Gwnc%3D&amp;reserved=0"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lincolnshire.gov.uk/directory-record/63946/specialist-teaching-tea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pPr algn="ctr"/>
            <a:r>
              <a:rPr lang="en-GB" dirty="0"/>
              <a:t>Graduated Approach Briefings</a:t>
            </a:r>
            <a:endParaRPr lang="en-GB" dirty="0">
              <a:solidFill>
                <a:schemeClr val="accent3">
                  <a:lumMod val="75000"/>
                </a:schemeClr>
              </a:solidFill>
            </a:endParaRPr>
          </a:p>
        </p:txBody>
      </p:sp>
      <p:sp>
        <p:nvSpPr>
          <p:cNvPr id="8" name="Subtitle 2"/>
          <p:cNvSpPr txBox="1">
            <a:spLocks/>
          </p:cNvSpPr>
          <p:nvPr/>
        </p:nvSpPr>
        <p:spPr>
          <a:xfrm>
            <a:off x="2632842" y="2136227"/>
            <a:ext cx="6400800" cy="1752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400" dirty="0">
                <a:latin typeface="+mj-lt"/>
              </a:rPr>
              <a:t>February 2024</a:t>
            </a:r>
          </a:p>
          <a:p>
            <a:pPr marL="0" indent="0" algn="ctr">
              <a:buNone/>
            </a:pPr>
            <a:r>
              <a:rPr lang="en-GB" sz="4400" dirty="0">
                <a:latin typeface="+mj-lt"/>
              </a:rPr>
              <a:t>Notices </a:t>
            </a:r>
          </a:p>
        </p:txBody>
      </p:sp>
    </p:spTree>
    <p:extLst>
      <p:ext uri="{BB962C8B-B14F-4D97-AF65-F5344CB8AC3E}">
        <p14:creationId xmlns:p14="http://schemas.microsoft.com/office/powerpoint/2010/main" val="3689779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extBox 1">
            <a:extLst>
              <a:ext uri="{FF2B5EF4-FFF2-40B4-BE49-F238E27FC236}">
                <a16:creationId xmlns:a16="http://schemas.microsoft.com/office/drawing/2014/main" id="{76931D5D-2F4A-1D33-82B9-4935BC64A9B1}"/>
              </a:ext>
            </a:extLst>
          </p:cNvPr>
          <p:cNvSpPr txBox="1"/>
          <p:nvPr/>
        </p:nvSpPr>
        <p:spPr>
          <a:xfrm>
            <a:off x="477430" y="550258"/>
            <a:ext cx="11061812" cy="1200329"/>
          </a:xfrm>
          <a:prstGeom prst="rect">
            <a:avLst/>
          </a:prstGeom>
          <a:noFill/>
        </p:spPr>
        <p:txBody>
          <a:bodyPr wrap="square" rtlCol="0">
            <a:spAutoFit/>
          </a:bodyPr>
          <a:lstStyle/>
          <a:p>
            <a:r>
              <a:rPr lang="en-GB" sz="3600" b="1" dirty="0">
                <a:effectLst/>
                <a:latin typeface="Calibri" panose="020F0502020204030204" pitchFamily="34" charset="0"/>
                <a:ea typeface="Calibri" panose="020F0502020204030204" pitchFamily="34" charset="0"/>
              </a:rPr>
              <a:t>Forward notice for July Briefings: </a:t>
            </a:r>
          </a:p>
          <a:p>
            <a:r>
              <a:rPr lang="en-GB" sz="3600" b="1" dirty="0">
                <a:effectLst/>
                <a:latin typeface="Calibri" panose="020F0502020204030204" pitchFamily="34" charset="0"/>
                <a:ea typeface="Calibri" panose="020F0502020204030204" pitchFamily="34" charset="0"/>
              </a:rPr>
              <a:t>Designated Clinical Officer Q &amp; A session</a:t>
            </a:r>
          </a:p>
        </p:txBody>
      </p:sp>
      <p:sp>
        <p:nvSpPr>
          <p:cNvPr id="3" name="TextBox 2">
            <a:extLst>
              <a:ext uri="{FF2B5EF4-FFF2-40B4-BE49-F238E27FC236}">
                <a16:creationId xmlns:a16="http://schemas.microsoft.com/office/drawing/2014/main" id="{2C707268-C101-2F05-A7B2-CA8DAD75D3CC}"/>
              </a:ext>
            </a:extLst>
          </p:cNvPr>
          <p:cNvSpPr txBox="1"/>
          <p:nvPr/>
        </p:nvSpPr>
        <p:spPr>
          <a:xfrm>
            <a:off x="477431" y="1859339"/>
            <a:ext cx="9977480" cy="2862322"/>
          </a:xfrm>
          <a:prstGeom prst="rect">
            <a:avLst/>
          </a:prstGeom>
          <a:noFill/>
        </p:spPr>
        <p:txBody>
          <a:bodyPr wrap="square" rtlCol="0">
            <a:spAutoFit/>
          </a:bodyPr>
          <a:lstStyle/>
          <a:p>
            <a:pPr algn="l"/>
            <a:r>
              <a:rPr lang="en-US" b="0" i="0" dirty="0">
                <a:solidFill>
                  <a:srgbClr val="000000"/>
                </a:solidFill>
                <a:effectLst/>
                <a:latin typeface="Segoe UI" panose="020B0502040204020203" pitchFamily="34" charset="0"/>
              </a:rPr>
              <a:t>In the annual survey, a number of themes around Health arose as being areas you wanted training on.  Russell </a:t>
            </a:r>
            <a:r>
              <a:rPr lang="en-US" b="0" i="0" dirty="0" err="1">
                <a:solidFill>
                  <a:srgbClr val="000000"/>
                </a:solidFill>
                <a:effectLst/>
                <a:latin typeface="Segoe UI" panose="020B0502040204020203" pitchFamily="34" charset="0"/>
              </a:rPr>
              <a:t>Outen</a:t>
            </a:r>
            <a:r>
              <a:rPr lang="en-US" b="0" i="0" dirty="0">
                <a:solidFill>
                  <a:srgbClr val="000000"/>
                </a:solidFill>
                <a:effectLst/>
                <a:latin typeface="Segoe UI" panose="020B0502040204020203" pitchFamily="34" charset="0"/>
              </a:rPr>
              <a:t>-Coe, Designated Clinical Officer, will be coming to our July briefings and will answer prepared questions as part of his session.  The following themes have been identified in the survey: ADHD, PDA, Mental Health and FASD.  If you have any specific questions around these themes that you would like answering, please follow this link:</a:t>
            </a:r>
          </a:p>
          <a:p>
            <a:pPr algn="l"/>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https://forms.office.com/e/P9jZUG82yQ</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algn="l"/>
            <a:endParaRPr lang="en-US" b="0" i="0" dirty="0">
              <a:solidFill>
                <a:srgbClr val="000000"/>
              </a:solidFill>
              <a:latin typeface="Calibri" panose="020F0502020204030204" pitchFamily="34" charset="0"/>
              <a:cs typeface="Times New Roman" panose="02020603050405020304" pitchFamily="18" charset="0"/>
            </a:endParaRPr>
          </a:p>
          <a:p>
            <a:pPr algn="l"/>
            <a:r>
              <a:rPr lang="en-US" dirty="0">
                <a:solidFill>
                  <a:srgbClr val="000000"/>
                </a:solidFill>
                <a:effectLst/>
                <a:latin typeface="Calibri" panose="020F0502020204030204" pitchFamily="34" charset="0"/>
                <a:cs typeface="Times New Roman" panose="02020603050405020304" pitchFamily="18" charset="0"/>
              </a:rPr>
              <a:t>There is a final question asking if you have any other questions not related to these themes – we may not be able to answer them in the July briefings but, if there </a:t>
            </a:r>
            <a:r>
              <a:rPr lang="en-US" dirty="0">
                <a:solidFill>
                  <a:srgbClr val="000000"/>
                </a:solidFill>
                <a:latin typeface="Calibri" panose="020F0502020204030204" pitchFamily="34" charset="0"/>
                <a:cs typeface="Times New Roman" panose="02020603050405020304" pitchFamily="18" charset="0"/>
              </a:rPr>
              <a:t>are enough, we can invite Russell back for another session in the Autumn term.</a:t>
            </a:r>
            <a:endParaRPr lang="en-US" b="0" i="0" dirty="0">
              <a:solidFill>
                <a:srgbClr val="000000"/>
              </a:solidFill>
              <a:effectLst/>
              <a:latin typeface="novelsanspro-regular"/>
            </a:endParaRPr>
          </a:p>
        </p:txBody>
      </p:sp>
      <p:sp>
        <p:nvSpPr>
          <p:cNvPr id="6" name="Speech Bubble: Rectangle 5">
            <a:extLst>
              <a:ext uri="{FF2B5EF4-FFF2-40B4-BE49-F238E27FC236}">
                <a16:creationId xmlns:a16="http://schemas.microsoft.com/office/drawing/2014/main" id="{0C29684E-ADD8-9C00-678D-E5F9BE733A36}"/>
              </a:ext>
            </a:extLst>
          </p:cNvPr>
          <p:cNvSpPr/>
          <p:nvPr/>
        </p:nvSpPr>
        <p:spPr>
          <a:xfrm>
            <a:off x="10009848" y="364141"/>
            <a:ext cx="1853076" cy="1642683"/>
          </a:xfrm>
          <a:prstGeom prst="wedgeRectCallout">
            <a:avLst>
              <a:gd name="adj1" fmla="val -32623"/>
              <a:gd name="adj2" fmla="val 7580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Please make your questions specific!</a:t>
            </a:r>
            <a:endParaRPr lang="en-GB" dirty="0"/>
          </a:p>
        </p:txBody>
      </p:sp>
    </p:spTree>
    <p:extLst>
      <p:ext uri="{BB962C8B-B14F-4D97-AF65-F5344CB8AC3E}">
        <p14:creationId xmlns:p14="http://schemas.microsoft.com/office/powerpoint/2010/main" val="297805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330529"/>
            <a:ext cx="11117494" cy="1325563"/>
          </a:xfrm>
        </p:spPr>
        <p:txBody>
          <a:bodyPr>
            <a:normAutofit/>
          </a:bodyPr>
          <a:lstStyle/>
          <a:p>
            <a:r>
              <a:rPr lang="en-GB" dirty="0"/>
              <a:t>Presentations and Videos will be available from 5</a:t>
            </a:r>
            <a:r>
              <a:rPr lang="en-GB" baseline="30000" dirty="0"/>
              <a:t>th</a:t>
            </a:r>
            <a:r>
              <a:rPr lang="en-GB" dirty="0"/>
              <a:t> March</a:t>
            </a:r>
          </a:p>
        </p:txBody>
      </p:sp>
      <p:sp>
        <p:nvSpPr>
          <p:cNvPr id="3" name="TextBox 2">
            <a:extLst>
              <a:ext uri="{FF2B5EF4-FFF2-40B4-BE49-F238E27FC236}">
                <a16:creationId xmlns:a16="http://schemas.microsoft.com/office/drawing/2014/main" id="{D2D56A3B-EFE4-481C-96C8-8ADBB3124AFC}"/>
              </a:ext>
            </a:extLst>
          </p:cNvPr>
          <p:cNvSpPr txBox="1"/>
          <p:nvPr/>
        </p:nvSpPr>
        <p:spPr>
          <a:xfrm>
            <a:off x="233050" y="2004050"/>
            <a:ext cx="7235899" cy="2677656"/>
          </a:xfrm>
          <a:prstGeom prst="rect">
            <a:avLst/>
          </a:prstGeom>
          <a:noFill/>
        </p:spPr>
        <p:txBody>
          <a:bodyPr wrap="square" rtlCol="0">
            <a:spAutoFit/>
          </a:bodyPr>
          <a:lstStyle/>
          <a:p>
            <a:pPr marL="285750"/>
            <a:r>
              <a:rPr lang="en-GB" sz="2400" dirty="0">
                <a:latin typeface="Calibri" panose="020F0502020204030204" pitchFamily="34" charset="0"/>
              </a:rPr>
              <a:t>Remember to visit the Graduated Approach Briefings page on the Local Offer so that you can view the presentations and videos for this round of briefings and any from the previous academic year.</a:t>
            </a:r>
          </a:p>
          <a:p>
            <a:pPr marL="285750"/>
            <a:endParaRPr lang="en-GB" sz="2400" dirty="0">
              <a:latin typeface="Calibri" panose="020F0502020204030204" pitchFamily="34" charset="0"/>
            </a:endParaRPr>
          </a:p>
          <a:p>
            <a:pPr marL="285750"/>
            <a:r>
              <a:rPr lang="en-US" sz="2400" dirty="0">
                <a:hlinkClick r:id="rId3"/>
              </a:rPr>
              <a:t>Graduated approach briefings – Professional resources (lincolnshire.gov.uk)</a:t>
            </a:r>
            <a:endParaRPr lang="en-GB" sz="2400" dirty="0">
              <a:latin typeface="Calibri" panose="020F0502020204030204" pitchFamily="34" charset="0"/>
            </a:endParaRPr>
          </a:p>
        </p:txBody>
      </p:sp>
      <p:pic>
        <p:nvPicPr>
          <p:cNvPr id="1026" name="Picture 2" descr="directory">
            <a:extLst>
              <a:ext uri="{FF2B5EF4-FFF2-40B4-BE49-F238E27FC236}">
                <a16:creationId xmlns:a16="http://schemas.microsoft.com/office/drawing/2014/main" id="{28BCA206-1B9D-4EFB-8CF4-D6DDAD6A65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40156" y="2004050"/>
            <a:ext cx="38100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2766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3" name="Title 2"/>
          <p:cNvSpPr>
            <a:spLocks noGrp="1"/>
          </p:cNvSpPr>
          <p:nvPr>
            <p:ph type="title"/>
          </p:nvPr>
        </p:nvSpPr>
        <p:spPr>
          <a:xfrm>
            <a:off x="119270" y="65561"/>
            <a:ext cx="10515600" cy="1325563"/>
          </a:xfrm>
        </p:spPr>
        <p:txBody>
          <a:bodyPr/>
          <a:lstStyle/>
          <a:p>
            <a:r>
              <a:rPr lang="en-GB" dirty="0"/>
              <a:t>Welcome</a:t>
            </a:r>
          </a:p>
        </p:txBody>
      </p:sp>
      <p:sp>
        <p:nvSpPr>
          <p:cNvPr id="7" name="Text Placeholder 2">
            <a:extLst>
              <a:ext uri="{FF2B5EF4-FFF2-40B4-BE49-F238E27FC236}">
                <a16:creationId xmlns:a16="http://schemas.microsoft.com/office/drawing/2014/main" id="{AECA62E0-3932-4DCF-8C61-E37AF424C7DE}"/>
              </a:ext>
            </a:extLst>
          </p:cNvPr>
          <p:cNvSpPr txBox="1">
            <a:spLocks/>
          </p:cNvSpPr>
          <p:nvPr/>
        </p:nvSpPr>
        <p:spPr>
          <a:xfrm>
            <a:off x="376099" y="1126528"/>
            <a:ext cx="6334802" cy="4382368"/>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75" indent="-257175">
              <a:lnSpc>
                <a:spcPct val="100000"/>
              </a:lnSpc>
              <a:spcBef>
                <a:spcPts val="0"/>
              </a:spcBef>
              <a:buClr>
                <a:schemeClr val="accent1"/>
              </a:buClr>
            </a:pPr>
            <a:r>
              <a:rPr lang="en-GB" sz="1200" b="1" dirty="0">
                <a:cs typeface="Arial" panose="020B0604020202020204" pitchFamily="34" charset="0"/>
              </a:rPr>
              <a:t>Welcome</a:t>
            </a:r>
            <a:r>
              <a:rPr lang="en-GB" sz="1200" dirty="0">
                <a:cs typeface="Arial" panose="020B0604020202020204" pitchFamily="34" charset="0"/>
              </a:rPr>
              <a:t> and </a:t>
            </a:r>
            <a:r>
              <a:rPr lang="en-GB" sz="1200" b="1" dirty="0">
                <a:cs typeface="Arial" panose="020B0604020202020204" pitchFamily="34" charset="0"/>
              </a:rPr>
              <a:t>thank you </a:t>
            </a:r>
            <a:r>
              <a:rPr lang="en-GB" sz="1200" dirty="0">
                <a:cs typeface="Arial" panose="020B0604020202020204" pitchFamily="34" charset="0"/>
              </a:rPr>
              <a:t>for joining us for this virtual training session. </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Please sign in through the Chat to register your attendance.</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As usual, to support everyone to maintain connectivity with so many attendees being here:</a:t>
            </a:r>
          </a:p>
          <a:p>
            <a:pPr marL="257175" indent="-257175">
              <a:lnSpc>
                <a:spcPct val="100000"/>
              </a:lnSpc>
              <a:spcBef>
                <a:spcPts val="0"/>
              </a:spcBef>
              <a:buClr>
                <a:schemeClr val="accent1"/>
              </a:buClr>
            </a:pPr>
            <a:endParaRPr lang="en-GB" sz="1200" dirty="0">
              <a:cs typeface="Arial" panose="020B0604020202020204" pitchFamily="34" charset="0"/>
            </a:endParaRPr>
          </a:p>
          <a:p>
            <a:pPr marL="528525" lvl="1" indent="-257175">
              <a:lnSpc>
                <a:spcPct val="100000"/>
              </a:lnSpc>
              <a:spcBef>
                <a:spcPts val="0"/>
              </a:spcBef>
            </a:pPr>
            <a:r>
              <a:rPr lang="en-GB" sz="1200" dirty="0">
                <a:cs typeface="Arial" panose="020B0604020202020204" pitchFamily="34" charset="0"/>
              </a:rPr>
              <a:t>Please </a:t>
            </a:r>
            <a:r>
              <a:rPr lang="en-GB" sz="1200" b="1" dirty="0">
                <a:cs typeface="Arial" panose="020B0604020202020204" pitchFamily="34" charset="0"/>
              </a:rPr>
              <a:t>Mute</a:t>
            </a:r>
            <a:r>
              <a:rPr lang="en-GB" sz="1200" dirty="0">
                <a:cs typeface="Arial" panose="020B0604020202020204" pitchFamily="34" charset="0"/>
              </a:rPr>
              <a:t> your microphone and turn off your video when not speaking – we have a large number of participants present today and this may mean that we experience feedback or slowing of the network connection if everybody has their microphone and video on. However, we would like to see you if you ask a question, please, so feel free to switch on both your microphone and video in these instances.</a:t>
            </a:r>
          </a:p>
          <a:p>
            <a:pPr marL="528525" lvl="1" indent="-257175">
              <a:lnSpc>
                <a:spcPct val="100000"/>
              </a:lnSpc>
              <a:spcBef>
                <a:spcPts val="0"/>
              </a:spcBef>
            </a:pPr>
            <a:r>
              <a:rPr lang="en-GB" sz="1200" dirty="0">
                <a:cs typeface="Arial" panose="020B0604020202020204" pitchFamily="34" charset="0"/>
              </a:rPr>
              <a:t>Please note that this meeting, or sections of it, will be being recorded</a:t>
            </a:r>
            <a:r>
              <a:rPr lang="en-GB" sz="1200" dirty="0">
                <a:effectLst/>
                <a:ea typeface="Calibri" panose="020F0502020204030204" pitchFamily="34" charset="0"/>
                <a:cs typeface="Arial" panose="020B0604020202020204" pitchFamily="34" charset="0"/>
              </a:rPr>
              <a:t> for use on the council’s professionals’ website. If you do not wish to be recorded, you should leave the meeting and watch it back later. </a:t>
            </a:r>
          </a:p>
          <a:p>
            <a:pPr marL="528525" lvl="1" indent="-257175">
              <a:lnSpc>
                <a:spcPct val="100000"/>
              </a:lnSpc>
              <a:spcBef>
                <a:spcPts val="0"/>
              </a:spcBef>
            </a:pPr>
            <a:r>
              <a:rPr lang="en-GB" sz="1200" dirty="0">
                <a:cs typeface="Arial" panose="020B0604020202020204" pitchFamily="34" charset="0"/>
              </a:rPr>
              <a:t>If you would like to ask questions, please use the </a:t>
            </a:r>
            <a:r>
              <a:rPr lang="en-GB" sz="1200" b="1" dirty="0">
                <a:cs typeface="Arial" panose="020B0604020202020204" pitchFamily="34" charset="0"/>
              </a:rPr>
              <a:t>raise your hand </a:t>
            </a:r>
            <a:r>
              <a:rPr lang="en-GB" sz="1200" dirty="0">
                <a:cs typeface="Arial" panose="020B0604020202020204" pitchFamily="34" charset="0"/>
              </a:rPr>
              <a:t>facility</a:t>
            </a:r>
            <a:r>
              <a:rPr lang="en-GB" sz="1200" b="1" dirty="0">
                <a:cs typeface="Arial" panose="020B0604020202020204" pitchFamily="34" charset="0"/>
              </a:rPr>
              <a:t> </a:t>
            </a:r>
            <a:r>
              <a:rPr lang="en-GB" sz="1200" dirty="0">
                <a:cs typeface="Arial" panose="020B0604020202020204" pitchFamily="34" charset="0"/>
              </a:rPr>
              <a:t>or use the </a:t>
            </a:r>
            <a:r>
              <a:rPr lang="en-GB" sz="1200" b="1" dirty="0">
                <a:cs typeface="Arial" panose="020B0604020202020204" pitchFamily="34" charset="0"/>
              </a:rPr>
              <a:t>chat</a:t>
            </a:r>
            <a:r>
              <a:rPr lang="en-GB" sz="1200" dirty="0">
                <a:cs typeface="Arial" panose="020B0604020202020204" pitchFamily="34" charset="0"/>
              </a:rPr>
              <a:t> function in Teams</a:t>
            </a:r>
          </a:p>
          <a:p>
            <a:pPr marL="528525" lvl="1" indent="-257175">
              <a:lnSpc>
                <a:spcPct val="100000"/>
              </a:lnSpc>
              <a:spcBef>
                <a:spcPts val="0"/>
              </a:spcBef>
            </a:pPr>
            <a:r>
              <a:rPr lang="en-GB" sz="1200" dirty="0">
                <a:cs typeface="Arial" panose="020B0604020202020204" pitchFamily="34" charset="0"/>
              </a:rPr>
              <a:t>Please keep discussion in the ‘chat’ relevant – the person presenting may not be able to see your comments but we will have someone monitoring it in order to make sure all questions are answered.</a:t>
            </a:r>
          </a:p>
        </p:txBody>
      </p:sp>
      <p:pic>
        <p:nvPicPr>
          <p:cNvPr id="9"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525"/>
          <a:stretch/>
        </p:blipFill>
        <p:spPr bwMode="auto">
          <a:xfrm>
            <a:off x="7091442" y="2361194"/>
            <a:ext cx="1970400" cy="8815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t="9325" b="10074"/>
          <a:stretch/>
        </p:blipFill>
        <p:spPr bwMode="auto">
          <a:xfrm>
            <a:off x="7091442" y="3692734"/>
            <a:ext cx="1970400" cy="9332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68682302-6B34-4B35-B4CB-B983EBDDEAE7}"/>
              </a:ext>
            </a:extLst>
          </p:cNvPr>
          <p:cNvSpPr txBox="1"/>
          <p:nvPr/>
        </p:nvSpPr>
        <p:spPr>
          <a:xfrm>
            <a:off x="6432508" y="231146"/>
            <a:ext cx="5552102" cy="1384995"/>
          </a:xfrm>
          <a:prstGeom prst="rect">
            <a:avLst/>
          </a:prstGeom>
          <a:solidFill>
            <a:srgbClr val="B6D34D"/>
          </a:solidFill>
        </p:spPr>
        <p:txBody>
          <a:bodyPr wrap="square" rtlCol="0">
            <a:spAutoFit/>
          </a:bodyPr>
          <a:lstStyle/>
          <a:p>
            <a:r>
              <a:rPr lang="en-GB" sz="1200" dirty="0"/>
              <a:t>To locate information about the Graduated Approach Briefings on the Local Offer, go to: </a:t>
            </a:r>
            <a:r>
              <a:rPr lang="en-GB" sz="1200" dirty="0">
                <a:hlinkClick r:id="rId5"/>
              </a:rPr>
              <a:t>https://professionals.lincolnshire.gov.uk/homepage/54/graduated-approach-briefings</a:t>
            </a:r>
            <a:endParaRPr lang="en-GB" sz="1200" dirty="0"/>
          </a:p>
          <a:p>
            <a:r>
              <a:rPr lang="en-GB" sz="1200" dirty="0"/>
              <a:t>Or on the Home Page, click on: Support with Education</a:t>
            </a:r>
          </a:p>
          <a:p>
            <a:endParaRPr lang="en-GB" sz="1200" dirty="0"/>
          </a:p>
          <a:p>
            <a:endParaRPr lang="en-GB" sz="1200" dirty="0"/>
          </a:p>
          <a:p>
            <a:r>
              <a:rPr lang="en-GB" sz="1200" dirty="0"/>
              <a:t>Then scroll down to: Graduated Approach Briefings</a:t>
            </a:r>
          </a:p>
        </p:txBody>
      </p:sp>
      <p:pic>
        <p:nvPicPr>
          <p:cNvPr id="8" name="Picture 7">
            <a:extLst>
              <a:ext uri="{FF2B5EF4-FFF2-40B4-BE49-F238E27FC236}">
                <a16:creationId xmlns:a16="http://schemas.microsoft.com/office/drawing/2014/main" id="{A3A500C6-F33E-419C-BC99-B2707924A186}"/>
              </a:ext>
            </a:extLst>
          </p:cNvPr>
          <p:cNvPicPr>
            <a:picLocks noChangeAspect="1"/>
          </p:cNvPicPr>
          <p:nvPr/>
        </p:nvPicPr>
        <p:blipFill>
          <a:blip r:embed="rId6"/>
          <a:stretch>
            <a:fillRect/>
          </a:stretch>
        </p:blipFill>
        <p:spPr>
          <a:xfrm>
            <a:off x="9941447" y="766909"/>
            <a:ext cx="1900503" cy="719238"/>
          </a:xfrm>
          <a:prstGeom prst="rect">
            <a:avLst/>
          </a:prstGeom>
        </p:spPr>
      </p:pic>
    </p:spTree>
    <p:extLst>
      <p:ext uri="{BB962C8B-B14F-4D97-AF65-F5344CB8AC3E}">
        <p14:creationId xmlns:p14="http://schemas.microsoft.com/office/powerpoint/2010/main" val="77436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r>
              <a:rPr lang="en-GB" dirty="0"/>
              <a:t>Remember to book your places for each briefing throughout the year on the Local Offer</a:t>
            </a:r>
            <a:endParaRPr lang="en-GB" dirty="0">
              <a:solidFill>
                <a:schemeClr val="accent3">
                  <a:lumMod val="75000"/>
                </a:schemeClr>
              </a:solidFill>
            </a:endParaRPr>
          </a:p>
        </p:txBody>
      </p:sp>
      <p:sp>
        <p:nvSpPr>
          <p:cNvPr id="3" name="TextBox 2">
            <a:extLst>
              <a:ext uri="{FF2B5EF4-FFF2-40B4-BE49-F238E27FC236}">
                <a16:creationId xmlns:a16="http://schemas.microsoft.com/office/drawing/2014/main" id="{42C9DE70-903A-4A24-92CD-DB66C5833DB7}"/>
              </a:ext>
            </a:extLst>
          </p:cNvPr>
          <p:cNvSpPr txBox="1"/>
          <p:nvPr/>
        </p:nvSpPr>
        <p:spPr>
          <a:xfrm>
            <a:off x="805542" y="2232012"/>
            <a:ext cx="10580915" cy="461665"/>
          </a:xfrm>
          <a:prstGeom prst="rect">
            <a:avLst/>
          </a:prstGeom>
          <a:noFill/>
        </p:spPr>
        <p:txBody>
          <a:bodyPr wrap="square" rtlCol="0">
            <a:spAutoFit/>
          </a:bodyPr>
          <a:lstStyle/>
          <a:p>
            <a:r>
              <a:rPr lang="en-US" sz="2400" dirty="0">
                <a:hlinkClick r:id="rId3"/>
              </a:rPr>
              <a:t>Graduated approach briefings – Professional resources (lincolnshire.gov.uk)</a:t>
            </a:r>
            <a:endParaRPr lang="en-GB" sz="2400" dirty="0"/>
          </a:p>
        </p:txBody>
      </p:sp>
      <p:pic>
        <p:nvPicPr>
          <p:cNvPr id="6" name="Picture 5">
            <a:extLst>
              <a:ext uri="{FF2B5EF4-FFF2-40B4-BE49-F238E27FC236}">
                <a16:creationId xmlns:a16="http://schemas.microsoft.com/office/drawing/2014/main" id="{248E2DBC-FB8D-406A-53D9-DF3FF0E659B9}"/>
              </a:ext>
            </a:extLst>
          </p:cNvPr>
          <p:cNvPicPr>
            <a:picLocks noChangeAspect="1"/>
          </p:cNvPicPr>
          <p:nvPr/>
        </p:nvPicPr>
        <p:blipFill rotWithShape="1">
          <a:blip r:embed="rId4"/>
          <a:srcRect t="34989"/>
          <a:stretch/>
        </p:blipFill>
        <p:spPr>
          <a:xfrm>
            <a:off x="374254" y="2944704"/>
            <a:ext cx="5451475" cy="2392254"/>
          </a:xfrm>
          <a:prstGeom prst="rect">
            <a:avLst/>
          </a:prstGeom>
        </p:spPr>
      </p:pic>
    </p:spTree>
    <p:extLst>
      <p:ext uri="{BB962C8B-B14F-4D97-AF65-F5344CB8AC3E}">
        <p14:creationId xmlns:p14="http://schemas.microsoft.com/office/powerpoint/2010/main" val="387108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8115" y="10239"/>
            <a:ext cx="9144000" cy="6858000"/>
          </a:xfrm>
          <a:prstGeom prst="rect">
            <a:avLst/>
          </a:prstGeom>
        </p:spPr>
      </p:pic>
      <p:sp>
        <p:nvSpPr>
          <p:cNvPr id="5" name="Title 1"/>
          <p:cNvSpPr txBox="1">
            <a:spLocks/>
          </p:cNvSpPr>
          <p:nvPr/>
        </p:nvSpPr>
        <p:spPr>
          <a:xfrm>
            <a:off x="318052" y="0"/>
            <a:ext cx="11964063" cy="7096539"/>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000000"/>
                </a:solidFill>
                <a:latin typeface="Open Sans"/>
                <a:ea typeface="ＭＳ Ｐゴシック"/>
                <a:cs typeface="Open Sans"/>
              </a:rPr>
              <a:t>Lincolnshire Virtual School</a:t>
            </a:r>
          </a:p>
          <a:p>
            <a:r>
              <a:rPr lang="en-US" sz="3200" b="1" dirty="0">
                <a:solidFill>
                  <a:srgbClr val="000000"/>
                </a:solidFill>
                <a:latin typeface="Open Sans"/>
                <a:ea typeface="ＭＳ Ｐゴシック"/>
                <a:cs typeface="Open Sans"/>
              </a:rPr>
              <a:t>Training events</a:t>
            </a:r>
          </a:p>
          <a:p>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algn="l"/>
            <a:r>
              <a:rPr lang="en-GB" sz="1800" dirty="0">
                <a:effectLst/>
                <a:latin typeface="Calibri" panose="020F0502020204030204" pitchFamily="34" charset="0"/>
                <a:ea typeface="Calibri" panose="020F0502020204030204" pitchFamily="34" charset="0"/>
                <a:cs typeface="Calibri" panose="020F0502020204030204" pitchFamily="34" charset="0"/>
              </a:rPr>
              <a:t>Our training offer has been developed to better support settings in promoting educational outcomes for our children in care, children previously in care and children with a social worker. </a:t>
            </a:r>
            <a:r>
              <a:rPr lang="en-GB" sz="1800" b="1" dirty="0">
                <a:effectLst/>
                <a:latin typeface="Calibri" panose="020F0502020204030204" pitchFamily="34" charset="0"/>
                <a:ea typeface="Calibri" panose="020F0502020204030204" pitchFamily="34" charset="0"/>
                <a:cs typeface="Calibri" panose="020F0502020204030204" pitchFamily="34" charset="0"/>
              </a:rPr>
              <a:t>You do not have to have a child in care to attend the training.</a:t>
            </a:r>
            <a:r>
              <a:rPr lang="en-GB" sz="1800" dirty="0">
                <a:effectLst/>
                <a:latin typeface="Calibri" panose="020F0502020204030204" pitchFamily="34" charset="0"/>
                <a:ea typeface="Calibri" panose="020F0502020204030204" pitchFamily="34" charset="0"/>
                <a:cs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a:p>
            <a:endParaRPr lang="en-GB" sz="1800" dirty="0">
              <a:effectLst/>
              <a:latin typeface="Calibri" panose="020F0502020204030204" pitchFamily="34" charset="0"/>
              <a:ea typeface="Calibri" panose="020F0502020204030204" pitchFamily="34" charset="0"/>
              <a:cs typeface="Calibri" panose="020F0502020204030204" pitchFamily="34" charset="0"/>
            </a:endParaRPr>
          </a:p>
          <a:p>
            <a:endParaRPr lang="en-GB" sz="1800" dirty="0">
              <a:latin typeface="Calibri" panose="020F0502020204030204" pitchFamily="34" charset="0"/>
              <a:ea typeface="Calibri" panose="020F0502020204030204" pitchFamily="34" charset="0"/>
              <a:cs typeface="Calibri" panose="020F0502020204030204" pitchFamily="34" charset="0"/>
            </a:endParaRPr>
          </a:p>
          <a:p>
            <a:endParaRPr lang="en-GB" sz="1800" dirty="0">
              <a:effectLst/>
              <a:latin typeface="Calibri" panose="020F0502020204030204" pitchFamily="34" charset="0"/>
              <a:ea typeface="Calibri" panose="020F0502020204030204" pitchFamily="34" charset="0"/>
              <a:cs typeface="Calibri" panose="020F0502020204030204" pitchFamily="34" charset="0"/>
            </a:endParaRPr>
          </a:p>
          <a:p>
            <a:endParaRPr lang="en-GB" sz="1800" dirty="0">
              <a:latin typeface="Calibri" panose="020F0502020204030204" pitchFamily="34" charset="0"/>
              <a:ea typeface="Calibri" panose="020F0502020204030204" pitchFamily="34" charset="0"/>
              <a:cs typeface="Calibri" panose="020F0502020204030204" pitchFamily="34" charset="0"/>
            </a:endParaRPr>
          </a:p>
          <a:p>
            <a:endParaRPr lang="en-GB" sz="1800" dirty="0">
              <a:effectLst/>
              <a:latin typeface="Calibri" panose="020F0502020204030204" pitchFamily="34" charset="0"/>
              <a:ea typeface="Calibri" panose="020F0502020204030204" pitchFamily="34" charset="0"/>
              <a:cs typeface="Calibri" panose="020F0502020204030204" pitchFamily="34" charset="0"/>
            </a:endParaRPr>
          </a:p>
          <a:p>
            <a:endParaRPr lang="en-GB" sz="1800" dirty="0">
              <a:latin typeface="Calibri" panose="020F0502020204030204" pitchFamily="34" charset="0"/>
              <a:ea typeface="Calibri" panose="020F0502020204030204" pitchFamily="34" charset="0"/>
              <a:cs typeface="Calibri" panose="020F0502020204030204" pitchFamily="34" charset="0"/>
            </a:endParaRPr>
          </a:p>
          <a:p>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algn="l"/>
            <a:endParaRPr lang="en-GB" sz="1800" dirty="0">
              <a:latin typeface="Calibri" panose="020F0502020204030204" pitchFamily="34" charset="0"/>
              <a:ea typeface="Calibri" panose="020F0502020204030204" pitchFamily="34" charset="0"/>
              <a:cs typeface="Calibri" panose="020F0502020204030204" pitchFamily="34" charset="0"/>
            </a:endParaRPr>
          </a:p>
          <a:p>
            <a:pPr algn="l"/>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algn="l"/>
            <a:endParaRPr lang="en-GB" sz="1800" dirty="0">
              <a:latin typeface="Calibri" panose="020F0502020204030204" pitchFamily="34" charset="0"/>
              <a:ea typeface="Calibri" panose="020F0502020204030204" pitchFamily="34" charset="0"/>
              <a:cs typeface="Calibri" panose="020F0502020204030204" pitchFamily="34" charset="0"/>
            </a:endParaRPr>
          </a:p>
          <a:p>
            <a:pPr algn="l"/>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algn="l"/>
            <a:r>
              <a:rPr lang="en-GB" sz="1800" dirty="0">
                <a:effectLst/>
                <a:latin typeface="Calibri" panose="020F0502020204030204" pitchFamily="34" charset="0"/>
                <a:ea typeface="Calibri" panose="020F0502020204030204" pitchFamily="34" charset="0"/>
                <a:cs typeface="Calibri" panose="020F0502020204030204" pitchFamily="34" charset="0"/>
              </a:rPr>
              <a:t>Please use the training booklet to book onto any of the courses. </a:t>
            </a:r>
            <a:endParaRPr lang="en-GB" sz="1800" dirty="0">
              <a:effectLst/>
              <a:latin typeface="Calibri" panose="020F0502020204030204" pitchFamily="34" charset="0"/>
              <a:ea typeface="Calibri" panose="020F0502020204030204" pitchFamily="34" charset="0"/>
            </a:endParaRPr>
          </a:p>
          <a:p>
            <a:r>
              <a:rPr lang="en-GB" sz="1800" dirty="0">
                <a:effectLst/>
                <a:latin typeface="Calibri" panose="020F0502020204030204" pitchFamily="34" charset="0"/>
                <a:ea typeface="Calibri" panose="020F0502020204030204" pitchFamily="34" charset="0"/>
                <a:cs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a:p>
            <a:pPr algn="l"/>
            <a:r>
              <a:rPr lang="en-GB" sz="1800" dirty="0">
                <a:effectLst/>
                <a:latin typeface="Calibri" panose="020F0502020204030204" pitchFamily="34" charset="0"/>
                <a:ea typeface="Calibri" panose="020F0502020204030204" pitchFamily="34" charset="0"/>
                <a:cs typeface="Calibri" panose="020F0502020204030204" pitchFamily="34" charset="0"/>
              </a:rPr>
              <a:t>Please don’t hesitate to contact us via email:  </a:t>
            </a:r>
            <a:r>
              <a:rPr lang="en-GB"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VirtualSchoolTraining@lincolnshire.gov.uk</a:t>
            </a:r>
            <a:r>
              <a:rPr lang="en-GB" sz="1800" dirty="0">
                <a:effectLst/>
                <a:latin typeface="Calibri" panose="020F0502020204030204" pitchFamily="34" charset="0"/>
                <a:ea typeface="Calibri" panose="020F0502020204030204" pitchFamily="34" charset="0"/>
                <a:cs typeface="Calibri" panose="020F0502020204030204" pitchFamily="34" charset="0"/>
              </a:rPr>
              <a:t>  if you </a:t>
            </a:r>
          </a:p>
          <a:p>
            <a:pPr algn="l"/>
            <a:r>
              <a:rPr lang="en-GB" sz="1800" dirty="0">
                <a:effectLst/>
                <a:latin typeface="Calibri" panose="020F0502020204030204" pitchFamily="34" charset="0"/>
                <a:ea typeface="Calibri" panose="020F0502020204030204" pitchFamily="34" charset="0"/>
                <a:cs typeface="Calibri" panose="020F0502020204030204" pitchFamily="34" charset="0"/>
              </a:rPr>
              <a:t>require any further information or advice.</a:t>
            </a:r>
            <a:endParaRPr lang="en-GB" sz="1800" dirty="0">
              <a:effectLst/>
              <a:latin typeface="Calibri" panose="020F0502020204030204" pitchFamily="34" charset="0"/>
              <a:ea typeface="Calibri" panose="020F0502020204030204" pitchFamily="34" charset="0"/>
            </a:endParaRPr>
          </a:p>
          <a:p>
            <a:endParaRPr lang="en-GB" sz="3200" b="1" dirty="0">
              <a:solidFill>
                <a:schemeClr val="bg1"/>
              </a:solidFill>
              <a:latin typeface="Open Sans"/>
              <a:ea typeface="ＭＳ Ｐゴシック" charset="0"/>
              <a:cs typeface="Open Sans"/>
            </a:endParaRPr>
          </a:p>
        </p:txBody>
      </p:sp>
      <p:pic>
        <p:nvPicPr>
          <p:cNvPr id="1027" name="Picture 7">
            <a:extLst>
              <a:ext uri="{FF2B5EF4-FFF2-40B4-BE49-F238E27FC236}">
                <a16:creationId xmlns:a16="http://schemas.microsoft.com/office/drawing/2014/main" id="{7BA2D5E7-2D76-9FEC-FF84-E3E9F747E53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9936" y="107343"/>
            <a:ext cx="1821402" cy="1124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a:extLst>
              <a:ext uri="{FF2B5EF4-FFF2-40B4-BE49-F238E27FC236}">
                <a16:creationId xmlns:a16="http://schemas.microsoft.com/office/drawing/2014/main" id="{F1E03CE7-23A6-9B12-D2F7-D05E5E890ACD}"/>
              </a:ext>
            </a:extLst>
          </p:cNvPr>
          <p:cNvGraphicFramePr>
            <a:graphicFrameLocks noGrp="1"/>
          </p:cNvGraphicFramePr>
          <p:nvPr/>
        </p:nvGraphicFramePr>
        <p:xfrm>
          <a:off x="459408" y="2479226"/>
          <a:ext cx="11273183" cy="2562719"/>
        </p:xfrm>
        <a:graphic>
          <a:graphicData uri="http://schemas.openxmlformats.org/drawingml/2006/table">
            <a:tbl>
              <a:tblPr>
                <a:tableStyleId>{5C22544A-7EE6-4342-B048-85BDC9FD1C3A}</a:tableStyleId>
              </a:tblPr>
              <a:tblGrid>
                <a:gridCol w="6683045">
                  <a:extLst>
                    <a:ext uri="{9D8B030D-6E8A-4147-A177-3AD203B41FA5}">
                      <a16:colId xmlns:a16="http://schemas.microsoft.com/office/drawing/2014/main" val="3997798305"/>
                    </a:ext>
                  </a:extLst>
                </a:gridCol>
                <a:gridCol w="4590138">
                  <a:extLst>
                    <a:ext uri="{9D8B030D-6E8A-4147-A177-3AD203B41FA5}">
                      <a16:colId xmlns:a16="http://schemas.microsoft.com/office/drawing/2014/main" val="1426844953"/>
                    </a:ext>
                  </a:extLst>
                </a:gridCol>
              </a:tblGrid>
              <a:tr h="814285">
                <a:tc>
                  <a:txBody>
                    <a:bodyPr/>
                    <a:lstStyle/>
                    <a:p>
                      <a:pPr>
                        <a:lnSpc>
                          <a:spcPct val="107000"/>
                        </a:lnSpc>
                      </a:pPr>
                      <a:r>
                        <a:rPr lang="en-GB" sz="1400" kern="100" dirty="0">
                          <a:effectLst/>
                        </a:rPr>
                        <a:t>Spring 2024 Briefings: </a:t>
                      </a:r>
                    </a:p>
                    <a:p>
                      <a:pPr>
                        <a:lnSpc>
                          <a:spcPct val="107000"/>
                        </a:lnSpc>
                      </a:pPr>
                      <a:r>
                        <a:rPr lang="en-GB" sz="1400" kern="100" dirty="0">
                          <a:effectLst/>
                        </a:rPr>
                        <a:t>Promoting Inclusion, Reducing Exclusion and Planning Effective Transitions </a:t>
                      </a:r>
                      <a:endParaRPr lang="en-GB"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pPr>
                      <a:r>
                        <a:rPr lang="en-GB" sz="1400" kern="100" dirty="0">
                          <a:effectLst/>
                        </a:rPr>
                        <a:t>Wednesday 6th March 2024 10:00 – 12:00 or </a:t>
                      </a:r>
                      <a:endParaRPr lang="en-GB" sz="1600" kern="100" dirty="0">
                        <a:effectLst/>
                      </a:endParaRPr>
                    </a:p>
                    <a:p>
                      <a:pPr>
                        <a:lnSpc>
                          <a:spcPct val="107000"/>
                        </a:lnSpc>
                      </a:pPr>
                      <a:r>
                        <a:rPr lang="en-GB" sz="1400" kern="100" dirty="0">
                          <a:effectLst/>
                        </a:rPr>
                        <a:t>Thursday 14th March 2024  10:00 – 12:00 </a:t>
                      </a:r>
                      <a:endParaRPr lang="en-GB"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4212467"/>
                  </a:ext>
                </a:extLst>
              </a:tr>
              <a:tr h="485663">
                <a:tc>
                  <a:txBody>
                    <a:bodyPr/>
                    <a:lstStyle/>
                    <a:p>
                      <a:pPr>
                        <a:lnSpc>
                          <a:spcPct val="107000"/>
                        </a:lnSpc>
                      </a:pPr>
                      <a:endParaRPr lang="en-GB" sz="1400" kern="100" dirty="0">
                        <a:effectLst/>
                      </a:endParaRPr>
                    </a:p>
                    <a:p>
                      <a:pPr>
                        <a:lnSpc>
                          <a:spcPct val="107000"/>
                        </a:lnSpc>
                      </a:pPr>
                      <a:r>
                        <a:rPr lang="en-GB" sz="1400" kern="100" dirty="0">
                          <a:effectLst/>
                        </a:rPr>
                        <a:t>Governor and Trustees Training: Supporting Children in Care &amp; Previously Looked after Children</a:t>
                      </a:r>
                    </a:p>
                    <a:p>
                      <a:pPr>
                        <a:lnSpc>
                          <a:spcPct val="107000"/>
                        </a:lnSpc>
                      </a:pPr>
                      <a:endParaRPr lang="en-GB"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pPr>
                      <a:endParaRPr lang="en-GB" sz="1400" kern="100" dirty="0">
                        <a:effectLst/>
                      </a:endParaRPr>
                    </a:p>
                    <a:p>
                      <a:pPr>
                        <a:lnSpc>
                          <a:spcPct val="107000"/>
                        </a:lnSpc>
                      </a:pPr>
                      <a:r>
                        <a:rPr lang="en-GB" sz="1400" kern="100" dirty="0">
                          <a:effectLst/>
                        </a:rPr>
                        <a:t>Tuesday 23rd April 2024 9:30—11.30 </a:t>
                      </a:r>
                      <a:endParaRPr lang="en-GB" sz="1600" kern="100" dirty="0">
                        <a:effectLst/>
                      </a:endParaRPr>
                    </a:p>
                    <a:p>
                      <a:pPr>
                        <a:lnSpc>
                          <a:spcPct val="107000"/>
                        </a:lnSpc>
                      </a:pPr>
                      <a:r>
                        <a:rPr lang="en-GB" sz="1400" kern="100" dirty="0">
                          <a:effectLst/>
                        </a:rPr>
                        <a:t> </a:t>
                      </a:r>
                      <a:endParaRPr lang="en-GB"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7843594"/>
                  </a:ext>
                </a:extLst>
              </a:tr>
              <a:tr h="814285">
                <a:tc>
                  <a:txBody>
                    <a:bodyPr/>
                    <a:lstStyle/>
                    <a:p>
                      <a:pPr>
                        <a:lnSpc>
                          <a:spcPct val="107000"/>
                        </a:lnSpc>
                      </a:pPr>
                      <a:r>
                        <a:rPr lang="en-GB" sz="1400" kern="100" dirty="0">
                          <a:effectLst/>
                        </a:rPr>
                        <a:t>Summer 2024 Briefings: </a:t>
                      </a:r>
                      <a:endParaRPr lang="en-GB" sz="1600" kern="100" dirty="0">
                        <a:effectLst/>
                      </a:endParaRPr>
                    </a:p>
                    <a:p>
                      <a:pPr>
                        <a:lnSpc>
                          <a:spcPct val="107000"/>
                        </a:lnSpc>
                      </a:pPr>
                      <a:r>
                        <a:rPr lang="en-GB" sz="1400" kern="100" dirty="0">
                          <a:effectLst/>
                        </a:rPr>
                        <a:t>Improving Writing Through Sensory Development (with the Lincolnshire Psychology Service) and Working effectively with other professionals </a:t>
                      </a:r>
                      <a:endParaRPr lang="en-GB"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pPr>
                      <a:r>
                        <a:rPr lang="en-GB" sz="1400" kern="100" dirty="0">
                          <a:effectLst/>
                        </a:rPr>
                        <a:t>Tuesday 21st May 2024  9:30—11.30 or </a:t>
                      </a:r>
                      <a:endParaRPr lang="en-GB" sz="1600" kern="100" dirty="0">
                        <a:effectLst/>
                      </a:endParaRPr>
                    </a:p>
                    <a:p>
                      <a:pPr>
                        <a:lnSpc>
                          <a:spcPct val="107000"/>
                        </a:lnSpc>
                      </a:pPr>
                      <a:r>
                        <a:rPr lang="en-GB" sz="1400" kern="100" dirty="0">
                          <a:effectLst/>
                        </a:rPr>
                        <a:t>Thursday 23rd May 2024 13:00—15:00 </a:t>
                      </a:r>
                      <a:endParaRPr lang="en-GB"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83579260"/>
                  </a:ext>
                </a:extLst>
              </a:tr>
            </a:tbl>
          </a:graphicData>
        </a:graphic>
      </p:graphicFrame>
    </p:spTree>
    <p:extLst>
      <p:ext uri="{BB962C8B-B14F-4D97-AF65-F5344CB8AC3E}">
        <p14:creationId xmlns:p14="http://schemas.microsoft.com/office/powerpoint/2010/main" val="1592504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19527" y="107343"/>
            <a:ext cx="8972473" cy="6729355"/>
          </a:xfrm>
          <a:prstGeom prst="rect">
            <a:avLst/>
          </a:prstGeom>
        </p:spPr>
      </p:pic>
      <p:pic>
        <p:nvPicPr>
          <p:cNvPr id="1027" name="Picture 7">
            <a:extLst>
              <a:ext uri="{FF2B5EF4-FFF2-40B4-BE49-F238E27FC236}">
                <a16:creationId xmlns:a16="http://schemas.microsoft.com/office/drawing/2014/main" id="{7BA2D5E7-2D76-9FEC-FF84-E3E9F747E53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936" y="107343"/>
            <a:ext cx="1821402" cy="1124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a:extLst>
              <a:ext uri="{FF2B5EF4-FFF2-40B4-BE49-F238E27FC236}">
                <a16:creationId xmlns:a16="http://schemas.microsoft.com/office/drawing/2014/main" id="{91DED302-B953-0B77-CE1F-8C583A23CC01}"/>
              </a:ext>
            </a:extLst>
          </p:cNvPr>
          <p:cNvGraphicFramePr>
            <a:graphicFrameLocks noGrp="1"/>
          </p:cNvGraphicFramePr>
          <p:nvPr/>
        </p:nvGraphicFramePr>
        <p:xfrm>
          <a:off x="485912" y="2522563"/>
          <a:ext cx="11210457" cy="2983865"/>
        </p:xfrm>
        <a:graphic>
          <a:graphicData uri="http://schemas.openxmlformats.org/drawingml/2006/table">
            <a:tbl>
              <a:tblPr>
                <a:tableStyleId>{5C22544A-7EE6-4342-B048-85BDC9FD1C3A}</a:tableStyleId>
              </a:tblPr>
              <a:tblGrid>
                <a:gridCol w="11210457">
                  <a:extLst>
                    <a:ext uri="{9D8B030D-6E8A-4147-A177-3AD203B41FA5}">
                      <a16:colId xmlns:a16="http://schemas.microsoft.com/office/drawing/2014/main" val="2081489121"/>
                    </a:ext>
                  </a:extLst>
                </a:gridCol>
              </a:tblGrid>
              <a:tr h="2399295">
                <a:tc>
                  <a:txBody>
                    <a:bodyPr/>
                    <a:lstStyle/>
                    <a:p>
                      <a:pPr>
                        <a:lnSpc>
                          <a:spcPct val="107000"/>
                        </a:lnSpc>
                        <a:spcAft>
                          <a:spcPts val="800"/>
                        </a:spcAft>
                      </a:pPr>
                      <a:r>
                        <a:rPr lang="en-GB" sz="1600" kern="100" dirty="0">
                          <a:effectLst/>
                        </a:rPr>
                        <a:t>Additional workshops available include:</a:t>
                      </a:r>
                    </a:p>
                    <a:p>
                      <a:pPr marL="342900" lvl="0" indent="-342900">
                        <a:lnSpc>
                          <a:spcPct val="107000"/>
                        </a:lnSpc>
                        <a:buFont typeface="Wingdings" panose="05000000000000000000" pitchFamily="2" charset="2"/>
                        <a:buChar char=""/>
                      </a:pPr>
                      <a:r>
                        <a:rPr lang="en-GB" sz="1600" kern="100" dirty="0">
                          <a:effectLst/>
                        </a:rPr>
                        <a:t>Introduction to Restorative Practice</a:t>
                      </a:r>
                    </a:p>
                    <a:p>
                      <a:pPr marL="342900" lvl="0" indent="-342900">
                        <a:lnSpc>
                          <a:spcPct val="107000"/>
                        </a:lnSpc>
                        <a:buFont typeface="Wingdings" panose="05000000000000000000" pitchFamily="2" charset="2"/>
                        <a:buChar char=""/>
                      </a:pPr>
                      <a:r>
                        <a:rPr lang="en-GB" sz="1600" kern="0" dirty="0">
                          <a:effectLst/>
                        </a:rPr>
                        <a:t>Restorative Practice - Deep Dive 2-Day course (F2F Lincoln LN6 9BW)</a:t>
                      </a:r>
                      <a:endParaRPr lang="en-GB" sz="1600" kern="100" dirty="0">
                        <a:effectLst/>
                      </a:endParaRPr>
                    </a:p>
                    <a:p>
                      <a:pPr marL="342900" lvl="0" indent="-342900">
                        <a:lnSpc>
                          <a:spcPct val="107000"/>
                        </a:lnSpc>
                        <a:buFont typeface="Wingdings" panose="05000000000000000000" pitchFamily="2" charset="2"/>
                        <a:buChar char=""/>
                      </a:pPr>
                      <a:r>
                        <a:rPr lang="en-GB" sz="1600" kern="100" dirty="0">
                          <a:effectLst/>
                        </a:rPr>
                        <a:t>Creating Calm - An introduction to mindfulness, supporting emotional regulation, self-care and wellbeing for adults and children</a:t>
                      </a:r>
                    </a:p>
                    <a:p>
                      <a:pPr marL="342900" lvl="0" indent="-342900">
                        <a:lnSpc>
                          <a:spcPct val="107000"/>
                        </a:lnSpc>
                        <a:buFont typeface="Wingdings" panose="05000000000000000000" pitchFamily="2" charset="2"/>
                        <a:buChar char=""/>
                      </a:pPr>
                      <a:r>
                        <a:rPr lang="en-GB" sz="1600" kern="100" dirty="0">
                          <a:effectLst/>
                        </a:rPr>
                        <a:t>Relational Repair - Supporting children to trust others and invest in relationships</a:t>
                      </a:r>
                    </a:p>
                    <a:p>
                      <a:pPr marL="342900" lvl="0" indent="-342900">
                        <a:lnSpc>
                          <a:spcPct val="107000"/>
                        </a:lnSpc>
                        <a:buFont typeface="Wingdings" panose="05000000000000000000" pitchFamily="2" charset="2"/>
                        <a:buChar char=""/>
                      </a:pPr>
                      <a:r>
                        <a:rPr lang="en-GB" sz="1600" kern="100" dirty="0">
                          <a:effectLst/>
                        </a:rPr>
                        <a:t>Introduction to Trauma Awareness (You will need to attend both session 1 and session 2.)</a:t>
                      </a:r>
                    </a:p>
                    <a:p>
                      <a:pPr marL="342900" lvl="0" indent="-342900">
                        <a:lnSpc>
                          <a:spcPct val="107000"/>
                        </a:lnSpc>
                        <a:buFont typeface="Wingdings" panose="05000000000000000000" pitchFamily="2" charset="2"/>
                        <a:buChar char=""/>
                      </a:pPr>
                      <a:r>
                        <a:rPr lang="en-GB" sz="1600" kern="100" dirty="0">
                          <a:effectLst/>
                        </a:rPr>
                        <a:t>Introduction to Social Pedagogy</a:t>
                      </a:r>
                    </a:p>
                    <a:p>
                      <a:pPr marL="342900" lvl="0" indent="-342900">
                        <a:lnSpc>
                          <a:spcPct val="107000"/>
                        </a:lnSpc>
                        <a:buFont typeface="Wingdings" panose="05000000000000000000" pitchFamily="2" charset="2"/>
                        <a:buChar char=""/>
                      </a:pPr>
                      <a:r>
                        <a:rPr lang="en-GB" sz="1600" kern="100" dirty="0">
                          <a:effectLst/>
                        </a:rPr>
                        <a:t>A Relationship Based Approach to Inclusion - Policy &amp; Practice</a:t>
                      </a:r>
                    </a:p>
                    <a:p>
                      <a:pPr marL="342900" lvl="0" indent="-342900">
                        <a:lnSpc>
                          <a:spcPct val="107000"/>
                        </a:lnSpc>
                        <a:buFont typeface="Wingdings" panose="05000000000000000000" pitchFamily="2" charset="2"/>
                        <a:buChar char=""/>
                      </a:pPr>
                      <a:r>
                        <a:rPr lang="en-GB" sz="1600" kern="100" dirty="0">
                          <a:effectLst/>
                        </a:rPr>
                        <a:t>Kids Skills</a:t>
                      </a:r>
                    </a:p>
                    <a:p>
                      <a:pPr marL="342900" lvl="0" indent="-342900">
                        <a:lnSpc>
                          <a:spcPct val="107000"/>
                        </a:lnSpc>
                        <a:spcAft>
                          <a:spcPts val="800"/>
                        </a:spcAft>
                        <a:buFont typeface="Wingdings" panose="05000000000000000000" pitchFamily="2" charset="2"/>
                        <a:buChar char=""/>
                      </a:pPr>
                      <a:r>
                        <a:rPr lang="en-GB" sz="1600" kern="100" dirty="0">
                          <a:effectLst/>
                        </a:rPr>
                        <a:t>Supporting Grief, Loss and Positive Endings</a:t>
                      </a:r>
                    </a:p>
                    <a:p>
                      <a:pPr>
                        <a:lnSpc>
                          <a:spcPct val="107000"/>
                        </a:lnSpc>
                      </a:pPr>
                      <a:r>
                        <a:rPr lang="en-GB" sz="1100" kern="100" dirty="0">
                          <a:effectLst/>
                        </a:rPr>
                        <a:t> </a:t>
                      </a:r>
                      <a:endParaRPr lang="en-GB"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002740"/>
                  </a:ext>
                </a:extLst>
              </a:tr>
            </a:tbl>
          </a:graphicData>
        </a:graphic>
      </p:graphicFrame>
      <p:sp>
        <p:nvSpPr>
          <p:cNvPr id="3" name="Title 1">
            <a:extLst>
              <a:ext uri="{FF2B5EF4-FFF2-40B4-BE49-F238E27FC236}">
                <a16:creationId xmlns:a16="http://schemas.microsoft.com/office/drawing/2014/main" id="{2E1D986A-C450-9FE9-7B17-08DA6EE5AE94}"/>
              </a:ext>
            </a:extLst>
          </p:cNvPr>
          <p:cNvSpPr txBox="1">
            <a:spLocks/>
          </p:cNvSpPr>
          <p:nvPr/>
        </p:nvSpPr>
        <p:spPr>
          <a:xfrm>
            <a:off x="309960" y="107343"/>
            <a:ext cx="11964063" cy="7096539"/>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000000"/>
                </a:solidFill>
                <a:latin typeface="Open Sans"/>
                <a:ea typeface="ＭＳ Ｐゴシック"/>
                <a:cs typeface="Open Sans"/>
              </a:rPr>
              <a:t>Lincolnshire Virtual School</a:t>
            </a:r>
          </a:p>
          <a:p>
            <a:r>
              <a:rPr lang="en-US" sz="3200" b="1" dirty="0">
                <a:solidFill>
                  <a:srgbClr val="000000"/>
                </a:solidFill>
                <a:latin typeface="Open Sans"/>
                <a:ea typeface="ＭＳ Ｐゴシック"/>
                <a:cs typeface="Open Sans"/>
              </a:rPr>
              <a:t>Training events</a:t>
            </a:r>
          </a:p>
          <a:p>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algn="l"/>
            <a:endParaRPr lang="en-GB" sz="1800" dirty="0">
              <a:latin typeface="+mn-lt"/>
              <a:ea typeface="Calibri" panose="020F0502020204030204" pitchFamily="34" charset="0"/>
              <a:cs typeface="Calibri" panose="020F0502020204030204" pitchFamily="34" charset="0"/>
            </a:endParaRPr>
          </a:p>
          <a:p>
            <a:pPr algn="l"/>
            <a:r>
              <a:rPr lang="en-GB" sz="1800" dirty="0">
                <a:effectLst/>
                <a:latin typeface="+mn-lt"/>
                <a:ea typeface="Calibri" panose="020F0502020204030204" pitchFamily="34" charset="0"/>
                <a:cs typeface="Calibri" panose="020F0502020204030204" pitchFamily="34" charset="0"/>
              </a:rPr>
              <a:t>Our training offer has been developed to better support settings in promoting educational outcomes for our children in care, children previously in care and children with a social worker. </a:t>
            </a:r>
            <a:r>
              <a:rPr lang="en-GB" sz="1800" b="1" dirty="0">
                <a:effectLst/>
                <a:latin typeface="+mn-lt"/>
                <a:ea typeface="Calibri" panose="020F0502020204030204" pitchFamily="34" charset="0"/>
                <a:cs typeface="Calibri" panose="020F0502020204030204" pitchFamily="34" charset="0"/>
              </a:rPr>
              <a:t>You do not have to have a child in care to attend the training.</a:t>
            </a:r>
            <a:r>
              <a:rPr lang="en-GB" sz="1800" dirty="0">
                <a:effectLst/>
                <a:latin typeface="+mn-lt"/>
                <a:ea typeface="Calibri" panose="020F0502020204030204" pitchFamily="34" charset="0"/>
                <a:cs typeface="Calibri" panose="020F0502020204030204" pitchFamily="34" charset="0"/>
              </a:rPr>
              <a:t> </a:t>
            </a:r>
          </a:p>
          <a:p>
            <a:pPr algn="l"/>
            <a:endParaRPr lang="en-GB" sz="1800" dirty="0">
              <a:latin typeface="+mn-lt"/>
              <a:ea typeface="Calibri" panose="020F0502020204030204" pitchFamily="34" charset="0"/>
              <a:cs typeface="Calibri" panose="020F0502020204030204" pitchFamily="34" charset="0"/>
            </a:endParaRPr>
          </a:p>
          <a:p>
            <a:pPr algn="l"/>
            <a:endParaRPr lang="en-GB" sz="1800" dirty="0">
              <a:effectLst/>
              <a:latin typeface="+mn-lt"/>
              <a:ea typeface="Calibri" panose="020F0502020204030204" pitchFamily="34" charset="0"/>
              <a:cs typeface="Calibri" panose="020F0502020204030204" pitchFamily="34" charset="0"/>
            </a:endParaRPr>
          </a:p>
          <a:p>
            <a:pPr algn="l"/>
            <a:endParaRPr lang="en-GB" sz="1800" dirty="0">
              <a:latin typeface="+mn-lt"/>
              <a:ea typeface="Calibri" panose="020F0502020204030204" pitchFamily="34" charset="0"/>
              <a:cs typeface="Calibri" panose="020F0502020204030204" pitchFamily="34" charset="0"/>
            </a:endParaRPr>
          </a:p>
          <a:p>
            <a:pPr algn="l"/>
            <a:endParaRPr lang="en-GB" sz="1800" dirty="0">
              <a:effectLst/>
              <a:latin typeface="+mn-lt"/>
              <a:ea typeface="Calibri" panose="020F0502020204030204" pitchFamily="34" charset="0"/>
              <a:cs typeface="Calibri" panose="020F0502020204030204" pitchFamily="34" charset="0"/>
            </a:endParaRPr>
          </a:p>
          <a:p>
            <a:pPr algn="l"/>
            <a:endParaRPr lang="en-GB" sz="1800" dirty="0">
              <a:latin typeface="+mn-lt"/>
              <a:ea typeface="Calibri" panose="020F0502020204030204" pitchFamily="34" charset="0"/>
              <a:cs typeface="Calibri" panose="020F0502020204030204" pitchFamily="34" charset="0"/>
            </a:endParaRPr>
          </a:p>
          <a:p>
            <a:pPr algn="l"/>
            <a:endParaRPr lang="en-GB" sz="1800" dirty="0">
              <a:effectLst/>
              <a:latin typeface="+mn-lt"/>
              <a:ea typeface="Calibri" panose="020F0502020204030204" pitchFamily="34" charset="0"/>
              <a:cs typeface="Calibri" panose="020F0502020204030204" pitchFamily="34" charset="0"/>
            </a:endParaRPr>
          </a:p>
          <a:p>
            <a:pPr algn="l"/>
            <a:endParaRPr lang="en-GB" sz="1800" dirty="0">
              <a:latin typeface="+mn-lt"/>
              <a:ea typeface="Calibri" panose="020F0502020204030204" pitchFamily="34" charset="0"/>
              <a:cs typeface="Calibri" panose="020F0502020204030204" pitchFamily="34" charset="0"/>
            </a:endParaRPr>
          </a:p>
          <a:p>
            <a:pPr algn="l"/>
            <a:endParaRPr lang="en-GB" sz="1800" dirty="0">
              <a:effectLst/>
              <a:latin typeface="+mn-lt"/>
              <a:ea typeface="Calibri" panose="020F0502020204030204" pitchFamily="34" charset="0"/>
              <a:cs typeface="Calibri" panose="020F0502020204030204" pitchFamily="34" charset="0"/>
            </a:endParaRPr>
          </a:p>
          <a:p>
            <a:pPr algn="l"/>
            <a:endParaRPr lang="en-GB" sz="1800" dirty="0">
              <a:effectLst/>
              <a:latin typeface="+mn-lt"/>
              <a:ea typeface="Calibri" panose="020F0502020204030204" pitchFamily="34" charset="0"/>
            </a:endParaRPr>
          </a:p>
          <a:p>
            <a:endParaRPr lang="en-GB" sz="1800" dirty="0">
              <a:effectLst/>
              <a:latin typeface="+mn-lt"/>
              <a:ea typeface="Calibri" panose="020F0502020204030204" pitchFamily="34" charset="0"/>
              <a:cs typeface="Calibri" panose="020F0502020204030204" pitchFamily="34" charset="0"/>
            </a:endParaRPr>
          </a:p>
          <a:p>
            <a:pPr algn="l"/>
            <a:endParaRPr lang="en-GB" sz="1800" dirty="0">
              <a:latin typeface="+mn-lt"/>
              <a:ea typeface="Calibri" panose="020F0502020204030204" pitchFamily="34" charset="0"/>
              <a:cs typeface="Calibri" panose="020F0502020204030204" pitchFamily="34" charset="0"/>
            </a:endParaRPr>
          </a:p>
          <a:p>
            <a:pPr algn="l"/>
            <a:endParaRPr lang="en-GB" sz="1800" dirty="0">
              <a:latin typeface="+mn-lt"/>
              <a:ea typeface="Calibri" panose="020F0502020204030204" pitchFamily="34" charset="0"/>
              <a:cs typeface="Calibri" panose="020F0502020204030204" pitchFamily="34" charset="0"/>
            </a:endParaRPr>
          </a:p>
          <a:p>
            <a:pPr algn="l"/>
            <a:r>
              <a:rPr lang="en-GB" sz="1800" dirty="0">
                <a:effectLst/>
                <a:latin typeface="+mn-lt"/>
                <a:ea typeface="Calibri" panose="020F0502020204030204" pitchFamily="34" charset="0"/>
                <a:cs typeface="Calibri" panose="020F0502020204030204" pitchFamily="34" charset="0"/>
              </a:rPr>
              <a:t>Please use the training booklet to find out the dates of these and to book onto any of the courses. </a:t>
            </a:r>
            <a:endParaRPr lang="en-GB" sz="1800" dirty="0">
              <a:effectLst/>
              <a:latin typeface="+mn-lt"/>
              <a:ea typeface="Calibri" panose="020F0502020204030204" pitchFamily="34" charset="0"/>
            </a:endParaRPr>
          </a:p>
          <a:p>
            <a:r>
              <a:rPr lang="en-GB" sz="1800" dirty="0">
                <a:effectLst/>
                <a:latin typeface="+mn-lt"/>
                <a:ea typeface="Calibri" panose="020F0502020204030204" pitchFamily="34" charset="0"/>
                <a:cs typeface="Calibri" panose="020F0502020204030204" pitchFamily="34" charset="0"/>
              </a:rPr>
              <a:t> </a:t>
            </a:r>
            <a:endParaRPr lang="en-GB" sz="1800" dirty="0">
              <a:effectLst/>
              <a:latin typeface="+mn-lt"/>
              <a:ea typeface="Calibri" panose="020F0502020204030204" pitchFamily="34" charset="0"/>
            </a:endParaRPr>
          </a:p>
          <a:p>
            <a:pPr algn="l"/>
            <a:r>
              <a:rPr lang="en-GB" sz="1800" dirty="0">
                <a:effectLst/>
                <a:latin typeface="+mn-lt"/>
                <a:ea typeface="Calibri" panose="020F0502020204030204" pitchFamily="34" charset="0"/>
                <a:cs typeface="Calibri" panose="020F0502020204030204" pitchFamily="34" charset="0"/>
              </a:rPr>
              <a:t>Please don’t hesitate to contact us via email:  </a:t>
            </a:r>
            <a:r>
              <a:rPr lang="en-GB" sz="1800" u="sng" dirty="0">
                <a:solidFill>
                  <a:srgbClr val="0563C1"/>
                </a:solidFill>
                <a:effectLst/>
                <a:latin typeface="+mn-lt"/>
                <a:ea typeface="Calibri" panose="020F0502020204030204" pitchFamily="34" charset="0"/>
                <a:cs typeface="Calibri" panose="020F0502020204030204" pitchFamily="34" charset="0"/>
                <a:hlinkClick r:id="rId5"/>
              </a:rPr>
              <a:t>VirtualSchoolTraining@lincolnshire.gov.uk</a:t>
            </a:r>
            <a:r>
              <a:rPr lang="en-GB" sz="1800" dirty="0">
                <a:effectLst/>
                <a:latin typeface="+mn-lt"/>
                <a:ea typeface="Calibri" panose="020F0502020204030204" pitchFamily="34" charset="0"/>
                <a:cs typeface="Calibri" panose="020F0502020204030204" pitchFamily="34" charset="0"/>
              </a:rPr>
              <a:t>  if you </a:t>
            </a:r>
          </a:p>
          <a:p>
            <a:pPr algn="l"/>
            <a:r>
              <a:rPr lang="en-GB" sz="1800" dirty="0">
                <a:effectLst/>
                <a:latin typeface="+mn-lt"/>
                <a:ea typeface="Calibri" panose="020F0502020204030204" pitchFamily="34" charset="0"/>
                <a:cs typeface="Calibri" panose="020F0502020204030204" pitchFamily="34" charset="0"/>
              </a:rPr>
              <a:t>require any further information or advice.</a:t>
            </a:r>
            <a:endParaRPr lang="en-GB" sz="1800" dirty="0">
              <a:effectLst/>
              <a:latin typeface="+mn-lt"/>
              <a:ea typeface="Calibri" panose="020F0502020204030204" pitchFamily="34" charset="0"/>
            </a:endParaRPr>
          </a:p>
          <a:p>
            <a:endParaRPr lang="en-GB" sz="3200" b="1" dirty="0">
              <a:solidFill>
                <a:schemeClr val="bg1"/>
              </a:solidFill>
              <a:latin typeface="Open Sans"/>
              <a:ea typeface="ＭＳ Ｐゴシック" charset="0"/>
              <a:cs typeface="Open Sans"/>
            </a:endParaRPr>
          </a:p>
        </p:txBody>
      </p:sp>
    </p:spTree>
    <p:extLst>
      <p:ext uri="{BB962C8B-B14F-4D97-AF65-F5344CB8AC3E}">
        <p14:creationId xmlns:p14="http://schemas.microsoft.com/office/powerpoint/2010/main" val="3156184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1089" y="107343"/>
            <a:ext cx="9021025" cy="6765769"/>
          </a:xfrm>
          <a:prstGeom prst="rect">
            <a:avLst/>
          </a:prstGeom>
        </p:spPr>
      </p:pic>
      <p:pic>
        <p:nvPicPr>
          <p:cNvPr id="1027" name="Picture 7">
            <a:extLst>
              <a:ext uri="{FF2B5EF4-FFF2-40B4-BE49-F238E27FC236}">
                <a16:creationId xmlns:a16="http://schemas.microsoft.com/office/drawing/2014/main" id="{7BA2D5E7-2D76-9FEC-FF84-E3E9F747E53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131" y="0"/>
            <a:ext cx="1821402" cy="1124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73EC9820-9472-61F3-7C40-5ACFADA945ED}"/>
              </a:ext>
            </a:extLst>
          </p:cNvPr>
          <p:cNvSpPr txBox="1">
            <a:spLocks/>
          </p:cNvSpPr>
          <p:nvPr/>
        </p:nvSpPr>
        <p:spPr>
          <a:xfrm>
            <a:off x="227938" y="116510"/>
            <a:ext cx="11505514" cy="6756602"/>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000000"/>
                </a:solidFill>
                <a:latin typeface="Open Sans"/>
                <a:ea typeface="ＭＳ Ｐゴシック"/>
                <a:cs typeface="Open Sans"/>
              </a:rPr>
              <a:t>Lincolnshire Virtual School</a:t>
            </a:r>
          </a:p>
          <a:p>
            <a:endParaRPr lang="en-GB" sz="3200" dirty="0">
              <a:latin typeface="Open Sans"/>
              <a:ea typeface="ＭＳ Ｐゴシック" charset="0"/>
              <a:cs typeface="Open Sans"/>
            </a:endParaRPr>
          </a:p>
          <a:p>
            <a:pPr algn="l"/>
            <a:r>
              <a:rPr lang="en-GB" sz="1800" dirty="0">
                <a:latin typeface="Open Sans"/>
                <a:ea typeface="ＭＳ Ｐゴシック" charset="0"/>
                <a:cs typeface="Open Sans"/>
              </a:rPr>
              <a:t>Children in Care, and those who have experienced early trauma, are more likely to struggle with aspects of their learning, in particular with their language development and executive function skills (Clegg </a:t>
            </a:r>
            <a:r>
              <a:rPr lang="en-GB" sz="1800" i="1" dirty="0">
                <a:latin typeface="Open Sans"/>
                <a:ea typeface="ＭＳ Ｐゴシック" charset="0"/>
                <a:cs typeface="Open Sans"/>
              </a:rPr>
              <a:t>et al</a:t>
            </a:r>
            <a:r>
              <a:rPr lang="en-GB" sz="1800" dirty="0">
                <a:latin typeface="Open Sans"/>
                <a:ea typeface="ＭＳ Ｐゴシック" charset="0"/>
                <a:cs typeface="Open Sans"/>
              </a:rPr>
              <a:t>., 2019; Yehuda, 2015). </a:t>
            </a:r>
          </a:p>
          <a:p>
            <a:pPr algn="l"/>
            <a:endParaRPr lang="en-GB" sz="1800" dirty="0">
              <a:latin typeface="Open Sans"/>
              <a:ea typeface="ＭＳ Ｐゴシック" charset="0"/>
              <a:cs typeface="Open Sans"/>
            </a:endParaRPr>
          </a:p>
          <a:p>
            <a:pPr algn="l"/>
            <a:r>
              <a:rPr lang="en-GB" sz="1800" dirty="0">
                <a:latin typeface="Open Sans"/>
                <a:ea typeface="ＭＳ Ｐゴシック" charset="0"/>
                <a:cs typeface="Open Sans"/>
              </a:rPr>
              <a:t>The VS are delighted to continue to commission STT for their core assessments, which includes language and cognitive skills, for our children in care to help inform the use of PP+ spending and to ‘close the gap’ of educational outcomes (Keegan, 2023).  </a:t>
            </a:r>
          </a:p>
          <a:p>
            <a:pPr algn="l"/>
            <a:endParaRPr lang="en-GB" sz="1800" dirty="0">
              <a:latin typeface="Open Sans"/>
              <a:ea typeface="ＭＳ Ｐゴシック" charset="0"/>
              <a:cs typeface="Open Sans"/>
            </a:endParaRPr>
          </a:p>
          <a:p>
            <a:pPr algn="l"/>
            <a:r>
              <a:rPr lang="en-GB" sz="1800" dirty="0">
                <a:latin typeface="Open Sans"/>
                <a:ea typeface="ＭＳ Ｐゴシック" charset="0"/>
                <a:cs typeface="Open Sans"/>
              </a:rPr>
              <a:t>These are at specific points in their school journey:</a:t>
            </a:r>
          </a:p>
          <a:p>
            <a:pPr marL="342900" indent="-342900" algn="l">
              <a:buFont typeface="Arial" panose="020B0604020202020204" pitchFamily="34" charset="0"/>
              <a:buChar char="•"/>
            </a:pPr>
            <a:r>
              <a:rPr lang="en-GB" sz="1800" dirty="0">
                <a:latin typeface="Open Sans"/>
                <a:ea typeface="ＭＳ Ｐゴシック" charset="0"/>
                <a:cs typeface="Open Sans"/>
              </a:rPr>
              <a:t>Up to Year 2 (frequency of reviews dependent on STT recommendations)</a:t>
            </a:r>
          </a:p>
          <a:p>
            <a:pPr marL="342900" indent="-342900" algn="l">
              <a:buFont typeface="Arial" panose="020B0604020202020204" pitchFamily="34" charset="0"/>
              <a:buChar char="•"/>
            </a:pPr>
            <a:r>
              <a:rPr lang="en-GB" sz="1800" dirty="0">
                <a:latin typeface="Open Sans"/>
                <a:ea typeface="ＭＳ Ｐゴシック" charset="0"/>
                <a:cs typeface="Open Sans"/>
              </a:rPr>
              <a:t>Year 4</a:t>
            </a:r>
          </a:p>
          <a:p>
            <a:pPr marL="342900" indent="-342900" algn="l">
              <a:buFont typeface="Arial" panose="020B0604020202020204" pitchFamily="34" charset="0"/>
              <a:buChar char="•"/>
            </a:pPr>
            <a:r>
              <a:rPr lang="en-GB" sz="1800" dirty="0">
                <a:latin typeface="Open Sans"/>
                <a:ea typeface="ＭＳ Ｐゴシック" charset="0"/>
                <a:cs typeface="Open Sans"/>
              </a:rPr>
              <a:t>Year 5 (if new into care)</a:t>
            </a:r>
          </a:p>
          <a:p>
            <a:pPr marL="342900" indent="-342900" algn="l">
              <a:buFont typeface="Arial" panose="020B0604020202020204" pitchFamily="34" charset="0"/>
              <a:buChar char="•"/>
            </a:pPr>
            <a:r>
              <a:rPr lang="en-GB" sz="1800" dirty="0">
                <a:latin typeface="Open Sans"/>
                <a:ea typeface="ＭＳ Ｐゴシック" charset="0"/>
                <a:cs typeface="Open Sans"/>
              </a:rPr>
              <a:t>Year 7</a:t>
            </a:r>
          </a:p>
          <a:p>
            <a:pPr marL="342900" indent="-342900" algn="l">
              <a:buFont typeface="Arial" panose="020B0604020202020204" pitchFamily="34" charset="0"/>
              <a:buChar char="•"/>
            </a:pPr>
            <a:r>
              <a:rPr lang="en-GB" sz="1800" dirty="0">
                <a:latin typeface="Open Sans"/>
                <a:ea typeface="ＭＳ Ｐゴシック" charset="0"/>
                <a:cs typeface="Open Sans"/>
              </a:rPr>
              <a:t>Year 8 (if new into care)</a:t>
            </a:r>
          </a:p>
          <a:p>
            <a:pPr algn="l"/>
            <a:endParaRPr lang="en-GB" sz="1800" dirty="0">
              <a:latin typeface="Open Sans"/>
              <a:ea typeface="ＭＳ Ｐゴシック" charset="0"/>
              <a:cs typeface="Open Sans"/>
            </a:endParaRPr>
          </a:p>
          <a:p>
            <a:pPr algn="l"/>
            <a:r>
              <a:rPr lang="en-GB" sz="1800" dirty="0">
                <a:latin typeface="Open Sans"/>
                <a:ea typeface="ＭＳ Ｐゴシック" charset="0"/>
                <a:cs typeface="Open Sans"/>
              </a:rPr>
              <a:t>Please note that these assessments are not to replace your school’s Assess Plan Do Review and usual process of identifying needs.  If you do have concerns, please continue with your SEND processes and we will ask STT to work around what has already been carried out.</a:t>
            </a:r>
          </a:p>
          <a:p>
            <a:pPr algn="l"/>
            <a:endParaRPr lang="en-GB" sz="2000" dirty="0">
              <a:latin typeface="Open Sans"/>
              <a:ea typeface="ＭＳ Ｐゴシック" charset="0"/>
              <a:cs typeface="Open Sans"/>
            </a:endParaRPr>
          </a:p>
          <a:p>
            <a:pPr algn="l"/>
            <a:endParaRPr lang="en-GB" sz="2000" dirty="0">
              <a:latin typeface="Open Sans"/>
              <a:ea typeface="ＭＳ Ｐゴシック" charset="0"/>
              <a:cs typeface="Open Sans"/>
            </a:endParaRPr>
          </a:p>
        </p:txBody>
      </p:sp>
    </p:spTree>
    <p:extLst>
      <p:ext uri="{BB962C8B-B14F-4D97-AF65-F5344CB8AC3E}">
        <p14:creationId xmlns:p14="http://schemas.microsoft.com/office/powerpoint/2010/main" val="1959864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147188"/>
            <a:ext cx="11117494" cy="1325563"/>
          </a:xfrm>
        </p:spPr>
        <p:txBody>
          <a:bodyPr>
            <a:normAutofit/>
          </a:bodyPr>
          <a:lstStyle/>
          <a:p>
            <a:r>
              <a:rPr lang="en-GB" dirty="0"/>
              <a:t>0-19 Service online referral form</a:t>
            </a:r>
            <a:endParaRPr lang="en-GB" dirty="0">
              <a:solidFill>
                <a:schemeClr val="accent3">
                  <a:lumMod val="75000"/>
                </a:schemeClr>
              </a:solidFill>
            </a:endParaRPr>
          </a:p>
        </p:txBody>
      </p:sp>
      <p:sp>
        <p:nvSpPr>
          <p:cNvPr id="3" name="TextBox 2">
            <a:extLst>
              <a:ext uri="{FF2B5EF4-FFF2-40B4-BE49-F238E27FC236}">
                <a16:creationId xmlns:a16="http://schemas.microsoft.com/office/drawing/2014/main" id="{42C9DE70-903A-4A24-92CD-DB66C5833DB7}"/>
              </a:ext>
            </a:extLst>
          </p:cNvPr>
          <p:cNvSpPr txBox="1"/>
          <p:nvPr/>
        </p:nvSpPr>
        <p:spPr>
          <a:xfrm>
            <a:off x="374254" y="1181438"/>
            <a:ext cx="11723339" cy="3816429"/>
          </a:xfrm>
          <a:prstGeom prst="rect">
            <a:avLst/>
          </a:prstGeom>
          <a:noFill/>
        </p:spPr>
        <p:txBody>
          <a:bodyPr wrap="square" rtlCol="0">
            <a:spAutoFit/>
          </a:bodyPr>
          <a:lstStyle/>
          <a:p>
            <a:r>
              <a:rPr lang="en-GB" sz="1600" dirty="0">
                <a:effectLst/>
                <a:latin typeface="Calibri" panose="020F0502020204030204" pitchFamily="34" charset="0"/>
                <a:ea typeface="Calibri" panose="020F0502020204030204" pitchFamily="34" charset="0"/>
              </a:rPr>
              <a:t>The 0-19 service have launched a new online referral form.  This form can be completed by parents with children in year 1 and above who would like to request support from the Children’s and Young People’s nurses (CYPN’s) and Children’s Continence Service (CCS).  </a:t>
            </a:r>
          </a:p>
          <a:p>
            <a:r>
              <a:rPr lang="en-GB" sz="1600" dirty="0">
                <a:effectLst/>
                <a:latin typeface="Calibri" panose="020F0502020204030204" pitchFamily="34" charset="0"/>
                <a:ea typeface="Calibri" panose="020F0502020204030204" pitchFamily="34" charset="0"/>
              </a:rPr>
              <a:t> </a:t>
            </a:r>
          </a:p>
          <a:p>
            <a:r>
              <a:rPr lang="en-GB" sz="1600" dirty="0">
                <a:effectLst/>
                <a:latin typeface="Calibri" panose="020F0502020204030204" pitchFamily="34" charset="0"/>
                <a:ea typeface="Calibri" panose="020F0502020204030204" pitchFamily="34" charset="0"/>
              </a:rPr>
              <a:t>Professionals will now be requested to complete this online form if they wish to refer to any of our services (Health Visiting, CYPN and CCS).  </a:t>
            </a:r>
          </a:p>
          <a:p>
            <a:r>
              <a:rPr lang="en-GB" sz="1600" dirty="0">
                <a:effectLst/>
                <a:latin typeface="Calibri" panose="020F0502020204030204" pitchFamily="34" charset="0"/>
                <a:ea typeface="Calibri" panose="020F0502020204030204" pitchFamily="34" charset="0"/>
              </a:rPr>
              <a:t> </a:t>
            </a:r>
          </a:p>
          <a:p>
            <a:r>
              <a:rPr lang="en-GB" sz="1600" dirty="0">
                <a:effectLst/>
                <a:latin typeface="Calibri" panose="020F0502020204030204" pitchFamily="34" charset="0"/>
                <a:ea typeface="Calibri" panose="020F0502020204030204" pitchFamily="34" charset="0"/>
              </a:rPr>
              <a:t>The form is located on the LCC website on our Children’s health page, it navigates through several questions that ensures it gets sent to the correct team for review and referrers will receive a letter response.</a:t>
            </a:r>
          </a:p>
          <a:p>
            <a:r>
              <a:rPr lang="en-GB" sz="1600" dirty="0">
                <a:effectLst/>
                <a:latin typeface="Calibri" panose="020F0502020204030204" pitchFamily="34" charset="0"/>
                <a:ea typeface="Calibri" panose="020F0502020204030204" pitchFamily="34" charset="0"/>
              </a:rPr>
              <a:t> </a:t>
            </a:r>
          </a:p>
          <a:p>
            <a:r>
              <a:rPr lang="en-GB" sz="1600" dirty="0">
                <a:effectLst/>
                <a:latin typeface="Calibri" panose="020F0502020204030204" pitchFamily="34" charset="0"/>
                <a:ea typeface="Calibri" panose="020F0502020204030204" pitchFamily="34" charset="0"/>
              </a:rPr>
              <a:t>Please find the link below:</a:t>
            </a:r>
          </a:p>
          <a:p>
            <a:r>
              <a:rPr lang="en-GB" sz="1600" dirty="0">
                <a:effectLst/>
                <a:latin typeface="Calibri" panose="020F0502020204030204" pitchFamily="34" charset="0"/>
                <a:ea typeface="Calibri" panose="020F0502020204030204" pitchFamily="34" charset="0"/>
              </a:rPr>
              <a:t> </a:t>
            </a:r>
          </a:p>
          <a:p>
            <a:r>
              <a:rPr lang="en-GB" sz="1600" u="sng" dirty="0">
                <a:solidFill>
                  <a:srgbClr val="0563C1"/>
                </a:solidFill>
                <a:effectLst/>
                <a:latin typeface="Calibri" panose="020F0502020204030204" pitchFamily="34" charset="0"/>
                <a:ea typeface="Calibri" panose="020F0502020204030204" pitchFamily="34" charset="0"/>
                <a:hlinkClick r:id="rId3"/>
              </a:rPr>
              <a:t>https://gbr01.safelinks.protection.outlook.com/?url=https%3A%2F%2Fwww.lincolnshire.gov.uk%2Fhealth-wellbeing%2Fhealth-visitors&amp;data=05%7C02%7CSchoolNews%40lincolnshire.gov.uk%7Cb2f389f0b5154ce4669d08dc12b8dc2a%7Cb4e05b92f8ce46b59b2499ba5c11e5e9%7C0%7C0%7C638405832369641079%7CUnknown%7CTWFpbGZsb3d8eyJWIjoiMC4wLjAwMDAiLCJQIjoiV2luMzIiLCJBTiI6Ik1haWwiLCJXVCI6Mn0%3D%7C3000%7C%7C%7C&amp;sdata=QG40wVs2rSkm2OBZkUZ0Hb43%2F3DVhXzBiSm8opCoZTU%3D&amp;reserved=0</a:t>
            </a:r>
            <a:endParaRPr lang="en-GB" sz="1600" dirty="0">
              <a:effectLst/>
              <a:latin typeface="Calibri" panose="020F0502020204030204" pitchFamily="34" charset="0"/>
              <a:ea typeface="Calibri" panose="020F0502020204030204" pitchFamily="34" charset="0"/>
            </a:endParaRPr>
          </a:p>
          <a:p>
            <a:r>
              <a:rPr lang="en-GB" sz="1800" b="1" dirty="0">
                <a:effectLst/>
                <a:latin typeface="Calibri" panose="020F050202020403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52938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09209"/>
            <a:ext cx="12221363" cy="2231643"/>
          </a:xfrm>
          <a:prstGeom prst="rect">
            <a:avLst/>
          </a:prstGeom>
        </p:spPr>
      </p:pic>
      <p:sp>
        <p:nvSpPr>
          <p:cNvPr id="2" name="Title 1"/>
          <p:cNvSpPr>
            <a:spLocks noGrp="1"/>
          </p:cNvSpPr>
          <p:nvPr>
            <p:ph type="title"/>
          </p:nvPr>
        </p:nvSpPr>
        <p:spPr>
          <a:xfrm>
            <a:off x="374254" y="0"/>
            <a:ext cx="11117494" cy="1325563"/>
          </a:xfrm>
        </p:spPr>
        <p:txBody>
          <a:bodyPr>
            <a:normAutofit/>
          </a:bodyPr>
          <a:lstStyle/>
          <a:p>
            <a:r>
              <a:rPr lang="en-GB" dirty="0"/>
              <a:t>News from the Safeguarding Bulletin:</a:t>
            </a:r>
            <a:endParaRPr lang="en-GB" dirty="0">
              <a:solidFill>
                <a:schemeClr val="accent3">
                  <a:lumMod val="75000"/>
                </a:schemeClr>
              </a:solidFill>
            </a:endParaRPr>
          </a:p>
        </p:txBody>
      </p:sp>
      <p:sp>
        <p:nvSpPr>
          <p:cNvPr id="3" name="TextBox 2">
            <a:extLst>
              <a:ext uri="{FF2B5EF4-FFF2-40B4-BE49-F238E27FC236}">
                <a16:creationId xmlns:a16="http://schemas.microsoft.com/office/drawing/2014/main" id="{42C9DE70-903A-4A24-92CD-DB66C5833DB7}"/>
              </a:ext>
            </a:extLst>
          </p:cNvPr>
          <p:cNvSpPr txBox="1"/>
          <p:nvPr/>
        </p:nvSpPr>
        <p:spPr>
          <a:xfrm>
            <a:off x="374254" y="954861"/>
            <a:ext cx="11723339" cy="4401205"/>
          </a:xfrm>
          <a:prstGeom prst="rect">
            <a:avLst/>
          </a:prstGeom>
          <a:noFill/>
        </p:spPr>
        <p:txBody>
          <a:bodyPr wrap="square" rtlCol="0">
            <a:spAutoFit/>
          </a:bodyPr>
          <a:lstStyle/>
          <a:p>
            <a:r>
              <a:rPr lang="en-GB" sz="1400" b="1" u="sng" dirty="0">
                <a:effectLst/>
                <a:latin typeface="Calibri" panose="020F0502020204030204" pitchFamily="34" charset="0"/>
                <a:ea typeface="Calibri" panose="020F0502020204030204" pitchFamily="34" charset="0"/>
              </a:rPr>
              <a:t>Neurodiversity Celebration Week- 18</a:t>
            </a:r>
            <a:r>
              <a:rPr lang="en-GB" sz="1400" b="1" u="sng" baseline="30000" dirty="0">
                <a:effectLst/>
                <a:latin typeface="Calibri" panose="020F0502020204030204" pitchFamily="34" charset="0"/>
                <a:ea typeface="Calibri" panose="020F0502020204030204" pitchFamily="34" charset="0"/>
              </a:rPr>
              <a:t>th</a:t>
            </a:r>
            <a:r>
              <a:rPr lang="en-GB" sz="1400" b="1" u="sng" dirty="0">
                <a:effectLst/>
                <a:latin typeface="Calibri" panose="020F0502020204030204" pitchFamily="34" charset="0"/>
                <a:ea typeface="Calibri" panose="020F0502020204030204" pitchFamily="34" charset="0"/>
              </a:rPr>
              <a:t>-24</a:t>
            </a:r>
            <a:r>
              <a:rPr lang="en-GB" sz="1400" b="1" u="sng" baseline="30000" dirty="0">
                <a:effectLst/>
                <a:latin typeface="Calibri" panose="020F0502020204030204" pitchFamily="34" charset="0"/>
                <a:ea typeface="Calibri" panose="020F0502020204030204" pitchFamily="34" charset="0"/>
              </a:rPr>
              <a:t>th</a:t>
            </a:r>
            <a:r>
              <a:rPr lang="en-GB" sz="1400" b="1" u="sng" dirty="0">
                <a:effectLst/>
                <a:latin typeface="Calibri" panose="020F0502020204030204" pitchFamily="34" charset="0"/>
                <a:ea typeface="Calibri" panose="020F0502020204030204" pitchFamily="34" charset="0"/>
              </a:rPr>
              <a:t> March 2024</a:t>
            </a:r>
            <a:endParaRPr lang="en-GB" sz="1400" dirty="0">
              <a:effectLst/>
              <a:latin typeface="Calibri" panose="020F0502020204030204" pitchFamily="34" charset="0"/>
              <a:ea typeface="Calibri" panose="020F0502020204030204" pitchFamily="34" charset="0"/>
            </a:endParaRPr>
          </a:p>
          <a:p>
            <a:r>
              <a:rPr lang="en-GB" sz="1400" dirty="0">
                <a:effectLst/>
                <a:latin typeface="Calibri" panose="020F0502020204030204" pitchFamily="34" charset="0"/>
                <a:ea typeface="Calibri" panose="020F0502020204030204" pitchFamily="34" charset="0"/>
              </a:rPr>
              <a:t> </a:t>
            </a:r>
          </a:p>
          <a:p>
            <a:r>
              <a:rPr lang="en-GB" sz="1400" dirty="0">
                <a:effectLst/>
                <a:latin typeface="Calibri" panose="020F0502020204030204" pitchFamily="34" charset="0"/>
                <a:ea typeface="Calibri" panose="020F0502020204030204" pitchFamily="34" charset="0"/>
              </a:rPr>
              <a:t>Resources are now available for Neurodiversity Celebration Week. You can sign up to join this national event that runs from 18th -24th March and aims to increase understanding and acceptance, support education, and celebrate and value the talents of neurodiverse minds. The resources include a guide pack to help you get involved, a social media pack, activity sheets and posters.</a:t>
            </a:r>
          </a:p>
          <a:p>
            <a:r>
              <a:rPr lang="en-GB" sz="1400" dirty="0">
                <a:effectLst/>
                <a:latin typeface="Calibri" panose="020F0502020204030204" pitchFamily="34" charset="0"/>
                <a:ea typeface="Calibri" panose="020F0502020204030204" pitchFamily="34" charset="0"/>
              </a:rPr>
              <a:t> </a:t>
            </a:r>
          </a:p>
          <a:p>
            <a:r>
              <a:rPr lang="en-GB" sz="1400" dirty="0">
                <a:effectLst/>
                <a:latin typeface="Calibri" panose="020F0502020204030204" pitchFamily="34" charset="0"/>
                <a:ea typeface="Calibri" panose="020F0502020204030204" pitchFamily="34" charset="0"/>
              </a:rPr>
              <a:t>Please visit:</a:t>
            </a:r>
          </a:p>
          <a:p>
            <a:r>
              <a:rPr lang="en-GB" sz="1400" u="sng" dirty="0">
                <a:solidFill>
                  <a:srgbClr val="0563C1"/>
                </a:solidFill>
                <a:effectLst/>
                <a:latin typeface="Calibri" panose="020F0502020204030204" pitchFamily="34" charset="0"/>
                <a:ea typeface="Calibri" panose="020F0502020204030204" pitchFamily="34" charset="0"/>
                <a:hlinkClick r:id="rId3"/>
              </a:rPr>
              <a:t>https://gbr01.safelinks.protection.outlook.com/?url=https%3A%2F%2Fwww.neurodiversityweek.com%2Fget-involved-schools&amp;data=05%7C02%7CSchoolNews%40lincolnshire.gov.uk%7C87c1233bc80d4d4e301e08dc296e5c47%7Cb4e05b92f8ce46b59b2499ba5c11e5e9%7C0%7C0%7C638430801161854311%7CUnknown%7CTWFpbGZsb3d8eyJWIjoiMC4wLjAwMDAiLCJQIjoiV2luMzIiLCJBTiI6Ik1haWwiLCJXVCI6Mn0%3D%7C0%7C%7C%7C&amp;sdata=DN4ZLPFU7FosJ%2F4%2FDUAKxDyiyDstGZzs%2BwyMd04O0Ro%3D&amp;reserved=0</a:t>
            </a:r>
            <a:endParaRPr lang="en-GB" sz="1400" dirty="0">
              <a:effectLst/>
              <a:latin typeface="Calibri" panose="020F0502020204030204" pitchFamily="34" charset="0"/>
              <a:ea typeface="Calibri" panose="020F0502020204030204" pitchFamily="34" charset="0"/>
            </a:endParaRPr>
          </a:p>
          <a:p>
            <a:r>
              <a:rPr lang="en-GB" sz="1400" dirty="0">
                <a:effectLst/>
                <a:latin typeface="Calibri" panose="020F0502020204030204" pitchFamily="34" charset="0"/>
                <a:ea typeface="Calibri" panose="020F0502020204030204" pitchFamily="34" charset="0"/>
              </a:rPr>
              <a:t> </a:t>
            </a:r>
          </a:p>
          <a:p>
            <a:r>
              <a:rPr lang="en-GB" sz="1400" b="1" u="sng" dirty="0">
                <a:effectLst/>
                <a:latin typeface="Calibri" panose="020F0502020204030204" pitchFamily="34" charset="0"/>
                <a:ea typeface="Calibri" panose="020F0502020204030204" pitchFamily="34" charset="0"/>
              </a:rPr>
              <a:t>Supporting mental health at primary school- new toolkit</a:t>
            </a:r>
            <a:br>
              <a:rPr lang="en-GB" sz="1400" u="sng" dirty="0">
                <a:effectLst/>
                <a:latin typeface="Calibri" panose="020F0502020204030204" pitchFamily="34" charset="0"/>
                <a:ea typeface="Calibri" panose="020F0502020204030204" pitchFamily="34" charset="0"/>
              </a:rPr>
            </a:br>
            <a:br>
              <a:rPr lang="en-GB" sz="1400" dirty="0">
                <a:effectLst/>
                <a:latin typeface="Calibri" panose="020F0502020204030204" pitchFamily="34" charset="0"/>
                <a:ea typeface="Calibri" panose="020F0502020204030204" pitchFamily="34" charset="0"/>
              </a:rPr>
            </a:br>
            <a:r>
              <a:rPr lang="en-GB" sz="1400" dirty="0">
                <a:effectLst/>
                <a:latin typeface="Calibri" panose="020F0502020204030204" pitchFamily="34" charset="0"/>
                <a:ea typeface="Calibri" panose="020F0502020204030204" pitchFamily="34" charset="0"/>
              </a:rPr>
              <a:t>Three charities from The Coram Group have joined forces to produce a </a:t>
            </a:r>
            <a:r>
              <a:rPr lang="en-GB" sz="1400" b="1" dirty="0">
                <a:effectLst/>
                <a:latin typeface="Calibri" panose="020F0502020204030204" pitchFamily="34" charset="0"/>
                <a:ea typeface="Calibri" panose="020F0502020204030204" pitchFamily="34" charset="0"/>
              </a:rPr>
              <a:t>toolkit</a:t>
            </a:r>
            <a:r>
              <a:rPr lang="en-GB" sz="1400" dirty="0">
                <a:effectLst/>
                <a:latin typeface="Calibri" panose="020F0502020204030204" pitchFamily="34" charset="0"/>
                <a:ea typeface="Calibri" panose="020F0502020204030204" pitchFamily="34" charset="0"/>
              </a:rPr>
              <a:t> to help primary schools support </a:t>
            </a:r>
            <a:r>
              <a:rPr lang="en-GB" sz="1400" b="1" dirty="0">
                <a:effectLst/>
                <a:latin typeface="Calibri" panose="020F0502020204030204" pitchFamily="34" charset="0"/>
                <a:ea typeface="Calibri" panose="020F0502020204030204" pitchFamily="34" charset="0"/>
              </a:rPr>
              <a:t>children’s mental health</a:t>
            </a:r>
            <a:r>
              <a:rPr lang="en-GB" sz="1400" dirty="0">
                <a:effectLst/>
                <a:latin typeface="Calibri" panose="020F0502020204030204" pitchFamily="34" charset="0"/>
                <a:ea typeface="Calibri" panose="020F0502020204030204" pitchFamily="34" charset="0"/>
              </a:rPr>
              <a:t> and well-being. There are lesson plans, age-appropriate stories, and related activities to help children develop the core skills they need to navigate life and maintain positive mental health habits.</a:t>
            </a:r>
          </a:p>
          <a:p>
            <a:r>
              <a:rPr lang="en-GB" sz="1400" dirty="0">
                <a:effectLst/>
                <a:latin typeface="Calibri" panose="020F0502020204030204" pitchFamily="34" charset="0"/>
                <a:ea typeface="Calibri" panose="020F0502020204030204" pitchFamily="34" charset="0"/>
              </a:rPr>
              <a:t> </a:t>
            </a:r>
          </a:p>
          <a:p>
            <a:r>
              <a:rPr lang="en-GB" sz="1400" dirty="0">
                <a:effectLst/>
                <a:latin typeface="Calibri" panose="020F0502020204030204" pitchFamily="34" charset="0"/>
                <a:ea typeface="Calibri" panose="020F0502020204030204" pitchFamily="34" charset="0"/>
              </a:rPr>
              <a:t>To access the toolkit please visit:</a:t>
            </a:r>
          </a:p>
          <a:p>
            <a:r>
              <a:rPr lang="en-GB" sz="1400" u="sng" dirty="0">
                <a:solidFill>
                  <a:srgbClr val="0000FF"/>
                </a:solidFill>
                <a:effectLst/>
                <a:latin typeface="Calibri" panose="020F0502020204030204" pitchFamily="34" charset="0"/>
                <a:ea typeface="Calibri" panose="020F0502020204030204" pitchFamily="34" charset="0"/>
                <a:hlinkClick r:id="rId4"/>
              </a:rPr>
              <a:t>Coram launches free wellbeing toolkit for primary school children - Coram Group : Coram Group</a:t>
            </a:r>
            <a:endParaRPr lang="en-GB" sz="1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802921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09209"/>
            <a:ext cx="12221363" cy="2231643"/>
          </a:xfrm>
          <a:prstGeom prst="rect">
            <a:avLst/>
          </a:prstGeom>
        </p:spPr>
      </p:pic>
      <p:sp>
        <p:nvSpPr>
          <p:cNvPr id="2" name="Title 1"/>
          <p:cNvSpPr>
            <a:spLocks noGrp="1"/>
          </p:cNvSpPr>
          <p:nvPr>
            <p:ph type="title"/>
          </p:nvPr>
        </p:nvSpPr>
        <p:spPr>
          <a:xfrm>
            <a:off x="374254" y="0"/>
            <a:ext cx="11117494" cy="1325563"/>
          </a:xfrm>
        </p:spPr>
        <p:txBody>
          <a:bodyPr>
            <a:normAutofit/>
          </a:bodyPr>
          <a:lstStyle/>
          <a:p>
            <a:r>
              <a:rPr lang="en-GB" b="1" dirty="0"/>
              <a:t>STT Buy Back Closing Date tomorrow!</a:t>
            </a:r>
            <a:endParaRPr lang="en-GB" b="1" dirty="0">
              <a:solidFill>
                <a:schemeClr val="accent3">
                  <a:lumMod val="75000"/>
                </a:schemeClr>
              </a:solidFill>
            </a:endParaRPr>
          </a:p>
        </p:txBody>
      </p:sp>
      <p:sp>
        <p:nvSpPr>
          <p:cNvPr id="3" name="TextBox 2">
            <a:extLst>
              <a:ext uri="{FF2B5EF4-FFF2-40B4-BE49-F238E27FC236}">
                <a16:creationId xmlns:a16="http://schemas.microsoft.com/office/drawing/2014/main" id="{42C9DE70-903A-4A24-92CD-DB66C5833DB7}"/>
              </a:ext>
            </a:extLst>
          </p:cNvPr>
          <p:cNvSpPr txBox="1"/>
          <p:nvPr/>
        </p:nvSpPr>
        <p:spPr>
          <a:xfrm>
            <a:off x="374254" y="1325563"/>
            <a:ext cx="10881767" cy="3724096"/>
          </a:xfrm>
          <a:prstGeom prst="rect">
            <a:avLst/>
          </a:prstGeom>
          <a:noFill/>
        </p:spPr>
        <p:txBody>
          <a:bodyPr wrap="square" rtlCol="0">
            <a:spAutoFit/>
          </a:bodyPr>
          <a:lstStyle/>
          <a:p>
            <a:r>
              <a:rPr lang="en-US" sz="2000" dirty="0">
                <a:latin typeface="Calibri" panose="020F0502020204030204" pitchFamily="34" charset="0"/>
                <a:ea typeface="Calibri" panose="020F0502020204030204" pitchFamily="34" charset="0"/>
              </a:rPr>
              <a:t>Tomorrow is the closing date for STT’s buy back.  If you haven’t started the Edulincs process yet, please do so as soon as possible in order to guarantee support for next year: </a:t>
            </a:r>
          </a:p>
          <a:p>
            <a:endParaRPr lang="en-US" sz="2000" dirty="0">
              <a:latin typeface="Calibri" panose="020F0502020204030204" pitchFamily="34" charset="0"/>
              <a:hlinkClick r:id="rId3"/>
            </a:endParaRPr>
          </a:p>
          <a:p>
            <a:r>
              <a:rPr lang="en-US" sz="2000" dirty="0">
                <a:hlinkClick r:id="rId3"/>
              </a:rPr>
              <a:t>Specialist teaching team - </a:t>
            </a:r>
            <a:r>
              <a:rPr lang="en-US" sz="2000" dirty="0" err="1">
                <a:hlinkClick r:id="rId3"/>
              </a:rPr>
              <a:t>EduLincs</a:t>
            </a:r>
            <a:r>
              <a:rPr lang="en-US" sz="2000" dirty="0">
                <a:hlinkClick r:id="rId3"/>
              </a:rPr>
              <a:t> – Lincolnshire County Council</a:t>
            </a:r>
            <a:endParaRPr lang="en-US" sz="2000" dirty="0"/>
          </a:p>
          <a:p>
            <a:endParaRPr lang="en-US" sz="2000" dirty="0">
              <a:effectLst/>
              <a:latin typeface="Calibri" panose="020F0502020204030204" pitchFamily="34" charset="0"/>
              <a:ea typeface="Calibri" panose="020F0502020204030204" pitchFamily="34" charset="0"/>
            </a:endParaRPr>
          </a:p>
          <a:p>
            <a:endParaRPr lang="en-US" sz="2000" dirty="0">
              <a:latin typeface="Calibri" panose="020F0502020204030204" pitchFamily="34" charset="0"/>
              <a:ea typeface="Calibri" panose="020F0502020204030204" pitchFamily="34" charset="0"/>
            </a:endParaRPr>
          </a:p>
          <a:p>
            <a:endParaRPr lang="en-US" sz="2000" dirty="0">
              <a:effectLst/>
              <a:latin typeface="Calibri" panose="020F0502020204030204" pitchFamily="34" charset="0"/>
              <a:ea typeface="Calibri" panose="020F0502020204030204" pitchFamily="34" charset="0"/>
            </a:endParaRPr>
          </a:p>
          <a:p>
            <a:r>
              <a:rPr lang="en-US" sz="4400" dirty="0">
                <a:latin typeface="Calibri" panose="020F0502020204030204" pitchFamily="34" charset="0"/>
                <a:ea typeface="Calibri" panose="020F0502020204030204" pitchFamily="34" charset="0"/>
              </a:rPr>
              <a:t>Visual Processing Clinic new referral form</a:t>
            </a:r>
          </a:p>
          <a:p>
            <a:endParaRPr lang="en-US" sz="1200" dirty="0">
              <a:effectLst/>
              <a:latin typeface="Calibri" panose="020F0502020204030204" pitchFamily="34" charset="0"/>
              <a:ea typeface="Calibri" panose="020F0502020204030204" pitchFamily="34" charset="0"/>
            </a:endParaRPr>
          </a:p>
          <a:p>
            <a:r>
              <a:rPr lang="en-US" sz="2000" dirty="0">
                <a:effectLst/>
                <a:latin typeface="Calibri" panose="020F0502020204030204" pitchFamily="34" charset="0"/>
                <a:ea typeface="Calibri" panose="020F0502020204030204" pitchFamily="34" charset="0"/>
              </a:rPr>
              <a:t>This was emailed to</a:t>
            </a:r>
            <a:r>
              <a:rPr lang="en-US" sz="2000" dirty="0">
                <a:latin typeface="Calibri" panose="020F0502020204030204" pitchFamily="34" charset="0"/>
                <a:ea typeface="Calibri" panose="020F0502020204030204" pitchFamily="34" charset="0"/>
              </a:rPr>
              <a:t> you with the agenda.  If you didn’t get that email, please ensure that you visit the Graduated Approach Briefings page to download the form from there after 5</a:t>
            </a:r>
            <a:r>
              <a:rPr lang="en-US" sz="2000" baseline="30000" dirty="0">
                <a:latin typeface="Calibri" panose="020F0502020204030204" pitchFamily="34" charset="0"/>
                <a:ea typeface="Calibri" panose="020F0502020204030204" pitchFamily="34" charset="0"/>
              </a:rPr>
              <a:t>th</a:t>
            </a:r>
            <a:r>
              <a:rPr lang="en-US" sz="2000" dirty="0">
                <a:latin typeface="Calibri" panose="020F0502020204030204" pitchFamily="34" charset="0"/>
                <a:ea typeface="Calibri" panose="020F0502020204030204" pitchFamily="34" charset="0"/>
              </a:rPr>
              <a:t> March.</a:t>
            </a:r>
            <a:endParaRPr lang="en-GB" sz="20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233171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2216</TotalTime>
  <Words>1604</Words>
  <Application>Microsoft Office PowerPoint</Application>
  <PresentationFormat>Widescreen</PresentationFormat>
  <Paragraphs>149</Paragraphs>
  <Slides>11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novelsanspro-regular</vt:lpstr>
      <vt:lpstr>Open Sans</vt:lpstr>
      <vt:lpstr>Segoe UI</vt:lpstr>
      <vt:lpstr>Wingdings</vt:lpstr>
      <vt:lpstr>Office Theme</vt:lpstr>
      <vt:lpstr>Graduated Approach Briefings</vt:lpstr>
      <vt:lpstr>Welcome</vt:lpstr>
      <vt:lpstr>Remember to book your places for each briefing throughout the year on the Local Offer</vt:lpstr>
      <vt:lpstr>PowerPoint Presentation</vt:lpstr>
      <vt:lpstr>PowerPoint Presentation</vt:lpstr>
      <vt:lpstr>PowerPoint Presentation</vt:lpstr>
      <vt:lpstr>0-19 Service online referral form</vt:lpstr>
      <vt:lpstr>News from the Safeguarding Bulletin:</vt:lpstr>
      <vt:lpstr>STT Buy Back Closing Date tomorrow!</vt:lpstr>
      <vt:lpstr>PowerPoint Presentation</vt:lpstr>
      <vt:lpstr>Presentations and Videos will be available from 5th March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 change for Special Schools</dc:title>
  <dc:creator>Josie Pedersen</dc:creator>
  <cp:lastModifiedBy>Nicola Carter</cp:lastModifiedBy>
  <cp:revision>33</cp:revision>
  <dcterms:created xsi:type="dcterms:W3CDTF">2021-10-08T08:32:57Z</dcterms:created>
  <dcterms:modified xsi:type="dcterms:W3CDTF">2024-02-28T09:40:13Z</dcterms:modified>
</cp:coreProperties>
</file>