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56" r:id="rId5"/>
    <p:sldId id="273" r:id="rId6"/>
    <p:sldId id="274" r:id="rId7"/>
    <p:sldId id="275" r:id="rId8"/>
    <p:sldId id="276" r:id="rId9"/>
    <p:sldId id="289" r:id="rId10"/>
    <p:sldId id="286" r:id="rId11"/>
    <p:sldId id="288" r:id="rId12"/>
    <p:sldId id="291" r:id="rId13"/>
    <p:sldId id="278" r:id="rId14"/>
    <p:sldId id="280" r:id="rId15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82062-9D81-49CB-A9CD-6BB9ADD416D0}" type="datetimeFigureOut">
              <a:rPr lang="en-GB"/>
              <a:t>20/11/2023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CA067-4713-450F-A1F2-AB996B823935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05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511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114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797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CATH?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514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AMANDA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608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BOTH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CA067-4713-450F-A1F2-AB996B823935}" type="slidenum">
              <a:rPr lang="en-GB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274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ingley.org.uk/dingleys-promise-training/early-years-inclusion-programm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mailto:training@dingley.org.u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EC6717-EACE-584C-B582-5C989D7FA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Early Years Inclusion Training </a:t>
            </a:r>
            <a:r>
              <a:rPr lang="en-US" err="1"/>
              <a:t>Programme</a:t>
            </a:r>
            <a:r>
              <a:rPr lang="en-US"/>
              <a:t>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437C4-DEC0-46A6-B1F2-F128B5C1F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5" b="28750"/>
          <a:stretch>
            <a:fillRect/>
          </a:stretch>
        </p:blipFill>
        <p:spPr>
          <a:xfrm>
            <a:off x="179521" y="0"/>
            <a:ext cx="4481929" cy="187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do you need to know?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F29D6F-E521-4587-91B6-150C08753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0886" y="1825625"/>
            <a:ext cx="7532914" cy="40635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Register at </a:t>
            </a:r>
            <a:r>
              <a:rPr lang="en-GB" sz="2400" dirty="0">
                <a:hlinkClick r:id="rId3"/>
              </a:rPr>
              <a:t>https://dingley.org.uk/dingleys-promise-training/early-years-inclusion-programme/</a:t>
            </a:r>
            <a:endParaRPr lang="en-GB" sz="2400" dirty="0">
              <a:cs typeface="Calibri"/>
            </a:endParaRPr>
          </a:p>
          <a:p>
            <a:r>
              <a:rPr lang="en-GB" sz="2400" dirty="0"/>
              <a:t>We'll get back to you within 5 working days to confirm next steps </a:t>
            </a:r>
            <a:endParaRPr lang="en-US" sz="2400" dirty="0">
              <a:cs typeface="Calibri"/>
            </a:endParaRPr>
          </a:p>
          <a:p>
            <a:r>
              <a:rPr lang="en-GB" sz="2400" dirty="0"/>
              <a:t>Please allow about 8 hours to complete each course</a:t>
            </a:r>
            <a:endParaRPr lang="en-GB" sz="2400" dirty="0">
              <a:cs typeface="Calibri"/>
            </a:endParaRPr>
          </a:p>
          <a:p>
            <a:r>
              <a:rPr lang="en-GB" sz="2400" dirty="0"/>
              <a:t>For queries or support, please contact  </a:t>
            </a:r>
            <a:r>
              <a:rPr lang="en-GB" sz="2400" dirty="0">
                <a:hlinkClick r:id="rId4"/>
              </a:rPr>
              <a:t>training@dingley.org.uk</a:t>
            </a:r>
            <a:r>
              <a:rPr lang="en-GB" sz="2400" dirty="0"/>
              <a:t> </a:t>
            </a:r>
            <a:endParaRPr lang="en-GB" sz="2400" dirty="0">
              <a:cs typeface="Calibri"/>
            </a:endParaRPr>
          </a:p>
        </p:txBody>
      </p:sp>
      <p:pic>
        <p:nvPicPr>
          <p:cNvPr id="4" name="Picture 5" descr="A picture containing person, child, child, little&#10;&#10;Description automatically generated">
            <a:extLst>
              <a:ext uri="{FF2B5EF4-FFF2-40B4-BE49-F238E27FC236}">
                <a16:creationId xmlns:a16="http://schemas.microsoft.com/office/drawing/2014/main" id="{2939B00E-3C8D-4CD5-9611-ECBB848BE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18" y="1728363"/>
            <a:ext cx="2563906" cy="37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4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6A62A52C-E853-496D-8133-E6ABBE9DE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2047875"/>
            <a:ext cx="39433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61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are Dingley’s Promise?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F29D6F-E521-4587-91B6-150C08753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0680" y="1799350"/>
            <a:ext cx="7743120" cy="40898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Established 1983 by parents of children with SEND</a:t>
            </a:r>
            <a:endParaRPr lang="en-GB" dirty="0">
              <a:cs typeface="Calibri"/>
            </a:endParaRPr>
          </a:p>
          <a:p>
            <a:r>
              <a:rPr lang="en-GB" dirty="0"/>
              <a:t>Three specialist early years settings </a:t>
            </a:r>
          </a:p>
          <a:p>
            <a:r>
              <a:rPr lang="en-GB" dirty="0"/>
              <a:t>Family support &amp; outreach programme</a:t>
            </a:r>
            <a:endParaRPr lang="en-GB" dirty="0">
              <a:cs typeface="Calibri"/>
            </a:endParaRPr>
          </a:p>
          <a:p>
            <a:r>
              <a:rPr lang="en-GB" dirty="0"/>
              <a:t>National training programme</a:t>
            </a:r>
            <a:endParaRPr lang="en-GB" dirty="0">
              <a:cs typeface="Calibri"/>
            </a:endParaRPr>
          </a:p>
          <a:p>
            <a:r>
              <a:rPr lang="en-GB" dirty="0"/>
              <a:t>Level 3 Certificate in EY Inclusive Practice</a:t>
            </a:r>
            <a:endParaRPr lang="en-GB" dirty="0">
              <a:cs typeface="Calibri"/>
            </a:endParaRPr>
          </a:p>
          <a:p>
            <a:r>
              <a:rPr lang="en-GB" dirty="0"/>
              <a:t>Lockdown &amp; EY SEND Partnership</a:t>
            </a:r>
            <a:endParaRPr lang="en-GB" dirty="0">
              <a:cs typeface="Calibri"/>
            </a:endParaRPr>
          </a:p>
          <a:p>
            <a:r>
              <a:rPr lang="en-GB" dirty="0"/>
              <a:t>National influencing</a:t>
            </a:r>
            <a:endParaRPr lang="en-GB" dirty="0"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CF8AD-0263-4B4F-8789-3146125F6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0" r="14059" b="-2"/>
          <a:stretch/>
        </p:blipFill>
        <p:spPr>
          <a:xfrm>
            <a:off x="563275" y="1789557"/>
            <a:ext cx="2488283" cy="367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09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Early Years Inclusion Project?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F29D6F-E521-4587-91B6-150C08753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541" y="1694246"/>
            <a:ext cx="7532914" cy="40635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The aim is to increase the number of young children with SEND accessing early years and childcare places through:</a:t>
            </a:r>
            <a:endParaRPr lang="en-GB" sz="2400">
              <a:cs typeface="Calibri"/>
            </a:endParaRPr>
          </a:p>
          <a:p>
            <a:pPr lvl="1"/>
            <a:r>
              <a:rPr lang="en-GB" sz="2000"/>
              <a:t>Partnership with Local Authorities</a:t>
            </a:r>
            <a:endParaRPr lang="en-GB" sz="2000">
              <a:cs typeface="Calibri"/>
            </a:endParaRPr>
          </a:p>
          <a:p>
            <a:pPr lvl="1"/>
            <a:r>
              <a:rPr lang="en-GB" sz="2000"/>
              <a:t>Meaningful Parental Engagement </a:t>
            </a:r>
            <a:endParaRPr lang="en-GB" sz="2000">
              <a:cs typeface="Calibri"/>
            </a:endParaRPr>
          </a:p>
          <a:p>
            <a:pPr lvl="1"/>
            <a:r>
              <a:rPr lang="en-GB" sz="2000"/>
              <a:t>A National Steering Group</a:t>
            </a:r>
            <a:endParaRPr lang="en-GB" sz="2000">
              <a:cs typeface="Calibri"/>
            </a:endParaRPr>
          </a:p>
          <a:p>
            <a:pPr lvl="1"/>
            <a:r>
              <a:rPr lang="en-GB" sz="2000"/>
              <a:t>A Comprehensive and Extensive Training Offer</a:t>
            </a:r>
            <a:r>
              <a:rPr lang="en-GB" sz="1800"/>
              <a:t>  </a:t>
            </a:r>
            <a:endParaRPr lang="en-GB" sz="1800">
              <a:cs typeface="Calibri" panose="020F0502020204030204"/>
            </a:endParaRPr>
          </a:p>
          <a:p>
            <a:r>
              <a:rPr lang="en-GB" sz="2400"/>
              <a:t>Research shows training and confidence are critical barriers</a:t>
            </a:r>
            <a:endParaRPr lang="en-GB" sz="2400">
              <a:cs typeface="Calibri"/>
            </a:endParaRPr>
          </a:p>
          <a:p>
            <a:r>
              <a:rPr lang="en-GB" sz="2400"/>
              <a:t>We want to make a difference and build a movement for greater inclusion in the early years</a:t>
            </a:r>
            <a:endParaRPr lang="en-GB" sz="2400">
              <a:cs typeface="Calibri"/>
            </a:endParaRPr>
          </a:p>
          <a:p>
            <a:endParaRPr lang="en-GB">
              <a:cs typeface="Calibri"/>
            </a:endParaRPr>
          </a:p>
        </p:txBody>
      </p:sp>
      <p:pic>
        <p:nvPicPr>
          <p:cNvPr id="3" name="Picture 5" descr="A picture containing person, grass, child, outdoor&#10;&#10;Description automatically generated">
            <a:extLst>
              <a:ext uri="{FF2B5EF4-FFF2-40B4-BE49-F238E27FC236}">
                <a16:creationId xmlns:a16="http://schemas.microsoft.com/office/drawing/2014/main" id="{FB457DA2-D2D3-4139-946A-40394ECDF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4" y="1786025"/>
            <a:ext cx="2496671" cy="333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we offer you?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F29D6F-E521-4587-91B6-150C08753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809" y="1825625"/>
            <a:ext cx="7566990" cy="406354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Free online training for </a:t>
            </a:r>
            <a:r>
              <a:rPr lang="en-US" b="1"/>
              <a:t>the whole early year's </a:t>
            </a:r>
            <a:r>
              <a:rPr lang="en-US"/>
              <a:t>workforce</a:t>
            </a:r>
            <a:endParaRPr lang="en-US">
              <a:cs typeface="Calibri"/>
            </a:endParaRPr>
          </a:p>
          <a:p>
            <a:r>
              <a:rPr lang="en-US"/>
              <a:t>10 courses over 5 years including:</a:t>
            </a:r>
            <a:endParaRPr lang="en-US">
              <a:cs typeface="Calibri" panose="020F0502020204030204"/>
            </a:endParaRPr>
          </a:p>
          <a:p>
            <a:pPr lvl="1"/>
            <a:r>
              <a:rPr lang="en-GB" sz="2200"/>
              <a:t>Introduction To Early Years Inclusive Practice</a:t>
            </a:r>
            <a:endParaRPr lang="en-GB" sz="2200">
              <a:cs typeface="Calibri"/>
            </a:endParaRPr>
          </a:p>
          <a:p>
            <a:pPr lvl="1"/>
            <a:r>
              <a:rPr lang="en-GB" sz="2200"/>
              <a:t>Early Years SEND Transitions</a:t>
            </a:r>
            <a:endParaRPr lang="en-GB" sz="2200">
              <a:cs typeface="Calibri"/>
            </a:endParaRPr>
          </a:p>
          <a:p>
            <a:pPr lvl="1"/>
            <a:r>
              <a:rPr lang="en-GB" sz="2200">
                <a:ea typeface="+mn-lt"/>
                <a:cs typeface="+mn-lt"/>
              </a:rPr>
              <a:t>Managing Behaviours that Challenge</a:t>
            </a:r>
            <a:endParaRPr lang="en-US" sz="2200">
              <a:ea typeface="+mn-lt"/>
              <a:cs typeface="+mn-lt"/>
            </a:endParaRPr>
          </a:p>
          <a:p>
            <a:pPr lvl="1"/>
            <a:r>
              <a:rPr lang="en-GB" sz="2200">
                <a:ea typeface="+mn-lt"/>
                <a:cs typeface="+mn-lt"/>
              </a:rPr>
              <a:t>Having Difficult Conversations with Families</a:t>
            </a:r>
            <a:endParaRPr lang="en-GB" sz="2200"/>
          </a:p>
          <a:p>
            <a:r>
              <a:rPr lang="en-GB"/>
              <a:t>Further 6 courses to be developed</a:t>
            </a:r>
            <a:endParaRPr lang="en-GB">
              <a:cs typeface="Calibri"/>
            </a:endParaRPr>
          </a:p>
          <a:p>
            <a:r>
              <a:rPr lang="en-GB"/>
              <a:t>All courses are a mix of workbook, videos and activities</a:t>
            </a:r>
            <a:endParaRPr lang="en-GB">
              <a:cs typeface="Calibri"/>
            </a:endParaRPr>
          </a:p>
          <a:p>
            <a:r>
              <a:rPr lang="en-GB"/>
              <a:t>Training can be completed at your own pace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Learning assessed through learners' experiences </a:t>
            </a:r>
          </a:p>
          <a:p>
            <a:pPr marL="0" indent="0">
              <a:buNone/>
            </a:pPr>
            <a:r>
              <a:rPr lang="en-GB">
                <a:cs typeface="Calibri"/>
              </a:rPr>
              <a:t>   rather than a formal assessment.</a:t>
            </a:r>
          </a:p>
          <a:p>
            <a:pPr marL="0" indent="0">
              <a:buNone/>
            </a:pPr>
            <a:endParaRPr lang="en-GB">
              <a:cs typeface="Calibri"/>
            </a:endParaRPr>
          </a:p>
        </p:txBody>
      </p:sp>
      <p:pic>
        <p:nvPicPr>
          <p:cNvPr id="4" name="Picture 5" descr="A picture containing person, child, little, baby&#10;&#10;Description automatically generated">
            <a:extLst>
              <a:ext uri="{FF2B5EF4-FFF2-40B4-BE49-F238E27FC236}">
                <a16:creationId xmlns:a16="http://schemas.microsoft.com/office/drawing/2014/main" id="{A8F96228-AE3D-4AC3-AD23-171B22B29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18" y="1765008"/>
            <a:ext cx="2496671" cy="370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37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will it help practitioners/SENCOs and settings?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F29D6F-E521-4587-91B6-150C08753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0886" y="1574968"/>
            <a:ext cx="7532914" cy="431420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sz="2200" dirty="0">
                <a:ea typeface="Calibri" panose="020F0502020204030204" pitchFamily="34" charset="0"/>
              </a:rPr>
              <a:t>Practitioners/SENCos</a:t>
            </a:r>
          </a:p>
          <a:p>
            <a:r>
              <a:rPr lang="en-GB" sz="2200" dirty="0">
                <a:ea typeface="Calibri" panose="020F0502020204030204" pitchFamily="34" charset="0"/>
              </a:rPr>
              <a:t>Enhanced knowledge and skills</a:t>
            </a:r>
            <a:endParaRPr lang="en-GB" sz="2200" dirty="0"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ea typeface="Calibri" panose="020F0502020204030204" pitchFamily="34" charset="0"/>
              </a:rPr>
              <a:t>Increased confidence in the day </a:t>
            </a:r>
            <a:r>
              <a:rPr lang="en-GB" sz="2200">
                <a:ea typeface="Calibri" panose="020F0502020204030204" pitchFamily="34" charset="0"/>
              </a:rPr>
              <a:t>to day </a:t>
            </a:r>
            <a:r>
              <a:rPr lang="en-GB" sz="2200" dirty="0">
                <a:ea typeface="Calibri" panose="020F0502020204030204" pitchFamily="34" charset="0"/>
              </a:rPr>
              <a:t>and with families</a:t>
            </a:r>
            <a:endParaRPr lang="en-GB" sz="2200" dirty="0"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ea typeface="Calibri" panose="020F0502020204030204" pitchFamily="34" charset="0"/>
                <a:cs typeface="Calibri"/>
              </a:rPr>
              <a:t>Hands on experience</a:t>
            </a:r>
          </a:p>
          <a:p>
            <a:r>
              <a:rPr lang="en-GB" sz="2200" dirty="0">
                <a:ea typeface="Calibri" panose="020F0502020204030204" pitchFamily="34" charset="0"/>
                <a:cs typeface="Calibri"/>
              </a:rPr>
              <a:t>Certificate of completion to use in career development</a:t>
            </a:r>
          </a:p>
          <a:p>
            <a:pPr marL="0" indent="0">
              <a:buNone/>
            </a:pPr>
            <a:endParaRPr lang="en-GB" sz="2200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200" dirty="0">
                <a:ea typeface="Calibri" panose="020F0502020204030204" pitchFamily="34" charset="0"/>
              </a:rPr>
              <a:t>Your setting</a:t>
            </a:r>
            <a:endParaRPr lang="en-GB" sz="2200" dirty="0"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ea typeface="Calibri" panose="020F0502020204030204" pitchFamily="34" charset="0"/>
              </a:rPr>
              <a:t>Whole setting approach to inclusion – reducing need for 1-1's</a:t>
            </a:r>
            <a:endParaRPr lang="en-GB" sz="2200" dirty="0"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ea typeface="Calibri" panose="020F0502020204030204" pitchFamily="34" charset="0"/>
              </a:rPr>
              <a:t>Contribute to Ofsted 'Unique child' approach</a:t>
            </a:r>
            <a:endParaRPr lang="en-GB" sz="2200" dirty="0">
              <a:effectLst/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ea typeface="Calibri" panose="020F0502020204030204" pitchFamily="34" charset="0"/>
              </a:rPr>
              <a:t>B</a:t>
            </a:r>
            <a:r>
              <a:rPr lang="en-GB" sz="2200" dirty="0">
                <a:effectLst/>
                <a:ea typeface="Calibri" panose="020F0502020204030204" pitchFamily="34" charset="0"/>
              </a:rPr>
              <a:t>etter outcomes for children</a:t>
            </a:r>
            <a:endParaRPr lang="en-GB" sz="2200" dirty="0">
              <a:effectLst/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ea typeface="Calibri" panose="020F0502020204030204" pitchFamily="34" charset="0"/>
                <a:cs typeface="Calibri"/>
              </a:rPr>
              <a:t>Improved working with parents</a:t>
            </a:r>
            <a:endParaRPr lang="en-GB" sz="2200" dirty="0">
              <a:effectLst/>
              <a:ea typeface="Calibri" panose="020F0502020204030204" pitchFamily="34" charset="0"/>
              <a:cs typeface="Calibri"/>
            </a:endParaRPr>
          </a:p>
          <a:p>
            <a:r>
              <a:rPr lang="en-GB" sz="2200" dirty="0">
                <a:cs typeface="Calibri"/>
              </a:rPr>
              <a:t>Dingley's Promise Kitemark – Inclusion Friendly Setting</a:t>
            </a:r>
          </a:p>
          <a:p>
            <a:pPr marL="0" indent="0">
              <a:buNone/>
            </a:pPr>
            <a:endParaRPr lang="en-GB" sz="2200" dirty="0">
              <a:cs typeface="Calibri"/>
            </a:endParaRPr>
          </a:p>
        </p:txBody>
      </p:sp>
      <p:pic>
        <p:nvPicPr>
          <p:cNvPr id="7" name="Picture 7" descr="A picture containing person, child, green, slide&#10;&#10;Description automatically generated">
            <a:extLst>
              <a:ext uri="{FF2B5EF4-FFF2-40B4-BE49-F238E27FC236}">
                <a16:creationId xmlns:a16="http://schemas.microsoft.com/office/drawing/2014/main" id="{02EF76D5-39FE-437A-8F59-191BD168B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59324"/>
            <a:ext cx="2743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70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A93EA-84B5-F852-F81A-8039172FE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02" y="1"/>
            <a:ext cx="10599198" cy="1411549"/>
          </a:xfrm>
        </p:spPr>
        <p:txBody>
          <a:bodyPr/>
          <a:lstStyle/>
          <a:p>
            <a:pPr algn="ctr"/>
            <a:r>
              <a:rPr lang="en-US" dirty="0"/>
              <a:t>Transition Training- A Little Taster ..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E1FB9-69F4-5B56-D1E4-BDE6B2CC2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70" y="878889"/>
            <a:ext cx="10625832" cy="5298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SEND Code of Practice  (6.17) stresses the importance of preventing a widening of the attainment gap between children with SEND and their peers.</a:t>
            </a:r>
          </a:p>
          <a:p>
            <a:pPr marL="0" indent="0" algn="ctr">
              <a:buNone/>
            </a:pPr>
            <a:r>
              <a:rPr lang="en-US" b="1" dirty="0"/>
              <a:t>A big transition to a new school risks a widening of this gap for multiple reasons.</a:t>
            </a:r>
          </a:p>
          <a:p>
            <a:r>
              <a:rPr lang="en-US" sz="2400" dirty="0"/>
              <a:t>Lower levels of development especially in social and communication skills needed for coping with change will mean children with SEND have a different starting point- work through transition at a slower pace- be ready to start learning later than other children.</a:t>
            </a:r>
          </a:p>
          <a:p>
            <a:r>
              <a:rPr lang="en-US" sz="2400" dirty="0"/>
              <a:t>Typically developing children have an intellectual spurt triggered by transition . This cognitive response may be later in children with SEND</a:t>
            </a:r>
            <a:r>
              <a:rPr lang="en-US" dirty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831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9D43C-6C3A-2200-0A10-BE866A9A7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Training … A little Taster..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CF3D5-E4A4-A92E-F3DA-F88D4A3A2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81" y="1358283"/>
            <a:ext cx="10670219" cy="48186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3 Rs of school readiness for children with SEND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R- Resilience</a:t>
            </a:r>
          </a:p>
          <a:p>
            <a:pPr marL="0" indent="0">
              <a:buNone/>
            </a:pPr>
            <a:r>
              <a:rPr lang="en-US" dirty="0"/>
              <a:t>R- Resourcefulness ( problem solving)</a:t>
            </a:r>
          </a:p>
          <a:p>
            <a:pPr marL="0" indent="0">
              <a:buNone/>
            </a:pPr>
            <a:r>
              <a:rPr lang="en-US" dirty="0"/>
              <a:t>R- Reciprocity- ( being able to be part of a group)</a:t>
            </a:r>
          </a:p>
          <a:p>
            <a:pPr marL="0" indent="0">
              <a:buNone/>
            </a:pPr>
            <a:r>
              <a:rPr lang="en-US" dirty="0"/>
              <a:t>All of this takes a lot of time…… Start Early!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Settings need to work on building resilience, self esteem and independence in all children but particularly those with SEND.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693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6EEDD-7242-5333-8C89-A3367C03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The Importance of Independence…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F9EDB-56A4-2EDF-9B24-FBD9A82E6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480" y="1367161"/>
            <a:ext cx="10590320" cy="480980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Being able to do as much for themselves as possible, relieves dependence on adult assistance.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This  then facilitates more impromptu casual social opportunities which are otherwise hampered by adult intervention. </a:t>
            </a:r>
          </a:p>
          <a:p>
            <a:pPr marL="0" indent="0">
              <a:buNone/>
            </a:pPr>
            <a:r>
              <a:rPr lang="en-GB" dirty="0"/>
              <a:t> Consider how you feel as an adult when you have managed to achieve something by yourself…. Sorted out an IT issue without the need to call the service desk, fixed a washing machine without the need for an engineer……. IT FEELS REALLY GOOD!!! Your self-esteem is sky high, and you feel as if you can do anything.. </a:t>
            </a:r>
          </a:p>
          <a:p>
            <a:pPr marL="0" indent="0" algn="ctr">
              <a:buNone/>
            </a:pPr>
            <a:r>
              <a:rPr lang="en-GB" dirty="0"/>
              <a:t>We want all children to feel like this…..</a:t>
            </a:r>
          </a:p>
        </p:txBody>
      </p:sp>
    </p:spTree>
    <p:extLst>
      <p:ext uri="{BB962C8B-B14F-4D97-AF65-F5344CB8AC3E}">
        <p14:creationId xmlns:p14="http://schemas.microsoft.com/office/powerpoint/2010/main" val="3508577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A1A69-B57A-4B8A-75FF-DBFEB25B4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will the training give to settings?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A58A2-FCF8-3E2C-2AC5-0C318D270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104"/>
            <a:ext cx="10392052" cy="4367813"/>
          </a:xfrm>
        </p:spPr>
        <p:txBody>
          <a:bodyPr/>
          <a:lstStyle/>
          <a:p>
            <a:r>
              <a:rPr lang="en-US" dirty="0"/>
              <a:t>An understanding of the impact of transition on the child, the family and the setting.</a:t>
            </a:r>
          </a:p>
          <a:p>
            <a:r>
              <a:rPr lang="en-US" dirty="0"/>
              <a:t>Improved knowledge of the “why?” </a:t>
            </a:r>
          </a:p>
          <a:p>
            <a:r>
              <a:rPr lang="en-US" dirty="0"/>
              <a:t>Practical strategies that are simple and achievable.</a:t>
            </a:r>
          </a:p>
          <a:p>
            <a:r>
              <a:rPr lang="en-US" dirty="0"/>
              <a:t>Improved confidence.. Not only in supporting children into school , but into a setting ..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A can-do attitude and the warmest of welcomes for all families.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98288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27934E83E3AC4A821FF7D65C647CF3" ma:contentTypeVersion="11" ma:contentTypeDescription="Create a new document." ma:contentTypeScope="" ma:versionID="091995d25df228dc106c37f3c2c79e5e">
  <xsd:schema xmlns:xsd="http://www.w3.org/2001/XMLSchema" xmlns:xs="http://www.w3.org/2001/XMLSchema" xmlns:p="http://schemas.microsoft.com/office/2006/metadata/properties" xmlns:ns2="2f3bc997-f854-457e-a89a-f53daf41e975" xmlns:ns3="5ff03d53-907b-4153-b31a-f9c01187da2f" targetNamespace="http://schemas.microsoft.com/office/2006/metadata/properties" ma:root="true" ma:fieldsID="a47534e3086ce87fac009c0a52407b78" ns2:_="" ns3:_="">
    <xsd:import namespace="2f3bc997-f854-457e-a89a-f53daf41e975"/>
    <xsd:import namespace="5ff03d53-907b-4153-b31a-f9c01187d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bc997-f854-457e-a89a-f53daf41e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03d53-907b-4153-b31a-f9c01187d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19AE47-FEB2-4CE8-9174-859CAEF3108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FFCDC6E-8615-42B3-B470-A282FEA401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31DB01-0798-4895-8EEE-AB54AD06D20F}">
  <ds:schemaRefs>
    <ds:schemaRef ds:uri="2f3bc997-f854-457e-a89a-f53daf41e975"/>
    <ds:schemaRef ds:uri="5ff03d53-907b-4153-b31a-f9c01187da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</TotalTime>
  <Words>727</Words>
  <Application>Microsoft Office PowerPoint</Application>
  <PresentationFormat>Widescreen</PresentationFormat>
  <Paragraphs>85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                          Early Years Inclusion Training Programme Overview</vt:lpstr>
      <vt:lpstr>Who are Dingley’s Promise?</vt:lpstr>
      <vt:lpstr>What is the Early Years Inclusion Project?</vt:lpstr>
      <vt:lpstr>What can we offer you?</vt:lpstr>
      <vt:lpstr>How will it help practitioners/SENCOs and settings?</vt:lpstr>
      <vt:lpstr>Transition Training- A Little Taster ..</vt:lpstr>
      <vt:lpstr>Transition Training … A little Taster..</vt:lpstr>
      <vt:lpstr> The Importance of Independence…</vt:lpstr>
      <vt:lpstr>What will the training give to settings? </vt:lpstr>
      <vt:lpstr>What else do you need to know?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Moore</dc:creator>
  <cp:lastModifiedBy>Nicola Carter</cp:lastModifiedBy>
  <cp:revision>4</cp:revision>
  <dcterms:created xsi:type="dcterms:W3CDTF">2021-06-02T06:05:31Z</dcterms:created>
  <dcterms:modified xsi:type="dcterms:W3CDTF">2023-11-20T17:45:15Z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0x0101009627934E83E3AC4A821FF7D65C647CF3</vt:lpwstr>
  </property>
</Properties>
</file>