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Lst>
  <p:notesMasterIdLst>
    <p:notesMasterId r:id="rId20"/>
  </p:notesMasterIdLst>
  <p:sldIdLst>
    <p:sldId id="314" r:id="rId3"/>
    <p:sldId id="335" r:id="rId4"/>
    <p:sldId id="357" r:id="rId5"/>
    <p:sldId id="346" r:id="rId6"/>
    <p:sldId id="323" r:id="rId7"/>
    <p:sldId id="347" r:id="rId8"/>
    <p:sldId id="334" r:id="rId9"/>
    <p:sldId id="349" r:id="rId10"/>
    <p:sldId id="352" r:id="rId11"/>
    <p:sldId id="351" r:id="rId12"/>
    <p:sldId id="350" r:id="rId13"/>
    <p:sldId id="348" r:id="rId14"/>
    <p:sldId id="353" r:id="rId15"/>
    <p:sldId id="354" r:id="rId16"/>
    <p:sldId id="355" r:id="rId17"/>
    <p:sldId id="356" r:id="rId18"/>
    <p:sldId id="340" r:id="rId19"/>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40848-E4C2-4C0A-B0EC-2BCE79B24E75}" v="84" dt="2023-11-21T17:42:52.064"/>
    <p1510:client id="{D18A5E1B-25F1-4AF3-B7CD-BAFC9D72FEB5}" v="1" dt="2023-11-22T10:21:53.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8" d="100"/>
          <a:sy n="118" d="100"/>
        </p:scale>
        <p:origin x="1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3:03:27.596"/>
    </inkml:context>
    <inkml:brush xml:id="br0">
      <inkml:brushProperty name="width" value="0.2" units="cm"/>
      <inkml:brushProperty name="height" value="0.2" units="cm"/>
    </inkml:brush>
  </inkml:definitions>
  <inkml:trace contextRef="#ctx0" brushRef="#br0">0 0 24575,'1078'0'-1365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3:03:44.779"/>
    </inkml:context>
    <inkml:brush xml:id="br0">
      <inkml:brushProperty name="width" value="0.2" units="cm"/>
      <inkml:brushProperty name="height" value="0.2" units="cm"/>
    </inkml:brush>
  </inkml:definitions>
  <inkml:trace contextRef="#ctx0" brushRef="#br0">0 0 24575,'1092'0'-1365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3:03:56.359"/>
    </inkml:context>
    <inkml:brush xml:id="br0">
      <inkml:brushProperty name="width" value="0.2" units="cm"/>
      <inkml:brushProperty name="height" value="0.2" units="cm"/>
    </inkml:brush>
  </inkml:definitions>
  <inkml:trace contextRef="#ctx0" brushRef="#br0">0 0 24575,'966'0'-1365,"-928"0"-5461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3:04:04.443"/>
    </inkml:context>
    <inkml:brush xml:id="br0">
      <inkml:brushProperty name="width" value="0.2" units="cm"/>
      <inkml:brushProperty name="height" value="0.2" units="cm"/>
    </inkml:brush>
  </inkml:definitions>
  <inkml:trace contextRef="#ctx0" brushRef="#br0">0 0 24575,'533'0'0,"-506"2"0,0 0 0,29 7 0,-27-3 0,47 2 0,131-9-1365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795EF53E-5394-4F5E-BAB6-CE080ED07280}" type="datetimeFigureOut">
              <a:rPr lang="en-GB" smtClean="0"/>
              <a:t>22/11/2023</a:t>
            </a:fld>
            <a:endParaRPr lang="en-GB"/>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8E0318A2-1256-493C-9EE2-9A7BACA2C339}" type="slidenum">
              <a:rPr lang="en-GB" smtClean="0"/>
              <a:t>‹#›</a:t>
            </a:fld>
            <a:endParaRPr lang="en-GB"/>
          </a:p>
        </p:txBody>
      </p:sp>
    </p:spTree>
    <p:extLst>
      <p:ext uri="{BB962C8B-B14F-4D97-AF65-F5344CB8AC3E}">
        <p14:creationId xmlns:p14="http://schemas.microsoft.com/office/powerpoint/2010/main" val="422964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A2FC5-BD3B-0541-BD5C-2403AA003007}" type="datetimeFigureOut">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64668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1A2FC5-BD3B-0541-BD5C-2403AA003007}" type="datetimeFigureOut">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423129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1A2FC5-BD3B-0541-BD5C-2403AA003007}" type="datetimeFigureOut">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AF6D9B-5007-1240-AD93-EB3D2A23E3C9}" type="slidenum">
              <a:rPr lang="en-US" smtClean="0"/>
              <a:t>‹#›</a:t>
            </a:fld>
            <a:endParaRPr lang="en-US" dirty="0"/>
          </a:p>
        </p:txBody>
      </p:sp>
    </p:spTree>
    <p:extLst>
      <p:ext uri="{BB962C8B-B14F-4D97-AF65-F5344CB8AC3E}">
        <p14:creationId xmlns:p14="http://schemas.microsoft.com/office/powerpoint/2010/main" val="98334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A2FC5-BD3B-0541-BD5C-2403AA003007}" type="datetimeFigureOut">
              <a:rPr lang="en-US" smtClean="0"/>
              <a:t>11/22/2023</a:t>
            </a:fld>
            <a:endParaRPr lang="en-US" dirty="0"/>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66AF6D9B-5007-1240-AD93-EB3D2A23E3C9}" type="slidenum">
              <a:rPr lang="en-US" smtClean="0"/>
              <a:t>‹#›</a:t>
            </a:fld>
            <a:endParaRPr lang="en-US" dirty="0"/>
          </a:p>
        </p:txBody>
      </p:sp>
    </p:spTree>
    <p:extLst>
      <p:ext uri="{BB962C8B-B14F-4D97-AF65-F5344CB8AC3E}">
        <p14:creationId xmlns:p14="http://schemas.microsoft.com/office/powerpoint/2010/main" val="721605816"/>
      </p:ext>
    </p:extLst>
  </p:cSld>
  <p:clrMap bg1="lt1" tx1="dk1" bg2="lt2" tx2="dk2" accent1="accent1" accent2="accent2" accent3="accent3" accent4="accent4" accent5="accent5" accent6="accent6" hlink="hlink" folHlink="folHlink"/>
  <p:sldLayoutIdLst>
    <p:sldLayoutId id="2147483686" r:id="rId1"/>
    <p:sldLayoutId id="2147483685"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2FC5-BD3B-0541-BD5C-2403AA003007}" type="datetimeFigureOut">
              <a:rPr lang="en-US" smtClean="0"/>
              <a:t>11/22/2023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F6D9B-5007-1240-AD93-EB3D2A23E3C9}" type="slidenum">
              <a:rPr lang="en-US" smtClean="0"/>
              <a:t>‹#›</a:t>
            </a:fld>
            <a:endParaRPr lang="en-US" dirty="0"/>
          </a:p>
        </p:txBody>
      </p:sp>
    </p:spTree>
    <p:extLst>
      <p:ext uri="{BB962C8B-B14F-4D97-AF65-F5344CB8AC3E}">
        <p14:creationId xmlns:p14="http://schemas.microsoft.com/office/powerpoint/2010/main" val="16943386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gbr01.safelinks.protection.outlook.com/?url=https%3A%2F%2Fjournals.sagepub.com%2Fdoi%2F10.1177%2F0032258X20968591%23bibr37-0032258X20968591&amp;data=05%7C01%7CKaren.Richardson3%40lincolnshire.gov.uk%7C44363ffba3a34bdafd1408dbe68dc2ca%7Cb4e05b92f8ce46b59b2499ba5c11e5e9%7C0%7C0%7C638357268746956794%7CUnknown%7CTWFpbGZsb3d8eyJWIjoiMC4wLjAwMDAiLCJQIjoiV2luMzIiLCJBTiI6Ik1haWwiLCJXVCI6Mn0%3D%7C3000%7C%7C%7C&amp;sdata=RaUxs8pe%2BZsvUCdGiXXzz5kh1mKl0xU66w2kX01ZYTo%3D&amp;reserved=0"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journals.sagepub.com%2Fdoi%2F10.1177%2F0032258X20968591%23bibr17-0032258X20968591&amp;data=05%7C01%7CKaren.Richardson3%40lincolnshire.gov.uk%7C44363ffba3a34bdafd1408dbe68dc2ca%7Cb4e05b92f8ce46b59b2499ba5c11e5e9%7C0%7C0%7C638357268746956794%7CUnknown%7CTWFpbGZsb3d8eyJWIjoiMC4wLjAwMDAiLCJQIjoiV2luMzIiLCJBTiI6Ik1haWwiLCJXVCI6Mn0%3D%7C3000%7C%7C%7C&amp;sdata=xhqwm7%2Fb8iKbvoen4k9lp6%2BLEwD9Xq5BW1tbpM%2FMaww%3D&amp;reserved=0" TargetMode="External"/><Relationship Id="rId5" Type="http://schemas.openxmlformats.org/officeDocument/2006/relationships/hyperlink" Target="https://gbr01.safelinks.protection.outlook.com/?url=https%3A%2F%2Fjournals.sagepub.com%2Fdoi%2F10.1177%2F0032258X20968591%23bibr15-0032258X20968591&amp;data=05%7C01%7CKaren.Richardson3%40lincolnshire.gov.uk%7C44363ffba3a34bdafd1408dbe68dc2ca%7Cb4e05b92f8ce46b59b2499ba5c11e5e9%7C0%7C0%7C638357268746956794%7CUnknown%7CTWFpbGZsb3d8eyJWIjoiMC4wLjAwMDAiLCJQIjoiV2luMzIiLCJBTiI6Ik1haWwiLCJXVCI6Mn0%3D%7C3000%7C%7C%7C&amp;sdata=Jm2VJH7CDz5Vp2ovemaBExVZTsnXC9yQ07mUjMnBJLI%3D&amp;reserved=0" TargetMode="External"/><Relationship Id="rId4" Type="http://schemas.openxmlformats.org/officeDocument/2006/relationships/hyperlink" Target="https://gbr01.safelinks.protection.outlook.com/?url=https%3A%2F%2Fjournals.sagepub.com%2Fdoi%2F10.1177%2F0032258X20968591%23bibr38-0032258X20968591&amp;data=05%7C01%7CKaren.Richardson3%40lincolnshire.gov.uk%7C44363ffba3a34bdafd1408dbe68dc2ca%7Cb4e05b92f8ce46b59b2499ba5c11e5e9%7C0%7C0%7C638357268746956794%7CUnknown%7CTWFpbGZsb3d8eyJWIjoiMC4wLjAwMDAiLCJQIjoiV2luMzIiLCJBTiI6Ik1haWwiLCJXVCI6Mn0%3D%7C3000%7C%7C%7C&amp;sdata=sg4PoXOw7u4U%2FGVzZyaagFHkMdXqVMmhwWojts7svVk%3D&amp;reserved=0" TargetMode="Externa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speechandlanguage.org.uk/talking-point/for-professionals/the-communication-trust/universally-speakin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speechandlanguage.org.uk/media/3227/us_checklist_update.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490800249"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speechandlanguage.org.uk/information-and-support/" TargetMode="External"/><Relationship Id="rId4" Type="http://schemas.openxmlformats.org/officeDocument/2006/relationships/hyperlink" Target="https://vimeo.com/490798643"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hacw.nhs.uk/identifying-slcn/" TargetMode="External"/><Relationship Id="rId7"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3.png"/><Relationship Id="rId5" Type="http://schemas.openxmlformats.org/officeDocument/2006/relationships/hyperlink" Target="https://www.lincolnshirechildrenstherapyservices.nhs.uk/our-services/resource-library/secondary-first-call" TargetMode="External"/><Relationship Id="rId10" Type="http://schemas.openxmlformats.org/officeDocument/2006/relationships/hyperlink" Target="https://speechandlanguage.info/" TargetMode="External"/><Relationship Id="rId4" Type="http://schemas.openxmlformats.org/officeDocument/2006/relationships/hyperlink" Target="https://www.lincolnshirechildrenstherapyservices.nhs.uk/our-services/resource-library/first-call" TargetMode="External"/><Relationship Id="rId9" Type="http://schemas.openxmlformats.org/officeDocument/2006/relationships/hyperlink" Target="https://www.gl-assessment.co.uk/assessments/products/wellcom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colnshire.gov.uk/support-education/emotional-based-school-avoidance-ebsa/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s://www.lincolnshire.gov.uk/support-education/pupil-reintegration-te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SSP@lincolnshire.gov.uk"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www.eventbrite.co.uk%2Fe%2Flincolnshire-professional-online-safety-qa-tickets-719801273987%3Faff%3Doddtdtcreator&amp;data=05%7C01%7CKaren.Richardson3%40lincolnshire.gov.uk%7C2534312d259542ec5ef008dbe5e67299%7Cb4e05b92f8ce46b59b2499ba5c11e5e9%7C0%7C0%7C638356550174280545%7CUnknown%7CTWFpbGZsb3d8eyJWIjoiMC4wLjAwMDAiLCJQIjoiV2luMzIiLCJBTiI6Ik1haWwiLCJXVCI6Mn0%3D%7C3000%7C%7C%7C&amp;sdata=UQ7Y9FHcNbDhqeUCEkTNEPqbUV1Vt2aualFaTeVCm18%3D&amp;reserved=0" TargetMode="External"/><Relationship Id="rId5" Type="http://schemas.openxmlformats.org/officeDocument/2006/relationships/hyperlink" Target="https://gbr01.safelinks.protection.outlook.com/?url=https%3A%2F%2Fwww.lincolnshire.gov.uk%2Fdirectory-record%2F74982%2Fknife-crime-intervention-the-happening-key-stages-3-and-4&amp;data=05%7C01%7CKaren.Richardson3%40lincolnshire.gov.uk%7C2534312d259542ec5ef008dbe5e67299%7Cb4e05b92f8ce46b59b2499ba5c11e5e9%7C0%7C0%7C638356550174280545%7CUnknown%7CTWFpbGZsb3d8eyJWIjoiMC4wLjAwMDAiLCJQIjoiV2luMzIiLCJBTiI6Ik1haWwiLCJXVCI6Mn0%3D%7C3000%7C%7C%7C&amp;sdata=%2F1SYgFVNwG6zA5ycEJuXxx3dG9itgx5lxB8AEl%2BloYY%3D&amp;reserved=0" TargetMode="External"/><Relationship Id="rId4" Type="http://schemas.openxmlformats.org/officeDocument/2006/relationships/hyperlink" Target="https://gbr01.safelinks.protection.outlook.com/?url=https%3A%2F%2Fwww.lincolnshire.gov.uk%2Fdirectory%2F16%2Fstay-safe-partnership&amp;data=05%7C01%7CKaren.Richardson3%40lincolnshire.gov.uk%7C2534312d259542ec5ef008dbe5e67299%7Cb4e05b92f8ce46b59b2499ba5c11e5e9%7C0%7C0%7C638356550174280545%7CUnknown%7CTWFpbGZsb3d8eyJWIjoiMC4wLjAwMDAiLCJQIjoiV2luMzIiLCJBTiI6Ik1haWwiLCJXVCI6Mn0%3D%7C3000%7C%7C%7C&amp;sdata=4ZqQHVGBDrOrOzILs0YAG1jigytHtwDndrWdKhVTe8w%3D&amp;reserved=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dqinfo.org/py/sdqinfo/b3.py?language=Englishqz(UK)"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nurtureuk.org/our-chari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l-assessment.co.uk/assessments/products/emotional-literacy/#product-faqs-tab-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lide background superimp_v2.jpg"/>
          <p:cNvPicPr>
            <a:picLocks noChangeAspect="1"/>
          </p:cNvPicPr>
          <p:nvPr/>
        </p:nvPicPr>
        <p:blipFill rotWithShape="1">
          <a:blip r:embed="rId2">
            <a:extLst>
              <a:ext uri="{28A0092B-C50C-407E-A947-70E740481C1C}">
                <a14:useLocalDpi xmlns:a14="http://schemas.microsoft.com/office/drawing/2010/main" val="0"/>
              </a:ext>
            </a:extLst>
          </a:blip>
          <a:srcRect l="9091" t="3252" r="-200" b="3198"/>
          <a:stretch/>
        </p:blipFill>
        <p:spPr>
          <a:xfrm>
            <a:off x="2532514" y="-127221"/>
            <a:ext cx="9468987" cy="6859716"/>
          </a:xfrm>
          <a:prstGeom prst="rect">
            <a:avLst/>
          </a:prstGeom>
        </p:spPr>
      </p:pic>
      <p:sp>
        <p:nvSpPr>
          <p:cNvPr id="22" name="Freeform: Shape 2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1A81C3-5F06-5278-B603-AD3009BC94B0}"/>
              </a:ext>
            </a:extLst>
          </p:cNvPr>
          <p:cNvSpPr txBox="1"/>
          <p:nvPr/>
        </p:nvSpPr>
        <p:spPr>
          <a:xfrm>
            <a:off x="264225" y="4717832"/>
            <a:ext cx="3112934" cy="590931"/>
          </a:xfrm>
          <a:prstGeom prst="rect">
            <a:avLst/>
          </a:prstGeom>
          <a:noFill/>
        </p:spPr>
        <p:txBody>
          <a:bodyPr wrap="square">
            <a:spAutoFit/>
          </a:bodyPr>
          <a:lstStyle/>
          <a:p>
            <a:pPr algn="l">
              <a:lnSpc>
                <a:spcPct val="90000"/>
              </a:lnSpc>
              <a:spcBef>
                <a:spcPts val="0"/>
              </a:spcBef>
            </a:pPr>
            <a:r>
              <a:rPr lang="en-US" sz="1800" dirty="0">
                <a:latin typeface="Open Sans"/>
                <a:ea typeface="ＭＳ Ｐゴシック" charset="0"/>
                <a:cs typeface="Open Sans"/>
              </a:rPr>
              <a:t>Karen Richardson</a:t>
            </a:r>
          </a:p>
          <a:p>
            <a:pPr algn="l">
              <a:lnSpc>
                <a:spcPct val="90000"/>
              </a:lnSpc>
              <a:spcBef>
                <a:spcPts val="0"/>
              </a:spcBef>
            </a:pPr>
            <a:r>
              <a:rPr lang="en-US" sz="1800" dirty="0">
                <a:latin typeface="Open Sans"/>
                <a:ea typeface="ＭＳ Ｐゴシック" charset="0"/>
                <a:cs typeface="Open Sans"/>
              </a:rPr>
              <a:t>Inclusion Team Manager</a:t>
            </a:r>
          </a:p>
        </p:txBody>
      </p:sp>
      <p:sp>
        <p:nvSpPr>
          <p:cNvPr id="5" name="Title 4">
            <a:extLst>
              <a:ext uri="{FF2B5EF4-FFF2-40B4-BE49-F238E27FC236}">
                <a16:creationId xmlns:a16="http://schemas.microsoft.com/office/drawing/2014/main" id="{1EC0D083-2320-DB55-C038-CEE415347094}"/>
              </a:ext>
            </a:extLst>
          </p:cNvPr>
          <p:cNvSpPr>
            <a:spLocks noGrp="1"/>
          </p:cNvSpPr>
          <p:nvPr>
            <p:ph type="ctrTitle"/>
          </p:nvPr>
        </p:nvSpPr>
        <p:spPr>
          <a:xfrm>
            <a:off x="264225" y="535161"/>
            <a:ext cx="4373550" cy="4119299"/>
          </a:xfrm>
        </p:spPr>
        <p:txBody>
          <a:bodyPr>
            <a:normAutofit fontScale="90000"/>
          </a:bodyPr>
          <a:lstStyle/>
          <a:p>
            <a:pPr algn="l"/>
            <a:r>
              <a:rPr lang="en-US" sz="3200" b="1" dirty="0">
                <a:effectLst/>
                <a:latin typeface="Arial" panose="020B0604020202020204" pitchFamily="34" charset="0"/>
                <a:ea typeface="MS Mincho" panose="02020609040205080304" pitchFamily="49" charset="-128"/>
                <a:cs typeface="Arial" panose="020B0604020202020204" pitchFamily="34" charset="0"/>
              </a:rPr>
              <a:t>Local Offer update for the Pupil Re-Integration Team and EBSA</a:t>
            </a:r>
            <a:br>
              <a:rPr lang="en-US" sz="3200" b="1" dirty="0">
                <a:effectLst/>
                <a:latin typeface="Arial" panose="020B0604020202020204" pitchFamily="34" charset="0"/>
                <a:ea typeface="MS Mincho" panose="02020609040205080304" pitchFamily="49" charset="-128"/>
                <a:cs typeface="Arial" panose="020B0604020202020204" pitchFamily="34" charset="0"/>
              </a:rPr>
            </a:br>
            <a:r>
              <a:rPr lang="en-US" sz="3200" b="1" dirty="0">
                <a:effectLst/>
                <a:latin typeface="Arial" panose="020B0604020202020204" pitchFamily="34" charset="0"/>
                <a:ea typeface="MS Mincho" panose="02020609040205080304" pitchFamily="49" charset="-128"/>
                <a:cs typeface="Arial" panose="020B0604020202020204" pitchFamily="34" charset="0"/>
              </a:rPr>
              <a:t>Using Screening Tools as part of the Lincolnshire Ladder of </a:t>
            </a:r>
            <a:r>
              <a:rPr lang="en-US" sz="3200" b="1" dirty="0" err="1">
                <a:effectLst/>
                <a:latin typeface="Arial" panose="020B0604020202020204" pitchFamily="34" charset="0"/>
                <a:ea typeface="MS Mincho" panose="02020609040205080304" pitchFamily="49" charset="-128"/>
                <a:cs typeface="Arial" panose="020B0604020202020204" pitchFamily="34" charset="0"/>
              </a:rPr>
              <a:t>Behavioural</a:t>
            </a:r>
            <a:r>
              <a:rPr lang="en-US" sz="3200" b="1" dirty="0">
                <a:effectLst/>
                <a:latin typeface="Arial" panose="020B0604020202020204" pitchFamily="34" charset="0"/>
                <a:ea typeface="MS Mincho" panose="02020609040205080304" pitchFamily="49" charset="-128"/>
                <a:cs typeface="Arial" panose="020B0604020202020204" pitchFamily="34" charset="0"/>
              </a:rPr>
              <a:t> Intervention.</a:t>
            </a:r>
            <a:br>
              <a:rPr lang="en-GB" sz="3200" dirty="0">
                <a:effectLst/>
                <a:latin typeface="Cambria" panose="02040503050406030204" pitchFamily="18" charset="0"/>
                <a:ea typeface="MS Mincho" panose="02020609040205080304" pitchFamily="49" charset="-128"/>
                <a:cs typeface="Arial" panose="020B0604020202020204" pitchFamily="34" charset="0"/>
              </a:rPr>
            </a:br>
            <a:endParaRPr lang="en-GB" sz="3200" dirty="0"/>
          </a:p>
        </p:txBody>
      </p:sp>
    </p:spTree>
    <p:extLst>
      <p:ext uri="{BB962C8B-B14F-4D97-AF65-F5344CB8AC3E}">
        <p14:creationId xmlns:p14="http://schemas.microsoft.com/office/powerpoint/2010/main" val="27822893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F02A7-86F6-31A4-DB8B-44ED24A52D18}"/>
              </a:ext>
            </a:extLst>
          </p:cNvPr>
          <p:cNvSpPr txBox="1"/>
          <p:nvPr/>
        </p:nvSpPr>
        <p:spPr>
          <a:xfrm>
            <a:off x="1298051" y="401635"/>
            <a:ext cx="7352968" cy="2532937"/>
          </a:xfrm>
          <a:prstGeom prst="rect">
            <a:avLst/>
          </a:prstGeom>
          <a:noFill/>
          <a:ln>
            <a:solidFill>
              <a:srgbClr val="92D050"/>
            </a:solidFill>
          </a:ln>
        </p:spPr>
        <p:txBody>
          <a:bodyPr wrap="square">
            <a:spAutoFit/>
          </a:bodyPr>
          <a:lstStyle/>
          <a:p>
            <a:pPr>
              <a:lnSpc>
                <a:spcPct val="115000"/>
              </a:lnSpc>
              <a:spcAft>
                <a:spcPts val="1000"/>
              </a:spcAft>
            </a:pPr>
            <a:r>
              <a:rPr lang="en-GB" sz="2000" b="1" dirty="0"/>
              <a:t>Ladder Step One</a:t>
            </a:r>
          </a:p>
          <a:p>
            <a:pPr>
              <a:lnSpc>
                <a:spcPct val="115000"/>
              </a:lnSpc>
              <a:spcAft>
                <a:spcPts val="1000"/>
              </a:spcAft>
            </a:pPr>
            <a:r>
              <a:rPr lang="en-GB" sz="1600" dirty="0">
                <a:ea typeface="Calibri" panose="020F0502020204030204" pitchFamily="34" charset="0"/>
                <a:cs typeface="Times New Roman" panose="02020603050405020304" pitchFamily="18" charset="0"/>
              </a:rPr>
              <a:t>“</a:t>
            </a:r>
            <a:r>
              <a:rPr lang="en-GB" sz="1600" dirty="0">
                <a:effectLst/>
                <a:ea typeface="Calibri" panose="020F0502020204030204" pitchFamily="34" charset="0"/>
                <a:cs typeface="Times New Roman" panose="02020603050405020304" pitchFamily="18" charset="0"/>
              </a:rPr>
              <a:t>For </a:t>
            </a:r>
            <a:r>
              <a:rPr lang="en-GB" sz="1600" b="1" dirty="0">
                <a:effectLst/>
                <a:ea typeface="Calibri" panose="020F0502020204030204" pitchFamily="34" charset="0"/>
                <a:cs typeface="Times New Roman" panose="02020603050405020304" pitchFamily="18" charset="0"/>
              </a:rPr>
              <a:t>all pupils at risk</a:t>
            </a:r>
            <a:r>
              <a:rPr lang="en-GB" sz="1600" dirty="0">
                <a:effectLst/>
                <a:ea typeface="Calibri" panose="020F0502020204030204" pitchFamily="34" charset="0"/>
                <a:cs typeface="Times New Roman" panose="02020603050405020304" pitchFamily="18" charset="0"/>
              </a:rPr>
              <a:t>, undertake screening for underlying causes and special needs. A particular focus should be on communication skills because of known link with behaviour. In 2008 Bryan noted that two thirds of young offenders have speech, language and communication difficulties, but in only 5 % of cases were they identified before the offending began. (see Communication Trust's </a:t>
            </a:r>
            <a:r>
              <a:rPr lang="en-GB" sz="1600" i="1" dirty="0">
                <a:effectLst/>
                <a:ea typeface="Calibri" panose="020F0502020204030204" pitchFamily="34" charset="0"/>
                <a:cs typeface="Times New Roman" panose="02020603050405020304" pitchFamily="18" charset="0"/>
              </a:rPr>
              <a:t>Progression Tools for additional support</a:t>
            </a:r>
            <a:r>
              <a:rPr lang="en-GB" sz="1600" dirty="0">
                <a:effectLst/>
                <a:ea typeface="Calibri" panose="020F0502020204030204" pitchFamily="34" charset="0"/>
                <a:cs typeface="Times New Roman" panose="02020603050405020304" pitchFamily="18" charset="0"/>
              </a:rPr>
              <a:t>).  It is also recommended that a reading assessment is completed to ascertain the pupil’s reading age.”</a:t>
            </a:r>
            <a:endParaRPr lang="en-GB" sz="16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746A13-4AF4-56BD-F32F-30DDFDBEFFB4}"/>
              </a:ext>
            </a:extLst>
          </p:cNvPr>
          <p:cNvSpPr txBox="1"/>
          <p:nvPr/>
        </p:nvSpPr>
        <p:spPr>
          <a:xfrm>
            <a:off x="892533" y="4666065"/>
            <a:ext cx="6478326" cy="1569660"/>
          </a:xfrm>
          <a:prstGeom prst="rect">
            <a:avLst/>
          </a:prstGeom>
          <a:noFill/>
          <a:ln>
            <a:solidFill>
              <a:schemeClr val="accent1"/>
            </a:solidFill>
          </a:ln>
        </p:spPr>
        <p:txBody>
          <a:bodyPr wrap="square">
            <a:spAutoFit/>
          </a:bodyPr>
          <a:lstStyle/>
          <a:p>
            <a:r>
              <a:rPr lang="en-GB" sz="1600" dirty="0">
                <a:solidFill>
                  <a:srgbClr val="333333"/>
                </a:solidFill>
                <a:effectLst/>
                <a:ea typeface="Calibri" panose="020F0502020204030204" pitchFamily="34" charset="0"/>
              </a:rPr>
              <a:t>UK data reports prevalence of speech, language and communication needs in young offenders to be around 60–70% (Bryan et al., 2015), with international prevalence studies mirroring these statistics (</a:t>
            </a:r>
            <a:r>
              <a:rPr lang="en-GB" sz="1600" u="none" strike="noStrike" dirty="0">
                <a:solidFill>
                  <a:srgbClr val="000000"/>
                </a:solidFill>
                <a:effectLst/>
                <a:ea typeface="Calibri" panose="020F0502020204030204" pitchFamily="34" charset="0"/>
                <a:hlinkClick r:id="rId3"/>
              </a:rPr>
              <a:t>Snow and Powell,</a:t>
            </a:r>
            <a:r>
              <a:rPr lang="en-GB" sz="1600" dirty="0">
                <a:solidFill>
                  <a:srgbClr val="000000"/>
                </a:solidFill>
                <a:effectLst/>
                <a:ea typeface="Calibri" panose="020F0502020204030204" pitchFamily="34" charset="0"/>
              </a:rPr>
              <a:t> </a:t>
            </a:r>
            <a:r>
              <a:rPr lang="en-GB" sz="1600" u="none" strike="noStrike" dirty="0">
                <a:solidFill>
                  <a:srgbClr val="000000"/>
                </a:solidFill>
                <a:effectLst/>
                <a:ea typeface="Calibri" panose="020F0502020204030204" pitchFamily="34" charset="0"/>
                <a:hlinkClick r:id="rId4"/>
              </a:rPr>
              <a:t>2011</a:t>
            </a:r>
            <a:r>
              <a:rPr lang="en-GB" sz="1600" dirty="0">
                <a:solidFill>
                  <a:srgbClr val="000000"/>
                </a:solidFill>
                <a:effectLst/>
                <a:ea typeface="Calibri" panose="020F0502020204030204" pitchFamily="34" charset="0"/>
              </a:rPr>
              <a:t>). However, studies have</a:t>
            </a:r>
            <a:r>
              <a:rPr lang="en-GB" sz="1600" dirty="0">
                <a:solidFill>
                  <a:srgbClr val="333333"/>
                </a:solidFill>
                <a:effectLst/>
                <a:ea typeface="Calibri" panose="020F0502020204030204" pitchFamily="34" charset="0"/>
              </a:rPr>
              <a:t> shown that only 5–8% of those with measurable SLCN have had these previously identified (</a:t>
            </a:r>
            <a:r>
              <a:rPr lang="en-GB" sz="1600" u="none" strike="noStrike" dirty="0">
                <a:solidFill>
                  <a:srgbClr val="000000"/>
                </a:solidFill>
                <a:effectLst/>
                <a:ea typeface="Calibri" panose="020F0502020204030204" pitchFamily="34" charset="0"/>
                <a:hlinkClick r:id="rId5"/>
              </a:rPr>
              <a:t>Gregory and Bryan, 2011</a:t>
            </a:r>
            <a:r>
              <a:rPr lang="en-GB" sz="1600" dirty="0">
                <a:solidFill>
                  <a:srgbClr val="333333"/>
                </a:solidFill>
                <a:effectLst/>
                <a:ea typeface="Calibri" panose="020F0502020204030204" pitchFamily="34" charset="0"/>
              </a:rPr>
              <a:t>).</a:t>
            </a:r>
            <a:endParaRPr lang="en-GB" sz="1600" dirty="0">
              <a:effectLst/>
              <a:ea typeface="Calibri" panose="020F0502020204030204" pitchFamily="34" charset="0"/>
            </a:endParaRPr>
          </a:p>
        </p:txBody>
      </p:sp>
      <p:sp>
        <p:nvSpPr>
          <p:cNvPr id="7" name="TextBox 6">
            <a:extLst>
              <a:ext uri="{FF2B5EF4-FFF2-40B4-BE49-F238E27FC236}">
                <a16:creationId xmlns:a16="http://schemas.microsoft.com/office/drawing/2014/main" id="{EFAE7812-4DC1-F473-6253-16CE85E5334F}"/>
              </a:ext>
            </a:extLst>
          </p:cNvPr>
          <p:cNvSpPr txBox="1"/>
          <p:nvPr/>
        </p:nvSpPr>
        <p:spPr>
          <a:xfrm>
            <a:off x="2703443" y="3138599"/>
            <a:ext cx="6965340" cy="1323439"/>
          </a:xfrm>
          <a:prstGeom prst="rect">
            <a:avLst/>
          </a:prstGeom>
          <a:noFill/>
          <a:ln>
            <a:solidFill>
              <a:schemeClr val="accent1"/>
            </a:solidFill>
          </a:ln>
        </p:spPr>
        <p:txBody>
          <a:bodyPr wrap="square">
            <a:spAutoFit/>
          </a:bodyPr>
          <a:lstStyle/>
          <a:p>
            <a:r>
              <a:rPr lang="en-GB" sz="1600" dirty="0">
                <a:solidFill>
                  <a:srgbClr val="333333"/>
                </a:solidFill>
                <a:effectLst/>
                <a:latin typeface="+mj-lt"/>
                <a:ea typeface="Calibri" panose="020F0502020204030204" pitchFamily="34" charset="0"/>
              </a:rPr>
              <a:t>It may also be worth noting that: </a:t>
            </a:r>
            <a:endParaRPr lang="en-GB" sz="1600" dirty="0">
              <a:effectLst/>
              <a:latin typeface="+mj-lt"/>
              <a:ea typeface="Calibri" panose="020F0502020204030204" pitchFamily="34" charset="0"/>
            </a:endParaRPr>
          </a:p>
          <a:p>
            <a:r>
              <a:rPr lang="en-GB" sz="1600" dirty="0">
                <a:solidFill>
                  <a:srgbClr val="333333"/>
                </a:solidFill>
                <a:effectLst/>
                <a:latin typeface="+mj-lt"/>
                <a:ea typeface="Calibri" panose="020F0502020204030204" pitchFamily="34" charset="0"/>
              </a:rPr>
              <a:t>81% of children with emotional and behavioural disorders have unidentified SLCN (Bercow: Ten Years On, 2018; </a:t>
            </a:r>
            <a:r>
              <a:rPr lang="en-GB" sz="1600" u="none" strike="noStrike" dirty="0">
                <a:solidFill>
                  <a:srgbClr val="000000"/>
                </a:solidFill>
                <a:effectLst/>
                <a:latin typeface="+mj-lt"/>
                <a:ea typeface="Calibri" panose="020F0502020204030204" pitchFamily="34" charset="0"/>
                <a:hlinkClick r:id="rId6"/>
              </a:rPr>
              <a:t>Hollo et al., 2014</a:t>
            </a:r>
            <a:r>
              <a:rPr lang="en-GB" sz="1600" dirty="0">
                <a:solidFill>
                  <a:srgbClr val="333333"/>
                </a:solidFill>
                <a:effectLst/>
                <a:latin typeface="+mj-lt"/>
                <a:ea typeface="Calibri" panose="020F0502020204030204" pitchFamily="34" charset="0"/>
              </a:rPr>
              <a:t>). These behavioural difficulties can leave SLCN unidentified as they are often the more overt behaviour and therefore the focus of concern.</a:t>
            </a:r>
            <a:endParaRPr lang="en-GB" sz="1600" dirty="0">
              <a:effectLst/>
              <a:latin typeface="+mj-lt"/>
              <a:ea typeface="Calibri" panose="020F0502020204030204" pitchFamily="34" charset="0"/>
            </a:endParaRPr>
          </a:p>
        </p:txBody>
      </p:sp>
    </p:spTree>
    <p:extLst>
      <p:ext uri="{BB962C8B-B14F-4D97-AF65-F5344CB8AC3E}">
        <p14:creationId xmlns:p14="http://schemas.microsoft.com/office/powerpoint/2010/main" val="32859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BCF3AFC-A5B8-FF93-1743-83A48AB83C4D}"/>
              </a:ext>
            </a:extLst>
          </p:cNvPr>
          <p:cNvPicPr>
            <a:picLocks noChangeAspect="1"/>
          </p:cNvPicPr>
          <p:nvPr/>
        </p:nvPicPr>
        <p:blipFill>
          <a:blip r:embed="rId3"/>
          <a:stretch>
            <a:fillRect/>
          </a:stretch>
        </p:blipFill>
        <p:spPr>
          <a:xfrm>
            <a:off x="1155676" y="1635427"/>
            <a:ext cx="6413548" cy="474919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24EEC3B-A5F7-C478-3508-AB0306B47931}"/>
                  </a:ext>
                </a:extLst>
              </p14:cNvPr>
              <p14:cNvContentPartPr/>
              <p14:nvPr/>
            </p14:nvContentPartPr>
            <p14:xfrm>
              <a:off x="1389930" y="2704335"/>
              <a:ext cx="388440" cy="360"/>
            </p14:xfrm>
          </p:contentPart>
        </mc:Choice>
        <mc:Fallback xmlns="">
          <p:pic>
            <p:nvPicPr>
              <p:cNvPr id="3" name="Ink 2">
                <a:extLst>
                  <a:ext uri="{FF2B5EF4-FFF2-40B4-BE49-F238E27FC236}">
                    <a16:creationId xmlns:a16="http://schemas.microsoft.com/office/drawing/2014/main" id="{A24EEC3B-A5F7-C478-3508-AB0306B47931}"/>
                  </a:ext>
                </a:extLst>
              </p:cNvPr>
              <p:cNvPicPr/>
              <p:nvPr/>
            </p:nvPicPr>
            <p:blipFill>
              <a:blip r:embed="rId5"/>
              <a:stretch>
                <a:fillRect/>
              </a:stretch>
            </p:blipFill>
            <p:spPr>
              <a:xfrm>
                <a:off x="1353930" y="2668335"/>
                <a:ext cx="460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3CBA302-AB9B-046A-5747-A9DB3EE78C1F}"/>
                  </a:ext>
                </a:extLst>
              </p14:cNvPr>
              <p14:cNvContentPartPr/>
              <p14:nvPr/>
            </p14:nvContentPartPr>
            <p14:xfrm>
              <a:off x="1400010" y="3933375"/>
              <a:ext cx="393480" cy="360"/>
            </p14:xfrm>
          </p:contentPart>
        </mc:Choice>
        <mc:Fallback xmlns="">
          <p:pic>
            <p:nvPicPr>
              <p:cNvPr id="5" name="Ink 4">
                <a:extLst>
                  <a:ext uri="{FF2B5EF4-FFF2-40B4-BE49-F238E27FC236}">
                    <a16:creationId xmlns:a16="http://schemas.microsoft.com/office/drawing/2014/main" id="{43CBA302-AB9B-046A-5747-A9DB3EE78C1F}"/>
                  </a:ext>
                </a:extLst>
              </p:cNvPr>
              <p:cNvPicPr/>
              <p:nvPr/>
            </p:nvPicPr>
            <p:blipFill>
              <a:blip r:embed="rId7"/>
              <a:stretch>
                <a:fillRect/>
              </a:stretch>
            </p:blipFill>
            <p:spPr>
              <a:xfrm>
                <a:off x="1364010" y="3897375"/>
                <a:ext cx="465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364D701-9F3D-B931-DB55-3CC4CD082A74}"/>
                  </a:ext>
                </a:extLst>
              </p14:cNvPr>
              <p14:cNvContentPartPr/>
              <p14:nvPr/>
            </p14:nvContentPartPr>
            <p14:xfrm>
              <a:off x="2904810" y="5571375"/>
              <a:ext cx="361800" cy="360"/>
            </p14:xfrm>
          </p:contentPart>
        </mc:Choice>
        <mc:Fallback xmlns="">
          <p:pic>
            <p:nvPicPr>
              <p:cNvPr id="6" name="Ink 5">
                <a:extLst>
                  <a:ext uri="{FF2B5EF4-FFF2-40B4-BE49-F238E27FC236}">
                    <a16:creationId xmlns:a16="http://schemas.microsoft.com/office/drawing/2014/main" id="{B364D701-9F3D-B931-DB55-3CC4CD082A74}"/>
                  </a:ext>
                </a:extLst>
              </p:cNvPr>
              <p:cNvPicPr/>
              <p:nvPr/>
            </p:nvPicPr>
            <p:blipFill>
              <a:blip r:embed="rId9"/>
              <a:stretch>
                <a:fillRect/>
              </a:stretch>
            </p:blipFill>
            <p:spPr>
              <a:xfrm>
                <a:off x="2868810" y="5535375"/>
                <a:ext cx="433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81F5E21-4DBC-7D3C-07BF-DAA3B28622D1}"/>
                  </a:ext>
                </a:extLst>
              </p14:cNvPr>
              <p14:cNvContentPartPr/>
              <p14:nvPr/>
            </p14:nvContentPartPr>
            <p14:xfrm>
              <a:off x="1342410" y="5952975"/>
              <a:ext cx="344160" cy="10080"/>
            </p14:xfrm>
          </p:contentPart>
        </mc:Choice>
        <mc:Fallback xmlns="">
          <p:pic>
            <p:nvPicPr>
              <p:cNvPr id="7" name="Ink 6">
                <a:extLst>
                  <a:ext uri="{FF2B5EF4-FFF2-40B4-BE49-F238E27FC236}">
                    <a16:creationId xmlns:a16="http://schemas.microsoft.com/office/drawing/2014/main" id="{981F5E21-4DBC-7D3C-07BF-DAA3B28622D1}"/>
                  </a:ext>
                </a:extLst>
              </p:cNvPr>
              <p:cNvPicPr/>
              <p:nvPr/>
            </p:nvPicPr>
            <p:blipFill>
              <a:blip r:embed="rId11"/>
              <a:stretch>
                <a:fillRect/>
              </a:stretch>
            </p:blipFill>
            <p:spPr>
              <a:xfrm>
                <a:off x="1306410" y="5916975"/>
                <a:ext cx="415800" cy="81720"/>
              </a:xfrm>
              <a:prstGeom prst="rect">
                <a:avLst/>
              </a:prstGeom>
            </p:spPr>
          </p:pic>
        </mc:Fallback>
      </mc:AlternateContent>
      <p:sp>
        <p:nvSpPr>
          <p:cNvPr id="9" name="TextBox 8">
            <a:extLst>
              <a:ext uri="{FF2B5EF4-FFF2-40B4-BE49-F238E27FC236}">
                <a16:creationId xmlns:a16="http://schemas.microsoft.com/office/drawing/2014/main" id="{0197B68A-3C8F-F088-77AD-0E1491E39F1D}"/>
              </a:ext>
            </a:extLst>
          </p:cNvPr>
          <p:cNvSpPr txBox="1"/>
          <p:nvPr/>
        </p:nvSpPr>
        <p:spPr>
          <a:xfrm>
            <a:off x="1584150" y="570339"/>
            <a:ext cx="7380454" cy="901496"/>
          </a:xfrm>
          <a:prstGeom prst="rect">
            <a:avLst/>
          </a:prstGeom>
        </p:spPr>
        <p:txBody>
          <a:bodyPr vert="horz" lIns="91440" tIns="45720" rIns="91440" bIns="45720" rtlCol="0" anchor="t">
            <a:normAutofit/>
          </a:bodyPr>
          <a:lstStyle/>
          <a:p>
            <a:pPr defTabSz="457200">
              <a:spcBef>
                <a:spcPct val="0"/>
              </a:spcBef>
              <a:spcAft>
                <a:spcPts val="600"/>
              </a:spcAft>
            </a:pPr>
            <a:r>
              <a:rPr lang="en-GB" sz="3600" b="1" dirty="0">
                <a:solidFill>
                  <a:srgbClr val="92D050"/>
                </a:solidFill>
                <a:latin typeface="+mj-lt"/>
                <a:ea typeface="MS Mincho" panose="02020609040205080304" pitchFamily="49" charset="-128"/>
                <a:cs typeface="Arial" panose="020B0604020202020204" pitchFamily="34" charset="0"/>
              </a:rPr>
              <a:t>But their reading is at ARE?</a:t>
            </a:r>
            <a:endParaRPr lang="en-US" sz="2400" b="1"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426628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A9FDAF-D081-C54F-D3A5-C37A2A4CCAFE}"/>
              </a:ext>
            </a:extLst>
          </p:cNvPr>
          <p:cNvPicPr>
            <a:picLocks noChangeAspect="1"/>
          </p:cNvPicPr>
          <p:nvPr/>
        </p:nvPicPr>
        <p:blipFill>
          <a:blip r:embed="rId3"/>
          <a:stretch>
            <a:fillRect/>
          </a:stretch>
        </p:blipFill>
        <p:spPr>
          <a:xfrm>
            <a:off x="1451731" y="2011680"/>
            <a:ext cx="6971941" cy="3922160"/>
          </a:xfrm>
          <a:prstGeom prst="rect">
            <a:avLst/>
          </a:prstGeom>
        </p:spPr>
      </p:pic>
      <p:pic>
        <p:nvPicPr>
          <p:cNvPr id="3" name="Picture 2">
            <a:extLst>
              <a:ext uri="{FF2B5EF4-FFF2-40B4-BE49-F238E27FC236}">
                <a16:creationId xmlns:a16="http://schemas.microsoft.com/office/drawing/2014/main" id="{59568D54-7CCB-51E7-20BC-F80A44A88B1B}"/>
              </a:ext>
            </a:extLst>
          </p:cNvPr>
          <p:cNvPicPr>
            <a:picLocks noChangeAspect="1"/>
          </p:cNvPicPr>
          <p:nvPr/>
        </p:nvPicPr>
        <p:blipFill>
          <a:blip r:embed="rId4"/>
          <a:stretch>
            <a:fillRect/>
          </a:stretch>
        </p:blipFill>
        <p:spPr>
          <a:xfrm>
            <a:off x="1113183" y="5499793"/>
            <a:ext cx="1852902" cy="1192779"/>
          </a:xfrm>
          <a:prstGeom prst="rect">
            <a:avLst/>
          </a:prstGeom>
        </p:spPr>
      </p:pic>
      <p:sp>
        <p:nvSpPr>
          <p:cNvPr id="4" name="TextBox 3">
            <a:extLst>
              <a:ext uri="{FF2B5EF4-FFF2-40B4-BE49-F238E27FC236}">
                <a16:creationId xmlns:a16="http://schemas.microsoft.com/office/drawing/2014/main" id="{C65C3528-C26C-C983-083A-385F36CF7AD8}"/>
              </a:ext>
            </a:extLst>
          </p:cNvPr>
          <p:cNvSpPr txBox="1"/>
          <p:nvPr/>
        </p:nvSpPr>
        <p:spPr>
          <a:xfrm>
            <a:off x="6811618" y="1405619"/>
            <a:ext cx="2219325" cy="1323439"/>
          </a:xfrm>
          <a:prstGeom prst="rect">
            <a:avLst/>
          </a:prstGeom>
          <a:solidFill>
            <a:schemeClr val="accent1"/>
          </a:solidFill>
        </p:spPr>
        <p:txBody>
          <a:bodyPr wrap="square" rtlCol="0">
            <a:spAutoFit/>
          </a:bodyPr>
          <a:lstStyle/>
          <a:p>
            <a:r>
              <a:rPr lang="en-GB" sz="2000" dirty="0"/>
              <a:t>What does this look like?  What should I look out for? </a:t>
            </a:r>
          </a:p>
        </p:txBody>
      </p:sp>
      <p:sp>
        <p:nvSpPr>
          <p:cNvPr id="5" name="TextBox 4">
            <a:extLst>
              <a:ext uri="{FF2B5EF4-FFF2-40B4-BE49-F238E27FC236}">
                <a16:creationId xmlns:a16="http://schemas.microsoft.com/office/drawing/2014/main" id="{A1799D7A-662A-D4F1-0B59-1125DAECF652}"/>
              </a:ext>
            </a:extLst>
          </p:cNvPr>
          <p:cNvSpPr txBox="1"/>
          <p:nvPr/>
        </p:nvSpPr>
        <p:spPr>
          <a:xfrm>
            <a:off x="1113183" y="5597718"/>
            <a:ext cx="564542" cy="246221"/>
          </a:xfrm>
          <a:prstGeom prst="rect">
            <a:avLst/>
          </a:prstGeom>
          <a:noFill/>
        </p:spPr>
        <p:txBody>
          <a:bodyPr wrap="square" rtlCol="0">
            <a:spAutoFit/>
          </a:bodyPr>
          <a:lstStyle/>
          <a:p>
            <a:r>
              <a:rPr lang="en-GB" sz="1000" dirty="0"/>
              <a:t>Ref:</a:t>
            </a:r>
          </a:p>
        </p:txBody>
      </p:sp>
      <p:sp>
        <p:nvSpPr>
          <p:cNvPr id="6" name="TextBox 5">
            <a:extLst>
              <a:ext uri="{FF2B5EF4-FFF2-40B4-BE49-F238E27FC236}">
                <a16:creationId xmlns:a16="http://schemas.microsoft.com/office/drawing/2014/main" id="{0616D7FF-1A1E-B8BE-E2EC-84C4DA4C4E19}"/>
              </a:ext>
            </a:extLst>
          </p:cNvPr>
          <p:cNvSpPr txBox="1"/>
          <p:nvPr/>
        </p:nvSpPr>
        <p:spPr>
          <a:xfrm>
            <a:off x="2480807" y="2226365"/>
            <a:ext cx="874643" cy="292388"/>
          </a:xfrm>
          <a:prstGeom prst="rect">
            <a:avLst/>
          </a:prstGeom>
          <a:noFill/>
        </p:spPr>
        <p:txBody>
          <a:bodyPr wrap="square" rtlCol="0">
            <a:spAutoFit/>
          </a:bodyPr>
          <a:lstStyle/>
          <a:p>
            <a:r>
              <a:rPr lang="en-GB" sz="1300" dirty="0">
                <a:cs typeface="Arial" panose="020B0604020202020204" pitchFamily="34" charset="0"/>
              </a:rPr>
              <a:t>Shouting</a:t>
            </a:r>
          </a:p>
        </p:txBody>
      </p:sp>
      <p:sp>
        <p:nvSpPr>
          <p:cNvPr id="7" name="TextBox 6">
            <a:extLst>
              <a:ext uri="{FF2B5EF4-FFF2-40B4-BE49-F238E27FC236}">
                <a16:creationId xmlns:a16="http://schemas.microsoft.com/office/drawing/2014/main" id="{DAE67A85-E4D4-B614-0139-58C14BC918E7}"/>
              </a:ext>
            </a:extLst>
          </p:cNvPr>
          <p:cNvSpPr txBox="1"/>
          <p:nvPr/>
        </p:nvSpPr>
        <p:spPr>
          <a:xfrm>
            <a:off x="1262614" y="649008"/>
            <a:ext cx="8233664" cy="1200329"/>
          </a:xfrm>
          <a:prstGeom prst="rect">
            <a:avLst/>
          </a:prstGeom>
        </p:spPr>
        <p:txBody>
          <a:bodyPr vert="horz" lIns="91440" tIns="45720" rIns="91440" bIns="45720" rtlCol="0" anchor="t">
            <a:normAutofit fontScale="92500" lnSpcReduction="20000"/>
          </a:bodyPr>
          <a:lstStyle/>
          <a:p>
            <a:pPr defTabSz="457200">
              <a:spcBef>
                <a:spcPct val="0"/>
              </a:spcBef>
              <a:spcAft>
                <a:spcPts val="600"/>
              </a:spcAft>
            </a:pPr>
            <a:r>
              <a:rPr lang="en-GB" sz="3600" dirty="0">
                <a:latin typeface="+mj-lt"/>
                <a:ea typeface="MS Mincho" panose="02020609040205080304" pitchFamily="49" charset="-128"/>
                <a:cs typeface="Arial" panose="020B0604020202020204" pitchFamily="34" charset="0"/>
              </a:rPr>
              <a:t>Speech Language and Communication in the Classroom – the Iceberg</a:t>
            </a:r>
            <a:br>
              <a:rPr lang="en-GB" sz="3600" dirty="0">
                <a:effectLst/>
                <a:latin typeface="Cambria" panose="02040503050406030204" pitchFamily="18" charset="0"/>
                <a:ea typeface="MS Mincho" panose="02020609040205080304" pitchFamily="49" charset="-128"/>
                <a:cs typeface="Arial" panose="020B0604020202020204" pitchFamily="34" charset="0"/>
              </a:rPr>
            </a:br>
            <a:endParaRPr lang="en-US" sz="2400" b="1"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8031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9C1AE4E-3836-1D83-1ED9-0F3DE2E9D2FE}"/>
              </a:ext>
            </a:extLst>
          </p:cNvPr>
          <p:cNvSpPr txBox="1"/>
          <p:nvPr/>
        </p:nvSpPr>
        <p:spPr>
          <a:xfrm>
            <a:off x="1254663" y="516488"/>
            <a:ext cx="8233664" cy="901496"/>
          </a:xfrm>
          <a:prstGeom prst="rect">
            <a:avLst/>
          </a:prstGeom>
        </p:spPr>
        <p:txBody>
          <a:bodyPr vert="horz" lIns="91440" tIns="45720" rIns="91440" bIns="45720" rtlCol="0" anchor="t">
            <a:normAutofit fontScale="77500" lnSpcReduction="20000"/>
          </a:bodyPr>
          <a:lstStyle/>
          <a:p>
            <a:pPr defTabSz="457200">
              <a:spcBef>
                <a:spcPct val="0"/>
              </a:spcBef>
              <a:spcAft>
                <a:spcPts val="600"/>
              </a:spcAft>
            </a:pPr>
            <a:r>
              <a:rPr lang="en-GB" sz="4100" b="1" dirty="0">
                <a:solidFill>
                  <a:srgbClr val="92D050"/>
                </a:solidFill>
                <a:latin typeface="+mj-lt"/>
                <a:ea typeface="MS Mincho" panose="02020609040205080304" pitchFamily="49" charset="-128"/>
                <a:cs typeface="Arial" panose="020B0604020202020204" pitchFamily="34" charset="0"/>
              </a:rPr>
              <a:t>Tools for assessing SLCN</a:t>
            </a:r>
          </a:p>
          <a:p>
            <a:pPr defTabSz="457200">
              <a:spcBef>
                <a:spcPct val="0"/>
              </a:spcBef>
              <a:spcAft>
                <a:spcPts val="600"/>
              </a:spcAft>
            </a:pPr>
            <a:r>
              <a:rPr lang="en-GB" sz="2500" dirty="0">
                <a:solidFill>
                  <a:schemeClr val="tx1">
                    <a:lumMod val="65000"/>
                    <a:lumOff val="35000"/>
                  </a:schemeClr>
                </a:solidFill>
                <a:ea typeface="MS Mincho" panose="02020609040205080304" pitchFamily="49" charset="-128"/>
                <a:cs typeface="Arial" panose="020B0604020202020204" pitchFamily="34" charset="0"/>
              </a:rPr>
              <a:t>The following may be of use when trying to identify and support SLCN: </a:t>
            </a:r>
            <a:endParaRPr lang="en-US" sz="2500" dirty="0">
              <a:solidFill>
                <a:schemeClr val="tx1">
                  <a:lumMod val="65000"/>
                  <a:lumOff val="35000"/>
                </a:schemeClr>
              </a:solidFill>
              <a:ea typeface="+mj-ea"/>
              <a:cs typeface="+mj-cs"/>
            </a:endParaRPr>
          </a:p>
        </p:txBody>
      </p:sp>
      <p:sp>
        <p:nvSpPr>
          <p:cNvPr id="13" name="TextBox 12">
            <a:extLst>
              <a:ext uri="{FF2B5EF4-FFF2-40B4-BE49-F238E27FC236}">
                <a16:creationId xmlns:a16="http://schemas.microsoft.com/office/drawing/2014/main" id="{1D2E1DC8-3F4B-2461-AC03-A7D398BA21CC}"/>
              </a:ext>
            </a:extLst>
          </p:cNvPr>
          <p:cNvSpPr txBox="1"/>
          <p:nvPr/>
        </p:nvSpPr>
        <p:spPr>
          <a:xfrm>
            <a:off x="916387" y="5624568"/>
            <a:ext cx="6110576" cy="923330"/>
          </a:xfrm>
          <a:prstGeom prst="rect">
            <a:avLst/>
          </a:prstGeom>
          <a:noFill/>
        </p:spPr>
        <p:txBody>
          <a:bodyPr wrap="square">
            <a:spAutoFit/>
          </a:bodyPr>
          <a:lstStyle/>
          <a:p>
            <a:r>
              <a:rPr lang="en-GB" dirty="0">
                <a:hlinkClick r:id="rId3"/>
              </a:rPr>
              <a:t>https://speechandlanguage.org.uk/talking-point/for-professionals/the-communication-trust/universally-speaking/</a:t>
            </a:r>
            <a:endParaRPr lang="en-GB" dirty="0"/>
          </a:p>
        </p:txBody>
      </p:sp>
      <p:sp>
        <p:nvSpPr>
          <p:cNvPr id="15" name="TextBox 14">
            <a:extLst>
              <a:ext uri="{FF2B5EF4-FFF2-40B4-BE49-F238E27FC236}">
                <a16:creationId xmlns:a16="http://schemas.microsoft.com/office/drawing/2014/main" id="{C0FDFAE5-17A3-753E-97CF-EC1934F53162}"/>
              </a:ext>
            </a:extLst>
          </p:cNvPr>
          <p:cNvSpPr txBox="1"/>
          <p:nvPr/>
        </p:nvSpPr>
        <p:spPr>
          <a:xfrm>
            <a:off x="916387" y="1441837"/>
            <a:ext cx="6110576" cy="4247317"/>
          </a:xfrm>
          <a:prstGeom prst="rect">
            <a:avLst/>
          </a:prstGeom>
          <a:noFill/>
        </p:spPr>
        <p:txBody>
          <a:bodyPr wrap="square">
            <a:spAutoFit/>
          </a:bodyPr>
          <a:lstStyle/>
          <a:p>
            <a:pPr algn="l"/>
            <a:r>
              <a:rPr lang="en-GB" b="0" i="1" dirty="0">
                <a:solidFill>
                  <a:srgbClr val="505050"/>
                </a:solidFill>
                <a:effectLst/>
              </a:rPr>
              <a:t>“Universally Speaking</a:t>
            </a:r>
            <a:r>
              <a:rPr lang="en-GB" b="0" i="0" dirty="0">
                <a:solidFill>
                  <a:srgbClr val="505050"/>
                </a:solidFill>
                <a:effectLst/>
              </a:rPr>
              <a:t> is a series of booklets for anyone who works with children and young people. The booklets show where children should be with their communication skills at any given age.</a:t>
            </a:r>
          </a:p>
          <a:p>
            <a:pPr algn="l"/>
            <a:r>
              <a:rPr lang="en-GB" b="0" i="0" dirty="0">
                <a:solidFill>
                  <a:srgbClr val="505050"/>
                </a:solidFill>
                <a:effectLst/>
              </a:rPr>
              <a:t>You can use the booklets to find out whether the children you work with are on the right track, what helps them learn to talk and listen and what to do if you have concerns about any of their communication abilities.”</a:t>
            </a:r>
          </a:p>
          <a:p>
            <a:pPr algn="l"/>
            <a:r>
              <a:rPr lang="en-GB" dirty="0">
                <a:solidFill>
                  <a:srgbClr val="505050"/>
                </a:solidFill>
              </a:rPr>
              <a:t>There are 3 booklets:</a:t>
            </a:r>
          </a:p>
          <a:p>
            <a:pPr marL="285750" indent="-285750" algn="l">
              <a:buFont typeface="Arial" panose="020B0604020202020204" pitchFamily="34" charset="0"/>
              <a:buChar char="•"/>
            </a:pPr>
            <a:r>
              <a:rPr lang="en-GB" dirty="0">
                <a:solidFill>
                  <a:srgbClr val="505050"/>
                </a:solidFill>
              </a:rPr>
              <a:t>Birth to 5</a:t>
            </a:r>
          </a:p>
          <a:p>
            <a:pPr marL="285750" indent="-285750" algn="l">
              <a:buFont typeface="Arial" panose="020B0604020202020204" pitchFamily="34" charset="0"/>
              <a:buChar char="•"/>
            </a:pPr>
            <a:r>
              <a:rPr lang="en-GB" dirty="0">
                <a:solidFill>
                  <a:srgbClr val="505050"/>
                </a:solidFill>
              </a:rPr>
              <a:t>5-11</a:t>
            </a:r>
          </a:p>
          <a:p>
            <a:pPr marL="285750" indent="-285750" algn="l">
              <a:buFont typeface="Arial" panose="020B0604020202020204" pitchFamily="34" charset="0"/>
              <a:buChar char="•"/>
            </a:pPr>
            <a:r>
              <a:rPr lang="en-GB" dirty="0">
                <a:solidFill>
                  <a:srgbClr val="505050"/>
                </a:solidFill>
              </a:rPr>
              <a:t>11-18</a:t>
            </a:r>
          </a:p>
          <a:p>
            <a:pPr algn="l"/>
            <a:r>
              <a:rPr lang="en-GB" dirty="0">
                <a:solidFill>
                  <a:srgbClr val="505050"/>
                </a:solidFill>
              </a:rPr>
              <a:t>There is also a Checklist to help assess needs </a:t>
            </a:r>
          </a:p>
          <a:p>
            <a:pPr algn="l"/>
            <a:endParaRPr lang="en-GB" sz="800" b="0" i="0" dirty="0">
              <a:solidFill>
                <a:srgbClr val="505050"/>
              </a:solidFill>
              <a:effectLst/>
              <a:latin typeface="Gilroy"/>
            </a:endParaRPr>
          </a:p>
          <a:p>
            <a:pPr algn="l"/>
            <a:r>
              <a:rPr lang="en-GB" b="0" i="0" dirty="0">
                <a:solidFill>
                  <a:srgbClr val="505050"/>
                </a:solidFill>
                <a:effectLst/>
              </a:rPr>
              <a:t>These Free resources can all be found here:</a:t>
            </a:r>
          </a:p>
        </p:txBody>
      </p:sp>
      <p:pic>
        <p:nvPicPr>
          <p:cNvPr id="16" name="Picture 15">
            <a:extLst>
              <a:ext uri="{FF2B5EF4-FFF2-40B4-BE49-F238E27FC236}">
                <a16:creationId xmlns:a16="http://schemas.microsoft.com/office/drawing/2014/main" id="{FE0A9CA0-08FC-A776-A0A3-C11AE73EB011}"/>
              </a:ext>
            </a:extLst>
          </p:cNvPr>
          <p:cNvPicPr>
            <a:picLocks noChangeAspect="1"/>
          </p:cNvPicPr>
          <p:nvPr/>
        </p:nvPicPr>
        <p:blipFill rotWithShape="1">
          <a:blip r:embed="rId4"/>
          <a:srcRect l="25266" t="8515" r="23720" b="541"/>
          <a:stretch/>
        </p:blipFill>
        <p:spPr>
          <a:xfrm>
            <a:off x="7198261" y="2079999"/>
            <a:ext cx="2600464" cy="2754641"/>
          </a:xfrm>
          <a:prstGeom prst="rect">
            <a:avLst/>
          </a:prstGeom>
        </p:spPr>
      </p:pic>
    </p:spTree>
    <p:extLst>
      <p:ext uri="{BB962C8B-B14F-4D97-AF65-F5344CB8AC3E}">
        <p14:creationId xmlns:p14="http://schemas.microsoft.com/office/powerpoint/2010/main" val="263936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8C98C9E-9704-4029-4EAA-9512A792B217}"/>
              </a:ext>
            </a:extLst>
          </p:cNvPr>
          <p:cNvPicPr>
            <a:picLocks noChangeAspect="1"/>
          </p:cNvPicPr>
          <p:nvPr/>
        </p:nvPicPr>
        <p:blipFill rotWithShape="1">
          <a:blip r:embed="rId3"/>
          <a:srcRect l="71406" t="9118" r="6172" b="50000"/>
          <a:stretch/>
        </p:blipFill>
        <p:spPr>
          <a:xfrm>
            <a:off x="1184165" y="1285273"/>
            <a:ext cx="7477125" cy="5340803"/>
          </a:xfrm>
          <a:prstGeom prst="rect">
            <a:avLst/>
          </a:prstGeom>
          <a:ln>
            <a:solidFill>
              <a:schemeClr val="tx1"/>
            </a:solidFill>
          </a:ln>
        </p:spPr>
      </p:pic>
      <p:sp>
        <p:nvSpPr>
          <p:cNvPr id="9" name="TextBox 8">
            <a:extLst>
              <a:ext uri="{FF2B5EF4-FFF2-40B4-BE49-F238E27FC236}">
                <a16:creationId xmlns:a16="http://schemas.microsoft.com/office/drawing/2014/main" id="{3D2ADD1D-71B9-FD83-6AE2-ACF04F1EA596}"/>
              </a:ext>
            </a:extLst>
          </p:cNvPr>
          <p:cNvSpPr txBox="1"/>
          <p:nvPr/>
        </p:nvSpPr>
        <p:spPr>
          <a:xfrm>
            <a:off x="1592911" y="410987"/>
            <a:ext cx="6115050" cy="646331"/>
          </a:xfrm>
          <a:prstGeom prst="rect">
            <a:avLst/>
          </a:prstGeom>
          <a:noFill/>
        </p:spPr>
        <p:txBody>
          <a:bodyPr wrap="square">
            <a:spAutoFit/>
          </a:bodyPr>
          <a:lstStyle/>
          <a:p>
            <a:r>
              <a:rPr lang="en-GB" dirty="0">
                <a:hlinkClick r:id="rId4"/>
              </a:rPr>
              <a:t>https://speechandlanguage.org.uk/media/3227/us_checklist_update.pdf</a:t>
            </a:r>
            <a:endParaRPr lang="en-GB" dirty="0"/>
          </a:p>
        </p:txBody>
      </p:sp>
    </p:spTree>
    <p:extLst>
      <p:ext uri="{BB962C8B-B14F-4D97-AF65-F5344CB8AC3E}">
        <p14:creationId xmlns:p14="http://schemas.microsoft.com/office/powerpoint/2010/main" val="122684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1C9A05-6654-E63F-57DB-ABC1E5996552}"/>
              </a:ext>
            </a:extLst>
          </p:cNvPr>
          <p:cNvSpPr txBox="1"/>
          <p:nvPr/>
        </p:nvSpPr>
        <p:spPr>
          <a:xfrm>
            <a:off x="841844" y="4196013"/>
            <a:ext cx="3434963" cy="644055"/>
          </a:xfrm>
          <a:prstGeom prst="rect">
            <a:avLst/>
          </a:prstGeom>
          <a:noFill/>
        </p:spPr>
        <p:txBody>
          <a:bodyPr wrap="square" rtlCol="0">
            <a:spAutoFit/>
          </a:bodyPr>
          <a:lstStyle/>
          <a:p>
            <a:r>
              <a:rPr lang="en-GB" dirty="0">
                <a:hlinkClick r:id="rId3"/>
              </a:rPr>
              <a:t>Progression Tools Webinar Secondary on Vimeo</a:t>
            </a:r>
            <a:endParaRPr lang="en-GB" dirty="0"/>
          </a:p>
        </p:txBody>
      </p:sp>
      <p:sp>
        <p:nvSpPr>
          <p:cNvPr id="3" name="TextBox 2">
            <a:extLst>
              <a:ext uri="{FF2B5EF4-FFF2-40B4-BE49-F238E27FC236}">
                <a16:creationId xmlns:a16="http://schemas.microsoft.com/office/drawing/2014/main" id="{3740C3B4-C2D0-9F44-D85E-8BD8DCCF1C37}"/>
              </a:ext>
            </a:extLst>
          </p:cNvPr>
          <p:cNvSpPr txBox="1"/>
          <p:nvPr/>
        </p:nvSpPr>
        <p:spPr>
          <a:xfrm>
            <a:off x="841844" y="3490580"/>
            <a:ext cx="3688996" cy="646331"/>
          </a:xfrm>
          <a:prstGeom prst="rect">
            <a:avLst/>
          </a:prstGeom>
          <a:noFill/>
        </p:spPr>
        <p:txBody>
          <a:bodyPr wrap="square">
            <a:spAutoFit/>
          </a:bodyPr>
          <a:lstStyle/>
          <a:p>
            <a:r>
              <a:rPr lang="en-GB" dirty="0">
                <a:hlinkClick r:id="rId4"/>
              </a:rPr>
              <a:t>Progression Tools Webinar Primary on Vimeo</a:t>
            </a:r>
            <a:endParaRPr lang="en-GB" dirty="0"/>
          </a:p>
        </p:txBody>
      </p:sp>
      <p:sp>
        <p:nvSpPr>
          <p:cNvPr id="4" name="TextBox 3">
            <a:extLst>
              <a:ext uri="{FF2B5EF4-FFF2-40B4-BE49-F238E27FC236}">
                <a16:creationId xmlns:a16="http://schemas.microsoft.com/office/drawing/2014/main" id="{2EDA00EA-6DF6-BF94-5901-B68EC7310D88}"/>
              </a:ext>
            </a:extLst>
          </p:cNvPr>
          <p:cNvSpPr txBox="1"/>
          <p:nvPr/>
        </p:nvSpPr>
        <p:spPr>
          <a:xfrm>
            <a:off x="2025940" y="5644700"/>
            <a:ext cx="6110576" cy="646331"/>
          </a:xfrm>
          <a:prstGeom prst="rect">
            <a:avLst/>
          </a:prstGeom>
          <a:noFill/>
        </p:spPr>
        <p:txBody>
          <a:bodyPr wrap="square">
            <a:spAutoFit/>
          </a:bodyPr>
          <a:lstStyle/>
          <a:p>
            <a:r>
              <a:rPr lang="en-GB" dirty="0">
                <a:hlinkClick r:id="rId5"/>
              </a:rPr>
              <a:t>https://speechandlanguage.org.uk/information-and-support/</a:t>
            </a:r>
            <a:endParaRPr lang="en-GB" dirty="0"/>
          </a:p>
        </p:txBody>
      </p:sp>
      <p:pic>
        <p:nvPicPr>
          <p:cNvPr id="5" name="Picture 4">
            <a:extLst>
              <a:ext uri="{FF2B5EF4-FFF2-40B4-BE49-F238E27FC236}">
                <a16:creationId xmlns:a16="http://schemas.microsoft.com/office/drawing/2014/main" id="{DAF52249-02B4-1238-EA3E-015533261526}"/>
              </a:ext>
            </a:extLst>
          </p:cNvPr>
          <p:cNvPicPr>
            <a:picLocks noChangeAspect="1"/>
          </p:cNvPicPr>
          <p:nvPr/>
        </p:nvPicPr>
        <p:blipFill>
          <a:blip r:embed="rId6"/>
          <a:stretch>
            <a:fillRect/>
          </a:stretch>
        </p:blipFill>
        <p:spPr>
          <a:xfrm>
            <a:off x="1269848" y="1336460"/>
            <a:ext cx="3173528" cy="1886668"/>
          </a:xfrm>
          <a:prstGeom prst="rect">
            <a:avLst/>
          </a:prstGeom>
        </p:spPr>
      </p:pic>
      <p:sp>
        <p:nvSpPr>
          <p:cNvPr id="7" name="TextBox 6">
            <a:extLst>
              <a:ext uri="{FF2B5EF4-FFF2-40B4-BE49-F238E27FC236}">
                <a16:creationId xmlns:a16="http://schemas.microsoft.com/office/drawing/2014/main" id="{D3805078-E25A-44E2-ABDA-2D68AAFC7F1C}"/>
              </a:ext>
            </a:extLst>
          </p:cNvPr>
          <p:cNvSpPr txBox="1"/>
          <p:nvPr/>
        </p:nvSpPr>
        <p:spPr>
          <a:xfrm>
            <a:off x="4929807" y="1069008"/>
            <a:ext cx="4029323" cy="3785652"/>
          </a:xfrm>
          <a:prstGeom prst="rect">
            <a:avLst/>
          </a:prstGeom>
          <a:noFill/>
        </p:spPr>
        <p:txBody>
          <a:bodyPr wrap="square">
            <a:spAutoFit/>
          </a:bodyPr>
          <a:lstStyle/>
          <a:p>
            <a:pPr algn="l"/>
            <a:r>
              <a:rPr lang="en-GB" sz="1600" b="0" i="0" dirty="0">
                <a:solidFill>
                  <a:srgbClr val="505050"/>
                </a:solidFill>
                <a:effectLst/>
              </a:rPr>
              <a:t>“Based on the content of </a:t>
            </a:r>
            <a:r>
              <a:rPr lang="en-GB" sz="1600" b="0" i="1" dirty="0">
                <a:solidFill>
                  <a:srgbClr val="505050"/>
                </a:solidFill>
                <a:effectLst/>
              </a:rPr>
              <a:t>Universally Speaking</a:t>
            </a:r>
            <a:r>
              <a:rPr lang="en-GB" sz="1600" b="0" i="0" dirty="0">
                <a:solidFill>
                  <a:srgbClr val="505050"/>
                </a:solidFill>
                <a:effectLst/>
              </a:rPr>
              <a:t>, the Speech, Language and Communication Progression Tools aim to provide a relatively quick way of determining where children are against where they should be for their age and provide more information about how these vital skills are progressing.</a:t>
            </a:r>
          </a:p>
          <a:p>
            <a:pPr algn="l"/>
            <a:r>
              <a:rPr lang="en-GB" sz="1600" b="0" i="0" dirty="0">
                <a:solidFill>
                  <a:srgbClr val="505050"/>
                </a:solidFill>
                <a:effectLst/>
              </a:rPr>
              <a:t>The Progression Tools aim to support teaching staff to identify children who may be struggling to develop their speech, language and communication skills. They can also be used to track progression of these skills over time or following interventions.”</a:t>
            </a:r>
          </a:p>
        </p:txBody>
      </p:sp>
      <p:sp>
        <p:nvSpPr>
          <p:cNvPr id="9" name="TextBox 8">
            <a:extLst>
              <a:ext uri="{FF2B5EF4-FFF2-40B4-BE49-F238E27FC236}">
                <a16:creationId xmlns:a16="http://schemas.microsoft.com/office/drawing/2014/main" id="{3701DE99-2587-CCB8-8732-774FD44B458F}"/>
              </a:ext>
            </a:extLst>
          </p:cNvPr>
          <p:cNvSpPr txBox="1"/>
          <p:nvPr/>
        </p:nvSpPr>
        <p:spPr>
          <a:xfrm>
            <a:off x="1693219" y="607343"/>
            <a:ext cx="2837621" cy="461665"/>
          </a:xfrm>
          <a:prstGeom prst="rect">
            <a:avLst/>
          </a:prstGeom>
          <a:noFill/>
        </p:spPr>
        <p:txBody>
          <a:bodyPr wrap="square" rtlCol="0">
            <a:spAutoFit/>
          </a:bodyPr>
          <a:lstStyle/>
          <a:p>
            <a:r>
              <a:rPr lang="en-GB" sz="2400" dirty="0"/>
              <a:t>Progression Tools</a:t>
            </a:r>
          </a:p>
        </p:txBody>
      </p:sp>
      <p:sp>
        <p:nvSpPr>
          <p:cNvPr id="10" name="TextBox 9">
            <a:extLst>
              <a:ext uri="{FF2B5EF4-FFF2-40B4-BE49-F238E27FC236}">
                <a16:creationId xmlns:a16="http://schemas.microsoft.com/office/drawing/2014/main" id="{C41BA78F-9E66-4F98-1834-0FD718BB32DE}"/>
              </a:ext>
            </a:extLst>
          </p:cNvPr>
          <p:cNvSpPr txBox="1"/>
          <p:nvPr/>
        </p:nvSpPr>
        <p:spPr>
          <a:xfrm>
            <a:off x="1057371" y="5239222"/>
            <a:ext cx="8047714" cy="369332"/>
          </a:xfrm>
          <a:prstGeom prst="rect">
            <a:avLst/>
          </a:prstGeom>
          <a:noFill/>
        </p:spPr>
        <p:txBody>
          <a:bodyPr wrap="square" rtlCol="0">
            <a:spAutoFit/>
          </a:bodyPr>
          <a:lstStyle/>
          <a:p>
            <a:r>
              <a:rPr lang="en-GB" dirty="0"/>
              <a:t>Other Support from Speech and Language UK and the Communication Trust</a:t>
            </a:r>
          </a:p>
        </p:txBody>
      </p:sp>
    </p:spTree>
    <p:extLst>
      <p:ext uri="{BB962C8B-B14F-4D97-AF65-F5344CB8AC3E}">
        <p14:creationId xmlns:p14="http://schemas.microsoft.com/office/powerpoint/2010/main" val="239697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197B68A-3C8F-F088-77AD-0E1491E39F1D}"/>
              </a:ext>
            </a:extLst>
          </p:cNvPr>
          <p:cNvSpPr txBox="1"/>
          <p:nvPr/>
        </p:nvSpPr>
        <p:spPr>
          <a:xfrm>
            <a:off x="1544393" y="328282"/>
            <a:ext cx="7380454" cy="643520"/>
          </a:xfrm>
          <a:prstGeom prst="rect">
            <a:avLst/>
          </a:prstGeom>
        </p:spPr>
        <p:txBody>
          <a:bodyPr vert="horz" lIns="91440" tIns="45720" rIns="91440" bIns="45720" rtlCol="0" anchor="t">
            <a:normAutofit/>
          </a:bodyPr>
          <a:lstStyle/>
          <a:p>
            <a:pPr defTabSz="457200">
              <a:spcBef>
                <a:spcPct val="0"/>
              </a:spcBef>
              <a:spcAft>
                <a:spcPts val="600"/>
              </a:spcAft>
            </a:pPr>
            <a:r>
              <a:rPr lang="en-GB" sz="3600" b="1" dirty="0">
                <a:solidFill>
                  <a:schemeClr val="tx1">
                    <a:lumMod val="65000"/>
                    <a:lumOff val="35000"/>
                  </a:schemeClr>
                </a:solidFill>
                <a:latin typeface="+mj-lt"/>
                <a:ea typeface="MS Mincho" panose="02020609040205080304" pitchFamily="49" charset="-128"/>
                <a:cs typeface="Arial" panose="020B0604020202020204" pitchFamily="34" charset="0"/>
              </a:rPr>
              <a:t>Other Resources/ Support</a:t>
            </a:r>
            <a:endParaRPr lang="en-US" sz="2400" b="1" dirty="0">
              <a:solidFill>
                <a:schemeClr val="tx1">
                  <a:lumMod val="65000"/>
                  <a:lumOff val="35000"/>
                </a:schemeClr>
              </a:solidFill>
              <a:latin typeface="+mj-lt"/>
              <a:ea typeface="+mj-ea"/>
              <a:cs typeface="+mj-cs"/>
            </a:endParaRPr>
          </a:p>
        </p:txBody>
      </p:sp>
      <p:sp>
        <p:nvSpPr>
          <p:cNvPr id="12" name="TextBox 11">
            <a:extLst>
              <a:ext uri="{FF2B5EF4-FFF2-40B4-BE49-F238E27FC236}">
                <a16:creationId xmlns:a16="http://schemas.microsoft.com/office/drawing/2014/main" id="{E5DD708D-0DA0-6223-FA59-8B6EDEE55284}"/>
              </a:ext>
            </a:extLst>
          </p:cNvPr>
          <p:cNvSpPr txBox="1"/>
          <p:nvPr/>
        </p:nvSpPr>
        <p:spPr>
          <a:xfrm>
            <a:off x="1199172" y="1116209"/>
            <a:ext cx="6137894" cy="646331"/>
          </a:xfrm>
          <a:prstGeom prst="rect">
            <a:avLst/>
          </a:prstGeom>
          <a:noFill/>
        </p:spPr>
        <p:txBody>
          <a:bodyPr wrap="square">
            <a:spAutoFit/>
          </a:bodyPr>
          <a:lstStyle/>
          <a:p>
            <a:r>
              <a:rPr lang="en-GB" dirty="0">
                <a:hlinkClick r:id="rId3"/>
              </a:rPr>
              <a:t>https://www.hacw.nhs.uk/identifying-slcn/</a:t>
            </a:r>
            <a:endParaRPr lang="en-GB" dirty="0"/>
          </a:p>
          <a:p>
            <a:endParaRPr lang="en-GB" dirty="0"/>
          </a:p>
        </p:txBody>
      </p:sp>
      <p:sp>
        <p:nvSpPr>
          <p:cNvPr id="14" name="TextBox 13">
            <a:extLst>
              <a:ext uri="{FF2B5EF4-FFF2-40B4-BE49-F238E27FC236}">
                <a16:creationId xmlns:a16="http://schemas.microsoft.com/office/drawing/2014/main" id="{3731D694-DB03-675F-4E83-D7D670941E15}"/>
              </a:ext>
            </a:extLst>
          </p:cNvPr>
          <p:cNvSpPr txBox="1"/>
          <p:nvPr/>
        </p:nvSpPr>
        <p:spPr>
          <a:xfrm>
            <a:off x="2555246" y="1761355"/>
            <a:ext cx="6110576" cy="646331"/>
          </a:xfrm>
          <a:prstGeom prst="rect">
            <a:avLst/>
          </a:prstGeom>
          <a:noFill/>
        </p:spPr>
        <p:txBody>
          <a:bodyPr wrap="square">
            <a:spAutoFit/>
          </a:bodyPr>
          <a:lstStyle/>
          <a:p>
            <a:r>
              <a:rPr lang="en-GB" dirty="0">
                <a:hlinkClick r:id="rId4"/>
              </a:rPr>
              <a:t>https://www.lincolnshirechildrenstherapyservices.nhs.uk/our-services/resource-library/first-call</a:t>
            </a:r>
            <a:endParaRPr lang="en-GB" dirty="0"/>
          </a:p>
        </p:txBody>
      </p:sp>
      <p:sp>
        <p:nvSpPr>
          <p:cNvPr id="16" name="TextBox 15">
            <a:extLst>
              <a:ext uri="{FF2B5EF4-FFF2-40B4-BE49-F238E27FC236}">
                <a16:creationId xmlns:a16="http://schemas.microsoft.com/office/drawing/2014/main" id="{BFAB033B-F6D4-2099-C608-C9EE954F7660}"/>
              </a:ext>
            </a:extLst>
          </p:cNvPr>
          <p:cNvSpPr txBox="1"/>
          <p:nvPr/>
        </p:nvSpPr>
        <p:spPr>
          <a:xfrm>
            <a:off x="1098125" y="2489173"/>
            <a:ext cx="6110576" cy="646331"/>
          </a:xfrm>
          <a:prstGeom prst="rect">
            <a:avLst/>
          </a:prstGeom>
          <a:noFill/>
        </p:spPr>
        <p:txBody>
          <a:bodyPr wrap="square">
            <a:spAutoFit/>
          </a:bodyPr>
          <a:lstStyle/>
          <a:p>
            <a:r>
              <a:rPr lang="en-GB" dirty="0">
                <a:hlinkClick r:id="rId5"/>
              </a:rPr>
              <a:t>https://www.lincolnshirechildrenstherapyservices.nhs.uk/our-services/resource-library/secondary-first-call</a:t>
            </a:r>
            <a:endParaRPr lang="en-GB" dirty="0"/>
          </a:p>
        </p:txBody>
      </p:sp>
      <p:pic>
        <p:nvPicPr>
          <p:cNvPr id="3074" name="Picture 2" descr="SLCN pathway main image">
            <a:extLst>
              <a:ext uri="{FF2B5EF4-FFF2-40B4-BE49-F238E27FC236}">
                <a16:creationId xmlns:a16="http://schemas.microsoft.com/office/drawing/2014/main" id="{4AE579D5-0E3B-0F1F-DBB3-ACCF9C6A4E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790" t="-3526" r="21817" b="1"/>
          <a:stretch/>
        </p:blipFill>
        <p:spPr bwMode="auto">
          <a:xfrm>
            <a:off x="5883965" y="921338"/>
            <a:ext cx="1733385" cy="7573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7AAEFC5-415E-C526-FD0D-E9219CCF9DD0}"/>
              </a:ext>
            </a:extLst>
          </p:cNvPr>
          <p:cNvPicPr>
            <a:picLocks noChangeAspect="1"/>
          </p:cNvPicPr>
          <p:nvPr/>
        </p:nvPicPr>
        <p:blipFill rotWithShape="1">
          <a:blip r:embed="rId7"/>
          <a:srcRect l="65853" t="25487" r="25913" b="64358"/>
          <a:stretch/>
        </p:blipFill>
        <p:spPr>
          <a:xfrm>
            <a:off x="1098125" y="1702466"/>
            <a:ext cx="1457121" cy="704034"/>
          </a:xfrm>
          <a:prstGeom prst="rect">
            <a:avLst/>
          </a:prstGeom>
        </p:spPr>
      </p:pic>
      <p:pic>
        <p:nvPicPr>
          <p:cNvPr id="20" name="Picture 19">
            <a:extLst>
              <a:ext uri="{FF2B5EF4-FFF2-40B4-BE49-F238E27FC236}">
                <a16:creationId xmlns:a16="http://schemas.microsoft.com/office/drawing/2014/main" id="{EE15AC42-6119-0399-4B16-4005BDE315CD}"/>
              </a:ext>
            </a:extLst>
          </p:cNvPr>
          <p:cNvPicPr>
            <a:picLocks noChangeAspect="1"/>
          </p:cNvPicPr>
          <p:nvPr/>
        </p:nvPicPr>
        <p:blipFill>
          <a:blip r:embed="rId8"/>
          <a:stretch>
            <a:fillRect/>
          </a:stretch>
        </p:blipFill>
        <p:spPr>
          <a:xfrm>
            <a:off x="7483728" y="3365389"/>
            <a:ext cx="2364188" cy="1800760"/>
          </a:xfrm>
          <a:prstGeom prst="rect">
            <a:avLst/>
          </a:prstGeom>
        </p:spPr>
      </p:pic>
      <p:sp>
        <p:nvSpPr>
          <p:cNvPr id="22" name="TextBox 21">
            <a:extLst>
              <a:ext uri="{FF2B5EF4-FFF2-40B4-BE49-F238E27FC236}">
                <a16:creationId xmlns:a16="http://schemas.microsoft.com/office/drawing/2014/main" id="{AE80CACE-E548-FD86-95EA-C8655F11609E}"/>
              </a:ext>
            </a:extLst>
          </p:cNvPr>
          <p:cNvSpPr txBox="1"/>
          <p:nvPr/>
        </p:nvSpPr>
        <p:spPr>
          <a:xfrm>
            <a:off x="844164" y="3174228"/>
            <a:ext cx="6773185" cy="2308324"/>
          </a:xfrm>
          <a:prstGeom prst="rect">
            <a:avLst/>
          </a:prstGeom>
          <a:noFill/>
        </p:spPr>
        <p:txBody>
          <a:bodyPr wrap="square">
            <a:spAutoFit/>
          </a:bodyPr>
          <a:lstStyle/>
          <a:p>
            <a:pPr algn="l"/>
            <a:r>
              <a:rPr lang="en-GB" sz="1600" b="0" i="0" dirty="0">
                <a:solidFill>
                  <a:srgbClr val="333333"/>
                </a:solidFill>
                <a:effectLst/>
              </a:rPr>
              <a:t>“</a:t>
            </a:r>
            <a:r>
              <a:rPr lang="en-GB" sz="1600" b="0" i="0" dirty="0" err="1">
                <a:solidFill>
                  <a:srgbClr val="333333"/>
                </a:solidFill>
                <a:effectLst/>
              </a:rPr>
              <a:t>WellComm</a:t>
            </a:r>
            <a:r>
              <a:rPr lang="en-GB" sz="1600" b="0" i="0" dirty="0">
                <a:solidFill>
                  <a:srgbClr val="333333"/>
                </a:solidFill>
                <a:effectLst/>
              </a:rPr>
              <a:t> helps you to identify pre-school and primary school children who are experiencing barriers to speech and language development so that you can support them early in their education journey.</a:t>
            </a:r>
          </a:p>
          <a:p>
            <a:pPr algn="l"/>
            <a:r>
              <a:rPr lang="en-GB" sz="1600" b="0" i="0" dirty="0">
                <a:solidFill>
                  <a:srgbClr val="333333"/>
                </a:solidFill>
                <a:effectLst/>
              </a:rPr>
              <a:t>Available for Early Years and Primary-aged pupils. Both toolkits come with an age-appropriate ‘Big Book of Ideas’ with targeted activities. Activities and strategies can also be shared with parents for use in the home learning environment.</a:t>
            </a:r>
            <a:r>
              <a:rPr lang="en-GB" sz="1600" dirty="0">
                <a:solidFill>
                  <a:srgbClr val="333333"/>
                </a:solidFill>
              </a:rPr>
              <a:t>”</a:t>
            </a:r>
          </a:p>
          <a:p>
            <a:pPr algn="l"/>
            <a:r>
              <a:rPr lang="en-GB" sz="1600" b="0" i="0" dirty="0">
                <a:solidFill>
                  <a:srgbClr val="333333"/>
                </a:solidFill>
                <a:effectLst/>
                <a:hlinkClick r:id="rId9"/>
              </a:rPr>
              <a:t>https://www.gl-assessment.co.uk/assessments/products/wellcomm/</a:t>
            </a:r>
            <a:endParaRPr lang="en-GB" sz="1600" b="0" i="0" dirty="0">
              <a:solidFill>
                <a:srgbClr val="333333"/>
              </a:solidFill>
              <a:effectLst/>
            </a:endParaRPr>
          </a:p>
        </p:txBody>
      </p:sp>
      <p:sp>
        <p:nvSpPr>
          <p:cNvPr id="24" name="TextBox 23">
            <a:extLst>
              <a:ext uri="{FF2B5EF4-FFF2-40B4-BE49-F238E27FC236}">
                <a16:creationId xmlns:a16="http://schemas.microsoft.com/office/drawing/2014/main" id="{6C8F4A58-FD12-D5A3-270C-E71B28388278}"/>
              </a:ext>
            </a:extLst>
          </p:cNvPr>
          <p:cNvSpPr txBox="1"/>
          <p:nvPr/>
        </p:nvSpPr>
        <p:spPr>
          <a:xfrm>
            <a:off x="2807760" y="5609258"/>
            <a:ext cx="6110576" cy="830997"/>
          </a:xfrm>
          <a:prstGeom prst="rect">
            <a:avLst/>
          </a:prstGeom>
          <a:noFill/>
        </p:spPr>
        <p:txBody>
          <a:bodyPr wrap="square">
            <a:spAutoFit/>
          </a:bodyPr>
          <a:lstStyle/>
          <a:p>
            <a:r>
              <a:rPr lang="en-GB" sz="1600" b="0" i="0" dirty="0">
                <a:solidFill>
                  <a:srgbClr val="444443"/>
                </a:solidFill>
                <a:effectLst/>
              </a:rPr>
              <a:t>“Provide screening, intervention, staff training and support in a one yearly subscription”</a:t>
            </a:r>
          </a:p>
          <a:p>
            <a:r>
              <a:rPr lang="en-GB" sz="1600" dirty="0">
                <a:hlinkClick r:id="rId10"/>
              </a:rPr>
              <a:t>https://speechandlanguage.info/</a:t>
            </a:r>
            <a:endParaRPr lang="en-GB" sz="1600" dirty="0"/>
          </a:p>
        </p:txBody>
      </p:sp>
      <p:pic>
        <p:nvPicPr>
          <p:cNvPr id="3078" name="Picture 6" descr="The Link Live">
            <a:extLst>
              <a:ext uri="{FF2B5EF4-FFF2-40B4-BE49-F238E27FC236}">
                <a16:creationId xmlns:a16="http://schemas.microsoft.com/office/drawing/2014/main" id="{90EEB12A-B5F8-EC1E-487D-1F87DDB892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94" y="5668069"/>
            <a:ext cx="2235266" cy="66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9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1871DA-C8AC-5B23-B8C0-C9B81B5E68C5}"/>
              </a:ext>
            </a:extLst>
          </p:cNvPr>
          <p:cNvSpPr txBox="1"/>
          <p:nvPr/>
        </p:nvSpPr>
        <p:spPr>
          <a:xfrm>
            <a:off x="1757609" y="1124856"/>
            <a:ext cx="7430086" cy="1015663"/>
          </a:xfrm>
          <a:prstGeom prst="rect">
            <a:avLst/>
          </a:prstGeom>
          <a:noFill/>
        </p:spPr>
        <p:txBody>
          <a:bodyPr wrap="square">
            <a:spAutoFit/>
          </a:bodyPr>
          <a:lstStyle/>
          <a:p>
            <a:r>
              <a:rPr lang="en-GB" sz="6000" b="1" dirty="0">
                <a:solidFill>
                  <a:schemeClr val="accent2">
                    <a:lumMod val="75000"/>
                  </a:schemeClr>
                </a:solidFill>
                <a:latin typeface="+mj-lt"/>
                <a:ea typeface="Open Sans" panose="020B0606030504020204" pitchFamily="34" charset="0"/>
                <a:cs typeface="Open Sans" panose="020B0606030504020204" pitchFamily="34" charset="0"/>
              </a:rPr>
              <a:t>Any Questions</a:t>
            </a:r>
          </a:p>
        </p:txBody>
      </p:sp>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3D black question marks with one yellow question mark">
            <a:extLst>
              <a:ext uri="{FF2B5EF4-FFF2-40B4-BE49-F238E27FC236}">
                <a16:creationId xmlns:a16="http://schemas.microsoft.com/office/drawing/2014/main" id="{7038453F-6D0A-6FB8-4FC6-B96C88855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27" y="2341630"/>
            <a:ext cx="8091268" cy="2954816"/>
          </a:xfrm>
          <a:prstGeom prst="rect">
            <a:avLst/>
          </a:prstGeom>
        </p:spPr>
      </p:pic>
    </p:spTree>
    <p:extLst>
      <p:ext uri="{BB962C8B-B14F-4D97-AF65-F5344CB8AC3E}">
        <p14:creationId xmlns:p14="http://schemas.microsoft.com/office/powerpoint/2010/main" val="238960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7" name="TextBox 6">
            <a:extLst>
              <a:ext uri="{FF2B5EF4-FFF2-40B4-BE49-F238E27FC236}">
                <a16:creationId xmlns:a16="http://schemas.microsoft.com/office/drawing/2014/main" id="{41057275-80C4-99B2-2BCA-A213BBB6494B}"/>
              </a:ext>
            </a:extLst>
          </p:cNvPr>
          <p:cNvSpPr txBox="1"/>
          <p:nvPr/>
        </p:nvSpPr>
        <p:spPr>
          <a:xfrm>
            <a:off x="1268145" y="531445"/>
            <a:ext cx="7687653" cy="1320800"/>
          </a:xfrm>
          <a:prstGeom prst="rect">
            <a:avLst/>
          </a:prstGeom>
        </p:spPr>
        <p:txBody>
          <a:bodyPr vert="horz" lIns="91440" tIns="45720" rIns="91440" bIns="45720" rtlCol="0" anchor="t">
            <a:normAutofit/>
          </a:bodyPr>
          <a:lstStyle/>
          <a:p>
            <a:pPr defTabSz="457200">
              <a:spcBef>
                <a:spcPct val="0"/>
              </a:spcBef>
              <a:spcAft>
                <a:spcPts val="600"/>
              </a:spcAft>
            </a:pPr>
            <a:r>
              <a:rPr lang="en-US" sz="3600" b="1" dirty="0">
                <a:solidFill>
                  <a:schemeClr val="accent1"/>
                </a:solidFill>
                <a:latin typeface="+mj-lt"/>
                <a:ea typeface="+mj-ea"/>
                <a:cs typeface="+mj-cs"/>
              </a:rPr>
              <a:t>Emotional Based School Avoidance</a:t>
            </a:r>
          </a:p>
          <a:p>
            <a:pPr defTabSz="457200">
              <a:spcBef>
                <a:spcPct val="0"/>
              </a:spcBef>
              <a:spcAft>
                <a:spcPts val="600"/>
              </a:spcAft>
            </a:pPr>
            <a:r>
              <a:rPr lang="en-US" sz="2400" b="1" dirty="0">
                <a:solidFill>
                  <a:schemeClr val="tx1">
                    <a:lumMod val="75000"/>
                    <a:lumOff val="25000"/>
                  </a:schemeClr>
                </a:solidFill>
                <a:latin typeface="+mj-lt"/>
                <a:ea typeface="+mj-ea"/>
                <a:cs typeface="+mj-cs"/>
              </a:rPr>
              <a:t>New Local Offer pages</a:t>
            </a:r>
          </a:p>
        </p:txBody>
      </p:sp>
      <p:cxnSp>
        <p:nvCxnSpPr>
          <p:cNvPr id="3100" name="Straight Connector 309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 name="Picture 2">
            <a:extLst>
              <a:ext uri="{FF2B5EF4-FFF2-40B4-BE49-F238E27FC236}">
                <a16:creationId xmlns:a16="http://schemas.microsoft.com/office/drawing/2014/main" id="{D2789291-B499-43A4-737A-6F654C8CEF0B}"/>
              </a:ext>
            </a:extLst>
          </p:cNvPr>
          <p:cNvPicPr>
            <a:picLocks noChangeAspect="1"/>
          </p:cNvPicPr>
          <p:nvPr/>
        </p:nvPicPr>
        <p:blipFill>
          <a:blip r:embed="rId2"/>
          <a:stretch>
            <a:fillRect/>
          </a:stretch>
        </p:blipFill>
        <p:spPr>
          <a:xfrm>
            <a:off x="1091740" y="1852245"/>
            <a:ext cx="4464661" cy="4639850"/>
          </a:xfrm>
          <a:prstGeom prst="rect">
            <a:avLst/>
          </a:prstGeom>
        </p:spPr>
      </p:pic>
      <p:sp>
        <p:nvSpPr>
          <p:cNvPr id="6" name="TextBox 5">
            <a:extLst>
              <a:ext uri="{FF2B5EF4-FFF2-40B4-BE49-F238E27FC236}">
                <a16:creationId xmlns:a16="http://schemas.microsoft.com/office/drawing/2014/main" id="{B78A6385-C2BD-29E4-C676-B0F10BA74168}"/>
              </a:ext>
            </a:extLst>
          </p:cNvPr>
          <p:cNvSpPr txBox="1"/>
          <p:nvPr/>
        </p:nvSpPr>
        <p:spPr>
          <a:xfrm>
            <a:off x="5891352" y="3143275"/>
            <a:ext cx="3325401" cy="1477328"/>
          </a:xfrm>
          <a:prstGeom prst="rect">
            <a:avLst/>
          </a:prstGeom>
          <a:noFill/>
        </p:spPr>
        <p:txBody>
          <a:bodyPr wrap="square" rtlCol="0">
            <a:spAutoFit/>
          </a:bodyPr>
          <a:lstStyle/>
          <a:p>
            <a:r>
              <a:rPr lang="en-GB" dirty="0">
                <a:hlinkClick r:id="rId3"/>
              </a:rPr>
              <a:t>https://www.lincolnshire.gov.uk/support-education/emotional-based-school-avoidance-ebsa/4</a:t>
            </a:r>
            <a:endParaRPr lang="en-GB" dirty="0"/>
          </a:p>
          <a:p>
            <a:endParaRPr lang="en-GB" dirty="0"/>
          </a:p>
        </p:txBody>
      </p:sp>
    </p:spTree>
    <p:extLst>
      <p:ext uri="{BB962C8B-B14F-4D97-AF65-F5344CB8AC3E}">
        <p14:creationId xmlns:p14="http://schemas.microsoft.com/office/powerpoint/2010/main" val="133750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A0E121-2D8A-978C-19A4-567C76324FDC}"/>
              </a:ext>
            </a:extLst>
          </p:cNvPr>
          <p:cNvSpPr>
            <a:spLocks noGrp="1"/>
          </p:cNvSpPr>
          <p:nvPr>
            <p:ph type="subTitle" idx="1"/>
          </p:nvPr>
        </p:nvSpPr>
        <p:spPr>
          <a:xfrm>
            <a:off x="1507461" y="-476250"/>
            <a:ext cx="8027064" cy="7210425"/>
          </a:xfrm>
        </p:spPr>
        <p:txBody>
          <a:bodyPr/>
          <a:lstStyle/>
          <a:p>
            <a:pPr algn="ctr"/>
            <a:endParaRPr lang="en-GB" dirty="0"/>
          </a:p>
        </p:txBody>
      </p:sp>
      <p:pic>
        <p:nvPicPr>
          <p:cNvPr id="5" name="Picture 4">
            <a:extLst>
              <a:ext uri="{FF2B5EF4-FFF2-40B4-BE49-F238E27FC236}">
                <a16:creationId xmlns:a16="http://schemas.microsoft.com/office/drawing/2014/main" id="{642B2BD1-9E92-3899-9159-025BA328D86C}"/>
              </a:ext>
            </a:extLst>
          </p:cNvPr>
          <p:cNvPicPr>
            <a:picLocks noChangeAspect="1"/>
          </p:cNvPicPr>
          <p:nvPr/>
        </p:nvPicPr>
        <p:blipFill>
          <a:blip r:embed="rId2"/>
          <a:stretch>
            <a:fillRect/>
          </a:stretch>
        </p:blipFill>
        <p:spPr>
          <a:xfrm>
            <a:off x="1852969" y="0"/>
            <a:ext cx="7259847" cy="6734175"/>
          </a:xfrm>
          <a:prstGeom prst="rect">
            <a:avLst/>
          </a:prstGeom>
        </p:spPr>
      </p:pic>
      <p:graphicFrame>
        <p:nvGraphicFramePr>
          <p:cNvPr id="7" name="Table 6">
            <a:extLst>
              <a:ext uri="{FF2B5EF4-FFF2-40B4-BE49-F238E27FC236}">
                <a16:creationId xmlns:a16="http://schemas.microsoft.com/office/drawing/2014/main" id="{DAFAA0FF-9A4D-A686-F8B5-D8B779DCF3C7}"/>
              </a:ext>
            </a:extLst>
          </p:cNvPr>
          <p:cNvGraphicFramePr>
            <a:graphicFrameLocks noGrp="1"/>
          </p:cNvGraphicFramePr>
          <p:nvPr>
            <p:extLst>
              <p:ext uri="{D42A27DB-BD31-4B8C-83A1-F6EECF244321}">
                <p14:modId xmlns:p14="http://schemas.microsoft.com/office/powerpoint/2010/main" val="2454942252"/>
              </p:ext>
            </p:extLst>
          </p:nvPr>
        </p:nvGraphicFramePr>
        <p:xfrm>
          <a:off x="1200150" y="123825"/>
          <a:ext cx="2533650" cy="752475"/>
        </p:xfrm>
        <a:graphic>
          <a:graphicData uri="http://schemas.openxmlformats.org/drawingml/2006/table">
            <a:tbl>
              <a:tblPr firstRow="1" bandRow="1">
                <a:tableStyleId>{2D5ABB26-0587-4C30-8999-92F81FD0307C}</a:tableStyleId>
              </a:tblPr>
              <a:tblGrid>
                <a:gridCol w="2533650">
                  <a:extLst>
                    <a:ext uri="{9D8B030D-6E8A-4147-A177-3AD203B41FA5}">
                      <a16:colId xmlns:a16="http://schemas.microsoft.com/office/drawing/2014/main" val="2328642112"/>
                    </a:ext>
                  </a:extLst>
                </a:gridCol>
              </a:tblGrid>
              <a:tr h="752475">
                <a:tc>
                  <a:txBody>
                    <a:bodyPr/>
                    <a:lstStyle/>
                    <a:p>
                      <a:r>
                        <a:rPr lang="en-US" sz="3600" b="1" kern="1200" dirty="0">
                          <a:solidFill>
                            <a:schemeClr val="accent1"/>
                          </a:solidFill>
                          <a:latin typeface="+mn-lt"/>
                          <a:ea typeface="+mn-ea"/>
                          <a:cs typeface="+mn-cs"/>
                        </a:rPr>
                        <a:t>EBSA Tools</a:t>
                      </a:r>
                      <a:endParaRPr lang="en-GB" sz="3600" dirty="0"/>
                    </a:p>
                  </a:txBody>
                  <a:tcPr/>
                </a:tc>
                <a:extLst>
                  <a:ext uri="{0D108BD9-81ED-4DB2-BD59-A6C34878D82A}">
                    <a16:rowId xmlns:a16="http://schemas.microsoft.com/office/drawing/2014/main" val="2856307829"/>
                  </a:ext>
                </a:extLst>
              </a:tr>
            </a:tbl>
          </a:graphicData>
        </a:graphic>
      </p:graphicFrame>
    </p:spTree>
    <p:extLst>
      <p:ext uri="{BB962C8B-B14F-4D97-AF65-F5344CB8AC3E}">
        <p14:creationId xmlns:p14="http://schemas.microsoft.com/office/powerpoint/2010/main" val="85961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7" name="TextBox 6">
            <a:extLst>
              <a:ext uri="{FF2B5EF4-FFF2-40B4-BE49-F238E27FC236}">
                <a16:creationId xmlns:a16="http://schemas.microsoft.com/office/drawing/2014/main" id="{41057275-80C4-99B2-2BCA-A213BBB6494B}"/>
              </a:ext>
            </a:extLst>
          </p:cNvPr>
          <p:cNvSpPr txBox="1"/>
          <p:nvPr/>
        </p:nvSpPr>
        <p:spPr>
          <a:xfrm>
            <a:off x="1268145" y="531445"/>
            <a:ext cx="7687653" cy="1034962"/>
          </a:xfrm>
          <a:prstGeom prst="rect">
            <a:avLst/>
          </a:prstGeom>
        </p:spPr>
        <p:txBody>
          <a:bodyPr vert="horz" lIns="91440" tIns="45720" rIns="91440" bIns="45720" rtlCol="0" anchor="t">
            <a:normAutofit lnSpcReduction="10000"/>
          </a:bodyPr>
          <a:lstStyle/>
          <a:p>
            <a:pPr defTabSz="457200">
              <a:spcBef>
                <a:spcPct val="0"/>
              </a:spcBef>
              <a:spcAft>
                <a:spcPts val="600"/>
              </a:spcAft>
            </a:pPr>
            <a:r>
              <a:rPr lang="en-US" sz="3600" b="1" dirty="0">
                <a:solidFill>
                  <a:srgbClr val="92D050"/>
                </a:solidFill>
                <a:effectLst/>
                <a:latin typeface="+mj-lt"/>
                <a:ea typeface="MS Mincho" panose="02020609040205080304" pitchFamily="49" charset="-128"/>
                <a:cs typeface="Arial" panose="020B0604020202020204" pitchFamily="34" charset="0"/>
              </a:rPr>
              <a:t>Pupil Re-Integration Team </a:t>
            </a:r>
          </a:p>
          <a:p>
            <a:pPr defTabSz="457200">
              <a:spcBef>
                <a:spcPct val="0"/>
              </a:spcBef>
              <a:spcAft>
                <a:spcPts val="600"/>
              </a:spcAft>
            </a:pPr>
            <a:r>
              <a:rPr lang="en-US" sz="2400" b="1" dirty="0">
                <a:solidFill>
                  <a:schemeClr val="tx1">
                    <a:lumMod val="75000"/>
                    <a:lumOff val="25000"/>
                  </a:schemeClr>
                </a:solidFill>
                <a:latin typeface="+mj-lt"/>
                <a:ea typeface="+mj-ea"/>
                <a:cs typeface="+mj-cs"/>
              </a:rPr>
              <a:t>New Local Offer pages</a:t>
            </a:r>
          </a:p>
        </p:txBody>
      </p:sp>
      <p:cxnSp>
        <p:nvCxnSpPr>
          <p:cNvPr id="3100" name="Straight Connector 309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B78A6385-C2BD-29E4-C676-B0F10BA74168}"/>
              </a:ext>
            </a:extLst>
          </p:cNvPr>
          <p:cNvSpPr txBox="1"/>
          <p:nvPr/>
        </p:nvSpPr>
        <p:spPr>
          <a:xfrm>
            <a:off x="5891352" y="3143275"/>
            <a:ext cx="3325401" cy="1200329"/>
          </a:xfrm>
          <a:prstGeom prst="rect">
            <a:avLst/>
          </a:prstGeom>
          <a:noFill/>
        </p:spPr>
        <p:txBody>
          <a:bodyPr wrap="square" rtlCol="0">
            <a:spAutoFit/>
          </a:bodyPr>
          <a:lstStyle/>
          <a:p>
            <a:r>
              <a:rPr lang="en-GB" dirty="0">
                <a:hlinkClick r:id="rId2"/>
              </a:rPr>
              <a:t>https://www.lincolnshire.gov.uk/support-education/pupil-reintegration-team</a:t>
            </a:r>
            <a:endParaRPr lang="en-GB" dirty="0"/>
          </a:p>
          <a:p>
            <a:endParaRPr lang="en-GB" dirty="0"/>
          </a:p>
        </p:txBody>
      </p:sp>
      <p:pic>
        <p:nvPicPr>
          <p:cNvPr id="2" name="Picture 1">
            <a:extLst>
              <a:ext uri="{FF2B5EF4-FFF2-40B4-BE49-F238E27FC236}">
                <a16:creationId xmlns:a16="http://schemas.microsoft.com/office/drawing/2014/main" id="{8C771EA6-4A03-05B9-C588-AB7EE83903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7485" y="1802631"/>
            <a:ext cx="4519295" cy="4158615"/>
          </a:xfrm>
          <a:prstGeom prst="rect">
            <a:avLst/>
          </a:prstGeom>
          <a:noFill/>
          <a:ln w="19050">
            <a:solidFill>
              <a:schemeClr val="tx1"/>
            </a:solidFill>
          </a:ln>
        </p:spPr>
      </p:pic>
    </p:spTree>
    <p:extLst>
      <p:ext uri="{BB962C8B-B14F-4D97-AF65-F5344CB8AC3E}">
        <p14:creationId xmlns:p14="http://schemas.microsoft.com/office/powerpoint/2010/main" val="189167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incolnshire cc imp">
            <a:extLst>
              <a:ext uri="{FF2B5EF4-FFF2-40B4-BE49-F238E27FC236}">
                <a16:creationId xmlns:a16="http://schemas.microsoft.com/office/drawing/2014/main" id="{91FD349C-0A04-E854-16E9-43558A71F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22BF6D-9783-79ED-EE1C-DBC2FC38F0E6}"/>
              </a:ext>
            </a:extLst>
          </p:cNvPr>
          <p:cNvSpPr txBox="1"/>
          <p:nvPr/>
        </p:nvSpPr>
        <p:spPr>
          <a:xfrm>
            <a:off x="1671763" y="160302"/>
            <a:ext cx="6110576" cy="1092607"/>
          </a:xfrm>
          <a:prstGeom prst="rect">
            <a:avLst/>
          </a:prstGeom>
          <a:noFill/>
        </p:spPr>
        <p:txBody>
          <a:bodyPr wrap="square">
            <a:spAutoFit/>
          </a:bodyPr>
          <a:lstStyle/>
          <a:p>
            <a:pPr defTabSz="457200">
              <a:spcBef>
                <a:spcPct val="0"/>
              </a:spcBef>
              <a:spcAft>
                <a:spcPts val="600"/>
              </a:spcAft>
            </a:pPr>
            <a:r>
              <a:rPr lang="en-US" sz="3600" b="1" dirty="0">
                <a:solidFill>
                  <a:srgbClr val="92D050"/>
                </a:solidFill>
                <a:effectLst/>
                <a:latin typeface="+mj-lt"/>
                <a:ea typeface="MS Mincho" panose="02020609040205080304" pitchFamily="49" charset="-128"/>
                <a:cs typeface="Arial" panose="020B0604020202020204" pitchFamily="34" charset="0"/>
              </a:rPr>
              <a:t>Pupil Re-Integration Team </a:t>
            </a:r>
          </a:p>
          <a:p>
            <a:pPr defTabSz="457200">
              <a:spcBef>
                <a:spcPct val="0"/>
              </a:spcBef>
              <a:spcAft>
                <a:spcPts val="600"/>
              </a:spcAft>
            </a:pPr>
            <a:r>
              <a:rPr lang="en-US" sz="2400" b="1" dirty="0">
                <a:latin typeface="+mj-lt"/>
                <a:ea typeface="MS Mincho" panose="02020609040205080304" pitchFamily="49" charset="-128"/>
                <a:cs typeface="Arial" panose="020B0604020202020204" pitchFamily="34" charset="0"/>
              </a:rPr>
              <a:t>Other Updates</a:t>
            </a:r>
            <a:endParaRPr lang="en-US" sz="2400" b="1" dirty="0">
              <a:effectLst/>
              <a:latin typeface="+mj-lt"/>
              <a:ea typeface="MS Mincho" panose="02020609040205080304" pitchFamily="49" charset="-128"/>
              <a:cs typeface="Arial" panose="020B0604020202020204" pitchFamily="34" charset="0"/>
            </a:endParaRPr>
          </a:p>
        </p:txBody>
      </p:sp>
      <p:pic>
        <p:nvPicPr>
          <p:cNvPr id="7" name="Picture 6">
            <a:extLst>
              <a:ext uri="{FF2B5EF4-FFF2-40B4-BE49-F238E27FC236}">
                <a16:creationId xmlns:a16="http://schemas.microsoft.com/office/drawing/2014/main" id="{E5B39CAC-6C10-6F28-CA41-F3558C63D027}"/>
              </a:ext>
            </a:extLst>
          </p:cNvPr>
          <p:cNvPicPr>
            <a:picLocks noChangeAspect="1"/>
          </p:cNvPicPr>
          <p:nvPr/>
        </p:nvPicPr>
        <p:blipFill rotWithShape="1">
          <a:blip r:embed="rId3"/>
          <a:srcRect l="61173" t="11710" r="27149" b="46809"/>
          <a:stretch/>
        </p:blipFill>
        <p:spPr>
          <a:xfrm>
            <a:off x="979170" y="1731535"/>
            <a:ext cx="2439892" cy="3394930"/>
          </a:xfrm>
          <a:prstGeom prst="rect">
            <a:avLst/>
          </a:prstGeom>
        </p:spPr>
      </p:pic>
      <p:sp>
        <p:nvSpPr>
          <p:cNvPr id="8" name="TextBox 7">
            <a:extLst>
              <a:ext uri="{FF2B5EF4-FFF2-40B4-BE49-F238E27FC236}">
                <a16:creationId xmlns:a16="http://schemas.microsoft.com/office/drawing/2014/main" id="{32FA1950-E6FB-BC0D-4747-E85BEA37EE3D}"/>
              </a:ext>
            </a:extLst>
          </p:cNvPr>
          <p:cNvSpPr txBox="1"/>
          <p:nvPr/>
        </p:nvSpPr>
        <p:spPr>
          <a:xfrm>
            <a:off x="3975652" y="1252909"/>
            <a:ext cx="5343276" cy="5262979"/>
          </a:xfrm>
          <a:prstGeom prst="rect">
            <a:avLst/>
          </a:prstGeom>
          <a:noFill/>
        </p:spPr>
        <p:txBody>
          <a:bodyPr wrap="square" rtlCol="0">
            <a:spAutoFit/>
          </a:bodyPr>
          <a:lstStyle/>
          <a:p>
            <a:r>
              <a:rPr lang="en-GB" b="1" dirty="0">
                <a:effectLst/>
                <a:ea typeface="Calibri" panose="020F0502020204030204" pitchFamily="34" charset="0"/>
              </a:rPr>
              <a:t>Other Useful Information</a:t>
            </a:r>
          </a:p>
          <a:p>
            <a:endParaRPr lang="en-GB" sz="800" b="1" dirty="0">
              <a:effectLst/>
              <a:ea typeface="Calibri" panose="020F0502020204030204" pitchFamily="34" charset="0"/>
            </a:endParaRPr>
          </a:p>
          <a:p>
            <a:r>
              <a:rPr lang="en-GB" sz="1400" dirty="0">
                <a:effectLst/>
                <a:ea typeface="Calibri" panose="020F0502020204030204" pitchFamily="34" charset="0"/>
              </a:rPr>
              <a:t>The </a:t>
            </a:r>
            <a:r>
              <a:rPr lang="en-GB" sz="1400" b="1" dirty="0">
                <a:effectLst/>
                <a:ea typeface="Calibri" panose="020F0502020204030204" pitchFamily="34" charset="0"/>
              </a:rPr>
              <a:t>Stay Safe Directory</a:t>
            </a:r>
            <a:r>
              <a:rPr lang="en-GB" sz="1400" dirty="0">
                <a:effectLst/>
                <a:ea typeface="Calibri" panose="020F0502020204030204" pitchFamily="34" charset="0"/>
              </a:rPr>
              <a:t> </a:t>
            </a:r>
            <a:r>
              <a:rPr lang="en-GB" sz="1400" u="sng" dirty="0">
                <a:solidFill>
                  <a:srgbClr val="0563C1"/>
                </a:solidFill>
                <a:effectLst/>
                <a:ea typeface="Calibri" panose="020F0502020204030204" pitchFamily="34" charset="0"/>
                <a:hlinkClick r:id="rId4"/>
              </a:rPr>
              <a:t>https://www.lincolnshire.gov.uk/directory/16/stay-safe-partnership</a:t>
            </a:r>
            <a:r>
              <a:rPr lang="en-GB" sz="1400" dirty="0">
                <a:effectLst/>
                <a:ea typeface="Calibri" panose="020F0502020204030204" pitchFamily="34" charset="0"/>
              </a:rPr>
              <a:t> It is split into primary and Secondary and has a search function to make things easier. </a:t>
            </a:r>
          </a:p>
          <a:p>
            <a:endParaRPr lang="en-GB" sz="800" dirty="0">
              <a:effectLst/>
              <a:ea typeface="Calibri" panose="020F0502020204030204" pitchFamily="34" charset="0"/>
            </a:endParaRPr>
          </a:p>
          <a:p>
            <a:r>
              <a:rPr lang="en-GB" sz="1400" b="1" dirty="0">
                <a:effectLst/>
                <a:ea typeface="Calibri" panose="020F0502020204030204" pitchFamily="34" charset="0"/>
              </a:rPr>
              <a:t>The Happening</a:t>
            </a:r>
            <a:r>
              <a:rPr lang="en-GB" sz="1400" dirty="0">
                <a:effectLst/>
                <a:ea typeface="Calibri" panose="020F0502020204030204" pitchFamily="34" charset="0"/>
              </a:rPr>
              <a:t> is a diversionary programme based at Sleaford Police Station for KS2 – KS5. </a:t>
            </a:r>
            <a:r>
              <a:rPr lang="en-GB" sz="1400" u="sng" dirty="0">
                <a:solidFill>
                  <a:srgbClr val="0563C1"/>
                </a:solidFill>
                <a:effectLst/>
                <a:ea typeface="Calibri" panose="020F0502020204030204" pitchFamily="34" charset="0"/>
                <a:hlinkClick r:id="rId5"/>
              </a:rPr>
              <a:t>https://www.lincolnshire.gov.uk/directory-record/74982/knife-crime-intervention-the-happening-key-stages-3-and-4</a:t>
            </a:r>
            <a:r>
              <a:rPr lang="en-GB" sz="1400" dirty="0">
                <a:effectLst/>
                <a:ea typeface="Calibri" panose="020F0502020204030204" pitchFamily="34" charset="0"/>
              </a:rPr>
              <a:t> </a:t>
            </a:r>
          </a:p>
          <a:p>
            <a:endParaRPr lang="en-GB" sz="800" dirty="0">
              <a:effectLst/>
              <a:ea typeface="Calibri" panose="020F0502020204030204" pitchFamily="34" charset="0"/>
            </a:endParaRPr>
          </a:p>
          <a:p>
            <a:r>
              <a:rPr lang="en-GB" sz="1400" b="1" dirty="0">
                <a:ea typeface="Calibri" panose="020F0502020204030204" pitchFamily="34" charset="0"/>
              </a:rPr>
              <a:t>Parent Training</a:t>
            </a:r>
            <a:endParaRPr lang="en-GB" sz="1400" b="1" dirty="0">
              <a:effectLst/>
              <a:ea typeface="Calibri" panose="020F0502020204030204" pitchFamily="34" charset="0"/>
            </a:endParaRPr>
          </a:p>
          <a:p>
            <a:pPr marL="285750" indent="-285750">
              <a:buFont typeface="Arial" panose="020B0604020202020204" pitchFamily="34" charset="0"/>
              <a:buChar char="•"/>
            </a:pPr>
            <a:r>
              <a:rPr lang="en-GB" sz="1400" dirty="0">
                <a:effectLst/>
                <a:ea typeface="Calibri" panose="020F0502020204030204" pitchFamily="34" charset="0"/>
              </a:rPr>
              <a:t> </a:t>
            </a:r>
            <a:r>
              <a:rPr lang="en-GB" sz="1400" dirty="0">
                <a:effectLst/>
                <a:ea typeface="Times New Roman" panose="02020603050405020304" pitchFamily="18" charset="0"/>
              </a:rPr>
              <a:t>29</a:t>
            </a:r>
            <a:r>
              <a:rPr lang="en-GB" sz="1400" baseline="30000" dirty="0">
                <a:effectLst/>
                <a:ea typeface="Times New Roman" panose="02020603050405020304" pitchFamily="18" charset="0"/>
              </a:rPr>
              <a:t>th</a:t>
            </a:r>
            <a:r>
              <a:rPr lang="en-GB" sz="1400" dirty="0">
                <a:effectLst/>
                <a:ea typeface="Times New Roman" panose="02020603050405020304" pitchFamily="18" charset="0"/>
              </a:rPr>
              <a:t> November 2023 – Navigating teenage relationships (Secondary Aged Parents)</a:t>
            </a:r>
            <a:endParaRPr lang="en-GB" sz="1400" dirty="0">
              <a:effectLst/>
              <a:ea typeface="Calibri" panose="020F0502020204030204" pitchFamily="34" charset="0"/>
            </a:endParaRPr>
          </a:p>
          <a:p>
            <a:pPr marL="285750" lvl="0" indent="-285750">
              <a:buFont typeface="Arial" panose="020B0604020202020204" pitchFamily="34" charset="0"/>
              <a:buChar char="•"/>
            </a:pPr>
            <a:r>
              <a:rPr lang="en-GB" sz="1400" dirty="0">
                <a:effectLst/>
                <a:ea typeface="Times New Roman" panose="02020603050405020304" pitchFamily="18" charset="0"/>
              </a:rPr>
              <a:t>6</a:t>
            </a:r>
            <a:r>
              <a:rPr lang="en-GB" sz="1400" baseline="30000" dirty="0">
                <a:effectLst/>
                <a:ea typeface="Times New Roman" panose="02020603050405020304" pitchFamily="18" charset="0"/>
              </a:rPr>
              <a:t>th</a:t>
            </a:r>
            <a:r>
              <a:rPr lang="en-GB" sz="1400" dirty="0">
                <a:effectLst/>
                <a:ea typeface="Times New Roman" panose="02020603050405020304" pitchFamily="18" charset="0"/>
              </a:rPr>
              <a:t> December 2023  -  Ask Dan Anything Online Safety Q+A for Primary Aged Parents</a:t>
            </a:r>
            <a:endParaRPr lang="en-GB" sz="1400" dirty="0">
              <a:effectLst/>
              <a:ea typeface="Calibri" panose="020F0502020204030204" pitchFamily="34" charset="0"/>
            </a:endParaRPr>
          </a:p>
          <a:p>
            <a:pPr marL="285750" lvl="0" indent="-285750">
              <a:buFont typeface="Arial" panose="020B0604020202020204" pitchFamily="34" charset="0"/>
              <a:buChar char="•"/>
            </a:pPr>
            <a:r>
              <a:rPr lang="en-GB" sz="1400" dirty="0">
                <a:effectLst/>
                <a:ea typeface="Times New Roman" panose="02020603050405020304" pitchFamily="18" charset="0"/>
              </a:rPr>
              <a:t>13</a:t>
            </a:r>
            <a:r>
              <a:rPr lang="en-GB" sz="1400" baseline="30000" dirty="0">
                <a:effectLst/>
                <a:ea typeface="Times New Roman" panose="02020603050405020304" pitchFamily="18" charset="0"/>
              </a:rPr>
              <a:t>th</a:t>
            </a:r>
            <a:r>
              <a:rPr lang="en-GB" sz="1400" dirty="0">
                <a:effectLst/>
                <a:ea typeface="Times New Roman" panose="02020603050405020304" pitchFamily="18" charset="0"/>
              </a:rPr>
              <a:t> December 2023 - Ask Dan Anything Online Safety Q+A for Secondary Aged Parents</a:t>
            </a:r>
          </a:p>
          <a:p>
            <a:pPr lvl="0"/>
            <a:endParaRPr lang="en-GB" sz="800" dirty="0">
              <a:effectLst/>
              <a:ea typeface="Calibri" panose="020F0502020204030204" pitchFamily="34" charset="0"/>
            </a:endParaRPr>
          </a:p>
          <a:p>
            <a:r>
              <a:rPr lang="en-GB" sz="1400" dirty="0">
                <a:effectLst/>
                <a:ea typeface="Calibri" panose="020F0502020204030204" pitchFamily="34" charset="0"/>
              </a:rPr>
              <a:t>The Community Safety Service has a </a:t>
            </a:r>
            <a:r>
              <a:rPr lang="en-GB" sz="1400" b="1" dirty="0">
                <a:effectLst/>
                <a:ea typeface="Calibri" panose="020F0502020204030204" pitchFamily="34" charset="0"/>
              </a:rPr>
              <a:t>Professional Online Safety Q&amp;A</a:t>
            </a:r>
            <a:r>
              <a:rPr lang="en-GB" sz="1400" dirty="0">
                <a:effectLst/>
                <a:ea typeface="Calibri" panose="020F0502020204030204" pitchFamily="34" charset="0"/>
              </a:rPr>
              <a:t> session </a:t>
            </a:r>
            <a:r>
              <a:rPr lang="en-GB" sz="1400" u="sng" dirty="0">
                <a:solidFill>
                  <a:srgbClr val="0000FF"/>
                </a:solidFill>
                <a:effectLst/>
                <a:ea typeface="Calibri" panose="020F0502020204030204" pitchFamily="34" charset="0"/>
                <a:hlinkClick r:id="rId6"/>
              </a:rPr>
              <a:t>Lincolnshire Professional online safety Q+A Tickets, Wed 6 Dec 2023 at 10:00 | Eventbrite</a:t>
            </a:r>
            <a:r>
              <a:rPr lang="en-GB" sz="1400" dirty="0">
                <a:effectLst/>
                <a:ea typeface="Calibri" panose="020F0502020204030204" pitchFamily="34" charset="0"/>
              </a:rPr>
              <a:t> </a:t>
            </a:r>
          </a:p>
          <a:p>
            <a:r>
              <a:rPr lang="en-GB" sz="1400" dirty="0">
                <a:effectLst/>
                <a:ea typeface="Calibri" panose="020F0502020204030204" pitchFamily="34" charset="0"/>
              </a:rPr>
              <a:t> </a:t>
            </a:r>
          </a:p>
          <a:p>
            <a:r>
              <a:rPr lang="en-GB" sz="1400" u="sng" dirty="0">
                <a:solidFill>
                  <a:srgbClr val="0563C1"/>
                </a:solidFill>
                <a:effectLst/>
                <a:ea typeface="Calibri" panose="020F0502020204030204" pitchFamily="34" charset="0"/>
                <a:hlinkClick r:id="rId7"/>
              </a:rPr>
              <a:t>SSP@lincolnshire.gov.uk</a:t>
            </a:r>
            <a:r>
              <a:rPr lang="en-GB" sz="1400" dirty="0">
                <a:effectLst/>
                <a:ea typeface="Calibri" panose="020F0502020204030204" pitchFamily="34" charset="0"/>
              </a:rPr>
              <a:t>  </a:t>
            </a:r>
          </a:p>
        </p:txBody>
      </p:sp>
      <p:sp>
        <p:nvSpPr>
          <p:cNvPr id="9" name="TextBox 8">
            <a:extLst>
              <a:ext uri="{FF2B5EF4-FFF2-40B4-BE49-F238E27FC236}">
                <a16:creationId xmlns:a16="http://schemas.microsoft.com/office/drawing/2014/main" id="{EF2B0FDC-9568-65EB-337A-1DB8EF036817}"/>
              </a:ext>
            </a:extLst>
          </p:cNvPr>
          <p:cNvSpPr txBox="1"/>
          <p:nvPr/>
        </p:nvSpPr>
        <p:spPr>
          <a:xfrm>
            <a:off x="541849" y="5190709"/>
            <a:ext cx="3314534" cy="1754326"/>
          </a:xfrm>
          <a:prstGeom prst="rect">
            <a:avLst/>
          </a:prstGeom>
          <a:noFill/>
        </p:spPr>
        <p:txBody>
          <a:bodyPr wrap="square" rtlCol="0">
            <a:spAutoFit/>
          </a:bodyPr>
          <a:lstStyle/>
          <a:p>
            <a:pPr marL="285750" indent="-285750">
              <a:buFont typeface="Arial" panose="020B0604020202020204" pitchFamily="34" charset="0"/>
              <a:buChar char="•"/>
            </a:pPr>
            <a:r>
              <a:rPr lang="en-GB" dirty="0"/>
              <a:t>Updated Ladder now on Perspective Lite</a:t>
            </a:r>
          </a:p>
          <a:p>
            <a:pPr marL="285750" indent="-285750">
              <a:buFont typeface="Arial" panose="020B0604020202020204" pitchFamily="34" charset="0"/>
              <a:buChar char="•"/>
            </a:pPr>
            <a:r>
              <a:rPr lang="en-GB" dirty="0"/>
              <a:t>Update on BOSS referrals with the new training requirements</a:t>
            </a:r>
          </a:p>
          <a:p>
            <a:endParaRPr lang="en-GB" dirty="0"/>
          </a:p>
        </p:txBody>
      </p:sp>
    </p:spTree>
    <p:extLst>
      <p:ext uri="{BB962C8B-B14F-4D97-AF65-F5344CB8AC3E}">
        <p14:creationId xmlns:p14="http://schemas.microsoft.com/office/powerpoint/2010/main" val="217045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7" name="TextBox 6">
            <a:extLst>
              <a:ext uri="{FF2B5EF4-FFF2-40B4-BE49-F238E27FC236}">
                <a16:creationId xmlns:a16="http://schemas.microsoft.com/office/drawing/2014/main" id="{41057275-80C4-99B2-2BCA-A213BBB6494B}"/>
              </a:ext>
            </a:extLst>
          </p:cNvPr>
          <p:cNvSpPr txBox="1"/>
          <p:nvPr/>
        </p:nvSpPr>
        <p:spPr>
          <a:xfrm>
            <a:off x="1111539" y="434323"/>
            <a:ext cx="8233664" cy="1200329"/>
          </a:xfrm>
          <a:prstGeom prst="rect">
            <a:avLst/>
          </a:prstGeom>
        </p:spPr>
        <p:txBody>
          <a:bodyPr vert="horz" lIns="91440" tIns="45720" rIns="91440" bIns="45720" rtlCol="0" anchor="t">
            <a:normAutofit fontScale="32500" lnSpcReduction="20000"/>
          </a:bodyPr>
          <a:lstStyle/>
          <a:p>
            <a:pPr defTabSz="457200">
              <a:spcBef>
                <a:spcPct val="0"/>
              </a:spcBef>
              <a:spcAft>
                <a:spcPts val="600"/>
              </a:spcAft>
            </a:pPr>
            <a:r>
              <a:rPr lang="en-US" sz="8600" b="1" dirty="0">
                <a:solidFill>
                  <a:srgbClr val="92D050"/>
                </a:solidFill>
                <a:effectLst/>
                <a:latin typeface="+mj-lt"/>
                <a:ea typeface="MS Mincho" panose="02020609040205080304" pitchFamily="49" charset="-128"/>
                <a:cs typeface="Arial" panose="020B0604020202020204" pitchFamily="34" charset="0"/>
              </a:rPr>
              <a:t>Using Screening Tools as part of the Lincolnshire Ladder of </a:t>
            </a:r>
            <a:r>
              <a:rPr lang="en-US" sz="8600" b="1" dirty="0" err="1">
                <a:solidFill>
                  <a:srgbClr val="92D050"/>
                </a:solidFill>
                <a:effectLst/>
                <a:latin typeface="+mj-lt"/>
                <a:ea typeface="MS Mincho" panose="02020609040205080304" pitchFamily="49" charset="-128"/>
                <a:cs typeface="Arial" panose="020B0604020202020204" pitchFamily="34" charset="0"/>
              </a:rPr>
              <a:t>Behavioural</a:t>
            </a:r>
            <a:r>
              <a:rPr lang="en-US" sz="8600" b="1" dirty="0">
                <a:solidFill>
                  <a:srgbClr val="92D050"/>
                </a:solidFill>
                <a:effectLst/>
                <a:latin typeface="+mj-lt"/>
                <a:ea typeface="MS Mincho" panose="02020609040205080304" pitchFamily="49" charset="-128"/>
                <a:cs typeface="Arial" panose="020B0604020202020204" pitchFamily="34" charset="0"/>
              </a:rPr>
              <a:t> Intervention.</a:t>
            </a:r>
            <a:br>
              <a:rPr lang="en-GB" sz="3600" dirty="0">
                <a:effectLst/>
                <a:latin typeface="Cambria" panose="02040503050406030204" pitchFamily="18" charset="0"/>
                <a:ea typeface="MS Mincho" panose="02020609040205080304" pitchFamily="49" charset="-128"/>
                <a:cs typeface="Arial" panose="020B0604020202020204" pitchFamily="34" charset="0"/>
              </a:rPr>
            </a:br>
            <a:endParaRPr lang="en-US" sz="2400" b="1" dirty="0">
              <a:solidFill>
                <a:schemeClr val="tx1">
                  <a:lumMod val="75000"/>
                  <a:lumOff val="25000"/>
                </a:schemeClr>
              </a:solidFill>
              <a:latin typeface="+mj-lt"/>
              <a:ea typeface="+mj-ea"/>
              <a:cs typeface="+mj-cs"/>
            </a:endParaRPr>
          </a:p>
        </p:txBody>
      </p:sp>
      <p:cxnSp>
        <p:nvCxnSpPr>
          <p:cNvPr id="3100" name="Straight Connector 309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1"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 name="Picture 1" descr="Quizzical burrowing owl looking forward">
            <a:extLst>
              <a:ext uri="{FF2B5EF4-FFF2-40B4-BE49-F238E27FC236}">
                <a16:creationId xmlns:a16="http://schemas.microsoft.com/office/drawing/2014/main" id="{8C771EA6-4A03-05B9-C588-AB7EE83903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106730" y="1465829"/>
            <a:ext cx="2722375" cy="2999077"/>
          </a:xfrm>
          <a:prstGeom prst="rect">
            <a:avLst/>
          </a:prstGeom>
          <a:noFill/>
          <a:ln w="19050">
            <a:solidFill>
              <a:schemeClr val="tx1"/>
            </a:solidFill>
          </a:ln>
        </p:spPr>
      </p:pic>
      <p:sp>
        <p:nvSpPr>
          <p:cNvPr id="4" name="TextBox 3">
            <a:extLst>
              <a:ext uri="{FF2B5EF4-FFF2-40B4-BE49-F238E27FC236}">
                <a16:creationId xmlns:a16="http://schemas.microsoft.com/office/drawing/2014/main" id="{2A3D9E5E-F47B-AA2D-0B36-F3FFD35C45F5}"/>
              </a:ext>
            </a:extLst>
          </p:cNvPr>
          <p:cNvSpPr txBox="1"/>
          <p:nvPr/>
        </p:nvSpPr>
        <p:spPr>
          <a:xfrm>
            <a:off x="1200647" y="4754880"/>
            <a:ext cx="2449002" cy="1384995"/>
          </a:xfrm>
          <a:prstGeom prst="rect">
            <a:avLst/>
          </a:prstGeom>
          <a:noFill/>
          <a:ln>
            <a:solidFill>
              <a:schemeClr val="accent1"/>
            </a:solidFill>
          </a:ln>
        </p:spPr>
        <p:txBody>
          <a:bodyPr wrap="square" rtlCol="0">
            <a:spAutoFit/>
          </a:bodyPr>
          <a:lstStyle/>
          <a:p>
            <a:pPr algn="ctr"/>
            <a:r>
              <a:rPr lang="en-GB" sz="2800" b="1" dirty="0"/>
              <a:t>Why use Screening Tools?</a:t>
            </a:r>
          </a:p>
        </p:txBody>
      </p:sp>
      <p:sp>
        <p:nvSpPr>
          <p:cNvPr id="5" name="TextBox 4">
            <a:extLst>
              <a:ext uri="{FF2B5EF4-FFF2-40B4-BE49-F238E27FC236}">
                <a16:creationId xmlns:a16="http://schemas.microsoft.com/office/drawing/2014/main" id="{C43E7F06-A0D2-4697-9539-A11DE4AB4597}"/>
              </a:ext>
            </a:extLst>
          </p:cNvPr>
          <p:cNvSpPr txBox="1"/>
          <p:nvPr/>
        </p:nvSpPr>
        <p:spPr>
          <a:xfrm>
            <a:off x="4351396" y="1671936"/>
            <a:ext cx="4758596" cy="4216539"/>
          </a:xfrm>
          <a:prstGeom prst="rect">
            <a:avLst/>
          </a:prstGeom>
          <a:noFill/>
        </p:spPr>
        <p:txBody>
          <a:bodyPr wrap="square" rtlCol="0">
            <a:spAutoFit/>
          </a:bodyPr>
          <a:lstStyle/>
          <a:p>
            <a:r>
              <a:rPr lang="en-GB" b="1" dirty="0"/>
              <a:t>Ladder Step One</a:t>
            </a:r>
          </a:p>
          <a:p>
            <a:endParaRPr lang="en-GB" b="1" dirty="0"/>
          </a:p>
          <a:p>
            <a:r>
              <a:rPr lang="en-GB" sz="1800" dirty="0">
                <a:effectLst/>
                <a:ea typeface="Calibri" panose="020F0502020204030204" pitchFamily="34" charset="0"/>
                <a:cs typeface="Times New Roman" panose="02020603050405020304" pitchFamily="18" charset="0"/>
              </a:rPr>
              <a:t>“A behaviour screening tool such as the Strengths and Difficulties Questionnaire (SDQ) or Boxall Profile should be used to determine any significant behaviour patterns or areas for development.”</a:t>
            </a:r>
          </a:p>
          <a:p>
            <a:endParaRPr lang="en-GB" dirty="0">
              <a:ea typeface="Calibri" panose="020F0502020204030204" pitchFamily="34" charset="0"/>
              <a:cs typeface="Times New Roman" panose="02020603050405020304" pitchFamily="18" charset="0"/>
            </a:endParaRPr>
          </a:p>
          <a:p>
            <a:r>
              <a:rPr lang="en-GB" sz="1800" dirty="0">
                <a:effectLst/>
                <a:ea typeface="Calibri" panose="020F0502020204030204" pitchFamily="34" charset="0"/>
                <a:cs typeface="Times New Roman" panose="02020603050405020304" pitchFamily="18" charset="0"/>
              </a:rPr>
              <a:t>They can be used to plan for early intervention, working on specific areas to address concerns before they escalate.</a:t>
            </a:r>
          </a:p>
          <a:p>
            <a:endParaRPr lang="en-GB" dirty="0">
              <a:ea typeface="Calibri" panose="020F0502020204030204" pitchFamily="34" charset="0"/>
              <a:cs typeface="Times New Roman" panose="02020603050405020304" pitchFamily="18" charset="0"/>
            </a:endParaRPr>
          </a:p>
          <a:p>
            <a:r>
              <a:rPr lang="en-GB" sz="1800" dirty="0">
                <a:effectLst/>
                <a:ea typeface="Calibri" panose="020F0502020204030204" pitchFamily="34" charset="0"/>
                <a:cs typeface="Times New Roman" panose="02020603050405020304" pitchFamily="18" charset="0"/>
              </a:rPr>
              <a:t>Some examples of resources you could use include:</a:t>
            </a:r>
          </a:p>
          <a:p>
            <a:endParaRPr lang="en-GB" sz="800" dirty="0">
              <a:ea typeface="Calibri" panose="020F0502020204030204" pitchFamily="34" charset="0"/>
              <a:cs typeface="Times New Roman" panose="02020603050405020304" pitchFamily="18" charset="0"/>
            </a:endParaRPr>
          </a:p>
          <a:p>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5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CBA06F-453C-429C-C8D0-BD047EAE3500}"/>
              </a:ext>
            </a:extLst>
          </p:cNvPr>
          <p:cNvSpPr txBox="1"/>
          <p:nvPr/>
        </p:nvSpPr>
        <p:spPr>
          <a:xfrm>
            <a:off x="1202635" y="546548"/>
            <a:ext cx="4799938" cy="5847755"/>
          </a:xfrm>
          <a:prstGeom prst="rect">
            <a:avLst/>
          </a:prstGeom>
          <a:noFill/>
        </p:spPr>
        <p:txBody>
          <a:bodyPr wrap="square">
            <a:spAutoFit/>
          </a:bodyPr>
          <a:lstStyle/>
          <a:p>
            <a:r>
              <a:rPr lang="en-GB" sz="2400" b="1" dirty="0">
                <a:solidFill>
                  <a:srgbClr val="92D050"/>
                </a:solidFill>
                <a:effectLst/>
                <a:latin typeface="+mj-lt"/>
                <a:ea typeface="Calibri" panose="020F0502020204030204" pitchFamily="34" charset="0"/>
                <a:cs typeface="Times New Roman" panose="02020603050405020304" pitchFamily="18" charset="0"/>
              </a:rPr>
              <a:t>Strengths and Difficulties Questionnaires (SDQ)</a:t>
            </a:r>
          </a:p>
          <a:p>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0000"/>
                </a:solidFill>
              </a:rPr>
              <a:t>“</a:t>
            </a:r>
            <a:r>
              <a:rPr lang="en-GB" sz="1800" dirty="0">
                <a:solidFill>
                  <a:srgbClr val="000000"/>
                </a:solidFill>
              </a:rPr>
              <a:t>Before and after </a:t>
            </a:r>
            <a:r>
              <a:rPr lang="en-GB" sz="1800" b="0" i="0" dirty="0">
                <a:solidFill>
                  <a:srgbClr val="000000"/>
                </a:solidFill>
                <a:effectLst/>
              </a:rPr>
              <a:t>SDQs can be used to audit everyday practice and to evaluate </a:t>
            </a:r>
            <a:r>
              <a:rPr lang="en-GB" sz="1800" dirty="0">
                <a:solidFill>
                  <a:srgbClr val="000000"/>
                </a:solidFill>
              </a:rPr>
              <a:t>specific interventions”</a:t>
            </a:r>
          </a:p>
          <a:p>
            <a:endParaRPr lang="en-GB" sz="1800" dirty="0">
              <a:effectLst/>
              <a:ea typeface="Calibri" panose="020F0502020204030204" pitchFamily="34" charset="0"/>
              <a:cs typeface="Arial" panose="020B0604020202020204" pitchFamily="34" charset="0"/>
            </a:endParaRPr>
          </a:p>
          <a:p>
            <a:r>
              <a:rPr lang="en-GB" sz="1800" b="0" i="0" dirty="0">
                <a:solidFill>
                  <a:srgbClr val="000000"/>
                </a:solidFill>
                <a:effectLst/>
              </a:rPr>
              <a:t>“All versions of the SDQ ask about 25 attributes, some positive and others negative.  These 25 items are divided between 5 scales:</a:t>
            </a:r>
          </a:p>
          <a:p>
            <a:pPr marL="285750" indent="-285750">
              <a:buFont typeface="Arial" panose="020B0604020202020204" pitchFamily="34" charset="0"/>
              <a:buChar char="•"/>
            </a:pPr>
            <a:r>
              <a:rPr lang="en-GB" sz="1800" dirty="0">
                <a:solidFill>
                  <a:srgbClr val="000000"/>
                </a:solidFill>
              </a:rPr>
              <a:t>emotional problems</a:t>
            </a:r>
          </a:p>
          <a:p>
            <a:pPr marL="285750" indent="-285750">
              <a:buFont typeface="Arial" panose="020B0604020202020204" pitchFamily="34" charset="0"/>
              <a:buChar char="•"/>
            </a:pPr>
            <a:r>
              <a:rPr lang="en-GB" sz="1800" dirty="0"/>
              <a:t>conduct problems </a:t>
            </a:r>
          </a:p>
          <a:p>
            <a:pPr marL="285750" indent="-285750">
              <a:buFont typeface="Arial" panose="020B0604020202020204" pitchFamily="34" charset="0"/>
              <a:buChar char="•"/>
            </a:pPr>
            <a:r>
              <a:rPr lang="en-GB" sz="1800" dirty="0"/>
              <a:t>hyperactivity/inattention </a:t>
            </a:r>
          </a:p>
          <a:p>
            <a:pPr marL="285750" indent="-285750">
              <a:buFont typeface="Arial" panose="020B0604020202020204" pitchFamily="34" charset="0"/>
              <a:buChar char="•"/>
            </a:pPr>
            <a:r>
              <a:rPr lang="en-GB" sz="1800" dirty="0"/>
              <a:t>peer relationship problems </a:t>
            </a:r>
          </a:p>
          <a:p>
            <a:pPr marL="285750" indent="-285750">
              <a:buFont typeface="Arial" panose="020B0604020202020204" pitchFamily="34" charset="0"/>
              <a:buChar char="•"/>
            </a:pPr>
            <a:r>
              <a:rPr lang="en-GB" sz="1800" dirty="0"/>
              <a:t>prosocial behaviour”</a:t>
            </a:r>
          </a:p>
          <a:p>
            <a:pPr marL="285750" indent="-285750">
              <a:buFont typeface="Arial" panose="020B0604020202020204" pitchFamily="34" charset="0"/>
              <a:buChar char="•"/>
            </a:pPr>
            <a:endParaRPr lang="en-GB" dirty="0"/>
          </a:p>
          <a:p>
            <a:r>
              <a:rPr lang="en-GB" sz="1800" dirty="0">
                <a:hlinkClick r:id="rId3"/>
              </a:rPr>
              <a:t>https://www.sdqinfo.org/py/sdqinfo/b3.py?language=Englishqz(UK)</a:t>
            </a:r>
            <a:endParaRPr lang="en-GB" sz="1800" dirty="0"/>
          </a:p>
          <a:p>
            <a:endParaRPr lang="en-GB" sz="1800" dirty="0"/>
          </a:p>
        </p:txBody>
      </p:sp>
      <p:pic>
        <p:nvPicPr>
          <p:cNvPr id="7" name="Picture 6">
            <a:extLst>
              <a:ext uri="{FF2B5EF4-FFF2-40B4-BE49-F238E27FC236}">
                <a16:creationId xmlns:a16="http://schemas.microsoft.com/office/drawing/2014/main" id="{073AF866-82FA-C0E8-F8F6-B6186982D255}"/>
              </a:ext>
            </a:extLst>
          </p:cNvPr>
          <p:cNvPicPr>
            <a:picLocks noChangeAspect="1"/>
          </p:cNvPicPr>
          <p:nvPr/>
        </p:nvPicPr>
        <p:blipFill rotWithShape="1">
          <a:blip r:embed="rId4"/>
          <a:srcRect l="77022" t="9505" r="12087" b="50000"/>
          <a:stretch/>
        </p:blipFill>
        <p:spPr>
          <a:xfrm>
            <a:off x="6096000" y="684143"/>
            <a:ext cx="3275089" cy="4770451"/>
          </a:xfrm>
          <a:prstGeom prst="rect">
            <a:avLst/>
          </a:prstGeom>
          <a:ln>
            <a:solidFill>
              <a:schemeClr val="accent1"/>
            </a:solidFill>
          </a:ln>
        </p:spPr>
      </p:pic>
    </p:spTree>
    <p:extLst>
      <p:ext uri="{BB962C8B-B14F-4D97-AF65-F5344CB8AC3E}">
        <p14:creationId xmlns:p14="http://schemas.microsoft.com/office/powerpoint/2010/main" val="419131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E65707E-C371-8AC9-8157-6FC31364FAEA}"/>
              </a:ext>
            </a:extLst>
          </p:cNvPr>
          <p:cNvPicPr>
            <a:picLocks noChangeAspect="1"/>
          </p:cNvPicPr>
          <p:nvPr/>
        </p:nvPicPr>
        <p:blipFill rotWithShape="1">
          <a:blip r:embed="rId3"/>
          <a:srcRect l="29242" r="23182" b="1127"/>
          <a:stretch/>
        </p:blipFill>
        <p:spPr>
          <a:xfrm>
            <a:off x="926410" y="1762540"/>
            <a:ext cx="2990850" cy="4181475"/>
          </a:xfrm>
          <a:prstGeom prst="rect">
            <a:avLst/>
          </a:prstGeom>
        </p:spPr>
      </p:pic>
      <p:sp>
        <p:nvSpPr>
          <p:cNvPr id="4" name="TextBox 3">
            <a:extLst>
              <a:ext uri="{FF2B5EF4-FFF2-40B4-BE49-F238E27FC236}">
                <a16:creationId xmlns:a16="http://schemas.microsoft.com/office/drawing/2014/main" id="{CFB1F521-D6BA-FE93-B6DB-410845C809AD}"/>
              </a:ext>
            </a:extLst>
          </p:cNvPr>
          <p:cNvSpPr txBox="1"/>
          <p:nvPr/>
        </p:nvSpPr>
        <p:spPr>
          <a:xfrm>
            <a:off x="4566699" y="1849337"/>
            <a:ext cx="3774219" cy="4278094"/>
          </a:xfrm>
          <a:prstGeom prst="rect">
            <a:avLst/>
          </a:prstGeom>
          <a:noFill/>
        </p:spPr>
        <p:txBody>
          <a:bodyPr wrap="square">
            <a:spAutoFit/>
          </a:bodyPr>
          <a:lstStyle/>
          <a:p>
            <a:pPr algn="l"/>
            <a:r>
              <a:rPr lang="en-GB" sz="1600" b="0" i="0" dirty="0">
                <a:solidFill>
                  <a:srgbClr val="505759"/>
                </a:solidFill>
                <a:effectLst/>
              </a:rPr>
              <a:t>“The Boxall Profile is a resource for helping teachers to understand children’s precise emotional and behavioural difficulties, and for planning effective interventions </a:t>
            </a:r>
          </a:p>
          <a:p>
            <a:pPr algn="l"/>
            <a:r>
              <a:rPr lang="en-GB" sz="1600" b="0" i="0" dirty="0">
                <a:solidFill>
                  <a:srgbClr val="505759"/>
                </a:solidFill>
                <a:effectLst/>
              </a:rPr>
              <a:t>and support activities.” </a:t>
            </a:r>
          </a:p>
          <a:p>
            <a:pPr algn="l"/>
            <a:r>
              <a:rPr lang="en-GB" sz="1600" b="0" i="0" dirty="0">
                <a:solidFill>
                  <a:srgbClr val="505759"/>
                </a:solidFill>
                <a:effectLst/>
              </a:rPr>
              <a:t>The handbook includes the Profile itself, with guidelines explaining how to use it and interpret the results. It also provides case studies of children in serious difficulties, showing how you can use the Profile to create Individual Education Plans.</a:t>
            </a:r>
          </a:p>
          <a:p>
            <a:pPr algn="l"/>
            <a:endParaRPr lang="en-GB" sz="1600" dirty="0">
              <a:solidFill>
                <a:srgbClr val="505759"/>
              </a:solidFill>
            </a:endParaRPr>
          </a:p>
          <a:p>
            <a:pPr algn="l"/>
            <a:r>
              <a:rPr lang="en-GB" sz="1600" b="0" i="0" dirty="0">
                <a:solidFill>
                  <a:srgbClr val="505759"/>
                </a:solidFill>
                <a:effectLst/>
                <a:hlinkClick r:id="rId4"/>
              </a:rPr>
              <a:t>https://www.nurtureuk.org/our-charity/</a:t>
            </a:r>
            <a:endParaRPr lang="en-GB" sz="1600" b="0" i="0" dirty="0">
              <a:solidFill>
                <a:srgbClr val="505759"/>
              </a:solidFill>
              <a:effectLst/>
            </a:endParaRPr>
          </a:p>
          <a:p>
            <a:pPr algn="l"/>
            <a:endParaRPr lang="en-GB" sz="1600" b="0" i="0" dirty="0">
              <a:solidFill>
                <a:srgbClr val="505759"/>
              </a:solidFill>
              <a:effectLst/>
            </a:endParaRPr>
          </a:p>
        </p:txBody>
      </p:sp>
      <p:sp>
        <p:nvSpPr>
          <p:cNvPr id="5" name="TextBox 4">
            <a:extLst>
              <a:ext uri="{FF2B5EF4-FFF2-40B4-BE49-F238E27FC236}">
                <a16:creationId xmlns:a16="http://schemas.microsoft.com/office/drawing/2014/main" id="{0C430D14-25AD-2084-31DF-14FFFD428EF6}"/>
              </a:ext>
            </a:extLst>
          </p:cNvPr>
          <p:cNvSpPr txBox="1"/>
          <p:nvPr/>
        </p:nvSpPr>
        <p:spPr>
          <a:xfrm>
            <a:off x="1262614" y="649009"/>
            <a:ext cx="8233664" cy="901496"/>
          </a:xfrm>
          <a:prstGeom prst="rect">
            <a:avLst/>
          </a:prstGeom>
        </p:spPr>
        <p:txBody>
          <a:bodyPr vert="horz" lIns="91440" tIns="45720" rIns="91440" bIns="45720" rtlCol="0" anchor="t">
            <a:normAutofit/>
          </a:bodyPr>
          <a:lstStyle/>
          <a:p>
            <a:pPr defTabSz="457200">
              <a:spcBef>
                <a:spcPct val="0"/>
              </a:spcBef>
              <a:spcAft>
                <a:spcPts val="600"/>
              </a:spcAft>
            </a:pPr>
            <a:r>
              <a:rPr lang="en-GB" sz="3600" dirty="0">
                <a:solidFill>
                  <a:srgbClr val="92D050"/>
                </a:solidFill>
                <a:effectLst/>
                <a:latin typeface="+mj-lt"/>
                <a:ea typeface="MS Mincho" panose="02020609040205080304" pitchFamily="49" charset="-128"/>
                <a:cs typeface="Arial" panose="020B0604020202020204" pitchFamily="34" charset="0"/>
              </a:rPr>
              <a:t>The Boxall Profile</a:t>
            </a:r>
            <a:endParaRPr lang="en-US" sz="2400" b="1"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406123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lincolnshire cc imp">
            <a:extLst>
              <a:ext uri="{FF2B5EF4-FFF2-40B4-BE49-F238E27FC236}">
                <a16:creationId xmlns:a16="http://schemas.microsoft.com/office/drawing/2014/main" id="{E422FD03-9051-D30B-89DA-BEA5FD70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92" y="310102"/>
            <a:ext cx="1452438" cy="1452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E5001E-5123-DBF5-630A-322A998B2B59}"/>
              </a:ext>
            </a:extLst>
          </p:cNvPr>
          <p:cNvSpPr txBox="1"/>
          <p:nvPr/>
        </p:nvSpPr>
        <p:spPr>
          <a:xfrm>
            <a:off x="1453445" y="1358365"/>
            <a:ext cx="5018917" cy="5262979"/>
          </a:xfrm>
          <a:prstGeom prst="rect">
            <a:avLst/>
          </a:prstGeom>
          <a:noFill/>
        </p:spPr>
        <p:txBody>
          <a:bodyPr wrap="square">
            <a:spAutoFit/>
          </a:bodyPr>
          <a:lstStyle/>
          <a:p>
            <a:pPr algn="l"/>
            <a:r>
              <a:rPr lang="en-GB" sz="1600" b="0" i="0" dirty="0">
                <a:solidFill>
                  <a:srgbClr val="333333"/>
                </a:solidFill>
                <a:effectLst/>
              </a:rPr>
              <a:t>“Developed by psychologists, this assessment uses stakeholder checklists – for the pupil, parent/carer and teacher – to discover a pupil’s strengths and challenges in five sub-scales of emotional literacy and, where necessary, highlighting areas for intervention: </a:t>
            </a:r>
          </a:p>
          <a:p>
            <a:pPr algn="l">
              <a:buFont typeface="Arial" panose="020B0604020202020204" pitchFamily="34" charset="0"/>
              <a:buChar char="•"/>
            </a:pPr>
            <a:r>
              <a:rPr lang="en-GB" sz="1600" b="0" i="0" dirty="0">
                <a:solidFill>
                  <a:srgbClr val="333333"/>
                </a:solidFill>
                <a:effectLst/>
              </a:rPr>
              <a:t>self-awareness</a:t>
            </a:r>
          </a:p>
          <a:p>
            <a:pPr algn="l">
              <a:buFont typeface="Arial" panose="020B0604020202020204" pitchFamily="34" charset="0"/>
              <a:buChar char="•"/>
            </a:pPr>
            <a:r>
              <a:rPr lang="en-GB" sz="1600" b="0" i="0" dirty="0">
                <a:solidFill>
                  <a:srgbClr val="333333"/>
                </a:solidFill>
                <a:effectLst/>
              </a:rPr>
              <a:t>self-regulation</a:t>
            </a:r>
          </a:p>
          <a:p>
            <a:pPr algn="l">
              <a:buFont typeface="Arial" panose="020B0604020202020204" pitchFamily="34" charset="0"/>
              <a:buChar char="•"/>
            </a:pPr>
            <a:r>
              <a:rPr lang="en-GB" sz="1600" b="0" i="0" dirty="0">
                <a:solidFill>
                  <a:srgbClr val="333333"/>
                </a:solidFill>
                <a:effectLst/>
              </a:rPr>
              <a:t>motivation</a:t>
            </a:r>
          </a:p>
          <a:p>
            <a:pPr algn="l">
              <a:buFont typeface="Arial" panose="020B0604020202020204" pitchFamily="34" charset="0"/>
              <a:buChar char="•"/>
            </a:pPr>
            <a:r>
              <a:rPr lang="en-GB" sz="1600" b="0" i="0" dirty="0">
                <a:solidFill>
                  <a:srgbClr val="333333"/>
                </a:solidFill>
                <a:effectLst/>
              </a:rPr>
              <a:t>empathy </a:t>
            </a:r>
          </a:p>
          <a:p>
            <a:pPr algn="l">
              <a:buFont typeface="Arial" panose="020B0604020202020204" pitchFamily="34" charset="0"/>
              <a:buChar char="•"/>
            </a:pPr>
            <a:r>
              <a:rPr lang="en-GB" sz="1600" b="0" i="0" dirty="0">
                <a:solidFill>
                  <a:srgbClr val="333333"/>
                </a:solidFill>
                <a:effectLst/>
              </a:rPr>
              <a:t>social skills</a:t>
            </a:r>
          </a:p>
          <a:p>
            <a:pPr algn="l"/>
            <a:r>
              <a:rPr lang="en-GB" sz="1600" b="0" i="0" dirty="0">
                <a:solidFill>
                  <a:srgbClr val="333333"/>
                </a:solidFill>
                <a:effectLst/>
              </a:rPr>
              <a:t>Scores are provided for each of the sub-scales, as well as an overall emotional literacy score, with information about techniques to help you support pupils’ development, and specific activities to address each of the five sub-scales.”</a:t>
            </a:r>
          </a:p>
          <a:p>
            <a:pPr algn="l"/>
            <a:endParaRPr lang="en-GB" sz="1600" b="0" i="0" dirty="0">
              <a:solidFill>
                <a:srgbClr val="333333"/>
              </a:solidFill>
              <a:effectLst/>
            </a:endParaRPr>
          </a:p>
          <a:p>
            <a:pPr algn="l"/>
            <a:r>
              <a:rPr lang="en-GB" sz="1600" b="0" i="0" dirty="0">
                <a:solidFill>
                  <a:srgbClr val="333333"/>
                </a:solidFill>
                <a:effectLst/>
                <a:hlinkClick r:id="rId3"/>
              </a:rPr>
              <a:t>https://www.gl-assessment.co.uk/assessments/products/emotional-literacy/#product-faqs-tab-0</a:t>
            </a:r>
            <a:endParaRPr lang="en-GB" sz="1600" b="0" i="0" dirty="0">
              <a:solidFill>
                <a:srgbClr val="333333"/>
              </a:solidFill>
              <a:effectLst/>
            </a:endParaRPr>
          </a:p>
          <a:p>
            <a:pPr algn="l"/>
            <a:endParaRPr lang="en-GB" sz="1600" b="0" i="0" dirty="0">
              <a:solidFill>
                <a:srgbClr val="333333"/>
              </a:solidFill>
              <a:effectLst/>
            </a:endParaRPr>
          </a:p>
        </p:txBody>
      </p:sp>
      <p:pic>
        <p:nvPicPr>
          <p:cNvPr id="4" name="Picture 3">
            <a:extLst>
              <a:ext uri="{FF2B5EF4-FFF2-40B4-BE49-F238E27FC236}">
                <a16:creationId xmlns:a16="http://schemas.microsoft.com/office/drawing/2014/main" id="{C62D065C-333A-E0E4-7E35-18212614D62F}"/>
              </a:ext>
            </a:extLst>
          </p:cNvPr>
          <p:cNvPicPr>
            <a:picLocks noChangeAspect="1"/>
          </p:cNvPicPr>
          <p:nvPr/>
        </p:nvPicPr>
        <p:blipFill>
          <a:blip r:embed="rId4"/>
          <a:stretch>
            <a:fillRect/>
          </a:stretch>
        </p:blipFill>
        <p:spPr>
          <a:xfrm>
            <a:off x="6652593" y="1705783"/>
            <a:ext cx="2243295" cy="3177472"/>
          </a:xfrm>
          <a:prstGeom prst="rect">
            <a:avLst/>
          </a:prstGeom>
        </p:spPr>
      </p:pic>
      <p:sp>
        <p:nvSpPr>
          <p:cNvPr id="5" name="TextBox 4">
            <a:extLst>
              <a:ext uri="{FF2B5EF4-FFF2-40B4-BE49-F238E27FC236}">
                <a16:creationId xmlns:a16="http://schemas.microsoft.com/office/drawing/2014/main" id="{B1DF4D31-28EA-91FE-430D-772B6BB30C26}"/>
              </a:ext>
            </a:extLst>
          </p:cNvPr>
          <p:cNvSpPr txBox="1"/>
          <p:nvPr/>
        </p:nvSpPr>
        <p:spPr>
          <a:xfrm>
            <a:off x="1262614" y="649008"/>
            <a:ext cx="8233664" cy="798129"/>
          </a:xfrm>
          <a:prstGeom prst="rect">
            <a:avLst/>
          </a:prstGeom>
        </p:spPr>
        <p:txBody>
          <a:bodyPr vert="horz" lIns="91440" tIns="45720" rIns="91440" bIns="45720" rtlCol="0" anchor="t">
            <a:normAutofit/>
          </a:bodyPr>
          <a:lstStyle/>
          <a:p>
            <a:pPr defTabSz="457200">
              <a:spcBef>
                <a:spcPct val="0"/>
              </a:spcBef>
              <a:spcAft>
                <a:spcPts val="600"/>
              </a:spcAft>
            </a:pPr>
            <a:r>
              <a:rPr lang="en-GB" sz="3600" b="1" dirty="0">
                <a:solidFill>
                  <a:srgbClr val="92D050"/>
                </a:solidFill>
                <a:latin typeface="+mj-lt"/>
                <a:ea typeface="MS Mincho" panose="02020609040205080304" pitchFamily="49" charset="-128"/>
                <a:cs typeface="Arial" panose="020B0604020202020204" pitchFamily="34" charset="0"/>
              </a:rPr>
              <a:t>GL Assessment – Emotional Literacy</a:t>
            </a:r>
            <a:endParaRPr lang="en-US" sz="2400" b="1" dirty="0">
              <a:solidFill>
                <a:schemeClr val="tx1">
                  <a:lumMod val="75000"/>
                  <a:lumOff val="25000"/>
                </a:schemeClr>
              </a:solidFill>
              <a:latin typeface="+mj-lt"/>
              <a:ea typeface="+mj-ea"/>
              <a:cs typeface="+mj-cs"/>
            </a:endParaRPr>
          </a:p>
        </p:txBody>
      </p:sp>
      <p:sp>
        <p:nvSpPr>
          <p:cNvPr id="6" name="TextBox 5">
            <a:extLst>
              <a:ext uri="{FF2B5EF4-FFF2-40B4-BE49-F238E27FC236}">
                <a16:creationId xmlns:a16="http://schemas.microsoft.com/office/drawing/2014/main" id="{08D0B797-854A-A2A6-0EB9-A46575634E0B}"/>
              </a:ext>
            </a:extLst>
          </p:cNvPr>
          <p:cNvSpPr txBox="1"/>
          <p:nvPr/>
        </p:nvSpPr>
        <p:spPr>
          <a:xfrm>
            <a:off x="6663193" y="5038044"/>
            <a:ext cx="2079173" cy="830997"/>
          </a:xfrm>
          <a:prstGeom prst="rect">
            <a:avLst/>
          </a:prstGeom>
          <a:noFill/>
        </p:spPr>
        <p:txBody>
          <a:bodyPr wrap="square" rtlCol="0">
            <a:spAutoFit/>
          </a:bodyPr>
          <a:lstStyle/>
          <a:p>
            <a:r>
              <a:rPr lang="en-GB" sz="1600" dirty="0"/>
              <a:t>There are 2 versions ages:</a:t>
            </a:r>
          </a:p>
          <a:p>
            <a:r>
              <a:rPr lang="en-GB" sz="1600" dirty="0"/>
              <a:t>7-11 and 12-16</a:t>
            </a:r>
          </a:p>
        </p:txBody>
      </p:sp>
    </p:spTree>
    <p:extLst>
      <p:ext uri="{BB962C8B-B14F-4D97-AF65-F5344CB8AC3E}">
        <p14:creationId xmlns:p14="http://schemas.microsoft.com/office/powerpoint/2010/main" val="15132523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1320</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Cambria</vt:lpstr>
      <vt:lpstr>Gilroy</vt:lpstr>
      <vt:lpstr>Open Sans</vt:lpstr>
      <vt:lpstr>Trebuchet MS</vt:lpstr>
      <vt:lpstr>Wingdings 3</vt:lpstr>
      <vt:lpstr>Facet</vt:lpstr>
      <vt:lpstr>Office Theme</vt:lpstr>
      <vt:lpstr>Local Offer update for the Pupil Re-Integration Team and EBSA Using Screening Tools as part of the Lincolnshire Ladder of Behavioural Intervention.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Support is There?</dc:title>
  <dc:creator>Karen Richardson3</dc:creator>
  <cp:lastModifiedBy>Nicola Carter</cp:lastModifiedBy>
  <cp:revision>9</cp:revision>
  <cp:lastPrinted>2023-01-24T18:34:30Z</cp:lastPrinted>
  <dcterms:created xsi:type="dcterms:W3CDTF">2023-01-18T19:10:19Z</dcterms:created>
  <dcterms:modified xsi:type="dcterms:W3CDTF">2023-11-22T10:22:04Z</dcterms:modified>
</cp:coreProperties>
</file>