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handoutMasterIdLst>
    <p:handoutMasterId r:id="rId15"/>
  </p:handoutMasterIdLst>
  <p:sldIdLst>
    <p:sldId id="256" r:id="rId2"/>
    <p:sldId id="260" r:id="rId3"/>
    <p:sldId id="304" r:id="rId4"/>
    <p:sldId id="311" r:id="rId5"/>
    <p:sldId id="305" r:id="rId6"/>
    <p:sldId id="257" r:id="rId7"/>
    <p:sldId id="306" r:id="rId8"/>
    <p:sldId id="307" r:id="rId9"/>
    <p:sldId id="308" r:id="rId10"/>
    <p:sldId id="309" r:id="rId11"/>
    <p:sldId id="310" r:id="rId12"/>
    <p:sldId id="312" r:id="rId13"/>
  </p:sldIdLst>
  <p:sldSz cx="12192000" cy="6858000"/>
  <p:notesSz cx="6810375" cy="9942513"/>
  <p:embeddedFontLst>
    <p:embeddedFont>
      <p:font typeface="Calibri" panose="020F0502020204030204" pitchFamily="34" charset="0"/>
      <p:regular r:id="rId16"/>
      <p:bold r:id="rId17"/>
      <p:italic r:id="rId18"/>
      <p:boldItalic r:id="rId19"/>
    </p:embeddedFont>
    <p:embeddedFont>
      <p:font typeface="Gill Sans MT" panose="020B0502020104020203" pitchFamily="34" charset="0"/>
      <p:regular r:id="rId20"/>
      <p:bold r:id="rId21"/>
      <p:italic r:id="rId22"/>
      <p:boldItalic r:id="rId23"/>
    </p:embeddedFont>
    <p:embeddedFont>
      <p:font typeface="Montserrat" panose="00000500000000000000" pitchFamily="2"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kykf6Qxw9n0WOm87kcoeU65VN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EA0BED-0362-4421-BBC4-BFB5B0245EDD}">
  <a:tblStyle styleId="{D5EA0BED-0362-4421-BBC4-BFB5B0245ED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8A84C99-3C1B-4754-B3AB-93A598771DF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8D660293-1E9B-4A2C-AEAE-79B9B2283879}" styleName="Table_2">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8EBF5"/>
          </a:solidFill>
        </a:fill>
      </a:tcStyle>
    </a:lastRow>
    <a:seCell>
      <a:tcTxStyle/>
      <a:tcStyle>
        <a:tcBdr/>
      </a:tcStyle>
    </a:seCell>
    <a:swCell>
      <a:tcTxStyle/>
      <a:tcStyle>
        <a:tcBdr/>
      </a:tcStyle>
    </a:swCell>
    <a:firstRow>
      <a:tcTxStyle b="on" i="off"/>
      <a:tcStyle>
        <a:tcBdr/>
        <a:fill>
          <a:solidFill>
            <a:srgbClr val="E8EBF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52" autoAdjust="0"/>
  </p:normalViewPr>
  <p:slideViewPr>
    <p:cSldViewPr snapToGrid="0">
      <p:cViewPr varScale="1">
        <p:scale>
          <a:sx n="117" d="100"/>
          <a:sy n="117" d="100"/>
        </p:scale>
        <p:origin x="234" y="102"/>
      </p:cViewPr>
      <p:guideLst>
        <p:guide orient="horz" pos="2160"/>
        <p:guide pos="3840"/>
      </p:guideLst>
    </p:cSldViewPr>
  </p:slideViewPr>
  <p:notesTextViewPr>
    <p:cViewPr>
      <p:scale>
        <a:sx n="1" d="1"/>
        <a:sy n="1" d="1"/>
      </p:scale>
      <p:origin x="0" y="0"/>
    </p:cViewPr>
  </p:notesTextViewPr>
  <p:sorterViewPr>
    <p:cViewPr>
      <p:scale>
        <a:sx n="100" d="100"/>
        <a:sy n="100" d="100"/>
      </p:scale>
      <p:origin x="0" y="-390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5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2" cy="498853"/>
          </a:xfrm>
          <a:prstGeom prst="rect">
            <a:avLst/>
          </a:prstGeom>
        </p:spPr>
        <p:txBody>
          <a:bodyPr vert="horz" lIns="92300" tIns="46150" rIns="92300" bIns="46150" rtlCol="0"/>
          <a:lstStyle>
            <a:lvl1pPr algn="l">
              <a:defRPr sz="1200"/>
            </a:lvl1pPr>
          </a:lstStyle>
          <a:p>
            <a:endParaRPr lang="en-GB"/>
          </a:p>
        </p:txBody>
      </p:sp>
      <p:sp>
        <p:nvSpPr>
          <p:cNvPr id="3" name="Date Placeholder 2"/>
          <p:cNvSpPr>
            <a:spLocks noGrp="1"/>
          </p:cNvSpPr>
          <p:nvPr>
            <p:ph type="dt" sz="quarter" idx="1"/>
          </p:nvPr>
        </p:nvSpPr>
        <p:spPr>
          <a:xfrm>
            <a:off x="3857637" y="0"/>
            <a:ext cx="2951162" cy="498853"/>
          </a:xfrm>
          <a:prstGeom prst="rect">
            <a:avLst/>
          </a:prstGeom>
        </p:spPr>
        <p:txBody>
          <a:bodyPr vert="horz" lIns="92300" tIns="46150" rIns="92300" bIns="46150" rtlCol="0"/>
          <a:lstStyle>
            <a:lvl1pPr algn="r">
              <a:defRPr sz="1200"/>
            </a:lvl1pPr>
          </a:lstStyle>
          <a:p>
            <a:fld id="{3D0E1B6D-B4EC-47E7-B465-57C46714B9DD}" type="datetimeFigureOut">
              <a:rPr lang="en-GB" smtClean="0"/>
              <a:t>16/11/2023</a:t>
            </a:fld>
            <a:endParaRPr lang="en-GB"/>
          </a:p>
        </p:txBody>
      </p:sp>
      <p:sp>
        <p:nvSpPr>
          <p:cNvPr id="4" name="Footer Placeholder 3"/>
          <p:cNvSpPr>
            <a:spLocks noGrp="1"/>
          </p:cNvSpPr>
          <p:nvPr>
            <p:ph type="ftr" sz="quarter" idx="2"/>
          </p:nvPr>
        </p:nvSpPr>
        <p:spPr>
          <a:xfrm>
            <a:off x="0" y="9443663"/>
            <a:ext cx="2951162" cy="498852"/>
          </a:xfrm>
          <a:prstGeom prst="rect">
            <a:avLst/>
          </a:prstGeom>
        </p:spPr>
        <p:txBody>
          <a:bodyPr vert="horz" lIns="92300" tIns="46150" rIns="92300" bIns="46150" rtlCol="0" anchor="b"/>
          <a:lstStyle>
            <a:lvl1pPr algn="l">
              <a:defRPr sz="1200"/>
            </a:lvl1pPr>
          </a:lstStyle>
          <a:p>
            <a:endParaRPr lang="en-GB"/>
          </a:p>
        </p:txBody>
      </p:sp>
      <p:sp>
        <p:nvSpPr>
          <p:cNvPr id="5" name="Slide Number Placeholder 4"/>
          <p:cNvSpPr>
            <a:spLocks noGrp="1"/>
          </p:cNvSpPr>
          <p:nvPr>
            <p:ph type="sldNum" sz="quarter" idx="3"/>
          </p:nvPr>
        </p:nvSpPr>
        <p:spPr>
          <a:xfrm>
            <a:off x="3857637" y="9443663"/>
            <a:ext cx="2951162" cy="498852"/>
          </a:xfrm>
          <a:prstGeom prst="rect">
            <a:avLst/>
          </a:prstGeom>
        </p:spPr>
        <p:txBody>
          <a:bodyPr vert="horz" lIns="92300" tIns="46150" rIns="92300" bIns="46150" rtlCol="0" anchor="b"/>
          <a:lstStyle>
            <a:lvl1pPr algn="r">
              <a:defRPr sz="1200"/>
            </a:lvl1pPr>
          </a:lstStyle>
          <a:p>
            <a:fld id="{5A6245C3-E505-4D5A-AF32-81EA7C97F3E3}" type="slidenum">
              <a:rPr lang="en-GB" smtClean="0"/>
              <a:t>‹#›</a:t>
            </a:fld>
            <a:endParaRPr lang="en-GB"/>
          </a:p>
        </p:txBody>
      </p:sp>
    </p:spTree>
    <p:extLst>
      <p:ext uri="{BB962C8B-B14F-4D97-AF65-F5344CB8AC3E}">
        <p14:creationId xmlns:p14="http://schemas.microsoft.com/office/powerpoint/2010/main" val="1978881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1162" cy="498853"/>
          </a:xfrm>
          <a:prstGeom prst="rect">
            <a:avLst/>
          </a:prstGeom>
          <a:noFill/>
          <a:ln>
            <a:noFill/>
          </a:ln>
        </p:spPr>
        <p:txBody>
          <a:bodyPr spcFirstLastPara="1" wrap="square" lIns="92284" tIns="46130" rIns="92284" bIns="4613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7637" y="0"/>
            <a:ext cx="2951162" cy="498853"/>
          </a:xfrm>
          <a:prstGeom prst="rect">
            <a:avLst/>
          </a:prstGeom>
          <a:noFill/>
          <a:ln>
            <a:noFill/>
          </a:ln>
        </p:spPr>
        <p:txBody>
          <a:bodyPr spcFirstLastPara="1" wrap="square" lIns="92284" tIns="46130" rIns="92284" bIns="4613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038" y="4784834"/>
            <a:ext cx="5448300" cy="3914865"/>
          </a:xfrm>
          <a:prstGeom prst="rect">
            <a:avLst/>
          </a:prstGeom>
          <a:noFill/>
          <a:ln>
            <a:noFill/>
          </a:ln>
        </p:spPr>
        <p:txBody>
          <a:bodyPr spcFirstLastPara="1" wrap="square" lIns="92284" tIns="46130" rIns="92284" bIns="4613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3663"/>
            <a:ext cx="2951162" cy="498852"/>
          </a:xfrm>
          <a:prstGeom prst="rect">
            <a:avLst/>
          </a:prstGeom>
          <a:noFill/>
          <a:ln>
            <a:noFill/>
          </a:ln>
        </p:spPr>
        <p:txBody>
          <a:bodyPr spcFirstLastPara="1" wrap="square" lIns="92284" tIns="46130" rIns="92284" bIns="4613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7637" y="9443663"/>
            <a:ext cx="2951162" cy="498852"/>
          </a:xfrm>
          <a:prstGeom prst="rect">
            <a:avLst/>
          </a:prstGeom>
          <a:noFill/>
          <a:ln>
            <a:noFill/>
          </a:ln>
        </p:spPr>
        <p:txBody>
          <a:bodyPr spcFirstLastPara="1" wrap="square" lIns="92284" tIns="46130" rIns="92284" bIns="46130" anchor="b" anchorCtr="0">
            <a:noAutofit/>
          </a:bodyPr>
          <a:lstStyle/>
          <a:p>
            <a:pPr algn="r"/>
            <a:fld id="{00000000-1234-1234-1234-123412341234}" type="slidenum">
              <a:rPr lang="en-GB" sz="1200" smtClean="0">
                <a:solidFill>
                  <a:schemeClr val="dk1"/>
                </a:solidFill>
                <a:latin typeface="Calibri"/>
                <a:ea typeface="Calibri"/>
                <a:cs typeface="Calibri"/>
                <a:sym typeface="Calibri"/>
              </a:rPr>
              <a:pPr algn="r"/>
              <a:t>‹#›</a:t>
            </a:fld>
            <a:endParaRPr lang="en-GB"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notes"/>
          <p:cNvSpPr txBox="1">
            <a:spLocks noGrp="1"/>
          </p:cNvSpPr>
          <p:nvPr>
            <p:ph type="body" idx="1"/>
          </p:nvPr>
        </p:nvSpPr>
        <p:spPr>
          <a:xfrm>
            <a:off x="681038" y="4784834"/>
            <a:ext cx="5448300" cy="3914865"/>
          </a:xfrm>
          <a:prstGeom prst="rect">
            <a:avLst/>
          </a:prstGeom>
          <a:noFill/>
          <a:ln>
            <a:noFill/>
          </a:ln>
        </p:spPr>
        <p:txBody>
          <a:bodyPr spcFirstLastPara="1" wrap="square" lIns="92284" tIns="46130" rIns="92284" bIns="46130" anchor="t" anchorCtr="0">
            <a:noAutofit/>
          </a:bodyPr>
          <a:lstStyle/>
          <a:p>
            <a:pPr marL="0" indent="0"/>
            <a:r>
              <a:rPr lang="en-GB"/>
              <a:t>AG</a:t>
            </a:r>
            <a:endParaRPr/>
          </a:p>
        </p:txBody>
      </p:sp>
      <p:sp>
        <p:nvSpPr>
          <p:cNvPr id="266" name="Google Shape;266;p1:notes"/>
          <p:cNvSpPr txBox="1">
            <a:spLocks noGrp="1"/>
          </p:cNvSpPr>
          <p:nvPr>
            <p:ph type="sldNum" idx="12"/>
          </p:nvPr>
        </p:nvSpPr>
        <p:spPr>
          <a:xfrm>
            <a:off x="3857637" y="9443663"/>
            <a:ext cx="2951162" cy="498852"/>
          </a:xfrm>
          <a:prstGeom prst="rect">
            <a:avLst/>
          </a:prstGeom>
          <a:noFill/>
          <a:ln>
            <a:noFill/>
          </a:ln>
        </p:spPr>
        <p:txBody>
          <a:bodyPr spcFirstLastPara="1" wrap="square" lIns="92284" tIns="46130" rIns="92284" bIns="46130" anchor="b" anchorCtr="0">
            <a:noAutofit/>
          </a:bodyPr>
          <a:lstStyle/>
          <a:p>
            <a:pPr algn="r"/>
            <a:fld id="{00000000-1234-1234-1234-123412341234}" type="slidenum">
              <a:rPr lang="en-GB"/>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17530-7A66-0C4B-8A0C-42BFE1DEFAEA}" type="slidenum">
              <a:rPr lang="en-US" smtClean="0"/>
              <a:t>10</a:t>
            </a:fld>
            <a:endParaRPr lang="en-US"/>
          </a:p>
        </p:txBody>
      </p:sp>
    </p:spTree>
    <p:extLst>
      <p:ext uri="{BB962C8B-B14F-4D97-AF65-F5344CB8AC3E}">
        <p14:creationId xmlns:p14="http://schemas.microsoft.com/office/powerpoint/2010/main" val="2150587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last briefing,</a:t>
            </a:r>
            <a:r>
              <a:rPr lang="en-US" baseline="0" dirty="0"/>
              <a:t> another three modules have gone live to all schools. These are Four Areas of Need, Personal Care and Dignity and Introduction to Attachment.</a:t>
            </a:r>
          </a:p>
          <a:p>
            <a:r>
              <a:rPr lang="en-US" baseline="0" dirty="0"/>
              <a:t>A reminder that any member of staff who has an account on the Lincolnshire Safeguarding Children Partnership platform, should be able to see and access all of the modules that have gone live when they sign into the platform. If any staff need support, they can contact us </a:t>
            </a:r>
            <a:r>
              <a:rPr lang="en-US" baseline="0"/>
              <a:t>through the QR </a:t>
            </a:r>
            <a:r>
              <a:rPr lang="en-US" baseline="0" dirty="0"/>
              <a:t>code and a member of the team will get in touch.</a:t>
            </a:r>
          </a:p>
          <a:p>
            <a:r>
              <a:rPr lang="en-US" baseline="0" dirty="0"/>
              <a:t>Finally, our first Induction Tier modules have been completed by parents. If you would like a flyer about the content that you can send to parents and </a:t>
            </a:r>
            <a:r>
              <a:rPr lang="en-US" baseline="0" dirty="0" err="1"/>
              <a:t>carers</a:t>
            </a:r>
            <a:r>
              <a:rPr lang="en-US" baseline="0" dirty="0"/>
              <a:t>, please contact Chris on the email address at the bottom of the slide.</a:t>
            </a:r>
            <a:endParaRPr lang="en-US" dirty="0"/>
          </a:p>
        </p:txBody>
      </p:sp>
      <p:sp>
        <p:nvSpPr>
          <p:cNvPr id="4" name="Slide Number Placeholder 3"/>
          <p:cNvSpPr>
            <a:spLocks noGrp="1"/>
          </p:cNvSpPr>
          <p:nvPr>
            <p:ph type="sldNum" sz="quarter" idx="5"/>
          </p:nvPr>
        </p:nvSpPr>
        <p:spPr/>
        <p:txBody>
          <a:bodyPr/>
          <a:lstStyle/>
          <a:p>
            <a:fld id="{A6117530-7A66-0C4B-8A0C-42BFE1DEFAEA}" type="slidenum">
              <a:rPr lang="en-US" smtClean="0"/>
              <a:t>11</a:t>
            </a:fld>
            <a:endParaRPr lang="en-US"/>
          </a:p>
        </p:txBody>
      </p:sp>
    </p:spTree>
    <p:extLst>
      <p:ext uri="{BB962C8B-B14F-4D97-AF65-F5344CB8AC3E}">
        <p14:creationId xmlns:p14="http://schemas.microsoft.com/office/powerpoint/2010/main" val="308152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5: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5:notes"/>
          <p:cNvSpPr txBox="1">
            <a:spLocks noGrp="1"/>
          </p:cNvSpPr>
          <p:nvPr>
            <p:ph type="body" idx="1"/>
          </p:nvPr>
        </p:nvSpPr>
        <p:spPr>
          <a:xfrm>
            <a:off x="681038" y="4784834"/>
            <a:ext cx="5448300" cy="3914865"/>
          </a:xfrm>
          <a:prstGeom prst="rect">
            <a:avLst/>
          </a:prstGeom>
          <a:noFill/>
          <a:ln>
            <a:noFill/>
          </a:ln>
        </p:spPr>
        <p:txBody>
          <a:bodyPr spcFirstLastPara="1" wrap="square" lIns="92284" tIns="46130" rIns="92284" bIns="46130" anchor="t" anchorCtr="0">
            <a:noAutofit/>
          </a:bodyPr>
          <a:lstStyle/>
          <a:p>
            <a:pPr marL="0" indent="0"/>
            <a:r>
              <a:rPr lang="en-GB" dirty="0"/>
              <a:t>Introduced</a:t>
            </a:r>
            <a:r>
              <a:rPr lang="en-GB" baseline="0" dirty="0"/>
              <a:t> the Tiered Approach to SEND Leadership this year</a:t>
            </a:r>
          </a:p>
          <a:p>
            <a:pPr marL="0" indent="0"/>
            <a:r>
              <a:rPr lang="en-GB" baseline="0" dirty="0" err="1"/>
              <a:t>SENCo</a:t>
            </a:r>
            <a:r>
              <a:rPr lang="en-GB" baseline="0" dirty="0"/>
              <a:t> has started but not too late to sign up if the modules for 6.11.2023 are of interest</a:t>
            </a:r>
          </a:p>
          <a:p>
            <a:pPr marL="0" indent="0"/>
            <a:r>
              <a:rPr lang="en-GB" baseline="0" dirty="0"/>
              <a:t>Middle Leader – starts in January</a:t>
            </a:r>
            <a:endParaRPr dirty="0"/>
          </a:p>
        </p:txBody>
      </p:sp>
      <p:sp>
        <p:nvSpPr>
          <p:cNvPr id="308" name="Google Shape;308;p5:notes"/>
          <p:cNvSpPr txBox="1">
            <a:spLocks noGrp="1"/>
          </p:cNvSpPr>
          <p:nvPr>
            <p:ph type="sldNum" idx="12"/>
          </p:nvPr>
        </p:nvSpPr>
        <p:spPr>
          <a:xfrm>
            <a:off x="3857637" y="9443663"/>
            <a:ext cx="2951162" cy="498852"/>
          </a:xfrm>
          <a:prstGeom prst="rect">
            <a:avLst/>
          </a:prstGeom>
          <a:noFill/>
          <a:ln>
            <a:noFill/>
          </a:ln>
        </p:spPr>
        <p:txBody>
          <a:bodyPr spcFirstLastPara="1" wrap="square" lIns="92284" tIns="46130" rIns="92284" bIns="46130" anchor="b" anchorCtr="0">
            <a:noAutofit/>
          </a:bodyPr>
          <a:lstStyle/>
          <a:p>
            <a:pPr algn="r"/>
            <a:fld id="{00000000-1234-1234-1234-123412341234}" type="slidenum">
              <a:rPr lang="en-GB"/>
              <a:pPr algn="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5: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5:notes"/>
          <p:cNvSpPr txBox="1">
            <a:spLocks noGrp="1"/>
          </p:cNvSpPr>
          <p:nvPr>
            <p:ph type="body" idx="1"/>
          </p:nvPr>
        </p:nvSpPr>
        <p:spPr>
          <a:xfrm>
            <a:off x="681038" y="4784834"/>
            <a:ext cx="5448300" cy="3914865"/>
          </a:xfrm>
          <a:prstGeom prst="rect">
            <a:avLst/>
          </a:prstGeom>
          <a:noFill/>
          <a:ln>
            <a:noFill/>
          </a:ln>
        </p:spPr>
        <p:txBody>
          <a:bodyPr spcFirstLastPara="1" wrap="square" lIns="92284" tIns="46130" rIns="92284" bIns="46130" anchor="t" anchorCtr="0">
            <a:noAutofit/>
          </a:bodyPr>
          <a:lstStyle/>
          <a:p>
            <a:pPr marL="0" indent="0"/>
            <a:r>
              <a:rPr lang="en-GB" dirty="0"/>
              <a:t>Teacher has started but you can still access the modules that are yet to run.</a:t>
            </a:r>
          </a:p>
          <a:p>
            <a:pPr marL="0" indent="0"/>
            <a:r>
              <a:rPr lang="en-GB" dirty="0"/>
              <a:t>SEND is an aspect that came up time and time</a:t>
            </a:r>
            <a:r>
              <a:rPr lang="en-GB" baseline="0" dirty="0"/>
              <a:t> again on the leadership Briefings – make full use of these modules to support staff in your school</a:t>
            </a:r>
            <a:endParaRPr dirty="0"/>
          </a:p>
        </p:txBody>
      </p:sp>
      <p:sp>
        <p:nvSpPr>
          <p:cNvPr id="308" name="Google Shape;308;p5:notes"/>
          <p:cNvSpPr txBox="1">
            <a:spLocks noGrp="1"/>
          </p:cNvSpPr>
          <p:nvPr>
            <p:ph type="sldNum" idx="12"/>
          </p:nvPr>
        </p:nvSpPr>
        <p:spPr>
          <a:xfrm>
            <a:off x="3857637" y="9443663"/>
            <a:ext cx="2951162" cy="498852"/>
          </a:xfrm>
          <a:prstGeom prst="rect">
            <a:avLst/>
          </a:prstGeom>
          <a:noFill/>
          <a:ln>
            <a:noFill/>
          </a:ln>
        </p:spPr>
        <p:txBody>
          <a:bodyPr spcFirstLastPara="1" wrap="square" lIns="92284" tIns="46130" rIns="92284" bIns="46130" anchor="b" anchorCtr="0">
            <a:noAutofit/>
          </a:bodyPr>
          <a:lstStyle/>
          <a:p>
            <a:pPr algn="r"/>
            <a:fld id="{00000000-1234-1234-1234-123412341234}" type="slidenum">
              <a:rPr lang="en-GB"/>
              <a:pPr algn="r"/>
              <a:t>3</a:t>
            </a:fld>
            <a:endParaRPr/>
          </a:p>
        </p:txBody>
      </p:sp>
    </p:spTree>
    <p:extLst>
      <p:ext uri="{BB962C8B-B14F-4D97-AF65-F5344CB8AC3E}">
        <p14:creationId xmlns:p14="http://schemas.microsoft.com/office/powerpoint/2010/main" val="188526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5: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5:notes"/>
          <p:cNvSpPr txBox="1">
            <a:spLocks noGrp="1"/>
          </p:cNvSpPr>
          <p:nvPr>
            <p:ph type="body" idx="1"/>
          </p:nvPr>
        </p:nvSpPr>
        <p:spPr>
          <a:xfrm>
            <a:off x="681038" y="4784834"/>
            <a:ext cx="5448300" cy="3914865"/>
          </a:xfrm>
          <a:prstGeom prst="rect">
            <a:avLst/>
          </a:prstGeom>
          <a:noFill/>
          <a:ln>
            <a:noFill/>
          </a:ln>
        </p:spPr>
        <p:txBody>
          <a:bodyPr spcFirstLastPara="1" wrap="square" lIns="92284" tIns="46130" rIns="92284" bIns="46130" anchor="t" anchorCtr="0">
            <a:noAutofit/>
          </a:bodyPr>
          <a:lstStyle/>
          <a:p>
            <a:pPr marL="0" indent="0"/>
            <a:r>
              <a:rPr lang="en-GB" dirty="0"/>
              <a:t>Teacher has started but you can still access the modules that are yet to run.</a:t>
            </a:r>
          </a:p>
          <a:p>
            <a:pPr marL="0" indent="0"/>
            <a:r>
              <a:rPr lang="en-GB" dirty="0"/>
              <a:t>SEND is an aspect that came up time and time</a:t>
            </a:r>
            <a:r>
              <a:rPr lang="en-GB" baseline="0" dirty="0"/>
              <a:t> again on the leadership Briefings – make full use of these modules to support staff in your school</a:t>
            </a:r>
            <a:endParaRPr dirty="0"/>
          </a:p>
        </p:txBody>
      </p:sp>
      <p:sp>
        <p:nvSpPr>
          <p:cNvPr id="308" name="Google Shape;308;p5:notes"/>
          <p:cNvSpPr txBox="1">
            <a:spLocks noGrp="1"/>
          </p:cNvSpPr>
          <p:nvPr>
            <p:ph type="sldNum" idx="12"/>
          </p:nvPr>
        </p:nvSpPr>
        <p:spPr>
          <a:xfrm>
            <a:off x="3857637" y="9443663"/>
            <a:ext cx="2951162" cy="498852"/>
          </a:xfrm>
          <a:prstGeom prst="rect">
            <a:avLst/>
          </a:prstGeom>
          <a:noFill/>
          <a:ln>
            <a:noFill/>
          </a:ln>
        </p:spPr>
        <p:txBody>
          <a:bodyPr spcFirstLastPara="1" wrap="square" lIns="92284" tIns="46130" rIns="92284" bIns="46130" anchor="b" anchorCtr="0">
            <a:noAutofit/>
          </a:bodyPr>
          <a:lstStyle/>
          <a:p>
            <a:pPr algn="r"/>
            <a:fld id="{00000000-1234-1234-1234-123412341234}" type="slidenum">
              <a:rPr lang="en-GB"/>
              <a:pPr algn="r"/>
              <a:t>4</a:t>
            </a:fld>
            <a:endParaRPr/>
          </a:p>
        </p:txBody>
      </p:sp>
    </p:spTree>
    <p:extLst>
      <p:ext uri="{BB962C8B-B14F-4D97-AF65-F5344CB8AC3E}">
        <p14:creationId xmlns:p14="http://schemas.microsoft.com/office/powerpoint/2010/main" val="326866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5: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5:notes"/>
          <p:cNvSpPr txBox="1">
            <a:spLocks noGrp="1"/>
          </p:cNvSpPr>
          <p:nvPr>
            <p:ph type="body" idx="1"/>
          </p:nvPr>
        </p:nvSpPr>
        <p:spPr>
          <a:xfrm>
            <a:off x="681038" y="4784834"/>
            <a:ext cx="5448300" cy="3914865"/>
          </a:xfrm>
          <a:prstGeom prst="rect">
            <a:avLst/>
          </a:prstGeom>
          <a:noFill/>
          <a:ln>
            <a:noFill/>
          </a:ln>
        </p:spPr>
        <p:txBody>
          <a:bodyPr spcFirstLastPara="1" wrap="square" lIns="92284" tIns="46130" rIns="92284" bIns="46130" anchor="t" anchorCtr="0">
            <a:noAutofit/>
          </a:bodyPr>
          <a:lstStyle/>
          <a:p>
            <a:pPr marL="0" indent="0"/>
            <a:endParaRPr dirty="0"/>
          </a:p>
        </p:txBody>
      </p:sp>
      <p:sp>
        <p:nvSpPr>
          <p:cNvPr id="308" name="Google Shape;308;p5:notes"/>
          <p:cNvSpPr txBox="1">
            <a:spLocks noGrp="1"/>
          </p:cNvSpPr>
          <p:nvPr>
            <p:ph type="sldNum" idx="12"/>
          </p:nvPr>
        </p:nvSpPr>
        <p:spPr>
          <a:xfrm>
            <a:off x="3857637" y="9443663"/>
            <a:ext cx="2951162" cy="498852"/>
          </a:xfrm>
          <a:prstGeom prst="rect">
            <a:avLst/>
          </a:prstGeom>
          <a:noFill/>
          <a:ln>
            <a:noFill/>
          </a:ln>
        </p:spPr>
        <p:txBody>
          <a:bodyPr spcFirstLastPara="1" wrap="square" lIns="92284" tIns="46130" rIns="92284" bIns="46130" anchor="b" anchorCtr="0">
            <a:noAutofit/>
          </a:bodyPr>
          <a:lstStyle/>
          <a:p>
            <a:pPr algn="r"/>
            <a:fld id="{00000000-1234-1234-1234-123412341234}" type="slidenum">
              <a:rPr lang="en-GB"/>
              <a:pPr algn="r"/>
              <a:t>5</a:t>
            </a:fld>
            <a:endParaRPr/>
          </a:p>
        </p:txBody>
      </p:sp>
    </p:spTree>
    <p:extLst>
      <p:ext uri="{BB962C8B-B14F-4D97-AF65-F5344CB8AC3E}">
        <p14:creationId xmlns:p14="http://schemas.microsoft.com/office/powerpoint/2010/main" val="4216438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notes"/>
          <p:cNvSpPr>
            <a:spLocks noGrp="1" noRot="1" noChangeAspect="1"/>
          </p:cNvSpPr>
          <p:nvPr>
            <p:ph type="sldImg" idx="2"/>
          </p:nvPr>
        </p:nvSpPr>
        <p:spPr>
          <a:xfrm>
            <a:off x="422275"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notes"/>
          <p:cNvSpPr txBox="1">
            <a:spLocks noGrp="1"/>
          </p:cNvSpPr>
          <p:nvPr>
            <p:ph type="body" idx="1"/>
          </p:nvPr>
        </p:nvSpPr>
        <p:spPr>
          <a:xfrm>
            <a:off x="681038" y="4784834"/>
            <a:ext cx="5448300" cy="3914865"/>
          </a:xfrm>
          <a:prstGeom prst="rect">
            <a:avLst/>
          </a:prstGeom>
          <a:noFill/>
          <a:ln>
            <a:noFill/>
          </a:ln>
        </p:spPr>
        <p:txBody>
          <a:bodyPr spcFirstLastPara="1" wrap="square" lIns="92284" tIns="46130" rIns="92284" bIns="46130" anchor="t" anchorCtr="0">
            <a:noAutofit/>
          </a:bodyPr>
          <a:lstStyle/>
          <a:p>
            <a:pPr marL="0" indent="0"/>
            <a:endParaRPr dirty="0"/>
          </a:p>
        </p:txBody>
      </p:sp>
      <p:sp>
        <p:nvSpPr>
          <p:cNvPr id="279" name="Google Shape;279;p2:notes"/>
          <p:cNvSpPr txBox="1">
            <a:spLocks noGrp="1"/>
          </p:cNvSpPr>
          <p:nvPr>
            <p:ph type="sldNum" idx="12"/>
          </p:nvPr>
        </p:nvSpPr>
        <p:spPr>
          <a:xfrm>
            <a:off x="3857637" y="9443663"/>
            <a:ext cx="2951162" cy="498852"/>
          </a:xfrm>
          <a:prstGeom prst="rect">
            <a:avLst/>
          </a:prstGeom>
          <a:noFill/>
          <a:ln>
            <a:noFill/>
          </a:ln>
        </p:spPr>
        <p:txBody>
          <a:bodyPr spcFirstLastPara="1" wrap="square" lIns="92284" tIns="46130" rIns="92284" bIns="46130" anchor="b" anchorCtr="0">
            <a:noAutofit/>
          </a:bodyPr>
          <a:lstStyle/>
          <a:p>
            <a:pPr algn="r"/>
            <a:fld id="{00000000-1234-1234-1234-123412341234}" type="slidenum">
              <a:rPr lang="en-GB"/>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SEND Workforce Development project continues to be accessed by staff in schools across Lincolnshire. </a:t>
            </a:r>
          </a:p>
          <a:p>
            <a:r>
              <a:rPr lang="en-US" baseline="0" dirty="0"/>
              <a:t>The figures in yellow show what has changed since the last briefing. An additional 40 schools have completed modules, taking us to more than </a:t>
            </a:r>
          </a:p>
          <a:p>
            <a:r>
              <a:rPr lang="en-US" baseline="0" dirty="0"/>
              <a:t>5,000 overall.</a:t>
            </a:r>
            <a:endParaRPr lang="en-US" dirty="0"/>
          </a:p>
          <a:p>
            <a:endParaRPr lang="en-US" dirty="0"/>
          </a:p>
        </p:txBody>
      </p:sp>
      <p:sp>
        <p:nvSpPr>
          <p:cNvPr id="4" name="Slide Number Placeholder 3"/>
          <p:cNvSpPr>
            <a:spLocks noGrp="1"/>
          </p:cNvSpPr>
          <p:nvPr>
            <p:ph type="sldNum" sz="quarter" idx="5"/>
          </p:nvPr>
        </p:nvSpPr>
        <p:spPr/>
        <p:txBody>
          <a:bodyPr/>
          <a:lstStyle/>
          <a:p>
            <a:fld id="{A6117530-7A66-0C4B-8A0C-42BFE1DEFAEA}" type="slidenum">
              <a:rPr lang="en-US" smtClean="0"/>
              <a:t>7</a:t>
            </a:fld>
            <a:endParaRPr lang="en-US"/>
          </a:p>
        </p:txBody>
      </p:sp>
    </p:spTree>
    <p:extLst>
      <p:ext uri="{BB962C8B-B14F-4D97-AF65-F5344CB8AC3E}">
        <p14:creationId xmlns:p14="http://schemas.microsoft.com/office/powerpoint/2010/main" val="308359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is vital for us to inform the next</a:t>
            </a:r>
            <a:r>
              <a:rPr lang="en-US" baseline="0" dirty="0"/>
              <a:t> modules.</a:t>
            </a:r>
            <a:endParaRPr lang="en-US" dirty="0"/>
          </a:p>
        </p:txBody>
      </p:sp>
      <p:sp>
        <p:nvSpPr>
          <p:cNvPr id="4" name="Slide Number Placeholder 3"/>
          <p:cNvSpPr>
            <a:spLocks noGrp="1"/>
          </p:cNvSpPr>
          <p:nvPr>
            <p:ph type="sldNum" sz="quarter" idx="5"/>
          </p:nvPr>
        </p:nvSpPr>
        <p:spPr/>
        <p:txBody>
          <a:bodyPr/>
          <a:lstStyle/>
          <a:p>
            <a:fld id="{A6117530-7A66-0C4B-8A0C-42BFE1DEFAEA}" type="slidenum">
              <a:rPr lang="en-US" smtClean="0"/>
              <a:t>8</a:t>
            </a:fld>
            <a:endParaRPr lang="en-US"/>
          </a:p>
        </p:txBody>
      </p:sp>
    </p:spTree>
    <p:extLst>
      <p:ext uri="{BB962C8B-B14F-4D97-AF65-F5344CB8AC3E}">
        <p14:creationId xmlns:p14="http://schemas.microsoft.com/office/powerpoint/2010/main" val="274973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117530-7A66-0C4B-8A0C-42BFE1DEFAEA}" type="slidenum">
              <a:rPr lang="en-US" smtClean="0"/>
              <a:t>9</a:t>
            </a:fld>
            <a:endParaRPr lang="en-US"/>
          </a:p>
        </p:txBody>
      </p:sp>
    </p:spTree>
    <p:extLst>
      <p:ext uri="{BB962C8B-B14F-4D97-AF65-F5344CB8AC3E}">
        <p14:creationId xmlns:p14="http://schemas.microsoft.com/office/powerpoint/2010/main" val="229383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4" name="Google Shape;6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2" name="Google Shape;82;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4"/>
          <p:cNvSpPr>
            <a:spLocks noGrp="1"/>
          </p:cNvSpPr>
          <p:nvPr>
            <p:ph type="pic" idx="2"/>
          </p:nvPr>
        </p:nvSpPr>
        <p:spPr>
          <a:xfrm>
            <a:off x="5183188" y="987425"/>
            <a:ext cx="6172200" cy="4873625"/>
          </a:xfrm>
          <a:prstGeom prst="rect">
            <a:avLst/>
          </a:prstGeom>
          <a:noFill/>
          <a:ln>
            <a:noFill/>
          </a:ln>
        </p:spPr>
      </p:sp>
      <p:sp>
        <p:nvSpPr>
          <p:cNvPr id="89" name="Google Shape;89;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en-GB" dirty="0">
                <a:latin typeface="Calibri"/>
                <a:ea typeface="Calibri"/>
                <a:cs typeface="Calibri"/>
                <a:sym typeface="Calibri"/>
              </a:rPr>
              <a:t>L.E.A.D. TSH </a:t>
            </a:r>
            <a:br>
              <a:rPr lang="en-GB" dirty="0"/>
            </a:br>
            <a:r>
              <a:rPr lang="en-GB" dirty="0"/>
              <a:t>Graduated Approach</a:t>
            </a:r>
            <a:endParaRPr dirty="0"/>
          </a:p>
        </p:txBody>
      </p:sp>
      <p:sp>
        <p:nvSpPr>
          <p:cNvPr id="269" name="Google Shape;26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GB" dirty="0">
                <a:solidFill>
                  <a:schemeClr val="tx1"/>
                </a:solidFill>
              </a:rPr>
              <a:t>22.11.2023 / 28.11.2023</a:t>
            </a:r>
            <a:endParaRPr dirty="0">
              <a:solidFill>
                <a:schemeClr val="tx1"/>
              </a:solidFill>
            </a:endParaRPr>
          </a:p>
        </p:txBody>
      </p:sp>
      <p:pic>
        <p:nvPicPr>
          <p:cNvPr id="270" name="Google Shape;270;p1" descr="C:\Users\stag010.WSTHU\Pictures\New folder\Super Hub\logo\LTS Hub logo.png"/>
          <p:cNvPicPr preferRelativeResize="0"/>
          <p:nvPr/>
        </p:nvPicPr>
        <p:blipFill rotWithShape="1">
          <a:blip r:embed="rId3">
            <a:alphaModFix/>
          </a:blip>
          <a:srcRect/>
          <a:stretch/>
        </p:blipFill>
        <p:spPr>
          <a:xfrm>
            <a:off x="255240" y="121218"/>
            <a:ext cx="2198942" cy="1099471"/>
          </a:xfrm>
          <a:prstGeom prst="rect">
            <a:avLst/>
          </a:prstGeom>
          <a:noFill/>
          <a:ln>
            <a:noFill/>
          </a:ln>
        </p:spPr>
      </p:pic>
      <p:pic>
        <p:nvPicPr>
          <p:cNvPr id="271" name="Google Shape;271;p1"/>
          <p:cNvPicPr preferRelativeResize="0"/>
          <p:nvPr/>
        </p:nvPicPr>
        <p:blipFill rotWithShape="1">
          <a:blip r:embed="rId4">
            <a:alphaModFix/>
          </a:blip>
          <a:srcRect l="20075" t="81499" r="5901" b="8701"/>
          <a:stretch/>
        </p:blipFill>
        <p:spPr>
          <a:xfrm>
            <a:off x="-172301" y="5599517"/>
            <a:ext cx="12536601" cy="1106083"/>
          </a:xfrm>
          <a:prstGeom prst="rect">
            <a:avLst/>
          </a:prstGeom>
          <a:noFill/>
          <a:ln>
            <a:noFill/>
          </a:ln>
        </p:spPr>
      </p:pic>
      <p:pic>
        <p:nvPicPr>
          <p:cNvPr id="272" name="Google Shape;272;p1"/>
          <p:cNvPicPr preferRelativeResize="0"/>
          <p:nvPr/>
        </p:nvPicPr>
        <p:blipFill rotWithShape="1">
          <a:blip r:embed="rId5">
            <a:alphaModFix/>
          </a:blip>
          <a:srcRect l="45669" t="45100" r="40550" b="45100"/>
          <a:stretch/>
        </p:blipFill>
        <p:spPr>
          <a:xfrm>
            <a:off x="9494437" y="43338"/>
            <a:ext cx="2697563" cy="1079025"/>
          </a:xfrm>
          <a:prstGeom prst="rect">
            <a:avLst/>
          </a:prstGeom>
          <a:noFill/>
          <a:ln>
            <a:noFill/>
          </a:ln>
        </p:spPr>
      </p:pic>
      <p:sp>
        <p:nvSpPr>
          <p:cNvPr id="273" name="Google Shape;273;p1"/>
          <p:cNvSpPr/>
          <p:nvPr/>
        </p:nvSpPr>
        <p:spPr>
          <a:xfrm>
            <a:off x="2070153" y="5228179"/>
            <a:ext cx="8445445" cy="24339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0" i="1" u="none" strike="noStrike" cap="none">
                <a:solidFill>
                  <a:schemeClr val="dk1"/>
                </a:solidFill>
                <a:latin typeface="Calibri"/>
                <a:ea typeface="Calibri"/>
                <a:cs typeface="Calibri"/>
                <a:sym typeface="Calibri"/>
              </a:rPr>
              <a:t>Working in partnership, achieving the highest outcomes for all’</a:t>
            </a:r>
            <a:endParaRPr/>
          </a:p>
        </p:txBody>
      </p:sp>
      <p:sp>
        <p:nvSpPr>
          <p:cNvPr id="274" name="Google Shape;274;p1"/>
          <p:cNvSpPr/>
          <p:nvPr/>
        </p:nvSpPr>
        <p:spPr>
          <a:xfrm>
            <a:off x="11244943" y="6281057"/>
            <a:ext cx="261257" cy="6531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5" name="Google Shape;275;p1"/>
          <p:cNvSpPr/>
          <p:nvPr/>
        </p:nvSpPr>
        <p:spPr>
          <a:xfrm rot="10800000" flipH="1">
            <a:off x="11157858" y="6300652"/>
            <a:ext cx="348342"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009" y="284568"/>
            <a:ext cx="11870991" cy="5386090"/>
          </a:xfrm>
          <a:prstGeom prst="rect">
            <a:avLst/>
          </a:prstGeom>
          <a:noFill/>
        </p:spPr>
        <p:txBody>
          <a:bodyPr wrap="square" rtlCol="0">
            <a:spAutoFit/>
          </a:bodyPr>
          <a:lstStyle/>
          <a:p>
            <a:r>
              <a:rPr lang="en-US" sz="3600" b="1" dirty="0">
                <a:latin typeface="Gill Sans" charset="0"/>
                <a:ea typeface="Gill Sans" charset="0"/>
                <a:cs typeface="Gill Sans" charset="0"/>
              </a:rPr>
              <a:t>Workforce Development</a:t>
            </a:r>
          </a:p>
          <a:p>
            <a:r>
              <a:rPr lang="en-US" sz="3600" i="1" dirty="0">
                <a:latin typeface="Gill Sans" charset="0"/>
                <a:ea typeface="Gill Sans" charset="0"/>
                <a:cs typeface="Gill Sans" charset="0"/>
              </a:rPr>
              <a:t>Where next?</a:t>
            </a:r>
          </a:p>
          <a:p>
            <a:endParaRPr lang="en-US" sz="1000" i="1" dirty="0">
              <a:latin typeface="Gill Sans" charset="0"/>
              <a:ea typeface="Gill Sans" charset="0"/>
              <a:cs typeface="Gill Sans" charset="0"/>
            </a:endParaRPr>
          </a:p>
          <a:p>
            <a:r>
              <a:rPr lang="en-US" sz="2400" dirty="0">
                <a:latin typeface="Gill Sans" charset="0"/>
                <a:ea typeface="Gill Sans" charset="0"/>
                <a:cs typeface="Gill Sans" charset="0"/>
              </a:rPr>
              <a:t>-Phased roll out of  Tier 1 across sectors continues</a:t>
            </a:r>
          </a:p>
          <a:p>
            <a:r>
              <a:rPr lang="en-US" sz="2400" dirty="0">
                <a:latin typeface="Gill Sans" charset="0"/>
                <a:ea typeface="Gill Sans" charset="0"/>
                <a:cs typeface="Gill Sans" charset="0"/>
              </a:rPr>
              <a:t>-One module every 2-3 weeks. Module names to be announced on Twitter the week before</a:t>
            </a:r>
          </a:p>
          <a:p>
            <a:endParaRPr lang="en-US" sz="2400" dirty="0">
              <a:latin typeface="Gill Sans" charset="0"/>
              <a:ea typeface="Gill Sans" charset="0"/>
              <a:cs typeface="Gill Sans" charset="0"/>
            </a:endParaRPr>
          </a:p>
          <a:p>
            <a:r>
              <a:rPr lang="en-US" sz="2400" u="sng" dirty="0">
                <a:latin typeface="Gill Sans" charset="0"/>
                <a:ea typeface="Gill Sans" charset="0"/>
                <a:cs typeface="Gill Sans" charset="0"/>
              </a:rPr>
              <a:t>Key Dates this term:</a:t>
            </a:r>
          </a:p>
          <a:p>
            <a:endParaRPr lang="en-US" sz="2400" dirty="0">
              <a:latin typeface="Gill Sans" charset="0"/>
              <a:ea typeface="Gill Sans" charset="0"/>
              <a:cs typeface="Gill Sans" charset="0"/>
            </a:endParaRPr>
          </a:p>
          <a:p>
            <a:endParaRPr lang="en-US" sz="2400" dirty="0">
              <a:latin typeface="Gill Sans" charset="0"/>
              <a:ea typeface="Gill Sans" charset="0"/>
              <a:cs typeface="Gill Sans" charset="0"/>
            </a:endParaRPr>
          </a:p>
          <a:p>
            <a:r>
              <a:rPr lang="en-US" b="1" dirty="0">
                <a:latin typeface="Gill Sans" charset="0"/>
                <a:ea typeface="Gill Sans" charset="0"/>
                <a:cs typeface="Gill Sans" charset="0"/>
              </a:rPr>
              <a:t>SEND Schools</a:t>
            </a:r>
          </a:p>
          <a:p>
            <a:endParaRPr lang="en-US" dirty="0">
              <a:latin typeface="Gill Sans" charset="0"/>
              <a:ea typeface="Gill Sans" charset="0"/>
              <a:cs typeface="Gill Sans" charset="0"/>
            </a:endParaRPr>
          </a:p>
          <a:p>
            <a:endParaRPr lang="en-US" dirty="0">
              <a:latin typeface="Gill Sans" charset="0"/>
              <a:ea typeface="Gill Sans" charset="0"/>
              <a:cs typeface="Gill Sans" charset="0"/>
            </a:endParaRPr>
          </a:p>
          <a:p>
            <a:endParaRPr lang="en-US" b="1" dirty="0">
              <a:latin typeface="Gill Sans" charset="0"/>
              <a:ea typeface="Gill Sans" charset="0"/>
              <a:cs typeface="Gill Sans" charset="0"/>
            </a:endParaRPr>
          </a:p>
          <a:p>
            <a:endParaRPr lang="en-US" b="1" dirty="0">
              <a:latin typeface="Gill Sans" charset="0"/>
              <a:ea typeface="Gill Sans" charset="0"/>
              <a:cs typeface="Gill Sans" charset="0"/>
            </a:endParaRPr>
          </a:p>
          <a:p>
            <a:r>
              <a:rPr lang="en-US" b="1" dirty="0">
                <a:latin typeface="Gill Sans" charset="0"/>
                <a:ea typeface="Gill Sans" charset="0"/>
                <a:cs typeface="Gill Sans" charset="0"/>
              </a:rPr>
              <a:t>Mainstream</a:t>
            </a:r>
          </a:p>
        </p:txBody>
      </p:sp>
      <p:sp>
        <p:nvSpPr>
          <p:cNvPr id="6" name="Down Arrow 5"/>
          <p:cNvSpPr/>
          <p:nvPr/>
        </p:nvSpPr>
        <p:spPr>
          <a:xfrm rot="16200000">
            <a:off x="6927742" y="-840751"/>
            <a:ext cx="387457" cy="984142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Oval 11"/>
          <p:cNvSpPr/>
          <p:nvPr/>
        </p:nvSpPr>
        <p:spPr>
          <a:xfrm>
            <a:off x="4451943" y="3429034"/>
            <a:ext cx="1267734" cy="1266952"/>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Oval 15"/>
          <p:cNvSpPr/>
          <p:nvPr/>
        </p:nvSpPr>
        <p:spPr>
          <a:xfrm>
            <a:off x="7817530" y="3392705"/>
            <a:ext cx="1267734" cy="1266952"/>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 name="Oval 17"/>
          <p:cNvSpPr/>
          <p:nvPr/>
        </p:nvSpPr>
        <p:spPr>
          <a:xfrm>
            <a:off x="9271151" y="3397960"/>
            <a:ext cx="1267734" cy="1266952"/>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9" name="Down Arrow 18"/>
          <p:cNvSpPr/>
          <p:nvPr/>
        </p:nvSpPr>
        <p:spPr>
          <a:xfrm rot="16200000">
            <a:off x="6916842" y="532492"/>
            <a:ext cx="409260" cy="9841427"/>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Oval 12"/>
          <p:cNvSpPr/>
          <p:nvPr/>
        </p:nvSpPr>
        <p:spPr>
          <a:xfrm>
            <a:off x="2100274" y="4763195"/>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Oval 16"/>
          <p:cNvSpPr/>
          <p:nvPr/>
        </p:nvSpPr>
        <p:spPr>
          <a:xfrm>
            <a:off x="3497432" y="4784730"/>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TextBox 19"/>
          <p:cNvSpPr txBox="1"/>
          <p:nvPr/>
        </p:nvSpPr>
        <p:spPr>
          <a:xfrm>
            <a:off x="4337611" y="3505208"/>
            <a:ext cx="1526583" cy="1015663"/>
          </a:xfrm>
          <a:prstGeom prst="rect">
            <a:avLst/>
          </a:prstGeom>
          <a:noFill/>
        </p:spPr>
        <p:txBody>
          <a:bodyPr wrap="square" rtlCol="0">
            <a:spAutoFit/>
          </a:bodyPr>
          <a:lstStyle/>
          <a:p>
            <a:pPr algn="ctr"/>
            <a:r>
              <a:rPr lang="en-US" sz="2000" b="1" dirty="0">
                <a:latin typeface="Gill Sans MT" charset="0"/>
                <a:ea typeface="Gill Sans MT" charset="0"/>
                <a:cs typeface="Gill Sans MT" charset="0"/>
              </a:rPr>
              <a:t>9</a:t>
            </a:r>
            <a:r>
              <a:rPr lang="en-US" sz="2000" b="1" baseline="30000" dirty="0">
                <a:latin typeface="Gill Sans MT" charset="0"/>
                <a:ea typeface="Gill Sans MT" charset="0"/>
                <a:cs typeface="Gill Sans MT" charset="0"/>
              </a:rPr>
              <a:t>th</a:t>
            </a:r>
            <a:r>
              <a:rPr lang="en-US" sz="2000" b="1" dirty="0">
                <a:latin typeface="Gill Sans MT" charset="0"/>
                <a:ea typeface="Gill Sans MT" charset="0"/>
                <a:cs typeface="Gill Sans MT" charset="0"/>
              </a:rPr>
              <a:t> </a:t>
            </a:r>
          </a:p>
          <a:p>
            <a:pPr algn="ctr"/>
            <a:r>
              <a:rPr lang="en-US" sz="2000" b="1" dirty="0">
                <a:latin typeface="Gill Sans MT" charset="0"/>
                <a:ea typeface="Gill Sans MT" charset="0"/>
                <a:cs typeface="Gill Sans MT" charset="0"/>
              </a:rPr>
              <a:t>Oct</a:t>
            </a:r>
          </a:p>
          <a:p>
            <a:pPr algn="ctr"/>
            <a:r>
              <a:rPr lang="en-US" sz="2000" dirty="0">
                <a:latin typeface="Gill Sans MT" charset="0"/>
                <a:ea typeface="Gill Sans MT" charset="0"/>
                <a:cs typeface="Gill Sans MT" charset="0"/>
              </a:rPr>
              <a:t>Module 5</a:t>
            </a:r>
          </a:p>
        </p:txBody>
      </p:sp>
      <p:sp>
        <p:nvSpPr>
          <p:cNvPr id="21" name="TextBox 20"/>
          <p:cNvSpPr txBox="1"/>
          <p:nvPr/>
        </p:nvSpPr>
        <p:spPr>
          <a:xfrm>
            <a:off x="7718948" y="3470693"/>
            <a:ext cx="1526583" cy="1015663"/>
          </a:xfrm>
          <a:prstGeom prst="rect">
            <a:avLst/>
          </a:prstGeom>
          <a:noFill/>
        </p:spPr>
        <p:txBody>
          <a:bodyPr wrap="square" rtlCol="0">
            <a:spAutoFit/>
          </a:bodyPr>
          <a:lstStyle/>
          <a:p>
            <a:pPr algn="ctr"/>
            <a:r>
              <a:rPr lang="en-US" sz="2000" b="1" dirty="0">
                <a:latin typeface="Gill Sans MT" charset="0"/>
                <a:ea typeface="Gill Sans MT" charset="0"/>
                <a:cs typeface="Gill Sans MT" charset="0"/>
              </a:rPr>
              <a:t>6</a:t>
            </a:r>
            <a:r>
              <a:rPr lang="en-US" sz="2000" b="1" baseline="30000" dirty="0">
                <a:latin typeface="Gill Sans MT" charset="0"/>
                <a:ea typeface="Gill Sans MT" charset="0"/>
                <a:cs typeface="Gill Sans MT" charset="0"/>
              </a:rPr>
              <a:t>th</a:t>
            </a:r>
            <a:r>
              <a:rPr lang="en-US" sz="2000" b="1" dirty="0">
                <a:latin typeface="Gill Sans MT" charset="0"/>
                <a:ea typeface="Gill Sans MT" charset="0"/>
                <a:cs typeface="Gill Sans MT" charset="0"/>
              </a:rPr>
              <a:t> </a:t>
            </a:r>
          </a:p>
          <a:p>
            <a:pPr algn="ctr"/>
            <a:r>
              <a:rPr lang="en-US" sz="2000" b="1" dirty="0">
                <a:latin typeface="Gill Sans MT" charset="0"/>
                <a:ea typeface="Gill Sans MT" charset="0"/>
                <a:cs typeface="Gill Sans MT" charset="0"/>
              </a:rPr>
              <a:t>Nov</a:t>
            </a:r>
          </a:p>
          <a:p>
            <a:pPr algn="ctr"/>
            <a:r>
              <a:rPr lang="en-US" sz="2000" dirty="0">
                <a:latin typeface="Gill Sans MT" charset="0"/>
                <a:ea typeface="Gill Sans MT" charset="0"/>
                <a:cs typeface="Gill Sans MT" charset="0"/>
              </a:rPr>
              <a:t>Module 6</a:t>
            </a:r>
          </a:p>
        </p:txBody>
      </p:sp>
      <p:sp>
        <p:nvSpPr>
          <p:cNvPr id="22" name="TextBox 21"/>
          <p:cNvSpPr txBox="1"/>
          <p:nvPr/>
        </p:nvSpPr>
        <p:spPr>
          <a:xfrm>
            <a:off x="9169081" y="3447251"/>
            <a:ext cx="1526583" cy="1015663"/>
          </a:xfrm>
          <a:prstGeom prst="rect">
            <a:avLst/>
          </a:prstGeom>
          <a:noFill/>
        </p:spPr>
        <p:txBody>
          <a:bodyPr wrap="square" rtlCol="0">
            <a:spAutoFit/>
          </a:bodyPr>
          <a:lstStyle/>
          <a:p>
            <a:pPr algn="ctr"/>
            <a:r>
              <a:rPr lang="en-US" sz="2000" b="1" dirty="0">
                <a:latin typeface="Gill Sans MT" charset="0"/>
                <a:ea typeface="Gill Sans MT" charset="0"/>
                <a:cs typeface="Gill Sans MT" charset="0"/>
              </a:rPr>
              <a:t>20</a:t>
            </a:r>
            <a:r>
              <a:rPr lang="en-US" sz="2000" b="1" baseline="30000" dirty="0">
                <a:latin typeface="Gill Sans MT" charset="0"/>
                <a:ea typeface="Gill Sans MT" charset="0"/>
                <a:cs typeface="Gill Sans MT" charset="0"/>
              </a:rPr>
              <a:t>th</a:t>
            </a:r>
            <a:r>
              <a:rPr lang="en-US" sz="2000" b="1" dirty="0">
                <a:latin typeface="Gill Sans MT" charset="0"/>
                <a:ea typeface="Gill Sans MT" charset="0"/>
                <a:cs typeface="Gill Sans MT" charset="0"/>
              </a:rPr>
              <a:t> </a:t>
            </a:r>
          </a:p>
          <a:p>
            <a:pPr algn="ctr"/>
            <a:r>
              <a:rPr lang="en-US" sz="2000" b="1" dirty="0">
                <a:latin typeface="Gill Sans MT" charset="0"/>
                <a:ea typeface="Gill Sans MT" charset="0"/>
                <a:cs typeface="Gill Sans MT" charset="0"/>
              </a:rPr>
              <a:t>Nov</a:t>
            </a:r>
          </a:p>
          <a:p>
            <a:pPr algn="ctr"/>
            <a:r>
              <a:rPr lang="en-US" sz="2000" dirty="0">
                <a:latin typeface="Gill Sans MT" charset="0"/>
                <a:ea typeface="Gill Sans MT" charset="0"/>
                <a:cs typeface="Gill Sans MT" charset="0"/>
              </a:rPr>
              <a:t>Module 7</a:t>
            </a:r>
          </a:p>
        </p:txBody>
      </p:sp>
      <p:sp>
        <p:nvSpPr>
          <p:cNvPr id="23" name="TextBox 22"/>
          <p:cNvSpPr txBox="1"/>
          <p:nvPr/>
        </p:nvSpPr>
        <p:spPr>
          <a:xfrm>
            <a:off x="1970849" y="4834739"/>
            <a:ext cx="1526583" cy="1015663"/>
          </a:xfrm>
          <a:prstGeom prst="rect">
            <a:avLst/>
          </a:prstGeom>
          <a:noFill/>
        </p:spPr>
        <p:txBody>
          <a:bodyPr wrap="square" rtlCol="0">
            <a:spAutoFit/>
          </a:bodyPr>
          <a:lstStyle/>
          <a:p>
            <a:pPr algn="ctr"/>
            <a:r>
              <a:rPr lang="en-US" sz="2000" b="1" dirty="0">
                <a:solidFill>
                  <a:schemeClr val="bg1"/>
                </a:solidFill>
                <a:latin typeface="Gill Sans MT" charset="0"/>
                <a:ea typeface="Gill Sans MT" charset="0"/>
                <a:cs typeface="Gill Sans MT" charset="0"/>
              </a:rPr>
              <a:t>18</a:t>
            </a:r>
            <a:r>
              <a:rPr lang="en-US" sz="2000" b="1" baseline="30000" dirty="0">
                <a:solidFill>
                  <a:schemeClr val="bg1"/>
                </a:solidFill>
                <a:latin typeface="Gill Sans MT" charset="0"/>
                <a:ea typeface="Gill Sans MT" charset="0"/>
                <a:cs typeface="Gill Sans MT" charset="0"/>
              </a:rPr>
              <a:t>th</a:t>
            </a:r>
            <a:r>
              <a:rPr lang="en-US" sz="2000" b="1" dirty="0">
                <a:solidFill>
                  <a:schemeClr val="bg1"/>
                </a:solidFill>
                <a:latin typeface="Gill Sans MT" charset="0"/>
                <a:ea typeface="Gill Sans MT" charset="0"/>
                <a:cs typeface="Gill Sans MT" charset="0"/>
              </a:rPr>
              <a:t> </a:t>
            </a:r>
          </a:p>
          <a:p>
            <a:pPr algn="ctr"/>
            <a:r>
              <a:rPr lang="en-US" sz="2000" b="1" dirty="0">
                <a:solidFill>
                  <a:schemeClr val="bg1"/>
                </a:solidFill>
                <a:latin typeface="Gill Sans MT" charset="0"/>
                <a:ea typeface="Gill Sans MT" charset="0"/>
                <a:cs typeface="Gill Sans MT" charset="0"/>
              </a:rPr>
              <a:t>Sep</a:t>
            </a:r>
          </a:p>
          <a:p>
            <a:pPr algn="ctr"/>
            <a:r>
              <a:rPr lang="en-US" sz="2000" dirty="0">
                <a:solidFill>
                  <a:schemeClr val="bg1"/>
                </a:solidFill>
                <a:latin typeface="Gill Sans MT" charset="0"/>
                <a:ea typeface="Gill Sans MT" charset="0"/>
                <a:cs typeface="Gill Sans MT" charset="0"/>
              </a:rPr>
              <a:t>Module 3</a:t>
            </a:r>
          </a:p>
        </p:txBody>
      </p:sp>
      <p:sp>
        <p:nvSpPr>
          <p:cNvPr id="24" name="TextBox 23"/>
          <p:cNvSpPr txBox="1"/>
          <p:nvPr/>
        </p:nvSpPr>
        <p:spPr>
          <a:xfrm>
            <a:off x="3368007" y="4818935"/>
            <a:ext cx="1526583" cy="1015663"/>
          </a:xfrm>
          <a:prstGeom prst="rect">
            <a:avLst/>
          </a:prstGeom>
          <a:noFill/>
        </p:spPr>
        <p:txBody>
          <a:bodyPr wrap="square" rtlCol="0">
            <a:spAutoFit/>
          </a:bodyPr>
          <a:lstStyle/>
          <a:p>
            <a:pPr algn="ctr"/>
            <a:r>
              <a:rPr lang="en-US" sz="2000" b="1" dirty="0">
                <a:solidFill>
                  <a:schemeClr val="bg1"/>
                </a:solidFill>
                <a:latin typeface="Gill Sans MT" charset="0"/>
                <a:ea typeface="Gill Sans MT" charset="0"/>
                <a:cs typeface="Gill Sans MT" charset="0"/>
              </a:rPr>
              <a:t>2</a:t>
            </a:r>
            <a:r>
              <a:rPr lang="en-US" sz="2000" b="1" baseline="30000" dirty="0">
                <a:solidFill>
                  <a:schemeClr val="bg1"/>
                </a:solidFill>
                <a:latin typeface="Gill Sans MT" charset="0"/>
                <a:ea typeface="Gill Sans MT" charset="0"/>
                <a:cs typeface="Gill Sans MT" charset="0"/>
              </a:rPr>
              <a:t>nd</a:t>
            </a:r>
            <a:r>
              <a:rPr lang="en-US" sz="2000" b="1" dirty="0">
                <a:solidFill>
                  <a:schemeClr val="bg1"/>
                </a:solidFill>
                <a:latin typeface="Gill Sans MT" charset="0"/>
                <a:ea typeface="Gill Sans MT" charset="0"/>
                <a:cs typeface="Gill Sans MT" charset="0"/>
              </a:rPr>
              <a:t>  </a:t>
            </a:r>
          </a:p>
          <a:p>
            <a:pPr algn="ctr"/>
            <a:r>
              <a:rPr lang="en-US" sz="2000" b="1" dirty="0">
                <a:solidFill>
                  <a:schemeClr val="bg1"/>
                </a:solidFill>
                <a:latin typeface="Gill Sans MT" charset="0"/>
                <a:ea typeface="Gill Sans MT" charset="0"/>
                <a:cs typeface="Gill Sans MT" charset="0"/>
              </a:rPr>
              <a:t>Oct</a:t>
            </a:r>
          </a:p>
          <a:p>
            <a:pPr algn="ctr"/>
            <a:r>
              <a:rPr lang="en-US" sz="2000" dirty="0">
                <a:solidFill>
                  <a:schemeClr val="bg1"/>
                </a:solidFill>
                <a:latin typeface="Gill Sans MT" charset="0"/>
                <a:ea typeface="Gill Sans MT" charset="0"/>
                <a:cs typeface="Gill Sans MT" charset="0"/>
              </a:rPr>
              <a:t>Module 4</a:t>
            </a:r>
          </a:p>
        </p:txBody>
      </p:sp>
      <p:sp>
        <p:nvSpPr>
          <p:cNvPr id="26" name="Oval 25"/>
          <p:cNvSpPr/>
          <p:nvPr/>
        </p:nvSpPr>
        <p:spPr>
          <a:xfrm>
            <a:off x="5244536" y="4758068"/>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7" name="TextBox 26"/>
          <p:cNvSpPr txBox="1"/>
          <p:nvPr/>
        </p:nvSpPr>
        <p:spPr>
          <a:xfrm>
            <a:off x="5115111" y="4800225"/>
            <a:ext cx="1526583" cy="1015663"/>
          </a:xfrm>
          <a:prstGeom prst="rect">
            <a:avLst/>
          </a:prstGeom>
          <a:noFill/>
        </p:spPr>
        <p:txBody>
          <a:bodyPr wrap="square" rtlCol="0">
            <a:spAutoFit/>
          </a:bodyPr>
          <a:lstStyle/>
          <a:p>
            <a:pPr algn="ctr"/>
            <a:r>
              <a:rPr lang="en-US" sz="2000" b="1" dirty="0">
                <a:solidFill>
                  <a:schemeClr val="bg1"/>
                </a:solidFill>
                <a:latin typeface="Gill Sans MT" charset="0"/>
                <a:ea typeface="Gill Sans MT" charset="0"/>
                <a:cs typeface="Gill Sans MT" charset="0"/>
              </a:rPr>
              <a:t>16</a:t>
            </a:r>
            <a:r>
              <a:rPr lang="en-US" sz="2000" b="1" baseline="30000" dirty="0">
                <a:solidFill>
                  <a:schemeClr val="bg1"/>
                </a:solidFill>
                <a:latin typeface="Gill Sans MT" charset="0"/>
                <a:ea typeface="Gill Sans MT" charset="0"/>
                <a:cs typeface="Gill Sans MT" charset="0"/>
              </a:rPr>
              <a:t>th</a:t>
            </a:r>
            <a:r>
              <a:rPr lang="en-US" sz="2000" b="1" dirty="0">
                <a:solidFill>
                  <a:schemeClr val="bg1"/>
                </a:solidFill>
                <a:latin typeface="Gill Sans MT" charset="0"/>
                <a:ea typeface="Gill Sans MT" charset="0"/>
                <a:cs typeface="Gill Sans MT" charset="0"/>
              </a:rPr>
              <a:t>  </a:t>
            </a:r>
          </a:p>
          <a:p>
            <a:pPr algn="ctr"/>
            <a:r>
              <a:rPr lang="en-US" sz="2000" b="1" dirty="0">
                <a:solidFill>
                  <a:schemeClr val="bg1"/>
                </a:solidFill>
                <a:latin typeface="Gill Sans MT" charset="0"/>
                <a:ea typeface="Gill Sans MT" charset="0"/>
                <a:cs typeface="Gill Sans MT" charset="0"/>
              </a:rPr>
              <a:t>Oct</a:t>
            </a:r>
          </a:p>
          <a:p>
            <a:pPr algn="ctr"/>
            <a:r>
              <a:rPr lang="en-US" sz="2000" dirty="0">
                <a:solidFill>
                  <a:schemeClr val="bg1"/>
                </a:solidFill>
                <a:latin typeface="Gill Sans MT" charset="0"/>
                <a:ea typeface="Gill Sans MT" charset="0"/>
                <a:cs typeface="Gill Sans MT" charset="0"/>
              </a:rPr>
              <a:t>Module 5</a:t>
            </a:r>
          </a:p>
        </p:txBody>
      </p:sp>
      <p:sp>
        <p:nvSpPr>
          <p:cNvPr id="28" name="Oval 27"/>
          <p:cNvSpPr/>
          <p:nvPr/>
        </p:nvSpPr>
        <p:spPr>
          <a:xfrm>
            <a:off x="7817530" y="4758068"/>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9" name="TextBox 28"/>
          <p:cNvSpPr txBox="1"/>
          <p:nvPr/>
        </p:nvSpPr>
        <p:spPr>
          <a:xfrm>
            <a:off x="7718948" y="4818935"/>
            <a:ext cx="1526583" cy="1015663"/>
          </a:xfrm>
          <a:prstGeom prst="rect">
            <a:avLst/>
          </a:prstGeom>
          <a:noFill/>
        </p:spPr>
        <p:txBody>
          <a:bodyPr wrap="square" rtlCol="0">
            <a:spAutoFit/>
          </a:bodyPr>
          <a:lstStyle/>
          <a:p>
            <a:pPr algn="ctr"/>
            <a:r>
              <a:rPr lang="en-US" sz="2000" b="1" dirty="0">
                <a:solidFill>
                  <a:schemeClr val="bg1"/>
                </a:solidFill>
                <a:latin typeface="Gill Sans MT" charset="0"/>
                <a:ea typeface="Gill Sans MT" charset="0"/>
                <a:cs typeface="Gill Sans MT" charset="0"/>
              </a:rPr>
              <a:t>6</a:t>
            </a:r>
            <a:r>
              <a:rPr lang="en-US" sz="2000" b="1" baseline="30000" dirty="0">
                <a:solidFill>
                  <a:schemeClr val="bg1"/>
                </a:solidFill>
                <a:latin typeface="Gill Sans MT" charset="0"/>
                <a:ea typeface="Gill Sans MT" charset="0"/>
                <a:cs typeface="Gill Sans MT" charset="0"/>
              </a:rPr>
              <a:t>th</a:t>
            </a:r>
            <a:endParaRPr lang="en-US" sz="2000" b="1" dirty="0">
              <a:solidFill>
                <a:schemeClr val="bg1"/>
              </a:solidFill>
              <a:latin typeface="Gill Sans MT" charset="0"/>
              <a:ea typeface="Gill Sans MT" charset="0"/>
              <a:cs typeface="Gill Sans MT" charset="0"/>
            </a:endParaRPr>
          </a:p>
          <a:p>
            <a:pPr algn="ctr"/>
            <a:r>
              <a:rPr lang="en-US" sz="2000" b="1" dirty="0">
                <a:solidFill>
                  <a:schemeClr val="bg1"/>
                </a:solidFill>
                <a:latin typeface="Gill Sans MT" charset="0"/>
                <a:ea typeface="Gill Sans MT" charset="0"/>
                <a:cs typeface="Gill Sans MT" charset="0"/>
              </a:rPr>
              <a:t>Nov</a:t>
            </a:r>
          </a:p>
          <a:p>
            <a:pPr algn="ctr"/>
            <a:r>
              <a:rPr lang="en-US" sz="2000" dirty="0">
                <a:solidFill>
                  <a:schemeClr val="bg1"/>
                </a:solidFill>
                <a:latin typeface="Gill Sans MT" charset="0"/>
                <a:ea typeface="Gill Sans MT" charset="0"/>
                <a:cs typeface="Gill Sans MT" charset="0"/>
              </a:rPr>
              <a:t>Module 6</a:t>
            </a:r>
          </a:p>
        </p:txBody>
      </p:sp>
      <p:sp>
        <p:nvSpPr>
          <p:cNvPr id="30" name="Oval 29"/>
          <p:cNvSpPr/>
          <p:nvPr/>
        </p:nvSpPr>
        <p:spPr>
          <a:xfrm>
            <a:off x="10779481" y="3379562"/>
            <a:ext cx="1267734" cy="1266952"/>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1" name="TextBox 30"/>
          <p:cNvSpPr txBox="1"/>
          <p:nvPr/>
        </p:nvSpPr>
        <p:spPr>
          <a:xfrm>
            <a:off x="10667880" y="3423809"/>
            <a:ext cx="1526583" cy="1015663"/>
          </a:xfrm>
          <a:prstGeom prst="rect">
            <a:avLst/>
          </a:prstGeom>
          <a:noFill/>
        </p:spPr>
        <p:txBody>
          <a:bodyPr wrap="square" rtlCol="0">
            <a:spAutoFit/>
          </a:bodyPr>
          <a:lstStyle/>
          <a:p>
            <a:pPr algn="ctr"/>
            <a:r>
              <a:rPr lang="en-US" sz="2000" b="1" dirty="0">
                <a:latin typeface="Gill Sans MT" charset="0"/>
                <a:ea typeface="Gill Sans MT" charset="0"/>
                <a:cs typeface="Gill Sans MT" charset="0"/>
              </a:rPr>
              <a:t>4</a:t>
            </a:r>
            <a:r>
              <a:rPr lang="en-US" sz="2000" b="1" baseline="30000" dirty="0">
                <a:latin typeface="Gill Sans MT" charset="0"/>
                <a:ea typeface="Gill Sans MT" charset="0"/>
                <a:cs typeface="Gill Sans MT" charset="0"/>
              </a:rPr>
              <a:t>th</a:t>
            </a:r>
            <a:r>
              <a:rPr lang="en-US" sz="2000" b="1" dirty="0">
                <a:latin typeface="Gill Sans MT" charset="0"/>
                <a:ea typeface="Gill Sans MT" charset="0"/>
                <a:cs typeface="Gill Sans MT" charset="0"/>
              </a:rPr>
              <a:t> </a:t>
            </a:r>
          </a:p>
          <a:p>
            <a:pPr algn="ctr"/>
            <a:r>
              <a:rPr lang="en-US" sz="2000" b="1" dirty="0">
                <a:latin typeface="Gill Sans MT" charset="0"/>
                <a:ea typeface="Gill Sans MT" charset="0"/>
                <a:cs typeface="Gill Sans MT" charset="0"/>
              </a:rPr>
              <a:t>Dec</a:t>
            </a:r>
          </a:p>
          <a:p>
            <a:pPr algn="ctr"/>
            <a:r>
              <a:rPr lang="en-US" sz="2000" dirty="0">
                <a:latin typeface="Gill Sans MT" charset="0"/>
                <a:ea typeface="Gill Sans MT" charset="0"/>
                <a:cs typeface="Gill Sans MT" charset="0"/>
              </a:rPr>
              <a:t>Module 8</a:t>
            </a:r>
          </a:p>
        </p:txBody>
      </p:sp>
      <p:sp>
        <p:nvSpPr>
          <p:cNvPr id="32" name="Oval 31"/>
          <p:cNvSpPr/>
          <p:nvPr/>
        </p:nvSpPr>
        <p:spPr>
          <a:xfrm>
            <a:off x="9299622" y="4756076"/>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3" name="Oval 32"/>
          <p:cNvSpPr/>
          <p:nvPr/>
        </p:nvSpPr>
        <p:spPr>
          <a:xfrm>
            <a:off x="10780373" y="4709094"/>
            <a:ext cx="1267734" cy="126695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4" name="TextBox 33"/>
          <p:cNvSpPr txBox="1"/>
          <p:nvPr/>
        </p:nvSpPr>
        <p:spPr>
          <a:xfrm>
            <a:off x="9169081" y="4818935"/>
            <a:ext cx="1526583" cy="1015663"/>
          </a:xfrm>
          <a:prstGeom prst="rect">
            <a:avLst/>
          </a:prstGeom>
          <a:noFill/>
        </p:spPr>
        <p:txBody>
          <a:bodyPr wrap="square" rtlCol="0">
            <a:spAutoFit/>
          </a:bodyPr>
          <a:lstStyle/>
          <a:p>
            <a:pPr algn="ctr"/>
            <a:r>
              <a:rPr lang="en-US" sz="2000" b="1" dirty="0">
                <a:solidFill>
                  <a:schemeClr val="bg1"/>
                </a:solidFill>
                <a:latin typeface="Gill Sans MT" charset="0"/>
                <a:ea typeface="Gill Sans MT" charset="0"/>
                <a:cs typeface="Gill Sans MT" charset="0"/>
              </a:rPr>
              <a:t>20</a:t>
            </a:r>
            <a:r>
              <a:rPr lang="en-US" sz="2000" b="1" baseline="30000" dirty="0">
                <a:solidFill>
                  <a:schemeClr val="bg1"/>
                </a:solidFill>
                <a:latin typeface="Gill Sans MT" charset="0"/>
                <a:ea typeface="Gill Sans MT" charset="0"/>
                <a:cs typeface="Gill Sans MT" charset="0"/>
              </a:rPr>
              <a:t>th</a:t>
            </a:r>
            <a:endParaRPr lang="en-US" sz="2000" b="1" dirty="0">
              <a:solidFill>
                <a:schemeClr val="bg1"/>
              </a:solidFill>
              <a:latin typeface="Gill Sans MT" charset="0"/>
              <a:ea typeface="Gill Sans MT" charset="0"/>
              <a:cs typeface="Gill Sans MT" charset="0"/>
            </a:endParaRPr>
          </a:p>
          <a:p>
            <a:pPr algn="ctr"/>
            <a:r>
              <a:rPr lang="en-US" sz="2000" b="1" dirty="0">
                <a:solidFill>
                  <a:schemeClr val="bg1"/>
                </a:solidFill>
                <a:latin typeface="Gill Sans MT" charset="0"/>
                <a:ea typeface="Gill Sans MT" charset="0"/>
                <a:cs typeface="Gill Sans MT" charset="0"/>
              </a:rPr>
              <a:t>Nov</a:t>
            </a:r>
          </a:p>
          <a:p>
            <a:pPr algn="ctr"/>
            <a:r>
              <a:rPr lang="en-US" sz="2000" dirty="0">
                <a:solidFill>
                  <a:schemeClr val="bg1"/>
                </a:solidFill>
                <a:latin typeface="Gill Sans MT" charset="0"/>
                <a:ea typeface="Gill Sans MT" charset="0"/>
                <a:cs typeface="Gill Sans MT" charset="0"/>
              </a:rPr>
              <a:t>Module 7</a:t>
            </a:r>
          </a:p>
        </p:txBody>
      </p:sp>
      <p:sp>
        <p:nvSpPr>
          <p:cNvPr id="35" name="TextBox 34"/>
          <p:cNvSpPr txBox="1"/>
          <p:nvPr/>
        </p:nvSpPr>
        <p:spPr>
          <a:xfrm>
            <a:off x="10665417" y="4800225"/>
            <a:ext cx="1526583" cy="1015663"/>
          </a:xfrm>
          <a:prstGeom prst="rect">
            <a:avLst/>
          </a:prstGeom>
          <a:noFill/>
        </p:spPr>
        <p:txBody>
          <a:bodyPr wrap="square" rtlCol="0">
            <a:spAutoFit/>
          </a:bodyPr>
          <a:lstStyle/>
          <a:p>
            <a:pPr algn="ctr"/>
            <a:r>
              <a:rPr lang="en-US" sz="2000" b="1" dirty="0">
                <a:solidFill>
                  <a:schemeClr val="bg1"/>
                </a:solidFill>
                <a:latin typeface="Gill Sans MT" charset="0"/>
                <a:ea typeface="Gill Sans MT" charset="0"/>
                <a:cs typeface="Gill Sans MT" charset="0"/>
              </a:rPr>
              <a:t>4</a:t>
            </a:r>
            <a:r>
              <a:rPr lang="en-US" sz="2000" b="1" baseline="30000" dirty="0">
                <a:solidFill>
                  <a:schemeClr val="bg1"/>
                </a:solidFill>
                <a:latin typeface="Gill Sans MT" charset="0"/>
                <a:ea typeface="Gill Sans MT" charset="0"/>
                <a:cs typeface="Gill Sans MT" charset="0"/>
              </a:rPr>
              <a:t>th</a:t>
            </a:r>
            <a:r>
              <a:rPr lang="en-US" sz="2000" b="1" dirty="0">
                <a:solidFill>
                  <a:schemeClr val="bg1"/>
                </a:solidFill>
                <a:latin typeface="Gill Sans MT" charset="0"/>
                <a:ea typeface="Gill Sans MT" charset="0"/>
                <a:cs typeface="Gill Sans MT" charset="0"/>
              </a:rPr>
              <a:t> </a:t>
            </a:r>
          </a:p>
          <a:p>
            <a:pPr algn="ctr"/>
            <a:r>
              <a:rPr lang="en-US" sz="2000" b="1" dirty="0">
                <a:solidFill>
                  <a:schemeClr val="bg1"/>
                </a:solidFill>
                <a:latin typeface="Gill Sans MT" charset="0"/>
                <a:ea typeface="Gill Sans MT" charset="0"/>
                <a:cs typeface="Gill Sans MT" charset="0"/>
              </a:rPr>
              <a:t>Dec</a:t>
            </a:r>
          </a:p>
          <a:p>
            <a:pPr algn="ctr"/>
            <a:r>
              <a:rPr lang="en-US" sz="2000" dirty="0">
                <a:solidFill>
                  <a:schemeClr val="bg1"/>
                </a:solidFill>
                <a:latin typeface="Gill Sans MT" charset="0"/>
                <a:ea typeface="Gill Sans MT" charset="0"/>
                <a:cs typeface="Gill Sans MT" charset="0"/>
              </a:rPr>
              <a:t>Module 8</a:t>
            </a:r>
          </a:p>
        </p:txBody>
      </p:sp>
      <p:sp>
        <p:nvSpPr>
          <p:cNvPr id="36" name="Oval 35"/>
          <p:cNvSpPr/>
          <p:nvPr/>
        </p:nvSpPr>
        <p:spPr>
          <a:xfrm>
            <a:off x="6481742" y="4120904"/>
            <a:ext cx="1267734" cy="1266952"/>
          </a:xfrm>
          <a:prstGeom prst="ellipse">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7" name="TextBox 36"/>
          <p:cNvSpPr txBox="1"/>
          <p:nvPr/>
        </p:nvSpPr>
        <p:spPr>
          <a:xfrm>
            <a:off x="6453653" y="4249974"/>
            <a:ext cx="1341011" cy="954107"/>
          </a:xfrm>
          <a:prstGeom prst="rect">
            <a:avLst/>
          </a:prstGeom>
          <a:noFill/>
        </p:spPr>
        <p:txBody>
          <a:bodyPr wrap="square" rtlCol="0">
            <a:spAutoFit/>
          </a:bodyPr>
          <a:lstStyle/>
          <a:p>
            <a:pPr algn="ctr"/>
            <a:r>
              <a:rPr lang="en-US" sz="1400" b="1" dirty="0">
                <a:solidFill>
                  <a:srgbClr val="FFFF00"/>
                </a:solidFill>
                <a:latin typeface="Gill Sans MT" charset="0"/>
                <a:ea typeface="Gill Sans MT" charset="0"/>
                <a:cs typeface="Gill Sans MT" charset="0"/>
              </a:rPr>
              <a:t>30</a:t>
            </a:r>
            <a:r>
              <a:rPr lang="en-US" sz="1400" b="1" baseline="30000" dirty="0">
                <a:solidFill>
                  <a:srgbClr val="FFFF00"/>
                </a:solidFill>
                <a:latin typeface="Gill Sans MT" charset="0"/>
                <a:ea typeface="Gill Sans MT" charset="0"/>
                <a:cs typeface="Gill Sans MT" charset="0"/>
              </a:rPr>
              <a:t>th</a:t>
            </a:r>
            <a:r>
              <a:rPr lang="en-US" sz="1400" b="1" dirty="0">
                <a:solidFill>
                  <a:srgbClr val="FFFF00"/>
                </a:solidFill>
                <a:latin typeface="Gill Sans MT" charset="0"/>
                <a:ea typeface="Gill Sans MT" charset="0"/>
                <a:cs typeface="Gill Sans MT" charset="0"/>
              </a:rPr>
              <a:t> Oct</a:t>
            </a:r>
          </a:p>
          <a:p>
            <a:pPr algn="ctr"/>
            <a:r>
              <a:rPr lang="en-US" sz="1400" dirty="0">
                <a:solidFill>
                  <a:srgbClr val="FFFF00"/>
                </a:solidFill>
                <a:latin typeface="Gill Sans MT" charset="0"/>
                <a:ea typeface="Gill Sans MT" charset="0"/>
                <a:cs typeface="Gill Sans MT" charset="0"/>
              </a:rPr>
              <a:t>Induction Tier for parents and carers</a:t>
            </a:r>
          </a:p>
        </p:txBody>
      </p:sp>
      <p:sp>
        <p:nvSpPr>
          <p:cNvPr id="39" name="TextBox 38"/>
          <p:cNvSpPr txBox="1"/>
          <p:nvPr/>
        </p:nvSpPr>
        <p:spPr>
          <a:xfrm>
            <a:off x="160504" y="6448092"/>
            <a:ext cx="11870991" cy="400110"/>
          </a:xfrm>
          <a:prstGeom prst="rect">
            <a:avLst/>
          </a:prstGeom>
          <a:noFill/>
        </p:spPr>
        <p:txBody>
          <a:bodyPr wrap="square" rtlCol="0">
            <a:spAutoFit/>
          </a:bodyPr>
          <a:lstStyle/>
          <a:p>
            <a:pPr algn="ctr"/>
            <a:r>
              <a:rPr lang="en-US" sz="2000" dirty="0">
                <a:solidFill>
                  <a:schemeClr val="bg1"/>
                </a:solidFill>
                <a:latin typeface="Gill Sans" charset="0"/>
                <a:ea typeface="Gill Sans" charset="0"/>
                <a:cs typeface="Gill Sans" charset="0"/>
              </a:rPr>
              <a:t>chris.lincoln@learnsendhub.co.uk</a:t>
            </a:r>
          </a:p>
        </p:txBody>
      </p:sp>
    </p:spTree>
    <p:extLst>
      <p:ext uri="{BB962C8B-B14F-4D97-AF65-F5344CB8AC3E}">
        <p14:creationId xmlns:p14="http://schemas.microsoft.com/office/powerpoint/2010/main" val="17970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7" grpId="0"/>
      <p:bldP spid="29" grpId="0"/>
      <p:bldP spid="31"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TextBox 5"/>
          <p:cNvSpPr txBox="1"/>
          <p:nvPr/>
        </p:nvSpPr>
        <p:spPr>
          <a:xfrm>
            <a:off x="160504" y="6448092"/>
            <a:ext cx="11870991" cy="400110"/>
          </a:xfrm>
          <a:prstGeom prst="rect">
            <a:avLst/>
          </a:prstGeom>
          <a:noFill/>
        </p:spPr>
        <p:txBody>
          <a:bodyPr wrap="square" rtlCol="0">
            <a:spAutoFit/>
          </a:bodyPr>
          <a:lstStyle/>
          <a:p>
            <a:pPr algn="ctr"/>
            <a:r>
              <a:rPr lang="en-US" sz="2000" dirty="0">
                <a:solidFill>
                  <a:schemeClr val="bg1"/>
                </a:solidFill>
                <a:latin typeface="Gill Sans" charset="0"/>
                <a:ea typeface="Gill Sans" charset="0"/>
                <a:cs typeface="Gill Sans" charset="0"/>
              </a:rPr>
              <a:t>chris.lincoln@learnsendhub.co.uk</a:t>
            </a:r>
          </a:p>
        </p:txBody>
      </p:sp>
      <p:sp>
        <p:nvSpPr>
          <p:cNvPr id="8" name="TextBox 7"/>
          <p:cNvSpPr txBox="1"/>
          <p:nvPr/>
        </p:nvSpPr>
        <p:spPr>
          <a:xfrm>
            <a:off x="9165655" y="1909114"/>
            <a:ext cx="2865840" cy="4278094"/>
          </a:xfrm>
          <a:prstGeom prst="rect">
            <a:avLst/>
          </a:prstGeom>
          <a:noFill/>
        </p:spPr>
        <p:txBody>
          <a:bodyPr wrap="square" rtlCol="0">
            <a:spAutoFit/>
          </a:bodyPr>
          <a:lstStyle/>
          <a:p>
            <a:pPr algn="ctr"/>
            <a:r>
              <a:rPr lang="en-US" sz="2800" i="1" dirty="0">
                <a:solidFill>
                  <a:srgbClr val="7030A0"/>
                </a:solidFill>
                <a:latin typeface="Gill Sans" charset="0"/>
                <a:ea typeface="Gill Sans" charset="0"/>
                <a:cs typeface="Gill Sans" charset="0"/>
              </a:rPr>
              <a:t>Scan the QR code to register for free:</a:t>
            </a: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endParaRPr lang="en-US" sz="2400" b="1" i="1" dirty="0">
              <a:latin typeface="Gill Sans" charset="0"/>
              <a:ea typeface="Gill Sans" charset="0"/>
              <a:cs typeface="Gill Sans" charset="0"/>
            </a:endParaRPr>
          </a:p>
          <a:p>
            <a:pPr algn="ctr"/>
            <a:r>
              <a:rPr lang="en-US" sz="2400" b="1" i="1" dirty="0">
                <a:latin typeface="Gill Sans" charset="0"/>
                <a:ea typeface="Gill Sans" charset="0"/>
                <a:cs typeface="Gill Sans" charset="0"/>
              </a:rPr>
              <a:t>@SENDworkforce</a:t>
            </a:r>
          </a:p>
        </p:txBody>
      </p:sp>
      <p:sp>
        <p:nvSpPr>
          <p:cNvPr id="11" name="TextBox 10"/>
          <p:cNvSpPr txBox="1"/>
          <p:nvPr/>
        </p:nvSpPr>
        <p:spPr>
          <a:xfrm>
            <a:off x="321009" y="284568"/>
            <a:ext cx="11870991" cy="1200329"/>
          </a:xfrm>
          <a:prstGeom prst="rect">
            <a:avLst/>
          </a:prstGeom>
          <a:noFill/>
        </p:spPr>
        <p:txBody>
          <a:bodyPr wrap="square" rtlCol="0">
            <a:spAutoFit/>
          </a:bodyPr>
          <a:lstStyle/>
          <a:p>
            <a:r>
              <a:rPr lang="en-US" sz="3600" b="1" dirty="0">
                <a:latin typeface="Gill Sans" charset="0"/>
                <a:ea typeface="Gill Sans" charset="0"/>
                <a:cs typeface="Gill Sans" charset="0"/>
              </a:rPr>
              <a:t>SEND Workforce Development</a:t>
            </a:r>
          </a:p>
          <a:p>
            <a:r>
              <a:rPr lang="en-US" sz="3600" i="1" dirty="0">
                <a:latin typeface="Gill Sans" charset="0"/>
                <a:ea typeface="Gill Sans" charset="0"/>
                <a:cs typeface="Gill Sans" charset="0"/>
              </a:rPr>
              <a:t>Modules available include:</a:t>
            </a:r>
          </a:p>
        </p:txBody>
      </p:sp>
      <p:sp>
        <p:nvSpPr>
          <p:cNvPr id="12" name="TextBox 11"/>
          <p:cNvSpPr txBox="1"/>
          <p:nvPr/>
        </p:nvSpPr>
        <p:spPr>
          <a:xfrm>
            <a:off x="321009" y="1443223"/>
            <a:ext cx="4282813" cy="3231654"/>
          </a:xfrm>
          <a:prstGeom prst="rect">
            <a:avLst/>
          </a:prstGeom>
          <a:noFill/>
        </p:spPr>
        <p:txBody>
          <a:bodyPr wrap="square" rtlCol="0">
            <a:spAutoFit/>
          </a:bodyPr>
          <a:lstStyle/>
          <a:p>
            <a:r>
              <a:rPr lang="en-US" sz="3600" dirty="0">
                <a:solidFill>
                  <a:schemeClr val="accent6"/>
                </a:solidFill>
                <a:latin typeface="Gill Sans" charset="0"/>
                <a:ea typeface="Gill Sans" charset="0"/>
                <a:cs typeface="Gill Sans" charset="0"/>
              </a:rPr>
              <a:t>Induction Tier:</a:t>
            </a:r>
          </a:p>
          <a:p>
            <a:r>
              <a:rPr lang="en-US" sz="2400" i="1" dirty="0">
                <a:latin typeface="Gill Sans" charset="0"/>
                <a:ea typeface="Gill Sans" charset="0"/>
                <a:cs typeface="Gill Sans" charset="0"/>
              </a:rPr>
              <a:t>(Now also available to parents)</a:t>
            </a:r>
          </a:p>
          <a:p>
            <a:endParaRPr lang="en-US" sz="2400" i="1" dirty="0">
              <a:latin typeface="Gill Sans" charset="0"/>
              <a:ea typeface="Gill Sans" charset="0"/>
              <a:cs typeface="Gill Sans" charset="0"/>
            </a:endParaRPr>
          </a:p>
          <a:p>
            <a:pPr marL="342900" indent="-342900">
              <a:buFont typeface="Arial" charset="0"/>
              <a:buChar char="•"/>
            </a:pPr>
            <a:r>
              <a:rPr lang="en-US" sz="2000" dirty="0">
                <a:latin typeface="Gill Sans" charset="0"/>
                <a:ea typeface="Gill Sans" charset="0"/>
                <a:cs typeface="Gill Sans" charset="0"/>
              </a:rPr>
              <a:t>Types of SEND</a:t>
            </a:r>
          </a:p>
          <a:p>
            <a:pPr marL="342900" indent="-342900">
              <a:buFont typeface="Arial" charset="0"/>
              <a:buChar char="•"/>
            </a:pPr>
            <a:r>
              <a:rPr lang="en-US" sz="2000" dirty="0">
                <a:latin typeface="Gill Sans" charset="0"/>
                <a:ea typeface="Gill Sans" charset="0"/>
                <a:cs typeface="Gill Sans" charset="0"/>
              </a:rPr>
              <a:t>Awareness of a Neuro-Typical Child</a:t>
            </a:r>
          </a:p>
          <a:p>
            <a:pPr marL="342900" indent="-342900">
              <a:buFont typeface="Arial" charset="0"/>
              <a:buChar char="•"/>
            </a:pPr>
            <a:r>
              <a:rPr lang="en-US" sz="2000" dirty="0">
                <a:latin typeface="Gill Sans" charset="0"/>
                <a:ea typeface="Gill Sans" charset="0"/>
                <a:cs typeface="Gill Sans" charset="0"/>
              </a:rPr>
              <a:t>What is Inclusion?</a:t>
            </a:r>
          </a:p>
          <a:p>
            <a:pPr marL="342900" indent="-342900">
              <a:buFont typeface="Arial" charset="0"/>
              <a:buChar char="•"/>
            </a:pPr>
            <a:r>
              <a:rPr lang="en-US" sz="2000" dirty="0">
                <a:latin typeface="Gill Sans" charset="0"/>
                <a:ea typeface="Gill Sans" charset="0"/>
                <a:cs typeface="Gill Sans" charset="0"/>
              </a:rPr>
              <a:t>SEND Code of Practice</a:t>
            </a:r>
          </a:p>
          <a:p>
            <a:pPr marL="342900" indent="-342900">
              <a:buFont typeface="Arial" charset="0"/>
              <a:buChar char="•"/>
            </a:pPr>
            <a:r>
              <a:rPr lang="en-US" sz="2000" dirty="0">
                <a:latin typeface="Gill Sans" charset="0"/>
                <a:ea typeface="Gill Sans" charset="0"/>
                <a:cs typeface="Gill Sans" charset="0"/>
              </a:rPr>
              <a:t>Respecting Individuals</a:t>
            </a:r>
          </a:p>
          <a:p>
            <a:pPr marL="342900" indent="-342900">
              <a:buFont typeface="Arial" charset="0"/>
              <a:buChar char="•"/>
            </a:pPr>
            <a:r>
              <a:rPr lang="en-US" sz="2000" dirty="0">
                <a:latin typeface="Gill Sans" charset="0"/>
                <a:ea typeface="Gill Sans" charset="0"/>
                <a:cs typeface="Gill Sans" charset="0"/>
              </a:rPr>
              <a:t>Working with Professionals</a:t>
            </a:r>
          </a:p>
        </p:txBody>
      </p:sp>
      <p:sp>
        <p:nvSpPr>
          <p:cNvPr id="13" name="TextBox 12"/>
          <p:cNvSpPr txBox="1"/>
          <p:nvPr/>
        </p:nvSpPr>
        <p:spPr>
          <a:xfrm>
            <a:off x="4703123" y="1443223"/>
            <a:ext cx="4462532" cy="4770537"/>
          </a:xfrm>
          <a:prstGeom prst="rect">
            <a:avLst/>
          </a:prstGeom>
          <a:noFill/>
        </p:spPr>
        <p:txBody>
          <a:bodyPr wrap="square" rtlCol="0">
            <a:spAutoFit/>
          </a:bodyPr>
          <a:lstStyle/>
          <a:p>
            <a:r>
              <a:rPr lang="en-US" sz="3600" dirty="0">
                <a:solidFill>
                  <a:schemeClr val="accent6"/>
                </a:solidFill>
                <a:latin typeface="Gill Sans" charset="0"/>
                <a:ea typeface="Gill Sans" charset="0"/>
                <a:cs typeface="Gill Sans" charset="0"/>
              </a:rPr>
              <a:t>Tier 1:</a:t>
            </a:r>
          </a:p>
          <a:p>
            <a:r>
              <a:rPr lang="en-US" sz="2400" i="1" dirty="0">
                <a:latin typeface="Gill Sans" charset="0"/>
                <a:ea typeface="Gill Sans" charset="0"/>
                <a:cs typeface="Gill Sans" charset="0"/>
              </a:rPr>
              <a:t>(Modules released every 2-3 weeks)</a:t>
            </a:r>
          </a:p>
          <a:p>
            <a:endParaRPr lang="en-US" sz="2400" i="1" dirty="0">
              <a:latin typeface="Gill Sans" charset="0"/>
              <a:ea typeface="Gill Sans" charset="0"/>
              <a:cs typeface="Gill Sans" charset="0"/>
            </a:endParaRPr>
          </a:p>
          <a:p>
            <a:pPr marL="342900" indent="-342900">
              <a:buFont typeface="Arial" charset="0"/>
              <a:buChar char="•"/>
            </a:pPr>
            <a:r>
              <a:rPr lang="en-US" sz="2000" dirty="0">
                <a:latin typeface="Gill Sans" charset="0"/>
                <a:ea typeface="Gill Sans" charset="0"/>
                <a:cs typeface="Gill Sans" charset="0"/>
              </a:rPr>
              <a:t>Sensory Processing and Integration</a:t>
            </a:r>
          </a:p>
          <a:p>
            <a:pPr marL="342900" indent="-342900">
              <a:buFont typeface="Arial" charset="0"/>
              <a:buChar char="•"/>
            </a:pPr>
            <a:r>
              <a:rPr lang="en-US" sz="2000" dirty="0">
                <a:latin typeface="Gill Sans" charset="0"/>
                <a:ea typeface="Gill Sans" charset="0"/>
                <a:cs typeface="Gill Sans" charset="0"/>
              </a:rPr>
              <a:t>Supporting Transitions</a:t>
            </a:r>
          </a:p>
          <a:p>
            <a:pPr marL="342900" indent="-342900">
              <a:buFont typeface="Arial" charset="0"/>
              <a:buChar char="•"/>
            </a:pPr>
            <a:r>
              <a:rPr lang="en-US" sz="2000" dirty="0">
                <a:latin typeface="Gill Sans" charset="0"/>
                <a:ea typeface="Gill Sans" charset="0"/>
                <a:cs typeface="Gill Sans" charset="0"/>
              </a:rPr>
              <a:t>Support Interventions</a:t>
            </a:r>
          </a:p>
          <a:p>
            <a:pPr marL="342900" indent="-342900">
              <a:buFont typeface="Arial" charset="0"/>
              <a:buChar char="•"/>
            </a:pPr>
            <a:r>
              <a:rPr lang="en-US" sz="2000" dirty="0">
                <a:latin typeface="Gill Sans" charset="0"/>
                <a:ea typeface="Gill Sans" charset="0"/>
                <a:cs typeface="Gill Sans" charset="0"/>
              </a:rPr>
              <a:t>Restorative Practice</a:t>
            </a:r>
          </a:p>
          <a:p>
            <a:pPr marL="342900" indent="-342900">
              <a:buFont typeface="Arial" charset="0"/>
              <a:buChar char="•"/>
            </a:pPr>
            <a:r>
              <a:rPr lang="en-US" sz="2000" dirty="0">
                <a:solidFill>
                  <a:schemeClr val="accent6"/>
                </a:solidFill>
                <a:latin typeface="Gill Sans" charset="0"/>
                <a:ea typeface="Gill Sans" charset="0"/>
                <a:cs typeface="Gill Sans" charset="0"/>
              </a:rPr>
              <a:t>Four Areas of Need</a:t>
            </a:r>
          </a:p>
          <a:p>
            <a:pPr marL="342900" indent="-342900">
              <a:buFont typeface="Arial" charset="0"/>
              <a:buChar char="•"/>
            </a:pPr>
            <a:r>
              <a:rPr lang="en-US" sz="2000" dirty="0">
                <a:latin typeface="Gill Sans" charset="0"/>
                <a:ea typeface="Gill Sans" charset="0"/>
                <a:cs typeface="Gill Sans" charset="0"/>
              </a:rPr>
              <a:t>Nurture Principles</a:t>
            </a:r>
          </a:p>
          <a:p>
            <a:pPr marL="342900" indent="-342900">
              <a:buFont typeface="Arial" charset="0"/>
              <a:buChar char="•"/>
            </a:pPr>
            <a:r>
              <a:rPr lang="en-US" sz="2000" dirty="0">
                <a:solidFill>
                  <a:schemeClr val="accent6"/>
                </a:solidFill>
                <a:latin typeface="Gill Sans" charset="0"/>
                <a:ea typeface="Gill Sans" charset="0"/>
                <a:cs typeface="Gill Sans" charset="0"/>
              </a:rPr>
              <a:t>Personal Care and Dignity</a:t>
            </a:r>
          </a:p>
          <a:p>
            <a:pPr marL="342900" indent="-342900">
              <a:buFont typeface="Arial" charset="0"/>
              <a:buChar char="•"/>
            </a:pPr>
            <a:r>
              <a:rPr lang="en-US" sz="2000" dirty="0">
                <a:solidFill>
                  <a:schemeClr val="accent6"/>
                </a:solidFill>
                <a:latin typeface="Gill Sans" charset="0"/>
                <a:ea typeface="Gill Sans" charset="0"/>
                <a:cs typeface="Gill Sans" charset="0"/>
              </a:rPr>
              <a:t>Introduction to Attachment</a:t>
            </a:r>
          </a:p>
          <a:p>
            <a:pPr marL="342900" indent="-342900">
              <a:buFont typeface="Arial" charset="0"/>
              <a:buChar char="•"/>
            </a:pPr>
            <a:r>
              <a:rPr lang="en-US" sz="2000" dirty="0">
                <a:latin typeface="Gill Sans" charset="0"/>
                <a:ea typeface="Gill Sans" charset="0"/>
                <a:cs typeface="Gill Sans" charset="0"/>
              </a:rPr>
              <a:t>Trauma</a:t>
            </a:r>
          </a:p>
          <a:p>
            <a:pPr marL="342900" indent="-342900">
              <a:buFont typeface="Arial" charset="0"/>
              <a:buChar char="•"/>
            </a:pPr>
            <a:r>
              <a:rPr lang="en-US" sz="2000" dirty="0">
                <a:latin typeface="Gill Sans" charset="0"/>
                <a:ea typeface="Gill Sans" charset="0"/>
                <a:cs typeface="Gill Sans" charset="0"/>
              </a:rPr>
              <a:t>Intensive Interaction</a:t>
            </a:r>
          </a:p>
          <a:p>
            <a:pPr marL="342900" indent="-342900">
              <a:buFont typeface="Arial" charset="0"/>
              <a:buChar char="•"/>
            </a:pPr>
            <a:r>
              <a:rPr lang="en-US" sz="2000" dirty="0">
                <a:latin typeface="Gill Sans" charset="0"/>
                <a:ea typeface="Gill Sans" charset="0"/>
                <a:cs typeface="Gill Sans" charset="0"/>
              </a:rPr>
              <a:t>Communication</a:t>
            </a:r>
          </a:p>
        </p:txBody>
      </p:sp>
      <p:sp>
        <p:nvSpPr>
          <p:cNvPr id="15" name="Oval Callout 14"/>
          <p:cNvSpPr/>
          <p:nvPr/>
        </p:nvSpPr>
        <p:spPr>
          <a:xfrm>
            <a:off x="321009" y="4771524"/>
            <a:ext cx="3644053" cy="1906514"/>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1384" y="5170284"/>
            <a:ext cx="3543301" cy="1200329"/>
          </a:xfrm>
          <a:prstGeom prst="rect">
            <a:avLst/>
          </a:prstGeom>
          <a:noFill/>
        </p:spPr>
        <p:txBody>
          <a:bodyPr wrap="square" rtlCol="0">
            <a:spAutoFit/>
          </a:bodyPr>
          <a:lstStyle/>
          <a:p>
            <a:pPr algn="ctr"/>
            <a:r>
              <a:rPr lang="en-US" i="1" dirty="0"/>
              <a:t>“A very clear and concise </a:t>
            </a:r>
            <a:r>
              <a:rPr lang="en-US" i="1"/>
              <a:t>toolkit </a:t>
            </a:r>
          </a:p>
          <a:p>
            <a:pPr algn="ctr"/>
            <a:r>
              <a:rPr lang="en-US" i="1" dirty="0"/>
              <a:t>of strategies. I enjoyed working through the scenarios and the downloadable content”</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114" y="2944135"/>
            <a:ext cx="2518921" cy="2518921"/>
          </a:xfrm>
          <a:prstGeom prst="rect">
            <a:avLst/>
          </a:prstGeom>
        </p:spPr>
      </p:pic>
    </p:spTree>
    <p:extLst>
      <p:ext uri="{BB962C8B-B14F-4D97-AF65-F5344CB8AC3E}">
        <p14:creationId xmlns:p14="http://schemas.microsoft.com/office/powerpoint/2010/main" val="339977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0924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
          <p:cNvSpPr txBox="1">
            <a:spLocks noGrp="1"/>
          </p:cNvSpPr>
          <p:nvPr>
            <p:ph type="title"/>
          </p:nvPr>
        </p:nvSpPr>
        <p:spPr>
          <a:xfrm>
            <a:off x="952500" y="-6731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800" b="1" dirty="0">
                <a:solidFill>
                  <a:schemeClr val="tx1"/>
                </a:solidFill>
              </a:rPr>
              <a:t>SEND Leadership – A Tiered Approach</a:t>
            </a:r>
            <a:endParaRPr sz="4800" b="1" dirty="0">
              <a:solidFill>
                <a:schemeClr val="tx1"/>
              </a:solidFill>
            </a:endParaRPr>
          </a:p>
        </p:txBody>
      </p:sp>
      <p:pic>
        <p:nvPicPr>
          <p:cNvPr id="312" name="Google Shape;312;p5"/>
          <p:cNvPicPr preferRelativeResize="0"/>
          <p:nvPr/>
        </p:nvPicPr>
        <p:blipFill rotWithShape="1">
          <a:blip r:embed="rId3">
            <a:alphaModFix/>
          </a:blip>
          <a:srcRect l="27500" t="71975" r="13471" b="19629"/>
          <a:stretch/>
        </p:blipFill>
        <p:spPr>
          <a:xfrm>
            <a:off x="0" y="5690581"/>
            <a:ext cx="12420600" cy="1167419"/>
          </a:xfrm>
          <a:prstGeom prst="rect">
            <a:avLst/>
          </a:prstGeom>
          <a:noFill/>
          <a:ln>
            <a:noFill/>
          </a:ln>
        </p:spPr>
      </p:pic>
      <p:pic>
        <p:nvPicPr>
          <p:cNvPr id="2" name="Picture 1"/>
          <p:cNvPicPr>
            <a:picLocks noChangeAspect="1"/>
          </p:cNvPicPr>
          <p:nvPr/>
        </p:nvPicPr>
        <p:blipFill>
          <a:blip r:embed="rId4"/>
          <a:stretch>
            <a:fillRect/>
          </a:stretch>
        </p:blipFill>
        <p:spPr>
          <a:xfrm>
            <a:off x="4795690" y="1117575"/>
            <a:ext cx="3838575" cy="5438775"/>
          </a:xfrm>
          <a:prstGeom prst="rect">
            <a:avLst/>
          </a:prstGeom>
          <a:ln w="28575">
            <a:solidFill>
              <a:schemeClr val="tx1"/>
            </a:solidFill>
          </a:ln>
        </p:spPr>
      </p:pic>
      <p:sp>
        <p:nvSpPr>
          <p:cNvPr id="3" name="TextBox 2"/>
          <p:cNvSpPr txBox="1"/>
          <p:nvPr/>
        </p:nvSpPr>
        <p:spPr>
          <a:xfrm>
            <a:off x="952500" y="2166425"/>
            <a:ext cx="2335896" cy="400110"/>
          </a:xfrm>
          <a:prstGeom prst="rect">
            <a:avLst/>
          </a:prstGeom>
          <a:noFill/>
        </p:spPr>
        <p:txBody>
          <a:bodyPr wrap="none" rtlCol="0">
            <a:spAutoFit/>
          </a:bodyPr>
          <a:lstStyle/>
          <a:p>
            <a:r>
              <a:rPr lang="en-GB" sz="2000" dirty="0"/>
              <a:t>Tier 1 - Leadership</a:t>
            </a:r>
          </a:p>
        </p:txBody>
      </p:sp>
      <p:sp>
        <p:nvSpPr>
          <p:cNvPr id="7" name="TextBox 6"/>
          <p:cNvSpPr txBox="1"/>
          <p:nvPr/>
        </p:nvSpPr>
        <p:spPr>
          <a:xfrm>
            <a:off x="1009355" y="4921348"/>
            <a:ext cx="2877711" cy="400110"/>
          </a:xfrm>
          <a:prstGeom prst="rect">
            <a:avLst/>
          </a:prstGeom>
          <a:noFill/>
        </p:spPr>
        <p:txBody>
          <a:bodyPr wrap="none" rtlCol="0">
            <a:spAutoFit/>
          </a:bodyPr>
          <a:lstStyle/>
          <a:p>
            <a:r>
              <a:rPr lang="en-GB" sz="2000" dirty="0"/>
              <a:t>Tier 3 – Middle Leaders</a:t>
            </a:r>
          </a:p>
        </p:txBody>
      </p:sp>
      <p:sp>
        <p:nvSpPr>
          <p:cNvPr id="8" name="TextBox 7"/>
          <p:cNvSpPr txBox="1"/>
          <p:nvPr/>
        </p:nvSpPr>
        <p:spPr>
          <a:xfrm>
            <a:off x="1009355" y="3529185"/>
            <a:ext cx="2052165" cy="400110"/>
          </a:xfrm>
          <a:prstGeom prst="rect">
            <a:avLst/>
          </a:prstGeom>
          <a:noFill/>
        </p:spPr>
        <p:txBody>
          <a:bodyPr wrap="none" rtlCol="0">
            <a:spAutoFit/>
          </a:bodyPr>
          <a:lstStyle/>
          <a:p>
            <a:r>
              <a:rPr lang="en-GB" sz="2000" dirty="0"/>
              <a:t>Tier 2 - </a:t>
            </a:r>
            <a:r>
              <a:rPr lang="en-GB" sz="2000" dirty="0" err="1"/>
              <a:t>SENCos</a:t>
            </a:r>
            <a:endParaRPr lang="en-GB" sz="2000" dirty="0"/>
          </a:p>
        </p:txBody>
      </p:sp>
      <p:cxnSp>
        <p:nvCxnSpPr>
          <p:cNvPr id="5" name="Straight Arrow Connector 4"/>
          <p:cNvCxnSpPr/>
          <p:nvPr/>
        </p:nvCxnSpPr>
        <p:spPr>
          <a:xfrm>
            <a:off x="3404382" y="2366480"/>
            <a:ext cx="1603716" cy="6580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3298178" y="3752243"/>
            <a:ext cx="1680197" cy="240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3887066" y="5121403"/>
            <a:ext cx="1091309" cy="218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
          <p:cNvSpPr txBox="1">
            <a:spLocks noGrp="1"/>
          </p:cNvSpPr>
          <p:nvPr>
            <p:ph type="title"/>
          </p:nvPr>
        </p:nvSpPr>
        <p:spPr>
          <a:xfrm>
            <a:off x="952500" y="-6731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800" b="1" dirty="0">
                <a:solidFill>
                  <a:schemeClr val="tx1"/>
                </a:solidFill>
              </a:rPr>
              <a:t>SEND Leadership – A Tiered Approach</a:t>
            </a:r>
            <a:endParaRPr sz="4800" b="1" dirty="0">
              <a:solidFill>
                <a:schemeClr val="tx1"/>
              </a:solidFill>
            </a:endParaRPr>
          </a:p>
        </p:txBody>
      </p:sp>
      <p:pic>
        <p:nvPicPr>
          <p:cNvPr id="312" name="Google Shape;312;p5"/>
          <p:cNvPicPr preferRelativeResize="0"/>
          <p:nvPr/>
        </p:nvPicPr>
        <p:blipFill rotWithShape="1">
          <a:blip r:embed="rId3">
            <a:alphaModFix/>
          </a:blip>
          <a:srcRect l="27500" t="71975" r="13471" b="19629"/>
          <a:stretch/>
        </p:blipFill>
        <p:spPr>
          <a:xfrm>
            <a:off x="0" y="5690581"/>
            <a:ext cx="12420600" cy="1167419"/>
          </a:xfrm>
          <a:prstGeom prst="rect">
            <a:avLst/>
          </a:prstGeom>
          <a:noFill/>
          <a:ln>
            <a:noFill/>
          </a:ln>
        </p:spPr>
      </p:pic>
      <p:pic>
        <p:nvPicPr>
          <p:cNvPr id="4" name="Picture 3"/>
          <p:cNvPicPr>
            <a:picLocks noChangeAspect="1"/>
          </p:cNvPicPr>
          <p:nvPr/>
        </p:nvPicPr>
        <p:blipFill>
          <a:blip r:embed="rId4"/>
          <a:stretch>
            <a:fillRect/>
          </a:stretch>
        </p:blipFill>
        <p:spPr>
          <a:xfrm>
            <a:off x="1180293" y="1089440"/>
            <a:ext cx="3838575" cy="543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stretch>
            <a:fillRect/>
          </a:stretch>
        </p:blipFill>
        <p:spPr>
          <a:xfrm>
            <a:off x="6554152" y="1185240"/>
            <a:ext cx="3838575" cy="542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019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
          <p:cNvSpPr txBox="1">
            <a:spLocks noGrp="1"/>
          </p:cNvSpPr>
          <p:nvPr>
            <p:ph type="title"/>
          </p:nvPr>
        </p:nvSpPr>
        <p:spPr>
          <a:xfrm>
            <a:off x="952500" y="-6731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800" b="1" dirty="0">
                <a:solidFill>
                  <a:schemeClr val="tx1"/>
                </a:solidFill>
              </a:rPr>
              <a:t>SEND Leadership – Teaching Assistant</a:t>
            </a:r>
            <a:endParaRPr sz="4800" b="1" dirty="0">
              <a:solidFill>
                <a:schemeClr val="tx1"/>
              </a:solidFill>
            </a:endParaRPr>
          </a:p>
        </p:txBody>
      </p:sp>
      <p:pic>
        <p:nvPicPr>
          <p:cNvPr id="312" name="Google Shape;312;p5"/>
          <p:cNvPicPr preferRelativeResize="0"/>
          <p:nvPr/>
        </p:nvPicPr>
        <p:blipFill rotWithShape="1">
          <a:blip r:embed="rId3">
            <a:alphaModFix/>
          </a:blip>
          <a:srcRect l="27500" t="71975" r="13471" b="19629"/>
          <a:stretch/>
        </p:blipFill>
        <p:spPr>
          <a:xfrm>
            <a:off x="0" y="5690581"/>
            <a:ext cx="12420600" cy="1167419"/>
          </a:xfrm>
          <a:prstGeom prst="rect">
            <a:avLst/>
          </a:prstGeom>
          <a:noFill/>
          <a:ln>
            <a:noFill/>
          </a:ln>
        </p:spPr>
      </p:pic>
      <p:pic>
        <p:nvPicPr>
          <p:cNvPr id="2" name="Picture 1"/>
          <p:cNvPicPr>
            <a:picLocks noChangeAspect="1"/>
          </p:cNvPicPr>
          <p:nvPr/>
        </p:nvPicPr>
        <p:blipFill>
          <a:blip r:embed="rId4"/>
          <a:stretch>
            <a:fillRect/>
          </a:stretch>
        </p:blipFill>
        <p:spPr>
          <a:xfrm>
            <a:off x="916745" y="1258252"/>
            <a:ext cx="3838575" cy="5438775"/>
          </a:xfrm>
          <a:prstGeom prst="rect">
            <a:avLst/>
          </a:prstGeom>
          <a:ln w="19050">
            <a:solidFill>
              <a:schemeClr val="tx1"/>
            </a:solidFill>
          </a:ln>
        </p:spPr>
      </p:pic>
      <p:pic>
        <p:nvPicPr>
          <p:cNvPr id="3" name="Picture 2"/>
          <p:cNvPicPr>
            <a:picLocks noChangeAspect="1"/>
          </p:cNvPicPr>
          <p:nvPr/>
        </p:nvPicPr>
        <p:blipFill>
          <a:blip r:embed="rId5"/>
          <a:stretch>
            <a:fillRect/>
          </a:stretch>
        </p:blipFill>
        <p:spPr>
          <a:xfrm>
            <a:off x="7142650" y="1258251"/>
            <a:ext cx="3838575" cy="5438775"/>
          </a:xfrm>
          <a:prstGeom prst="rect">
            <a:avLst/>
          </a:prstGeom>
          <a:ln w="12700">
            <a:solidFill>
              <a:schemeClr val="tx1"/>
            </a:solidFill>
          </a:ln>
        </p:spPr>
      </p:pic>
      <p:sp>
        <p:nvSpPr>
          <p:cNvPr id="5" name="TextBox 4"/>
          <p:cNvSpPr txBox="1"/>
          <p:nvPr/>
        </p:nvSpPr>
        <p:spPr>
          <a:xfrm>
            <a:off x="4893316" y="2375203"/>
            <a:ext cx="2249334" cy="1477328"/>
          </a:xfrm>
          <a:prstGeom prst="rect">
            <a:avLst/>
          </a:prstGeom>
          <a:noFill/>
        </p:spPr>
        <p:txBody>
          <a:bodyPr wrap="none" rtlCol="0">
            <a:spAutoFit/>
          </a:bodyPr>
          <a:lstStyle/>
          <a:p>
            <a:r>
              <a:rPr lang="en-GB" sz="1800" b="1" dirty="0"/>
              <a:t>6 modules £60 pp</a:t>
            </a:r>
          </a:p>
          <a:p>
            <a:endParaRPr lang="en-GB" sz="1800" b="1" dirty="0"/>
          </a:p>
          <a:p>
            <a:r>
              <a:rPr lang="en-GB" sz="1800" b="1" dirty="0"/>
              <a:t>9 modules £85 pp</a:t>
            </a:r>
          </a:p>
          <a:p>
            <a:endParaRPr lang="en-GB" sz="1800" b="1" dirty="0"/>
          </a:p>
          <a:p>
            <a:r>
              <a:rPr lang="en-GB" sz="1800" b="1" dirty="0"/>
              <a:t>12 modules £96 pp</a:t>
            </a:r>
          </a:p>
        </p:txBody>
      </p:sp>
    </p:spTree>
    <p:extLst>
      <p:ext uri="{BB962C8B-B14F-4D97-AF65-F5344CB8AC3E}">
        <p14:creationId xmlns:p14="http://schemas.microsoft.com/office/powerpoint/2010/main" val="302718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
          <p:cNvSpPr txBox="1">
            <a:spLocks noGrp="1"/>
          </p:cNvSpPr>
          <p:nvPr>
            <p:ph type="title"/>
          </p:nvPr>
        </p:nvSpPr>
        <p:spPr>
          <a:xfrm>
            <a:off x="952500" y="-6731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sz="4800" b="1" dirty="0">
                <a:solidFill>
                  <a:schemeClr val="tx1"/>
                </a:solidFill>
              </a:rPr>
              <a:t>SEND Huh</a:t>
            </a:r>
            <a:endParaRPr sz="4800" b="1" dirty="0">
              <a:solidFill>
                <a:schemeClr val="tx1"/>
              </a:solidFill>
            </a:endParaRPr>
          </a:p>
        </p:txBody>
      </p:sp>
      <p:pic>
        <p:nvPicPr>
          <p:cNvPr id="312" name="Google Shape;312;p5"/>
          <p:cNvPicPr preferRelativeResize="0"/>
          <p:nvPr/>
        </p:nvPicPr>
        <p:blipFill rotWithShape="1">
          <a:blip r:embed="rId3">
            <a:alphaModFix/>
          </a:blip>
          <a:srcRect l="27500" t="71975" r="13471" b="19629"/>
          <a:stretch/>
        </p:blipFill>
        <p:spPr>
          <a:xfrm>
            <a:off x="0" y="5690581"/>
            <a:ext cx="12420600" cy="1167419"/>
          </a:xfrm>
          <a:prstGeom prst="rect">
            <a:avLst/>
          </a:prstGeom>
          <a:noFill/>
          <a:ln>
            <a:noFill/>
          </a:ln>
        </p:spPr>
      </p:pic>
      <p:pic>
        <p:nvPicPr>
          <p:cNvPr id="2" name="Picture 1"/>
          <p:cNvPicPr>
            <a:picLocks noChangeAspect="1"/>
          </p:cNvPicPr>
          <p:nvPr/>
        </p:nvPicPr>
        <p:blipFill>
          <a:blip r:embed="rId4"/>
          <a:stretch>
            <a:fillRect/>
          </a:stretch>
        </p:blipFill>
        <p:spPr>
          <a:xfrm>
            <a:off x="952500" y="994180"/>
            <a:ext cx="3838575" cy="5438775"/>
          </a:xfrm>
          <a:prstGeom prst="rect">
            <a:avLst/>
          </a:prstGeom>
          <a:ln w="38100">
            <a:solidFill>
              <a:schemeClr val="tx1"/>
            </a:solidFill>
          </a:ln>
        </p:spPr>
      </p:pic>
      <p:pic>
        <p:nvPicPr>
          <p:cNvPr id="3" name="Picture 2"/>
          <p:cNvPicPr>
            <a:picLocks noChangeAspect="1"/>
          </p:cNvPicPr>
          <p:nvPr/>
        </p:nvPicPr>
        <p:blipFill>
          <a:blip r:embed="rId5"/>
          <a:stretch>
            <a:fillRect/>
          </a:stretch>
        </p:blipFill>
        <p:spPr>
          <a:xfrm>
            <a:off x="5372100" y="1392749"/>
            <a:ext cx="1726370" cy="1524848"/>
          </a:xfrm>
          <a:prstGeom prst="rect">
            <a:avLst/>
          </a:prstGeom>
          <a:ln w="28575">
            <a:solidFill>
              <a:schemeClr val="tx1"/>
            </a:solidFill>
          </a:ln>
        </p:spPr>
      </p:pic>
      <p:sp>
        <p:nvSpPr>
          <p:cNvPr id="5" name="Rectangle 4"/>
          <p:cNvSpPr/>
          <p:nvPr/>
        </p:nvSpPr>
        <p:spPr>
          <a:xfrm>
            <a:off x="7205589" y="1553541"/>
            <a:ext cx="6096000" cy="923330"/>
          </a:xfrm>
          <a:prstGeom prst="rect">
            <a:avLst/>
          </a:prstGeom>
        </p:spPr>
        <p:txBody>
          <a:bodyPr>
            <a:spAutoFit/>
          </a:bodyPr>
          <a:lstStyle/>
          <a:p>
            <a:r>
              <a:rPr lang="en-GB" sz="1800" dirty="0">
                <a:solidFill>
                  <a:srgbClr val="333333"/>
                </a:solidFill>
                <a:latin typeface="Montserrat"/>
              </a:rPr>
              <a:t>“So Mary Myatt and I have been interviewing </a:t>
            </a:r>
          </a:p>
          <a:p>
            <a:r>
              <a:rPr lang="en-GB" sz="1800" dirty="0">
                <a:solidFill>
                  <a:srgbClr val="333333"/>
                </a:solidFill>
                <a:latin typeface="Montserrat"/>
              </a:rPr>
              <a:t>some remarkable subject leaders about </a:t>
            </a:r>
          </a:p>
          <a:p>
            <a:r>
              <a:rPr lang="en-GB" sz="1800" dirty="0">
                <a:solidFill>
                  <a:srgbClr val="333333"/>
                </a:solidFill>
                <a:latin typeface="Montserrat"/>
              </a:rPr>
              <a:t>curriculum development.”</a:t>
            </a:r>
            <a:endParaRPr lang="en-GB" sz="1800" dirty="0"/>
          </a:p>
        </p:txBody>
      </p:sp>
      <p:sp>
        <p:nvSpPr>
          <p:cNvPr id="7" name="Rectangle 6"/>
          <p:cNvSpPr/>
          <p:nvPr/>
        </p:nvSpPr>
        <p:spPr>
          <a:xfrm>
            <a:off x="5516732" y="3448577"/>
            <a:ext cx="6096000" cy="1323439"/>
          </a:xfrm>
          <a:prstGeom prst="rect">
            <a:avLst/>
          </a:prstGeom>
        </p:spPr>
        <p:txBody>
          <a:bodyPr>
            <a:spAutoFit/>
          </a:bodyPr>
          <a:lstStyle/>
          <a:p>
            <a:r>
              <a:rPr lang="en-GB" sz="2000" dirty="0">
                <a:solidFill>
                  <a:srgbClr val="6D6D6D"/>
                </a:solidFill>
                <a:latin typeface="Muli"/>
              </a:rPr>
              <a:t>“The challenging conversations that comprise </a:t>
            </a:r>
            <a:r>
              <a:rPr lang="en-GB" sz="2000" i="1" dirty="0">
                <a:solidFill>
                  <a:srgbClr val="6D6D6D"/>
                </a:solidFill>
                <a:latin typeface="Muli"/>
              </a:rPr>
              <a:t>SEND Huh</a:t>
            </a:r>
            <a:r>
              <a:rPr lang="en-GB" sz="2000" dirty="0">
                <a:solidFill>
                  <a:srgbClr val="6D6D6D"/>
                </a:solidFill>
                <a:latin typeface="Muli"/>
              </a:rPr>
              <a:t> paint an inspiring picture that is hugely hopeful for the future of SEND curriculum provision in our schools.”</a:t>
            </a:r>
            <a:endParaRPr lang="en-GB" sz="2000" dirty="0"/>
          </a:p>
        </p:txBody>
      </p:sp>
    </p:spTree>
    <p:extLst>
      <p:ext uri="{BB962C8B-B14F-4D97-AF65-F5344CB8AC3E}">
        <p14:creationId xmlns:p14="http://schemas.microsoft.com/office/powerpoint/2010/main" val="245031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
          <p:cNvPicPr preferRelativeResize="0"/>
          <p:nvPr/>
        </p:nvPicPr>
        <p:blipFill rotWithShape="1">
          <a:blip r:embed="rId3">
            <a:alphaModFix/>
          </a:blip>
          <a:srcRect l="27500" t="71975" r="13471" b="19629"/>
          <a:stretch/>
        </p:blipFill>
        <p:spPr>
          <a:xfrm>
            <a:off x="0" y="5690580"/>
            <a:ext cx="12420600" cy="1167419"/>
          </a:xfrm>
          <a:prstGeom prst="rect">
            <a:avLst/>
          </a:prstGeom>
          <a:noFill/>
          <a:ln>
            <a:noFill/>
          </a:ln>
        </p:spPr>
      </p:pic>
      <p:sp>
        <p:nvSpPr>
          <p:cNvPr id="284" name="Google Shape;284;p2"/>
          <p:cNvSpPr txBox="1"/>
          <p:nvPr/>
        </p:nvSpPr>
        <p:spPr>
          <a:xfrm>
            <a:off x="2146056" y="225408"/>
            <a:ext cx="660201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dirty="0"/>
              <a:t>Updates since we last met</a:t>
            </a:r>
            <a:endParaRPr sz="4000" dirty="0"/>
          </a:p>
        </p:txBody>
      </p:sp>
      <p:sp>
        <p:nvSpPr>
          <p:cNvPr id="8" name="TextBox 7"/>
          <p:cNvSpPr txBox="1"/>
          <p:nvPr/>
        </p:nvSpPr>
        <p:spPr>
          <a:xfrm>
            <a:off x="787502" y="2162080"/>
            <a:ext cx="10536106" cy="3108543"/>
          </a:xfrm>
          <a:prstGeom prst="rect">
            <a:avLst/>
          </a:prstGeom>
          <a:solidFill>
            <a:schemeClr val="bg1">
              <a:lumMod val="85000"/>
            </a:schemeClr>
          </a:solidFill>
        </p:spPr>
        <p:txBody>
          <a:bodyPr wrap="square" rtlCol="0">
            <a:spAutoFit/>
          </a:bodyPr>
          <a:lstStyle/>
          <a:p>
            <a:pPr algn="ctr"/>
            <a:r>
              <a:rPr lang="en-GB" sz="2800" b="1" u="sng" dirty="0">
                <a:solidFill>
                  <a:schemeClr val="tx1"/>
                </a:solidFill>
              </a:rPr>
              <a:t>NPQSEND</a:t>
            </a:r>
            <a:r>
              <a:rPr lang="en-GB" sz="2800" dirty="0">
                <a:solidFill>
                  <a:schemeClr val="tx1"/>
                </a:solidFill>
              </a:rPr>
              <a:t>: </a:t>
            </a:r>
          </a:p>
          <a:p>
            <a:pPr marL="285750" indent="-285750">
              <a:buFont typeface="Arial" panose="020B0604020202020204" pitchFamily="34" charset="0"/>
              <a:buChar char="•"/>
            </a:pPr>
            <a:r>
              <a:rPr lang="en-GB" sz="2800" dirty="0"/>
              <a:t>The new NPQ will replace the existing National Award for SEN Coordination (NASENCO) as the mandatory qualification for SENCOs from September 2024. </a:t>
            </a:r>
          </a:p>
          <a:p>
            <a:pPr marL="285750" indent="-285750">
              <a:buFont typeface="Arial" panose="020B0604020202020204" pitchFamily="34" charset="0"/>
              <a:buChar char="•"/>
            </a:pPr>
            <a:r>
              <a:rPr lang="en-GB" sz="2800" dirty="0"/>
              <a:t>Only for new SENDCOs. </a:t>
            </a:r>
          </a:p>
          <a:p>
            <a:pPr marL="285750" indent="-285750">
              <a:buFont typeface="Arial" panose="020B0604020202020204" pitchFamily="34" charset="0"/>
              <a:buChar char="•"/>
            </a:pPr>
            <a:r>
              <a:rPr lang="en-GB" sz="2800" dirty="0"/>
              <a:t>They must complete this within 3 years of starting the SENCO post. </a:t>
            </a:r>
            <a:endParaRPr lang="en-GB" sz="2800" dirty="0">
              <a:solidFill>
                <a:schemeClr val="tx1"/>
              </a:solidFill>
            </a:endParaRPr>
          </a:p>
        </p:txBody>
      </p:sp>
      <p:pic>
        <p:nvPicPr>
          <p:cNvPr id="4" name="Picture 3"/>
          <p:cNvPicPr>
            <a:picLocks noChangeAspect="1"/>
          </p:cNvPicPr>
          <p:nvPr/>
        </p:nvPicPr>
        <p:blipFill rotWithShape="1">
          <a:blip r:embed="rId4"/>
          <a:srcRect l="27016" t="48579" r="64650" b="37347"/>
          <a:stretch/>
        </p:blipFill>
        <p:spPr>
          <a:xfrm>
            <a:off x="10149527" y="225408"/>
            <a:ext cx="1596541" cy="1516715"/>
          </a:xfrm>
          <a:prstGeom prst="ellipse">
            <a:avLst/>
          </a:prstGeom>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009" y="284568"/>
            <a:ext cx="11870991" cy="1200329"/>
          </a:xfrm>
          <a:prstGeom prst="rect">
            <a:avLst/>
          </a:prstGeom>
          <a:noFill/>
        </p:spPr>
        <p:txBody>
          <a:bodyPr wrap="square" rtlCol="0">
            <a:spAutoFit/>
          </a:bodyPr>
          <a:lstStyle/>
          <a:p>
            <a:r>
              <a:rPr lang="en-US" sz="3600" b="1" dirty="0">
                <a:latin typeface="Gill Sans" charset="0"/>
                <a:ea typeface="Gill Sans" charset="0"/>
                <a:cs typeface="Gill Sans" charset="0"/>
              </a:rPr>
              <a:t>SEND Workforce Development</a:t>
            </a:r>
          </a:p>
          <a:p>
            <a:r>
              <a:rPr lang="en-US" sz="3600" i="1" dirty="0">
                <a:latin typeface="Gill Sans" charset="0"/>
                <a:ea typeface="Gill Sans" charset="0"/>
                <a:cs typeface="Gill Sans" charset="0"/>
              </a:rPr>
              <a:t>Scan the QR code to register for FREE!</a:t>
            </a:r>
          </a:p>
        </p:txBody>
      </p:sp>
      <p:sp>
        <p:nvSpPr>
          <p:cNvPr id="14" name="Oval 13"/>
          <p:cNvSpPr/>
          <p:nvPr/>
        </p:nvSpPr>
        <p:spPr>
          <a:xfrm>
            <a:off x="6403737" y="4132416"/>
            <a:ext cx="2340244" cy="222721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Oval 14"/>
          <p:cNvSpPr/>
          <p:nvPr/>
        </p:nvSpPr>
        <p:spPr>
          <a:xfrm>
            <a:off x="9297868" y="1621594"/>
            <a:ext cx="2340244" cy="226275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Oval 2"/>
          <p:cNvSpPr/>
          <p:nvPr/>
        </p:nvSpPr>
        <p:spPr>
          <a:xfrm>
            <a:off x="6403737" y="1574223"/>
            <a:ext cx="2340244" cy="230010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TextBox 3"/>
          <p:cNvSpPr txBox="1"/>
          <p:nvPr/>
        </p:nvSpPr>
        <p:spPr>
          <a:xfrm>
            <a:off x="6282156" y="1968141"/>
            <a:ext cx="2583406" cy="1569660"/>
          </a:xfrm>
          <a:prstGeom prst="rect">
            <a:avLst/>
          </a:prstGeom>
          <a:noFill/>
        </p:spPr>
        <p:txBody>
          <a:bodyPr wrap="square" rtlCol="0">
            <a:spAutoFit/>
          </a:bodyPr>
          <a:lstStyle/>
          <a:p>
            <a:pPr algn="ctr"/>
            <a:r>
              <a:rPr lang="en-US" sz="6000" b="1" dirty="0">
                <a:solidFill>
                  <a:srgbClr val="FFFF00"/>
                </a:solidFill>
                <a:latin typeface="Gill Sans MT" charset="0"/>
                <a:ea typeface="Gill Sans MT" charset="0"/>
                <a:cs typeface="Gill Sans MT" charset="0"/>
              </a:rPr>
              <a:t>5000!</a:t>
            </a:r>
          </a:p>
          <a:p>
            <a:pPr algn="ctr"/>
            <a:r>
              <a:rPr lang="en-US" dirty="0">
                <a:solidFill>
                  <a:srgbClr val="FFFF00"/>
                </a:solidFill>
                <a:latin typeface="Gill Sans MT" charset="0"/>
                <a:ea typeface="Gill Sans MT" charset="0"/>
                <a:cs typeface="Gill Sans MT" charset="0"/>
              </a:rPr>
              <a:t>Modules</a:t>
            </a:r>
          </a:p>
          <a:p>
            <a:pPr algn="ctr"/>
            <a:r>
              <a:rPr lang="en-US" dirty="0">
                <a:solidFill>
                  <a:srgbClr val="FFFF00"/>
                </a:solidFill>
                <a:latin typeface="Gill Sans MT" charset="0"/>
                <a:ea typeface="Gill Sans MT" charset="0"/>
                <a:cs typeface="Gill Sans MT" charset="0"/>
              </a:rPr>
              <a:t>completed</a:t>
            </a:r>
          </a:p>
        </p:txBody>
      </p:sp>
      <p:sp>
        <p:nvSpPr>
          <p:cNvPr id="9" name="TextBox 8"/>
          <p:cNvSpPr txBox="1"/>
          <p:nvPr/>
        </p:nvSpPr>
        <p:spPr>
          <a:xfrm>
            <a:off x="9704698" y="1968141"/>
            <a:ext cx="1526583" cy="1569660"/>
          </a:xfrm>
          <a:prstGeom prst="rect">
            <a:avLst/>
          </a:prstGeom>
          <a:noFill/>
        </p:spPr>
        <p:txBody>
          <a:bodyPr wrap="square" rtlCol="0">
            <a:spAutoFit/>
          </a:bodyPr>
          <a:lstStyle/>
          <a:p>
            <a:pPr algn="ctr"/>
            <a:r>
              <a:rPr lang="en-US" sz="6000" b="1" dirty="0">
                <a:solidFill>
                  <a:srgbClr val="FFFF00"/>
                </a:solidFill>
                <a:latin typeface="Gill Sans MT" charset="0"/>
                <a:ea typeface="Gill Sans MT" charset="0"/>
                <a:cs typeface="Gill Sans MT" charset="0"/>
              </a:rPr>
              <a:t>256</a:t>
            </a:r>
          </a:p>
          <a:p>
            <a:pPr algn="ctr"/>
            <a:r>
              <a:rPr lang="en-US" dirty="0">
                <a:solidFill>
                  <a:srgbClr val="FFFF00"/>
                </a:solidFill>
                <a:latin typeface="Gill Sans MT" charset="0"/>
                <a:ea typeface="Gill Sans MT" charset="0"/>
                <a:cs typeface="Gill Sans MT" charset="0"/>
              </a:rPr>
              <a:t>Lincs schools</a:t>
            </a:r>
          </a:p>
          <a:p>
            <a:pPr algn="ctr"/>
            <a:r>
              <a:rPr lang="en-US" dirty="0">
                <a:solidFill>
                  <a:srgbClr val="FFFF00"/>
                </a:solidFill>
                <a:latin typeface="Gill Sans MT" charset="0"/>
                <a:ea typeface="Gill Sans MT" charset="0"/>
                <a:cs typeface="Gill Sans MT" charset="0"/>
              </a:rPr>
              <a:t>engaged</a:t>
            </a:r>
          </a:p>
        </p:txBody>
      </p:sp>
      <p:sp>
        <p:nvSpPr>
          <p:cNvPr id="11" name="TextBox 10"/>
          <p:cNvSpPr txBox="1"/>
          <p:nvPr/>
        </p:nvSpPr>
        <p:spPr>
          <a:xfrm>
            <a:off x="6663333" y="4461194"/>
            <a:ext cx="1821051" cy="1569660"/>
          </a:xfrm>
          <a:prstGeom prst="rect">
            <a:avLst/>
          </a:prstGeom>
          <a:noFill/>
        </p:spPr>
        <p:txBody>
          <a:bodyPr wrap="square" rtlCol="0">
            <a:spAutoFit/>
          </a:bodyPr>
          <a:lstStyle/>
          <a:p>
            <a:pPr algn="ctr"/>
            <a:r>
              <a:rPr lang="en-US" sz="6000" b="1" dirty="0">
                <a:latin typeface="Gill Sans MT" charset="0"/>
                <a:ea typeface="Gill Sans MT" charset="0"/>
                <a:cs typeface="Gill Sans MT" charset="0"/>
              </a:rPr>
              <a:t>99%</a:t>
            </a:r>
          </a:p>
          <a:p>
            <a:pPr algn="ctr"/>
            <a:r>
              <a:rPr lang="en-US" dirty="0">
                <a:latin typeface="Gill Sans MT" charset="0"/>
                <a:ea typeface="Gill Sans MT" charset="0"/>
                <a:cs typeface="Gill Sans MT" charset="0"/>
              </a:rPr>
              <a:t>Satisfaction</a:t>
            </a:r>
          </a:p>
          <a:p>
            <a:pPr algn="ctr"/>
            <a:r>
              <a:rPr lang="en-US" dirty="0">
                <a:latin typeface="Gill Sans MT" charset="0"/>
                <a:ea typeface="Gill Sans MT" charset="0"/>
                <a:cs typeface="Gill Sans MT" charset="0"/>
              </a:rPr>
              <a:t>rate</a:t>
            </a:r>
          </a:p>
        </p:txBody>
      </p:sp>
      <p:sp>
        <p:nvSpPr>
          <p:cNvPr id="16" name="Oval 15"/>
          <p:cNvSpPr/>
          <p:nvPr/>
        </p:nvSpPr>
        <p:spPr>
          <a:xfrm>
            <a:off x="9297868" y="4132415"/>
            <a:ext cx="2340244" cy="222721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TextBox 16"/>
          <p:cNvSpPr txBox="1"/>
          <p:nvPr/>
        </p:nvSpPr>
        <p:spPr>
          <a:xfrm>
            <a:off x="9704698" y="4461193"/>
            <a:ext cx="1526583" cy="1569660"/>
          </a:xfrm>
          <a:prstGeom prst="rect">
            <a:avLst/>
          </a:prstGeom>
          <a:noFill/>
        </p:spPr>
        <p:txBody>
          <a:bodyPr wrap="square" rtlCol="0">
            <a:spAutoFit/>
          </a:bodyPr>
          <a:lstStyle/>
          <a:p>
            <a:pPr algn="ctr"/>
            <a:r>
              <a:rPr lang="en-US" sz="6000" b="1" dirty="0">
                <a:latin typeface="Gill Sans MT" charset="0"/>
                <a:ea typeface="Gill Sans MT" charset="0"/>
                <a:cs typeface="Gill Sans MT" charset="0"/>
              </a:rPr>
              <a:t>25</a:t>
            </a:r>
          </a:p>
          <a:p>
            <a:pPr algn="ctr"/>
            <a:r>
              <a:rPr lang="en-US" dirty="0">
                <a:latin typeface="Gill Sans MT" charset="0"/>
                <a:ea typeface="Gill Sans MT" charset="0"/>
                <a:cs typeface="Gill Sans MT" charset="0"/>
              </a:rPr>
              <a:t>Average mins per module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43" y="1855165"/>
            <a:ext cx="4272643" cy="4272643"/>
          </a:xfrm>
          <a:prstGeom prst="rect">
            <a:avLst/>
          </a:prstGeom>
        </p:spPr>
      </p:pic>
      <p:sp>
        <p:nvSpPr>
          <p:cNvPr id="18" name="TextBox 17"/>
          <p:cNvSpPr txBox="1"/>
          <p:nvPr/>
        </p:nvSpPr>
        <p:spPr>
          <a:xfrm>
            <a:off x="160504" y="6448092"/>
            <a:ext cx="11870991" cy="400110"/>
          </a:xfrm>
          <a:prstGeom prst="rect">
            <a:avLst/>
          </a:prstGeom>
          <a:noFill/>
        </p:spPr>
        <p:txBody>
          <a:bodyPr wrap="square" rtlCol="0">
            <a:spAutoFit/>
          </a:bodyPr>
          <a:lstStyle/>
          <a:p>
            <a:pPr algn="ctr"/>
            <a:r>
              <a:rPr lang="en-US" sz="2000" dirty="0">
                <a:solidFill>
                  <a:schemeClr val="bg1"/>
                </a:solidFill>
                <a:latin typeface="Gill Sans" charset="0"/>
                <a:ea typeface="Gill Sans" charset="0"/>
                <a:cs typeface="Gill Sans" charset="0"/>
              </a:rPr>
              <a:t>chris.lincoln@learnsendhub.co.uk</a:t>
            </a:r>
          </a:p>
        </p:txBody>
      </p:sp>
    </p:spTree>
    <p:extLst>
      <p:ext uri="{BB962C8B-B14F-4D97-AF65-F5344CB8AC3E}">
        <p14:creationId xmlns:p14="http://schemas.microsoft.com/office/powerpoint/2010/main" val="314924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extBox 1"/>
          <p:cNvSpPr txBox="1"/>
          <p:nvPr/>
        </p:nvSpPr>
        <p:spPr>
          <a:xfrm>
            <a:off x="321010" y="284568"/>
            <a:ext cx="11465320" cy="6001643"/>
          </a:xfrm>
          <a:prstGeom prst="rect">
            <a:avLst/>
          </a:prstGeom>
          <a:noFill/>
        </p:spPr>
        <p:txBody>
          <a:bodyPr wrap="square" rtlCol="0">
            <a:spAutoFit/>
          </a:bodyPr>
          <a:lstStyle/>
          <a:p>
            <a:r>
              <a:rPr lang="en-US" sz="3600" b="1" dirty="0">
                <a:latin typeface="Gill Sans" charset="0"/>
                <a:ea typeface="Gill Sans" charset="0"/>
                <a:cs typeface="Gill Sans" charset="0"/>
              </a:rPr>
              <a:t>Workforce Development</a:t>
            </a:r>
          </a:p>
          <a:p>
            <a:r>
              <a:rPr lang="en-US" sz="3600" i="1" dirty="0">
                <a:latin typeface="Gill Sans" charset="0"/>
                <a:ea typeface="Gill Sans" charset="0"/>
                <a:cs typeface="Gill Sans" charset="0"/>
              </a:rPr>
              <a:t>Tier 1 Feedback</a:t>
            </a:r>
          </a:p>
          <a:p>
            <a:endParaRPr lang="en-US" sz="2000" i="1" dirty="0">
              <a:latin typeface="Gill Sans" charset="0"/>
              <a:ea typeface="Gill Sans" charset="0"/>
              <a:cs typeface="Gill Sans" charset="0"/>
            </a:endParaRPr>
          </a:p>
          <a:p>
            <a:r>
              <a:rPr lang="en-US" b="1" dirty="0">
                <a:latin typeface="Gill Sans" charset="0"/>
                <a:ea typeface="Gill Sans" charset="0"/>
                <a:cs typeface="Gill Sans" charset="0"/>
              </a:rPr>
              <a:t>Restorative Practice:</a:t>
            </a:r>
          </a:p>
          <a:p>
            <a:r>
              <a:rPr lang="en-US" sz="1600" i="1" dirty="0">
                <a:latin typeface="Gill Sans" charset="0"/>
                <a:ea typeface="Gill Sans" charset="0"/>
                <a:cs typeface="Gill Sans" charset="0"/>
              </a:rPr>
              <a:t>‘The module has helped me to be much more child focussed/led with the huge importance of not chasing a sorry’</a:t>
            </a:r>
          </a:p>
          <a:p>
            <a:endParaRPr lang="en-US" sz="1600" i="1" dirty="0">
              <a:latin typeface="Gill Sans" charset="0"/>
              <a:ea typeface="Gill Sans" charset="0"/>
              <a:cs typeface="Gill Sans" charset="0"/>
            </a:endParaRPr>
          </a:p>
          <a:p>
            <a:r>
              <a:rPr lang="en-US" sz="1600" i="1" dirty="0">
                <a:latin typeface="Gill Sans" charset="0"/>
                <a:ea typeface="Gill Sans" charset="0"/>
                <a:cs typeface="Gill Sans" charset="0"/>
              </a:rPr>
              <a:t>‘A very clear and concise approach to restorative practice, including the aims, benefits, different strategies and how to manage conversations by using key questions’</a:t>
            </a:r>
          </a:p>
          <a:p>
            <a:endParaRPr lang="en-US" sz="1600" i="1" dirty="0">
              <a:latin typeface="Gill Sans" charset="0"/>
              <a:ea typeface="Gill Sans" charset="0"/>
              <a:cs typeface="Gill Sans" charset="0"/>
            </a:endParaRPr>
          </a:p>
          <a:p>
            <a:r>
              <a:rPr lang="en-US" sz="1600" i="1" dirty="0">
                <a:latin typeface="Gill Sans" charset="0"/>
                <a:ea typeface="Gill Sans" charset="0"/>
                <a:cs typeface="Gill Sans" charset="0"/>
              </a:rPr>
              <a:t>‘I learnt about restorative practice and the benefits of using a restorative approach with pupils, as the relationship between you and them is important and encourages respect.  The downloadable resource will be very useful to my practice’</a:t>
            </a:r>
          </a:p>
          <a:p>
            <a:endParaRPr lang="en-US" sz="1600" i="1" dirty="0">
              <a:latin typeface="Gill Sans" charset="0"/>
              <a:ea typeface="Gill Sans" charset="0"/>
              <a:cs typeface="Gill Sans" charset="0"/>
            </a:endParaRPr>
          </a:p>
          <a:p>
            <a:r>
              <a:rPr lang="en-US" b="1" dirty="0">
                <a:latin typeface="Gill Sans" charset="0"/>
                <a:ea typeface="Gill Sans" charset="0"/>
                <a:cs typeface="Gill Sans" charset="0"/>
              </a:rPr>
              <a:t>Sensory Processing and Integration:</a:t>
            </a:r>
          </a:p>
          <a:p>
            <a:r>
              <a:rPr lang="en-US" sz="1600" i="1" dirty="0">
                <a:latin typeface="Gill Sans" charset="0"/>
                <a:ea typeface="Gill Sans" charset="0"/>
                <a:cs typeface="Gill Sans" charset="0"/>
              </a:rPr>
              <a:t>‘I learnt about positive sensory profiling on a deeper level and additional strategies that can support learners such as weighted jackets and sensory circuits’</a:t>
            </a:r>
          </a:p>
          <a:p>
            <a:endParaRPr lang="en-US" sz="1600" i="1" dirty="0">
              <a:latin typeface="Gill Sans" charset="0"/>
              <a:ea typeface="Gill Sans" charset="0"/>
              <a:cs typeface="Gill Sans" charset="0"/>
            </a:endParaRPr>
          </a:p>
          <a:p>
            <a:r>
              <a:rPr lang="en-US" sz="1600" i="1" dirty="0">
                <a:latin typeface="Gill Sans" charset="0"/>
                <a:ea typeface="Gill Sans" charset="0"/>
                <a:cs typeface="Gill Sans" charset="0"/>
              </a:rPr>
              <a:t>‘I was unaware of some of the sensory systems and the content will help me use sensory equipment in a better way, underpinned by the correct purpose. It will also help me to to use sensory circuits more effectively with a greater understanding of each stage in supporting sensory systems’</a:t>
            </a:r>
          </a:p>
          <a:p>
            <a:endParaRPr lang="en-US" sz="1600" i="1" dirty="0">
              <a:latin typeface="Gill Sans" charset="0"/>
              <a:ea typeface="Gill Sans" charset="0"/>
              <a:cs typeface="Gill Sans" charset="0"/>
            </a:endParaRPr>
          </a:p>
          <a:p>
            <a:r>
              <a:rPr lang="en-US" sz="1600" i="1" dirty="0">
                <a:latin typeface="Gill Sans" charset="0"/>
                <a:ea typeface="Gill Sans" charset="0"/>
                <a:cs typeface="Gill Sans" charset="0"/>
              </a:rPr>
              <a:t>‘I learnt the significance of understanding that every child is different and can respond differently to various things such as sound. It has helped me get a better understanding of what strategies can be used to support those children’</a:t>
            </a:r>
          </a:p>
        </p:txBody>
      </p:sp>
      <p:sp>
        <p:nvSpPr>
          <p:cNvPr id="8" name="TextBox 7"/>
          <p:cNvSpPr txBox="1"/>
          <p:nvPr/>
        </p:nvSpPr>
        <p:spPr>
          <a:xfrm>
            <a:off x="160504" y="6448092"/>
            <a:ext cx="11870991" cy="400110"/>
          </a:xfrm>
          <a:prstGeom prst="rect">
            <a:avLst/>
          </a:prstGeom>
          <a:noFill/>
        </p:spPr>
        <p:txBody>
          <a:bodyPr wrap="square" rtlCol="0">
            <a:spAutoFit/>
          </a:bodyPr>
          <a:lstStyle/>
          <a:p>
            <a:pPr algn="ctr"/>
            <a:r>
              <a:rPr lang="en-US" sz="2000" dirty="0">
                <a:solidFill>
                  <a:schemeClr val="bg1"/>
                </a:solidFill>
                <a:latin typeface="Gill Sans" charset="0"/>
                <a:ea typeface="Gill Sans" charset="0"/>
                <a:cs typeface="Gill Sans" charset="0"/>
              </a:rPr>
              <a:t>chris.lincoln@learnsendhub.co.uk</a:t>
            </a:r>
          </a:p>
        </p:txBody>
      </p:sp>
    </p:spTree>
    <p:extLst>
      <p:ext uri="{BB962C8B-B14F-4D97-AF65-F5344CB8AC3E}">
        <p14:creationId xmlns:p14="http://schemas.microsoft.com/office/powerpoint/2010/main" val="317078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3F692-0976-3E43-A881-41FCB45E7CAA}"/>
              </a:ext>
            </a:extLst>
          </p:cNvPr>
          <p:cNvPicPr>
            <a:picLocks noChangeAspect="1"/>
          </p:cNvPicPr>
          <p:nvPr/>
        </p:nvPicPr>
        <p:blipFill>
          <a:blip r:embed="rId3"/>
          <a:stretch>
            <a:fillRect/>
          </a:stretch>
        </p:blipFill>
        <p:spPr>
          <a:xfrm>
            <a:off x="8971773" y="26480"/>
            <a:ext cx="2814557" cy="1489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a:extLst>
              <a:ext uri="{FF2B5EF4-FFF2-40B4-BE49-F238E27FC236}">
                <a16:creationId xmlns:a16="http://schemas.microsoft.com/office/drawing/2014/main" id="{1C730631-B97F-D546-AB88-96F6C97DDE44}"/>
              </a:ext>
            </a:extLst>
          </p:cNvPr>
          <p:cNvSpPr/>
          <p:nvPr/>
        </p:nvSpPr>
        <p:spPr>
          <a:xfrm>
            <a:off x="0" y="6498077"/>
            <a:ext cx="12192000" cy="359923"/>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extBox 1"/>
          <p:cNvSpPr txBox="1"/>
          <p:nvPr/>
        </p:nvSpPr>
        <p:spPr>
          <a:xfrm>
            <a:off x="321010" y="159652"/>
            <a:ext cx="11465320" cy="6278642"/>
          </a:xfrm>
          <a:prstGeom prst="rect">
            <a:avLst/>
          </a:prstGeom>
          <a:noFill/>
        </p:spPr>
        <p:txBody>
          <a:bodyPr wrap="square" rtlCol="0">
            <a:spAutoFit/>
          </a:bodyPr>
          <a:lstStyle/>
          <a:p>
            <a:r>
              <a:rPr lang="en-US" sz="3600" b="1" dirty="0">
                <a:latin typeface="Gill Sans" charset="0"/>
                <a:ea typeface="Gill Sans" charset="0"/>
                <a:cs typeface="Gill Sans" charset="0"/>
              </a:rPr>
              <a:t>Workforce Development</a:t>
            </a:r>
          </a:p>
          <a:p>
            <a:r>
              <a:rPr lang="en-US" sz="3600" i="1" dirty="0">
                <a:latin typeface="Gill Sans" charset="0"/>
                <a:ea typeface="Gill Sans" charset="0"/>
                <a:cs typeface="Gill Sans" charset="0"/>
              </a:rPr>
              <a:t>Tier 1 Feedback</a:t>
            </a:r>
          </a:p>
          <a:p>
            <a:endParaRPr lang="en-US" sz="2000" i="1" dirty="0">
              <a:latin typeface="Gill Sans" charset="0"/>
              <a:ea typeface="Gill Sans" charset="0"/>
              <a:cs typeface="Gill Sans" charset="0"/>
            </a:endParaRPr>
          </a:p>
          <a:p>
            <a:r>
              <a:rPr lang="en-US" b="1" dirty="0">
                <a:latin typeface="Gill Sans" charset="0"/>
                <a:ea typeface="Gill Sans" charset="0"/>
                <a:cs typeface="Gill Sans" charset="0"/>
              </a:rPr>
              <a:t>Support Interventions:</a:t>
            </a:r>
          </a:p>
          <a:p>
            <a:r>
              <a:rPr lang="en-US" sz="1600" i="1" dirty="0">
                <a:latin typeface="Gill Sans" charset="0"/>
                <a:ea typeface="Gill Sans" charset="0"/>
                <a:cs typeface="Gill Sans" charset="0"/>
              </a:rPr>
              <a:t>‘The module helped me to think a great deal about interventions and now my processes will be much more logical’</a:t>
            </a:r>
          </a:p>
          <a:p>
            <a:endParaRPr lang="en-US" sz="1600" i="1" dirty="0">
              <a:latin typeface="Gill Sans" charset="0"/>
              <a:ea typeface="Gill Sans" charset="0"/>
              <a:cs typeface="Gill Sans" charset="0"/>
            </a:endParaRPr>
          </a:p>
          <a:p>
            <a:r>
              <a:rPr lang="en-US" sz="1600" i="1" dirty="0">
                <a:latin typeface="Gill Sans" charset="0"/>
                <a:ea typeface="Gill Sans" charset="0"/>
                <a:cs typeface="Gill Sans" charset="0"/>
              </a:rPr>
              <a:t>‘I now understand that it is vital that any support interventions are correctly identified, and then supported appropriately with assessments both at the start and the end of the process’</a:t>
            </a:r>
          </a:p>
          <a:p>
            <a:endParaRPr lang="en-US" sz="1600" i="1" dirty="0">
              <a:latin typeface="Gill Sans" charset="0"/>
              <a:ea typeface="Gill Sans" charset="0"/>
              <a:cs typeface="Gill Sans" charset="0"/>
            </a:endParaRPr>
          </a:p>
          <a:p>
            <a:r>
              <a:rPr lang="en-US" sz="1600" i="1" dirty="0">
                <a:latin typeface="Gill Sans" charset="0"/>
                <a:ea typeface="Gill Sans" charset="0"/>
                <a:cs typeface="Gill Sans" charset="0"/>
              </a:rPr>
              <a:t>‘I now know how to plan a reliable and effective intervention whilst understanding the key areas/questions to consider when implementing an intervention. It is important to assess with accurate diagnostics and fidelity’</a:t>
            </a:r>
          </a:p>
          <a:p>
            <a:endParaRPr lang="en-US" i="1" dirty="0">
              <a:latin typeface="Gill Sans" charset="0"/>
              <a:ea typeface="Gill Sans" charset="0"/>
              <a:cs typeface="Gill Sans" charset="0"/>
            </a:endParaRPr>
          </a:p>
          <a:p>
            <a:r>
              <a:rPr lang="en-US" b="1" dirty="0">
                <a:latin typeface="Gill Sans" charset="0"/>
                <a:ea typeface="Gill Sans" charset="0"/>
                <a:cs typeface="Gill Sans" charset="0"/>
              </a:rPr>
              <a:t>Supporting Transitions:</a:t>
            </a:r>
          </a:p>
          <a:p>
            <a:r>
              <a:rPr lang="en-US" sz="1600" i="1" dirty="0">
                <a:latin typeface="Gill Sans" charset="0"/>
                <a:ea typeface="Gill Sans" charset="0"/>
                <a:cs typeface="Gill Sans" charset="0"/>
              </a:rPr>
              <a:t>‘I learnt all about how important it is to do any transitions properly, whether it’s from nursery to primary, secondary to college/working/internships, ensuring that children are at the centre of their plans, their voices are heard and respected. It was good to see all the optional sites of support that are available to children and their families/people working alongside the child’</a:t>
            </a:r>
          </a:p>
          <a:p>
            <a:endParaRPr lang="en-US" sz="1600" i="1" dirty="0">
              <a:latin typeface="Gill Sans" charset="0"/>
              <a:ea typeface="Gill Sans" charset="0"/>
              <a:cs typeface="Gill Sans" charset="0"/>
            </a:endParaRPr>
          </a:p>
          <a:p>
            <a:r>
              <a:rPr lang="en-US" sz="1600" i="1" dirty="0">
                <a:latin typeface="Gill Sans" charset="0"/>
                <a:ea typeface="Gill Sans" charset="0"/>
                <a:cs typeface="Gill Sans" charset="0"/>
              </a:rPr>
              <a:t>‘The module will help me to support young people and students to develop, grow and help them on their journey in a safe, professional and happy environment.  To prioritise their development and ensure that their voice is heard.  To act as a mentor and also an advocate.</a:t>
            </a:r>
          </a:p>
          <a:p>
            <a:endParaRPr lang="en-US" sz="1600" i="1" dirty="0">
              <a:latin typeface="Gill Sans" charset="0"/>
              <a:ea typeface="Gill Sans" charset="0"/>
              <a:cs typeface="Gill Sans" charset="0"/>
            </a:endParaRPr>
          </a:p>
          <a:p>
            <a:r>
              <a:rPr lang="en-US" sz="1600" i="1" dirty="0">
                <a:latin typeface="Gill Sans" charset="0"/>
                <a:ea typeface="Gill Sans" charset="0"/>
                <a:cs typeface="Gill Sans" charset="0"/>
              </a:rPr>
              <a:t>‘I liked the toolkit sheets to record the child's voice with pictures and ‘all about me’ sheets. I now understand the importance of having high goals for children with SEND and putting transitional items in place early so that they have better </a:t>
            </a:r>
            <a:r>
              <a:rPr lang="en-US" sz="1600" i="1">
                <a:latin typeface="Gill Sans" charset="0"/>
                <a:ea typeface="Gill Sans" charset="0"/>
                <a:cs typeface="Gill Sans" charset="0"/>
              </a:rPr>
              <a:t>adult outcomes’</a:t>
            </a:r>
            <a:endParaRPr lang="en-US" sz="1600" i="1" dirty="0">
              <a:latin typeface="Gill Sans" charset="0"/>
              <a:ea typeface="Gill Sans" charset="0"/>
              <a:cs typeface="Gill Sans" charset="0"/>
            </a:endParaRPr>
          </a:p>
        </p:txBody>
      </p:sp>
      <p:sp>
        <p:nvSpPr>
          <p:cNvPr id="8" name="TextBox 7"/>
          <p:cNvSpPr txBox="1"/>
          <p:nvPr/>
        </p:nvSpPr>
        <p:spPr>
          <a:xfrm>
            <a:off x="160504" y="6448092"/>
            <a:ext cx="11870991" cy="400110"/>
          </a:xfrm>
          <a:prstGeom prst="rect">
            <a:avLst/>
          </a:prstGeom>
          <a:noFill/>
        </p:spPr>
        <p:txBody>
          <a:bodyPr wrap="square" rtlCol="0">
            <a:spAutoFit/>
          </a:bodyPr>
          <a:lstStyle/>
          <a:p>
            <a:pPr algn="ctr"/>
            <a:r>
              <a:rPr lang="en-US" sz="2000" dirty="0">
                <a:solidFill>
                  <a:schemeClr val="bg1"/>
                </a:solidFill>
                <a:latin typeface="Gill Sans" charset="0"/>
                <a:ea typeface="Gill Sans" charset="0"/>
                <a:cs typeface="Gill Sans" charset="0"/>
              </a:rPr>
              <a:t>chris.lincoln@learnsendhub.co.uk</a:t>
            </a:r>
          </a:p>
        </p:txBody>
      </p:sp>
    </p:spTree>
    <p:extLst>
      <p:ext uri="{BB962C8B-B14F-4D97-AF65-F5344CB8AC3E}">
        <p14:creationId xmlns:p14="http://schemas.microsoft.com/office/powerpoint/2010/main" val="266370993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1275</Words>
  <Application>Microsoft Office PowerPoint</Application>
  <PresentationFormat>Widescreen</PresentationFormat>
  <Paragraphs>184</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Montserrat</vt:lpstr>
      <vt:lpstr>Calibri</vt:lpstr>
      <vt:lpstr>Muli</vt:lpstr>
      <vt:lpstr>Gill Sans MT</vt:lpstr>
      <vt:lpstr>Gill Sans</vt:lpstr>
      <vt:lpstr>Office Theme</vt:lpstr>
      <vt:lpstr>L.E.A.D. TSH  Graduated Approach</vt:lpstr>
      <vt:lpstr>SEND Leadership – A Tiered Approach</vt:lpstr>
      <vt:lpstr>SEND Leadership – A Tiered Approach</vt:lpstr>
      <vt:lpstr>SEND Leadership – Teaching Assistant</vt:lpstr>
      <vt:lpstr>SEND Huh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TSH ECF and NPQ Train the Trainer and Effective Facilitation</dc:title>
  <dc:creator>Stacey Williams</dc:creator>
  <cp:lastModifiedBy>Nicola Carter</cp:lastModifiedBy>
  <cp:revision>26</cp:revision>
  <cp:lastPrinted>2023-11-16T11:42:00Z</cp:lastPrinted>
  <dcterms:created xsi:type="dcterms:W3CDTF">2020-10-22T21:41:26Z</dcterms:created>
  <dcterms:modified xsi:type="dcterms:W3CDTF">2023-11-16T15:26:37Z</dcterms:modified>
</cp:coreProperties>
</file>