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2"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98A"/>
    <a:srgbClr val="BDBE20"/>
    <a:srgbClr val="633A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E2E11-33D5-4CC7-9104-0535B1C2B748}" v="1" dt="2023-11-28T15:25:35.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5"/>
    <p:restoredTop sz="95897"/>
  </p:normalViewPr>
  <p:slideViewPr>
    <p:cSldViewPr snapToGrid="0">
      <p:cViewPr varScale="1">
        <p:scale>
          <a:sx n="126" d="100"/>
          <a:sy n="126" d="100"/>
        </p:scale>
        <p:origin x="16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A2C50B2D-7BEC-539D-F882-23C99BC4FB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083EC9ED-A499-9CB7-8176-3105E905AD39}"/>
              </a:ext>
            </a:extLst>
          </p:cNvPr>
          <p:cNvSpPr>
            <a:spLocks noGrp="1"/>
          </p:cNvSpPr>
          <p:nvPr>
            <p:ph type="body" sz="quarter" idx="10" hasCustomPrompt="1"/>
          </p:nvPr>
        </p:nvSpPr>
        <p:spPr>
          <a:xfrm>
            <a:off x="636813" y="2948124"/>
            <a:ext cx="6179754" cy="961751"/>
          </a:xfrm>
          <a:prstGeom prst="rect">
            <a:avLst/>
          </a:prstGeom>
        </p:spPr>
        <p:txBody>
          <a:bodyPr/>
          <a:lstStyle>
            <a:lvl1pPr marL="0" indent="0">
              <a:buNone/>
              <a:defRPr sz="5400" b="0" i="0">
                <a:latin typeface="Nunito Light" pitchFamily="2" charset="77"/>
              </a:defRPr>
            </a:lvl1pPr>
          </a:lstStyle>
          <a:p>
            <a:pPr lvl="0"/>
            <a:r>
              <a:rPr lang="en-GB" dirty="0"/>
              <a:t>Presentation Title</a:t>
            </a:r>
            <a:endParaRPr lang="en-US" dirty="0"/>
          </a:p>
        </p:txBody>
      </p:sp>
      <p:sp>
        <p:nvSpPr>
          <p:cNvPr id="12" name="Text Placeholder 10">
            <a:extLst>
              <a:ext uri="{FF2B5EF4-FFF2-40B4-BE49-F238E27FC236}">
                <a16:creationId xmlns:a16="http://schemas.microsoft.com/office/drawing/2014/main" id="{CB616641-B737-32C3-9EFE-A1BCB7F70409}"/>
              </a:ext>
            </a:extLst>
          </p:cNvPr>
          <p:cNvSpPr>
            <a:spLocks noGrp="1"/>
          </p:cNvSpPr>
          <p:nvPr>
            <p:ph type="body" sz="quarter" idx="11" hasCustomPrompt="1"/>
          </p:nvPr>
        </p:nvSpPr>
        <p:spPr>
          <a:xfrm>
            <a:off x="636813" y="4192714"/>
            <a:ext cx="6179754" cy="489646"/>
          </a:xfrm>
          <a:prstGeom prst="rect">
            <a:avLst/>
          </a:prstGeom>
        </p:spPr>
        <p:txBody>
          <a:bodyPr/>
          <a:lstStyle>
            <a:lvl1pPr marL="0" indent="0">
              <a:buNone/>
              <a:defRPr sz="3600" b="1" i="0">
                <a:solidFill>
                  <a:srgbClr val="BDBE20"/>
                </a:solidFill>
                <a:latin typeface="Nunito SemiBold" pitchFamily="2" charset="77"/>
              </a:defRPr>
            </a:lvl1pPr>
          </a:lstStyle>
          <a:p>
            <a:pPr lvl="0"/>
            <a:r>
              <a:rPr lang="en-GB" dirty="0"/>
              <a:t>2023</a:t>
            </a:r>
            <a:endParaRPr lang="en-US" dirty="0"/>
          </a:p>
        </p:txBody>
      </p:sp>
    </p:spTree>
    <p:extLst>
      <p:ext uri="{BB962C8B-B14F-4D97-AF65-F5344CB8AC3E}">
        <p14:creationId xmlns:p14="http://schemas.microsoft.com/office/powerpoint/2010/main" val="140313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AE8D4B3-3CA3-0E89-6373-32BAD17CC775}"/>
              </a:ext>
            </a:extLst>
          </p:cNvPr>
          <p:cNvSpPr/>
          <p:nvPr userDrawn="1"/>
        </p:nvSpPr>
        <p:spPr>
          <a:xfrm>
            <a:off x="0" y="0"/>
            <a:ext cx="12192000" cy="6858000"/>
          </a:xfrm>
          <a:prstGeom prst="rect">
            <a:avLst/>
          </a:prstGeom>
          <a:solidFill>
            <a:srgbClr val="BD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30">
            <a:extLst>
              <a:ext uri="{FF2B5EF4-FFF2-40B4-BE49-F238E27FC236}">
                <a16:creationId xmlns:a16="http://schemas.microsoft.com/office/drawing/2014/main" id="{53BC1DAC-040A-5C72-9F5B-5DE620CAE20C}"/>
              </a:ext>
            </a:extLst>
          </p:cNvPr>
          <p:cNvSpPr>
            <a:spLocks noGrp="1"/>
          </p:cNvSpPr>
          <p:nvPr>
            <p:ph type="pic" sz="quarter" idx="10" hasCustomPrompt="1"/>
          </p:nvPr>
        </p:nvSpPr>
        <p:spPr>
          <a:xfrm>
            <a:off x="4840288" y="0"/>
            <a:ext cx="7351712" cy="6858000"/>
          </a:xfrm>
          <a:custGeom>
            <a:avLst/>
            <a:gdLst>
              <a:gd name="connsiteX0" fmla="*/ 0 w 7351712"/>
              <a:gd name="connsiteY0" fmla="*/ 0 h 6858000"/>
              <a:gd name="connsiteX1" fmla="*/ 7351712 w 7351712"/>
              <a:gd name="connsiteY1" fmla="*/ 0 h 6858000"/>
              <a:gd name="connsiteX2" fmla="*/ 7351712 w 7351712"/>
              <a:gd name="connsiteY2" fmla="*/ 6858000 h 6858000"/>
              <a:gd name="connsiteX3" fmla="*/ 0 w 7351712"/>
              <a:gd name="connsiteY3" fmla="*/ 6858000 h 6858000"/>
              <a:gd name="connsiteX4" fmla="*/ 0 w 7351712"/>
              <a:gd name="connsiteY4" fmla="*/ 6558455 h 6858000"/>
              <a:gd name="connsiteX5" fmla="*/ 3137064 w 7351712"/>
              <a:gd name="connsiteY5" fmla="*/ 6558455 h 6858000"/>
              <a:gd name="connsiteX6" fmla="*/ 3137064 w 7351712"/>
              <a:gd name="connsiteY6" fmla="*/ 299545 h 6858000"/>
              <a:gd name="connsiteX7" fmla="*/ 0 w 7351712"/>
              <a:gd name="connsiteY7" fmla="*/ 2995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1712" h="6858000">
                <a:moveTo>
                  <a:pt x="0" y="0"/>
                </a:moveTo>
                <a:lnTo>
                  <a:pt x="7351712" y="0"/>
                </a:lnTo>
                <a:lnTo>
                  <a:pt x="7351712" y="6858000"/>
                </a:lnTo>
                <a:lnTo>
                  <a:pt x="0" y="6858000"/>
                </a:lnTo>
                <a:lnTo>
                  <a:pt x="0" y="6558455"/>
                </a:lnTo>
                <a:lnTo>
                  <a:pt x="3137064" y="6558455"/>
                </a:lnTo>
                <a:lnTo>
                  <a:pt x="3137064" y="299545"/>
                </a:lnTo>
                <a:lnTo>
                  <a:pt x="0" y="299545"/>
                </a:lnTo>
                <a:close/>
              </a:path>
            </a:pathLst>
          </a:custGeom>
        </p:spPr>
        <p:txBody>
          <a:bodyPr wrap="square" anchor="ctr">
            <a:noAutofit/>
          </a:bodyPr>
          <a:lstStyle>
            <a:lvl1pPr marL="0" indent="0" algn="r">
              <a:buNone/>
              <a:defRPr>
                <a:solidFill>
                  <a:schemeClr val="bg1"/>
                </a:solidFill>
              </a:defRPr>
            </a:lvl1pPr>
          </a:lstStyle>
          <a:p>
            <a:r>
              <a:rPr lang="en-US" dirty="0"/>
              <a:t>Click icon to add image</a:t>
            </a:r>
          </a:p>
        </p:txBody>
      </p:sp>
      <p:sp>
        <p:nvSpPr>
          <p:cNvPr id="24" name="Rectangle 23">
            <a:extLst>
              <a:ext uri="{FF2B5EF4-FFF2-40B4-BE49-F238E27FC236}">
                <a16:creationId xmlns:a16="http://schemas.microsoft.com/office/drawing/2014/main" id="{4C0E8BC5-166D-BE0B-2F09-A4FF093E922C}"/>
              </a:ext>
            </a:extLst>
          </p:cNvPr>
          <p:cNvSpPr/>
          <p:nvPr userDrawn="1"/>
        </p:nvSpPr>
        <p:spPr>
          <a:xfrm>
            <a:off x="315310" y="299545"/>
            <a:ext cx="7662042" cy="6258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0">
            <a:extLst>
              <a:ext uri="{FF2B5EF4-FFF2-40B4-BE49-F238E27FC236}">
                <a16:creationId xmlns:a16="http://schemas.microsoft.com/office/drawing/2014/main" id="{62CD9639-5BF0-E988-75AE-3A1399B7B911}"/>
              </a:ext>
            </a:extLst>
          </p:cNvPr>
          <p:cNvSpPr>
            <a:spLocks noGrp="1"/>
          </p:cNvSpPr>
          <p:nvPr>
            <p:ph type="body" sz="quarter" idx="11" hasCustomPrompt="1"/>
          </p:nvPr>
        </p:nvSpPr>
        <p:spPr>
          <a:xfrm>
            <a:off x="815045" y="1040495"/>
            <a:ext cx="5948362" cy="741008"/>
          </a:xfrm>
          <a:prstGeom prst="rect">
            <a:avLst/>
          </a:prstGeom>
        </p:spPr>
        <p:txBody>
          <a:bodyPr/>
          <a:lstStyle>
            <a:lvl1pPr marL="0" indent="0">
              <a:buNone/>
              <a:defRPr sz="3200" b="1" i="0">
                <a:solidFill>
                  <a:srgbClr val="BDBE20"/>
                </a:solidFill>
                <a:latin typeface="Nunito SemiBold" pitchFamily="2" charset="77"/>
              </a:defRPr>
            </a:lvl1pPr>
          </a:lstStyle>
          <a:p>
            <a:pPr lvl="0"/>
            <a:r>
              <a:rPr lang="en-GB" dirty="0"/>
              <a:t>Title goes here</a:t>
            </a:r>
            <a:endParaRPr lang="en-US" dirty="0"/>
          </a:p>
        </p:txBody>
      </p:sp>
      <p:sp>
        <p:nvSpPr>
          <p:cNvPr id="29" name="Text Placeholder 10">
            <a:extLst>
              <a:ext uri="{FF2B5EF4-FFF2-40B4-BE49-F238E27FC236}">
                <a16:creationId xmlns:a16="http://schemas.microsoft.com/office/drawing/2014/main" id="{C6A064F7-4E20-463A-1967-783A90B6A8B0}"/>
              </a:ext>
            </a:extLst>
          </p:cNvPr>
          <p:cNvSpPr>
            <a:spLocks noGrp="1"/>
          </p:cNvSpPr>
          <p:nvPr>
            <p:ph type="body" sz="quarter" idx="12" hasCustomPrompt="1"/>
          </p:nvPr>
        </p:nvSpPr>
        <p:spPr>
          <a:xfrm>
            <a:off x="815045" y="1970660"/>
            <a:ext cx="6657810" cy="4146361"/>
          </a:xfrm>
          <a:prstGeom prst="rect">
            <a:avLst/>
          </a:prstGeom>
        </p:spPr>
        <p:txBody>
          <a:bodyPr/>
          <a:lstStyle>
            <a:lvl1pPr marL="0" indent="0">
              <a:buNone/>
              <a:defRPr sz="1800" b="0" i="0">
                <a:solidFill>
                  <a:schemeClr val="tx1"/>
                </a:solidFill>
                <a:latin typeface="Nunito Light"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blandit</a:t>
            </a:r>
            <a:r>
              <a:rPr lang="en-GB" dirty="0"/>
              <a:t> </a:t>
            </a:r>
            <a:r>
              <a:rPr lang="en-GB" dirty="0" err="1"/>
              <a:t>praesent</a:t>
            </a:r>
            <a:r>
              <a:rPr lang="en-GB" dirty="0"/>
              <a:t> </a:t>
            </a:r>
            <a:r>
              <a:rPr lang="en-GB" dirty="0" err="1"/>
              <a:t>luptatum</a:t>
            </a:r>
            <a:r>
              <a:rPr lang="en-GB" dirty="0"/>
              <a:t> </a:t>
            </a:r>
            <a:r>
              <a:rPr lang="en-GB" dirty="0" err="1"/>
              <a:t>zzril.Lorem</a:t>
            </a:r>
            <a:r>
              <a:rPr lang="en-GB" dirty="0"/>
              <a:t>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endParaRPr lang="en-US" dirty="0"/>
          </a:p>
        </p:txBody>
      </p:sp>
    </p:spTree>
    <p:extLst>
      <p:ext uri="{BB962C8B-B14F-4D97-AF65-F5344CB8AC3E}">
        <p14:creationId xmlns:p14="http://schemas.microsoft.com/office/powerpoint/2010/main" val="152067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5567-D493-A58A-541F-A62061CDCF15}"/>
              </a:ext>
            </a:extLst>
          </p:cNvPr>
          <p:cNvPicPr>
            <a:picLocks noChangeAspect="1"/>
          </p:cNvPicPr>
          <p:nvPr userDrawn="1"/>
        </p:nvPicPr>
        <p:blipFill>
          <a:blip r:embed="rId2"/>
          <a:src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FF55C9C7-35B0-5377-9694-CF519ECD00B9}"/>
              </a:ext>
            </a:extLst>
          </p:cNvPr>
          <p:cNvSpPr>
            <a:spLocks noGrp="1"/>
          </p:cNvSpPr>
          <p:nvPr>
            <p:ph type="body" sz="quarter" idx="10" hasCustomPrompt="1"/>
          </p:nvPr>
        </p:nvSpPr>
        <p:spPr>
          <a:xfrm>
            <a:off x="706438" y="1466850"/>
            <a:ext cx="5564187" cy="3940175"/>
          </a:xfrm>
          <a:prstGeom prst="rect">
            <a:avLst/>
          </a:prstGeom>
        </p:spPr>
        <p:txBody>
          <a:bodyPr/>
          <a:lstStyle>
            <a:lvl1pPr marL="0" indent="0">
              <a:buNone/>
              <a:defRPr sz="3600" b="0" i="0">
                <a:latin typeface="Nunito Light" pitchFamily="2" charset="77"/>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11" name="Text Placeholder 10">
            <a:extLst>
              <a:ext uri="{FF2B5EF4-FFF2-40B4-BE49-F238E27FC236}">
                <a16:creationId xmlns:a16="http://schemas.microsoft.com/office/drawing/2014/main" id="{2DAF26E9-D4F3-D67C-960A-15643FC98913}"/>
              </a:ext>
            </a:extLst>
          </p:cNvPr>
          <p:cNvSpPr>
            <a:spLocks noGrp="1"/>
          </p:cNvSpPr>
          <p:nvPr>
            <p:ph type="body" sz="quarter" idx="11" hasCustomPrompt="1"/>
          </p:nvPr>
        </p:nvSpPr>
        <p:spPr>
          <a:xfrm>
            <a:off x="706438" y="5534025"/>
            <a:ext cx="3344862" cy="409575"/>
          </a:xfrm>
          <a:prstGeom prst="rect">
            <a:avLst/>
          </a:prstGeom>
        </p:spPr>
        <p:txBody>
          <a:bodyPr/>
          <a:lstStyle>
            <a:lvl1pPr marL="0" indent="0">
              <a:buNone/>
              <a:defRPr sz="2400" b="1" i="0">
                <a:solidFill>
                  <a:srgbClr val="3F898A"/>
                </a:solidFill>
                <a:latin typeface="Nunito SemiBold" pitchFamily="2" charset="77"/>
              </a:defRPr>
            </a:lvl1pPr>
          </a:lstStyle>
          <a:p>
            <a:pPr lvl="0"/>
            <a:r>
              <a:rPr lang="en-US" dirty="0"/>
              <a:t>Quote Name here</a:t>
            </a:r>
          </a:p>
        </p:txBody>
      </p:sp>
      <p:sp>
        <p:nvSpPr>
          <p:cNvPr id="12" name="Text Placeholder 10">
            <a:extLst>
              <a:ext uri="{FF2B5EF4-FFF2-40B4-BE49-F238E27FC236}">
                <a16:creationId xmlns:a16="http://schemas.microsoft.com/office/drawing/2014/main" id="{629F5A22-289B-1433-213B-6603AE913B66}"/>
              </a:ext>
            </a:extLst>
          </p:cNvPr>
          <p:cNvSpPr>
            <a:spLocks noGrp="1"/>
          </p:cNvSpPr>
          <p:nvPr>
            <p:ph type="body" sz="quarter" idx="12" hasCustomPrompt="1"/>
          </p:nvPr>
        </p:nvSpPr>
        <p:spPr>
          <a:xfrm>
            <a:off x="706438" y="5912398"/>
            <a:ext cx="3344862" cy="409575"/>
          </a:xfrm>
          <a:prstGeom prst="rect">
            <a:avLst/>
          </a:prstGeom>
        </p:spPr>
        <p:txBody>
          <a:bodyPr/>
          <a:lstStyle>
            <a:lvl1pPr marL="0" indent="0">
              <a:buNone/>
              <a:defRPr sz="1800">
                <a:solidFill>
                  <a:schemeClr val="tx1"/>
                </a:solidFill>
                <a:latin typeface="Nunito Medium" pitchFamily="2" charset="77"/>
              </a:defRPr>
            </a:lvl1pPr>
          </a:lstStyle>
          <a:p>
            <a:pPr lvl="0"/>
            <a:r>
              <a:rPr lang="en-US" dirty="0"/>
              <a:t>Quoted person title</a:t>
            </a:r>
          </a:p>
        </p:txBody>
      </p:sp>
      <p:sp>
        <p:nvSpPr>
          <p:cNvPr id="20" name="Picture Placeholder 19">
            <a:extLst>
              <a:ext uri="{FF2B5EF4-FFF2-40B4-BE49-F238E27FC236}">
                <a16:creationId xmlns:a16="http://schemas.microsoft.com/office/drawing/2014/main" id="{9B5FFD18-1649-3D69-FBB6-09B962268447}"/>
              </a:ext>
            </a:extLst>
          </p:cNvPr>
          <p:cNvSpPr>
            <a:spLocks noGrp="1"/>
          </p:cNvSpPr>
          <p:nvPr>
            <p:ph type="pic" sz="quarter" idx="13" hasCustomPrompt="1"/>
          </p:nvPr>
        </p:nvSpPr>
        <p:spPr>
          <a:xfrm>
            <a:off x="7441820" y="1466850"/>
            <a:ext cx="3940175" cy="3941763"/>
          </a:xfrm>
          <a:prstGeom prst="ellipse">
            <a:avLst/>
          </a:prstGeom>
        </p:spPr>
        <p:txBody>
          <a:bodyPr anchor="ctr"/>
          <a:lstStyle>
            <a:lvl1pPr marL="0" indent="0" algn="ctr">
              <a:buNone/>
              <a:defRPr>
                <a:solidFill>
                  <a:schemeClr val="bg1"/>
                </a:solidFill>
              </a:defRPr>
            </a:lvl1pPr>
          </a:lstStyle>
          <a:p>
            <a:r>
              <a:rPr lang="en-US" dirty="0"/>
              <a:t>Click to change image</a:t>
            </a:r>
          </a:p>
        </p:txBody>
      </p:sp>
      <p:pic>
        <p:nvPicPr>
          <p:cNvPr id="2" name="Picture 1">
            <a:extLst>
              <a:ext uri="{FF2B5EF4-FFF2-40B4-BE49-F238E27FC236}">
                <a16:creationId xmlns:a16="http://schemas.microsoft.com/office/drawing/2014/main" id="{08BD541A-D949-4EF5-2DFC-4DCAD7EBB842}"/>
              </a:ext>
            </a:extLst>
          </p:cNvPr>
          <p:cNvPicPr>
            <a:picLocks noChangeAspect="1"/>
          </p:cNvPicPr>
          <p:nvPr userDrawn="1"/>
        </p:nvPicPr>
        <p:blipFill>
          <a:blip r:embed="rId3"/>
          <a:stretch>
            <a:fillRect/>
          </a:stretch>
        </p:blipFill>
        <p:spPr>
          <a:xfrm>
            <a:off x="598758" y="602933"/>
            <a:ext cx="661330" cy="569051"/>
          </a:xfrm>
          <a:prstGeom prst="rect">
            <a:avLst/>
          </a:prstGeom>
        </p:spPr>
      </p:pic>
      <p:pic>
        <p:nvPicPr>
          <p:cNvPr id="3" name="Picture 2">
            <a:extLst>
              <a:ext uri="{FF2B5EF4-FFF2-40B4-BE49-F238E27FC236}">
                <a16:creationId xmlns:a16="http://schemas.microsoft.com/office/drawing/2014/main" id="{3F04F035-7D9E-CCB7-A227-618D895A36B7}"/>
              </a:ext>
            </a:extLst>
          </p:cNvPr>
          <p:cNvPicPr>
            <a:picLocks noChangeAspect="1"/>
          </p:cNvPicPr>
          <p:nvPr userDrawn="1"/>
        </p:nvPicPr>
        <p:blipFill>
          <a:blip r:embed="rId3"/>
          <a:stretch>
            <a:fillRect/>
          </a:stretch>
        </p:blipFill>
        <p:spPr>
          <a:xfrm rot="10800000">
            <a:off x="5798788" y="5752922"/>
            <a:ext cx="661330" cy="569051"/>
          </a:xfrm>
          <a:prstGeom prst="rect">
            <a:avLst/>
          </a:prstGeom>
        </p:spPr>
      </p:pic>
    </p:spTree>
    <p:extLst>
      <p:ext uri="{BB962C8B-B14F-4D97-AF65-F5344CB8AC3E}">
        <p14:creationId xmlns:p14="http://schemas.microsoft.com/office/powerpoint/2010/main" val="278248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C1DDC505-35FA-2006-6DC1-C5E5BA3B01C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10">
            <a:extLst>
              <a:ext uri="{FF2B5EF4-FFF2-40B4-BE49-F238E27FC236}">
                <a16:creationId xmlns:a16="http://schemas.microsoft.com/office/drawing/2014/main" id="{A82680AD-6D74-CF47-B635-98717ECE3EF8}"/>
              </a:ext>
            </a:extLst>
          </p:cNvPr>
          <p:cNvSpPr>
            <a:spLocks noGrp="1"/>
          </p:cNvSpPr>
          <p:nvPr>
            <p:ph type="body" sz="quarter" idx="11" hasCustomPrompt="1"/>
          </p:nvPr>
        </p:nvSpPr>
        <p:spPr>
          <a:xfrm>
            <a:off x="7252136" y="583291"/>
            <a:ext cx="4319753" cy="741008"/>
          </a:xfrm>
          <a:prstGeom prst="rect">
            <a:avLst/>
          </a:prstGeom>
        </p:spPr>
        <p:txBody>
          <a:bodyPr/>
          <a:lstStyle>
            <a:lvl1pPr marL="0" indent="0">
              <a:buNone/>
              <a:defRPr sz="3200" b="1" i="0">
                <a:solidFill>
                  <a:srgbClr val="3F898A"/>
                </a:solidFill>
                <a:latin typeface="Nunito SemiBold" pitchFamily="2" charset="77"/>
              </a:defRPr>
            </a:lvl1pPr>
          </a:lstStyle>
          <a:p>
            <a:pPr lvl="0"/>
            <a:r>
              <a:rPr lang="en-GB" dirty="0"/>
              <a:t>Title goes here</a:t>
            </a:r>
            <a:endParaRPr lang="en-US" dirty="0"/>
          </a:p>
        </p:txBody>
      </p:sp>
      <p:sp>
        <p:nvSpPr>
          <p:cNvPr id="6" name="Text Placeholder 10">
            <a:extLst>
              <a:ext uri="{FF2B5EF4-FFF2-40B4-BE49-F238E27FC236}">
                <a16:creationId xmlns:a16="http://schemas.microsoft.com/office/drawing/2014/main" id="{5C537140-84CB-DC7E-749C-2C086B59839F}"/>
              </a:ext>
            </a:extLst>
          </p:cNvPr>
          <p:cNvSpPr>
            <a:spLocks noGrp="1"/>
          </p:cNvSpPr>
          <p:nvPr>
            <p:ph type="body" sz="quarter" idx="12" hasCustomPrompt="1"/>
          </p:nvPr>
        </p:nvSpPr>
        <p:spPr>
          <a:xfrm>
            <a:off x="7252138" y="1513456"/>
            <a:ext cx="4319752" cy="4146361"/>
          </a:xfrm>
          <a:prstGeom prst="rect">
            <a:avLst/>
          </a:prstGeom>
        </p:spPr>
        <p:txBody>
          <a:bodyPr/>
          <a:lstStyle>
            <a:lvl1pPr marL="0" indent="0">
              <a:buNone/>
              <a:defRPr sz="1800" b="0" i="0">
                <a:solidFill>
                  <a:schemeClr val="tx1"/>
                </a:solidFill>
                <a:latin typeface="Nunito Light"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blandit</a:t>
            </a:r>
            <a:r>
              <a:rPr lang="en-GB" dirty="0"/>
              <a:t> </a:t>
            </a:r>
            <a:r>
              <a:rPr lang="en-GB" dirty="0" err="1"/>
              <a:t>praesent</a:t>
            </a:r>
            <a:r>
              <a:rPr lang="en-GB" dirty="0"/>
              <a:t> </a:t>
            </a:r>
            <a:r>
              <a:rPr lang="en-GB" dirty="0" err="1"/>
              <a:t>luptatum</a:t>
            </a:r>
            <a:r>
              <a:rPr lang="en-GB" dirty="0"/>
              <a:t> </a:t>
            </a:r>
            <a:r>
              <a:rPr lang="en-GB" dirty="0" err="1"/>
              <a:t>zzril.Lorem</a:t>
            </a:r>
            <a:r>
              <a:rPr lang="en-GB" dirty="0"/>
              <a:t>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endParaRPr lang="en-US" dirty="0"/>
          </a:p>
        </p:txBody>
      </p:sp>
    </p:spTree>
    <p:extLst>
      <p:ext uri="{BB962C8B-B14F-4D97-AF65-F5344CB8AC3E}">
        <p14:creationId xmlns:p14="http://schemas.microsoft.com/office/powerpoint/2010/main" val="10288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A8CC1A86-46ED-2D02-5477-F3E254341B3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2326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38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amanda.fanfarillo2@lincolnshire.gov.u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8BA57-EA9F-929C-5E89-2B4DA67D7069}"/>
              </a:ext>
            </a:extLst>
          </p:cNvPr>
          <p:cNvSpPr>
            <a:spLocks noGrp="1"/>
          </p:cNvSpPr>
          <p:nvPr>
            <p:ph type="body" sz="quarter" idx="10"/>
          </p:nvPr>
        </p:nvSpPr>
        <p:spPr>
          <a:xfrm>
            <a:off x="636813" y="2680110"/>
            <a:ext cx="8790966" cy="961751"/>
          </a:xfrm>
        </p:spPr>
        <p:txBody>
          <a:bodyPr>
            <a:noAutofit/>
          </a:bodyPr>
          <a:lstStyle/>
          <a:p>
            <a:r>
              <a:rPr lang="en-GB" b="1" dirty="0">
                <a:latin typeface="Calibri" panose="020F0502020204030204" pitchFamily="34" charset="0"/>
                <a:ea typeface="Calibri" panose="020F0502020204030204" pitchFamily="34" charset="0"/>
              </a:rPr>
              <a:t>KS3+ </a:t>
            </a:r>
            <a:r>
              <a:rPr lang="en-GB" sz="5400" b="1" dirty="0">
                <a:effectLst/>
                <a:latin typeface="Calibri" panose="020F0502020204030204" pitchFamily="34" charset="0"/>
                <a:ea typeface="Calibri" panose="020F0502020204030204" pitchFamily="34" charset="0"/>
              </a:rPr>
              <a:t>Suicide First Aid Intervention and Self Harm in Young People – Training</a:t>
            </a:r>
            <a:endParaRPr lang="en-US" dirty="0"/>
          </a:p>
        </p:txBody>
      </p:sp>
    </p:spTree>
    <p:extLst>
      <p:ext uri="{BB962C8B-B14F-4D97-AF65-F5344CB8AC3E}">
        <p14:creationId xmlns:p14="http://schemas.microsoft.com/office/powerpoint/2010/main" val="183136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EA10D4-0213-7072-F939-B8427B12D04C}"/>
              </a:ext>
            </a:extLst>
          </p:cNvPr>
          <p:cNvSpPr>
            <a:spLocks noGrp="1"/>
          </p:cNvSpPr>
          <p:nvPr>
            <p:ph type="body" sz="quarter" idx="11"/>
          </p:nvPr>
        </p:nvSpPr>
        <p:spPr>
          <a:xfrm>
            <a:off x="815045" y="622781"/>
            <a:ext cx="5948362" cy="741008"/>
          </a:xfrm>
        </p:spPr>
        <p:txBody>
          <a:bodyPr/>
          <a:lstStyle/>
          <a:p>
            <a:r>
              <a:rPr lang="en-GB" b="1" dirty="0">
                <a:effectLst/>
                <a:latin typeface="+mj-lt"/>
                <a:ea typeface="Times New Roman" panose="02020603050405020304" pitchFamily="18" charset="0"/>
              </a:rPr>
              <a:t>This </a:t>
            </a:r>
            <a:r>
              <a:rPr lang="en-GB" dirty="0">
                <a:latin typeface="+mj-lt"/>
                <a:ea typeface="Times New Roman" panose="02020603050405020304" pitchFamily="18" charset="0"/>
              </a:rPr>
              <a:t>T</a:t>
            </a:r>
            <a:r>
              <a:rPr lang="en-GB" b="1" dirty="0">
                <a:effectLst/>
                <a:latin typeface="+mj-lt"/>
                <a:ea typeface="Times New Roman" panose="02020603050405020304" pitchFamily="18" charset="0"/>
              </a:rPr>
              <a:t>ime Limited Training Offer Ends June 2024</a:t>
            </a:r>
            <a:r>
              <a:rPr lang="en-GB" dirty="0">
                <a:effectLst/>
                <a:latin typeface="+mj-lt"/>
                <a:ea typeface="Times New Roman" panose="02020603050405020304" pitchFamily="18" charset="0"/>
              </a:rPr>
              <a:t>  - book your space</a:t>
            </a:r>
          </a:p>
          <a:p>
            <a:endParaRPr lang="en-US" dirty="0"/>
          </a:p>
        </p:txBody>
      </p:sp>
      <p:sp>
        <p:nvSpPr>
          <p:cNvPr id="4" name="Text Placeholder 3">
            <a:extLst>
              <a:ext uri="{FF2B5EF4-FFF2-40B4-BE49-F238E27FC236}">
                <a16:creationId xmlns:a16="http://schemas.microsoft.com/office/drawing/2014/main" id="{F217B6C8-192C-5BCE-1878-DDC697336222}"/>
              </a:ext>
            </a:extLst>
          </p:cNvPr>
          <p:cNvSpPr>
            <a:spLocks noGrp="1"/>
          </p:cNvSpPr>
          <p:nvPr>
            <p:ph type="body" sz="quarter" idx="12"/>
          </p:nvPr>
        </p:nvSpPr>
        <p:spPr>
          <a:xfrm>
            <a:off x="815045" y="1604812"/>
            <a:ext cx="6657810" cy="4146361"/>
          </a:xfrm>
        </p:spPr>
        <p:txBody>
          <a:bodyPr/>
          <a:lstStyle/>
          <a:p>
            <a:r>
              <a:rPr lang="en-GB" dirty="0"/>
              <a:t>One day face to face training session to a targeted Children and Young People’s (CYP) workforce within Education (KS3 and above), Health and Social Care.</a:t>
            </a:r>
          </a:p>
          <a:p>
            <a:r>
              <a:rPr lang="en-GB" dirty="0"/>
              <a:t>Each session will teach the theory and practice of suicide intervention skills that can be applied in any professional or personal setting and aims to:-</a:t>
            </a:r>
          </a:p>
          <a:p>
            <a:pPr marL="285750" indent="-285750">
              <a:buFont typeface="Arial" panose="020B0604020202020204" pitchFamily="34" charset="0"/>
              <a:buChar char="•"/>
            </a:pPr>
            <a:r>
              <a:rPr lang="en-GB" dirty="0"/>
              <a:t>extend and enrich the knowledge and understanding of suicide intervention skills of those working with CYP.</a:t>
            </a:r>
          </a:p>
          <a:p>
            <a:pPr marL="285750" indent="-285750">
              <a:buFont typeface="Arial" panose="020B0604020202020204" pitchFamily="34" charset="0"/>
              <a:buChar char="•"/>
            </a:pPr>
            <a:r>
              <a:rPr lang="en-GB" dirty="0"/>
              <a:t>increase confidence in having conversations around mental health and being able to respond to CYP experiencing suicidal thoughts.</a:t>
            </a:r>
          </a:p>
          <a:p>
            <a:pPr marL="285750" indent="-285750">
              <a:buFont typeface="Arial" panose="020B0604020202020204" pitchFamily="34" charset="0"/>
              <a:buChar char="•"/>
            </a:pPr>
            <a:r>
              <a:rPr lang="en-GB" dirty="0"/>
              <a:t>include raising knowledge and awareness of self-harm and its link to poor mental health and the increase in risk of suicidal thoughts and behaviour in CYP.</a:t>
            </a:r>
          </a:p>
          <a:p>
            <a:pPr algn="ctr"/>
            <a:r>
              <a:rPr lang="en-GB" dirty="0"/>
              <a:t>The course will be delivered by Shine Lincolnshire at various venues throughout Lincolnshire.</a:t>
            </a:r>
          </a:p>
          <a:p>
            <a:endParaRPr lang="en-US" dirty="0"/>
          </a:p>
        </p:txBody>
      </p:sp>
      <p:pic>
        <p:nvPicPr>
          <p:cNvPr id="8" name="Picture Placeholder 7" descr="A group of people laughing at a computer&#10;&#10;Description automatically generated with medium confidence">
            <a:extLst>
              <a:ext uri="{FF2B5EF4-FFF2-40B4-BE49-F238E27FC236}">
                <a16:creationId xmlns:a16="http://schemas.microsoft.com/office/drawing/2014/main" id="{A77266C4-5867-B7A9-2DFA-45A16DFF4BFE}"/>
              </a:ext>
            </a:extLst>
          </p:cNvPr>
          <p:cNvPicPr>
            <a:picLocks noGrp="1" noChangeAspect="1"/>
          </p:cNvPicPr>
          <p:nvPr>
            <p:ph type="pic" sz="quarter" idx="10"/>
          </p:nvPr>
        </p:nvPicPr>
        <p:blipFill>
          <a:blip r:embed="rId2"/>
          <a:srcRect l="11" r="11"/>
          <a:stretch>
            <a:fillRect/>
          </a:stretch>
        </p:blipFill>
        <p:spPr/>
      </p:pic>
    </p:spTree>
    <p:extLst>
      <p:ext uri="{BB962C8B-B14F-4D97-AF65-F5344CB8AC3E}">
        <p14:creationId xmlns:p14="http://schemas.microsoft.com/office/powerpoint/2010/main" val="245729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CBF504-B46F-01DE-2ADB-39F04DCC11C4}"/>
              </a:ext>
            </a:extLst>
          </p:cNvPr>
          <p:cNvSpPr txBox="1"/>
          <p:nvPr/>
        </p:nvSpPr>
        <p:spPr>
          <a:xfrm>
            <a:off x="1270000" y="1218684"/>
            <a:ext cx="6096000" cy="523220"/>
          </a:xfrm>
          <a:prstGeom prst="rect">
            <a:avLst/>
          </a:prstGeom>
          <a:noFill/>
        </p:spPr>
        <p:txBody>
          <a:bodyPr wrap="square">
            <a:spAutoFit/>
          </a:bodyPr>
          <a:lstStyle/>
          <a:p>
            <a:pPr marL="0" indent="0" algn="just" fontAlgn="base" hangingPunct="0">
              <a:buNone/>
              <a:tabLst>
                <a:tab pos="-270510" algn="l"/>
              </a:tabLst>
            </a:pPr>
            <a:r>
              <a:rPr lang="en-GB" sz="2800" b="1" kern="0" dirty="0">
                <a:effectLst/>
                <a:latin typeface="Arial" panose="020B0604020202020204" pitchFamily="34" charset="0"/>
                <a:ea typeface="Times New Roman" panose="02020603050405020304" pitchFamily="18" charset="0"/>
              </a:rPr>
              <a:t>FAQ</a:t>
            </a:r>
            <a:endParaRPr lang="en-GB" sz="2800" b="1" dirty="0"/>
          </a:p>
        </p:txBody>
      </p:sp>
      <p:sp>
        <p:nvSpPr>
          <p:cNvPr id="5" name="TextBox 4">
            <a:extLst>
              <a:ext uri="{FF2B5EF4-FFF2-40B4-BE49-F238E27FC236}">
                <a16:creationId xmlns:a16="http://schemas.microsoft.com/office/drawing/2014/main" id="{448FE562-ADEA-2A9C-56ED-4795DDA462CB}"/>
              </a:ext>
            </a:extLst>
          </p:cNvPr>
          <p:cNvSpPr txBox="1"/>
          <p:nvPr/>
        </p:nvSpPr>
        <p:spPr>
          <a:xfrm>
            <a:off x="3048000" y="1305342"/>
            <a:ext cx="6096000" cy="3970318"/>
          </a:xfrm>
          <a:prstGeom prst="rect">
            <a:avLst/>
          </a:prstGeom>
          <a:noFill/>
        </p:spPr>
        <p:txBody>
          <a:bodyPr wrap="square">
            <a:spAutoFit/>
          </a:bodyPr>
          <a:lstStyle/>
          <a:p>
            <a:pPr marL="0" indent="0" algn="just" fontAlgn="base" hangingPunct="0">
              <a:buNone/>
              <a:tabLst>
                <a:tab pos="540385" algn="l"/>
              </a:tabLst>
            </a:pPr>
            <a:r>
              <a:rPr lang="en-GB" sz="1800" b="1" kern="0" dirty="0">
                <a:effectLst/>
                <a:latin typeface="Arial" panose="020B0604020202020204" pitchFamily="34" charset="0"/>
                <a:ea typeface="Times New Roman" panose="02020603050405020304" pitchFamily="18" charset="0"/>
              </a:rPr>
              <a:t>Who would be the most suitable representative from school to attend this course?</a:t>
            </a:r>
            <a:r>
              <a:rPr lang="en-GB" sz="1800" kern="0" dirty="0">
                <a:effectLst/>
                <a:latin typeface="Arial" panose="020B0604020202020204" pitchFamily="34" charset="0"/>
                <a:ea typeface="Times New Roman" panose="02020603050405020304" pitchFamily="18" charset="0"/>
              </a:rPr>
              <a:t> </a:t>
            </a:r>
          </a:p>
          <a:p>
            <a:pPr marL="0" indent="0" algn="just" fontAlgn="base" hangingPunct="0">
              <a:buNone/>
              <a:tabLst>
                <a:tab pos="540385" algn="l"/>
              </a:tabLst>
            </a:pPr>
            <a:r>
              <a:rPr lang="en-GB" sz="1800" dirty="0">
                <a:effectLst/>
                <a:latin typeface="Arial" panose="020B0604020202020204" pitchFamily="34" charset="0"/>
                <a:ea typeface="Times New Roman" panose="02020603050405020304" pitchFamily="18" charset="0"/>
              </a:rPr>
              <a:t>As places are limited to one attendee per KS3+ setting – it would be advised that your </a:t>
            </a:r>
            <a:r>
              <a:rPr lang="en-GB" sz="1800" b="1" dirty="0">
                <a:effectLst/>
                <a:latin typeface="Arial" panose="020B0604020202020204" pitchFamily="34" charset="0"/>
                <a:ea typeface="Times New Roman" panose="02020603050405020304" pitchFamily="18" charset="0"/>
              </a:rPr>
              <a:t>designated</a:t>
            </a:r>
            <a:r>
              <a:rPr lang="en-GB" sz="1800" dirty="0">
                <a:effectLst/>
                <a:latin typeface="Arial" panose="020B0604020202020204" pitchFamily="34" charset="0"/>
                <a:ea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rPr>
              <a:t>Mental Health First Aider</a:t>
            </a:r>
            <a:r>
              <a:rPr lang="en-GB" sz="1800" dirty="0">
                <a:effectLst/>
                <a:latin typeface="Arial" panose="020B0604020202020204" pitchFamily="34" charset="0"/>
                <a:ea typeface="Times New Roman" panose="02020603050405020304" pitchFamily="18" charset="0"/>
              </a:rPr>
              <a:t> would be the most suitable person, as the training will enrich any basic mental health first aid training.  </a:t>
            </a:r>
          </a:p>
          <a:p>
            <a:pPr marL="0" indent="0" algn="just" fontAlgn="base" hangingPunct="0">
              <a:buNone/>
              <a:tabLst>
                <a:tab pos="540385" algn="l"/>
              </a:tabLst>
            </a:pPr>
            <a:r>
              <a:rPr lang="en-GB" sz="1800" dirty="0">
                <a:effectLst/>
                <a:latin typeface="Arial" panose="020B0604020202020204" pitchFamily="34" charset="0"/>
                <a:ea typeface="Times New Roman" panose="02020603050405020304" pitchFamily="18" charset="0"/>
              </a:rPr>
              <a:t> </a:t>
            </a:r>
          </a:p>
          <a:p>
            <a:pPr marL="0" indent="0" algn="just" fontAlgn="base" hangingPunct="0">
              <a:buNone/>
              <a:tabLst>
                <a:tab pos="540385" algn="l"/>
              </a:tabLst>
            </a:pPr>
            <a:r>
              <a:rPr lang="en-GB" sz="1800" b="1" dirty="0">
                <a:effectLst/>
                <a:latin typeface="Arial" panose="020B0604020202020204" pitchFamily="34" charset="0"/>
                <a:ea typeface="Times New Roman" panose="02020603050405020304" pitchFamily="18" charset="0"/>
              </a:rPr>
              <a:t>Is the course chargeable? </a:t>
            </a:r>
          </a:p>
          <a:p>
            <a:pPr marL="0" indent="0" algn="just" fontAlgn="base" hangingPunct="0">
              <a:buNone/>
              <a:tabLst>
                <a:tab pos="540385" algn="l"/>
              </a:tabLst>
            </a:pPr>
            <a:r>
              <a:rPr lang="en-GB" sz="1800" dirty="0">
                <a:effectLst/>
                <a:latin typeface="Arial" panose="020B0604020202020204" pitchFamily="34" charset="0"/>
                <a:ea typeface="Times New Roman" panose="02020603050405020304" pitchFamily="18" charset="0"/>
              </a:rPr>
              <a:t>No, it is currently free of charge . </a:t>
            </a:r>
          </a:p>
          <a:p>
            <a:pPr marL="0" indent="0" algn="just" fontAlgn="base" hangingPunct="0">
              <a:buNone/>
              <a:tabLst>
                <a:tab pos="540385" algn="l"/>
              </a:tabLst>
            </a:pPr>
            <a:r>
              <a:rPr lang="en-GB" sz="1800" dirty="0">
                <a:effectLst/>
                <a:latin typeface="Arial" panose="020B0604020202020204" pitchFamily="34" charset="0"/>
                <a:ea typeface="Times New Roman" panose="02020603050405020304" pitchFamily="18" charset="0"/>
              </a:rPr>
              <a:t> </a:t>
            </a:r>
          </a:p>
          <a:p>
            <a:pPr marL="0" indent="0" algn="just" fontAlgn="base" hangingPunct="0">
              <a:buNone/>
              <a:tabLst>
                <a:tab pos="540385" algn="l"/>
              </a:tabLst>
            </a:pPr>
            <a:r>
              <a:rPr lang="en-GB" sz="1800" b="1" dirty="0">
                <a:effectLst/>
                <a:latin typeface="Arial" panose="020B0604020202020204" pitchFamily="34" charset="0"/>
                <a:ea typeface="Times New Roman" panose="02020603050405020304" pitchFamily="18" charset="0"/>
              </a:rPr>
              <a:t>Where to book onto the course.</a:t>
            </a:r>
          </a:p>
          <a:p>
            <a:pPr marL="0" indent="0" algn="just" fontAlgn="base" hangingPunct="0">
              <a:buNone/>
              <a:tabLst>
                <a:tab pos="540385" algn="l"/>
              </a:tabLst>
            </a:pPr>
            <a:r>
              <a:rPr lang="en-GB" sz="1800" dirty="0">
                <a:effectLst/>
                <a:latin typeface="Arial" panose="020B0604020202020204" pitchFamily="34" charset="0"/>
                <a:ea typeface="Times New Roman" panose="02020603050405020304" pitchFamily="18" charset="0"/>
              </a:rPr>
              <a:t>Via the online Lincolnshire Safeguarding Children Partnership training portal – </a:t>
            </a:r>
            <a:r>
              <a:rPr lang="en-GB" sz="1800" b="1" dirty="0">
                <a:effectLst/>
                <a:latin typeface="Arial" panose="020B0604020202020204" pitchFamily="34" charset="0"/>
                <a:ea typeface="Times New Roman" panose="02020603050405020304" pitchFamily="18" charset="0"/>
              </a:rPr>
              <a:t>booking is now open.</a:t>
            </a:r>
            <a:endParaRPr lang="en-GB"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594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CBF504-B46F-01DE-2ADB-39F04DCC11C4}"/>
              </a:ext>
            </a:extLst>
          </p:cNvPr>
          <p:cNvSpPr txBox="1"/>
          <p:nvPr/>
        </p:nvSpPr>
        <p:spPr>
          <a:xfrm>
            <a:off x="1352550" y="1117084"/>
            <a:ext cx="6096000" cy="523220"/>
          </a:xfrm>
          <a:prstGeom prst="rect">
            <a:avLst/>
          </a:prstGeom>
          <a:noFill/>
        </p:spPr>
        <p:txBody>
          <a:bodyPr wrap="square">
            <a:spAutoFit/>
          </a:bodyPr>
          <a:lstStyle/>
          <a:p>
            <a:pPr marL="0" indent="0" algn="just" fontAlgn="base" hangingPunct="0">
              <a:buNone/>
              <a:tabLst>
                <a:tab pos="-270510" algn="l"/>
              </a:tabLst>
            </a:pPr>
            <a:r>
              <a:rPr lang="en-GB" sz="2800" b="1" kern="0" dirty="0">
                <a:latin typeface="Arial" panose="020B0604020202020204" pitchFamily="34" charset="0"/>
              </a:rPr>
              <a:t>Additional information</a:t>
            </a:r>
            <a:endParaRPr lang="en-GB" sz="2800" b="1" dirty="0"/>
          </a:p>
        </p:txBody>
      </p:sp>
      <p:sp>
        <p:nvSpPr>
          <p:cNvPr id="5" name="TextBox 4">
            <a:extLst>
              <a:ext uri="{FF2B5EF4-FFF2-40B4-BE49-F238E27FC236}">
                <a16:creationId xmlns:a16="http://schemas.microsoft.com/office/drawing/2014/main" id="{448FE562-ADEA-2A9C-56ED-4795DDA462CB}"/>
              </a:ext>
            </a:extLst>
          </p:cNvPr>
          <p:cNvSpPr txBox="1"/>
          <p:nvPr/>
        </p:nvSpPr>
        <p:spPr>
          <a:xfrm>
            <a:off x="3098800" y="1770598"/>
            <a:ext cx="6096000" cy="3416320"/>
          </a:xfrm>
          <a:prstGeom prst="rect">
            <a:avLst/>
          </a:prstGeom>
          <a:noFill/>
        </p:spPr>
        <p:txBody>
          <a:bodyPr wrap="square">
            <a:spAutoFit/>
          </a:bodyPr>
          <a:lstStyle/>
          <a:p>
            <a:pPr marL="0" indent="0" algn="just" fontAlgn="base" hangingPunct="0">
              <a:buNone/>
              <a:tabLst>
                <a:tab pos="-270510" algn="l"/>
              </a:tabLst>
            </a:pPr>
            <a:r>
              <a:rPr lang="en-US" sz="1800" b="1" dirty="0">
                <a:effectLst/>
                <a:latin typeface="Arial" panose="020B0604020202020204" pitchFamily="34" charset="0"/>
                <a:ea typeface="Times New Roman" panose="02020603050405020304" pitchFamily="18" charset="0"/>
              </a:rPr>
              <a:t>Pre-requisite for each attendee is they will have already completed/agree to complete: </a:t>
            </a:r>
            <a:r>
              <a:rPr lang="en-US" sz="1800" dirty="0">
                <a:effectLst/>
                <a:latin typeface="Arial" panose="020B0604020202020204" pitchFamily="34" charset="0"/>
                <a:ea typeface="Times New Roman" panose="02020603050405020304" pitchFamily="18" charset="0"/>
              </a:rPr>
              <a:t>“Suicide Awareness and Self Harm” learning, e.g. the e-learning modules available via Lincolnshire Safeguarding Children’s Partnership (LSCP) and Basic Mental Health First Aid training </a:t>
            </a:r>
            <a:endParaRPr lang="en-GB" sz="1800" dirty="0">
              <a:effectLst/>
              <a:latin typeface="Arial" panose="020B0604020202020204" pitchFamily="34" charset="0"/>
              <a:ea typeface="Times New Roman" panose="02020603050405020304" pitchFamily="18" charset="0"/>
            </a:endParaRPr>
          </a:p>
          <a:p>
            <a:pPr marL="0" indent="0">
              <a:buNone/>
            </a:pPr>
            <a:endParaRPr lang="en-US" sz="1800" dirty="0">
              <a:latin typeface="Arial" panose="020B0604020202020204" pitchFamily="34" charset="0"/>
              <a:ea typeface="Times New Roman" panose="02020603050405020304" pitchFamily="18" charset="0"/>
            </a:endParaRPr>
          </a:p>
          <a:p>
            <a:pPr marL="0" indent="0">
              <a:buNone/>
            </a:pPr>
            <a:r>
              <a:rPr lang="en-US" sz="1800" b="1" dirty="0">
                <a:latin typeface="Arial" panose="020B0604020202020204" pitchFamily="34" charset="0"/>
                <a:ea typeface="Times New Roman" panose="02020603050405020304" pitchFamily="18" charset="0"/>
              </a:rPr>
              <a:t>I</a:t>
            </a:r>
            <a:r>
              <a:rPr lang="en-US" sz="1800" b="1" dirty="0">
                <a:effectLst/>
                <a:latin typeface="Arial" panose="020B0604020202020204" pitchFamily="34" charset="0"/>
                <a:ea typeface="Times New Roman" panose="02020603050405020304" pitchFamily="18" charset="0"/>
              </a:rPr>
              <a:t>f you have any queries please contact: Amanda Fanfarillo </a:t>
            </a:r>
            <a:r>
              <a:rPr lang="en-US" sz="1800" dirty="0">
                <a:effectLst/>
                <a:latin typeface="Arial" panose="020B0604020202020204" pitchFamily="34" charset="0"/>
                <a:ea typeface="Times New Roman" panose="02020603050405020304" pitchFamily="18" charset="0"/>
              </a:rPr>
              <a:t>– Commissioning Officer, CYP Mental Health, Learning Disability &amp; Autism, Children’s Strategic Commissioning Team, Lincolnshire County Council. </a:t>
            </a:r>
          </a:p>
          <a:p>
            <a:pPr marL="0" indent="0">
              <a:buNone/>
            </a:pPr>
            <a:r>
              <a:rPr lang="en-US" sz="1800" dirty="0">
                <a:effectLst/>
                <a:latin typeface="Arial" panose="020B0604020202020204" pitchFamily="34" charset="0"/>
                <a:ea typeface="Times New Roman" panose="02020603050405020304" pitchFamily="18" charset="0"/>
              </a:rPr>
              <a:t>Email: </a:t>
            </a:r>
            <a:r>
              <a:rPr lang="en-US" sz="1800" u="sng" dirty="0">
                <a:solidFill>
                  <a:srgbClr val="0563C1"/>
                </a:solidFill>
                <a:effectLst/>
                <a:latin typeface="Arial" panose="020B0604020202020204" pitchFamily="34" charset="0"/>
                <a:ea typeface="Times New Roman" panose="02020603050405020304" pitchFamily="18" charset="0"/>
                <a:hlinkClick r:id="rId2"/>
              </a:rPr>
              <a:t>amanda.fanfarillo2@lincolnshire.gov.uk</a:t>
            </a:r>
            <a:r>
              <a:rPr lang="en-US" sz="1800" dirty="0">
                <a:effectLst/>
                <a:latin typeface="Arial" panose="020B0604020202020204" pitchFamily="34" charset="0"/>
                <a:ea typeface="Times New Roman" panose="02020603050405020304" pitchFamily="18" charset="0"/>
              </a:rPr>
              <a:t> </a:t>
            </a:r>
            <a:endParaRPr lang="en-GB"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759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1E6AA0-01DD-F6FB-A066-1A480C1A1446}"/>
              </a:ext>
            </a:extLst>
          </p:cNvPr>
          <p:cNvSpPr>
            <a:spLocks noGrp="1"/>
          </p:cNvSpPr>
          <p:nvPr>
            <p:ph type="body" sz="quarter" idx="10"/>
          </p:nvPr>
        </p:nvSpPr>
        <p:spPr>
          <a:xfrm>
            <a:off x="706438" y="1466850"/>
            <a:ext cx="5630862" cy="1962150"/>
          </a:xfrm>
        </p:spPr>
        <p:txBody>
          <a:bodyPr/>
          <a:lstStyle/>
          <a:p>
            <a:pPr marL="571500" indent="-571500">
              <a:buFont typeface="Arial" panose="020B0604020202020204" pitchFamily="34" charset="0"/>
              <a:buChar char="•"/>
            </a:pPr>
            <a:r>
              <a:rPr lang="en-US" sz="2400" i="1" dirty="0"/>
              <a:t>Fantastic training – I have learnt some valuable tools to take away and use in my practice. </a:t>
            </a:r>
          </a:p>
          <a:p>
            <a:endParaRPr lang="en-US" dirty="0"/>
          </a:p>
        </p:txBody>
      </p:sp>
      <p:sp>
        <p:nvSpPr>
          <p:cNvPr id="3" name="Text Placeholder 2">
            <a:extLst>
              <a:ext uri="{FF2B5EF4-FFF2-40B4-BE49-F238E27FC236}">
                <a16:creationId xmlns:a16="http://schemas.microsoft.com/office/drawing/2014/main" id="{955D31D2-A7D0-E929-AFC2-B0F438C3F84F}"/>
              </a:ext>
            </a:extLst>
          </p:cNvPr>
          <p:cNvSpPr>
            <a:spLocks noGrp="1"/>
          </p:cNvSpPr>
          <p:nvPr>
            <p:ph type="body" sz="quarter" idx="11"/>
          </p:nvPr>
        </p:nvSpPr>
        <p:spPr/>
        <p:txBody>
          <a:bodyPr/>
          <a:lstStyle/>
          <a:p>
            <a:r>
              <a:rPr lang="en-US" dirty="0"/>
              <a:t>Feedback </a:t>
            </a:r>
          </a:p>
        </p:txBody>
      </p:sp>
      <p:sp>
        <p:nvSpPr>
          <p:cNvPr id="4" name="Text Placeholder 3">
            <a:extLst>
              <a:ext uri="{FF2B5EF4-FFF2-40B4-BE49-F238E27FC236}">
                <a16:creationId xmlns:a16="http://schemas.microsoft.com/office/drawing/2014/main" id="{8F014135-A4E1-DF13-F12A-DA1C46DA2D4F}"/>
              </a:ext>
            </a:extLst>
          </p:cNvPr>
          <p:cNvSpPr>
            <a:spLocks noGrp="1"/>
          </p:cNvSpPr>
          <p:nvPr>
            <p:ph type="body" sz="quarter" idx="12"/>
          </p:nvPr>
        </p:nvSpPr>
        <p:spPr/>
        <p:txBody>
          <a:bodyPr/>
          <a:lstStyle/>
          <a:p>
            <a:r>
              <a:rPr lang="en-US" b="1" dirty="0"/>
              <a:t>What attendees are saying</a:t>
            </a:r>
          </a:p>
        </p:txBody>
      </p:sp>
      <p:sp>
        <p:nvSpPr>
          <p:cNvPr id="5" name="Picture Placeholder 4">
            <a:extLst>
              <a:ext uri="{FF2B5EF4-FFF2-40B4-BE49-F238E27FC236}">
                <a16:creationId xmlns:a16="http://schemas.microsoft.com/office/drawing/2014/main" id="{6771D017-9B5D-7551-DE8D-D9608797D53E}"/>
              </a:ext>
            </a:extLst>
          </p:cNvPr>
          <p:cNvSpPr>
            <a:spLocks noGrp="1"/>
          </p:cNvSpPr>
          <p:nvPr>
            <p:ph type="pic" sz="quarter" idx="13"/>
          </p:nvPr>
        </p:nvSpPr>
        <p:spPr/>
        <p:txBody>
          <a:bodyPr/>
          <a:lstStyle/>
          <a:p>
            <a:endParaRPr lang="en-GB"/>
          </a:p>
        </p:txBody>
      </p:sp>
      <p:sp>
        <p:nvSpPr>
          <p:cNvPr id="6" name="Text Placeholder 1">
            <a:extLst>
              <a:ext uri="{FF2B5EF4-FFF2-40B4-BE49-F238E27FC236}">
                <a16:creationId xmlns:a16="http://schemas.microsoft.com/office/drawing/2014/main" id="{B83BB595-CB02-A1FB-D68D-83E02D304066}"/>
              </a:ext>
            </a:extLst>
          </p:cNvPr>
          <p:cNvSpPr txBox="1">
            <a:spLocks/>
          </p:cNvSpPr>
          <p:nvPr/>
        </p:nvSpPr>
        <p:spPr>
          <a:xfrm>
            <a:off x="706438" y="2952750"/>
            <a:ext cx="5630862" cy="19621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tx1"/>
                </a:solidFill>
                <a:latin typeface="Nunito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2400" i="1" dirty="0"/>
              <a:t>Thank you for creating awareness and helping me build my confidence. Not only have you made me feel more courageous to have conversations around suicide, but also mental health in general which is invaluable.</a:t>
            </a:r>
          </a:p>
          <a:p>
            <a:endParaRPr lang="en-US" dirty="0"/>
          </a:p>
        </p:txBody>
      </p:sp>
    </p:spTree>
    <p:extLst>
      <p:ext uri="{BB962C8B-B14F-4D97-AF65-F5344CB8AC3E}">
        <p14:creationId xmlns:p14="http://schemas.microsoft.com/office/powerpoint/2010/main" val="3142148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9721E132A80439693C063C4C0D93D" ma:contentTypeVersion="13" ma:contentTypeDescription="Create a new document." ma:contentTypeScope="" ma:versionID="1f150178c8bbd397b927930406dfc006">
  <xsd:schema xmlns:xsd="http://www.w3.org/2001/XMLSchema" xmlns:xs="http://www.w3.org/2001/XMLSchema" xmlns:p="http://schemas.microsoft.com/office/2006/metadata/properties" xmlns:ns2="16cce971-045e-4560-904a-ea2cd5b7a4b9" xmlns:ns3="3b59a2e4-e4a1-4f02-b233-83da4bec3bcb" targetNamespace="http://schemas.microsoft.com/office/2006/metadata/properties" ma:root="true" ma:fieldsID="5fbcb11b33da1b5450f1ee92a4ba63ca" ns2:_="" ns3:_="">
    <xsd:import namespace="16cce971-045e-4560-904a-ea2cd5b7a4b9"/>
    <xsd:import namespace="3b59a2e4-e4a1-4f02-b233-83da4bec3b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ce971-045e-4560-904a-ea2cd5b7a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59a2e4-e4a1-4f02-b233-83da4bec3b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f62476a-6a28-47b6-89f1-985a93784a49}" ma:internalName="TaxCatchAll" ma:showField="CatchAllData" ma:web="3b59a2e4-e4a1-4f02-b233-83da4bec3b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59a2e4-e4a1-4f02-b233-83da4bec3bcb" xsi:nil="true"/>
    <lcf76f155ced4ddcb4097134ff3c332f xmlns="16cce971-045e-4560-904a-ea2cd5b7a4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70ABB5-164C-49CF-9002-D1F484B63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cce971-045e-4560-904a-ea2cd5b7a4b9"/>
    <ds:schemaRef ds:uri="3b59a2e4-e4a1-4f02-b233-83da4bec3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34F35-678A-476D-8055-82088369AB49}">
  <ds:schemaRefs>
    <ds:schemaRef ds:uri="http://schemas.microsoft.com/sharepoint/v3/contenttype/forms"/>
  </ds:schemaRefs>
</ds:datastoreItem>
</file>

<file path=customXml/itemProps3.xml><?xml version="1.0" encoding="utf-8"?>
<ds:datastoreItem xmlns:ds="http://schemas.openxmlformats.org/officeDocument/2006/customXml" ds:itemID="{BAC8AE69-80A6-4BBF-8642-1EA29B876B39}">
  <ds:schemaRefs>
    <ds:schemaRef ds:uri="http://schemas.microsoft.com/office/2006/metadata/properties"/>
    <ds:schemaRef ds:uri="http://schemas.microsoft.com/office/infopath/2007/PartnerControls"/>
    <ds:schemaRef ds:uri="3b59a2e4-e4a1-4f02-b233-83da4bec3bcb"/>
    <ds:schemaRef ds:uri="16cce971-045e-4560-904a-ea2cd5b7a4b9"/>
  </ds:schemaRefs>
</ds:datastoreItem>
</file>

<file path=docProps/app.xml><?xml version="1.0" encoding="utf-8"?>
<Properties xmlns="http://schemas.openxmlformats.org/officeDocument/2006/extended-properties" xmlns:vt="http://schemas.openxmlformats.org/officeDocument/2006/docPropsVTypes">
  <TotalTime>134</TotalTime>
  <Words>407</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Nunito Light</vt:lpstr>
      <vt:lpstr>Nunito Medium</vt:lpstr>
      <vt:lpstr>Nunito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Barran</dc:creator>
  <cp:lastModifiedBy>Nicola Carter</cp:lastModifiedBy>
  <cp:revision>9</cp:revision>
  <dcterms:created xsi:type="dcterms:W3CDTF">2023-05-09T10:25:12Z</dcterms:created>
  <dcterms:modified xsi:type="dcterms:W3CDTF">2023-11-28T15:25:46Z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0x01010058E67E48A00AD14D8DE63EF3EB77223F</vt:lpwstr>
  </property>
</Properties>
</file>