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318" r:id="rId3"/>
    <p:sldId id="337" r:id="rId4"/>
    <p:sldId id="339" r:id="rId5"/>
    <p:sldId id="340" r:id="rId6"/>
    <p:sldId id="341" r:id="rId7"/>
    <p:sldId id="326" r:id="rId8"/>
    <p:sldId id="342" r:id="rId9"/>
    <p:sldId id="338" r:id="rId10"/>
    <p:sldId id="336" r:id="rId11"/>
    <p:sldId id="343" r:id="rId12"/>
    <p:sldId id="267" r:id="rId13"/>
    <p:sldId id="31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73EE"/>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07D9D-520D-4140-AAAB-647F41A212E5}" v="36" dt="2023-11-28T14:05:05.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807" autoAdjust="0"/>
  </p:normalViewPr>
  <p:slideViewPr>
    <p:cSldViewPr snapToGrid="0">
      <p:cViewPr varScale="1">
        <p:scale>
          <a:sx n="121" d="100"/>
          <a:sy n="121" d="100"/>
        </p:scale>
        <p:origin x="108" y="90"/>
      </p:cViewPr>
      <p:guideLst/>
    </p:cSldViewPr>
  </p:slideViewPr>
  <p:outlineViewPr>
    <p:cViewPr>
      <p:scale>
        <a:sx n="33" d="100"/>
        <a:sy n="33" d="100"/>
      </p:scale>
      <p:origin x="0" y="0"/>
    </p:cViewPr>
  </p:outlineViewPr>
  <p:notesTextViewPr>
    <p:cViewPr>
      <p:scale>
        <a:sx n="3" d="2"/>
        <a:sy n="3" d="2"/>
      </p:scale>
      <p:origin x="0" y="-17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Carter" userId="1cd2a96b-80ed-4a7c-bfb2-d5956a69b663" providerId="ADAL" clId="{D8A07D9D-520D-4140-AAAB-647F41A212E5}"/>
    <pc:docChg chg="undo custSel addSld delSld modSld sldOrd delMainMaster">
      <pc:chgData name="Nicola Carter" userId="1cd2a96b-80ed-4a7c-bfb2-d5956a69b663" providerId="ADAL" clId="{D8A07D9D-520D-4140-AAAB-647F41A212E5}" dt="2023-11-28T14:08:41.054" v="11497" actId="20577"/>
      <pc:docMkLst>
        <pc:docMk/>
      </pc:docMkLst>
      <pc:sldChg chg="modSp mod modNotesTx">
        <pc:chgData name="Nicola Carter" userId="1cd2a96b-80ed-4a7c-bfb2-d5956a69b663" providerId="ADAL" clId="{D8A07D9D-520D-4140-AAAB-647F41A212E5}" dt="2023-11-28T14:08:41.054" v="11497" actId="20577"/>
        <pc:sldMkLst>
          <pc:docMk/>
          <pc:sldMk cId="3689779586" sldId="257"/>
        </pc:sldMkLst>
        <pc:spChg chg="mod">
          <ac:chgData name="Nicola Carter" userId="1cd2a96b-80ed-4a7c-bfb2-d5956a69b663" providerId="ADAL" clId="{D8A07D9D-520D-4140-AAAB-647F41A212E5}" dt="2023-11-21T09:48:36.684" v="51" actId="20577"/>
          <ac:spMkLst>
            <pc:docMk/>
            <pc:sldMk cId="3689779586" sldId="257"/>
            <ac:spMk id="2" creationId="{00000000-0000-0000-0000-000000000000}"/>
          </ac:spMkLst>
        </pc:spChg>
        <pc:spChg chg="mod">
          <ac:chgData name="Nicola Carter" userId="1cd2a96b-80ed-4a7c-bfb2-d5956a69b663" providerId="ADAL" clId="{D8A07D9D-520D-4140-AAAB-647F41A212E5}" dt="2023-11-21T09:48:51.227" v="81" actId="20577"/>
          <ac:spMkLst>
            <pc:docMk/>
            <pc:sldMk cId="3689779586" sldId="257"/>
            <ac:spMk id="8" creationId="{00000000-0000-0000-0000-000000000000}"/>
          </ac:spMkLst>
        </pc:spChg>
      </pc:sldChg>
      <pc:sldChg chg="add del">
        <pc:chgData name="Nicola Carter" userId="1cd2a96b-80ed-4a7c-bfb2-d5956a69b663" providerId="ADAL" clId="{D8A07D9D-520D-4140-AAAB-647F41A212E5}" dt="2023-11-21T09:56:57.678" v="101" actId="47"/>
        <pc:sldMkLst>
          <pc:docMk/>
          <pc:sldMk cId="2792951735" sldId="267"/>
        </pc:sldMkLst>
      </pc:sldChg>
      <pc:sldChg chg="del">
        <pc:chgData name="Nicola Carter" userId="1cd2a96b-80ed-4a7c-bfb2-d5956a69b663" providerId="ADAL" clId="{D8A07D9D-520D-4140-AAAB-647F41A212E5}" dt="2023-11-21T09:49:16.809" v="82" actId="47"/>
        <pc:sldMkLst>
          <pc:docMk/>
          <pc:sldMk cId="3202262161" sldId="296"/>
        </pc:sldMkLst>
      </pc:sldChg>
      <pc:sldChg chg="del">
        <pc:chgData name="Nicola Carter" userId="1cd2a96b-80ed-4a7c-bfb2-d5956a69b663" providerId="ADAL" clId="{D8A07D9D-520D-4140-AAAB-647F41A212E5}" dt="2023-11-21T09:51:44.525" v="90" actId="47"/>
        <pc:sldMkLst>
          <pc:docMk/>
          <pc:sldMk cId="3804866062" sldId="311"/>
        </pc:sldMkLst>
      </pc:sldChg>
      <pc:sldChg chg="modSp del mod">
        <pc:chgData name="Nicola Carter" userId="1cd2a96b-80ed-4a7c-bfb2-d5956a69b663" providerId="ADAL" clId="{D8A07D9D-520D-4140-AAAB-647F41A212E5}" dt="2023-11-21T09:50:46.966" v="87" actId="47"/>
        <pc:sldMkLst>
          <pc:docMk/>
          <pc:sldMk cId="81078562" sldId="313"/>
        </pc:sldMkLst>
        <pc:spChg chg="mod">
          <ac:chgData name="Nicola Carter" userId="1cd2a96b-80ed-4a7c-bfb2-d5956a69b663" providerId="ADAL" clId="{D8A07D9D-520D-4140-AAAB-647F41A212E5}" dt="2023-11-21T09:50:44.865" v="86" actId="6549"/>
          <ac:spMkLst>
            <pc:docMk/>
            <pc:sldMk cId="81078562" sldId="313"/>
            <ac:spMk id="6" creationId="{31CEB425-9282-DB8D-87E2-C3888B14C858}"/>
          </ac:spMkLst>
        </pc:spChg>
      </pc:sldChg>
      <pc:sldChg chg="del">
        <pc:chgData name="Nicola Carter" userId="1cd2a96b-80ed-4a7c-bfb2-d5956a69b663" providerId="ADAL" clId="{D8A07D9D-520D-4140-AAAB-647F41A212E5}" dt="2023-11-21T09:51:32.012" v="88" actId="47"/>
        <pc:sldMkLst>
          <pc:docMk/>
          <pc:sldMk cId="2565415425" sldId="314"/>
        </pc:sldMkLst>
      </pc:sldChg>
      <pc:sldChg chg="del">
        <pc:chgData name="Nicola Carter" userId="1cd2a96b-80ed-4a7c-bfb2-d5956a69b663" providerId="ADAL" clId="{D8A07D9D-520D-4140-AAAB-647F41A212E5}" dt="2023-11-21T09:52:59.234" v="93" actId="47"/>
        <pc:sldMkLst>
          <pc:docMk/>
          <pc:sldMk cId="1515790059" sldId="315"/>
        </pc:sldMkLst>
      </pc:sldChg>
      <pc:sldChg chg="del">
        <pc:chgData name="Nicola Carter" userId="1cd2a96b-80ed-4a7c-bfb2-d5956a69b663" providerId="ADAL" clId="{D8A07D9D-520D-4140-AAAB-647F41A212E5}" dt="2023-11-21T09:55:07.170" v="97" actId="47"/>
        <pc:sldMkLst>
          <pc:docMk/>
          <pc:sldMk cId="2410118378" sldId="316"/>
        </pc:sldMkLst>
      </pc:sldChg>
      <pc:sldChg chg="del">
        <pc:chgData name="Nicola Carter" userId="1cd2a96b-80ed-4a7c-bfb2-d5956a69b663" providerId="ADAL" clId="{D8A07D9D-520D-4140-AAAB-647F41A212E5}" dt="2023-11-21T09:54:53.483" v="95" actId="47"/>
        <pc:sldMkLst>
          <pc:docMk/>
          <pc:sldMk cId="865494451" sldId="317"/>
        </pc:sldMkLst>
      </pc:sldChg>
      <pc:sldChg chg="addSp delSp modSp mod ord modNotesTx">
        <pc:chgData name="Nicola Carter" userId="1cd2a96b-80ed-4a7c-bfb2-d5956a69b663" providerId="ADAL" clId="{D8A07D9D-520D-4140-AAAB-647F41A212E5}" dt="2023-11-22T08:47:02.472" v="7402" actId="20577"/>
        <pc:sldMkLst>
          <pc:docMk/>
          <pc:sldMk cId="514372130" sldId="318"/>
        </pc:sldMkLst>
        <pc:spChg chg="mod">
          <ac:chgData name="Nicola Carter" userId="1cd2a96b-80ed-4a7c-bfb2-d5956a69b663" providerId="ADAL" clId="{D8A07D9D-520D-4140-AAAB-647F41A212E5}" dt="2023-11-21T10:03:27.150" v="126" actId="1076"/>
          <ac:spMkLst>
            <pc:docMk/>
            <pc:sldMk cId="514372130" sldId="318"/>
            <ac:spMk id="2" creationId="{D4DB61DB-FF12-39D2-38B0-3E833C5B09EE}"/>
          </ac:spMkLst>
        </pc:spChg>
        <pc:spChg chg="del mod">
          <ac:chgData name="Nicola Carter" userId="1cd2a96b-80ed-4a7c-bfb2-d5956a69b663" providerId="ADAL" clId="{D8A07D9D-520D-4140-AAAB-647F41A212E5}" dt="2023-11-21T10:02:21.336" v="114" actId="478"/>
          <ac:spMkLst>
            <pc:docMk/>
            <pc:sldMk cId="514372130" sldId="318"/>
            <ac:spMk id="3" creationId="{A4ED04EE-E07A-FD72-8D7C-9C993A92683C}"/>
          </ac:spMkLst>
        </pc:spChg>
        <pc:spChg chg="add del mod">
          <ac:chgData name="Nicola Carter" userId="1cd2a96b-80ed-4a7c-bfb2-d5956a69b663" providerId="ADAL" clId="{D8A07D9D-520D-4140-AAAB-647F41A212E5}" dt="2023-11-21T10:02:27.064" v="115"/>
          <ac:spMkLst>
            <pc:docMk/>
            <pc:sldMk cId="514372130" sldId="318"/>
            <ac:spMk id="6" creationId="{1AAEAEE2-E570-8511-F6D6-B42208F7012D}"/>
          </ac:spMkLst>
        </pc:spChg>
        <pc:spChg chg="add del mod">
          <ac:chgData name="Nicola Carter" userId="1cd2a96b-80ed-4a7c-bfb2-d5956a69b663" providerId="ADAL" clId="{D8A07D9D-520D-4140-AAAB-647F41A212E5}" dt="2023-11-21T10:02:39.062" v="118" actId="478"/>
          <ac:spMkLst>
            <pc:docMk/>
            <pc:sldMk cId="514372130" sldId="318"/>
            <ac:spMk id="8" creationId="{B8174C2C-AAC2-3930-78AE-966A7671F523}"/>
          </ac:spMkLst>
        </pc:spChg>
        <pc:spChg chg="add del mod">
          <ac:chgData name="Nicola Carter" userId="1cd2a96b-80ed-4a7c-bfb2-d5956a69b663" providerId="ADAL" clId="{D8A07D9D-520D-4140-AAAB-647F41A212E5}" dt="2023-11-21T10:02:42.467" v="119" actId="478"/>
          <ac:spMkLst>
            <pc:docMk/>
            <pc:sldMk cId="514372130" sldId="318"/>
            <ac:spMk id="9" creationId="{1B71CC7D-5A9D-BB2C-9A64-F3F447B4556E}"/>
          </ac:spMkLst>
        </pc:spChg>
        <pc:spChg chg="add del mod">
          <ac:chgData name="Nicola Carter" userId="1cd2a96b-80ed-4a7c-bfb2-d5956a69b663" providerId="ADAL" clId="{D8A07D9D-520D-4140-AAAB-647F41A212E5}" dt="2023-11-21T10:03:11.004" v="124" actId="478"/>
          <ac:spMkLst>
            <pc:docMk/>
            <pc:sldMk cId="514372130" sldId="318"/>
            <ac:spMk id="11" creationId="{89FCBDC0-E56B-0F0E-9500-4E9ECC2D05E8}"/>
          </ac:spMkLst>
        </pc:spChg>
        <pc:graphicFrameChg chg="add del mod">
          <ac:chgData name="Nicola Carter" userId="1cd2a96b-80ed-4a7c-bfb2-d5956a69b663" providerId="ADAL" clId="{D8A07D9D-520D-4140-AAAB-647F41A212E5}" dt="2023-11-21T10:02:39.062" v="118" actId="478"/>
          <ac:graphicFrameMkLst>
            <pc:docMk/>
            <pc:sldMk cId="514372130" sldId="318"/>
            <ac:graphicFrameMk id="7" creationId="{1D0D1D14-8F0D-AA4C-5823-D4525BDE5CD5}"/>
          </ac:graphicFrameMkLst>
        </pc:graphicFrameChg>
        <pc:graphicFrameChg chg="add mod modGraphic">
          <ac:chgData name="Nicola Carter" userId="1cd2a96b-80ed-4a7c-bfb2-d5956a69b663" providerId="ADAL" clId="{D8A07D9D-520D-4140-AAAB-647F41A212E5}" dt="2023-11-21T12:16:24.890" v="2686" actId="14734"/>
          <ac:graphicFrameMkLst>
            <pc:docMk/>
            <pc:sldMk cId="514372130" sldId="318"/>
            <ac:graphicFrameMk id="10" creationId="{ED8E2C7C-9F19-3CED-0922-6F197D910A2B}"/>
          </ac:graphicFrameMkLst>
        </pc:graphicFrameChg>
        <pc:picChg chg="mod ord">
          <ac:chgData name="Nicola Carter" userId="1cd2a96b-80ed-4a7c-bfb2-d5956a69b663" providerId="ADAL" clId="{D8A07D9D-520D-4140-AAAB-647F41A212E5}" dt="2023-11-21T14:25:48.921" v="4255" actId="166"/>
          <ac:picMkLst>
            <pc:docMk/>
            <pc:sldMk cId="514372130" sldId="318"/>
            <ac:picMk id="4" creationId="{03D6C692-8ABD-43CE-4763-62DBE514F7A1}"/>
          </ac:picMkLst>
        </pc:picChg>
      </pc:sldChg>
      <pc:sldChg chg="del">
        <pc:chgData name="Nicola Carter" userId="1cd2a96b-80ed-4a7c-bfb2-d5956a69b663" providerId="ADAL" clId="{D8A07D9D-520D-4140-AAAB-647F41A212E5}" dt="2023-11-21T18:46:34.032" v="6534" actId="47"/>
        <pc:sldMkLst>
          <pc:docMk/>
          <pc:sldMk cId="3699740067" sldId="319"/>
        </pc:sldMkLst>
      </pc:sldChg>
      <pc:sldChg chg="del">
        <pc:chgData name="Nicola Carter" userId="1cd2a96b-80ed-4a7c-bfb2-d5956a69b663" providerId="ADAL" clId="{D8A07D9D-520D-4140-AAAB-647F41A212E5}" dt="2023-11-21T09:55:02.458" v="96" actId="47"/>
        <pc:sldMkLst>
          <pc:docMk/>
          <pc:sldMk cId="2877679645" sldId="320"/>
        </pc:sldMkLst>
      </pc:sldChg>
      <pc:sldChg chg="del">
        <pc:chgData name="Nicola Carter" userId="1cd2a96b-80ed-4a7c-bfb2-d5956a69b663" providerId="ADAL" clId="{D8A07D9D-520D-4140-AAAB-647F41A212E5}" dt="2023-11-21T09:52:57.494" v="92" actId="47"/>
        <pc:sldMkLst>
          <pc:docMk/>
          <pc:sldMk cId="1402881056" sldId="322"/>
        </pc:sldMkLst>
      </pc:sldChg>
      <pc:sldChg chg="del">
        <pc:chgData name="Nicola Carter" userId="1cd2a96b-80ed-4a7c-bfb2-d5956a69b663" providerId="ADAL" clId="{D8A07D9D-520D-4140-AAAB-647F41A212E5}" dt="2023-11-21T18:46:42.131" v="6536" actId="47"/>
        <pc:sldMkLst>
          <pc:docMk/>
          <pc:sldMk cId="1822585391" sldId="323"/>
        </pc:sldMkLst>
      </pc:sldChg>
      <pc:sldChg chg="del">
        <pc:chgData name="Nicola Carter" userId="1cd2a96b-80ed-4a7c-bfb2-d5956a69b663" providerId="ADAL" clId="{D8A07D9D-520D-4140-AAAB-647F41A212E5}" dt="2023-11-21T09:50:00.157" v="85" actId="47"/>
        <pc:sldMkLst>
          <pc:docMk/>
          <pc:sldMk cId="504429710" sldId="325"/>
        </pc:sldMkLst>
      </pc:sldChg>
      <pc:sldChg chg="modSp mod ord modNotesTx">
        <pc:chgData name="Nicola Carter" userId="1cd2a96b-80ed-4a7c-bfb2-d5956a69b663" providerId="ADAL" clId="{D8A07D9D-520D-4140-AAAB-647F41A212E5}" dt="2023-11-22T08:56:58.686" v="7981" actId="20577"/>
        <pc:sldMkLst>
          <pc:docMk/>
          <pc:sldMk cId="1556116112" sldId="326"/>
        </pc:sldMkLst>
        <pc:spChg chg="mod">
          <ac:chgData name="Nicola Carter" userId="1cd2a96b-80ed-4a7c-bfb2-d5956a69b663" providerId="ADAL" clId="{D8A07D9D-520D-4140-AAAB-647F41A212E5}" dt="2023-11-21T10:00:12.575" v="110" actId="14100"/>
          <ac:spMkLst>
            <pc:docMk/>
            <pc:sldMk cId="1556116112" sldId="326"/>
            <ac:spMk id="3" creationId="{A4ED04EE-E07A-FD72-8D7C-9C993A92683C}"/>
          </ac:spMkLst>
        </pc:spChg>
      </pc:sldChg>
      <pc:sldChg chg="del">
        <pc:chgData name="Nicola Carter" userId="1cd2a96b-80ed-4a7c-bfb2-d5956a69b663" providerId="ADAL" clId="{D8A07D9D-520D-4140-AAAB-647F41A212E5}" dt="2023-11-21T09:54:41.910" v="94" actId="47"/>
        <pc:sldMkLst>
          <pc:docMk/>
          <pc:sldMk cId="1050797932" sldId="328"/>
        </pc:sldMkLst>
      </pc:sldChg>
      <pc:sldChg chg="del">
        <pc:chgData name="Nicola Carter" userId="1cd2a96b-80ed-4a7c-bfb2-d5956a69b663" providerId="ADAL" clId="{D8A07D9D-520D-4140-AAAB-647F41A212E5}" dt="2023-11-21T09:56:19.636" v="98" actId="47"/>
        <pc:sldMkLst>
          <pc:docMk/>
          <pc:sldMk cId="1502930093" sldId="329"/>
        </pc:sldMkLst>
      </pc:sldChg>
      <pc:sldChg chg="del">
        <pc:chgData name="Nicola Carter" userId="1cd2a96b-80ed-4a7c-bfb2-d5956a69b663" providerId="ADAL" clId="{D8A07D9D-520D-4140-AAAB-647F41A212E5}" dt="2023-11-21T09:51:48.365" v="91" actId="47"/>
        <pc:sldMkLst>
          <pc:docMk/>
          <pc:sldMk cId="560328312" sldId="330"/>
        </pc:sldMkLst>
      </pc:sldChg>
      <pc:sldChg chg="del">
        <pc:chgData name="Nicola Carter" userId="1cd2a96b-80ed-4a7c-bfb2-d5956a69b663" providerId="ADAL" clId="{D8A07D9D-520D-4140-AAAB-647F41A212E5}" dt="2023-11-21T09:49:18.207" v="83" actId="47"/>
        <pc:sldMkLst>
          <pc:docMk/>
          <pc:sldMk cId="3739818083" sldId="331"/>
        </pc:sldMkLst>
      </pc:sldChg>
      <pc:sldChg chg="del">
        <pc:chgData name="Nicola Carter" userId="1cd2a96b-80ed-4a7c-bfb2-d5956a69b663" providerId="ADAL" clId="{D8A07D9D-520D-4140-AAAB-647F41A212E5}" dt="2023-11-21T09:51:38.811" v="89" actId="47"/>
        <pc:sldMkLst>
          <pc:docMk/>
          <pc:sldMk cId="1774916766" sldId="332"/>
        </pc:sldMkLst>
      </pc:sldChg>
      <pc:sldChg chg="del">
        <pc:chgData name="Nicola Carter" userId="1cd2a96b-80ed-4a7c-bfb2-d5956a69b663" providerId="ADAL" clId="{D8A07D9D-520D-4140-AAAB-647F41A212E5}" dt="2023-11-21T09:49:39.521" v="84" actId="47"/>
        <pc:sldMkLst>
          <pc:docMk/>
          <pc:sldMk cId="3992084703" sldId="333"/>
        </pc:sldMkLst>
      </pc:sldChg>
      <pc:sldChg chg="del">
        <pc:chgData name="Nicola Carter" userId="1cd2a96b-80ed-4a7c-bfb2-d5956a69b663" providerId="ADAL" clId="{D8A07D9D-520D-4140-AAAB-647F41A212E5}" dt="2023-11-21T09:56:40.295" v="99" actId="47"/>
        <pc:sldMkLst>
          <pc:docMk/>
          <pc:sldMk cId="3861825361" sldId="334"/>
        </pc:sldMkLst>
      </pc:sldChg>
      <pc:sldChg chg="del">
        <pc:chgData name="Nicola Carter" userId="1cd2a96b-80ed-4a7c-bfb2-d5956a69b663" providerId="ADAL" clId="{D8A07D9D-520D-4140-AAAB-647F41A212E5}" dt="2023-11-21T18:46:39.515" v="6535" actId="47"/>
        <pc:sldMkLst>
          <pc:docMk/>
          <pc:sldMk cId="3611140661" sldId="335"/>
        </pc:sldMkLst>
      </pc:sldChg>
      <pc:sldChg chg="addSp modSp mod modNotesTx">
        <pc:chgData name="Nicola Carter" userId="1cd2a96b-80ed-4a7c-bfb2-d5956a69b663" providerId="ADAL" clId="{D8A07D9D-520D-4140-AAAB-647F41A212E5}" dt="2023-11-22T15:45:48.508" v="10495" actId="20577"/>
        <pc:sldMkLst>
          <pc:docMk/>
          <pc:sldMk cId="839409884" sldId="336"/>
        </pc:sldMkLst>
        <pc:spChg chg="mod">
          <ac:chgData name="Nicola Carter" userId="1cd2a96b-80ed-4a7c-bfb2-d5956a69b663" providerId="ADAL" clId="{D8A07D9D-520D-4140-AAAB-647F41A212E5}" dt="2023-11-21T18:47:37.975" v="6577" actId="1076"/>
          <ac:spMkLst>
            <pc:docMk/>
            <pc:sldMk cId="839409884" sldId="336"/>
            <ac:spMk id="2" creationId="{D4DB61DB-FF12-39D2-38B0-3E833C5B09EE}"/>
          </ac:spMkLst>
        </pc:spChg>
        <pc:spChg chg="mod">
          <ac:chgData name="Nicola Carter" userId="1cd2a96b-80ed-4a7c-bfb2-d5956a69b663" providerId="ADAL" clId="{D8A07D9D-520D-4140-AAAB-647F41A212E5}" dt="2023-11-21T18:47:34.900" v="6576" actId="1076"/>
          <ac:spMkLst>
            <pc:docMk/>
            <pc:sldMk cId="839409884" sldId="336"/>
            <ac:spMk id="5" creationId="{BFD4CC7C-3968-4287-671A-0D2644439DA1}"/>
          </ac:spMkLst>
        </pc:spChg>
        <pc:spChg chg="add mod">
          <ac:chgData name="Nicola Carter" userId="1cd2a96b-80ed-4a7c-bfb2-d5956a69b663" providerId="ADAL" clId="{D8A07D9D-520D-4140-AAAB-647F41A212E5}" dt="2023-11-21T18:48:42.269" v="6671" actId="20577"/>
          <ac:spMkLst>
            <pc:docMk/>
            <pc:sldMk cId="839409884" sldId="336"/>
            <ac:spMk id="6" creationId="{6D7DF525-48A5-EB58-D665-EC56DA54DE6D}"/>
          </ac:spMkLst>
        </pc:spChg>
      </pc:sldChg>
      <pc:sldChg chg="addSp delSp modSp add mod ord modNotesTx">
        <pc:chgData name="Nicola Carter" userId="1cd2a96b-80ed-4a7c-bfb2-d5956a69b663" providerId="ADAL" clId="{D8A07D9D-520D-4140-AAAB-647F41A212E5}" dt="2023-11-22T08:52:21.447" v="7802" actId="6549"/>
        <pc:sldMkLst>
          <pc:docMk/>
          <pc:sldMk cId="1727865476" sldId="337"/>
        </pc:sldMkLst>
        <pc:spChg chg="mod">
          <ac:chgData name="Nicola Carter" userId="1cd2a96b-80ed-4a7c-bfb2-d5956a69b663" providerId="ADAL" clId="{D8A07D9D-520D-4140-AAAB-647F41A212E5}" dt="2023-11-21T11:00:01.507" v="1506" actId="1076"/>
          <ac:spMkLst>
            <pc:docMk/>
            <pc:sldMk cId="1727865476" sldId="337"/>
            <ac:spMk id="2" creationId="{D4DB61DB-FF12-39D2-38B0-3E833C5B09EE}"/>
          </ac:spMkLst>
        </pc:spChg>
        <pc:spChg chg="mod">
          <ac:chgData name="Nicola Carter" userId="1cd2a96b-80ed-4a7c-bfb2-d5956a69b663" providerId="ADAL" clId="{D8A07D9D-520D-4140-AAAB-647F41A212E5}" dt="2023-11-22T08:49:36.383" v="7539" actId="20577"/>
          <ac:spMkLst>
            <pc:docMk/>
            <pc:sldMk cId="1727865476" sldId="337"/>
            <ac:spMk id="3" creationId="{A4ED04EE-E07A-FD72-8D7C-9C993A92683C}"/>
          </ac:spMkLst>
        </pc:spChg>
        <pc:picChg chg="mod">
          <ac:chgData name="Nicola Carter" userId="1cd2a96b-80ed-4a7c-bfb2-d5956a69b663" providerId="ADAL" clId="{D8A07D9D-520D-4140-AAAB-647F41A212E5}" dt="2023-11-21T10:59:45.898" v="1504" actId="1076"/>
          <ac:picMkLst>
            <pc:docMk/>
            <pc:sldMk cId="1727865476" sldId="337"/>
            <ac:picMk id="4" creationId="{03D6C692-8ABD-43CE-4763-62DBE514F7A1}"/>
          </ac:picMkLst>
        </pc:picChg>
        <pc:picChg chg="add del">
          <ac:chgData name="Nicola Carter" userId="1cd2a96b-80ed-4a7c-bfb2-d5956a69b663" providerId="ADAL" clId="{D8A07D9D-520D-4140-AAAB-647F41A212E5}" dt="2023-11-21T10:33:03.135" v="411" actId="478"/>
          <ac:picMkLst>
            <pc:docMk/>
            <pc:sldMk cId="1727865476" sldId="337"/>
            <ac:picMk id="10242" creationId="{6C304A0D-7D93-4B0A-F165-1322EECB7863}"/>
          </ac:picMkLst>
        </pc:picChg>
      </pc:sldChg>
      <pc:sldChg chg="modSp add mod">
        <pc:chgData name="Nicola Carter" userId="1cd2a96b-80ed-4a7c-bfb2-d5956a69b663" providerId="ADAL" clId="{D8A07D9D-520D-4140-AAAB-647F41A212E5}" dt="2023-11-22T09:03:01.922" v="8394" actId="20577"/>
        <pc:sldMkLst>
          <pc:docMk/>
          <pc:sldMk cId="2255376903" sldId="338"/>
        </pc:sldMkLst>
        <pc:spChg chg="mod">
          <ac:chgData name="Nicola Carter" userId="1cd2a96b-80ed-4a7c-bfb2-d5956a69b663" providerId="ADAL" clId="{D8A07D9D-520D-4140-AAAB-647F41A212E5}" dt="2023-11-21T15:12:52.483" v="5920" actId="1076"/>
          <ac:spMkLst>
            <pc:docMk/>
            <pc:sldMk cId="2255376903" sldId="338"/>
            <ac:spMk id="2" creationId="{D4DB61DB-FF12-39D2-38B0-3E833C5B09EE}"/>
          </ac:spMkLst>
        </pc:spChg>
        <pc:spChg chg="mod">
          <ac:chgData name="Nicola Carter" userId="1cd2a96b-80ed-4a7c-bfb2-d5956a69b663" providerId="ADAL" clId="{D8A07D9D-520D-4140-AAAB-647F41A212E5}" dt="2023-11-22T09:03:01.922" v="8394" actId="20577"/>
          <ac:spMkLst>
            <pc:docMk/>
            <pc:sldMk cId="2255376903" sldId="338"/>
            <ac:spMk id="3" creationId="{A4ED04EE-E07A-FD72-8D7C-9C993A92683C}"/>
          </ac:spMkLst>
        </pc:spChg>
      </pc:sldChg>
      <pc:sldChg chg="modSp add mod modNotesTx">
        <pc:chgData name="Nicola Carter" userId="1cd2a96b-80ed-4a7c-bfb2-d5956a69b663" providerId="ADAL" clId="{D8A07D9D-520D-4140-AAAB-647F41A212E5}" dt="2023-11-21T11:09:50.239" v="2172" actId="20577"/>
        <pc:sldMkLst>
          <pc:docMk/>
          <pc:sldMk cId="696886409" sldId="339"/>
        </pc:sldMkLst>
        <pc:spChg chg="mod">
          <ac:chgData name="Nicola Carter" userId="1cd2a96b-80ed-4a7c-bfb2-d5956a69b663" providerId="ADAL" clId="{D8A07D9D-520D-4140-AAAB-647F41A212E5}" dt="2023-11-21T11:09:50.239" v="2172" actId="20577"/>
          <ac:spMkLst>
            <pc:docMk/>
            <pc:sldMk cId="696886409" sldId="339"/>
            <ac:spMk id="3" creationId="{A4ED04EE-E07A-FD72-8D7C-9C993A92683C}"/>
          </ac:spMkLst>
        </pc:spChg>
      </pc:sldChg>
      <pc:sldChg chg="addSp modSp add mod ord modNotesTx">
        <pc:chgData name="Nicola Carter" userId="1cd2a96b-80ed-4a7c-bfb2-d5956a69b663" providerId="ADAL" clId="{D8A07D9D-520D-4140-AAAB-647F41A212E5}" dt="2023-11-28T14:03:49.090" v="11232" actId="20577"/>
        <pc:sldMkLst>
          <pc:docMk/>
          <pc:sldMk cId="2274806827" sldId="340"/>
        </pc:sldMkLst>
        <pc:spChg chg="mod">
          <ac:chgData name="Nicola Carter" userId="1cd2a96b-80ed-4a7c-bfb2-d5956a69b663" providerId="ADAL" clId="{D8A07D9D-520D-4140-AAAB-647F41A212E5}" dt="2023-11-21T11:28:41.484" v="2529" actId="255"/>
          <ac:spMkLst>
            <pc:docMk/>
            <pc:sldMk cId="2274806827" sldId="340"/>
            <ac:spMk id="3" creationId="{A4ED04EE-E07A-FD72-8D7C-9C993A92683C}"/>
          </ac:spMkLst>
        </pc:spChg>
        <pc:graphicFrameChg chg="add mod modGraphic">
          <ac:chgData name="Nicola Carter" userId="1cd2a96b-80ed-4a7c-bfb2-d5956a69b663" providerId="ADAL" clId="{D8A07D9D-520D-4140-AAAB-647F41A212E5}" dt="2023-11-21T11:27:36.467" v="2499" actId="6549"/>
          <ac:graphicFrameMkLst>
            <pc:docMk/>
            <pc:sldMk cId="2274806827" sldId="340"/>
            <ac:graphicFrameMk id="7" creationId="{8D2F1EE0-8705-A9B4-E02D-637F052E7A1D}"/>
          </ac:graphicFrameMkLst>
        </pc:graphicFrameChg>
        <pc:picChg chg="add mod">
          <ac:chgData name="Nicola Carter" userId="1cd2a96b-80ed-4a7c-bfb2-d5956a69b663" providerId="ADAL" clId="{D8A07D9D-520D-4140-AAAB-647F41A212E5}" dt="2023-11-21T11:22:40.175" v="2442" actId="1076"/>
          <ac:picMkLst>
            <pc:docMk/>
            <pc:sldMk cId="2274806827" sldId="340"/>
            <ac:picMk id="6" creationId="{0AA02A79-FBB6-3990-F0C7-6AF21B148B20}"/>
          </ac:picMkLst>
        </pc:picChg>
      </pc:sldChg>
      <pc:sldChg chg="addSp delSp modSp add mod ord modNotesTx">
        <pc:chgData name="Nicola Carter" userId="1cd2a96b-80ed-4a7c-bfb2-d5956a69b663" providerId="ADAL" clId="{D8A07D9D-520D-4140-AAAB-647F41A212E5}" dt="2023-11-22T08:56:16.445" v="7920" actId="6549"/>
        <pc:sldMkLst>
          <pc:docMk/>
          <pc:sldMk cId="3106868511" sldId="341"/>
        </pc:sldMkLst>
        <pc:spChg chg="mod">
          <ac:chgData name="Nicola Carter" userId="1cd2a96b-80ed-4a7c-bfb2-d5956a69b663" providerId="ADAL" clId="{D8A07D9D-520D-4140-AAAB-647F41A212E5}" dt="2023-11-21T14:12:11.654" v="3128" actId="255"/>
          <ac:spMkLst>
            <pc:docMk/>
            <pc:sldMk cId="3106868511" sldId="341"/>
            <ac:spMk id="3" creationId="{A4ED04EE-E07A-FD72-8D7C-9C993A92683C}"/>
          </ac:spMkLst>
        </pc:spChg>
        <pc:graphicFrameChg chg="add mod modGraphic">
          <ac:chgData name="Nicola Carter" userId="1cd2a96b-80ed-4a7c-bfb2-d5956a69b663" providerId="ADAL" clId="{D8A07D9D-520D-4140-AAAB-647F41A212E5}" dt="2023-11-21T14:08:00.753" v="2958" actId="1076"/>
          <ac:graphicFrameMkLst>
            <pc:docMk/>
            <pc:sldMk cId="3106868511" sldId="341"/>
            <ac:graphicFrameMk id="5" creationId="{DD682972-575F-303D-C63F-E74DD571FF91}"/>
          </ac:graphicFrameMkLst>
        </pc:graphicFrameChg>
        <pc:picChg chg="del">
          <ac:chgData name="Nicola Carter" userId="1cd2a96b-80ed-4a7c-bfb2-d5956a69b663" providerId="ADAL" clId="{D8A07D9D-520D-4140-AAAB-647F41A212E5}" dt="2023-11-21T14:06:26.164" v="2885" actId="478"/>
          <ac:picMkLst>
            <pc:docMk/>
            <pc:sldMk cId="3106868511" sldId="341"/>
            <ac:picMk id="4" creationId="{03D6C692-8ABD-43CE-4763-62DBE514F7A1}"/>
          </ac:picMkLst>
        </pc:picChg>
      </pc:sldChg>
      <pc:sldChg chg="modSp add mod ord modNotesTx">
        <pc:chgData name="Nicola Carter" userId="1cd2a96b-80ed-4a7c-bfb2-d5956a69b663" providerId="ADAL" clId="{D8A07D9D-520D-4140-AAAB-647F41A212E5}" dt="2023-11-22T09:02:18.467" v="8363" actId="20577"/>
        <pc:sldMkLst>
          <pc:docMk/>
          <pc:sldMk cId="1907602841" sldId="342"/>
        </pc:sldMkLst>
        <pc:spChg chg="mod">
          <ac:chgData name="Nicola Carter" userId="1cd2a96b-80ed-4a7c-bfb2-d5956a69b663" providerId="ADAL" clId="{D8A07D9D-520D-4140-AAAB-647F41A212E5}" dt="2023-11-21T15:11:48.480" v="5899" actId="1076"/>
          <ac:spMkLst>
            <pc:docMk/>
            <pc:sldMk cId="1907602841" sldId="342"/>
            <ac:spMk id="2" creationId="{D4DB61DB-FF12-39D2-38B0-3E833C5B09EE}"/>
          </ac:spMkLst>
        </pc:spChg>
        <pc:spChg chg="mod">
          <ac:chgData name="Nicola Carter" userId="1cd2a96b-80ed-4a7c-bfb2-d5956a69b663" providerId="ADAL" clId="{D8A07D9D-520D-4140-AAAB-647F41A212E5}" dt="2023-11-21T15:12:05.304" v="5908" actId="20577"/>
          <ac:spMkLst>
            <pc:docMk/>
            <pc:sldMk cId="1907602841" sldId="342"/>
            <ac:spMk id="3" creationId="{A4ED04EE-E07A-FD72-8D7C-9C993A92683C}"/>
          </ac:spMkLst>
        </pc:spChg>
      </pc:sldChg>
      <pc:sldChg chg="addSp delSp modSp add mod">
        <pc:chgData name="Nicola Carter" userId="1cd2a96b-80ed-4a7c-bfb2-d5956a69b663" providerId="ADAL" clId="{D8A07D9D-520D-4140-AAAB-647F41A212E5}" dt="2023-11-22T12:46:44.504" v="8951"/>
        <pc:sldMkLst>
          <pc:docMk/>
          <pc:sldMk cId="1394459415" sldId="343"/>
        </pc:sldMkLst>
        <pc:spChg chg="mod">
          <ac:chgData name="Nicola Carter" userId="1cd2a96b-80ed-4a7c-bfb2-d5956a69b663" providerId="ADAL" clId="{D8A07D9D-520D-4140-AAAB-647F41A212E5}" dt="2023-11-21T18:49:27.737" v="6686" actId="20577"/>
          <ac:spMkLst>
            <pc:docMk/>
            <pc:sldMk cId="1394459415" sldId="343"/>
            <ac:spMk id="2" creationId="{D4DB61DB-FF12-39D2-38B0-3E833C5B09EE}"/>
          </ac:spMkLst>
        </pc:spChg>
        <pc:spChg chg="del">
          <ac:chgData name="Nicola Carter" userId="1cd2a96b-80ed-4a7c-bfb2-d5956a69b663" providerId="ADAL" clId="{D8A07D9D-520D-4140-AAAB-647F41A212E5}" dt="2023-11-21T18:49:30.720" v="6687" actId="478"/>
          <ac:spMkLst>
            <pc:docMk/>
            <pc:sldMk cId="1394459415" sldId="343"/>
            <ac:spMk id="5" creationId="{BFD4CC7C-3968-4287-671A-0D2644439DA1}"/>
          </ac:spMkLst>
        </pc:spChg>
        <pc:spChg chg="del">
          <ac:chgData name="Nicola Carter" userId="1cd2a96b-80ed-4a7c-bfb2-d5956a69b663" providerId="ADAL" clId="{D8A07D9D-520D-4140-AAAB-647F41A212E5}" dt="2023-11-21T18:49:33.504" v="6688" actId="478"/>
          <ac:spMkLst>
            <pc:docMk/>
            <pc:sldMk cId="1394459415" sldId="343"/>
            <ac:spMk id="6" creationId="{6D7DF525-48A5-EB58-D665-EC56DA54DE6D}"/>
          </ac:spMkLst>
        </pc:spChg>
        <pc:graphicFrameChg chg="add">
          <ac:chgData name="Nicola Carter" userId="1cd2a96b-80ed-4a7c-bfb2-d5956a69b663" providerId="ADAL" clId="{D8A07D9D-520D-4140-AAAB-647F41A212E5}" dt="2023-11-22T12:45:18.718" v="8949"/>
          <ac:graphicFrameMkLst>
            <pc:docMk/>
            <pc:sldMk cId="1394459415" sldId="343"/>
            <ac:graphicFrameMk id="5" creationId="{ADCA1A03-EDE8-D26B-141E-D9F747D18418}"/>
          </ac:graphicFrameMkLst>
        </pc:graphicFrameChg>
        <pc:graphicFrameChg chg="add">
          <ac:chgData name="Nicola Carter" userId="1cd2a96b-80ed-4a7c-bfb2-d5956a69b663" providerId="ADAL" clId="{D8A07D9D-520D-4140-AAAB-647F41A212E5}" dt="2023-11-22T12:45:33.702" v="8950"/>
          <ac:graphicFrameMkLst>
            <pc:docMk/>
            <pc:sldMk cId="1394459415" sldId="343"/>
            <ac:graphicFrameMk id="6" creationId="{AB286EB3-69A8-5773-DBEE-BCB7211B999C}"/>
          </ac:graphicFrameMkLst>
        </pc:graphicFrameChg>
        <pc:graphicFrameChg chg="add">
          <ac:chgData name="Nicola Carter" userId="1cd2a96b-80ed-4a7c-bfb2-d5956a69b663" providerId="ADAL" clId="{D8A07D9D-520D-4140-AAAB-647F41A212E5}" dt="2023-11-22T12:46:44.504" v="8951"/>
          <ac:graphicFrameMkLst>
            <pc:docMk/>
            <pc:sldMk cId="1394459415" sldId="343"/>
            <ac:graphicFrameMk id="7" creationId="{D2A306B1-D24D-8B6E-1E90-EDADFCCBD296}"/>
          </ac:graphicFrameMkLst>
        </pc:graphicFrameChg>
      </pc:sldChg>
      <pc:sldMasterChg chg="del delSldLayout">
        <pc:chgData name="Nicola Carter" userId="1cd2a96b-80ed-4a7c-bfb2-d5956a69b663" providerId="ADAL" clId="{D8A07D9D-520D-4140-AAAB-647F41A212E5}" dt="2023-11-21T09:49:39.521" v="84" actId="47"/>
        <pc:sldMasterMkLst>
          <pc:docMk/>
          <pc:sldMasterMk cId="435144316" sldId="2147483660"/>
        </pc:sldMasterMkLst>
        <pc:sldLayoutChg chg="del">
          <pc:chgData name="Nicola Carter" userId="1cd2a96b-80ed-4a7c-bfb2-d5956a69b663" providerId="ADAL" clId="{D8A07D9D-520D-4140-AAAB-647F41A212E5}" dt="2023-11-21T09:49:39.521" v="84" actId="47"/>
          <pc:sldLayoutMkLst>
            <pc:docMk/>
            <pc:sldMasterMk cId="435144316" sldId="2147483660"/>
            <pc:sldLayoutMk cId="272876742" sldId="2147483661"/>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251151841" sldId="2147483662"/>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2296660266" sldId="2147483663"/>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3822075749" sldId="2147483664"/>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1678776767" sldId="2147483665"/>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1907277382" sldId="2147483666"/>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2953735661" sldId="2147483667"/>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376118585" sldId="2147483668"/>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3819136912" sldId="2147483669"/>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1860304107" sldId="2147483670"/>
          </pc:sldLayoutMkLst>
        </pc:sldLayoutChg>
        <pc:sldLayoutChg chg="del">
          <pc:chgData name="Nicola Carter" userId="1cd2a96b-80ed-4a7c-bfb2-d5956a69b663" providerId="ADAL" clId="{D8A07D9D-520D-4140-AAAB-647F41A212E5}" dt="2023-11-21T09:49:39.521" v="84" actId="47"/>
          <pc:sldLayoutMkLst>
            <pc:docMk/>
            <pc:sldMasterMk cId="435144316" sldId="2147483660"/>
            <pc:sldLayoutMk cId="3248676816" sldId="2147483671"/>
          </pc:sldLayoutMkLst>
        </pc:sldLayoutChg>
      </pc:sldMasterChg>
      <pc:sldMasterChg chg="del delSldLayout">
        <pc:chgData name="Nicola Carter" userId="1cd2a96b-80ed-4a7c-bfb2-d5956a69b663" providerId="ADAL" clId="{D8A07D9D-520D-4140-AAAB-647F41A212E5}" dt="2023-11-21T09:51:32.012" v="88" actId="47"/>
        <pc:sldMasterMkLst>
          <pc:docMk/>
          <pc:sldMasterMk cId="1710124941" sldId="2147483672"/>
        </pc:sldMasterMkLst>
        <pc:sldLayoutChg chg="del">
          <pc:chgData name="Nicola Carter" userId="1cd2a96b-80ed-4a7c-bfb2-d5956a69b663" providerId="ADAL" clId="{D8A07D9D-520D-4140-AAAB-647F41A212E5}" dt="2023-11-21T09:51:32.012" v="88" actId="47"/>
          <pc:sldLayoutMkLst>
            <pc:docMk/>
            <pc:sldMasterMk cId="1710124941" sldId="2147483672"/>
            <pc:sldLayoutMk cId="3506000530" sldId="2147483673"/>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4104650335" sldId="2147483674"/>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1009349401" sldId="2147483675"/>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2892439689" sldId="2147483676"/>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1736368015" sldId="2147483677"/>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3233626618" sldId="2147483678"/>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139471880" sldId="2147483679"/>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4219959277" sldId="2147483680"/>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1522966032" sldId="2147483681"/>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3360225636" sldId="2147483682"/>
          </pc:sldLayoutMkLst>
        </pc:sldLayoutChg>
        <pc:sldLayoutChg chg="del">
          <pc:chgData name="Nicola Carter" userId="1cd2a96b-80ed-4a7c-bfb2-d5956a69b663" providerId="ADAL" clId="{D8A07D9D-520D-4140-AAAB-647F41A212E5}" dt="2023-11-21T09:51:32.012" v="88" actId="47"/>
          <pc:sldLayoutMkLst>
            <pc:docMk/>
            <pc:sldMasterMk cId="1710124941" sldId="2147483672"/>
            <pc:sldLayoutMk cId="2809552759" sldId="214748368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05B65F-121E-4D09-ADBF-B9C76C5E7ED6}" type="datetimeFigureOut">
              <a:rPr lang="en-GB" smtClean="0"/>
              <a:t>28/11/2023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B7579A-E2FF-4BC1-BF5E-130C15B0946D}" type="slidenum">
              <a:rPr lang="en-GB" smtClean="0"/>
              <a:t>‹#›</a:t>
            </a:fld>
            <a:endParaRPr lang="en-GB"/>
          </a:p>
        </p:txBody>
      </p:sp>
    </p:spTree>
    <p:extLst>
      <p:ext uri="{BB962C8B-B14F-4D97-AF65-F5344CB8AC3E}">
        <p14:creationId xmlns:p14="http://schemas.microsoft.com/office/powerpoint/2010/main" val="2309390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put a link to a form in the chat – if you have observed an allocations panel meeting, please could you complete the survey by clicking on the link in the chat.  So, today, we’re looking at ensuring that EHCNA requests are properly </a:t>
            </a:r>
            <a:r>
              <a:rPr lang="en-US"/>
              <a:t>evidenced. Before </a:t>
            </a:r>
            <a:r>
              <a:rPr lang="en-US" dirty="0"/>
              <a:t>I start, I’d like to provide a little information about the high numbers of requests we are getting coming through at the moment.  We split the Allocations Panel when we reach 30 cases due to sheer volume of reading that is required.  Just looking back to the start of the summer term in April, we had split panels every week apart from 3, including all through the holidays and, apart from a slight lull in September and early October, split panels have also been the norm going forward to now.  It’s therefore really important that you are providing all the information the Panel requires so that we can make the right decision from the start.  </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1</a:t>
            </a:fld>
            <a:endParaRPr lang="en-GB"/>
          </a:p>
        </p:txBody>
      </p:sp>
    </p:spTree>
    <p:extLst>
      <p:ext uri="{BB962C8B-B14F-4D97-AF65-F5344CB8AC3E}">
        <p14:creationId xmlns:p14="http://schemas.microsoft.com/office/powerpoint/2010/main" val="1658921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11</a:t>
            </a:fld>
            <a:endParaRPr lang="en-GB"/>
          </a:p>
        </p:txBody>
      </p:sp>
    </p:spTree>
    <p:extLst>
      <p:ext uri="{BB962C8B-B14F-4D97-AF65-F5344CB8AC3E}">
        <p14:creationId xmlns:p14="http://schemas.microsoft.com/office/powerpoint/2010/main" val="1780389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Really helpful documents for their reference</a:t>
            </a:r>
          </a:p>
        </p:txBody>
      </p:sp>
      <p:sp>
        <p:nvSpPr>
          <p:cNvPr id="4" name="Slide Number Placeholder 3"/>
          <p:cNvSpPr>
            <a:spLocks noGrp="1"/>
          </p:cNvSpPr>
          <p:nvPr>
            <p:ph type="sldNum" sz="quarter" idx="10"/>
          </p:nvPr>
        </p:nvSpPr>
        <p:spPr/>
        <p:txBody>
          <a:bodyPr/>
          <a:lstStyle/>
          <a:p>
            <a:fld id="{099E1D05-CB50-2C4F-BDD8-02AB074B6CF8}" type="slidenum">
              <a:rPr lang="en-US" smtClean="0"/>
              <a:t>12</a:t>
            </a:fld>
            <a:endParaRPr lang="en-US"/>
          </a:p>
        </p:txBody>
      </p:sp>
    </p:spTree>
    <p:extLst>
      <p:ext uri="{BB962C8B-B14F-4D97-AF65-F5344CB8AC3E}">
        <p14:creationId xmlns:p14="http://schemas.microsoft.com/office/powerpoint/2010/main" val="654410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Really helpful documents for their reference</a:t>
            </a:r>
          </a:p>
        </p:txBody>
      </p:sp>
      <p:sp>
        <p:nvSpPr>
          <p:cNvPr id="4" name="Slide Number Placeholder 3"/>
          <p:cNvSpPr>
            <a:spLocks noGrp="1"/>
          </p:cNvSpPr>
          <p:nvPr>
            <p:ph type="sldNum" sz="quarter" idx="10"/>
          </p:nvPr>
        </p:nvSpPr>
        <p:spPr/>
        <p:txBody>
          <a:bodyPr/>
          <a:lstStyle/>
          <a:p>
            <a:fld id="{099E1D05-CB50-2C4F-BDD8-02AB074B6CF8}" type="slidenum">
              <a:rPr lang="en-US" smtClean="0"/>
              <a:t>13</a:t>
            </a:fld>
            <a:endParaRPr lang="en-US"/>
          </a:p>
        </p:txBody>
      </p:sp>
    </p:spTree>
    <p:extLst>
      <p:ext uri="{BB962C8B-B14F-4D97-AF65-F5344CB8AC3E}">
        <p14:creationId xmlns:p14="http://schemas.microsoft.com/office/powerpoint/2010/main" val="867864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Showing section of the decision-making sheet that is completed for each request. Hopefully you can read the questions on the left but if they are a bit small, don’t worry as each one will be detailed on the following slides as I talk about the evidence we need to see. When you put in a request, we expect to be able to answer yes to all of these questions; and if we do, the EHCNA will proceed to an assessment. </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2</a:t>
            </a:fld>
            <a:endParaRPr lang="en-GB"/>
          </a:p>
        </p:txBody>
      </p:sp>
    </p:spTree>
    <p:extLst>
      <p:ext uri="{BB962C8B-B14F-4D97-AF65-F5344CB8AC3E}">
        <p14:creationId xmlns:p14="http://schemas.microsoft.com/office/powerpoint/2010/main" val="3535304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the first question we have to answer… You need to outline exactly what it is that is preventing the CYP from accessing their education and detail any diagnoses and the impact of these. We expect to see evidence of diagnoses in the ‘Additional documents provided with this request’ section: It’s really helpful if you name the files you are uploading clearly so that those on Panel can find them easily.  I’ve given you an example at the bottom of the screen. The sections in blue font on all of the slides are the titles of the sections I am suggesting it may be helpful to include the information in.  When you are considering which documents to attach, please don’t just dump every single document pertaining to the same diagnosis in the attachments.  Ideally we need to see the Community </a:t>
            </a:r>
            <a:r>
              <a:rPr lang="en-US" dirty="0" err="1"/>
              <a:t>Paediatrician</a:t>
            </a:r>
            <a:r>
              <a:rPr lang="en-US" dirty="0"/>
              <a:t> letter from when the diagnosis was made as well as the most recent letter, as that helps the EP or ST to write up their reports, but we don’t need to see every single change of medication, for example.</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3</a:t>
            </a:fld>
            <a:endParaRPr lang="en-GB"/>
          </a:p>
        </p:txBody>
      </p:sp>
    </p:spTree>
    <p:extLst>
      <p:ext uri="{BB962C8B-B14F-4D97-AF65-F5344CB8AC3E}">
        <p14:creationId xmlns:p14="http://schemas.microsoft.com/office/powerpoint/2010/main" val="702112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the second question we have to answer: It’s important to state the impact on the CYP’s education.  Often, we will get applications for CYP with medical needs.  In order for an EHCP to be agreed, there has to be clear evidence that the medical need is impacting on the child’s education.  </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4</a:t>
            </a:fld>
            <a:endParaRPr lang="en-GB"/>
          </a:p>
        </p:txBody>
      </p:sp>
    </p:spTree>
    <p:extLst>
      <p:ext uri="{BB962C8B-B14F-4D97-AF65-F5344CB8AC3E}">
        <p14:creationId xmlns:p14="http://schemas.microsoft.com/office/powerpoint/2010/main" val="171529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the third question we have to answer… This is so important and yet omitted by so many settings because it is not specifically asked for now within the EHC Hub format (even though it is detailed in the notes section).  You could develop your own table, or instead of re-inventing the wheel, use the relevant ones from the old request pack.  Remember to provide a commentary on what your school results mean because it can be different for every school now and we need to know what that means for the individual CYP.  Working Towards the Expected Standard is too vague.</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5</a:t>
            </a:fld>
            <a:endParaRPr lang="en-GB"/>
          </a:p>
        </p:txBody>
      </p:sp>
    </p:spTree>
    <p:extLst>
      <p:ext uri="{BB962C8B-B14F-4D97-AF65-F5344CB8AC3E}">
        <p14:creationId xmlns:p14="http://schemas.microsoft.com/office/powerpoint/2010/main" val="184660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4 &amp; 5 can be answered together…  Don’t just think about interventions that you are putting in place as part of your APDR.  Evidence what support is going on in the classroom too.  If there has been progress, detail what that is and tell us if it is as a result of the additional interventions and whether these are over and above your delegated funding. Try to give us bullet points or a chronology of what you have tried and what impact that has had.  You could also upload a separate APDR document along the same lines of the one from the old request pack or a costed provision map</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6</a:t>
            </a:fld>
            <a:endParaRPr lang="en-GB"/>
          </a:p>
        </p:txBody>
      </p:sp>
    </p:spTree>
    <p:extLst>
      <p:ext uri="{BB962C8B-B14F-4D97-AF65-F5344CB8AC3E}">
        <p14:creationId xmlns:p14="http://schemas.microsoft.com/office/powerpoint/2010/main" val="3505830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Thinking about the Assess, Plan, Do, Review cycle now…  Assess: Think about off the shelf assessments you can use that establish a baseline against which you can measure progress and the impact of any interventions you have in place.  Please don’t just upload documents without explaining what the results mean.  We see lots of screening tests and Boxall Profiles where there has been no analysis whatsoever and no indication of what was done following the results of the screener to address the difficulties.</a:t>
            </a:r>
          </a:p>
          <a:p>
            <a:r>
              <a:rPr lang="en-US" dirty="0"/>
              <a:t>Plan: Think about whether the CYP’s IEP or support plan is actually going to give us all the information we need to make a decision on whether you have used all of the resources available to you. Generally, the IEPs we see have been written in a child-friendly way and don’t detail all of the support that is in place.  Consider whether a costed provision map or a ‘Day in the life’ document may provide a better example of everything you are doing.  </a:t>
            </a:r>
          </a:p>
          <a:p>
            <a:r>
              <a:rPr lang="en-US" dirty="0"/>
              <a:t>Do: A costed provision map or Day in the Life may double up to provide your evidence of the Do part of the process.</a:t>
            </a:r>
          </a:p>
          <a:p>
            <a:r>
              <a:rPr lang="en-US" dirty="0"/>
              <a:t>Review: We need to know whether what you have tried has worked.  If it hasn’t, we wouldn’t expect to see more of the same in the next cycle.</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7</a:t>
            </a:fld>
            <a:endParaRPr lang="en-GB"/>
          </a:p>
        </p:txBody>
      </p:sp>
    </p:spTree>
    <p:extLst>
      <p:ext uri="{BB962C8B-B14F-4D97-AF65-F5344CB8AC3E}">
        <p14:creationId xmlns:p14="http://schemas.microsoft.com/office/powerpoint/2010/main" val="1357648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we’re looking to see that you have </a:t>
            </a:r>
            <a:r>
              <a:rPr lang="en-US" dirty="0" err="1"/>
              <a:t>utilised</a:t>
            </a:r>
            <a:r>
              <a:rPr lang="en-US" dirty="0"/>
              <a:t> the wealth of advice that is available to you within Lincolnshire.  You would be amazed at how many children with ASD we see coming through the process and there is no WTT involvement and no explanation of why that is the case. </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8</a:t>
            </a:fld>
            <a:endParaRPr lang="en-GB"/>
          </a:p>
        </p:txBody>
      </p:sp>
    </p:spTree>
    <p:extLst>
      <p:ext uri="{BB962C8B-B14F-4D97-AF65-F5344CB8AC3E}">
        <p14:creationId xmlns:p14="http://schemas.microsoft.com/office/powerpoint/2010/main" val="3306827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you the assessment routes that can be chosen at the Panel meeting if the decision is a Yes to assess.   Just one plea FROM THE Panel members is that we are getting a lot of parental requests through at the moment with no supporting information from school.  We would hope that the majority of these are cases that you don’t agree need a Plan because otherwise you would have submitted the information yourself.  If that is the case, please don’t ignore the request for additional information but indicate that you are currently meeting the CYP’s needs through the Graduated Response and within the resources available to you as a setting.  Attainment levels indicating progress will also be helpful but then the rest can be left blank as we will get the message. If it is the case that you do feel a Plan may be needed but that parents have jumped the gun whilst you are still gathering evidence, it is really important that you indicate this and show the level of need and how you are meeting it.  It is very costly for the LA to say no to a parental request due to lack of evidence only to be taken to mediation a short while later and find that there is enough evidence from the school or setting to warrant an assessment. </a:t>
            </a:r>
          </a:p>
          <a:p>
            <a:r>
              <a:rPr lang="en-US" dirty="0"/>
              <a:t>We welcome anybody who wishes to observe a Panel meeting.  You can book a place through BS_SEND. I’m just going to end the presentation next and give opportunity to ask questions but before I do that I have a quick poll for those of you who have already attended a Panel meeting. Stop sharing and load poll.</a:t>
            </a:r>
            <a:endParaRPr lang="en-GB" dirty="0"/>
          </a:p>
        </p:txBody>
      </p:sp>
      <p:sp>
        <p:nvSpPr>
          <p:cNvPr id="4" name="Slide Number Placeholder 3"/>
          <p:cNvSpPr>
            <a:spLocks noGrp="1"/>
          </p:cNvSpPr>
          <p:nvPr>
            <p:ph type="sldNum" sz="quarter" idx="5"/>
          </p:nvPr>
        </p:nvSpPr>
        <p:spPr/>
        <p:txBody>
          <a:bodyPr/>
          <a:lstStyle/>
          <a:p>
            <a:fld id="{F0B7579A-E2FF-4BC1-BF5E-130C15B0946D}" type="slidenum">
              <a:rPr lang="en-GB" smtClean="0"/>
              <a:t>10</a:t>
            </a:fld>
            <a:endParaRPr lang="en-GB"/>
          </a:p>
        </p:txBody>
      </p:sp>
    </p:spTree>
    <p:extLst>
      <p:ext uri="{BB962C8B-B14F-4D97-AF65-F5344CB8AC3E}">
        <p14:creationId xmlns:p14="http://schemas.microsoft.com/office/powerpoint/2010/main" val="3391789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1B98E-49C0-48FF-06F6-9D00C8D30CF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5AC4036-3023-7DCA-A680-90A1E6B14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7ED6CE7-713F-1F65-256A-05A38BB3E27A}"/>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8ECC727B-32C9-3ABD-40BB-F4382D7F74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34E077-6999-48DD-B70C-F38F005FEB28}"/>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164670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76E6B-FB0D-937F-9D02-4C322ACC56C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0CC15022-4E74-D1F3-92AE-F7B73E5DFEF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63E5202-1CC5-6B3C-DD6E-207E44F71F82}"/>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A9D58B4C-0F3F-96E6-A82F-98353A4684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AF747B-E9B8-F27D-89AD-EDEDBBFABB40}"/>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375589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441B50-F2DC-57A1-0563-952050773C0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919E0CE-7CE5-E0C0-B4E9-88EB14FE6A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6F3EE5-4AB0-C95B-14A5-59BC197CE5CD}"/>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DEBEB48B-4FDC-4FDC-E671-03649DCF1A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9B4B58-490A-EA5D-525A-D82F587BE671}"/>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2216954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D8A-50E5-6B07-0F45-DE466F9C213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EBE9A63-AF1D-F1DE-D6C7-14B9D11D9C9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5D7DE9A-92AE-6396-6D34-2C48DEDEC6BF}"/>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C30B3FFC-9187-7F74-02BA-C8AB874B05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27E776-5271-CD4D-A6D2-12DC0104FE01}"/>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60384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F8BE1-E38C-3E96-3A63-ABE044EA175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FAC4817-10FD-A165-DEBF-FE0D998C86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E277083-F2E6-AE00-93FB-5AC999E0004E}"/>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4ABF3068-3F7D-1DEA-401E-BECDB13F62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618376-6652-7E91-9968-48482036E215}"/>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2374363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9959-2918-C9FA-D758-186C9ED8106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62DD5C8-2566-52FF-40C1-B066DA15AF0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177F753-5604-A019-EAB1-0509F3EF57E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A7BFBE8-DAC6-9121-BFD9-31F62309CB1A}"/>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6" name="Footer Placeholder 5">
            <a:extLst>
              <a:ext uri="{FF2B5EF4-FFF2-40B4-BE49-F238E27FC236}">
                <a16:creationId xmlns:a16="http://schemas.microsoft.com/office/drawing/2014/main" id="{66BF5CDB-BCC5-E72C-E205-9624B926EE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58C4CE-E175-AAC0-9F89-09D62B01C860}"/>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3898278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534DB-F409-7D38-993A-1B1EE277865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425BA39-D7BC-ADBC-AD71-55FA35B2D6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D54EDDE-FF0D-745D-F2D6-A250BC44554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7009B94-776F-DA59-00AA-9CC28ADC80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A7DCA7F-117D-8693-E1F9-4B5F9761C3B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AE2055A-A725-40E7-5A4E-DFB0BDED363B}"/>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8" name="Footer Placeholder 7">
            <a:extLst>
              <a:ext uri="{FF2B5EF4-FFF2-40B4-BE49-F238E27FC236}">
                <a16:creationId xmlns:a16="http://schemas.microsoft.com/office/drawing/2014/main" id="{58179FDF-0B6B-EDC6-E939-74EA79C402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B2DBC2-FD42-6C80-6BE7-94965C92616F}"/>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1312502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15A29-416B-2822-4DDC-9CB46D6E9C1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F39AACC-83FF-74D5-DF08-45DAA4428E81}"/>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4" name="Footer Placeholder 3">
            <a:extLst>
              <a:ext uri="{FF2B5EF4-FFF2-40B4-BE49-F238E27FC236}">
                <a16:creationId xmlns:a16="http://schemas.microsoft.com/office/drawing/2014/main" id="{0066FCC3-3A6E-43F6-E68E-8E0C97CCDC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29AD48-D432-0CEF-A6ED-D61F02D5ADE0}"/>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144265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ADE405-12A0-E617-4DE9-58BD8F370F13}"/>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3" name="Footer Placeholder 2">
            <a:extLst>
              <a:ext uri="{FF2B5EF4-FFF2-40B4-BE49-F238E27FC236}">
                <a16:creationId xmlns:a16="http://schemas.microsoft.com/office/drawing/2014/main" id="{D8527E5C-5C86-9B5F-7AF5-75F3F239930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E1AA6F-34F2-3C83-5DFE-F91944EB497C}"/>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4278095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FE5BD-D4E8-DBFC-09FD-62DDEBBDAE9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2ED3587-8A2B-62B2-F5B6-A10B0C47AB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36015F6-B0C9-C786-A091-B67C955B8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215D55F-D84A-E8A3-2D93-E8066AFD363B}"/>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6" name="Footer Placeholder 5">
            <a:extLst>
              <a:ext uri="{FF2B5EF4-FFF2-40B4-BE49-F238E27FC236}">
                <a16:creationId xmlns:a16="http://schemas.microsoft.com/office/drawing/2014/main" id="{E4BA4F1C-E34C-568F-A599-9CCCF2034B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250654-F5E2-5319-B85B-7CE90DF2F2F8}"/>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3864020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2AE72-C514-3564-2C3C-3E0CE1A017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D36F027-4DCD-9FE7-0D1C-5719C93E53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CE1AA4-A45E-0DD8-074E-8715DC6CA9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A9B9D8-05A4-6879-6676-28274363BA7F}"/>
              </a:ext>
            </a:extLst>
          </p:cNvPr>
          <p:cNvSpPr>
            <a:spLocks noGrp="1"/>
          </p:cNvSpPr>
          <p:nvPr>
            <p:ph type="dt" sz="half" idx="10"/>
          </p:nvPr>
        </p:nvSpPr>
        <p:spPr/>
        <p:txBody>
          <a:bodyPr/>
          <a:lstStyle/>
          <a:p>
            <a:fld id="{AD3C74EE-D7F4-44EB-9D54-D2A137EB9BA6}" type="datetimeFigureOut">
              <a:rPr lang="en-GB" smtClean="0"/>
              <a:t>28/11/2023</a:t>
            </a:fld>
            <a:endParaRPr lang="en-GB"/>
          </a:p>
        </p:txBody>
      </p:sp>
      <p:sp>
        <p:nvSpPr>
          <p:cNvPr id="6" name="Footer Placeholder 5">
            <a:extLst>
              <a:ext uri="{FF2B5EF4-FFF2-40B4-BE49-F238E27FC236}">
                <a16:creationId xmlns:a16="http://schemas.microsoft.com/office/drawing/2014/main" id="{3A1C77EB-C344-EA90-9C0E-C1C5CE3C0E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57AFF6-EB2F-BE64-119A-4B878C0AE6B3}"/>
              </a:ext>
            </a:extLst>
          </p:cNvPr>
          <p:cNvSpPr>
            <a:spLocks noGrp="1"/>
          </p:cNvSpPr>
          <p:nvPr>
            <p:ph type="sldNum" sz="quarter" idx="12"/>
          </p:nvPr>
        </p:nvSpPr>
        <p:spPr/>
        <p:txBody>
          <a:bodyPr/>
          <a:lstStyle/>
          <a:p>
            <a:fld id="{EE84414E-1D7A-449E-A707-9D1FA29D493E}" type="slidenum">
              <a:rPr lang="en-GB" smtClean="0"/>
              <a:t>‹#›</a:t>
            </a:fld>
            <a:endParaRPr lang="en-GB"/>
          </a:p>
        </p:txBody>
      </p:sp>
    </p:spTree>
    <p:extLst>
      <p:ext uri="{BB962C8B-B14F-4D97-AF65-F5344CB8AC3E}">
        <p14:creationId xmlns:p14="http://schemas.microsoft.com/office/powerpoint/2010/main" val="343044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E8EB29-8DD4-C071-40A2-258FC47C4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68B8F44-E419-BDDF-1D8F-3C785545A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4C6E95E-D20A-BEF1-C653-7E7AC7A459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C74EE-D7F4-44EB-9D54-D2A137EB9BA6}" type="datetimeFigureOut">
              <a:rPr lang="en-GB" smtClean="0"/>
              <a:t>28/11/2023</a:t>
            </a:fld>
            <a:endParaRPr lang="en-GB"/>
          </a:p>
        </p:txBody>
      </p:sp>
      <p:sp>
        <p:nvSpPr>
          <p:cNvPr id="5" name="Footer Placeholder 4">
            <a:extLst>
              <a:ext uri="{FF2B5EF4-FFF2-40B4-BE49-F238E27FC236}">
                <a16:creationId xmlns:a16="http://schemas.microsoft.com/office/drawing/2014/main" id="{C75520B0-FE08-F67D-19E3-6109BA8C08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CC5A6A1-0C4B-07D2-2AD4-F9361ADD1A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84414E-1D7A-449E-A707-9D1FA29D493E}" type="slidenum">
              <a:rPr lang="en-GB" smtClean="0"/>
              <a:t>‹#›</a:t>
            </a:fld>
            <a:endParaRPr lang="en-GB"/>
          </a:p>
        </p:txBody>
      </p:sp>
    </p:spTree>
    <p:extLst>
      <p:ext uri="{BB962C8B-B14F-4D97-AF65-F5344CB8AC3E}">
        <p14:creationId xmlns:p14="http://schemas.microsoft.com/office/powerpoint/2010/main" val="2808597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BS_SEND@lincolnshire.gov.uk"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microsoft.com/office/2011/relationships/webextension" Target="../webextensions/webextension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microsoft.com/office/2011/relationships/webextension" Target="../webextensions/webextension2.xml"/><Relationship Id="rId5" Type="http://schemas.openxmlformats.org/officeDocument/2006/relationships/image" Target="../media/image7.png"/><Relationship Id="rId4" Type="http://schemas.microsoft.com/office/2011/relationships/webextension" Target="../webextensions/webextension1.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v.uk/government/uploads/system/uploads/attachment_data/file/398815/SEND_Code_of_Practice_January_2015.pdf" TargetMode="External"/><Relationship Id="rId7" Type="http://schemas.openxmlformats.org/officeDocument/2006/relationships/hyperlink" Target="http://sendgov.co.uk/wp-content/uploads/2018/05/LLS-SEND-Review-Guide-screen.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www.legislation.gov.uk/ukpga/2010/15/pdfs/ukpga_20100015_en.pdf" TargetMode="External"/><Relationship Id="rId5" Type="http://schemas.openxmlformats.org/officeDocument/2006/relationships/hyperlink" Target="https://www.legislation.gov.uk/ukpga/2005/13/pdfs/ukpga_20050013_en.pdf" TargetMode="External"/><Relationship Id="rId4" Type="http://schemas.openxmlformats.org/officeDocument/2006/relationships/hyperlink" Target="http://www.legislation.gov.uk/ukpga/2014/6/pdfs/ukpga_20140006_en.pdf"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mailto:NKSK_SendLocality@lincolnshire.gov.uk" TargetMode="External"/><Relationship Id="rId3" Type="http://schemas.openxmlformats.org/officeDocument/2006/relationships/hyperlink" Target="https://www.equalityhumanrights.com/sites/default/files/reasonable_adjustments_for_disabled_pupils1.doc" TargetMode="External"/><Relationship Id="rId7" Type="http://schemas.openxmlformats.org/officeDocument/2006/relationships/hyperlink" Target="https://www.lincolnshire.gov.uk/school-attendance/pupil-attendance/4"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s://schoolgovernors.thekeysupport.com/the-governing-body/roles-on-the-governing-body/link-governors/the-role-of-the-sen-governor/" TargetMode="External"/><Relationship Id="rId11" Type="http://schemas.openxmlformats.org/officeDocument/2006/relationships/hyperlink" Target="mailto:BSH_SendLocality@lincolnshire.gov.uk" TargetMode="External"/><Relationship Id="rId5" Type="http://schemas.openxmlformats.org/officeDocument/2006/relationships/hyperlink" Target="https://www.preparingforadulthood.org.uk/" TargetMode="External"/><Relationship Id="rId10" Type="http://schemas.openxmlformats.org/officeDocument/2006/relationships/hyperlink" Target="mailto:EAL_SendLocality@lincolnshire.gov.uk" TargetMode="External"/><Relationship Id="rId4" Type="http://schemas.openxmlformats.org/officeDocument/2006/relationships/hyperlink" Target="https://www.gov.uk/government/uploads/system/uploads/attachment_data/file/638267/supporting-pupils-at-school-with-medical-conditions.pdf" TargetMode="External"/><Relationship Id="rId9" Type="http://schemas.openxmlformats.org/officeDocument/2006/relationships/hyperlink" Target="mailto:LWL_SendLocality@lincolonshire.gov.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What does SEN/ SEND mean? - All about Special Education - Twinkl">
            <a:extLst>
              <a:ext uri="{FF2B5EF4-FFF2-40B4-BE49-F238E27FC236}">
                <a16:creationId xmlns:a16="http://schemas.microsoft.com/office/drawing/2014/main" id="{94D88E20-D5EF-225E-43B0-66368F68ABE4}"/>
              </a:ext>
            </a:extLst>
          </p:cNvPr>
          <p:cNvPicPr>
            <a:picLocks noChangeAspect="1" noChangeArrowheads="1"/>
          </p:cNvPicPr>
          <p:nvPr/>
        </p:nvPicPr>
        <p:blipFill>
          <a:blip r:embed="rId3">
            <a:alphaModFix amt="13000"/>
            <a:extLst>
              <a:ext uri="{28A0092B-C50C-407E-A947-70E740481C1C}">
                <a14:useLocalDpi xmlns:a14="http://schemas.microsoft.com/office/drawing/2010/main" val="0"/>
              </a:ext>
            </a:extLst>
          </a:blip>
          <a:srcRect/>
          <a:stretch>
            <a:fillRect/>
          </a:stretch>
        </p:blipFill>
        <p:spPr bwMode="auto">
          <a:xfrm>
            <a:off x="1257832" y="200890"/>
            <a:ext cx="9417095" cy="6921971"/>
          </a:xfrm>
          <a:prstGeom prst="rect">
            <a:avLst/>
          </a:prstGeom>
          <a:noFill/>
          <a:effectLst>
            <a:glow rad="127000">
              <a:schemeClr val="accent1">
                <a:alpha val="16000"/>
              </a:schemeClr>
            </a:glow>
          </a:effectLst>
          <a:extLst>
            <a:ext uri="{909E8E84-426E-40DD-AFC4-6F175D3DCCD1}">
              <a14:hiddenFill xmlns:a14="http://schemas.microsoft.com/office/drawing/2010/main">
                <a:solidFill>
                  <a:srgbClr val="FFFFFF"/>
                </a:solidFill>
              </a14:hiddenFill>
            </a:ext>
          </a:extLst>
        </p:spPr>
      </p:pic>
      <p:pic>
        <p:nvPicPr>
          <p:cNvPr id="4" name="Picture 3" descr="LCC green footer with straplin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43432" y="1066389"/>
            <a:ext cx="11117494" cy="2067229"/>
          </a:xfrm>
        </p:spPr>
        <p:txBody>
          <a:bodyPr>
            <a:normAutofit/>
          </a:bodyPr>
          <a:lstStyle/>
          <a:p>
            <a:pPr algn="ctr"/>
            <a:r>
              <a:rPr lang="en-GB" sz="6000" b="1" dirty="0"/>
              <a:t>Ensuring that EHCNA Requests are Properly Evidenced.</a:t>
            </a:r>
          </a:p>
        </p:txBody>
      </p:sp>
      <p:sp>
        <p:nvSpPr>
          <p:cNvPr id="8" name="Subtitle 2"/>
          <p:cNvSpPr txBox="1">
            <a:spLocks/>
          </p:cNvSpPr>
          <p:nvPr/>
        </p:nvSpPr>
        <p:spPr>
          <a:xfrm>
            <a:off x="2560923" y="3512964"/>
            <a:ext cx="6400800" cy="175260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b="1" dirty="0">
                <a:latin typeface="+mj-lt"/>
              </a:rPr>
              <a:t>November 2023</a:t>
            </a:r>
          </a:p>
          <a:p>
            <a:pPr marL="0" indent="0" algn="ctr">
              <a:buNone/>
            </a:pPr>
            <a:r>
              <a:rPr lang="en-GB" sz="2200" b="1" dirty="0">
                <a:latin typeface="+mj-lt"/>
              </a:rPr>
              <a:t>Nicola Carter &amp; Josie Pedersen</a:t>
            </a:r>
          </a:p>
          <a:p>
            <a:pPr marL="0" indent="0" algn="ctr">
              <a:buNone/>
            </a:pPr>
            <a:r>
              <a:rPr lang="en-GB" sz="4400" dirty="0">
                <a:latin typeface="+mj-lt"/>
              </a:rPr>
              <a:t> </a:t>
            </a:r>
          </a:p>
        </p:txBody>
      </p:sp>
    </p:spTree>
    <p:extLst>
      <p:ext uri="{BB962C8B-B14F-4D97-AF65-F5344CB8AC3E}">
        <p14:creationId xmlns:p14="http://schemas.microsoft.com/office/powerpoint/2010/main" val="3689779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632428"/>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244366" y="183534"/>
            <a:ext cx="10515600" cy="1325563"/>
          </a:xfrm>
        </p:spPr>
        <p:txBody>
          <a:bodyPr>
            <a:normAutofit/>
          </a:bodyPr>
          <a:lstStyle/>
          <a:p>
            <a:r>
              <a:rPr lang="en-GB" sz="4800" b="1" dirty="0"/>
              <a:t>Requests for assessment - </a:t>
            </a:r>
            <a:br>
              <a:rPr lang="en-GB" sz="4800" b="1" dirty="0"/>
            </a:br>
            <a:r>
              <a:rPr lang="en-GB" sz="3600" b="1" dirty="0"/>
              <a:t>Allocations Panel Meetings take place every Wednesday</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838200" y="1495156"/>
            <a:ext cx="10515600" cy="4351338"/>
          </a:xfrm>
        </p:spPr>
        <p:txBody>
          <a:bodyPr>
            <a:normAutofit/>
          </a:bodyPr>
          <a:lstStyle/>
          <a:p>
            <a:pPr marL="0" indent="0">
              <a:buNone/>
            </a:pPr>
            <a:endParaRPr lang="en-GB" dirty="0"/>
          </a:p>
          <a:p>
            <a:pPr marL="514350" indent="-514350">
              <a:buAutoNum type="arabicPeriod"/>
            </a:pPr>
            <a:endParaRPr lang="en-GB" dirty="0"/>
          </a:p>
          <a:p>
            <a:pPr marL="514350" indent="-514350">
              <a:buAutoNum type="arabicPeriod"/>
            </a:pPr>
            <a:endParaRPr lang="en-GB" dirty="0"/>
          </a:p>
        </p:txBody>
      </p:sp>
      <p:sp>
        <p:nvSpPr>
          <p:cNvPr id="5" name="Rectangle 4">
            <a:extLst>
              <a:ext uri="{FF2B5EF4-FFF2-40B4-BE49-F238E27FC236}">
                <a16:creationId xmlns:a16="http://schemas.microsoft.com/office/drawing/2014/main" id="{BFD4CC7C-3968-4287-671A-0D2644439DA1}"/>
              </a:ext>
            </a:extLst>
          </p:cNvPr>
          <p:cNvSpPr/>
          <p:nvPr/>
        </p:nvSpPr>
        <p:spPr>
          <a:xfrm>
            <a:off x="244366" y="1857822"/>
            <a:ext cx="7370379" cy="3142355"/>
          </a:xfrm>
          <a:prstGeom prst="rect">
            <a:avLst/>
          </a:prstGeom>
          <a:solidFill>
            <a:schemeClr val="accent6">
              <a:lumMod val="60000"/>
              <a:lumOff val="40000"/>
            </a:schemeClr>
          </a:solidFill>
          <a:ln w="889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b="1" dirty="0">
                <a:solidFill>
                  <a:schemeClr val="tx1"/>
                </a:solidFill>
              </a:rPr>
              <a:t>Joint Assessment Route</a:t>
            </a:r>
          </a:p>
          <a:p>
            <a:endParaRPr lang="en-GB" sz="2000" b="1" dirty="0">
              <a:solidFill>
                <a:schemeClr val="tx1"/>
              </a:solidFill>
            </a:endParaRPr>
          </a:p>
          <a:p>
            <a:r>
              <a:rPr lang="en-GB" sz="2000" b="1" dirty="0">
                <a:solidFill>
                  <a:schemeClr val="tx1"/>
                </a:solidFill>
              </a:rPr>
              <a:t>A EP only</a:t>
            </a:r>
          </a:p>
          <a:p>
            <a:r>
              <a:rPr lang="en-GB" sz="2000" b="1" dirty="0">
                <a:solidFill>
                  <a:schemeClr val="tx1"/>
                </a:solidFill>
              </a:rPr>
              <a:t>B1 Specialist Teacher with final approval EP</a:t>
            </a:r>
          </a:p>
          <a:p>
            <a:r>
              <a:rPr lang="en-GB" sz="2000" b="1" dirty="0">
                <a:solidFill>
                  <a:schemeClr val="tx1"/>
                </a:solidFill>
              </a:rPr>
              <a:t>B2 Specialist Teacher with EP input</a:t>
            </a:r>
          </a:p>
          <a:p>
            <a:r>
              <a:rPr lang="en-GB" sz="2000" b="1" dirty="0">
                <a:solidFill>
                  <a:schemeClr val="tx1"/>
                </a:solidFill>
              </a:rPr>
              <a:t>C1 Early Years Specialist Teacher with final approval EP</a:t>
            </a:r>
          </a:p>
          <a:p>
            <a:r>
              <a:rPr lang="en-GB" sz="2000" b="1" dirty="0">
                <a:solidFill>
                  <a:schemeClr val="tx1"/>
                </a:solidFill>
              </a:rPr>
              <a:t>C2 Early Years Specialist Teacher with EP input</a:t>
            </a:r>
          </a:p>
          <a:p>
            <a:r>
              <a:rPr lang="en-GB" sz="2000" b="1" dirty="0">
                <a:solidFill>
                  <a:schemeClr val="tx1"/>
                </a:solidFill>
              </a:rPr>
              <a:t>D1 ECLIPS, SEST or other lead professional with final approval EP</a:t>
            </a:r>
          </a:p>
          <a:p>
            <a:r>
              <a:rPr lang="en-GB" sz="2000" b="1" dirty="0">
                <a:solidFill>
                  <a:schemeClr val="tx1"/>
                </a:solidFill>
              </a:rPr>
              <a:t>D2 ECLIPS, SEST or other lead professional with EP input</a:t>
            </a:r>
          </a:p>
        </p:txBody>
      </p:sp>
      <p:sp>
        <p:nvSpPr>
          <p:cNvPr id="6" name="TextBox 5">
            <a:extLst>
              <a:ext uri="{FF2B5EF4-FFF2-40B4-BE49-F238E27FC236}">
                <a16:creationId xmlns:a16="http://schemas.microsoft.com/office/drawing/2014/main" id="{6D7DF525-48A5-EB58-D665-EC56DA54DE6D}"/>
              </a:ext>
            </a:extLst>
          </p:cNvPr>
          <p:cNvSpPr txBox="1"/>
          <p:nvPr/>
        </p:nvSpPr>
        <p:spPr>
          <a:xfrm>
            <a:off x="8208579" y="2044796"/>
            <a:ext cx="3145221" cy="1200329"/>
          </a:xfrm>
          <a:prstGeom prst="rect">
            <a:avLst/>
          </a:prstGeom>
          <a:noFill/>
        </p:spPr>
        <p:txBody>
          <a:bodyPr wrap="square" rtlCol="0">
            <a:spAutoFit/>
          </a:bodyPr>
          <a:lstStyle/>
          <a:p>
            <a:r>
              <a:rPr lang="en-US" b="1" dirty="0"/>
              <a:t>If you wish to observe an Allocations Panel Meeting, contact: </a:t>
            </a:r>
            <a:r>
              <a:rPr lang="en-US" b="1" dirty="0">
                <a:hlinkClick r:id="rId4"/>
              </a:rPr>
              <a:t>BS_SEND@lincolnshire.gov.uk</a:t>
            </a:r>
            <a:r>
              <a:rPr lang="en-US" b="1" dirty="0"/>
              <a:t> </a:t>
            </a:r>
            <a:endParaRPr lang="en-GB" b="1" dirty="0"/>
          </a:p>
        </p:txBody>
      </p:sp>
    </p:spTree>
    <p:extLst>
      <p:ext uri="{BB962C8B-B14F-4D97-AF65-F5344CB8AC3E}">
        <p14:creationId xmlns:p14="http://schemas.microsoft.com/office/powerpoint/2010/main" val="83940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632428"/>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244366" y="183534"/>
            <a:ext cx="10515600" cy="1325563"/>
          </a:xfrm>
        </p:spPr>
        <p:txBody>
          <a:bodyPr>
            <a:normAutofit/>
          </a:bodyPr>
          <a:lstStyle/>
          <a:p>
            <a:r>
              <a:rPr lang="en-GB" sz="4800" b="1" dirty="0"/>
              <a:t>Any Questions?</a:t>
            </a:r>
            <a:endParaRPr lang="en-GB" sz="3600" b="1" dirty="0"/>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838200" y="1495156"/>
            <a:ext cx="10515600" cy="4351338"/>
          </a:xfrm>
        </p:spPr>
        <p:txBody>
          <a:bodyPr>
            <a:normAutofit/>
          </a:bodyPr>
          <a:lstStyle/>
          <a:p>
            <a:pPr marL="0" indent="0">
              <a:buNone/>
            </a:pPr>
            <a:endParaRPr lang="en-GB" dirty="0"/>
          </a:p>
          <a:p>
            <a:pPr marL="514350" indent="-514350">
              <a:buAutoNum type="arabicPeriod"/>
            </a:pPr>
            <a:endParaRPr lang="en-GB" dirty="0"/>
          </a:p>
          <a:p>
            <a:pPr marL="514350" indent="-514350">
              <a:buAutoNum type="arabicPeriod"/>
            </a:pPr>
            <a:endParaRPr lang="en-GB" dirty="0"/>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Add-in 4" title="Forms">
                <a:extLst>
                  <a:ext uri="{FF2B5EF4-FFF2-40B4-BE49-F238E27FC236}">
                    <a16:creationId xmlns:a16="http://schemas.microsoft.com/office/drawing/2014/main" id="{ADCA1A03-EDE8-D26B-141E-D9F747D18418}"/>
                  </a:ext>
                </a:extLst>
              </p:cNvPr>
              <p:cNvGraphicFramePr>
                <a:graphicFrameLocks noGrp="1"/>
              </p:cNvGraphicFramePr>
              <p:nvPr/>
            </p:nvGraphicFramePr>
            <p:xfrm>
              <a:off x="0" y="0"/>
              <a:ext cx="12192000" cy="6858000"/>
            </p:xfrm>
            <a:graphic>
              <a:graphicData uri="http://schemas.microsoft.com/office/webextensions/webextension/2010/11">
                <we:webextensionref xmlns:we="http://schemas.microsoft.com/office/webextensions/webextension/2010/11" xmlns:r="http://schemas.openxmlformats.org/officeDocument/2006/relationships" r:id="rId4"/>
              </a:graphicData>
            </a:graphic>
          </p:graphicFrame>
        </mc:Choice>
        <mc:Fallback>
          <p:pic>
            <p:nvPicPr>
              <p:cNvPr id="5" name="Add-in 4" title="Forms">
                <a:extLst>
                  <a:ext uri="{FF2B5EF4-FFF2-40B4-BE49-F238E27FC236}">
                    <a16:creationId xmlns:a16="http://schemas.microsoft.com/office/drawing/2014/main" id="{ADCA1A03-EDE8-D26B-141E-D9F747D18418}"/>
                  </a:ext>
                </a:extLst>
              </p:cNvPr>
              <p:cNvPicPr>
                <a:picLocks noGrp="1" noRot="1" noChangeAspect="1" noMove="1" noResize="1" noEditPoints="1" noAdjustHandles="1" noChangeArrowheads="1" noChangeShapeType="1"/>
              </p:cNvPicPr>
              <p:nvPr/>
            </p:nvPicPr>
            <p:blipFill>
              <a:blip r:embed="rId5"/>
              <a:stretch>
                <a:fillRect/>
              </a:stretch>
            </p:blipFill>
            <p:spPr>
              <a:xfrm>
                <a:off x="0" y="0"/>
                <a:ext cx="12192000" cy="6858000"/>
              </a:xfrm>
              <a:prstGeom prst="rect">
                <a:avLst/>
              </a:prstGeom>
            </p:spPr>
          </p:pic>
        </mc:Fallback>
      </mc:AlternateContent>
      <mc:AlternateContent xmlns:mc="http://schemas.openxmlformats.org/markup-compatibility/2006">
        <mc:Choice xmlns:we="http://schemas.microsoft.com/office/webextensions/webextension/2010/11" xmlns:pca="http://schemas.microsoft.com/office/powerpoint/2013/contentapp" Requires="we pca">
          <p:graphicFrame>
            <p:nvGraphicFramePr>
              <p:cNvPr id="6" name="Add-in 5" title="Forms">
                <a:extLst>
                  <a:ext uri="{FF2B5EF4-FFF2-40B4-BE49-F238E27FC236}">
                    <a16:creationId xmlns:a16="http://schemas.microsoft.com/office/drawing/2014/main" id="{AB286EB3-69A8-5773-DBEE-BCB7211B999C}"/>
                  </a:ext>
                </a:extLst>
              </p:cNvPr>
              <p:cNvGraphicFramePr>
                <a:graphicFrameLocks noGrp="1"/>
              </p:cNvGraphicFramePr>
              <p:nvPr/>
            </p:nvGraphicFramePr>
            <p:xfrm>
              <a:off x="0" y="0"/>
              <a:ext cx="12192000" cy="6858000"/>
            </p:xfrm>
            <a:graphic>
              <a:graphicData uri="http://schemas.microsoft.com/office/webextensions/webextension/2010/11">
                <we:webextensionref xmlns:we="http://schemas.microsoft.com/office/webextensions/webextension/2010/11" xmlns:r="http://schemas.openxmlformats.org/officeDocument/2006/relationships" r:id="rId6"/>
              </a:graphicData>
            </a:graphic>
          </p:graphicFrame>
        </mc:Choice>
        <mc:Fallback>
          <p:pic>
            <p:nvPicPr>
              <p:cNvPr id="6" name="Add-in 5" title="Forms">
                <a:extLst>
                  <a:ext uri="{FF2B5EF4-FFF2-40B4-BE49-F238E27FC236}">
                    <a16:creationId xmlns:a16="http://schemas.microsoft.com/office/drawing/2014/main" id="{AB286EB3-69A8-5773-DBEE-BCB7211B999C}"/>
                  </a:ext>
                </a:extLst>
              </p:cNvPr>
              <p:cNvPicPr>
                <a:picLocks noGrp="1" noRot="1" noChangeAspect="1" noMove="1" noResize="1" noEditPoints="1" noAdjustHandles="1" noChangeArrowheads="1" noChangeShapeType="1"/>
              </p:cNvPicPr>
              <p:nvPr/>
            </p:nvPicPr>
            <p:blipFill>
              <a:blip r:embed="rId5"/>
              <a:stretch>
                <a:fillRect/>
              </a:stretch>
            </p:blipFill>
            <p:spPr>
              <a:xfrm>
                <a:off x="0" y="0"/>
                <a:ext cx="12192000" cy="6858000"/>
              </a:xfrm>
              <a:prstGeom prst="rect">
                <a:avLst/>
              </a:prstGeom>
            </p:spPr>
          </p:pic>
        </mc:Fallback>
      </mc:AlternateContent>
      <mc:AlternateContent xmlns:mc="http://schemas.openxmlformats.org/markup-compatibility/2006">
        <mc:Choice xmlns:we="http://schemas.microsoft.com/office/webextensions/webextension/2010/11" xmlns:pca="http://schemas.microsoft.com/office/powerpoint/2013/contentapp" Requires="we pca">
          <p:graphicFrame>
            <p:nvGraphicFramePr>
              <p:cNvPr id="7" name="Add-in 6" title="Forms">
                <a:extLst>
                  <a:ext uri="{FF2B5EF4-FFF2-40B4-BE49-F238E27FC236}">
                    <a16:creationId xmlns:a16="http://schemas.microsoft.com/office/drawing/2014/main" id="{D2A306B1-D24D-8B6E-1E90-EDADFCCBD296}"/>
                  </a:ext>
                </a:extLst>
              </p:cNvPr>
              <p:cNvGraphicFramePr>
                <a:graphicFrameLocks noGrp="1"/>
              </p:cNvGraphicFramePr>
              <p:nvPr/>
            </p:nvGraphicFramePr>
            <p:xfrm>
              <a:off x="0" y="0"/>
              <a:ext cx="12192000" cy="6858000"/>
            </p:xfrm>
            <a:graphic>
              <a:graphicData uri="http://schemas.microsoft.com/office/webextensions/webextension/2010/11">
                <we:webextensionref xmlns:we="http://schemas.microsoft.com/office/webextensions/webextension/2010/11" xmlns:r="http://schemas.openxmlformats.org/officeDocument/2006/relationships" r:id="rId7"/>
              </a:graphicData>
            </a:graphic>
          </p:graphicFrame>
        </mc:Choice>
        <mc:Fallback>
          <p:pic>
            <p:nvPicPr>
              <p:cNvPr id="7" name="Add-in 6" title="Forms">
                <a:extLst>
                  <a:ext uri="{FF2B5EF4-FFF2-40B4-BE49-F238E27FC236}">
                    <a16:creationId xmlns:a16="http://schemas.microsoft.com/office/drawing/2014/main" id="{D2A306B1-D24D-8B6E-1E90-EDADFCCBD296}"/>
                  </a:ext>
                </a:extLst>
              </p:cNvPr>
              <p:cNvPicPr>
                <a:picLocks noGrp="1" noRot="1" noChangeAspect="1" noMove="1" noResize="1" noEditPoints="1" noAdjustHandles="1" noChangeArrowheads="1" noChangeShapeType="1"/>
              </p:cNvPicPr>
              <p:nvPr/>
            </p:nvPicPr>
            <p:blipFill>
              <a:blip r:embed="rId5"/>
              <a:stretch>
                <a:fillRect/>
              </a:stretch>
            </p:blipFill>
            <p:spPr>
              <a:xfrm>
                <a:off x="0" y="0"/>
                <a:ext cx="12192000" cy="6858000"/>
              </a:xfrm>
              <a:prstGeom prst="rect">
                <a:avLst/>
              </a:prstGeom>
            </p:spPr>
          </p:pic>
        </mc:Fallback>
      </mc:AlternateContent>
    </p:spTree>
    <p:extLst>
      <p:ext uri="{BB962C8B-B14F-4D97-AF65-F5344CB8AC3E}">
        <p14:creationId xmlns:p14="http://schemas.microsoft.com/office/powerpoint/2010/main" val="1394459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8472" y="187036"/>
            <a:ext cx="8856984" cy="5548924"/>
          </a:xfrm>
        </p:spPr>
        <p:txBody>
          <a:bodyPr>
            <a:normAutofit/>
          </a:bodyPr>
          <a:lstStyle/>
          <a:p>
            <a:pPr algn="l"/>
            <a:r>
              <a:rPr lang="en-US" sz="2700" dirty="0">
                <a:latin typeface="Comic Sans MS" panose="030F0702030302020204" pitchFamily="66" charset="0"/>
                <a:cs typeface="Gill Sans MT"/>
              </a:rPr>
              <a:t>Useful information/documents</a:t>
            </a:r>
            <a:br>
              <a:rPr lang="en-US" sz="2700" dirty="0">
                <a:latin typeface="Comic Sans MS" panose="030F0702030302020204" pitchFamily="66" charset="0"/>
                <a:cs typeface="Gill Sans MT"/>
              </a:rPr>
            </a:br>
            <a:br>
              <a:rPr lang="en-US" sz="1000" dirty="0">
                <a:latin typeface="Comic Sans MS" panose="030F0702030302020204" pitchFamily="66" charset="0"/>
                <a:cs typeface="Gill Sans MT"/>
              </a:rPr>
            </a:br>
            <a:br>
              <a:rPr lang="en-US" sz="1000" dirty="0">
                <a:latin typeface="Comic Sans MS" panose="030F0702030302020204" pitchFamily="66" charset="0"/>
                <a:cs typeface="Gill Sans MT"/>
              </a:rPr>
            </a:br>
            <a:br>
              <a:rPr lang="en-US" sz="1000" b="1" dirty="0">
                <a:latin typeface="Comic Sans MS" panose="030F0702030302020204" pitchFamily="66" charset="0"/>
                <a:cs typeface="Gill Sans MT"/>
              </a:rPr>
            </a:br>
            <a:r>
              <a:rPr lang="en-US" sz="1100" b="1" dirty="0">
                <a:latin typeface="Comic Sans MS" panose="030F0702030302020204" pitchFamily="66" charset="0"/>
                <a:cs typeface="Gill Sans MT"/>
              </a:rPr>
              <a:t>The SEND Code of Practice 2015</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3"/>
              </a:rPr>
              <a:t>https://www.gov.uk/government/uploads/system/uploads/attachment_data/file/398815/SEND_Code_of_Practice_January_2015.pdf</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b="1" dirty="0">
                <a:latin typeface="Comic Sans MS" panose="030F0702030302020204" pitchFamily="66" charset="0"/>
                <a:cs typeface="Gill Sans MT"/>
              </a:rPr>
            </a:br>
            <a:r>
              <a:rPr lang="en-US" sz="1100" b="1" dirty="0">
                <a:latin typeface="Comic Sans MS" panose="030F0702030302020204" pitchFamily="66" charset="0"/>
                <a:cs typeface="Gill Sans MT"/>
              </a:rPr>
              <a:t>The Children and Families ACT/Regulations 2014</a:t>
            </a:r>
            <a:br>
              <a:rPr lang="en-US" sz="1100" b="1" dirty="0">
                <a:latin typeface="Comic Sans MS" panose="030F0702030302020204" pitchFamily="66" charset="0"/>
                <a:cs typeface="Gill Sans MT"/>
              </a:rPr>
            </a:br>
            <a:r>
              <a:rPr lang="en-US" sz="1100" dirty="0">
                <a:latin typeface="Comic Sans MS" panose="030F0702030302020204" pitchFamily="66" charset="0"/>
                <a:cs typeface="Gill Sans MT"/>
                <a:hlinkClick r:id="rId4"/>
              </a:rPr>
              <a:t>http://www.legislation.gov.uk/ukpga/2014/6/pdfs/ukpga_20140006_en.pdf</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The Disability Discrimination Act 2005</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5"/>
              </a:rPr>
              <a:t>https://www.legislation.gov.uk/ukpga/2005/13/pdfs/ukpga_20050013_en.pdf</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The Equality Act 2010</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6"/>
              </a:rPr>
              <a:t>https://www.legislation.gov.uk/ukpga/2010/15/pdfs/ukpga_20100015_en.pdf</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Accessibility Plan</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rPr>
              <a:t>Equality Act 2010: Schedule 10, Paragraph 3 and Disability Discrimination (prescribed Times and Periods for Accessibility Strategies and Plans for Schools) (England) Regulations, 2005.</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SEND Governance Review Guide </a:t>
            </a:r>
            <a:br>
              <a:rPr lang="en-US" sz="1100" dirty="0">
                <a:latin typeface="Comic Sans MS" panose="030F0702030302020204" pitchFamily="66" charset="0"/>
                <a:cs typeface="Gill Sans MT"/>
              </a:rPr>
            </a:br>
            <a:r>
              <a:rPr lang="en-GB" sz="1100" u="sng" dirty="0">
                <a:hlinkClick r:id="rId7"/>
              </a:rPr>
              <a:t>http://sendgov.co.uk/wp-content/uploads/2018/05/LLS-SEND-Review-Guide-screen.pdf</a:t>
            </a:r>
            <a:br>
              <a:rPr lang="en-GB" sz="1100" u="sng" dirty="0"/>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000" dirty="0">
                <a:latin typeface="Comic Sans MS" panose="030F0702030302020204" pitchFamily="66" charset="0"/>
                <a:cs typeface="Gill Sans MT"/>
              </a:rPr>
            </a:br>
            <a:endParaRPr lang="en-US" sz="1000" dirty="0">
              <a:latin typeface="Comic Sans MS" panose="030F0702030302020204" pitchFamily="66" charset="0"/>
              <a:cs typeface="Gill Sans MT"/>
            </a:endParaRPr>
          </a:p>
        </p:txBody>
      </p:sp>
    </p:spTree>
    <p:extLst>
      <p:ext uri="{BB962C8B-B14F-4D97-AF65-F5344CB8AC3E}">
        <p14:creationId xmlns:p14="http://schemas.microsoft.com/office/powerpoint/2010/main" val="2792951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526" y="167922"/>
            <a:ext cx="8856984" cy="5133287"/>
          </a:xfrm>
        </p:spPr>
        <p:txBody>
          <a:bodyPr>
            <a:normAutofit fontScale="90000"/>
          </a:bodyPr>
          <a:lstStyle/>
          <a:p>
            <a:pPr algn="l"/>
            <a:br>
              <a:rPr lang="en-US" sz="1000" dirty="0">
                <a:latin typeface="Comic Sans MS" panose="030F0702030302020204" pitchFamily="66" charset="0"/>
                <a:cs typeface="Gill Sans MT"/>
              </a:rPr>
            </a:br>
            <a:r>
              <a:rPr lang="en-US" sz="2700" dirty="0">
                <a:latin typeface="Comic Sans MS" panose="030F0702030302020204" pitchFamily="66" charset="0"/>
                <a:cs typeface="Gill Sans MT"/>
              </a:rPr>
              <a:t>Useful information/documents</a:t>
            </a:r>
            <a:br>
              <a:rPr lang="en-US" sz="1000" dirty="0">
                <a:latin typeface="Comic Sans MS" panose="030F0702030302020204" pitchFamily="66" charset="0"/>
                <a:cs typeface="Gill Sans MT"/>
              </a:rPr>
            </a:br>
            <a:br>
              <a:rPr lang="en-US" sz="1000" dirty="0">
                <a:latin typeface="Comic Sans MS" panose="030F0702030302020204" pitchFamily="66" charset="0"/>
                <a:cs typeface="Gill Sans MT"/>
              </a:rPr>
            </a:br>
            <a:br>
              <a:rPr lang="en-GB" sz="1100" u="sng" dirty="0"/>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Reasonable Adjustments for disabled children in school </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3"/>
              </a:rPr>
              <a:t>https://www.equalityhumanrights.com/sites/default/files/reasonable_adjustments_for_disabled_pupils1.doc</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Supporting pupils at school with medical needs</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4"/>
              </a:rPr>
              <a:t>https://www.gov.uk/government/uploads/system/uploads/attachment_data/file/638267/supporting-pupils-at-school-with-medical-conditions.pdf</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100" b="1" dirty="0">
                <a:latin typeface="Comic Sans MS" panose="030F0702030302020204" pitchFamily="66" charset="0"/>
                <a:cs typeface="Gill Sans MT"/>
              </a:rPr>
              <a:t>Preparing for Adulthood</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hlinkClick r:id="rId5"/>
              </a:rPr>
              <a:t>https://www.preparingforadulthood.org.uk</a:t>
            </a:r>
            <a:br>
              <a:rPr lang="en-US" sz="1100" dirty="0">
                <a:latin typeface="Comic Sans MS" panose="030F0702030302020204" pitchFamily="66" charset="0"/>
                <a:cs typeface="Gill Sans MT"/>
              </a:rPr>
            </a:br>
            <a:br>
              <a:rPr lang="en-US" sz="1100" dirty="0">
                <a:latin typeface="Comic Sans MS" panose="030F0702030302020204" pitchFamily="66" charset="0"/>
                <a:cs typeface="Gill Sans MT"/>
              </a:rPr>
            </a:br>
            <a:r>
              <a:rPr lang="en-US" sz="1200" b="1" dirty="0">
                <a:solidFill>
                  <a:srgbClr val="13263F"/>
                </a:solidFill>
                <a:latin typeface="Comic Sans MS" panose="030F0702030302020204" pitchFamily="66" charset="0"/>
              </a:rPr>
              <a:t>SEN</a:t>
            </a:r>
            <a:r>
              <a:rPr lang="en-US" sz="1100" b="1" dirty="0">
                <a:solidFill>
                  <a:srgbClr val="13263F"/>
                </a:solidFill>
                <a:latin typeface="Comic Sans MS" panose="030F0702030302020204" pitchFamily="66" charset="0"/>
              </a:rPr>
              <a:t>: role of the link governor</a:t>
            </a:r>
            <a:br>
              <a:rPr lang="en-US" sz="800" dirty="0">
                <a:solidFill>
                  <a:srgbClr val="13263F"/>
                </a:solidFill>
                <a:latin typeface="modernera-bold"/>
              </a:rPr>
            </a:br>
            <a:r>
              <a:rPr lang="en-US" sz="1100" dirty="0">
                <a:latin typeface="Comic Sans MS" panose="030F0702030302020204" pitchFamily="66" charset="0"/>
                <a:hlinkClick r:id="rId6"/>
              </a:rPr>
              <a:t>SEN: role of the link governor | The Key for School Governors (thekeysupport.com)</a:t>
            </a:r>
            <a:br>
              <a:rPr lang="en-US" sz="1100" dirty="0">
                <a:latin typeface="Comic Sans MS" panose="030F0702030302020204" pitchFamily="66" charset="0"/>
              </a:rPr>
            </a:br>
            <a:br>
              <a:rPr lang="en-US" sz="1100" dirty="0">
                <a:latin typeface="Comic Sans MS" panose="030F0702030302020204" pitchFamily="66" charset="0"/>
              </a:rPr>
            </a:br>
            <a:r>
              <a:rPr lang="en-US" sz="1200" b="1" dirty="0">
                <a:latin typeface="Comic Sans MS" panose="030F0702030302020204" pitchFamily="66" charset="0"/>
              </a:rPr>
              <a:t>Pupils not attending and on Reduced Timetables</a:t>
            </a:r>
            <a:br>
              <a:rPr lang="en-US" sz="1100" dirty="0">
                <a:latin typeface="Comic Sans MS" panose="030F0702030302020204" pitchFamily="66" charset="0"/>
              </a:rPr>
            </a:br>
            <a:r>
              <a:rPr lang="en-US" sz="1100" dirty="0">
                <a:latin typeface="Comic Sans MS" panose="030F0702030302020204" pitchFamily="66" charset="0"/>
                <a:hlinkClick r:id="rId7"/>
              </a:rPr>
              <a:t>https://www.lincolnshire.gov.uk/school-attendance/pupil-attendance/4</a:t>
            </a:r>
            <a:br>
              <a:rPr lang="en-US" sz="1100" dirty="0">
                <a:latin typeface="Comic Sans MS" panose="030F0702030302020204" pitchFamily="66" charset="0"/>
              </a:rPr>
            </a:br>
            <a:br>
              <a:rPr lang="en-US" sz="1100" dirty="0">
                <a:latin typeface="Comic Sans MS" panose="030F0702030302020204" pitchFamily="66" charset="0"/>
              </a:rPr>
            </a:br>
            <a:br>
              <a:rPr lang="en-US" sz="1100" dirty="0">
                <a:latin typeface="Comic Sans MS" panose="030F0702030302020204" pitchFamily="66" charset="0"/>
              </a:rPr>
            </a:br>
            <a:r>
              <a:rPr lang="en-US" sz="1100" b="1" dirty="0">
                <a:latin typeface="Comic Sans MS" panose="030F0702030302020204" pitchFamily="66" charset="0"/>
              </a:rPr>
              <a:t>EHCA/EHCP Locality email addresses</a:t>
            </a:r>
            <a:br>
              <a:rPr lang="en-US" sz="1100" dirty="0">
                <a:latin typeface="Comic Sans MS" panose="030F0702030302020204" pitchFamily="66" charset="0"/>
                <a:cs typeface="Gill Sans MT"/>
              </a:rPr>
            </a:br>
            <a:r>
              <a:rPr lang="en-US" sz="1100" dirty="0">
                <a:latin typeface="Comic Sans MS" panose="030F0702030302020204" pitchFamily="66" charset="0"/>
                <a:cs typeface="Gill Sans MT"/>
              </a:rPr>
              <a:t>,</a:t>
            </a:r>
            <a:br>
              <a:rPr lang="en-US" sz="1000" dirty="0">
                <a:latin typeface="Comic Sans MS" panose="030F0702030302020204" pitchFamily="66" charset="0"/>
                <a:cs typeface="Gill Sans MT"/>
              </a:rPr>
            </a:br>
            <a:r>
              <a:rPr lang="en-US" sz="1000" dirty="0">
                <a:latin typeface="Comic Sans MS" panose="030F0702030302020204" pitchFamily="66" charset="0"/>
                <a:cs typeface="Gill Sans MT"/>
                <a:hlinkClick r:id="rId8"/>
              </a:rPr>
              <a:t>NKSK_SendLocality@lincolnshire.gov.uk</a:t>
            </a:r>
            <a:r>
              <a:rPr lang="en-US" sz="1000" dirty="0">
                <a:latin typeface="Comic Sans MS" panose="030F0702030302020204" pitchFamily="66" charset="0"/>
                <a:cs typeface="Gill Sans MT"/>
              </a:rPr>
              <a:t> –Bex Rawdon, Team Manager</a:t>
            </a:r>
            <a:br>
              <a:rPr lang="en-US" sz="1000" dirty="0">
                <a:latin typeface="Comic Sans MS" panose="030F0702030302020204" pitchFamily="66" charset="0"/>
                <a:cs typeface="Gill Sans MT"/>
              </a:rPr>
            </a:br>
            <a:br>
              <a:rPr lang="en-US" sz="1000" dirty="0">
                <a:latin typeface="Comic Sans MS" panose="030F0702030302020204" pitchFamily="66" charset="0"/>
                <a:cs typeface="Gill Sans MT"/>
              </a:rPr>
            </a:br>
            <a:r>
              <a:rPr lang="en-US" sz="1000" dirty="0">
                <a:latin typeface="Comic Sans MS" panose="030F0702030302020204" pitchFamily="66" charset="0"/>
                <a:cs typeface="Gill Sans MT"/>
                <a:hlinkClick r:id="rId9"/>
              </a:rPr>
              <a:t>LWL_SendLocality@lincolonshire.gov.uk</a:t>
            </a:r>
            <a:r>
              <a:rPr lang="en-US" sz="1000" dirty="0">
                <a:latin typeface="Comic Sans MS" panose="030F0702030302020204" pitchFamily="66" charset="0"/>
                <a:cs typeface="Gill Sans MT"/>
              </a:rPr>
              <a:t> – Michelle White, Team Manager</a:t>
            </a:r>
            <a:br>
              <a:rPr lang="en-US" sz="1000" dirty="0">
                <a:latin typeface="Comic Sans MS" panose="030F0702030302020204" pitchFamily="66" charset="0"/>
                <a:cs typeface="Gill Sans MT"/>
              </a:rPr>
            </a:br>
            <a:br>
              <a:rPr lang="en-US" sz="1000" dirty="0">
                <a:latin typeface="Comic Sans MS" panose="030F0702030302020204" pitchFamily="66" charset="0"/>
                <a:cs typeface="Gill Sans MT"/>
              </a:rPr>
            </a:br>
            <a:r>
              <a:rPr lang="en-US" sz="1000" dirty="0">
                <a:latin typeface="Comic Sans MS" panose="030F0702030302020204" pitchFamily="66" charset="0"/>
                <a:cs typeface="Gill Sans MT"/>
                <a:hlinkClick r:id="rId10"/>
              </a:rPr>
              <a:t>EAL_SendLocality@lincolnshire.gov.uk</a:t>
            </a:r>
            <a:r>
              <a:rPr lang="en-US" sz="1000" dirty="0">
                <a:latin typeface="Comic Sans MS" panose="030F0702030302020204" pitchFamily="66" charset="0"/>
                <a:cs typeface="Gill Sans MT"/>
              </a:rPr>
              <a:t> – Josie Pederson, Team Manager</a:t>
            </a:r>
            <a:br>
              <a:rPr lang="en-US" sz="1000" dirty="0">
                <a:latin typeface="Comic Sans MS" panose="030F0702030302020204" pitchFamily="66" charset="0"/>
                <a:cs typeface="Gill Sans MT"/>
              </a:rPr>
            </a:br>
            <a:br>
              <a:rPr lang="en-US" sz="1000" dirty="0">
                <a:latin typeface="Comic Sans MS" panose="030F0702030302020204" pitchFamily="66" charset="0"/>
                <a:cs typeface="Gill Sans MT"/>
              </a:rPr>
            </a:br>
            <a:r>
              <a:rPr lang="en-US" sz="1000" dirty="0">
                <a:latin typeface="Comic Sans MS" panose="030F0702030302020204" pitchFamily="66" charset="0"/>
                <a:cs typeface="Gill Sans MT"/>
                <a:hlinkClick r:id="rId11"/>
              </a:rPr>
              <a:t>BSH_SendLocality@lincolnshire.gov.uk</a:t>
            </a:r>
            <a:r>
              <a:rPr lang="en-US" sz="1000" dirty="0">
                <a:latin typeface="Comic Sans MS" panose="030F0702030302020204" pitchFamily="66" charset="0"/>
                <a:cs typeface="Gill Sans MT"/>
              </a:rPr>
              <a:t> –Alison Charity, Team Manager</a:t>
            </a:r>
            <a:br>
              <a:rPr lang="en-US" sz="1000" dirty="0">
                <a:latin typeface="Comic Sans MS" panose="030F0702030302020204" pitchFamily="66" charset="0"/>
                <a:cs typeface="Gill Sans MT"/>
              </a:rPr>
            </a:br>
            <a:endParaRPr lang="en-US" sz="1000" dirty="0">
              <a:latin typeface="Comic Sans MS" panose="030F0702030302020204" pitchFamily="66" charset="0"/>
              <a:cs typeface="Gill Sans MT"/>
            </a:endParaRPr>
          </a:p>
        </p:txBody>
      </p:sp>
    </p:spTree>
    <p:extLst>
      <p:ext uri="{BB962C8B-B14F-4D97-AF65-F5344CB8AC3E}">
        <p14:creationId xmlns:p14="http://schemas.microsoft.com/office/powerpoint/2010/main" val="2979154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640310"/>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353255" y="0"/>
            <a:ext cx="10515600" cy="1325563"/>
          </a:xfrm>
        </p:spPr>
        <p:txBody>
          <a:bodyPr>
            <a:normAutofit/>
          </a:bodyPr>
          <a:lstStyle/>
          <a:p>
            <a:r>
              <a:rPr lang="en-GB" sz="4800" b="1" dirty="0"/>
              <a:t>Requests for assessment</a:t>
            </a:r>
          </a:p>
        </p:txBody>
      </p:sp>
      <p:pic>
        <p:nvPicPr>
          <p:cNvPr id="10242" name="Picture 2" descr="Pile Of Papers Images – Browse 954,801 Stock Photos, Vectors, and Video |  Adobe Stock">
            <a:extLst>
              <a:ext uri="{FF2B5EF4-FFF2-40B4-BE49-F238E27FC236}">
                <a16:creationId xmlns:a16="http://schemas.microsoft.com/office/drawing/2014/main" id="{6C304A0D-7D93-4B0A-F165-1322EECB78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72055" y="216046"/>
            <a:ext cx="3630323" cy="241581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e 9">
            <a:extLst>
              <a:ext uri="{FF2B5EF4-FFF2-40B4-BE49-F238E27FC236}">
                <a16:creationId xmlns:a16="http://schemas.microsoft.com/office/drawing/2014/main" id="{ED8E2C7C-9F19-3CED-0922-6F197D910A2B}"/>
              </a:ext>
            </a:extLst>
          </p:cNvPr>
          <p:cNvGraphicFramePr>
            <a:graphicFrameLocks noGrp="1"/>
          </p:cNvGraphicFramePr>
          <p:nvPr>
            <p:extLst>
              <p:ext uri="{D42A27DB-BD31-4B8C-83A1-F6EECF244321}">
                <p14:modId xmlns:p14="http://schemas.microsoft.com/office/powerpoint/2010/main" val="2132035723"/>
              </p:ext>
            </p:extLst>
          </p:nvPr>
        </p:nvGraphicFramePr>
        <p:xfrm>
          <a:off x="438097" y="1078271"/>
          <a:ext cx="7583223" cy="4362092"/>
        </p:xfrm>
        <a:graphic>
          <a:graphicData uri="http://schemas.openxmlformats.org/drawingml/2006/table">
            <a:tbl>
              <a:tblPr firstRow="1" firstCol="1" bandRow="1">
                <a:tableStyleId>{5C22544A-7EE6-4342-B048-85BDC9FD1C3A}</a:tableStyleId>
              </a:tblPr>
              <a:tblGrid>
                <a:gridCol w="2333176">
                  <a:extLst>
                    <a:ext uri="{9D8B030D-6E8A-4147-A177-3AD203B41FA5}">
                      <a16:colId xmlns:a16="http://schemas.microsoft.com/office/drawing/2014/main" val="2851388113"/>
                    </a:ext>
                  </a:extLst>
                </a:gridCol>
                <a:gridCol w="2746203">
                  <a:extLst>
                    <a:ext uri="{9D8B030D-6E8A-4147-A177-3AD203B41FA5}">
                      <a16:colId xmlns:a16="http://schemas.microsoft.com/office/drawing/2014/main" val="219153360"/>
                    </a:ext>
                  </a:extLst>
                </a:gridCol>
                <a:gridCol w="2503844">
                  <a:extLst>
                    <a:ext uri="{9D8B030D-6E8A-4147-A177-3AD203B41FA5}">
                      <a16:colId xmlns:a16="http://schemas.microsoft.com/office/drawing/2014/main" val="2062754562"/>
                    </a:ext>
                  </a:extLst>
                </a:gridCol>
              </a:tblGrid>
              <a:tr h="179763">
                <a:tc>
                  <a:txBody>
                    <a:bodyPr/>
                    <a:lstStyle/>
                    <a:p>
                      <a:pPr>
                        <a:lnSpc>
                          <a:spcPct val="115000"/>
                        </a:lnSpc>
                        <a:spcAft>
                          <a:spcPts val="1000"/>
                        </a:spcAft>
                      </a:pPr>
                      <a:r>
                        <a:rPr lang="en-GB" sz="900" u="none" strike="noStrike">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gn="ctr">
                        <a:tabLst>
                          <a:tab pos="2865755" algn="ctr"/>
                          <a:tab pos="5731510" algn="r"/>
                        </a:tabLst>
                      </a:pPr>
                      <a:r>
                        <a:rPr lang="en-GB" sz="1200" dirty="0">
                          <a:effectLst/>
                        </a:rPr>
                        <a:t>Yes/No</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gn="ctr">
                        <a:tabLst>
                          <a:tab pos="2865755" algn="ctr"/>
                          <a:tab pos="5731510" algn="r"/>
                        </a:tabLst>
                      </a:pPr>
                      <a:r>
                        <a:rPr lang="en-GB" sz="1200">
                          <a:effectLst/>
                        </a:rPr>
                        <a:t>Comments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93853169"/>
                  </a:ext>
                </a:extLst>
              </a:tr>
              <a:tr h="747194">
                <a:tc>
                  <a:txBody>
                    <a:bodyPr/>
                    <a:lstStyle/>
                    <a:p>
                      <a:pPr>
                        <a:lnSpc>
                          <a:spcPct val="115000"/>
                        </a:lnSpc>
                        <a:spcAft>
                          <a:spcPts val="1000"/>
                        </a:spcAft>
                      </a:pPr>
                      <a:r>
                        <a:rPr lang="en-GB" sz="900" dirty="0">
                          <a:effectLst/>
                        </a:rPr>
                        <a:t>Has information about the nature, extent and context of the child or young person's SEN been provided?</a:t>
                      </a:r>
                    </a:p>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240301262"/>
                  </a:ext>
                </a:extLst>
              </a:tr>
              <a:tr h="324751">
                <a:tc>
                  <a:txBody>
                    <a:bodyPr/>
                    <a:lstStyle/>
                    <a:p>
                      <a:pPr>
                        <a:lnSpc>
                          <a:spcPct val="115000"/>
                        </a:lnSpc>
                        <a:spcAft>
                          <a:spcPts val="1000"/>
                        </a:spcAft>
                      </a:pPr>
                      <a:r>
                        <a:rPr lang="en-GB" sz="900" dirty="0">
                          <a:effectLst/>
                        </a:rPr>
                        <a:t>Is this an Educational Need?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2764143354"/>
                  </a:ext>
                </a:extLst>
              </a:tr>
              <a:tr h="909623">
                <a:tc>
                  <a:txBody>
                    <a:bodyPr/>
                    <a:lstStyle/>
                    <a:p>
                      <a:pPr>
                        <a:lnSpc>
                          <a:spcPct val="115000"/>
                        </a:lnSpc>
                        <a:spcAft>
                          <a:spcPts val="1000"/>
                        </a:spcAft>
                      </a:pPr>
                      <a:r>
                        <a:rPr lang="en-GB" sz="900" dirty="0">
                          <a:effectLst/>
                        </a:rPr>
                        <a:t>Is there sufficient evidence of the child/young person's academic attainment (or developmental milestones) and rate of progress?</a:t>
                      </a:r>
                    </a:p>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3609791463"/>
                  </a:ext>
                </a:extLst>
              </a:tr>
              <a:tr h="802621">
                <a:tc>
                  <a:txBody>
                    <a:bodyPr/>
                    <a:lstStyle/>
                    <a:p>
                      <a:pPr>
                        <a:lnSpc>
                          <a:spcPct val="115000"/>
                        </a:lnSpc>
                        <a:spcAft>
                          <a:spcPts val="1000"/>
                        </a:spcAft>
                      </a:pPr>
                      <a:r>
                        <a:rPr lang="en-GB" sz="900" dirty="0">
                          <a:effectLst/>
                        </a:rPr>
                        <a:t>Is there sufficient evidence of action taken by the early years’ provider, school or post-16 institution to meet the child/young person's SEN? Has the setting used all its available resources?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283515619"/>
                  </a:ext>
                </a:extLst>
              </a:tr>
              <a:tr h="802621">
                <a:tc>
                  <a:txBody>
                    <a:bodyPr/>
                    <a:lstStyle/>
                    <a:p>
                      <a:pPr>
                        <a:lnSpc>
                          <a:spcPct val="115000"/>
                        </a:lnSpc>
                        <a:spcAft>
                          <a:spcPts val="1000"/>
                        </a:spcAft>
                      </a:pPr>
                      <a:r>
                        <a:rPr lang="en-GB" sz="900" dirty="0">
                          <a:effectLst/>
                        </a:rPr>
                        <a:t>Is there sufficient evidence that where progress (if any) has been made, it has only been the result of much additional intervention and support over and above that which is usually provided?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1744150970"/>
                  </a:ext>
                </a:extLst>
              </a:tr>
              <a:tr h="584765">
                <a:tc>
                  <a:txBody>
                    <a:bodyPr/>
                    <a:lstStyle/>
                    <a:p>
                      <a:pPr>
                        <a:lnSpc>
                          <a:spcPct val="115000"/>
                        </a:lnSpc>
                        <a:spcAft>
                          <a:spcPts val="1000"/>
                        </a:spcAft>
                      </a:pPr>
                      <a:r>
                        <a:rPr lang="en-GB" sz="900" dirty="0">
                          <a:effectLst/>
                        </a:rPr>
                        <a:t>Has advice been sought from relevant external agencies, followed, and reviewed?</a:t>
                      </a:r>
                    </a:p>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tc>
                  <a:txBody>
                    <a:bodyPr/>
                    <a:lstStyle/>
                    <a:p>
                      <a:pPr>
                        <a:lnSpc>
                          <a:spcPct val="115000"/>
                        </a:lnSpc>
                        <a:spcAft>
                          <a:spcPts val="100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781" marR="57781" marT="0" marB="0"/>
                </a:tc>
                <a:extLst>
                  <a:ext uri="{0D108BD9-81ED-4DB2-BD59-A6C34878D82A}">
                    <a16:rowId xmlns:a16="http://schemas.microsoft.com/office/drawing/2014/main" val="3272484408"/>
                  </a:ext>
                </a:extLst>
              </a:tr>
            </a:tbl>
          </a:graphicData>
        </a:graphic>
      </p:graphicFrame>
    </p:spTree>
    <p:extLst>
      <p:ext uri="{BB962C8B-B14F-4D97-AF65-F5344CB8AC3E}">
        <p14:creationId xmlns:p14="http://schemas.microsoft.com/office/powerpoint/2010/main" val="51437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813732"/>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172391" y="81618"/>
            <a:ext cx="10515600" cy="1325563"/>
          </a:xfrm>
        </p:spPr>
        <p:txBody>
          <a:bodyPr>
            <a:normAutofit/>
          </a:bodyPr>
          <a:lstStyle/>
          <a:p>
            <a:r>
              <a:rPr lang="en-US" sz="4800" b="1" dirty="0"/>
              <a:t>I</a:t>
            </a:r>
            <a:r>
              <a:rPr lang="en-GB" sz="4800" b="1" dirty="0" err="1"/>
              <a:t>nformation</a:t>
            </a:r>
            <a:r>
              <a:rPr lang="en-GB" sz="4800" b="1" dirty="0"/>
              <a:t> that must be included</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243336" y="1099481"/>
            <a:ext cx="10515600" cy="4351338"/>
          </a:xfrm>
        </p:spPr>
        <p:txBody>
          <a:bodyPr>
            <a:normAutofit fontScale="55000" lnSpcReduction="20000"/>
          </a:bodyPr>
          <a:lstStyle/>
          <a:p>
            <a:pPr marL="0" indent="0">
              <a:buNone/>
            </a:pPr>
            <a:r>
              <a:rPr lang="en-GB" dirty="0"/>
              <a:t>1. </a:t>
            </a:r>
            <a:r>
              <a:rPr lang="en-GB" sz="2800" dirty="0">
                <a:effectLst/>
              </a:rPr>
              <a:t>Has information about the nature, extent and context of the child or young person's SEN been provided?</a:t>
            </a:r>
          </a:p>
          <a:p>
            <a:r>
              <a:rPr lang="en-GB" dirty="0"/>
              <a:t>Remember to include any medical diagnoses and/or educational diagnoses (</a:t>
            </a:r>
            <a:r>
              <a:rPr lang="en-GB" dirty="0" err="1"/>
              <a:t>SpLD</a:t>
            </a:r>
            <a:r>
              <a:rPr lang="en-GB" dirty="0"/>
              <a:t>)</a:t>
            </a:r>
          </a:p>
          <a:p>
            <a:r>
              <a:rPr lang="en-GB" dirty="0"/>
              <a:t>State what impact these have on the CYP’s education</a:t>
            </a:r>
          </a:p>
          <a:p>
            <a:pPr marL="0" indent="0">
              <a:buNone/>
            </a:pPr>
            <a:endParaRPr lang="en-GB" dirty="0"/>
          </a:p>
          <a:p>
            <a:pPr marL="0" indent="0">
              <a:buNone/>
            </a:pPr>
            <a:r>
              <a:rPr lang="en-GB" b="1" dirty="0"/>
              <a:t>Where would this be included in the new Hub?</a:t>
            </a:r>
          </a:p>
          <a:p>
            <a:r>
              <a:rPr lang="en-US" sz="2900" i="0" u="none" strike="noStrike" baseline="0" dirty="0">
                <a:solidFill>
                  <a:srgbClr val="0070C0"/>
                </a:solidFill>
              </a:rPr>
              <a:t>Important Information About the Child/Young Person</a:t>
            </a:r>
          </a:p>
          <a:p>
            <a:pPr indent="220663">
              <a:buFont typeface="Wingdings" panose="05000000000000000000" pitchFamily="2" charset="2"/>
              <a:buChar char="Ø"/>
            </a:pPr>
            <a:r>
              <a:rPr lang="en-US" dirty="0">
                <a:solidFill>
                  <a:srgbClr val="0070C0"/>
                </a:solidFill>
              </a:rPr>
              <a:t>What historical information about the child or young person's Special Educational Needs (SEN) is relevant?</a:t>
            </a:r>
          </a:p>
          <a:p>
            <a:pPr indent="39688">
              <a:buFont typeface="Wingdings" panose="05000000000000000000" pitchFamily="2" charset="2"/>
              <a:buChar char="Ø"/>
            </a:pPr>
            <a:r>
              <a:rPr lang="en-US" dirty="0">
                <a:solidFill>
                  <a:srgbClr val="0070C0"/>
                </a:solidFill>
              </a:rPr>
              <a:t> What historical information about the child or young person's health needs is relevant?</a:t>
            </a:r>
            <a:endParaRPr lang="en-GB" dirty="0">
              <a:solidFill>
                <a:srgbClr val="0070C0"/>
              </a:solidFill>
            </a:endParaRPr>
          </a:p>
          <a:p>
            <a:r>
              <a:rPr lang="en-US" dirty="0">
                <a:solidFill>
                  <a:srgbClr val="0070C0"/>
                </a:solidFill>
              </a:rPr>
              <a:t>Documents - Additional documents provided with this request:</a:t>
            </a:r>
            <a:endParaRPr lang="en-GB" dirty="0">
              <a:solidFill>
                <a:srgbClr val="0070C0"/>
              </a:solidFill>
            </a:endParaRPr>
          </a:p>
          <a:p>
            <a:pPr indent="39688">
              <a:buFont typeface="Wingdings" panose="05000000000000000000" pitchFamily="2" charset="2"/>
              <a:buChar char="Ø"/>
            </a:pPr>
            <a:r>
              <a:rPr lang="en-US" dirty="0"/>
              <a:t> </a:t>
            </a:r>
            <a:r>
              <a:rPr lang="en-US" sz="2900" dirty="0"/>
              <a:t>If you have stated that the CYP has a medical diagnosis of, for example, Autism, we need to see the letter</a:t>
            </a:r>
          </a:p>
          <a:p>
            <a:pPr indent="0">
              <a:buNone/>
            </a:pPr>
            <a:r>
              <a:rPr lang="en-US" sz="2900" dirty="0"/>
              <a:t>    from the Community </a:t>
            </a:r>
            <a:r>
              <a:rPr lang="en-US" sz="2900" dirty="0" err="1"/>
              <a:t>Paediatrician</a:t>
            </a:r>
            <a:r>
              <a:rPr lang="en-US" sz="2900" dirty="0"/>
              <a:t> detailing this.  You may wish to number your appendices in the body of</a:t>
            </a:r>
          </a:p>
          <a:p>
            <a:pPr indent="0">
              <a:buNone/>
            </a:pPr>
            <a:r>
              <a:rPr lang="en-US" sz="2900" dirty="0"/>
              <a:t>    the request and in your file names. For example,</a:t>
            </a:r>
          </a:p>
          <a:p>
            <a:pPr indent="0">
              <a:buNone/>
            </a:pPr>
            <a:r>
              <a:rPr lang="en-US" sz="2900" dirty="0"/>
              <a:t>XXX received a diagnosis of Autism in January 2023 from Dr YYY. (See Appendix 1)</a:t>
            </a:r>
          </a:p>
          <a:p>
            <a:pPr indent="0">
              <a:buNone/>
            </a:pPr>
            <a:r>
              <a:rPr lang="en-US" sz="2900" dirty="0"/>
              <a:t>And then in the document folder, the file name would be: Appendix 1_Autism diagnosis</a:t>
            </a:r>
          </a:p>
          <a:p>
            <a:pPr marL="0" indent="0">
              <a:buNone/>
            </a:pPr>
            <a:endParaRPr lang="en-GB" dirty="0"/>
          </a:p>
          <a:p>
            <a:pPr marL="514350" indent="-514350">
              <a:buAutoNum type="arabicPeriod"/>
            </a:pPr>
            <a:endParaRPr lang="en-GB" dirty="0"/>
          </a:p>
          <a:p>
            <a:pPr marL="514350" indent="-514350">
              <a:buAutoNum type="arabicPeriod"/>
            </a:pPr>
            <a:endParaRPr lang="en-GB" dirty="0"/>
          </a:p>
        </p:txBody>
      </p:sp>
    </p:spTree>
    <p:extLst>
      <p:ext uri="{BB962C8B-B14F-4D97-AF65-F5344CB8AC3E}">
        <p14:creationId xmlns:p14="http://schemas.microsoft.com/office/powerpoint/2010/main" val="172786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632428"/>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527115" y="365125"/>
            <a:ext cx="10515600" cy="1325563"/>
          </a:xfrm>
        </p:spPr>
        <p:txBody>
          <a:bodyPr>
            <a:normAutofit/>
          </a:bodyPr>
          <a:lstStyle/>
          <a:p>
            <a:r>
              <a:rPr lang="en-US" sz="4800" b="1" dirty="0"/>
              <a:t>I</a:t>
            </a:r>
            <a:r>
              <a:rPr lang="en-GB" sz="4800" b="1" dirty="0" err="1"/>
              <a:t>nformation</a:t>
            </a:r>
            <a:r>
              <a:rPr lang="en-GB" sz="4800" b="1" dirty="0"/>
              <a:t> that must be included</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527115" y="1493619"/>
            <a:ext cx="10515600" cy="4351338"/>
          </a:xfrm>
        </p:spPr>
        <p:txBody>
          <a:bodyPr>
            <a:normAutofit/>
          </a:bodyPr>
          <a:lstStyle/>
          <a:p>
            <a:pPr marL="0" indent="0">
              <a:buNone/>
            </a:pPr>
            <a:r>
              <a:rPr lang="en-GB" sz="1800" dirty="0"/>
              <a:t>2. </a:t>
            </a:r>
            <a:r>
              <a:rPr lang="en-US" sz="1800" dirty="0">
                <a:effectLst/>
              </a:rPr>
              <a:t>Is this an Educational Need?</a:t>
            </a:r>
          </a:p>
          <a:p>
            <a:r>
              <a:rPr lang="en-GB" sz="1800" dirty="0"/>
              <a:t>State what impact this has on the CYP’s education</a:t>
            </a:r>
          </a:p>
          <a:p>
            <a:pPr marL="0" indent="0">
              <a:buNone/>
            </a:pPr>
            <a:endParaRPr lang="en-GB" sz="1800" dirty="0"/>
          </a:p>
          <a:p>
            <a:pPr marL="0" indent="0">
              <a:buNone/>
            </a:pPr>
            <a:r>
              <a:rPr lang="en-GB" sz="1800" dirty="0"/>
              <a:t>Where would this be included in the new Hub?</a:t>
            </a:r>
          </a:p>
          <a:p>
            <a:r>
              <a:rPr lang="en-US" sz="1800" b="1" i="0" u="none" strike="noStrike" baseline="0" dirty="0"/>
              <a:t>This will be a common thread running throughout the application.  The Panel should be in no doubt that there is an educational need.</a:t>
            </a:r>
            <a:endParaRPr lang="en-GB" sz="1800" dirty="0">
              <a:highlight>
                <a:srgbClr val="FFFF00"/>
              </a:highlight>
            </a:endParaRPr>
          </a:p>
          <a:p>
            <a:pPr marL="0" indent="0">
              <a:buNone/>
            </a:pPr>
            <a:endParaRPr lang="en-GB" dirty="0"/>
          </a:p>
          <a:p>
            <a:pPr marL="514350" indent="-514350">
              <a:buAutoNum type="arabicPeriod"/>
            </a:pPr>
            <a:endParaRPr lang="en-GB" dirty="0"/>
          </a:p>
          <a:p>
            <a:pPr marL="514350" indent="-514350">
              <a:buAutoNum type="arabicPeriod"/>
            </a:pPr>
            <a:endParaRPr lang="en-GB" dirty="0"/>
          </a:p>
        </p:txBody>
      </p:sp>
    </p:spTree>
    <p:extLst>
      <p:ext uri="{BB962C8B-B14F-4D97-AF65-F5344CB8AC3E}">
        <p14:creationId xmlns:p14="http://schemas.microsoft.com/office/powerpoint/2010/main" val="696886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813732"/>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172391" y="81618"/>
            <a:ext cx="10515600" cy="1325563"/>
          </a:xfrm>
        </p:spPr>
        <p:txBody>
          <a:bodyPr>
            <a:normAutofit/>
          </a:bodyPr>
          <a:lstStyle/>
          <a:p>
            <a:r>
              <a:rPr lang="en-US" sz="4800" b="1" dirty="0"/>
              <a:t>I</a:t>
            </a:r>
            <a:r>
              <a:rPr lang="en-GB" sz="4800" b="1" dirty="0" err="1"/>
              <a:t>nformation</a:t>
            </a:r>
            <a:r>
              <a:rPr lang="en-GB" sz="4800" b="1" dirty="0"/>
              <a:t> that must be included</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243336" y="1099481"/>
            <a:ext cx="10515600" cy="4351338"/>
          </a:xfrm>
        </p:spPr>
        <p:txBody>
          <a:bodyPr>
            <a:normAutofit fontScale="25000" lnSpcReduction="20000"/>
          </a:bodyPr>
          <a:lstStyle/>
          <a:p>
            <a:pPr marL="0" indent="0">
              <a:buNone/>
            </a:pPr>
            <a:r>
              <a:rPr lang="en-GB" sz="7200" dirty="0">
                <a:effectLst/>
              </a:rPr>
              <a:t>3. Is there sufficient evidence of the child/young person's academic attainment (or developmental milestones)</a:t>
            </a:r>
          </a:p>
          <a:p>
            <a:pPr marL="0" indent="0">
              <a:buNone/>
            </a:pPr>
            <a:r>
              <a:rPr lang="en-GB" sz="7200" dirty="0">
                <a:effectLst/>
              </a:rPr>
              <a:t>    and rate of progress?</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sz="7200" b="1" dirty="0"/>
              <a:t>Where would this be included in the new Hub?</a:t>
            </a:r>
          </a:p>
          <a:p>
            <a:r>
              <a:rPr lang="en-US" sz="7200" i="0" u="none" strike="noStrike" baseline="0" dirty="0">
                <a:solidFill>
                  <a:srgbClr val="0070C0"/>
                </a:solidFill>
              </a:rPr>
              <a:t>Important Information About the Child/Young Person</a:t>
            </a:r>
          </a:p>
          <a:p>
            <a:pPr indent="220663">
              <a:buFont typeface="Wingdings" panose="05000000000000000000" pitchFamily="2" charset="2"/>
              <a:buChar char="Ø"/>
            </a:pPr>
            <a:r>
              <a:rPr lang="en-US" sz="7200" dirty="0">
                <a:solidFill>
                  <a:srgbClr val="0070C0"/>
                </a:solidFill>
              </a:rPr>
              <a:t>What historical information about the child or young person's Special Educational Needs (SEN) is relevant?</a:t>
            </a:r>
          </a:p>
          <a:p>
            <a:pPr indent="0">
              <a:buNone/>
            </a:pPr>
            <a:r>
              <a:rPr lang="en-US" sz="7200" dirty="0">
                <a:solidFill>
                  <a:srgbClr val="0070C0"/>
                </a:solidFill>
              </a:rPr>
              <a:t>OR</a:t>
            </a:r>
          </a:p>
          <a:p>
            <a:pPr marL="268288" indent="-268288"/>
            <a:r>
              <a:rPr lang="en-US" sz="7200" dirty="0">
                <a:solidFill>
                  <a:srgbClr val="0070C0"/>
                </a:solidFill>
              </a:rPr>
              <a:t>Cognition and Learning</a:t>
            </a:r>
          </a:p>
          <a:p>
            <a:pPr indent="39688">
              <a:buFont typeface="Wingdings" panose="05000000000000000000" pitchFamily="2" charset="2"/>
              <a:buChar char="Ø"/>
            </a:pPr>
            <a:r>
              <a:rPr lang="en-US" sz="7200" dirty="0">
                <a:solidFill>
                  <a:srgbClr val="0070C0"/>
                </a:solidFill>
              </a:rPr>
              <a:t> What are the child or young person's special educational needs related to learning in this area?</a:t>
            </a:r>
          </a:p>
          <a:p>
            <a:pPr marL="0" indent="0">
              <a:buNone/>
            </a:pPr>
            <a:r>
              <a:rPr lang="en-US" sz="7200" dirty="0">
                <a:solidFill>
                  <a:srgbClr val="0070C0"/>
                </a:solidFill>
              </a:rPr>
              <a:t>    OR</a:t>
            </a:r>
          </a:p>
          <a:p>
            <a:r>
              <a:rPr lang="en-US" sz="7200" dirty="0">
                <a:solidFill>
                  <a:srgbClr val="0070C0"/>
                </a:solidFill>
              </a:rPr>
              <a:t>Documents - Additional documents provided with this request:</a:t>
            </a:r>
            <a:endParaRPr lang="en-GB" sz="7200" dirty="0">
              <a:solidFill>
                <a:srgbClr val="0070C0"/>
              </a:solidFill>
            </a:endParaRPr>
          </a:p>
          <a:p>
            <a:pPr indent="39688">
              <a:buFont typeface="Wingdings" panose="05000000000000000000" pitchFamily="2" charset="2"/>
              <a:buChar char="Ø"/>
            </a:pPr>
            <a:r>
              <a:rPr lang="en-US" sz="7200" dirty="0"/>
              <a:t> As a named appendix</a:t>
            </a:r>
            <a:endParaRPr lang="en-GB" sz="7200" dirty="0"/>
          </a:p>
          <a:p>
            <a:pPr marL="514350" indent="-514350">
              <a:buAutoNum type="arabicPeriod"/>
            </a:pPr>
            <a:endParaRPr lang="en-GB" dirty="0"/>
          </a:p>
          <a:p>
            <a:pPr marL="514350" indent="-514350">
              <a:buAutoNum type="arabicPeriod"/>
            </a:pPr>
            <a:endParaRPr lang="en-GB" dirty="0"/>
          </a:p>
        </p:txBody>
      </p:sp>
      <p:pic>
        <p:nvPicPr>
          <p:cNvPr id="6" name="Picture 5">
            <a:extLst>
              <a:ext uri="{FF2B5EF4-FFF2-40B4-BE49-F238E27FC236}">
                <a16:creationId xmlns:a16="http://schemas.microsoft.com/office/drawing/2014/main" id="{0AA02A79-FBB6-3990-F0C7-6AF21B148B20}"/>
              </a:ext>
            </a:extLst>
          </p:cNvPr>
          <p:cNvPicPr>
            <a:picLocks noChangeAspect="1"/>
          </p:cNvPicPr>
          <p:nvPr/>
        </p:nvPicPr>
        <p:blipFill>
          <a:blip r:embed="rId4"/>
          <a:stretch>
            <a:fillRect/>
          </a:stretch>
        </p:blipFill>
        <p:spPr>
          <a:xfrm>
            <a:off x="79415" y="1653639"/>
            <a:ext cx="5350776" cy="1137222"/>
          </a:xfrm>
          <a:prstGeom prst="rect">
            <a:avLst/>
          </a:prstGeom>
        </p:spPr>
      </p:pic>
      <p:graphicFrame>
        <p:nvGraphicFramePr>
          <p:cNvPr id="7" name="Table 6">
            <a:extLst>
              <a:ext uri="{FF2B5EF4-FFF2-40B4-BE49-F238E27FC236}">
                <a16:creationId xmlns:a16="http://schemas.microsoft.com/office/drawing/2014/main" id="{8D2F1EE0-8705-A9B4-E02D-637F052E7A1D}"/>
              </a:ext>
            </a:extLst>
          </p:cNvPr>
          <p:cNvGraphicFramePr>
            <a:graphicFrameLocks noGrp="1"/>
          </p:cNvGraphicFramePr>
          <p:nvPr>
            <p:extLst>
              <p:ext uri="{D42A27DB-BD31-4B8C-83A1-F6EECF244321}">
                <p14:modId xmlns:p14="http://schemas.microsoft.com/office/powerpoint/2010/main" val="937071290"/>
              </p:ext>
            </p:extLst>
          </p:nvPr>
        </p:nvGraphicFramePr>
        <p:xfrm>
          <a:off x="5501136" y="1407182"/>
          <a:ext cx="6632514" cy="1850320"/>
        </p:xfrm>
        <a:graphic>
          <a:graphicData uri="http://schemas.openxmlformats.org/drawingml/2006/table">
            <a:tbl>
              <a:tblPr firstRow="1" firstCol="1" bandRow="1"/>
              <a:tblGrid>
                <a:gridCol w="663170">
                  <a:extLst>
                    <a:ext uri="{9D8B030D-6E8A-4147-A177-3AD203B41FA5}">
                      <a16:colId xmlns:a16="http://schemas.microsoft.com/office/drawing/2014/main" val="3924593335"/>
                    </a:ext>
                  </a:extLst>
                </a:gridCol>
                <a:gridCol w="663170">
                  <a:extLst>
                    <a:ext uri="{9D8B030D-6E8A-4147-A177-3AD203B41FA5}">
                      <a16:colId xmlns:a16="http://schemas.microsoft.com/office/drawing/2014/main" val="3123511359"/>
                    </a:ext>
                  </a:extLst>
                </a:gridCol>
                <a:gridCol w="663170">
                  <a:extLst>
                    <a:ext uri="{9D8B030D-6E8A-4147-A177-3AD203B41FA5}">
                      <a16:colId xmlns:a16="http://schemas.microsoft.com/office/drawing/2014/main" val="362432638"/>
                    </a:ext>
                  </a:extLst>
                </a:gridCol>
                <a:gridCol w="663170">
                  <a:extLst>
                    <a:ext uri="{9D8B030D-6E8A-4147-A177-3AD203B41FA5}">
                      <a16:colId xmlns:a16="http://schemas.microsoft.com/office/drawing/2014/main" val="876854666"/>
                    </a:ext>
                  </a:extLst>
                </a:gridCol>
                <a:gridCol w="663577">
                  <a:extLst>
                    <a:ext uri="{9D8B030D-6E8A-4147-A177-3AD203B41FA5}">
                      <a16:colId xmlns:a16="http://schemas.microsoft.com/office/drawing/2014/main" val="721804131"/>
                    </a:ext>
                  </a:extLst>
                </a:gridCol>
                <a:gridCol w="663170">
                  <a:extLst>
                    <a:ext uri="{9D8B030D-6E8A-4147-A177-3AD203B41FA5}">
                      <a16:colId xmlns:a16="http://schemas.microsoft.com/office/drawing/2014/main" val="4257380956"/>
                    </a:ext>
                  </a:extLst>
                </a:gridCol>
                <a:gridCol w="663170">
                  <a:extLst>
                    <a:ext uri="{9D8B030D-6E8A-4147-A177-3AD203B41FA5}">
                      <a16:colId xmlns:a16="http://schemas.microsoft.com/office/drawing/2014/main" val="3313553697"/>
                    </a:ext>
                  </a:extLst>
                </a:gridCol>
                <a:gridCol w="663170">
                  <a:extLst>
                    <a:ext uri="{9D8B030D-6E8A-4147-A177-3AD203B41FA5}">
                      <a16:colId xmlns:a16="http://schemas.microsoft.com/office/drawing/2014/main" val="4029069518"/>
                    </a:ext>
                  </a:extLst>
                </a:gridCol>
                <a:gridCol w="663170">
                  <a:extLst>
                    <a:ext uri="{9D8B030D-6E8A-4147-A177-3AD203B41FA5}">
                      <a16:colId xmlns:a16="http://schemas.microsoft.com/office/drawing/2014/main" val="28377277"/>
                    </a:ext>
                  </a:extLst>
                </a:gridCol>
                <a:gridCol w="663577">
                  <a:extLst>
                    <a:ext uri="{9D8B030D-6E8A-4147-A177-3AD203B41FA5}">
                      <a16:colId xmlns:a16="http://schemas.microsoft.com/office/drawing/2014/main" val="199625920"/>
                    </a:ext>
                  </a:extLst>
                </a:gridCol>
              </a:tblGrid>
              <a:tr h="223196">
                <a:tc gridSpan="10">
                  <a:txBody>
                    <a:bodyPr/>
                    <a:lstStyle/>
                    <a:p>
                      <a:pPr>
                        <a:lnSpc>
                          <a:spcPct val="107000"/>
                        </a:lnSpc>
                        <a:spcAft>
                          <a:spcPts val="800"/>
                        </a:spcAft>
                      </a:pPr>
                      <a:r>
                        <a:rPr lang="en-GB" sz="105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Historical Termly Data, (Eg. Autumn, Spring, Summer) including previous educational setting data where available.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BD3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46831806"/>
                  </a:ext>
                </a:extLst>
              </a:tr>
              <a:tr h="993309">
                <a:tc>
                  <a:txBody>
                    <a:bodyPr/>
                    <a:lstStyle/>
                    <a:p>
                      <a:pPr indent="21590" algn="ctr">
                        <a:lnSpc>
                          <a:spcPct val="107000"/>
                        </a:lnSpc>
                        <a:spcAft>
                          <a:spcPts val="800"/>
                        </a:spcAft>
                      </a:pPr>
                      <a:r>
                        <a:rPr lang="en-GB" sz="105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Date Assessed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Year Group</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Key Stage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 or SATS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050" i="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Please indicate whether reporting in stages or levels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Spelling Age / </a:t>
                      </a:r>
                      <a:r>
                        <a:rPr lang="en-GB" sz="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Spelling, Grammar &amp; Punctuation 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Speaking &amp; Listening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Writing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Reading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Maths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05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Science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extLst>
                  <a:ext uri="{0D108BD9-81ED-4DB2-BD59-A6C34878D82A}">
                    <a16:rowId xmlns:a16="http://schemas.microsoft.com/office/drawing/2014/main" val="2444315963"/>
                  </a:ext>
                </a:extLst>
              </a:tr>
              <a:tr h="109058">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b="1">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05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598809212"/>
                  </a:ext>
                </a:extLst>
              </a:tr>
            </a:tbl>
          </a:graphicData>
        </a:graphic>
      </p:graphicFrame>
    </p:spTree>
    <p:extLst>
      <p:ext uri="{BB962C8B-B14F-4D97-AF65-F5344CB8AC3E}">
        <p14:creationId xmlns:p14="http://schemas.microsoft.com/office/powerpoint/2010/main" val="2274806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172391" y="81618"/>
            <a:ext cx="10515600" cy="1325563"/>
          </a:xfrm>
        </p:spPr>
        <p:txBody>
          <a:bodyPr>
            <a:normAutofit/>
          </a:bodyPr>
          <a:lstStyle/>
          <a:p>
            <a:r>
              <a:rPr lang="en-US" sz="4800" b="1" dirty="0"/>
              <a:t>I</a:t>
            </a:r>
            <a:r>
              <a:rPr lang="en-GB" sz="4800" b="1" dirty="0" err="1"/>
              <a:t>nformation</a:t>
            </a:r>
            <a:r>
              <a:rPr lang="en-GB" sz="4800" b="1" dirty="0"/>
              <a:t> that must be included</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243336" y="1099481"/>
            <a:ext cx="10515600" cy="4624706"/>
          </a:xfrm>
        </p:spPr>
        <p:txBody>
          <a:bodyPr>
            <a:normAutofit fontScale="40000" lnSpcReduction="20000"/>
          </a:bodyPr>
          <a:lstStyle/>
          <a:p>
            <a:pPr marL="0" indent="0">
              <a:lnSpc>
                <a:spcPct val="115000"/>
              </a:lnSpc>
              <a:spcAft>
                <a:spcPts val="1000"/>
              </a:spcAft>
              <a:buNone/>
            </a:pPr>
            <a:r>
              <a:rPr lang="en-GB" sz="4500" dirty="0">
                <a:effectLst/>
              </a:rPr>
              <a:t>4.</a:t>
            </a:r>
            <a:r>
              <a:rPr lang="en-GB" sz="2800" dirty="0">
                <a:effectLst/>
              </a:rPr>
              <a:t> </a:t>
            </a:r>
            <a:r>
              <a:rPr lang="en-GB" sz="4500" dirty="0">
                <a:effectLst/>
              </a:rPr>
              <a:t>Is there sufficient evidence of action taken by the early years’ provider, school or post-16 institution to meet the child/young person's SEN? Has the setting used all its available resources?</a:t>
            </a:r>
          </a:p>
          <a:p>
            <a:pPr marL="0" indent="0">
              <a:lnSpc>
                <a:spcPct val="115000"/>
              </a:lnSpc>
              <a:spcAft>
                <a:spcPts val="1000"/>
              </a:spcAft>
              <a:buNone/>
            </a:pPr>
            <a:r>
              <a:rPr lang="en-GB" sz="4500" dirty="0">
                <a:effectLst/>
                <a:ea typeface="Calibri" panose="020F0502020204030204" pitchFamily="34" charset="0"/>
                <a:cs typeface="Times New Roman" panose="02020603050405020304" pitchFamily="18" charset="0"/>
              </a:rPr>
              <a:t>And </a:t>
            </a:r>
          </a:p>
          <a:p>
            <a:pPr marL="0" indent="0">
              <a:lnSpc>
                <a:spcPct val="115000"/>
              </a:lnSpc>
              <a:spcAft>
                <a:spcPts val="1000"/>
              </a:spcAft>
              <a:buNone/>
            </a:pPr>
            <a:r>
              <a:rPr lang="en-GB" sz="4500" dirty="0">
                <a:effectLst/>
                <a:ea typeface="Calibri" panose="020F0502020204030204" pitchFamily="34" charset="0"/>
                <a:cs typeface="Times New Roman" panose="02020603050405020304" pitchFamily="18" charset="0"/>
              </a:rPr>
              <a:t>5. </a:t>
            </a:r>
            <a:r>
              <a:rPr lang="en-GB" sz="4500" dirty="0">
                <a:effectLst/>
              </a:rPr>
              <a:t>Is there sufficient evidence that where progress (if any) has been made, it has only been the result of much additional intervention and support over and above that which is usually provided?</a:t>
            </a:r>
            <a:endParaRPr lang="en-GB" sz="4500" dirty="0">
              <a:effectLst/>
              <a:ea typeface="Calibri" panose="020F0502020204030204" pitchFamily="34" charset="0"/>
              <a:cs typeface="Times New Roman" panose="02020603050405020304" pitchFamily="18" charset="0"/>
            </a:endParaRPr>
          </a:p>
          <a:p>
            <a:pPr marL="0" indent="0">
              <a:buNone/>
            </a:pPr>
            <a:r>
              <a:rPr lang="en-GB" sz="4500" b="1" dirty="0"/>
              <a:t>Where would this be included in the new Hub?</a:t>
            </a:r>
          </a:p>
          <a:p>
            <a:r>
              <a:rPr lang="en-US" sz="4500" i="0" u="none" strike="noStrike" baseline="0" dirty="0">
                <a:solidFill>
                  <a:srgbClr val="0070C0"/>
                </a:solidFill>
              </a:rPr>
              <a:t>In each of the broad areas of need sections</a:t>
            </a:r>
          </a:p>
          <a:p>
            <a:pPr indent="220663">
              <a:buFont typeface="Wingdings" panose="05000000000000000000" pitchFamily="2" charset="2"/>
              <a:buChar char="Ø"/>
            </a:pPr>
            <a:r>
              <a:rPr lang="en-US" sz="4500" dirty="0">
                <a:solidFill>
                  <a:srgbClr val="0070C0"/>
                </a:solidFill>
              </a:rPr>
              <a:t>What has the current education setting already put into place to support these needs? </a:t>
            </a:r>
          </a:p>
          <a:p>
            <a:pPr indent="220663">
              <a:buFont typeface="Wingdings" panose="05000000000000000000" pitchFamily="2" charset="2"/>
              <a:buChar char="Ø"/>
            </a:pPr>
            <a:r>
              <a:rPr lang="en-US" sz="4500" dirty="0">
                <a:solidFill>
                  <a:srgbClr val="0070C0"/>
                </a:solidFill>
              </a:rPr>
              <a:t>What has been the effect of any support or strategies already put into place by the education setting?</a:t>
            </a:r>
          </a:p>
          <a:p>
            <a:pPr indent="0">
              <a:buNone/>
            </a:pPr>
            <a:r>
              <a:rPr lang="en-US" sz="4500" dirty="0">
                <a:solidFill>
                  <a:srgbClr val="0070C0"/>
                </a:solidFill>
              </a:rPr>
              <a:t>OR</a:t>
            </a:r>
          </a:p>
          <a:p>
            <a:pPr marL="449263" indent="-449263"/>
            <a:r>
              <a:rPr lang="en-US" sz="4500" dirty="0">
                <a:solidFill>
                  <a:srgbClr val="0070C0"/>
                </a:solidFill>
              </a:rPr>
              <a:t>Documents - Additional documents provided with this request:</a:t>
            </a:r>
            <a:endParaRPr lang="en-GB" sz="4500" dirty="0">
              <a:solidFill>
                <a:srgbClr val="0070C0"/>
              </a:solidFill>
            </a:endParaRPr>
          </a:p>
          <a:p>
            <a:pPr indent="39688">
              <a:buFont typeface="Wingdings" panose="05000000000000000000" pitchFamily="2" charset="2"/>
              <a:buChar char="Ø"/>
            </a:pPr>
            <a:r>
              <a:rPr lang="en-US" sz="4500" dirty="0"/>
              <a:t> You could upload a separate APDR document along the same lines of the one from the old request pack or</a:t>
            </a:r>
          </a:p>
          <a:p>
            <a:pPr indent="0">
              <a:buNone/>
            </a:pPr>
            <a:r>
              <a:rPr lang="en-US" sz="4500" dirty="0"/>
              <a:t>     a costed provision map: </a:t>
            </a:r>
          </a:p>
          <a:p>
            <a:pPr indent="39688">
              <a:buFont typeface="Wingdings" panose="05000000000000000000" pitchFamily="2" charset="2"/>
              <a:buChar char="Ø"/>
            </a:pPr>
            <a:endParaRPr lang="en-US" sz="2900" dirty="0"/>
          </a:p>
          <a:p>
            <a:pPr marL="0" indent="0">
              <a:buNone/>
            </a:pPr>
            <a:endParaRPr lang="en-GB" dirty="0"/>
          </a:p>
          <a:p>
            <a:pPr marL="514350" indent="-514350">
              <a:buAutoNum type="arabicPeriod"/>
            </a:pPr>
            <a:endParaRPr lang="en-GB" dirty="0"/>
          </a:p>
          <a:p>
            <a:pPr marL="514350" indent="-514350">
              <a:buAutoNum type="arabicPeriod"/>
            </a:pPr>
            <a:endParaRPr lang="en-GB" dirty="0"/>
          </a:p>
        </p:txBody>
      </p:sp>
      <p:graphicFrame>
        <p:nvGraphicFramePr>
          <p:cNvPr id="5" name="Table 4">
            <a:extLst>
              <a:ext uri="{FF2B5EF4-FFF2-40B4-BE49-F238E27FC236}">
                <a16:creationId xmlns:a16="http://schemas.microsoft.com/office/drawing/2014/main" id="{DD682972-575F-303D-C63F-E74DD571FF91}"/>
              </a:ext>
            </a:extLst>
          </p:cNvPr>
          <p:cNvGraphicFramePr>
            <a:graphicFrameLocks noGrp="1"/>
          </p:cNvGraphicFramePr>
          <p:nvPr>
            <p:extLst>
              <p:ext uri="{D42A27DB-BD31-4B8C-83A1-F6EECF244321}">
                <p14:modId xmlns:p14="http://schemas.microsoft.com/office/powerpoint/2010/main" val="330560244"/>
              </p:ext>
            </p:extLst>
          </p:nvPr>
        </p:nvGraphicFramePr>
        <p:xfrm>
          <a:off x="324298" y="5724187"/>
          <a:ext cx="10353675" cy="1052195"/>
        </p:xfrm>
        <a:graphic>
          <a:graphicData uri="http://schemas.openxmlformats.org/drawingml/2006/table">
            <a:tbl>
              <a:tblPr firstRow="1" firstCol="1" bandRow="1"/>
              <a:tblGrid>
                <a:gridCol w="1512770">
                  <a:extLst>
                    <a:ext uri="{9D8B030D-6E8A-4147-A177-3AD203B41FA5}">
                      <a16:colId xmlns:a16="http://schemas.microsoft.com/office/drawing/2014/main" val="2173735862"/>
                    </a:ext>
                  </a:extLst>
                </a:gridCol>
                <a:gridCol w="1351391">
                  <a:extLst>
                    <a:ext uri="{9D8B030D-6E8A-4147-A177-3AD203B41FA5}">
                      <a16:colId xmlns:a16="http://schemas.microsoft.com/office/drawing/2014/main" val="717551960"/>
                    </a:ext>
                  </a:extLst>
                </a:gridCol>
                <a:gridCol w="1530560">
                  <a:extLst>
                    <a:ext uri="{9D8B030D-6E8A-4147-A177-3AD203B41FA5}">
                      <a16:colId xmlns:a16="http://schemas.microsoft.com/office/drawing/2014/main" val="3009805867"/>
                    </a:ext>
                  </a:extLst>
                </a:gridCol>
                <a:gridCol w="1076919">
                  <a:extLst>
                    <a:ext uri="{9D8B030D-6E8A-4147-A177-3AD203B41FA5}">
                      <a16:colId xmlns:a16="http://schemas.microsoft.com/office/drawing/2014/main" val="2209660901"/>
                    </a:ext>
                  </a:extLst>
                </a:gridCol>
                <a:gridCol w="991147">
                  <a:extLst>
                    <a:ext uri="{9D8B030D-6E8A-4147-A177-3AD203B41FA5}">
                      <a16:colId xmlns:a16="http://schemas.microsoft.com/office/drawing/2014/main" val="1285047210"/>
                    </a:ext>
                  </a:extLst>
                </a:gridCol>
                <a:gridCol w="900292">
                  <a:extLst>
                    <a:ext uri="{9D8B030D-6E8A-4147-A177-3AD203B41FA5}">
                      <a16:colId xmlns:a16="http://schemas.microsoft.com/office/drawing/2014/main" val="704005322"/>
                    </a:ext>
                  </a:extLst>
                </a:gridCol>
                <a:gridCol w="2990596">
                  <a:extLst>
                    <a:ext uri="{9D8B030D-6E8A-4147-A177-3AD203B41FA5}">
                      <a16:colId xmlns:a16="http://schemas.microsoft.com/office/drawing/2014/main" val="2629361643"/>
                    </a:ext>
                  </a:extLst>
                </a:gridCol>
              </a:tblGrid>
              <a:tr h="433705">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Desired Outcomes </a:t>
                      </a:r>
                      <a:r>
                        <a:rPr lang="en-GB" sz="1100" b="1"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(Eg. Support Plan Targets, Individual Targets)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Outside Agency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Strategies Implemented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Provision Delivered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Frequency, Duration and by Whom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Date – End Date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tc>
                  <a:txBody>
                    <a:bodyPr/>
                    <a:lstStyle/>
                    <a:p>
                      <a:pPr algn="ctr">
                        <a:lnSpc>
                          <a:spcPct val="107000"/>
                        </a:lnSpc>
                        <a:spcAft>
                          <a:spcPts val="800"/>
                        </a:spcAft>
                      </a:pPr>
                      <a:r>
                        <a:rPr lang="en-GB"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Actual Outcomes:</a:t>
                      </a:r>
                      <a:r>
                        <a:rPr lang="en-GB" sz="1100"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(Impact made)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i="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Met/Partially Met/Not Met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AEBD37"/>
                    </a:solidFill>
                  </a:tcPr>
                </a:tc>
                <a:extLst>
                  <a:ext uri="{0D108BD9-81ED-4DB2-BD59-A6C34878D82A}">
                    <a16:rowId xmlns:a16="http://schemas.microsoft.com/office/drawing/2014/main" val="2621817223"/>
                  </a:ext>
                </a:extLst>
              </a:tr>
              <a:tr h="210185">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548186117"/>
                  </a:ext>
                </a:extLst>
              </a:tr>
              <a:tr h="210185">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7000"/>
                        </a:lnSpc>
                        <a:spcAft>
                          <a:spcPts val="80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20104880"/>
                  </a:ext>
                </a:extLst>
              </a:tr>
            </a:tbl>
          </a:graphicData>
        </a:graphic>
      </p:graphicFrame>
    </p:spTree>
    <p:extLst>
      <p:ext uri="{BB962C8B-B14F-4D97-AF65-F5344CB8AC3E}">
        <p14:creationId xmlns:p14="http://schemas.microsoft.com/office/powerpoint/2010/main" val="3106868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632428"/>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838200" y="389365"/>
            <a:ext cx="10515600" cy="902566"/>
          </a:xfrm>
        </p:spPr>
        <p:txBody>
          <a:bodyPr>
            <a:normAutofit fontScale="90000"/>
          </a:bodyPr>
          <a:lstStyle/>
          <a:p>
            <a:r>
              <a:rPr lang="en-GB" sz="4800" b="1" dirty="0"/>
              <a:t>A Graduated Approach to support</a:t>
            </a:r>
            <a:br>
              <a:rPr lang="en-GB" sz="4800" b="1" dirty="0"/>
            </a:br>
            <a:endParaRPr lang="en-GB" sz="4800" b="1" dirty="0"/>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94635" y="4585351"/>
            <a:ext cx="6637241" cy="1734345"/>
          </a:xfrm>
        </p:spPr>
        <p:txBody>
          <a:bodyPr>
            <a:normAutofit/>
          </a:bodyPr>
          <a:lstStyle/>
          <a:p>
            <a:pPr marL="0" indent="0">
              <a:buNone/>
            </a:pPr>
            <a:r>
              <a:rPr lang="en-GB" sz="1800" b="1" dirty="0">
                <a:cs typeface="Cavolini" panose="03000502040302020204" pitchFamily="66" charset="0"/>
              </a:rPr>
              <a:t>2 cycles – first cycle is often “off the shelf” assessments </a:t>
            </a:r>
          </a:p>
          <a:p>
            <a:pPr marL="0" indent="0">
              <a:buNone/>
            </a:pPr>
            <a:r>
              <a:rPr lang="en-GB" sz="1800" b="1" dirty="0">
                <a:cs typeface="Cavolini" panose="03000502040302020204" pitchFamily="66" charset="0"/>
              </a:rPr>
              <a:t>or SENCO assessment, and second/subsequent cycle(s) specialist </a:t>
            </a:r>
          </a:p>
          <a:p>
            <a:pPr marL="0" indent="0">
              <a:buNone/>
            </a:pPr>
            <a:r>
              <a:rPr lang="en-GB" sz="1800" b="1" dirty="0">
                <a:cs typeface="Cavolini" panose="03000502040302020204" pitchFamily="66" charset="0"/>
              </a:rPr>
              <a:t>and/or external.</a:t>
            </a:r>
          </a:p>
          <a:p>
            <a:pPr marL="0" indent="0">
              <a:buNone/>
            </a:pPr>
            <a:r>
              <a:rPr lang="en-GB" sz="1800" b="1" dirty="0">
                <a:cs typeface="Cavolini" panose="03000502040302020204" pitchFamily="66" charset="0"/>
              </a:rPr>
              <a:t>Should flow from EY to primary to secondary.</a:t>
            </a:r>
          </a:p>
          <a:p>
            <a:pPr marL="514350" indent="-514350">
              <a:buAutoNum type="arabicPeriod"/>
            </a:pPr>
            <a:endParaRPr lang="en-GB" dirty="0"/>
          </a:p>
          <a:p>
            <a:pPr marL="514350" indent="-514350">
              <a:buAutoNum type="arabicPeriod"/>
            </a:pPr>
            <a:endParaRPr lang="en-GB" dirty="0"/>
          </a:p>
        </p:txBody>
      </p:sp>
      <p:pic>
        <p:nvPicPr>
          <p:cNvPr id="2052" name="Picture 4" descr="Information gathering and analysis">
            <a:extLst>
              <a:ext uri="{FF2B5EF4-FFF2-40B4-BE49-F238E27FC236}">
                <a16:creationId xmlns:a16="http://schemas.microsoft.com/office/drawing/2014/main" id="{8DAAB5DB-9E2F-6216-0D4A-A8C2A4EA21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8691" y="1179085"/>
            <a:ext cx="3582987" cy="3289799"/>
          </a:xfrm>
          <a:prstGeom prst="rect">
            <a:avLst/>
          </a:prstGeom>
          <a:noFill/>
          <a:extLst>
            <a:ext uri="{909E8E84-426E-40DD-AFC4-6F175D3DCCD1}">
              <a14:hiddenFill xmlns:a14="http://schemas.microsoft.com/office/drawing/2010/main">
                <a:solidFill>
                  <a:srgbClr val="FFFFFF"/>
                </a:solidFill>
              </a14:hiddenFill>
            </a:ext>
          </a:extLst>
        </p:spPr>
      </p:pic>
      <p:sp>
        <p:nvSpPr>
          <p:cNvPr id="5" name="Arrow: Right 4">
            <a:extLst>
              <a:ext uri="{FF2B5EF4-FFF2-40B4-BE49-F238E27FC236}">
                <a16:creationId xmlns:a16="http://schemas.microsoft.com/office/drawing/2014/main" id="{D71A2CA3-AE18-82AB-FA04-B4B54277257E}"/>
              </a:ext>
            </a:extLst>
          </p:cNvPr>
          <p:cNvSpPr/>
          <p:nvPr/>
        </p:nvSpPr>
        <p:spPr>
          <a:xfrm rot="720442">
            <a:off x="84967" y="1276753"/>
            <a:ext cx="3369469" cy="1235869"/>
          </a:xfrm>
          <a:prstGeom prst="rightArrow">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Off the shelf, ST, EP, SEST, SC, MH, Health, etc</a:t>
            </a:r>
          </a:p>
        </p:txBody>
      </p:sp>
      <p:sp>
        <p:nvSpPr>
          <p:cNvPr id="6" name="Arrow: Right 5">
            <a:extLst>
              <a:ext uri="{FF2B5EF4-FFF2-40B4-BE49-F238E27FC236}">
                <a16:creationId xmlns:a16="http://schemas.microsoft.com/office/drawing/2014/main" id="{A6C1AAAD-B849-F8C5-D507-2C134C4BA416}"/>
              </a:ext>
            </a:extLst>
          </p:cNvPr>
          <p:cNvSpPr/>
          <p:nvPr/>
        </p:nvSpPr>
        <p:spPr>
          <a:xfrm rot="20872061">
            <a:off x="1145878" y="2980548"/>
            <a:ext cx="2293144" cy="1262941"/>
          </a:xfrm>
          <a:prstGeom prst="righ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6 weekly recorded</a:t>
            </a:r>
          </a:p>
        </p:txBody>
      </p:sp>
      <p:sp>
        <p:nvSpPr>
          <p:cNvPr id="7" name="Arrow: Left 6">
            <a:extLst>
              <a:ext uri="{FF2B5EF4-FFF2-40B4-BE49-F238E27FC236}">
                <a16:creationId xmlns:a16="http://schemas.microsoft.com/office/drawing/2014/main" id="{B7E4C0A9-416C-80EF-6990-3C22F9CB2713}"/>
              </a:ext>
            </a:extLst>
          </p:cNvPr>
          <p:cNvSpPr/>
          <p:nvPr/>
        </p:nvSpPr>
        <p:spPr>
          <a:xfrm rot="20753014">
            <a:off x="5661272" y="1074822"/>
            <a:ext cx="3236754" cy="1353415"/>
          </a:xfrm>
          <a:prstGeom prst="leftArrow">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Provision map, IEP, decision making </a:t>
            </a:r>
          </a:p>
        </p:txBody>
      </p:sp>
      <p:sp>
        <p:nvSpPr>
          <p:cNvPr id="8" name="Arrow: Left 7">
            <a:extLst>
              <a:ext uri="{FF2B5EF4-FFF2-40B4-BE49-F238E27FC236}">
                <a16:creationId xmlns:a16="http://schemas.microsoft.com/office/drawing/2014/main" id="{08309328-2728-4DD6-7B92-2F530F663683}"/>
              </a:ext>
            </a:extLst>
          </p:cNvPr>
          <p:cNvSpPr/>
          <p:nvPr/>
        </p:nvSpPr>
        <p:spPr>
          <a:xfrm rot="1176316">
            <a:off x="5556724" y="3574327"/>
            <a:ext cx="3445851" cy="1218372"/>
          </a:xfrm>
          <a:prstGeom prst="leftArrow">
            <a:avLst/>
          </a:prstGeom>
          <a:solidFill>
            <a:srgbClr val="FFFFCC">
              <a:alpha val="72941"/>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TA timetabling, observations, lesson planning</a:t>
            </a:r>
          </a:p>
        </p:txBody>
      </p:sp>
      <p:graphicFrame>
        <p:nvGraphicFramePr>
          <p:cNvPr id="9" name="Table 9">
            <a:extLst>
              <a:ext uri="{FF2B5EF4-FFF2-40B4-BE49-F238E27FC236}">
                <a16:creationId xmlns:a16="http://schemas.microsoft.com/office/drawing/2014/main" id="{67E61874-0A7D-3D44-412B-543DCB4B90EA}"/>
              </a:ext>
            </a:extLst>
          </p:cNvPr>
          <p:cNvGraphicFramePr>
            <a:graphicFrameLocks noGrp="1"/>
          </p:cNvGraphicFramePr>
          <p:nvPr>
            <p:extLst>
              <p:ext uri="{D42A27DB-BD31-4B8C-83A1-F6EECF244321}">
                <p14:modId xmlns:p14="http://schemas.microsoft.com/office/powerpoint/2010/main" val="115436007"/>
              </p:ext>
            </p:extLst>
          </p:nvPr>
        </p:nvGraphicFramePr>
        <p:xfrm>
          <a:off x="7670416" y="2119685"/>
          <a:ext cx="3898130" cy="1733074"/>
        </p:xfrm>
        <a:graphic>
          <a:graphicData uri="http://schemas.openxmlformats.org/drawingml/2006/table">
            <a:tbl>
              <a:tblPr firstRow="1" bandRow="1">
                <a:tableStyleId>{5C22544A-7EE6-4342-B048-85BDC9FD1C3A}</a:tableStyleId>
              </a:tblPr>
              <a:tblGrid>
                <a:gridCol w="1023312">
                  <a:extLst>
                    <a:ext uri="{9D8B030D-6E8A-4147-A177-3AD203B41FA5}">
                      <a16:colId xmlns:a16="http://schemas.microsoft.com/office/drawing/2014/main" val="2137629082"/>
                    </a:ext>
                  </a:extLst>
                </a:gridCol>
                <a:gridCol w="962890">
                  <a:extLst>
                    <a:ext uri="{9D8B030D-6E8A-4147-A177-3AD203B41FA5}">
                      <a16:colId xmlns:a16="http://schemas.microsoft.com/office/drawing/2014/main" val="2974860110"/>
                    </a:ext>
                  </a:extLst>
                </a:gridCol>
                <a:gridCol w="815490">
                  <a:extLst>
                    <a:ext uri="{9D8B030D-6E8A-4147-A177-3AD203B41FA5}">
                      <a16:colId xmlns:a16="http://schemas.microsoft.com/office/drawing/2014/main" val="687719567"/>
                    </a:ext>
                  </a:extLst>
                </a:gridCol>
                <a:gridCol w="1096438">
                  <a:extLst>
                    <a:ext uri="{9D8B030D-6E8A-4147-A177-3AD203B41FA5}">
                      <a16:colId xmlns:a16="http://schemas.microsoft.com/office/drawing/2014/main" val="3060523905"/>
                    </a:ext>
                  </a:extLst>
                </a:gridCol>
              </a:tblGrid>
              <a:tr h="640465">
                <a:tc>
                  <a:txBody>
                    <a:bodyPr/>
                    <a:lstStyle/>
                    <a:p>
                      <a:r>
                        <a:rPr lang="en-GB" sz="1400" dirty="0"/>
                        <a:t>Assess</a:t>
                      </a:r>
                    </a:p>
                  </a:txBody>
                  <a:tcPr/>
                </a:tc>
                <a:tc>
                  <a:txBody>
                    <a:bodyPr/>
                    <a:lstStyle/>
                    <a:p>
                      <a:r>
                        <a:rPr lang="en-GB" sz="1400" dirty="0"/>
                        <a:t>Plan</a:t>
                      </a:r>
                    </a:p>
                  </a:txBody>
                  <a:tcPr/>
                </a:tc>
                <a:tc>
                  <a:txBody>
                    <a:bodyPr/>
                    <a:lstStyle/>
                    <a:p>
                      <a:r>
                        <a:rPr lang="en-GB" sz="1400" dirty="0"/>
                        <a:t>Do </a:t>
                      </a:r>
                    </a:p>
                  </a:txBody>
                  <a:tcPr/>
                </a:tc>
                <a:tc>
                  <a:txBody>
                    <a:bodyPr/>
                    <a:lstStyle/>
                    <a:p>
                      <a:r>
                        <a:rPr lang="en-GB" sz="1400" dirty="0"/>
                        <a:t>Review </a:t>
                      </a:r>
                    </a:p>
                  </a:txBody>
                  <a:tcPr/>
                </a:tc>
                <a:extLst>
                  <a:ext uri="{0D108BD9-81ED-4DB2-BD59-A6C34878D82A}">
                    <a16:rowId xmlns:a16="http://schemas.microsoft.com/office/drawing/2014/main" val="83314263"/>
                  </a:ext>
                </a:extLst>
              </a:tr>
              <a:tr h="1092609">
                <a:tc>
                  <a:txBody>
                    <a:bodyPr/>
                    <a:lstStyle/>
                    <a:p>
                      <a:r>
                        <a:rPr lang="en-GB" sz="1400" dirty="0"/>
                        <a:t>Name the assessment and date</a:t>
                      </a:r>
                    </a:p>
                  </a:txBody>
                  <a:tcPr/>
                </a:tc>
                <a:tc>
                  <a:txBody>
                    <a:bodyPr/>
                    <a:lstStyle/>
                    <a:p>
                      <a:r>
                        <a:rPr lang="en-GB" sz="1400" dirty="0"/>
                        <a:t>Decision making</a:t>
                      </a:r>
                    </a:p>
                    <a:p>
                      <a:r>
                        <a:rPr lang="en-GB" sz="1400" dirty="0"/>
                        <a:t>and</a:t>
                      </a:r>
                    </a:p>
                    <a:p>
                      <a:r>
                        <a:rPr lang="en-GB" sz="1400" dirty="0"/>
                        <a:t>Provision</a:t>
                      </a:r>
                    </a:p>
                  </a:txBody>
                  <a:tcPr/>
                </a:tc>
                <a:tc>
                  <a:txBody>
                    <a:bodyPr/>
                    <a:lstStyle/>
                    <a:p>
                      <a:r>
                        <a:rPr lang="en-GB" sz="1400" dirty="0"/>
                        <a:t>Allocate and Monitor</a:t>
                      </a:r>
                    </a:p>
                    <a:p>
                      <a:r>
                        <a:rPr lang="en-GB" sz="1400" dirty="0"/>
                        <a:t>delivery</a:t>
                      </a:r>
                    </a:p>
                  </a:txBody>
                  <a:tcPr/>
                </a:tc>
                <a:tc>
                  <a:txBody>
                    <a:bodyPr/>
                    <a:lstStyle/>
                    <a:p>
                      <a:r>
                        <a:rPr lang="en-GB" sz="1400" dirty="0"/>
                        <a:t>Date of review</a:t>
                      </a:r>
                    </a:p>
                    <a:p>
                      <a:r>
                        <a:rPr lang="en-GB" sz="1400" dirty="0"/>
                        <a:t>Impact and next step</a:t>
                      </a:r>
                    </a:p>
                  </a:txBody>
                  <a:tcPr/>
                </a:tc>
                <a:extLst>
                  <a:ext uri="{0D108BD9-81ED-4DB2-BD59-A6C34878D82A}">
                    <a16:rowId xmlns:a16="http://schemas.microsoft.com/office/drawing/2014/main" val="3447693471"/>
                  </a:ext>
                </a:extLst>
              </a:tr>
            </a:tbl>
          </a:graphicData>
        </a:graphic>
      </p:graphicFrame>
    </p:spTree>
    <p:extLst>
      <p:ext uri="{BB962C8B-B14F-4D97-AF65-F5344CB8AC3E}">
        <p14:creationId xmlns:p14="http://schemas.microsoft.com/office/powerpoint/2010/main" val="1556116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3"/>
          <a:stretch>
            <a:fillRect/>
          </a:stretch>
        </p:blipFill>
        <p:spPr>
          <a:xfrm>
            <a:off x="0" y="4813732"/>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188156" y="0"/>
            <a:ext cx="10515600" cy="1325563"/>
          </a:xfrm>
        </p:spPr>
        <p:txBody>
          <a:bodyPr>
            <a:normAutofit/>
          </a:bodyPr>
          <a:lstStyle/>
          <a:p>
            <a:r>
              <a:rPr lang="en-US" sz="4800" b="1" dirty="0"/>
              <a:t>I</a:t>
            </a:r>
            <a:r>
              <a:rPr lang="en-GB" sz="4800" b="1" dirty="0" err="1"/>
              <a:t>nformation</a:t>
            </a:r>
            <a:r>
              <a:rPr lang="en-GB" sz="4800" b="1" dirty="0"/>
              <a:t> that must be included</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243336" y="896582"/>
            <a:ext cx="10515600" cy="5064836"/>
          </a:xfrm>
        </p:spPr>
        <p:txBody>
          <a:bodyPr>
            <a:normAutofit fontScale="55000" lnSpcReduction="20000"/>
          </a:bodyPr>
          <a:lstStyle/>
          <a:p>
            <a:pPr marL="0" indent="0">
              <a:lnSpc>
                <a:spcPct val="115000"/>
              </a:lnSpc>
              <a:spcAft>
                <a:spcPts val="1000"/>
              </a:spcAft>
              <a:buNone/>
            </a:pPr>
            <a:r>
              <a:rPr lang="en-GB" dirty="0"/>
              <a:t>6. </a:t>
            </a:r>
            <a:r>
              <a:rPr lang="en-GB" sz="3300" dirty="0">
                <a:effectLst/>
              </a:rPr>
              <a:t>Has advice been sought from relevant external agencies, followed, and reviewed?</a:t>
            </a:r>
          </a:p>
          <a:p>
            <a:r>
              <a:rPr lang="en-GB" sz="3300" dirty="0"/>
              <a:t>Remember to demonstrate that you have put into place the advice given and subsequently reviewed it.</a:t>
            </a:r>
          </a:p>
          <a:p>
            <a:r>
              <a:rPr lang="en-GB" sz="3300" dirty="0"/>
              <a:t>Have you sought advice from all relevant agencies? </a:t>
            </a:r>
          </a:p>
          <a:p>
            <a:pPr marL="0" indent="0">
              <a:buNone/>
            </a:pPr>
            <a:endParaRPr lang="en-GB" sz="3300" dirty="0"/>
          </a:p>
          <a:p>
            <a:pPr marL="0" indent="0">
              <a:buNone/>
            </a:pPr>
            <a:r>
              <a:rPr lang="en-GB" sz="3300" b="1" dirty="0"/>
              <a:t>Where would this be included in the new Hub?</a:t>
            </a:r>
          </a:p>
          <a:p>
            <a:r>
              <a:rPr lang="en-US" sz="3300" i="0" u="none" strike="noStrike" baseline="0" dirty="0">
                <a:solidFill>
                  <a:srgbClr val="0070C0"/>
                </a:solidFill>
              </a:rPr>
              <a:t>Important Information About the Child/Young Person</a:t>
            </a:r>
          </a:p>
          <a:p>
            <a:pPr indent="220663">
              <a:buFont typeface="Wingdings" panose="05000000000000000000" pitchFamily="2" charset="2"/>
              <a:buChar char="Ø"/>
            </a:pPr>
            <a:r>
              <a:rPr lang="en-US" sz="3300" dirty="0">
                <a:solidFill>
                  <a:srgbClr val="0070C0"/>
                </a:solidFill>
              </a:rPr>
              <a:t>What historical information about the child or young person's Special Educational Needs (SEN) is relevant?</a:t>
            </a:r>
          </a:p>
          <a:p>
            <a:pPr indent="39688">
              <a:buFont typeface="Wingdings" panose="05000000000000000000" pitchFamily="2" charset="2"/>
              <a:buChar char="Ø"/>
            </a:pPr>
            <a:r>
              <a:rPr lang="en-US" sz="3300" dirty="0">
                <a:solidFill>
                  <a:srgbClr val="0070C0"/>
                </a:solidFill>
              </a:rPr>
              <a:t> What historical information about the child or young person's health needs is relevant?</a:t>
            </a:r>
            <a:endParaRPr lang="en-GB" sz="3300" dirty="0">
              <a:solidFill>
                <a:srgbClr val="0070C0"/>
              </a:solidFill>
            </a:endParaRPr>
          </a:p>
          <a:p>
            <a:pPr marL="0" indent="0">
              <a:buNone/>
            </a:pPr>
            <a:r>
              <a:rPr lang="en-US" sz="3300" dirty="0"/>
              <a:t>OR</a:t>
            </a:r>
          </a:p>
          <a:p>
            <a:r>
              <a:rPr lang="en-US" sz="3300" i="0" u="none" strike="noStrike" baseline="0" dirty="0">
                <a:solidFill>
                  <a:srgbClr val="0070C0"/>
                </a:solidFill>
              </a:rPr>
              <a:t>In each of the broad areas of need sections</a:t>
            </a:r>
          </a:p>
          <a:p>
            <a:pPr indent="220663">
              <a:buFont typeface="Wingdings" panose="05000000000000000000" pitchFamily="2" charset="2"/>
              <a:buChar char="Ø"/>
            </a:pPr>
            <a:r>
              <a:rPr lang="en-US" sz="3300" dirty="0">
                <a:solidFill>
                  <a:srgbClr val="0070C0"/>
                </a:solidFill>
              </a:rPr>
              <a:t>What has the current education setting already put into place to support these needs? </a:t>
            </a:r>
          </a:p>
          <a:p>
            <a:pPr indent="220663">
              <a:buFont typeface="Wingdings" panose="05000000000000000000" pitchFamily="2" charset="2"/>
              <a:buChar char="Ø"/>
            </a:pPr>
            <a:r>
              <a:rPr lang="en-US" sz="3300" dirty="0">
                <a:solidFill>
                  <a:srgbClr val="0070C0"/>
                </a:solidFill>
              </a:rPr>
              <a:t>What has been the effect of any support or strategies already put into place by the education setting?</a:t>
            </a:r>
          </a:p>
          <a:p>
            <a:pPr indent="220663">
              <a:buFont typeface="Wingdings" panose="05000000000000000000" pitchFamily="2" charset="2"/>
              <a:buChar char="Ø"/>
            </a:pPr>
            <a:r>
              <a:rPr lang="en-US" sz="3300" dirty="0"/>
              <a:t>As recommended by….The impact of this was…</a:t>
            </a:r>
          </a:p>
          <a:p>
            <a:pPr indent="220663">
              <a:buFont typeface="Wingdings" panose="05000000000000000000" pitchFamily="2" charset="2"/>
              <a:buChar char="Ø"/>
            </a:pPr>
            <a:r>
              <a:rPr lang="en-US" sz="3300" dirty="0"/>
              <a:t>Remember to provide evidence of the advice given in </a:t>
            </a:r>
          </a:p>
          <a:p>
            <a:pPr indent="0">
              <a:buNone/>
            </a:pPr>
            <a:r>
              <a:rPr lang="en-US" sz="3300" dirty="0"/>
              <a:t>    the additional documents section.</a:t>
            </a:r>
          </a:p>
          <a:p>
            <a:pPr indent="220663">
              <a:buFont typeface="Wingdings" panose="05000000000000000000" pitchFamily="2" charset="2"/>
              <a:buChar char="Ø"/>
            </a:pPr>
            <a:endParaRPr lang="en-US" sz="2800" dirty="0">
              <a:solidFill>
                <a:srgbClr val="0070C0"/>
              </a:solidFill>
            </a:endParaRPr>
          </a:p>
          <a:p>
            <a:pPr marL="0" indent="0">
              <a:buNone/>
            </a:pPr>
            <a:endParaRPr lang="en-GB" dirty="0"/>
          </a:p>
          <a:p>
            <a:pPr marL="514350" indent="-514350">
              <a:buAutoNum type="arabicPeriod"/>
            </a:pPr>
            <a:endParaRPr lang="en-GB" dirty="0"/>
          </a:p>
          <a:p>
            <a:pPr marL="514350" indent="-514350">
              <a:buAutoNum type="arabicPeriod"/>
            </a:pPr>
            <a:endParaRPr lang="en-GB" dirty="0"/>
          </a:p>
        </p:txBody>
      </p:sp>
    </p:spTree>
    <p:extLst>
      <p:ext uri="{BB962C8B-B14F-4D97-AF65-F5344CB8AC3E}">
        <p14:creationId xmlns:p14="http://schemas.microsoft.com/office/powerpoint/2010/main" val="1907602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D6C692-8ABD-43CE-4763-62DBE514F7A1}"/>
              </a:ext>
            </a:extLst>
          </p:cNvPr>
          <p:cNvPicPr>
            <a:picLocks noChangeAspect="1"/>
          </p:cNvPicPr>
          <p:nvPr/>
        </p:nvPicPr>
        <p:blipFill>
          <a:blip r:embed="rId2"/>
          <a:stretch>
            <a:fillRect/>
          </a:stretch>
        </p:blipFill>
        <p:spPr>
          <a:xfrm>
            <a:off x="0" y="4632428"/>
            <a:ext cx="12192000" cy="2225572"/>
          </a:xfrm>
          <a:prstGeom prst="rect">
            <a:avLst/>
          </a:prstGeom>
        </p:spPr>
      </p:pic>
      <p:sp>
        <p:nvSpPr>
          <p:cNvPr id="2" name="Title 1">
            <a:extLst>
              <a:ext uri="{FF2B5EF4-FFF2-40B4-BE49-F238E27FC236}">
                <a16:creationId xmlns:a16="http://schemas.microsoft.com/office/drawing/2014/main" id="{D4DB61DB-FF12-39D2-38B0-3E833C5B09EE}"/>
              </a:ext>
            </a:extLst>
          </p:cNvPr>
          <p:cNvSpPr>
            <a:spLocks noGrp="1"/>
          </p:cNvSpPr>
          <p:nvPr>
            <p:ph type="title"/>
          </p:nvPr>
        </p:nvSpPr>
        <p:spPr>
          <a:xfrm>
            <a:off x="333704" y="130913"/>
            <a:ext cx="10515600" cy="1325563"/>
          </a:xfrm>
        </p:spPr>
        <p:txBody>
          <a:bodyPr>
            <a:normAutofit/>
          </a:bodyPr>
          <a:lstStyle/>
          <a:p>
            <a:r>
              <a:rPr lang="en-GB" sz="4800" b="1" dirty="0"/>
              <a:t>Summary</a:t>
            </a:r>
          </a:p>
        </p:txBody>
      </p:sp>
      <p:sp>
        <p:nvSpPr>
          <p:cNvPr id="3" name="Content Placeholder 2">
            <a:extLst>
              <a:ext uri="{FF2B5EF4-FFF2-40B4-BE49-F238E27FC236}">
                <a16:creationId xmlns:a16="http://schemas.microsoft.com/office/drawing/2014/main" id="{A4ED04EE-E07A-FD72-8D7C-9C993A92683C}"/>
              </a:ext>
            </a:extLst>
          </p:cNvPr>
          <p:cNvSpPr>
            <a:spLocks noGrp="1"/>
          </p:cNvSpPr>
          <p:nvPr>
            <p:ph idx="1"/>
          </p:nvPr>
        </p:nvSpPr>
        <p:spPr>
          <a:xfrm>
            <a:off x="333704" y="1253331"/>
            <a:ext cx="10515600" cy="4351338"/>
          </a:xfrm>
        </p:spPr>
        <p:txBody>
          <a:bodyPr>
            <a:normAutofit/>
          </a:bodyPr>
          <a:lstStyle/>
          <a:p>
            <a:pPr marL="0" indent="0">
              <a:buNone/>
            </a:pPr>
            <a:r>
              <a:rPr lang="en-GB" dirty="0"/>
              <a:t>Remember to provide evidence of:</a:t>
            </a:r>
          </a:p>
          <a:p>
            <a:r>
              <a:rPr lang="en-GB" dirty="0"/>
              <a:t>Attainment levels with explanation </a:t>
            </a:r>
          </a:p>
          <a:p>
            <a:r>
              <a:rPr lang="en-GB" dirty="0"/>
              <a:t>Evidence of an SEN</a:t>
            </a:r>
          </a:p>
          <a:p>
            <a:r>
              <a:rPr lang="en-GB" dirty="0"/>
              <a:t>Assessment lifespan is 6 months to a year – we only want 2 </a:t>
            </a:r>
            <a:r>
              <a:rPr lang="en-GB" dirty="0" err="1"/>
              <a:t>yrs</a:t>
            </a:r>
            <a:r>
              <a:rPr lang="en-GB" dirty="0"/>
              <a:t> old (max) apart from any original CP diagnosis letters.</a:t>
            </a:r>
          </a:p>
          <a:p>
            <a:r>
              <a:rPr lang="en-GB" dirty="0"/>
              <a:t>The fact you have exhausted all the usual resources of a setting - graduated approach - evidence of cycles of support, including specialists - evidence of impact and quantification</a:t>
            </a:r>
          </a:p>
          <a:p>
            <a:pPr marL="514350" indent="-514350">
              <a:buAutoNum type="arabicPeriod"/>
            </a:pPr>
            <a:endParaRPr lang="en-GB" dirty="0"/>
          </a:p>
          <a:p>
            <a:pPr marL="514350" indent="-514350">
              <a:buAutoNum type="arabicPeriod"/>
            </a:pPr>
            <a:endParaRPr lang="en-GB" dirty="0"/>
          </a:p>
          <a:p>
            <a:pPr marL="514350" indent="-514350">
              <a:buAutoNum type="arabicPeriod"/>
            </a:pPr>
            <a:endParaRPr lang="en-GB" dirty="0"/>
          </a:p>
        </p:txBody>
      </p:sp>
      <p:pic>
        <p:nvPicPr>
          <p:cNvPr id="10242" name="Picture 2" descr="Pile Of Papers Images – Browse 954,801 Stock Photos, Vectors, and Video |  Adobe Stock">
            <a:extLst>
              <a:ext uri="{FF2B5EF4-FFF2-40B4-BE49-F238E27FC236}">
                <a16:creationId xmlns:a16="http://schemas.microsoft.com/office/drawing/2014/main" id="{6C304A0D-7D93-4B0A-F165-1322EECB78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2055" y="216046"/>
            <a:ext cx="3630323" cy="2415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5376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webextension1.xml><?xml version="1.0" encoding="utf-8"?>
<we:webextension xmlns:we="http://schemas.microsoft.com/office/webextensions/webextension/2010/11" id="{69DD3A18-7D17-46FA-B4C6-F43BE7D439B4}">
  <we:reference id="d98404ac-f9e2-4292-8cb6-eec349559ae5" version="1.0.0.2" store="EXCatalog" storeType="EXCatalog"/>
  <we:alternateReferences>
    <we:reference id="WA104381526" version="1.0.0.2" store="WA104381526" storeType="OMEX"/>
  </we:alternateReferences>
  <we:properties>
    <we:property name="FormID" value="&quot;klvgtM74tUabJJm6XBHl6Wup0hztgHxKv7LVlWpptmNUNEI2TDYzSUI4V1ZHU0I2M0ZET0pEVUJIVi4u#selectmode&quot;"/>
  </we:properties>
  <we:bindings/>
  <we:snapshot xmlns:r="http://schemas.openxmlformats.org/officeDocument/2006/relationships"/>
</we:webextension>
</file>

<file path=ppt/webextensions/webextension2.xml><?xml version="1.0" encoding="utf-8"?>
<we:webextension xmlns:we="http://schemas.microsoft.com/office/webextensions/webextension/2010/11" id="{92648909-664F-45D5-A259-2FAEACA33AC8}">
  <we:reference id="d98404ac-f9e2-4292-8cb6-eec349559ae5" version="1.0.0.2" store="EXCatalog" storeType="EXCatalog"/>
  <we:alternateReferences>
    <we:reference id="WA104381526" version="1.0.0.2" store="WA104381526" storeType="OMEX"/>
  </we:alternateReferences>
  <we:properties>
    <we:property name="FormID" value="&quot;klvgtM74tUabJJm6XBHl6Wup0hztgHxKv7LVlWpptmNUOFQ1S1JQVFpZVFFFV0RIT0ROODJKMjVUNi4u#selectmode&quot;"/>
  </we:properties>
  <we:bindings/>
  <we:snapshot xmlns:r="http://schemas.openxmlformats.org/officeDocument/2006/relationships"/>
</we:webextension>
</file>

<file path=ppt/webextensions/webextension3.xml><?xml version="1.0" encoding="utf-8"?>
<we:webextension xmlns:we="http://schemas.microsoft.com/office/webextensions/webextension/2010/11" id="{BDBAD527-2367-4E0A-8B14-FA5F8D8E32BC}">
  <we:reference id="d98404ac-f9e2-4292-8cb6-eec349559ae5" version="1.0.0.2" store="EXCatalog" storeType="EXCatalog"/>
  <we:alternateReferences>
    <we:reference id="WA104381526" version="1.0.0.2" store="WA104381526" storeType="OMEX"/>
  </we:alternateReferences>
  <we:properties>
    <we:property name="FormID" value="&quot;klvgtM74tUabJJm6XBHl6Wup0hztgHxKv7LVlWpptmNUMUVZUjNVOUozU0RGMVdJOFlCV0s1OEJHRS4u&quot;"/>
    <we:property name="FormMode" value="&quot;DesignTime&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1356</TotalTime>
  <Words>3077</Words>
  <Application>Microsoft Office PowerPoint</Application>
  <PresentationFormat>Widescreen</PresentationFormat>
  <Paragraphs>220</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modernera-bold</vt:lpstr>
      <vt:lpstr>Wingdings</vt:lpstr>
      <vt:lpstr>Office Theme</vt:lpstr>
      <vt:lpstr>Ensuring that EHCNA Requests are Properly Evidenced.</vt:lpstr>
      <vt:lpstr>Requests for assessment</vt:lpstr>
      <vt:lpstr>Information that must be included</vt:lpstr>
      <vt:lpstr>Information that must be included</vt:lpstr>
      <vt:lpstr>Information that must be included</vt:lpstr>
      <vt:lpstr>Information that must be included</vt:lpstr>
      <vt:lpstr>A Graduated Approach to support </vt:lpstr>
      <vt:lpstr>Information that must be included</vt:lpstr>
      <vt:lpstr>Summary</vt:lpstr>
      <vt:lpstr>Requests for assessment -  Allocations Panel Meetings take place every Wednesday</vt:lpstr>
      <vt:lpstr>Any Questions?</vt:lpstr>
      <vt:lpstr>Useful information/documents    The SEND Code of Practice 2015 https://www.gov.uk/government/uploads/system/uploads/attachment_data/file/398815/SEND_Code_of_Practice_January_2015.pdf   The Children and Families ACT/Regulations 2014 http://www.legislation.gov.uk/ukpga/2014/6/pdfs/ukpga_20140006_en.pdf   The Disability Discrimination Act 2005 https://www.legislation.gov.uk/ukpga/2005/13/pdfs/ukpga_20050013_en.pdf   The Equality Act 2010 https://www.legislation.gov.uk/ukpga/2010/15/pdfs/ukpga_20100015_en.pdf   Accessibility Plan Equality Act 2010: Schedule 10, Paragraph 3 and Disability Discrimination (prescribed Times and Periods for Accessibility Strategies and Plans for Schools) (England) Regulations, 2005.   SEND Governance Review Guide  http://sendgov.co.uk/wp-content/uploads/2018/05/LLS-SEND-Review-Guide-screen.pdf    </vt:lpstr>
      <vt:lpstr> Useful information/documents     Reasonable Adjustments for disabled children in school  https://www.equalityhumanrights.com/sites/default/files/reasonable_adjustments_for_disabled_pupils1.doc   Supporting pupils at school with medical needs https://www.gov.uk/government/uploads/system/uploads/attachment_data/file/638267/supporting-pupils-at-school-with-medical-conditions.pdf   Preparing for Adulthood https://www.preparingforadulthood.org.uk  SEN: role of the link governor SEN: role of the link governor | The Key for School Governors (thekeysupport.com)  Pupils not attending and on Reduced Timetables https://www.lincolnshire.gov.uk/school-attendance/pupil-attendance/4   EHCA/EHCP Locality email addresses , NKSK_SendLocality@lincolnshire.gov.uk –Bex Rawdon, Team Manager  LWL_SendLocality@lincolonshire.gov.uk – Michelle White, Team Manager  EAL_SendLocality@lincolnshire.gov.uk – Josie Pederson, Team Manager  BSH_SendLocality@lincolnshire.gov.uk –Alison Charity, Team Manager </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November 2023</dc:title>
  <dc:creator>Josie Pedersen</dc:creator>
  <cp:lastModifiedBy>Nicola Carter</cp:lastModifiedBy>
  <cp:revision>10</cp:revision>
  <dcterms:created xsi:type="dcterms:W3CDTF">2023-10-10T18:20:32Z</dcterms:created>
  <dcterms:modified xsi:type="dcterms:W3CDTF">2023-11-28T14:08:42Z</dcterms:modified>
</cp:coreProperties>
</file>